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9" r:id="rId1"/>
  </p:sldMasterIdLst>
  <p:notesMasterIdLst>
    <p:notesMasterId r:id="rId97"/>
  </p:notesMasterIdLst>
  <p:handoutMasterIdLst>
    <p:handoutMasterId r:id="rId98"/>
  </p:handoutMasterIdLst>
  <p:sldIdLst>
    <p:sldId id="318" r:id="rId2"/>
    <p:sldId id="256" r:id="rId3"/>
    <p:sldId id="353" r:id="rId4"/>
    <p:sldId id="321" r:id="rId5"/>
    <p:sldId id="347" r:id="rId6"/>
    <p:sldId id="322" r:id="rId7"/>
    <p:sldId id="323" r:id="rId8"/>
    <p:sldId id="325" r:id="rId9"/>
    <p:sldId id="334" r:id="rId10"/>
    <p:sldId id="324" r:id="rId11"/>
    <p:sldId id="320" r:id="rId12"/>
    <p:sldId id="348" r:id="rId13"/>
    <p:sldId id="330" r:id="rId14"/>
    <p:sldId id="326" r:id="rId15"/>
    <p:sldId id="349" r:id="rId16"/>
    <p:sldId id="352" r:id="rId17"/>
    <p:sldId id="355" r:id="rId18"/>
    <p:sldId id="332" r:id="rId19"/>
    <p:sldId id="333" r:id="rId20"/>
    <p:sldId id="335" r:id="rId21"/>
    <p:sldId id="343" r:id="rId22"/>
    <p:sldId id="331" r:id="rId23"/>
    <p:sldId id="327" r:id="rId24"/>
    <p:sldId id="350" r:id="rId25"/>
    <p:sldId id="351" r:id="rId26"/>
    <p:sldId id="260" r:id="rId27"/>
    <p:sldId id="261" r:id="rId28"/>
    <p:sldId id="275" r:id="rId29"/>
    <p:sldId id="303" r:id="rId30"/>
    <p:sldId id="304" r:id="rId31"/>
    <p:sldId id="305" r:id="rId32"/>
    <p:sldId id="302" r:id="rId33"/>
    <p:sldId id="278" r:id="rId34"/>
    <p:sldId id="279" r:id="rId35"/>
    <p:sldId id="356" r:id="rId36"/>
    <p:sldId id="262" r:id="rId37"/>
    <p:sldId id="357" r:id="rId38"/>
    <p:sldId id="358" r:id="rId39"/>
    <p:sldId id="359" r:id="rId40"/>
    <p:sldId id="336" r:id="rId41"/>
    <p:sldId id="337" r:id="rId42"/>
    <p:sldId id="448" r:id="rId43"/>
    <p:sldId id="263" r:id="rId44"/>
    <p:sldId id="449" r:id="rId45"/>
    <p:sldId id="291" r:id="rId46"/>
    <p:sldId id="338" r:id="rId47"/>
    <p:sldId id="484" r:id="rId48"/>
    <p:sldId id="339" r:id="rId49"/>
    <p:sldId id="450" r:id="rId50"/>
    <p:sldId id="340" r:id="rId51"/>
    <p:sldId id="451" r:id="rId52"/>
    <p:sldId id="452" r:id="rId53"/>
    <p:sldId id="470" r:id="rId54"/>
    <p:sldId id="471" r:id="rId55"/>
    <p:sldId id="472" r:id="rId56"/>
    <p:sldId id="473" r:id="rId57"/>
    <p:sldId id="474" r:id="rId58"/>
    <p:sldId id="341" r:id="rId59"/>
    <p:sldId id="342" r:id="rId60"/>
    <p:sldId id="475" r:id="rId61"/>
    <p:sldId id="476" r:id="rId62"/>
    <p:sldId id="477" r:id="rId63"/>
    <p:sldId id="478" r:id="rId64"/>
    <p:sldId id="354" r:id="rId65"/>
    <p:sldId id="479" r:id="rId66"/>
    <p:sldId id="480" r:id="rId67"/>
    <p:sldId id="481" r:id="rId68"/>
    <p:sldId id="482" r:id="rId69"/>
    <p:sldId id="483" r:id="rId70"/>
    <p:sldId id="360" r:id="rId71"/>
    <p:sldId id="361" r:id="rId72"/>
    <p:sldId id="362" r:id="rId73"/>
    <p:sldId id="363" r:id="rId74"/>
    <p:sldId id="364" r:id="rId75"/>
    <p:sldId id="365" r:id="rId76"/>
    <p:sldId id="366" r:id="rId77"/>
    <p:sldId id="405" r:id="rId78"/>
    <p:sldId id="428" r:id="rId79"/>
    <p:sldId id="454" r:id="rId80"/>
    <p:sldId id="455" r:id="rId81"/>
    <p:sldId id="456" r:id="rId82"/>
    <p:sldId id="457" r:id="rId83"/>
    <p:sldId id="458" r:id="rId84"/>
    <p:sldId id="459" r:id="rId85"/>
    <p:sldId id="460" r:id="rId86"/>
    <p:sldId id="461" r:id="rId87"/>
    <p:sldId id="462" r:id="rId88"/>
    <p:sldId id="532" r:id="rId89"/>
    <p:sldId id="453" r:id="rId90"/>
    <p:sldId id="463" r:id="rId91"/>
    <p:sldId id="466" r:id="rId92"/>
    <p:sldId id="531" r:id="rId93"/>
    <p:sldId id="465" r:id="rId94"/>
    <p:sldId id="467" r:id="rId95"/>
    <p:sldId id="468" r:id="rId96"/>
  </p:sldIdLst>
  <p:sldSz cx="9144000" cy="6858000" type="screen4x3"/>
  <p:notesSz cx="6858000" cy="9144000"/>
  <p:custDataLst>
    <p:tags r:id="rId9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CC33"/>
    <a:srgbClr val="CC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74558" autoAdjust="0"/>
  </p:normalViewPr>
  <p:slideViewPr>
    <p:cSldViewPr>
      <p:cViewPr varScale="1">
        <p:scale>
          <a:sx n="94" d="100"/>
          <a:sy n="94" d="100"/>
        </p:scale>
        <p:origin x="26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gs" Target="tags/tag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CE9977-3258-9B40-804E-D158D126E6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69725-149E-EA4C-A84F-31FC8C32D1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69613-91C2-0844-A8B6-49A7B97D9260}" type="datetimeFigureOut">
              <a:rPr lang="en-US" smtClean="0"/>
              <a:t>3/11/25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D36E4A-B285-ED43-A916-C99498E6E1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6F2099-8BD5-8643-A329-2EE4585D9E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B1B68-693C-1041-ABEF-ACC091B88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3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0D8919-A9F0-F34F-BDA9-89484967A8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31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8108F1-E1D9-FA46-BD74-772D9E1F0050}" type="slidenum">
              <a:rPr lang="en-US"/>
              <a:pPr/>
              <a:t>2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90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48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49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50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51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52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of </a:t>
            </a:r>
            <a:r>
              <a:rPr lang="en-US" dirty="0"/>
              <a:t>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58D67F-04E0-5B4E-A785-6CA9415BDE2B}" type="slidenum">
              <a:rPr lang="en-US"/>
              <a:pPr/>
              <a:t>24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Assume that we want this vacuum to clean this house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To us - if someone told us to use a vacuum to clean a house, the sequence of events that should follow are pretty clear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We’d walk into the house, figure out what rooms needed to be vacuumed and start vacuuming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We’d methodically go through the room, not vacuuming over places we’ve already been, until we cover the whole room, then move to the next room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2F46F2-2DB5-B444-9B44-650AAAF99CA0}" type="slidenum">
              <a:rPr lang="en-US"/>
              <a:pPr/>
              <a:t>61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E2BFE3-7668-204D-9B1F-339A7CA75E8A}" type="slidenum">
              <a:rPr lang="en-US"/>
              <a:pPr/>
              <a:t>62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D30C51-CDAC-874B-AFEF-24F2D4AEAB89}" type="slidenum">
              <a:rPr lang="en-US"/>
              <a:pPr/>
              <a:t>63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FCBD85-1335-FC41-94E5-C58E7DAECC3B}" type="slidenum">
              <a:rPr lang="en-US"/>
              <a:pPr/>
              <a:t>64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We have the truth table for AND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9E69BD-2485-1E45-B181-1CA780E097F5}" type="slidenum">
              <a:rPr lang="en-US"/>
              <a:pPr/>
              <a:t>65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>
                <a:latin typeface="Arial" charset="0"/>
              </a:rPr>
              <a:t>And here we have the node for AND</a:t>
            </a:r>
          </a:p>
          <a:p>
            <a:pPr eaLnBrk="1" hangingPunct="1">
              <a:buFont typeface="Times" charset="0"/>
              <a:buChar char="•"/>
            </a:pPr>
            <a:r>
              <a:rPr lang="en-US">
                <a:latin typeface="Arial" charset="0"/>
              </a:rPr>
              <a:t>Assume that all inputs are either 1 or 0, “on” or “off”</a:t>
            </a:r>
          </a:p>
          <a:p>
            <a:pPr eaLnBrk="1" hangingPunct="1">
              <a:buFont typeface="Times" charset="0"/>
              <a:buChar char="•"/>
            </a:pPr>
            <a:r>
              <a:rPr lang="en-US">
                <a:latin typeface="Arial" charset="0"/>
              </a:rPr>
              <a:t>When they are activated, they become “on”</a:t>
            </a:r>
          </a:p>
          <a:p>
            <a:pPr eaLnBrk="1" hangingPunct="1">
              <a:buFont typeface="Times" charset="0"/>
              <a:buChar char="•"/>
            </a:pPr>
            <a:r>
              <a:rPr lang="en-US">
                <a:latin typeface="Arial" charset="0"/>
              </a:rPr>
              <a:t>So what weights do we need to assign to these two links and what threshold do we need to put in this unit in order to represent an AND gate?</a:t>
            </a:r>
          </a:p>
          <a:p>
            <a:pPr eaLnBrk="1" hangingPunct="1">
              <a:buFont typeface="Times" charset="0"/>
              <a:buChar char="•"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C16896-6616-E747-BE99-63AB02E6ADE7}" type="slidenum">
              <a:rPr lang="en-US"/>
              <a:pPr/>
              <a:t>66</a:t>
            </a:fld>
            <a:endParaRPr lang="en-US"/>
          </a:p>
        </p:txBody>
      </p:sp>
      <p:sp>
        <p:nvSpPr>
          <p:cNvPr id="501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91D5A8-A004-B349-A3F6-805591CF4DA1}" type="slidenum">
              <a:rPr lang="en-US"/>
              <a:pPr/>
              <a:t>67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We can extend this to take more inputs</a:t>
            </a:r>
          </a:p>
          <a:p>
            <a:pPr eaLnBrk="1" hangingPunct="1"/>
            <a:r>
              <a:rPr lang="en-US">
                <a:latin typeface="Arial" charset="0"/>
              </a:rPr>
              <a:t>What are the new weights and thresholds?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9EDE34-6F41-4048-A714-6D847C5300A4}" type="slidenum">
              <a:rPr lang="en-US"/>
              <a:pPr/>
              <a:t>68</a:t>
            </a:fld>
            <a:endParaRPr lang="en-US"/>
          </a:p>
        </p:txBody>
      </p:sp>
      <p:sp>
        <p:nvSpPr>
          <p:cNvPr id="542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899FC-0FA2-BA40-A1CD-A39FAFE1677B}" type="slidenum">
              <a:rPr lang="en-US"/>
              <a:pPr/>
              <a:t>69</a:t>
            </a:fld>
            <a:endParaRPr lang="en-US"/>
          </a:p>
        </p:txBody>
      </p:sp>
      <p:sp>
        <p:nvSpPr>
          <p:cNvPr id="563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AAFF77-4A3D-2643-8DA4-9FED78C85C20}" type="slidenum">
              <a:rPr lang="en-US"/>
              <a:pPr/>
              <a:t>70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What about for an OR gate?</a:t>
            </a:r>
          </a:p>
          <a:p>
            <a:pPr eaLnBrk="1" hangingPunct="1"/>
            <a:r>
              <a:rPr lang="en-US">
                <a:latin typeface="Arial" charset="0"/>
              </a:rPr>
              <a:t>What weights and thresholds would serve to create an OR gate?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999259-EB52-7E4C-8982-13DEFEAC046D}" type="slidenum">
              <a:rPr lang="en-US"/>
              <a:pPr/>
              <a:t>25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1BF988-B3D0-734B-83BB-5301AEE61490}" type="slidenum">
              <a:rPr lang="en-US"/>
              <a:pPr/>
              <a:t>71</a:t>
            </a:fld>
            <a:endParaRPr lang="en-US"/>
          </a:p>
        </p:txBody>
      </p:sp>
      <p:sp>
        <p:nvSpPr>
          <p:cNvPr id="604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A77BD3-7105-9543-A7D5-348667FD71F1}" type="slidenum">
              <a:rPr lang="en-US"/>
              <a:pPr/>
              <a:t>72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Similarly, we can expand it to take more inputs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B92E67-5DB7-AF46-BDEE-FCE2A61CDC0C}" type="slidenum">
              <a:rPr lang="en-US"/>
              <a:pPr/>
              <a:t>73</a:t>
            </a:fld>
            <a:endParaRPr lang="en-US"/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63F56F-EB6C-B344-9AF7-390A93B523BD}" type="slidenum">
              <a:rPr lang="en-US"/>
              <a:pPr/>
              <a:t>74</a:t>
            </a:fld>
            <a:endParaRPr lang="en-US"/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574908-6815-EA48-A148-EDDCD221CF23}" type="slidenum">
              <a:rPr lang="en-US"/>
              <a:pPr/>
              <a:t>75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>
                <a:latin typeface="Arial" charset="0"/>
              </a:rPr>
              <a:t>Now it gets a little bit trickier, what weight and threshold might work to create a NOT gate?</a:t>
            </a:r>
          </a:p>
          <a:p>
            <a:pPr eaLnBrk="1" hangingPunct="1">
              <a:buFont typeface="Times" charset="0"/>
              <a:buChar char="•"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FB5ED4-BE33-8645-BC0B-D9DF67A85E5A}" type="slidenum">
              <a:rPr lang="en-US"/>
              <a:pPr/>
              <a:t>76</a:t>
            </a:fld>
            <a:endParaRPr lang="en-US"/>
          </a:p>
        </p:txBody>
      </p:sp>
      <p:sp>
        <p:nvSpPr>
          <p:cNvPr id="706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91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92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93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94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3E6F02-EAE5-EA42-9795-74493B5E4E77}" type="slidenum">
              <a:rPr lang="en-US"/>
              <a:pPr/>
              <a:t>35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95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11392-B9AF-5848-85F0-C2AC2219DFAF}" type="slidenum">
              <a:rPr lang="en-US"/>
              <a:pPr/>
              <a:t>36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8906CB-4E39-184A-BDBD-95794EF2FA85}" type="slidenum">
              <a:rPr lang="en-US"/>
              <a:pPr/>
              <a:t>42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7C492-4133-5942-991E-CDDA543A708F}" type="slidenum">
              <a:rPr lang="en-US"/>
              <a:pPr/>
              <a:t>43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7C492-4133-5942-991E-CDDA543A708F}" type="slidenum">
              <a:rPr lang="en-US"/>
              <a:pPr/>
              <a:t>44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45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1442C3F-8B69-0346-BBCE-0D4B462CC8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4" name="AutoShape 7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5400000">
            <a:off x="3314700" y="723900"/>
            <a:ext cx="228600" cy="5486400"/>
          </a:xfrm>
          <a:prstGeom prst="triangle">
            <a:avLst>
              <a:gd name="adj" fmla="val 100000"/>
            </a:avLst>
          </a:prstGeom>
          <a:solidFill>
            <a:srgbClr val="CC3300"/>
          </a:solidFill>
          <a:ln w="254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8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 rot="16200000" flipH="1">
            <a:off x="5829300" y="952500"/>
            <a:ext cx="228600" cy="5029200"/>
          </a:xfrm>
          <a:prstGeom prst="triangle">
            <a:avLst>
              <a:gd name="adj" fmla="val 100000"/>
            </a:avLst>
          </a:prstGeom>
          <a:solidFill>
            <a:srgbClr val="CC3300"/>
          </a:solidFill>
          <a:ln w="254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685800" y="3581400"/>
            <a:ext cx="777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295F-357B-2F4E-9D58-9158D0941C0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73312E-18F1-63BB-B3A0-160660848CE4}"/>
              </a:ext>
            </a:extLst>
          </p:cNvPr>
          <p:cNvCxnSpPr/>
          <p:nvPr userDrawn="1"/>
        </p:nvCxnSpPr>
        <p:spPr>
          <a:xfrm>
            <a:off x="876300" y="1371600"/>
            <a:ext cx="7810500" cy="0"/>
          </a:xfrm>
          <a:prstGeom prst="line">
            <a:avLst/>
          </a:prstGeom>
          <a:ln w="285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A822-A8C7-ED44-B5DC-B2C0072F7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17EA2-A314-044E-89FB-146EC50556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34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942D-9BF7-E44E-B3C7-7B1DD494F6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1566D3-B78B-CDC9-B32E-DD903566F622}"/>
              </a:ext>
            </a:extLst>
          </p:cNvPr>
          <p:cNvCxnSpPr/>
          <p:nvPr userDrawn="1"/>
        </p:nvCxnSpPr>
        <p:spPr>
          <a:xfrm>
            <a:off x="838200" y="914400"/>
            <a:ext cx="7810500" cy="0"/>
          </a:xfrm>
          <a:prstGeom prst="line">
            <a:avLst/>
          </a:prstGeom>
          <a:ln w="285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BEA08E1-17F3-1247-8AED-9DE992EF5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4AE3-8859-B446-B78A-B77CB1E1D2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E6988E-832E-E7FF-8588-95A1CB44EC8B}"/>
              </a:ext>
            </a:extLst>
          </p:cNvPr>
          <p:cNvCxnSpPr/>
          <p:nvPr userDrawn="1"/>
        </p:nvCxnSpPr>
        <p:spPr>
          <a:xfrm>
            <a:off x="838200" y="914400"/>
            <a:ext cx="7810500" cy="0"/>
          </a:xfrm>
          <a:prstGeom prst="line">
            <a:avLst/>
          </a:prstGeom>
          <a:ln w="285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1065-30AD-5341-A032-752157A65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3D7B03-32F2-97BD-6414-E8567691B0DE}"/>
              </a:ext>
            </a:extLst>
          </p:cNvPr>
          <p:cNvCxnSpPr/>
          <p:nvPr userDrawn="1"/>
        </p:nvCxnSpPr>
        <p:spPr>
          <a:xfrm>
            <a:off x="838200" y="914400"/>
            <a:ext cx="7810500" cy="0"/>
          </a:xfrm>
          <a:prstGeom prst="line">
            <a:avLst/>
          </a:prstGeom>
          <a:ln w="285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50DE-E1E4-204A-BC22-8ED87023692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A9F672-B02C-6AC3-503F-CA97538AC4BD}"/>
              </a:ext>
            </a:extLst>
          </p:cNvPr>
          <p:cNvCxnSpPr/>
          <p:nvPr userDrawn="1"/>
        </p:nvCxnSpPr>
        <p:spPr>
          <a:xfrm>
            <a:off x="838200" y="914400"/>
            <a:ext cx="7810500" cy="0"/>
          </a:xfrm>
          <a:prstGeom prst="line">
            <a:avLst/>
          </a:prstGeom>
          <a:ln w="285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948A-6FA6-BD42-85C5-6064FA8663E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87A92D-F07D-0C3B-C741-23CF9F9974BD}"/>
              </a:ext>
            </a:extLst>
          </p:cNvPr>
          <p:cNvCxnSpPr/>
          <p:nvPr userDrawn="1"/>
        </p:nvCxnSpPr>
        <p:spPr>
          <a:xfrm>
            <a:off x="876300" y="1371600"/>
            <a:ext cx="7810500" cy="0"/>
          </a:xfrm>
          <a:prstGeom prst="line">
            <a:avLst/>
          </a:prstGeom>
          <a:ln w="285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9259-BAC7-2845-B131-5649893653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E69528-6C1C-C731-46C6-F80E0839D1FF}"/>
              </a:ext>
            </a:extLst>
          </p:cNvPr>
          <p:cNvCxnSpPr/>
          <p:nvPr userDrawn="1"/>
        </p:nvCxnSpPr>
        <p:spPr>
          <a:xfrm>
            <a:off x="876300" y="1371600"/>
            <a:ext cx="7810500" cy="0"/>
          </a:xfrm>
          <a:prstGeom prst="line">
            <a:avLst/>
          </a:prstGeom>
          <a:ln w="285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674E166-66E4-464B-9531-6DB25D22D6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F6A6DAA-7AF6-284F-AABD-6A3EFB7033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Line 7"/>
          <p:cNvSpPr>
            <a:spLocks noChangeShapeType="1"/>
          </p:cNvSpPr>
          <p:nvPr userDrawn="1">
            <p:custDataLst>
              <p:tags r:id="rId14"/>
            </p:custDataLst>
          </p:nvPr>
        </p:nvSpPr>
        <p:spPr bwMode="auto">
          <a:xfrm>
            <a:off x="473075" y="881063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 userDrawn="1">
            <p:custDataLst>
              <p:tags r:id="rId15"/>
            </p:custDataLst>
          </p:nvPr>
        </p:nvSpPr>
        <p:spPr bwMode="auto">
          <a:xfrm rot="5400000">
            <a:off x="3216275" y="-1893887"/>
            <a:ext cx="76200" cy="5562600"/>
          </a:xfrm>
          <a:prstGeom prst="triangle">
            <a:avLst>
              <a:gd name="adj" fmla="val 41667"/>
            </a:avLst>
          </a:prstGeom>
          <a:solidFill>
            <a:schemeClr val="hlink"/>
          </a:solidFill>
          <a:ln w="254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ance.com/omni-channel-customer-engagement/voice-and-ivr/text-to-speech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iff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sla.com/autopilot" TargetMode="External"/><Relationship Id="rId2" Type="http://schemas.openxmlformats.org/officeDocument/2006/relationships/hyperlink" Target="https://www.google.com/selfdrivingca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tiff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dFTc4W8wm0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y5g33S0Gzo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39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38.emf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37.emf"/><Relationship Id="rId5" Type="http://schemas.openxmlformats.org/officeDocument/2006/relationships/tags" Target="../tags/tag16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0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41.emf"/><Relationship Id="rId3" Type="http://schemas.openxmlformats.org/officeDocument/2006/relationships/tags" Target="../tags/tag22.xml"/><Relationship Id="rId21" Type="http://schemas.openxmlformats.org/officeDocument/2006/relationships/image" Target="../media/image44.emf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notesSlide" Target="../notesSlides/notesSlide3.xml"/><Relationship Id="rId2" Type="http://schemas.openxmlformats.org/officeDocument/2006/relationships/tags" Target="../tags/tag21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43.emf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10" Type="http://schemas.openxmlformats.org/officeDocument/2006/relationships/tags" Target="../tags/tag29.xml"/><Relationship Id="rId19" Type="http://schemas.openxmlformats.org/officeDocument/2006/relationships/image" Target="../media/image42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38400" y="6336268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http://www.bbspot.com/comics/PC-Weenies/2008/02/3248.php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01519"/>
            <a:ext cx="5486400" cy="60468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challenges are there?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066800"/>
            <a:ext cx="81534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Knowledge representation</a:t>
            </a:r>
          </a:p>
          <a:p>
            <a:pPr lvl="1"/>
            <a:r>
              <a:rPr lang="en-US" sz="2000" dirty="0"/>
              <a:t>encode known information</a:t>
            </a:r>
          </a:p>
          <a:p>
            <a:pPr lvl="1"/>
            <a:r>
              <a:rPr lang="en-US" sz="2000" dirty="0"/>
              <a:t>water is wet, the sun is hot, Dave is a person, …</a:t>
            </a:r>
          </a:p>
          <a:p>
            <a:pPr marL="0" indent="0">
              <a:buNone/>
            </a:pPr>
            <a:r>
              <a:rPr lang="en-US" sz="2400" dirty="0"/>
              <a:t>Learning</a:t>
            </a:r>
          </a:p>
          <a:p>
            <a:pPr lvl="1"/>
            <a:r>
              <a:rPr lang="en-US" sz="2000" dirty="0"/>
              <a:t>learn from environment</a:t>
            </a:r>
          </a:p>
          <a:p>
            <a:pPr lvl="1"/>
            <a:r>
              <a:rPr lang="en-US" sz="2000" dirty="0"/>
              <a:t>What type of feedback? (supervised vs. unsupervised vs. reinforcement </a:t>
            </a:r>
            <a:r>
              <a:rPr lang="en-US" sz="2000" dirty="0" err="1"/>
              <a:t>vs</a:t>
            </a:r>
            <a:r>
              <a:rPr lang="en-US" sz="2000" dirty="0"/>
              <a:t> …)</a:t>
            </a:r>
          </a:p>
          <a:p>
            <a:pPr marL="0" indent="0">
              <a:buNone/>
            </a:pPr>
            <a:r>
              <a:rPr lang="en-US" sz="2400" dirty="0"/>
              <a:t>Reasoning/problem solving</a:t>
            </a:r>
          </a:p>
          <a:p>
            <a:pPr lvl="1"/>
            <a:r>
              <a:rPr lang="en-US" sz="2000" dirty="0"/>
              <a:t>achieve goals, solve problems</a:t>
            </a:r>
          </a:p>
          <a:p>
            <a:pPr lvl="1"/>
            <a:r>
              <a:rPr lang="en-US" sz="2000" dirty="0"/>
              <a:t>planning</a:t>
            </a:r>
          </a:p>
          <a:p>
            <a:pPr lvl="1"/>
            <a:r>
              <a:rPr lang="en-US" sz="2000" dirty="0"/>
              <a:t>How do you make an omelet?  I’m carrying an umbrella and it’s raining… will I get wet?</a:t>
            </a:r>
          </a:p>
          <a:p>
            <a:pPr marL="0" indent="0">
              <a:buNone/>
            </a:pPr>
            <a:r>
              <a:rPr lang="en-US" sz="2400" dirty="0"/>
              <a:t>Robotics</a:t>
            </a:r>
          </a:p>
          <a:p>
            <a:pPr lvl="1"/>
            <a:r>
              <a:rPr lang="en-US" sz="2000" dirty="0"/>
              <a:t>How can computers interact with the physical world?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152400"/>
            <a:ext cx="1231900" cy="1358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can we currently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90600"/>
            <a:ext cx="7924800" cy="5334000"/>
          </a:xfrm>
        </p:spPr>
        <p:txBody>
          <a:bodyPr>
            <a:normAutofit/>
          </a:bodyPr>
          <a:lstStyle/>
          <a:p>
            <a:pPr marL="594360" lvl="2" indent="0"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can we currently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90600"/>
            <a:ext cx="7924800" cy="5867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Understand spoken language?</a:t>
            </a:r>
          </a:p>
          <a:p>
            <a:pPr marL="45720" indent="0">
              <a:buNone/>
            </a:pPr>
            <a:r>
              <a:rPr lang="en-US" sz="3000" dirty="0"/>
              <a:t>speech recognition is really good, if:</a:t>
            </a:r>
          </a:p>
          <a:p>
            <a:pPr lvl="1"/>
            <a:r>
              <a:rPr lang="en-US" sz="2800" dirty="0"/>
              <a:t>restricted vocabulary</a:t>
            </a:r>
          </a:p>
          <a:p>
            <a:pPr lvl="1"/>
            <a:r>
              <a:rPr lang="en-US" sz="2800" dirty="0"/>
              <a:t>specific speaker with training</a:t>
            </a:r>
          </a:p>
          <a:p>
            <a:pPr marL="45720" indent="0">
              <a:buNone/>
            </a:pPr>
            <a:endParaRPr lang="en-US" sz="3000" dirty="0"/>
          </a:p>
          <a:p>
            <a:pPr marL="45720" indent="0">
              <a:buNone/>
            </a:pPr>
            <a:r>
              <a:rPr lang="en-US" sz="3000" dirty="0"/>
              <a:t>Gotten quite good in the last few years and shows up in lots of places:</a:t>
            </a:r>
          </a:p>
          <a:p>
            <a:pPr lvl="1"/>
            <a:r>
              <a:rPr lang="en-US" sz="2800" dirty="0"/>
              <a:t>Mobile: Siri, Ok Google, etc.</a:t>
            </a:r>
          </a:p>
          <a:p>
            <a:pPr lvl="1"/>
            <a:r>
              <a:rPr lang="en-US" sz="2800" dirty="0"/>
              <a:t>Home assistants: Alexa, Google Home</a:t>
            </a:r>
          </a:p>
          <a:p>
            <a:pPr lvl="1"/>
            <a:endParaRPr lang="en-US" sz="3200" dirty="0"/>
          </a:p>
          <a:p>
            <a:pPr marL="45720" indent="0">
              <a:buNone/>
            </a:pPr>
            <a:endParaRPr lang="en-US" sz="3000" dirty="0"/>
          </a:p>
          <a:p>
            <a:pPr marL="45720" indent="0">
              <a:buNone/>
            </a:pPr>
            <a:r>
              <a:rPr lang="en-US" sz="3000" dirty="0"/>
              <a:t>What does the spoken language actually mean (language understanding)?</a:t>
            </a:r>
          </a:p>
          <a:p>
            <a:pPr lvl="1"/>
            <a:r>
              <a:rPr lang="en-US" sz="2800" dirty="0"/>
              <a:t>much harder problem!</a:t>
            </a:r>
          </a:p>
          <a:p>
            <a:pPr lvl="1"/>
            <a:r>
              <a:rPr lang="en-US" sz="2800" dirty="0"/>
              <a:t>LLMs are getting better at this, though they don’t explicit represent the “meaning”</a:t>
            </a:r>
          </a:p>
          <a:p>
            <a:pPr lvl="2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8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can we currently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64748"/>
            <a:ext cx="79248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Speak?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377369"/>
            <a:ext cx="7924800" cy="464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1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Understandable,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but you wouldn’t confuse it for a person</a:t>
            </a:r>
            <a:b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lang="en-US" sz="2400" dirty="0">
              <a:latin typeface="+mn-lt"/>
              <a:ea typeface="+mn-ea"/>
              <a:cs typeface="+mn-cs"/>
            </a:endParaRPr>
          </a:p>
          <a:p>
            <a:pPr marL="320040" marR="0" lvl="1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Can do accents, intonations, etc.</a:t>
            </a:r>
            <a:br>
              <a:rPr lang="en-US" sz="2400" dirty="0">
                <a:latin typeface="+mn-lt"/>
                <a:ea typeface="+mn-ea"/>
                <a:cs typeface="+mn-cs"/>
              </a:rPr>
            </a:br>
            <a:endParaRPr lang="en-US" sz="2400" baseline="0" dirty="0">
              <a:latin typeface="+mn-lt"/>
              <a:ea typeface="+mn-ea"/>
              <a:cs typeface="+mn-cs"/>
            </a:endParaRPr>
          </a:p>
          <a:p>
            <a:pPr marL="320040" marR="0" lvl="1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en-US" sz="2400" baseline="0" dirty="0">
                <a:latin typeface="+mn-lt"/>
                <a:ea typeface="+mn-ea"/>
                <a:cs typeface="+mn-cs"/>
              </a:rPr>
              <a:t>Better with restricted</a:t>
            </a:r>
            <a:r>
              <a:rPr lang="en-US" sz="2400" dirty="0">
                <a:latin typeface="+mn-lt"/>
                <a:ea typeface="+mn-ea"/>
                <a:cs typeface="+mn-cs"/>
              </a:rPr>
              <a:t> vocabulary</a:t>
            </a:r>
            <a:br>
              <a:rPr lang="en-US" sz="2400" dirty="0">
                <a:latin typeface="+mn-lt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1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Loquendo</a:t>
            </a:r>
            <a:endParaRPr lang="en-US" sz="2400" dirty="0">
              <a:latin typeface="+mn-lt"/>
              <a:ea typeface="+mn-ea"/>
              <a:cs typeface="+mn-cs"/>
            </a:endParaRP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dirty="0">
                <a:latin typeface="+mn-lt"/>
                <a:ea typeface="+mn-ea"/>
                <a:cs typeface="+mn-cs"/>
                <a:hlinkClick r:id="rId3"/>
              </a:rPr>
              <a:t>https://www.nuance.com/omni-channel-customer-engagement/voice-and-ivr/text-to-speech.html</a:t>
            </a:r>
            <a:endParaRPr lang="en-US" dirty="0">
              <a:latin typeface="+mn-lt"/>
              <a:ea typeface="+mn-ea"/>
              <a:cs typeface="+mn-cs"/>
            </a:endParaRP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dirty="0">
                <a:latin typeface="+mn-lt"/>
                <a:ea typeface="+mn-ea"/>
                <a:cs typeface="+mn-cs"/>
              </a:rPr>
              <a:t>Dealing with facial expression is challenging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56355" y="5160227"/>
            <a:ext cx="2103951" cy="133497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37355" y="648091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Kismet (MIT)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1175" y="5160227"/>
            <a:ext cx="1148434" cy="13676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01" y="5029199"/>
            <a:ext cx="1734048" cy="1604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can we currently do?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990600"/>
            <a:ext cx="79248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Drive a car?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can we currently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7924800" cy="3886200"/>
          </a:xfrm>
        </p:spPr>
        <p:txBody>
          <a:bodyPr>
            <a:normAutofit fontScale="92500" lnSpcReduction="10000"/>
          </a:bodyPr>
          <a:lstStyle/>
          <a:p>
            <a:pPr marL="320040" lvl="1" indent="0">
              <a:buNone/>
            </a:pPr>
            <a:r>
              <a:rPr lang="en-US" sz="3000" dirty="0"/>
              <a:t>Freeway driving is relatively straightforward</a:t>
            </a:r>
          </a:p>
          <a:p>
            <a:pPr marL="320040" lvl="1" indent="0">
              <a:buNone/>
            </a:pPr>
            <a:endParaRPr lang="en-US" sz="3000" dirty="0"/>
          </a:p>
          <a:p>
            <a:pPr marL="320040" lvl="1" indent="0">
              <a:buNone/>
            </a:pPr>
            <a:r>
              <a:rPr lang="en-US" sz="3000" dirty="0"/>
              <a:t>Off-road a bit harder</a:t>
            </a:r>
          </a:p>
          <a:p>
            <a:pPr lvl="2"/>
            <a:r>
              <a:rPr lang="en-US" sz="2600" dirty="0"/>
              <a:t>see DARPA grand challenges (2004, 2005)</a:t>
            </a:r>
          </a:p>
          <a:p>
            <a:pPr marL="594360" lvl="2" indent="0">
              <a:buNone/>
            </a:pPr>
            <a:endParaRPr lang="en-US" sz="2600" dirty="0"/>
          </a:p>
          <a:p>
            <a:pPr marL="320040" lvl="1" indent="0">
              <a:buNone/>
            </a:pPr>
            <a:r>
              <a:rPr lang="en-US" sz="3000" dirty="0"/>
              <a:t>And urban driving is even trickier</a:t>
            </a:r>
          </a:p>
          <a:p>
            <a:pPr lvl="1"/>
            <a:r>
              <a:rPr lang="en-US" sz="3000" dirty="0"/>
              <a:t>Waymo</a:t>
            </a:r>
          </a:p>
          <a:p>
            <a:pPr lvl="1"/>
            <a:r>
              <a:rPr lang="en-US" sz="3000" dirty="0"/>
              <a:t>Tesla</a:t>
            </a:r>
          </a:p>
          <a:p>
            <a:pPr lvl="1"/>
            <a:r>
              <a:rPr lang="en-US" sz="3000" dirty="0"/>
              <a:t>Uber</a:t>
            </a:r>
          </a:p>
          <a:p>
            <a:pPr lvl="1"/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819400"/>
            <a:ext cx="2252870" cy="1415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828" y="1371600"/>
            <a:ext cx="2016155" cy="135630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990600"/>
            <a:ext cx="79248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Drive a car?</a:t>
            </a:r>
          </a:p>
        </p:txBody>
      </p:sp>
      <p:pic>
        <p:nvPicPr>
          <p:cNvPr id="9" name="Picture 8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486400"/>
            <a:ext cx="1905000" cy="1267691"/>
          </a:xfrm>
          <a:prstGeom prst="rect">
            <a:avLst/>
          </a:prstGeom>
        </p:spPr>
      </p:pic>
      <p:pic>
        <p:nvPicPr>
          <p:cNvPr id="1026" name="Picture 2" descr="driverless cars ...">
            <a:extLst>
              <a:ext uri="{FF2B5EF4-FFF2-40B4-BE49-F238E27FC236}">
                <a16:creationId xmlns:a16="http://schemas.microsoft.com/office/drawing/2014/main" id="{148A6F3A-43EE-8E13-9EE3-FCC017CD7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82" y="4586969"/>
            <a:ext cx="2472218" cy="164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7CD346-6154-7F08-8BF3-3B59B14C85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5250" y="5418642"/>
            <a:ext cx="1835499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12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can we currently do?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990600"/>
            <a:ext cx="79248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Drive a car?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914400" y="1828800"/>
            <a:ext cx="7772400" cy="1676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https://www.google.com/selfdrivingcar/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https://www.tesla.com/autopilot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Uber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733800"/>
            <a:ext cx="3581400" cy="2273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E3CCD2-2F6F-144E-A13D-42F901F9D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4436" y="3733800"/>
            <a:ext cx="3422441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00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can we currently do?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990600"/>
            <a:ext cx="79248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Drive a car?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583769" y="1828800"/>
            <a:ext cx="7772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Many driver assist technologies:</a:t>
            </a:r>
          </a:p>
          <a:p>
            <a:pPr>
              <a:buFontTx/>
              <a:buChar char="-"/>
            </a:pPr>
            <a:r>
              <a:rPr lang="en-US" sz="3200" dirty="0"/>
              <a:t>Automatic breaking</a:t>
            </a:r>
          </a:p>
          <a:p>
            <a:pPr>
              <a:buFontTx/>
              <a:buChar char="-"/>
            </a:pPr>
            <a:r>
              <a:rPr lang="en-US" sz="3200" dirty="0"/>
              <a:t>Automatic pedestrian detection</a:t>
            </a:r>
          </a:p>
          <a:p>
            <a:pPr>
              <a:buFontTx/>
              <a:buChar char="-"/>
            </a:pPr>
            <a:r>
              <a:rPr lang="en-US" sz="3200" dirty="0"/>
              <a:t>Lane drift avoidance</a:t>
            </a:r>
          </a:p>
          <a:p>
            <a:pPr>
              <a:buFontTx/>
              <a:buChar char="-"/>
            </a:pPr>
            <a:r>
              <a:rPr lang="en-US" sz="3200" dirty="0"/>
              <a:t>”smart” cruise control</a:t>
            </a:r>
          </a:p>
          <a:p>
            <a:pPr>
              <a:buFontTx/>
              <a:buChar char="-"/>
            </a:pPr>
            <a:r>
              <a:rPr lang="en-US" sz="3200" dirty="0"/>
              <a:t>Blind spot warning</a:t>
            </a:r>
          </a:p>
          <a:p>
            <a:pPr>
              <a:buFontTx/>
              <a:buChar char="-"/>
            </a:pPr>
            <a:r>
              <a:rPr lang="en-US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84980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can we currently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90600"/>
            <a:ext cx="79248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Identify emotion?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523999"/>
            <a:ext cx="7924800" cy="5012835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indent="-13716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This is </a:t>
            </a:r>
            <a:r>
              <a:rPr lang="en-US" sz="2800" dirty="0" err="1">
                <a:latin typeface="+mn-lt"/>
                <a:ea typeface="+mn-ea"/>
                <a:cs typeface="+mn-cs"/>
              </a:rPr>
              <a:t>h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</a:p>
          <a:p>
            <a:pPr indent="-13716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indent="-13716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success in text</a:t>
            </a:r>
          </a:p>
          <a:p>
            <a:pPr marL="548640" lvl="1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noProof="0" dirty="0">
                <a:latin typeface="+mn-lt"/>
                <a:ea typeface="+mn-ea"/>
                <a:cs typeface="+mn-cs"/>
              </a:rPr>
              <a:t>movie reviews (assignment 7!)</a:t>
            </a:r>
          </a:p>
          <a:p>
            <a:pPr marL="548640" lvl="1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noProof="0" dirty="0">
                <a:latin typeface="+mn-lt"/>
                <a:ea typeface="+mn-ea"/>
                <a:cs typeface="+mn-cs"/>
              </a:rPr>
              <a:t>blogs</a:t>
            </a:r>
          </a:p>
          <a:p>
            <a:pPr marL="548640" lvl="1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noProof="0" dirty="0">
                <a:latin typeface="+mn-lt"/>
                <a:ea typeface="+mn-ea"/>
                <a:cs typeface="+mn-cs"/>
              </a:rPr>
              <a:t>twitter</a:t>
            </a:r>
          </a:p>
          <a:p>
            <a:pPr marL="548640" lvl="1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kumimoji="0" lang="en-US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dealing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</a:t>
            </a:r>
            <a:r>
              <a:rPr lang="en-US" sz="2800" dirty="0">
                <a:latin typeface="+mn-lt"/>
                <a:ea typeface="+mn-ea"/>
                <a:cs typeface="+mn-cs"/>
              </a:rPr>
              <a:t>sarcasm is hard</a:t>
            </a:r>
          </a:p>
          <a:p>
            <a:pPr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success with 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faces</a:t>
            </a:r>
          </a:p>
          <a:p>
            <a:pPr marL="548640" lvl="1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noProof="0" dirty="0">
                <a:latin typeface="+mn-lt"/>
                <a:ea typeface="+mn-ea"/>
                <a:cs typeface="+mn-cs"/>
              </a:rPr>
              <a:t>strongly biased by training data</a:t>
            </a:r>
          </a:p>
          <a:p>
            <a:pPr marL="548640" lvl="1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>
                <a:latin typeface="+mn-lt"/>
                <a:ea typeface="+mn-ea"/>
                <a:cs typeface="+mn-cs"/>
              </a:rPr>
              <a:t>works best when exaggerated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4419600"/>
            <a:ext cx="2286000" cy="2117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can we currently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90600"/>
            <a:ext cx="79248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Reasoning?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524000"/>
            <a:ext cx="7924800" cy="464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1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Success on small sub-problems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lang="en-US" sz="2800" dirty="0"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lang="en-US" sz="2800" dirty="0"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1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General purpose reasoning is harder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>
                <a:latin typeface="+mn-lt"/>
                <a:ea typeface="+mn-ea"/>
                <a:cs typeface="+mn-cs"/>
              </a:rPr>
              <a:t>Wolfram Alpha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 err="1">
                <a:latin typeface="+mn-lt"/>
                <a:ea typeface="+mn-ea"/>
                <a:cs typeface="+mn-cs"/>
              </a:rPr>
              <a:t>OpenCyc</a:t>
            </a:r>
            <a:endParaRPr lang="en-US" sz="2800" dirty="0">
              <a:latin typeface="+mn-lt"/>
              <a:ea typeface="+mn-ea"/>
              <a:cs typeface="+mn-cs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057400"/>
            <a:ext cx="2155457" cy="22796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9" name="Picture 6" descr="MCj03473690000[1]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819400" y="2438400"/>
            <a:ext cx="1373187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0" y="3505200"/>
            <a:ext cx="4648200" cy="1752600"/>
          </a:xfrm>
        </p:spPr>
        <p:txBody>
          <a:bodyPr/>
          <a:lstStyle/>
          <a:p>
            <a:pPr algn="r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CS51A</a:t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David Kauchak</a:t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Spring 2025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914400" y="1828800"/>
            <a:ext cx="7772400" cy="1143000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sz="4400" dirty="0">
                <a:solidFill>
                  <a:srgbClr val="000000"/>
                </a:solidFill>
              </a:rPr>
              <a:t>Intro to AI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3000" y="59830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rgbClr val="FF6600"/>
                </a:solidFill>
              </a:rPr>
              <a:t>Adapted from notes from</a:t>
            </a:r>
            <a:r>
              <a:rPr lang="en-US" dirty="0"/>
              <a:t>:</a:t>
            </a:r>
          </a:p>
          <a:p>
            <a:pPr algn="r"/>
            <a:r>
              <a:rPr lang="en-US" dirty="0"/>
              <a:t>Sara Owsley </a:t>
            </a:r>
            <a:r>
              <a:rPr lang="en-US" dirty="0" err="1"/>
              <a:t>Sood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can we currently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79248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Walk?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524000"/>
            <a:ext cx="7924800" cy="464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1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Robots have had a variety of locomotion methods</a:t>
            </a:r>
          </a:p>
          <a:p>
            <a:pPr marL="320040" marR="0" lvl="1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lang="en-US" sz="2800" dirty="0">
              <a:latin typeface="+mn-lt"/>
              <a:ea typeface="+mn-ea"/>
              <a:cs typeface="+mn-cs"/>
            </a:endParaRPr>
          </a:p>
          <a:p>
            <a:pPr marL="320040" marR="0" lvl="1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Walking with legs, is challenging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>
                <a:latin typeface="+mn-lt"/>
                <a:ea typeface="+mn-ea"/>
                <a:cs typeface="+mn-cs"/>
              </a:rPr>
              <a:t>Differing terrains, stairs, running, ramps, etc.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endParaRPr lang="en-US" sz="2800" dirty="0">
              <a:latin typeface="+mn-lt"/>
              <a:ea typeface="+mn-ea"/>
              <a:cs typeface="+mn-cs"/>
            </a:endParaRPr>
          </a:p>
          <a:p>
            <a:pPr marL="320040" lvl="1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</a:pPr>
            <a:r>
              <a:rPr lang="en-US" sz="2800" dirty="0">
                <a:latin typeface="+mn-lt"/>
                <a:ea typeface="+mn-ea"/>
                <a:cs typeface="+mn-cs"/>
              </a:rPr>
              <a:t>Getting better every year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400" dirty="0">
                <a:latin typeface="+mn-lt"/>
                <a:ea typeface="+mn-ea"/>
                <a:cs typeface="+mn-cs"/>
                <a:hlinkClick r:id="rId3"/>
              </a:rPr>
              <a:t>https://www.youtube.com/watch?v=8dFTc4W8wm0</a:t>
            </a:r>
            <a:endParaRPr lang="en-US" sz="2400" dirty="0">
              <a:latin typeface="+mn-lt"/>
              <a:ea typeface="+mn-ea"/>
              <a:cs typeface="+mn-cs"/>
            </a:endParaRPr>
          </a:p>
          <a:p>
            <a:pPr marL="1920240" lvl="4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endParaRPr lang="en-US" sz="2800" dirty="0"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2286000"/>
            <a:ext cx="941194" cy="1498600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391400" y="3733800"/>
            <a:ext cx="1149350" cy="144945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When will I have my robot helper?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371600"/>
            <a:ext cx="2660650" cy="50095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53000" y="2971800"/>
            <a:ext cx="3828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can we currently do?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can we currently do?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451100"/>
            <a:ext cx="1892300" cy="1689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2603500"/>
            <a:ext cx="2298700" cy="1816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300" y="2298700"/>
            <a:ext cx="2247900" cy="17653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can we currently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90600"/>
            <a:ext cx="79248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Fold a pile of towels?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752600"/>
            <a:ext cx="2451100" cy="1384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3810000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UC Berkeley towel folding robot:</a:t>
            </a:r>
          </a:p>
          <a:p>
            <a:endParaRPr lang="en-US" sz="2400" dirty="0"/>
          </a:p>
          <a:p>
            <a:r>
              <a:rPr lang="en-US" sz="2400" dirty="0">
                <a:hlinkClick r:id="rId3"/>
              </a:rPr>
              <a:t>http://www.youtube.com/watch?v=gy5g33S0Gzo</a:t>
            </a:r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14400" y="-304800"/>
            <a:ext cx="7772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>
                <a:solidFill>
                  <a:srgbClr val="FF0000"/>
                </a:solidFill>
              </a:rPr>
              <a:t>How do we make computers ”intelligent?"</a:t>
            </a:r>
          </a:p>
        </p:txBody>
      </p:sp>
      <p:pic>
        <p:nvPicPr>
          <p:cNvPr id="18435" name="Picture 4" descr="MCj04123180000[1]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237037" y="3287713"/>
            <a:ext cx="86677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0" descr="MCj04134780000[1]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5375275" y="2908300"/>
            <a:ext cx="3540125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457200" y="5075238"/>
            <a:ext cx="1366838" cy="11398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8438" name="Picture 22" descr="MCPE06010_0000[1]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669925" y="2073275"/>
            <a:ext cx="3414712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AutoShape 2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63775" y="1238250"/>
            <a:ext cx="2124075" cy="684213"/>
          </a:xfrm>
          <a:prstGeom prst="wedgeRoundRectCallout">
            <a:avLst>
              <a:gd name="adj1" fmla="val -42375"/>
              <a:gd name="adj2" fmla="val 87819"/>
              <a:gd name="adj3" fmla="val 16667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/>
              <a:t>Computer, </a:t>
            </a:r>
          </a:p>
          <a:p>
            <a:pPr algn="ctr"/>
            <a:r>
              <a:rPr lang="en-US"/>
              <a:t>clean the house!</a:t>
            </a:r>
          </a:p>
        </p:txBody>
      </p:sp>
      <p:sp>
        <p:nvSpPr>
          <p:cNvPr id="18440" name="AutoShape 2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828800" y="4316413"/>
            <a:ext cx="1973262" cy="758825"/>
          </a:xfrm>
          <a:prstGeom prst="cloudCallout">
            <a:avLst>
              <a:gd name="adj1" fmla="val -45412"/>
              <a:gd name="adj2" fmla="val 7594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This one's got no chance…</a:t>
            </a:r>
          </a:p>
        </p:txBody>
      </p:sp>
      <p:sp>
        <p:nvSpPr>
          <p:cNvPr id="18441" name="AutoShape 2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64050" y="1844675"/>
            <a:ext cx="1973262" cy="758825"/>
          </a:xfrm>
          <a:prstGeom prst="cloudCallout">
            <a:avLst>
              <a:gd name="adj1" fmla="val -50481"/>
              <a:gd name="adj2" fmla="val 152718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/>
              <a:t>Um… OK…??</a:t>
            </a:r>
          </a:p>
        </p:txBody>
      </p:sp>
    </p:spTree>
    <p:extLst>
      <p:ext uri="{BB962C8B-B14F-4D97-AF65-F5344CB8AC3E}">
        <p14:creationId xmlns:p14="http://schemas.microsoft.com/office/powerpoint/2010/main" val="1833472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1230312"/>
            <a:ext cx="1973262" cy="2732088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3" name="Picture 5" descr="MCj03707980000[1]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1157288" y="1455738"/>
            <a:ext cx="1712913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11313" y="3276600"/>
            <a:ext cx="9080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Search</a:t>
            </a:r>
          </a:p>
        </p:txBody>
      </p:sp>
      <p:sp>
        <p:nvSpPr>
          <p:cNvPr id="30725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68788" y="2973388"/>
            <a:ext cx="29035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Reasoning with knowledge</a:t>
            </a:r>
            <a:br>
              <a:rPr lang="en-US"/>
            </a:br>
            <a:r>
              <a:rPr lang="en-US"/>
              <a:t>and uncertainty</a:t>
            </a:r>
          </a:p>
        </p:txBody>
      </p:sp>
      <p:pic>
        <p:nvPicPr>
          <p:cNvPr id="30726" name="Picture 9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4799013" y="1455738"/>
            <a:ext cx="1774825" cy="13938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0727" name="Rectangle 11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Fundamental problem of AI</a:t>
            </a:r>
          </a:p>
        </p:txBody>
      </p:sp>
      <p:pic>
        <p:nvPicPr>
          <p:cNvPr id="30728" name="Picture 12" descr="MCj03342960000[1]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473075" y="4143375"/>
            <a:ext cx="18129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13" descr="MCj02991330000[1]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7077075" y="3581400"/>
            <a:ext cx="12858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2925" y="5705475"/>
            <a:ext cx="1747838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Reasoning with</a:t>
            </a:r>
            <a:br>
              <a:rPr lang="en-US"/>
            </a:br>
            <a:r>
              <a:rPr lang="en-US"/>
              <a:t>Utility</a:t>
            </a:r>
          </a:p>
        </p:txBody>
      </p:sp>
      <p:sp>
        <p:nvSpPr>
          <p:cNvPr id="30731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54875" y="5554663"/>
            <a:ext cx="1073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Learning</a:t>
            </a:r>
          </a:p>
        </p:txBody>
      </p:sp>
      <p:sp>
        <p:nvSpPr>
          <p:cNvPr id="30732" name="Rectangle 1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205164" y="4563070"/>
            <a:ext cx="2662236" cy="10156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Many different ways of making an agent  intelligent</a:t>
            </a:r>
          </a:p>
        </p:txBody>
      </p:sp>
      <p:sp>
        <p:nvSpPr>
          <p:cNvPr id="30733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 flipV="1">
            <a:off x="3205163" y="3808413"/>
            <a:ext cx="684212" cy="5318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4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875213" y="3808413"/>
            <a:ext cx="379412" cy="606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5" name="Line 2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165850" y="5099050"/>
            <a:ext cx="835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6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2446338" y="5099050"/>
            <a:ext cx="758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0097B56-54BF-5B4D-B1A7-D29BB84CA1E3}"/>
              </a:ext>
            </a:extLst>
          </p:cNvPr>
          <p:cNvSpPr/>
          <p:nvPr/>
        </p:nvSpPr>
        <p:spPr>
          <a:xfrm>
            <a:off x="6573838" y="3459956"/>
            <a:ext cx="2417762" cy="273208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F5399D6-0C34-E140-A3F4-D45A64596EB8}"/>
              </a:ext>
            </a:extLst>
          </p:cNvPr>
          <p:cNvSpPr/>
          <p:nvPr/>
        </p:nvSpPr>
        <p:spPr>
          <a:xfrm>
            <a:off x="895351" y="1177519"/>
            <a:ext cx="2417762" cy="273208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56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28600"/>
            <a:ext cx="7772400" cy="1143000"/>
          </a:xfrm>
        </p:spPr>
        <p:txBody>
          <a:bodyPr/>
          <a:lstStyle/>
          <a:p>
            <a:r>
              <a:rPr lang="en-US" dirty="0"/>
              <a:t>Machine Learning is…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269" y="2106008"/>
            <a:ext cx="82942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Machine learning is about predicting the future based on the past.</a:t>
            </a:r>
          </a:p>
          <a:p>
            <a:r>
              <a:rPr lang="tr-TR" sz="2400" dirty="0">
                <a:solidFill>
                  <a:schemeClr val="tx2"/>
                </a:solidFill>
              </a:rPr>
              <a:t>					-- Hal </a:t>
            </a:r>
            <a:r>
              <a:rPr lang="tr-TR" sz="2400" dirty="0" err="1">
                <a:solidFill>
                  <a:schemeClr val="tx2"/>
                </a:solidFill>
              </a:rPr>
              <a:t>Daume</a:t>
            </a:r>
            <a:r>
              <a:rPr lang="tr-TR" sz="2400" dirty="0">
                <a:solidFill>
                  <a:schemeClr val="tx2"/>
                </a:solidFill>
              </a:rPr>
              <a:t> III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745" y="3430411"/>
            <a:ext cx="3095522" cy="282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76" y="-228600"/>
            <a:ext cx="7772400" cy="1143000"/>
          </a:xfrm>
        </p:spPr>
        <p:txBody>
          <a:bodyPr/>
          <a:lstStyle/>
          <a:p>
            <a:r>
              <a:rPr lang="en-US" dirty="0"/>
              <a:t>Machine Learning is…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269" y="2106008"/>
            <a:ext cx="82942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Machine learning is about predicting the future based on the past.</a:t>
            </a:r>
          </a:p>
          <a:p>
            <a:r>
              <a:rPr lang="tr-TR" sz="2400" dirty="0">
                <a:solidFill>
                  <a:schemeClr val="tx2"/>
                </a:solidFill>
              </a:rPr>
              <a:t>					-- Hal </a:t>
            </a:r>
            <a:r>
              <a:rPr lang="tr-TR" sz="2400" dirty="0" err="1">
                <a:solidFill>
                  <a:schemeClr val="tx2"/>
                </a:solidFill>
              </a:rPr>
              <a:t>Daume</a:t>
            </a:r>
            <a:r>
              <a:rPr lang="tr-TR" sz="2400" dirty="0">
                <a:solidFill>
                  <a:schemeClr val="tx2"/>
                </a:solidFill>
              </a:rPr>
              <a:t> III</a:t>
            </a:r>
          </a:p>
        </p:txBody>
      </p:sp>
      <p:sp>
        <p:nvSpPr>
          <p:cNvPr id="5" name="Rectangle 4"/>
          <p:cNvSpPr/>
          <p:nvPr/>
        </p:nvSpPr>
        <p:spPr>
          <a:xfrm>
            <a:off x="324561" y="4162777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3854" y="4655446"/>
            <a:ext cx="1308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7" name="TextBox 6"/>
          <p:cNvSpPr txBox="1"/>
          <p:nvPr/>
        </p:nvSpPr>
        <p:spPr>
          <a:xfrm rot="19287826">
            <a:off x="1648475" y="4111748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9" name="Oval 8"/>
          <p:cNvSpPr/>
          <p:nvPr/>
        </p:nvSpPr>
        <p:spPr>
          <a:xfrm>
            <a:off x="2511793" y="4473223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23459" y="4706779"/>
            <a:ext cx="1306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model/</a:t>
            </a:r>
          </a:p>
          <a:p>
            <a:r>
              <a:rPr lang="en-US" sz="2400" dirty="0"/>
              <a:t>predictor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269" y="3541889"/>
            <a:ext cx="710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past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778010" y="4852049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176891" y="3541889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9287826">
            <a:off x="7931673" y="3974257"/>
            <a:ext cx="1194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predict</a:t>
            </a:r>
          </a:p>
        </p:txBody>
      </p:sp>
      <p:sp>
        <p:nvSpPr>
          <p:cNvPr id="25" name="Oval 24"/>
          <p:cNvSpPr/>
          <p:nvPr/>
        </p:nvSpPr>
        <p:spPr>
          <a:xfrm>
            <a:off x="6485952" y="4481002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697618" y="4714558"/>
            <a:ext cx="1306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model/</a:t>
            </a:r>
          </a:p>
          <a:p>
            <a:r>
              <a:rPr lang="en-US" sz="2400" dirty="0"/>
              <a:t>predictor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86994" y="3541889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future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394934" y="4162777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466543" y="4655446"/>
            <a:ext cx="11437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Testing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5777251" y="4866958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8159270" y="4852049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11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6298"/>
            <a:ext cx="7772400" cy="1143000"/>
          </a:xfrm>
        </p:spPr>
        <p:txBody>
          <a:bodyPr/>
          <a:lstStyle/>
          <a:p>
            <a:r>
              <a:rPr lang="en-US" dirty="0"/>
              <a:t>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114" y="2681102"/>
            <a:ext cx="1146630" cy="1124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001" y="3939242"/>
            <a:ext cx="887704" cy="894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770" y="4929593"/>
            <a:ext cx="1103502" cy="649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1264" y="5753744"/>
            <a:ext cx="1220008" cy="696376"/>
          </a:xfrm>
          <a:prstGeom prst="rect">
            <a:avLst/>
          </a:prstGeom>
        </p:spPr>
      </p:pic>
      <p:sp>
        <p:nvSpPr>
          <p:cNvPr id="19" name="Right Brace 18"/>
          <p:cNvSpPr/>
          <p:nvPr/>
        </p:nvSpPr>
        <p:spPr>
          <a:xfrm rot="16200000">
            <a:off x="4803938" y="2003768"/>
            <a:ext cx="381000" cy="973667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377478" y="1722197"/>
            <a:ext cx="1546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examples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98228" y="3512543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81667" y="4111156"/>
            <a:ext cx="895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Data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2723444" y="2949222"/>
            <a:ext cx="1537820" cy="56332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23444" y="5578713"/>
            <a:ext cx="1537820" cy="87140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41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Brace 18"/>
          <p:cNvSpPr/>
          <p:nvPr/>
        </p:nvSpPr>
        <p:spPr>
          <a:xfrm rot="16200000">
            <a:off x="4814675" y="1746695"/>
            <a:ext cx="381000" cy="1487814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377478" y="1722197"/>
            <a:ext cx="1546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examples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98228" y="3512543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81667" y="4111156"/>
            <a:ext cx="895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Data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2723444" y="2949222"/>
            <a:ext cx="1537820" cy="56332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23444" y="5578713"/>
            <a:ext cx="1537820" cy="87140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478" y="2933987"/>
            <a:ext cx="1371600" cy="711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478" y="3755556"/>
            <a:ext cx="1371600" cy="711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478" y="4542956"/>
            <a:ext cx="1371600" cy="711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478" y="5406556"/>
            <a:ext cx="1371600" cy="711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71405E-DA50-A6E3-405C-15EF58E4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226298"/>
            <a:ext cx="7772400" cy="1143000"/>
          </a:xfrm>
        </p:spPr>
        <p:txBody>
          <a:bodyPr/>
          <a:lstStyle/>
          <a:p>
            <a:r>
              <a:rPr lang="en-US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404247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F9D4F-F94F-2445-872E-9EE557A99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00E23-FEB0-6D41-A7D7-502E6208A81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352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Assignment 6 due Friday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Lab this week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Extra mentor hours on Friday (TBA)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Ethics presentations: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65CA20-726E-7CBE-F1DC-C82BC4CBF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897603"/>
            <a:ext cx="7772400" cy="10251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4FB902-4A8D-D4A5-F921-8876CCBEB04C}"/>
              </a:ext>
            </a:extLst>
          </p:cNvPr>
          <p:cNvSpPr txBox="1"/>
          <p:nvPr/>
        </p:nvSpPr>
        <p:spPr>
          <a:xfrm>
            <a:off x="-1542197" y="28114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194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Brace 18"/>
          <p:cNvSpPr/>
          <p:nvPr/>
        </p:nvSpPr>
        <p:spPr>
          <a:xfrm rot="16200000">
            <a:off x="5344990" y="1462717"/>
            <a:ext cx="381000" cy="2055770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377478" y="1722197"/>
            <a:ext cx="1546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examples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98228" y="3512543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81667" y="4111156"/>
            <a:ext cx="895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Data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2723444" y="2949222"/>
            <a:ext cx="1537820" cy="56332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23444" y="5578713"/>
            <a:ext cx="1537820" cy="87140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478" y="2949222"/>
            <a:ext cx="2185895" cy="7490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480" y="3736649"/>
            <a:ext cx="2185895" cy="7490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478" y="4638062"/>
            <a:ext cx="2185895" cy="74901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478" y="5578713"/>
            <a:ext cx="2185895" cy="74901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FE4C72F-0EB6-E7AD-B0CE-D947F8CC0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226298"/>
            <a:ext cx="7772400" cy="1143000"/>
          </a:xfrm>
        </p:spPr>
        <p:txBody>
          <a:bodyPr/>
          <a:lstStyle/>
          <a:p>
            <a:r>
              <a:rPr lang="en-US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560619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Brace 18"/>
          <p:cNvSpPr/>
          <p:nvPr/>
        </p:nvSpPr>
        <p:spPr>
          <a:xfrm rot="16200000">
            <a:off x="4803938" y="2003768"/>
            <a:ext cx="381000" cy="973667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377478" y="1722197"/>
            <a:ext cx="1546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examples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98228" y="3512543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81667" y="4111156"/>
            <a:ext cx="895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Data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2723444" y="2949222"/>
            <a:ext cx="1537820" cy="56332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23444" y="5578713"/>
            <a:ext cx="1537820" cy="87140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923" y="2823921"/>
            <a:ext cx="1231900" cy="66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455" y="3851497"/>
            <a:ext cx="1587500" cy="71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506" y="4634376"/>
            <a:ext cx="1766589" cy="132323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715A7A2-4B28-735A-9BBD-C45A983A6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226298"/>
            <a:ext cx="7772400" cy="1143000"/>
          </a:xfrm>
        </p:spPr>
        <p:txBody>
          <a:bodyPr/>
          <a:lstStyle/>
          <a:p>
            <a:r>
              <a:rPr lang="en-US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41012717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578" y="-245835"/>
            <a:ext cx="7772400" cy="1143000"/>
          </a:xfrm>
        </p:spPr>
        <p:txBody>
          <a:bodyPr/>
          <a:lstStyle/>
          <a:p>
            <a:r>
              <a:rPr lang="en-US" dirty="0"/>
              <a:t>Supervised learning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91" y="2384769"/>
            <a:ext cx="1146630" cy="1124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8" y="3642909"/>
            <a:ext cx="887704" cy="894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47" y="4633260"/>
            <a:ext cx="1103502" cy="649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41" y="5457411"/>
            <a:ext cx="1220008" cy="6963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10215" y="6137488"/>
            <a:ext cx="777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Supervised learning: given labeled 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1633" y="2297668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41633" y="2949223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41633" y="3734803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41633" y="4698795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41633" y="5512050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5</a:t>
            </a:r>
          </a:p>
        </p:txBody>
      </p:sp>
      <p:sp>
        <p:nvSpPr>
          <p:cNvPr id="17" name="Right Brace 16"/>
          <p:cNvSpPr/>
          <p:nvPr/>
        </p:nvSpPr>
        <p:spPr>
          <a:xfrm>
            <a:off x="3683000" y="2384769"/>
            <a:ext cx="860778" cy="3681279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826001" y="3785242"/>
            <a:ext cx="2756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labeled examples</a:t>
            </a:r>
          </a:p>
        </p:txBody>
      </p:sp>
      <p:sp>
        <p:nvSpPr>
          <p:cNvPr id="19" name="Right Brace 18"/>
          <p:cNvSpPr/>
          <p:nvPr/>
        </p:nvSpPr>
        <p:spPr>
          <a:xfrm rot="16200000">
            <a:off x="1219715" y="1707435"/>
            <a:ext cx="381000" cy="973667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93255" y="1425864"/>
            <a:ext cx="1546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2876145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13294"/>
            <a:ext cx="7772400" cy="1143000"/>
          </a:xfrm>
        </p:spPr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17" name="Oval 16"/>
          <p:cNvSpPr/>
          <p:nvPr/>
        </p:nvSpPr>
        <p:spPr>
          <a:xfrm>
            <a:off x="4205126" y="3076224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16792" y="3309780"/>
            <a:ext cx="1306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model/</a:t>
            </a:r>
          </a:p>
          <a:p>
            <a:r>
              <a:rPr lang="en-US" sz="2400" dirty="0"/>
              <a:t>predictor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3471343" y="345505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91" y="2384769"/>
            <a:ext cx="1146630" cy="11241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8" y="3642909"/>
            <a:ext cx="887704" cy="8944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47" y="4633260"/>
            <a:ext cx="1103502" cy="6491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41" y="5457411"/>
            <a:ext cx="1220008" cy="69637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341633" y="2297668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41633" y="2949223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41633" y="3734803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41633" y="4698795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41633" y="5512050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17E803-054C-8D43-7328-10F4504E7CC8}"/>
              </a:ext>
            </a:extLst>
          </p:cNvPr>
          <p:cNvSpPr txBox="1"/>
          <p:nvPr/>
        </p:nvSpPr>
        <p:spPr>
          <a:xfrm>
            <a:off x="1410215" y="6137488"/>
            <a:ext cx="777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Supervised learning: learn a model</a:t>
            </a:r>
          </a:p>
        </p:txBody>
      </p:sp>
    </p:spTree>
    <p:extLst>
      <p:ext uri="{BB962C8B-B14F-4D97-AF65-F5344CB8AC3E}">
        <p14:creationId xmlns:p14="http://schemas.microsoft.com/office/powerpoint/2010/main" val="8382360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92" y="-217310"/>
            <a:ext cx="7772400" cy="1143000"/>
          </a:xfrm>
        </p:spPr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17" name="Oval 16"/>
          <p:cNvSpPr/>
          <p:nvPr/>
        </p:nvSpPr>
        <p:spPr>
          <a:xfrm>
            <a:off x="4205126" y="3076224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310958" y="3295397"/>
            <a:ext cx="1306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model/</a:t>
            </a:r>
          </a:p>
          <a:p>
            <a:r>
              <a:rPr lang="en-US" sz="2400" dirty="0"/>
              <a:t>predictor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3471343" y="345505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38200" y="60960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Supervised learning: learn to predict new example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590800"/>
            <a:ext cx="1816100" cy="2019300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>
            <a:off x="6050854" y="345505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112000" y="3526230"/>
            <a:ext cx="1611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predicted label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1987052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76367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Neural Networks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endParaRPr lang="en-US"/>
          </a:p>
          <a:p>
            <a:pPr lvl="2" eaLnBrk="1" hangingPunct="1">
              <a:buFont typeface="Wingdings" charset="2"/>
              <a:buNone/>
            </a:pPr>
            <a:endParaRPr lang="en-US">
              <a:ea typeface="ＭＳ Ｐゴシック" charset="-128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295400" y="1752600"/>
            <a:ext cx="679767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Neural Networks try to mimic the structure and function of our nervous system</a:t>
            </a:r>
          </a:p>
          <a:p>
            <a:endParaRPr lang="en-US" dirty="0"/>
          </a:p>
          <a:p>
            <a:r>
              <a:rPr lang="en-US" sz="2000" b="1" i="1" dirty="0">
                <a:solidFill>
                  <a:srgbClr val="FF6600"/>
                </a:solidFill>
              </a:rPr>
              <a:t>People like biologically motivated approaches</a:t>
            </a:r>
          </a:p>
        </p:txBody>
      </p:sp>
      <p:pic>
        <p:nvPicPr>
          <p:cNvPr id="26629" name="Picture 5" descr="j02929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3962400"/>
            <a:ext cx="25876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mri_br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714750"/>
            <a:ext cx="28575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271165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Our Nervous System</a:t>
            </a:r>
          </a:p>
        </p:txBody>
      </p:sp>
      <p:pic>
        <p:nvPicPr>
          <p:cNvPr id="28675" name="Picture 32"/>
          <p:cNvPicPr>
            <a:picLocks noChangeArrowheads="1"/>
          </p:cNvPicPr>
          <p:nvPr/>
        </p:nvPicPr>
        <p:blipFill>
          <a:blip r:embed="rId3"/>
          <a:srcRect r="53650"/>
          <a:stretch>
            <a:fillRect/>
          </a:stretch>
        </p:blipFill>
        <p:spPr bwMode="auto">
          <a:xfrm>
            <a:off x="660400" y="1668463"/>
            <a:ext cx="2692400" cy="4046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362200"/>
            <a:ext cx="4794310" cy="3003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5486400"/>
            <a:ext cx="2209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Neuron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0" y="6096000"/>
            <a:ext cx="2887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do you know?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Our nervous system: </a:t>
            </a:r>
            <a:br>
              <a:rPr lang="en-US" dirty="0"/>
            </a:br>
            <a:r>
              <a:rPr lang="en-US" dirty="0">
                <a:solidFill>
                  <a:srgbClr val="FF6600"/>
                </a:solidFill>
              </a:rPr>
              <a:t>the computer science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133600"/>
            <a:ext cx="5257800" cy="3733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charset="0"/>
              </a:rPr>
              <a:t>the human brain is a large collection of interconnected neurons</a:t>
            </a:r>
          </a:p>
          <a:p>
            <a:pPr marL="0" indent="0">
              <a:buNone/>
            </a:pPr>
            <a:endParaRPr lang="en-US" sz="2400" dirty="0">
              <a:latin typeface="Arial" charset="0"/>
            </a:endParaRPr>
          </a:p>
          <a:p>
            <a:pPr marL="0" indent="0">
              <a:buNone/>
            </a:pPr>
            <a:r>
              <a:rPr lang="en-US" sz="2400" dirty="0">
                <a:latin typeface="Arial" charset="0"/>
              </a:rPr>
              <a:t>a </a:t>
            </a:r>
            <a:r>
              <a:rPr lang="en-US" sz="2400" dirty="0">
                <a:solidFill>
                  <a:srgbClr val="0000CC"/>
                </a:solidFill>
                <a:latin typeface="Arial" charset="0"/>
              </a:rPr>
              <a:t>NEURON</a:t>
            </a:r>
            <a:r>
              <a:rPr lang="en-US" sz="2400" dirty="0">
                <a:latin typeface="Arial" charset="0"/>
              </a:rPr>
              <a:t> is a brain cell</a:t>
            </a:r>
          </a:p>
          <a:p>
            <a:pPr lvl="1"/>
            <a:r>
              <a:rPr lang="en-US" sz="2000" dirty="0">
                <a:latin typeface="Arial" charset="0"/>
              </a:rPr>
              <a:t>they collect, process, and disseminate electrical signals</a:t>
            </a:r>
          </a:p>
          <a:p>
            <a:pPr lvl="1"/>
            <a:r>
              <a:rPr lang="en-US" sz="2000" dirty="0">
                <a:latin typeface="Arial" charset="0"/>
              </a:rPr>
              <a:t>they are connected via synapses</a:t>
            </a:r>
          </a:p>
          <a:p>
            <a:pPr lvl="1"/>
            <a:r>
              <a:rPr lang="en-US" sz="2000" dirty="0">
                <a:latin typeface="Arial" charset="0"/>
              </a:rPr>
              <a:t>they 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FIRE</a:t>
            </a:r>
            <a:r>
              <a:rPr lang="en-US" sz="2000" dirty="0">
                <a:latin typeface="Arial" charset="0"/>
              </a:rPr>
              <a:t> depending on the conditions of the neighboring neurons</a:t>
            </a:r>
          </a:p>
          <a:p>
            <a:pPr lvl="1"/>
            <a:endParaRPr lang="en-US" sz="2000" dirty="0"/>
          </a:p>
        </p:txBody>
      </p:sp>
      <p:pic>
        <p:nvPicPr>
          <p:cNvPr id="4" name="Picture 32"/>
          <p:cNvPicPr>
            <a:picLocks noChangeArrowheads="1"/>
          </p:cNvPicPr>
          <p:nvPr/>
        </p:nvPicPr>
        <p:blipFill>
          <a:blip r:embed="rId2"/>
          <a:srcRect r="53650"/>
          <a:stretch>
            <a:fillRect/>
          </a:stretch>
        </p:blipFill>
        <p:spPr bwMode="auto">
          <a:xfrm>
            <a:off x="533400" y="2209800"/>
            <a:ext cx="2616200" cy="3898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71165"/>
            <a:ext cx="7772400" cy="1143000"/>
          </a:xfrm>
        </p:spPr>
        <p:txBody>
          <a:bodyPr/>
          <a:lstStyle/>
          <a:p>
            <a:r>
              <a:rPr lang="en-US" dirty="0"/>
              <a:t>Our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76400"/>
            <a:ext cx="46482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The human brain</a:t>
            </a:r>
          </a:p>
          <a:p>
            <a:pPr lvl="1"/>
            <a:r>
              <a:rPr lang="en-US" sz="2400" dirty="0"/>
              <a:t>contains ~10</a:t>
            </a:r>
            <a:r>
              <a:rPr lang="en-US" sz="2400" baseline="30000" dirty="0"/>
              <a:t>11</a:t>
            </a:r>
            <a:r>
              <a:rPr lang="en-US" sz="2400" dirty="0"/>
              <a:t> (100 billion) neurons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each neuron is connected to ~10</a:t>
            </a:r>
            <a:r>
              <a:rPr lang="en-US" sz="2400" baseline="30000" dirty="0"/>
              <a:t>4</a:t>
            </a:r>
            <a:r>
              <a:rPr lang="en-US" sz="2400" dirty="0"/>
              <a:t> (10,000) other neurons</a:t>
            </a:r>
          </a:p>
          <a:p>
            <a:pPr lvl="1"/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Neurons can fire as fast as 10</a:t>
            </a:r>
            <a:r>
              <a:rPr lang="en-US" sz="2400" baseline="30000" dirty="0">
                <a:solidFill>
                  <a:srgbClr val="000000"/>
                </a:solidFill>
              </a:rPr>
              <a:t>-3</a:t>
            </a:r>
            <a:r>
              <a:rPr lang="en-US" sz="2400" dirty="0">
                <a:solidFill>
                  <a:srgbClr val="000000"/>
                </a:solidFill>
              </a:rPr>
              <a:t> seconds</a:t>
            </a:r>
          </a:p>
          <a:p>
            <a:pPr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09800"/>
            <a:ext cx="4051300" cy="3321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60960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does this compare to a computer?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68396"/>
            <a:ext cx="7772400" cy="1143000"/>
          </a:xfrm>
        </p:spPr>
        <p:txBody>
          <a:bodyPr/>
          <a:lstStyle/>
          <a:p>
            <a:r>
              <a:rPr lang="en-US" dirty="0"/>
              <a:t>Humans vs. Machines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00200"/>
            <a:ext cx="2133600" cy="1749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524000"/>
            <a:ext cx="2628900" cy="162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5800" y="3505200"/>
            <a:ext cx="502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10</a:t>
            </a:r>
            <a:r>
              <a:rPr lang="en-US" sz="3200" baseline="30000" dirty="0"/>
              <a:t>10</a:t>
            </a:r>
            <a:r>
              <a:rPr lang="en-US" sz="3200" dirty="0"/>
              <a:t> transistors</a:t>
            </a:r>
          </a:p>
          <a:p>
            <a:r>
              <a:rPr lang="en-US" sz="3200" dirty="0"/>
              <a:t>10</a:t>
            </a:r>
            <a:r>
              <a:rPr lang="en-US" sz="3200" baseline="30000" dirty="0"/>
              <a:t>11</a:t>
            </a:r>
            <a:r>
              <a:rPr lang="en-US" sz="3200" dirty="0"/>
              <a:t> bits of ram/memory</a:t>
            </a:r>
          </a:p>
          <a:p>
            <a:r>
              <a:rPr lang="en-US" sz="3200" dirty="0"/>
              <a:t>10</a:t>
            </a:r>
            <a:r>
              <a:rPr lang="en-US" sz="3200" baseline="30000" dirty="0"/>
              <a:t>13</a:t>
            </a:r>
            <a:r>
              <a:rPr lang="en-US" sz="3200" dirty="0"/>
              <a:t> bits on disk</a:t>
            </a:r>
          </a:p>
          <a:p>
            <a:r>
              <a:rPr lang="en-US" sz="3200" dirty="0"/>
              <a:t>10</a:t>
            </a:r>
            <a:r>
              <a:rPr lang="en-US" sz="3200" baseline="30000" dirty="0"/>
              <a:t>-9</a:t>
            </a:r>
            <a:r>
              <a:rPr lang="en-US" sz="3200" dirty="0"/>
              <a:t> cycle time</a:t>
            </a:r>
          </a:p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505200"/>
            <a:ext cx="426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10</a:t>
            </a:r>
            <a:r>
              <a:rPr lang="en-US" sz="3200" baseline="30000" dirty="0"/>
              <a:t>11</a:t>
            </a:r>
            <a:r>
              <a:rPr lang="en-US" sz="3200" dirty="0"/>
              <a:t> neurons</a:t>
            </a:r>
          </a:p>
          <a:p>
            <a:r>
              <a:rPr lang="en-US" sz="3200" dirty="0"/>
              <a:t>10</a:t>
            </a:r>
            <a:r>
              <a:rPr lang="en-US" sz="3200" baseline="30000" dirty="0"/>
              <a:t>11</a:t>
            </a:r>
            <a:r>
              <a:rPr lang="en-US" sz="3200" dirty="0"/>
              <a:t> neurons</a:t>
            </a:r>
          </a:p>
          <a:p>
            <a:r>
              <a:rPr lang="en-US" sz="3200" dirty="0"/>
              <a:t>10</a:t>
            </a:r>
            <a:r>
              <a:rPr lang="en-US" sz="3200" baseline="30000" dirty="0"/>
              <a:t>14</a:t>
            </a:r>
            <a:r>
              <a:rPr lang="en-US" sz="3200" dirty="0"/>
              <a:t> synapses</a:t>
            </a:r>
          </a:p>
          <a:p>
            <a:r>
              <a:rPr lang="en-US" sz="3200" dirty="0"/>
              <a:t>10</a:t>
            </a:r>
            <a:r>
              <a:rPr lang="en-US" sz="3200" baseline="30000" dirty="0"/>
              <a:t>-3</a:t>
            </a:r>
            <a:r>
              <a:rPr lang="en-US" sz="3200" dirty="0"/>
              <a:t> “cycle” time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>
            <a:normAutofit/>
          </a:bodyPr>
          <a:lstStyle/>
          <a:p>
            <a:r>
              <a:rPr lang="en-US" dirty="0"/>
              <a:t>AI is a huge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066800"/>
            <a:ext cx="80010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What is AI (</a:t>
            </a:r>
            <a:r>
              <a:rPr lang="en-US" sz="3200">
                <a:solidFill>
                  <a:srgbClr val="FF0000"/>
                </a:solidFill>
              </a:rPr>
              <a:t>artificial intelligence)…</a:t>
            </a: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2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04800"/>
            <a:ext cx="7772400" cy="1143000"/>
          </a:xfrm>
        </p:spPr>
        <p:txBody>
          <a:bodyPr/>
          <a:lstStyle/>
          <a:p>
            <a:r>
              <a:rPr lang="en-US" dirty="0"/>
              <a:t>Brains are still pretty fast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805553"/>
            <a:ext cx="2133600" cy="32998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5638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Who is this?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04800"/>
            <a:ext cx="7772400" cy="1143000"/>
          </a:xfrm>
        </p:spPr>
        <p:txBody>
          <a:bodyPr/>
          <a:lstStyle/>
          <a:p>
            <a:r>
              <a:rPr lang="en-US" dirty="0"/>
              <a:t>Brains are still pretty fast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8305800" cy="3886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</a:rPr>
              <a:t>If you were me, you’d be able to identify this person in 10</a:t>
            </a:r>
            <a:r>
              <a:rPr lang="en-US" sz="2400" b="1" baseline="30000" dirty="0">
                <a:solidFill>
                  <a:srgbClr val="0000FF"/>
                </a:solidFill>
              </a:rPr>
              <a:t>-1</a:t>
            </a:r>
            <a:r>
              <a:rPr lang="en-US" sz="2400" b="1" dirty="0">
                <a:solidFill>
                  <a:srgbClr val="0000FF"/>
                </a:solidFill>
              </a:rPr>
              <a:t> (1/10) s!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Given a neuron firing time of 10</a:t>
            </a:r>
            <a:r>
              <a:rPr lang="en-US" sz="2400" baseline="30000" dirty="0"/>
              <a:t>-3 </a:t>
            </a:r>
            <a:r>
              <a:rPr lang="en-US" sz="2400" dirty="0"/>
              <a:t>s, </a:t>
            </a:r>
            <a:r>
              <a:rPr lang="en-US" sz="2400" dirty="0">
                <a:solidFill>
                  <a:srgbClr val="FF0000"/>
                </a:solidFill>
              </a:rPr>
              <a:t>how many neurons in sequence could fire in this time</a:t>
            </a:r>
            <a:r>
              <a:rPr lang="en-US" sz="2400" dirty="0"/>
              <a:t>?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A few hundred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What are possible explanations?</a:t>
            </a:r>
          </a:p>
          <a:p>
            <a:pPr lvl="1"/>
            <a:r>
              <a:rPr lang="en-US" sz="2000" dirty="0"/>
              <a:t>either neurons are performing some very complicated computations</a:t>
            </a:r>
          </a:p>
          <a:p>
            <a:pPr lvl="1"/>
            <a:r>
              <a:rPr lang="en-US" sz="2000" dirty="0"/>
              <a:t>brain is taking advantage of the </a:t>
            </a:r>
            <a:r>
              <a:rPr lang="en-US" sz="2000" b="1" dirty="0"/>
              <a:t>massive</a:t>
            </a:r>
            <a:r>
              <a:rPr lang="en-US" sz="2000" dirty="0"/>
              <a:t> parallelization (remember, neurons are connected ~10,000 other neurons)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0"/>
            <a:ext cx="1280996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90015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Artificial Neural Networks</a:t>
            </a:r>
          </a:p>
        </p:txBody>
      </p:sp>
      <p:grpSp>
        <p:nvGrpSpPr>
          <p:cNvPr id="32771" name="Group 4"/>
          <p:cNvGrpSpPr>
            <a:grpSpLocks/>
          </p:cNvGrpSpPr>
          <p:nvPr/>
        </p:nvGrpSpPr>
        <p:grpSpPr bwMode="auto">
          <a:xfrm>
            <a:off x="2438400" y="1676400"/>
            <a:ext cx="4572000" cy="4419600"/>
            <a:chOff x="3120" y="1104"/>
            <a:chExt cx="2880" cy="2784"/>
          </a:xfrm>
        </p:grpSpPr>
        <p:sp>
          <p:nvSpPr>
            <p:cNvPr id="32772" name="Oval 5"/>
            <p:cNvSpPr>
              <a:spLocks noChangeArrowheads="1"/>
            </p:cNvSpPr>
            <p:nvPr/>
          </p:nvSpPr>
          <p:spPr bwMode="auto">
            <a:xfrm>
              <a:off x="4320" y="129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2773" name="Group 6"/>
            <p:cNvGrpSpPr>
              <a:grpSpLocks/>
            </p:cNvGrpSpPr>
            <p:nvPr/>
          </p:nvGrpSpPr>
          <p:grpSpPr bwMode="auto">
            <a:xfrm>
              <a:off x="3120" y="1104"/>
              <a:ext cx="2880" cy="2784"/>
              <a:chOff x="3168" y="1104"/>
              <a:chExt cx="2880" cy="2784"/>
            </a:xfrm>
          </p:grpSpPr>
          <p:sp>
            <p:nvSpPr>
              <p:cNvPr id="32774" name="Oval 7"/>
              <p:cNvSpPr>
                <a:spLocks noChangeArrowheads="1"/>
              </p:cNvSpPr>
              <p:nvPr/>
            </p:nvSpPr>
            <p:spPr bwMode="auto">
              <a:xfrm>
                <a:off x="3504" y="139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5" name="Oval 8"/>
              <p:cNvSpPr>
                <a:spLocks noChangeArrowheads="1"/>
              </p:cNvSpPr>
              <p:nvPr/>
            </p:nvSpPr>
            <p:spPr bwMode="auto">
              <a:xfrm>
                <a:off x="5280" y="283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6" name="Oval 9"/>
              <p:cNvSpPr>
                <a:spLocks noChangeArrowheads="1"/>
              </p:cNvSpPr>
              <p:nvPr/>
            </p:nvSpPr>
            <p:spPr bwMode="auto">
              <a:xfrm>
                <a:off x="5040" y="177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7" name="Oval 10"/>
              <p:cNvSpPr>
                <a:spLocks noChangeArrowheads="1"/>
              </p:cNvSpPr>
              <p:nvPr/>
            </p:nvSpPr>
            <p:spPr bwMode="auto">
              <a:xfrm>
                <a:off x="4224" y="2208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8" name="Oval 11"/>
              <p:cNvSpPr>
                <a:spLocks noChangeArrowheads="1"/>
              </p:cNvSpPr>
              <p:nvPr/>
            </p:nvSpPr>
            <p:spPr bwMode="auto">
              <a:xfrm>
                <a:off x="4608" y="369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9" name="Oval 12"/>
              <p:cNvSpPr>
                <a:spLocks noChangeArrowheads="1"/>
              </p:cNvSpPr>
              <p:nvPr/>
            </p:nvSpPr>
            <p:spPr bwMode="auto">
              <a:xfrm>
                <a:off x="3168" y="235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0" name="Oval 13"/>
              <p:cNvSpPr>
                <a:spLocks noChangeArrowheads="1"/>
              </p:cNvSpPr>
              <p:nvPr/>
            </p:nvSpPr>
            <p:spPr bwMode="auto">
              <a:xfrm>
                <a:off x="3408" y="345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1" name="Line 14"/>
              <p:cNvSpPr>
                <a:spLocks noChangeShapeType="1"/>
              </p:cNvSpPr>
              <p:nvPr/>
            </p:nvSpPr>
            <p:spPr bwMode="auto">
              <a:xfrm>
                <a:off x="3696" y="1584"/>
                <a:ext cx="528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2" name="Line 15"/>
              <p:cNvSpPr>
                <a:spLocks noChangeShapeType="1"/>
              </p:cNvSpPr>
              <p:nvPr/>
            </p:nvSpPr>
            <p:spPr bwMode="auto">
              <a:xfrm flipV="1">
                <a:off x="3408" y="2352"/>
                <a:ext cx="81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3" name="Line 16"/>
              <p:cNvSpPr>
                <a:spLocks noChangeShapeType="1"/>
              </p:cNvSpPr>
              <p:nvPr/>
            </p:nvSpPr>
            <p:spPr bwMode="auto">
              <a:xfrm flipV="1">
                <a:off x="4320" y="1536"/>
                <a:ext cx="48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4" name="Line 17"/>
              <p:cNvSpPr>
                <a:spLocks noChangeShapeType="1"/>
              </p:cNvSpPr>
              <p:nvPr/>
            </p:nvSpPr>
            <p:spPr bwMode="auto">
              <a:xfrm flipV="1">
                <a:off x="4464" y="1968"/>
                <a:ext cx="576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5" name="Line 18"/>
              <p:cNvSpPr>
                <a:spLocks noChangeShapeType="1"/>
              </p:cNvSpPr>
              <p:nvPr/>
            </p:nvSpPr>
            <p:spPr bwMode="auto">
              <a:xfrm>
                <a:off x="4416" y="2400"/>
                <a:ext cx="816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6" name="Line 19"/>
              <p:cNvSpPr>
                <a:spLocks noChangeShapeType="1"/>
              </p:cNvSpPr>
              <p:nvPr/>
            </p:nvSpPr>
            <p:spPr bwMode="auto">
              <a:xfrm>
                <a:off x="4320" y="2448"/>
                <a:ext cx="336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7" name="Line 20"/>
              <p:cNvSpPr>
                <a:spLocks noChangeShapeType="1"/>
              </p:cNvSpPr>
              <p:nvPr/>
            </p:nvSpPr>
            <p:spPr bwMode="auto">
              <a:xfrm flipH="1">
                <a:off x="3600" y="2448"/>
                <a:ext cx="624" cy="10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8" name="Line 21"/>
              <p:cNvSpPr>
                <a:spLocks noChangeShapeType="1"/>
              </p:cNvSpPr>
              <p:nvPr/>
            </p:nvSpPr>
            <p:spPr bwMode="auto">
              <a:xfrm flipH="1" flipV="1">
                <a:off x="3312" y="2592"/>
                <a:ext cx="144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9" name="Text Box 22"/>
              <p:cNvSpPr txBox="1">
                <a:spLocks noChangeArrowheads="1"/>
              </p:cNvSpPr>
              <p:nvPr/>
            </p:nvSpPr>
            <p:spPr bwMode="auto">
              <a:xfrm>
                <a:off x="4368" y="1104"/>
                <a:ext cx="124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Verdana" charset="0"/>
                  </a:rPr>
                  <a:t>Node (Neuron)</a:t>
                </a:r>
              </a:p>
            </p:txBody>
          </p:sp>
          <p:sp>
            <p:nvSpPr>
              <p:cNvPr id="32790" name="Text Box 23"/>
              <p:cNvSpPr txBox="1">
                <a:spLocks noChangeArrowheads="1"/>
              </p:cNvSpPr>
              <p:nvPr/>
            </p:nvSpPr>
            <p:spPr bwMode="auto">
              <a:xfrm>
                <a:off x="4512" y="3024"/>
                <a:ext cx="153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latin typeface="Verdana" charset="0"/>
                  </a:rPr>
                  <a:t>Edge (synapses)</a:t>
                </a: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2590800" y="6135469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our approximation</a:t>
            </a:r>
          </a:p>
        </p:txBody>
      </p:sp>
    </p:spTree>
    <p:extLst>
      <p:ext uri="{BB962C8B-B14F-4D97-AF65-F5344CB8AC3E}">
        <p14:creationId xmlns:p14="http://schemas.microsoft.com/office/powerpoint/2010/main" val="36148988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9"/>
          <p:cNvSpPr txBox="1">
            <a:spLocks noChangeArrowheads="1"/>
          </p:cNvSpPr>
          <p:nvPr/>
        </p:nvSpPr>
        <p:spPr bwMode="auto">
          <a:xfrm>
            <a:off x="838200" y="3581400"/>
            <a:ext cx="7315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Verdana" charset="0"/>
              </a:rPr>
              <a:t>W </a:t>
            </a:r>
            <a:r>
              <a:rPr lang="en-US" sz="2000" dirty="0">
                <a:latin typeface="Verdana" charset="0"/>
              </a:rPr>
              <a:t>is the strength of signal sent between A and B.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dirty="0">
                <a:latin typeface="Verdana" charset="0"/>
              </a:rPr>
              <a:t>fires and </a:t>
            </a:r>
            <a:r>
              <a:rPr lang="en-US" sz="2000" i="1" dirty="0" err="1">
                <a:latin typeface="Verdana" charset="0"/>
              </a:rPr>
              <a:t>w</a:t>
            </a:r>
            <a:r>
              <a:rPr lang="en-US" sz="2000" dirty="0">
                <a:latin typeface="Verdana" charset="0"/>
              </a:rPr>
              <a:t> is </a:t>
            </a:r>
            <a:r>
              <a:rPr lang="en-US" sz="2000" b="1" dirty="0">
                <a:latin typeface="Verdana" charset="0"/>
              </a:rPr>
              <a:t>positive</a:t>
            </a:r>
            <a:r>
              <a:rPr lang="en-US" sz="2000" dirty="0">
                <a:latin typeface="Verdana" charset="0"/>
              </a:rPr>
              <a:t>, then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stimulates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i="1" dirty="0">
                <a:latin typeface="Verdana" charset="0"/>
              </a:rPr>
              <a:t>B</a:t>
            </a:r>
            <a:r>
              <a:rPr lang="en-US" sz="2000" dirty="0">
                <a:latin typeface="Verdana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</a:t>
            </a:r>
            <a:r>
              <a:rPr lang="en-US" sz="2000" i="1" dirty="0">
                <a:latin typeface="Verdana" charset="0"/>
              </a:rPr>
              <a:t>A fires </a:t>
            </a:r>
            <a:r>
              <a:rPr lang="en-US" sz="2000" dirty="0">
                <a:latin typeface="Verdana" charset="0"/>
              </a:rPr>
              <a:t>and </a:t>
            </a:r>
            <a:r>
              <a:rPr lang="en-US" sz="2000" i="1" dirty="0">
                <a:latin typeface="Verdana" charset="0"/>
              </a:rPr>
              <a:t>w</a:t>
            </a:r>
            <a:r>
              <a:rPr lang="en-US" sz="2000" dirty="0">
                <a:latin typeface="Verdana" charset="0"/>
              </a:rPr>
              <a:t> is </a:t>
            </a:r>
            <a:r>
              <a:rPr lang="en-US" sz="2000" b="1" dirty="0">
                <a:latin typeface="Verdana" charset="0"/>
              </a:rPr>
              <a:t>negative</a:t>
            </a:r>
            <a:r>
              <a:rPr lang="en-US" sz="2000" dirty="0">
                <a:latin typeface="Verdana" charset="0"/>
              </a:rPr>
              <a:t>, then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inhibits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i="1" dirty="0">
                <a:latin typeface="Verdana" charset="0"/>
              </a:rPr>
              <a:t>B</a:t>
            </a:r>
            <a:r>
              <a:rPr lang="en-US" sz="2000" dirty="0">
                <a:latin typeface="Verdana" charset="0"/>
              </a:rPr>
              <a:t>.</a:t>
            </a:r>
            <a:endParaRPr lang="en-US" sz="2000" i="1" dirty="0">
              <a:latin typeface="Verdana" charset="0"/>
            </a:endParaRPr>
          </a:p>
        </p:txBody>
      </p:sp>
      <p:grpSp>
        <p:nvGrpSpPr>
          <p:cNvPr id="30723" name="Group 13"/>
          <p:cNvGrpSpPr>
            <a:grpSpLocks/>
          </p:cNvGrpSpPr>
          <p:nvPr/>
        </p:nvGrpSpPr>
        <p:grpSpPr bwMode="auto">
          <a:xfrm>
            <a:off x="2057400" y="1600200"/>
            <a:ext cx="4724400" cy="685800"/>
            <a:chOff x="1728" y="1344"/>
            <a:chExt cx="2976" cy="432"/>
          </a:xfrm>
        </p:grpSpPr>
        <p:sp>
          <p:nvSpPr>
            <p:cNvPr id="30724" name="Oval 4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0725" name="Group 12"/>
            <p:cNvGrpSpPr>
              <a:grpSpLocks/>
            </p:cNvGrpSpPr>
            <p:nvPr/>
          </p:nvGrpSpPr>
          <p:grpSpPr bwMode="auto">
            <a:xfrm>
              <a:off x="1728" y="1344"/>
              <a:ext cx="2976" cy="423"/>
              <a:chOff x="1728" y="1689"/>
              <a:chExt cx="2976" cy="423"/>
            </a:xfrm>
          </p:grpSpPr>
          <p:sp>
            <p:nvSpPr>
              <p:cNvPr id="30726" name="Oval 5"/>
              <p:cNvSpPr>
                <a:spLocks noChangeArrowheads="1"/>
              </p:cNvSpPr>
              <p:nvPr/>
            </p:nvSpPr>
            <p:spPr bwMode="auto">
              <a:xfrm>
                <a:off x="1968" y="192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27" name="Line 7"/>
              <p:cNvSpPr>
                <a:spLocks noChangeShapeType="1"/>
              </p:cNvSpPr>
              <p:nvPr/>
            </p:nvSpPr>
            <p:spPr bwMode="auto">
              <a:xfrm>
                <a:off x="2208" y="2016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28" name="Text Box 8"/>
              <p:cNvSpPr txBox="1">
                <a:spLocks noChangeArrowheads="1"/>
              </p:cNvSpPr>
              <p:nvPr/>
            </p:nvSpPr>
            <p:spPr bwMode="auto">
              <a:xfrm>
                <a:off x="2736" y="1728"/>
                <a:ext cx="14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Weight </a:t>
                </a:r>
                <a:r>
                  <a:rPr lang="en-US" sz="1800" i="1">
                    <a:latin typeface="Verdana" charset="0"/>
                  </a:rPr>
                  <a:t>w</a:t>
                </a:r>
                <a:endParaRPr lang="en-US" sz="1800">
                  <a:latin typeface="Verdana" charset="0"/>
                </a:endParaRPr>
              </a:p>
            </p:txBody>
          </p:sp>
          <p:sp>
            <p:nvSpPr>
              <p:cNvPr id="30729" name="Text Box 10"/>
              <p:cNvSpPr txBox="1">
                <a:spLocks noChangeArrowheads="1"/>
              </p:cNvSpPr>
              <p:nvPr/>
            </p:nvSpPr>
            <p:spPr bwMode="auto">
              <a:xfrm>
                <a:off x="1728" y="1689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Node </a:t>
                </a:r>
                <a:r>
                  <a:rPr lang="en-US" sz="1800" i="1">
                    <a:latin typeface="Verdana" charset="0"/>
                  </a:rPr>
                  <a:t>A</a:t>
                </a:r>
              </a:p>
            </p:txBody>
          </p:sp>
          <p:sp>
            <p:nvSpPr>
              <p:cNvPr id="30730" name="Text Box 11"/>
              <p:cNvSpPr txBox="1">
                <a:spLocks noChangeArrowheads="1"/>
              </p:cNvSpPr>
              <p:nvPr/>
            </p:nvSpPr>
            <p:spPr bwMode="auto">
              <a:xfrm>
                <a:off x="3888" y="1689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Node </a:t>
                </a:r>
                <a:r>
                  <a:rPr lang="en-US" sz="1800" i="1">
                    <a:latin typeface="Verdana" charset="0"/>
                  </a:rPr>
                  <a:t>B</a:t>
                </a: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1828800" y="2362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(neuron)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0" y="2362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(neuron)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3A94BC-F85C-27A0-9F4A-E9669F66FDB4}"/>
              </a:ext>
            </a:extLst>
          </p:cNvPr>
          <p:cNvSpPr txBox="1"/>
          <p:nvPr/>
        </p:nvSpPr>
        <p:spPr>
          <a:xfrm>
            <a:off x="850710" y="555041"/>
            <a:ext cx="3892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Neural networks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5867400" y="237648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Oval 5"/>
          <p:cNvSpPr>
            <a:spLocks noChangeArrowheads="1"/>
          </p:cNvSpPr>
          <p:nvPr/>
        </p:nvSpPr>
        <p:spPr bwMode="auto">
          <a:xfrm>
            <a:off x="2514600" y="2286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2971800" y="1752600"/>
            <a:ext cx="2819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2590800" y="1524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2438400" y="3962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2895600" y="2362200"/>
            <a:ext cx="2895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V="1">
            <a:off x="2819400" y="2819400"/>
            <a:ext cx="30480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5400000">
            <a:off x="2362200" y="2819401"/>
            <a:ext cx="76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52400" y="4557713"/>
            <a:ext cx="8839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A given neuron has many, many connecting, input neurons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a neuron is stimulated enough, then it also fires 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How much stimulation is required is determined by its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threshold</a:t>
            </a:r>
            <a:endParaRPr lang="en-US" sz="2000" dirty="0">
              <a:solidFill>
                <a:srgbClr val="FF6600"/>
              </a:solidFill>
              <a:latin typeface="Verdana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BD9ABE-CC9D-EA16-FE39-69E4F677BAE7}"/>
              </a:ext>
            </a:extLst>
          </p:cNvPr>
          <p:cNvSpPr txBox="1"/>
          <p:nvPr/>
        </p:nvSpPr>
        <p:spPr>
          <a:xfrm>
            <a:off x="850710" y="555041"/>
            <a:ext cx="3892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41508446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1026"/>
          <p:cNvGrpSpPr>
            <a:grpSpLocks/>
          </p:cNvGrpSpPr>
          <p:nvPr/>
        </p:nvGrpSpPr>
        <p:grpSpPr bwMode="auto">
          <a:xfrm>
            <a:off x="609600" y="1524000"/>
            <a:ext cx="8001000" cy="4724400"/>
            <a:chOff x="288" y="864"/>
            <a:chExt cx="5040" cy="297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2" name="Text Box 1030"/>
            <p:cNvSpPr txBox="1">
              <a:spLocks noChangeArrowheads="1"/>
            </p:cNvSpPr>
            <p:nvPr/>
          </p:nvSpPr>
          <p:spPr bwMode="auto">
            <a:xfrm>
              <a:off x="4464" y="207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Output </a:t>
              </a:r>
              <a:r>
                <a:rPr lang="en-US" sz="1800" i="1"/>
                <a:t>y</a:t>
              </a:r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7" name="Text Box 1035"/>
            <p:cNvSpPr txBox="1">
              <a:spLocks noChangeArrowheads="1"/>
            </p:cNvSpPr>
            <p:nvPr/>
          </p:nvSpPr>
          <p:spPr bwMode="auto">
            <a:xfrm>
              <a:off x="336" y="864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36878" name="Text Box 1036"/>
            <p:cNvSpPr txBox="1">
              <a:spLocks noChangeArrowheads="1"/>
            </p:cNvSpPr>
            <p:nvPr/>
          </p:nvSpPr>
          <p:spPr bwMode="auto">
            <a:xfrm>
              <a:off x="336" y="1977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36879" name="Text Box 1037"/>
            <p:cNvSpPr txBox="1">
              <a:spLocks noChangeArrowheads="1"/>
            </p:cNvSpPr>
            <p:nvPr/>
          </p:nvSpPr>
          <p:spPr bwMode="auto">
            <a:xfrm>
              <a:off x="288" y="2745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36880" name="Text Box 1038"/>
            <p:cNvSpPr txBox="1">
              <a:spLocks noChangeArrowheads="1"/>
            </p:cNvSpPr>
            <p:nvPr/>
          </p:nvSpPr>
          <p:spPr bwMode="auto">
            <a:xfrm>
              <a:off x="288" y="360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4</a:t>
              </a:r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4</a:t>
              </a:r>
            </a:p>
          </p:txBody>
        </p:sp>
      </p:grp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304800" y="136798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  <p:cxnSp>
        <p:nvCxnSpPr>
          <p:cNvPr id="22" name="Straight Connector 21"/>
          <p:cNvCxnSpPr/>
          <p:nvPr/>
        </p:nvCxnSpPr>
        <p:spPr bwMode="auto">
          <a:xfrm rot="16200000" flipH="1">
            <a:off x="3923506" y="3694906"/>
            <a:ext cx="1600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6886" name="Object 22"/>
          <p:cNvGraphicFramePr>
            <a:graphicFrameLocks noChangeAspect="1"/>
          </p:cNvGraphicFramePr>
          <p:nvPr/>
        </p:nvGraphicFramePr>
        <p:xfrm>
          <a:off x="4114800" y="3373438"/>
          <a:ext cx="5921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6700" imgH="368300" progId="Equation.3">
                  <p:embed/>
                </p:oleObj>
              </mc:Choice>
              <mc:Fallback>
                <p:oleObj name="Equation" r:id="rId3" imgW="266700" imgH="368300" progId="Equation.3">
                  <p:embed/>
                  <p:pic>
                    <p:nvPicPr>
                      <p:cNvPr id="3688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73438"/>
                        <a:ext cx="59213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7" name="Object 23"/>
          <p:cNvGraphicFramePr>
            <a:graphicFrameLocks noChangeAspect="1"/>
          </p:cNvGraphicFramePr>
          <p:nvPr/>
        </p:nvGraphicFramePr>
        <p:xfrm>
          <a:off x="4807795" y="3519487"/>
          <a:ext cx="60240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2900" imgH="165100" progId="Equation.3">
                  <p:embed/>
                </p:oleObj>
              </mc:Choice>
              <mc:Fallback>
                <p:oleObj name="Equation" r:id="rId5" imgW="342900" imgH="165100" progId="Equation.3">
                  <p:embed/>
                  <p:pic>
                    <p:nvPicPr>
                      <p:cNvPr id="3688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7795" y="3519487"/>
                        <a:ext cx="602405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486400" y="4114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818FF"/>
                </a:solidFill>
              </a:rPr>
              <a:t>threshold function</a:t>
            </a:r>
          </a:p>
        </p:txBody>
      </p:sp>
      <p:cxnSp>
        <p:nvCxnSpPr>
          <p:cNvPr id="29" name="Straight Arrow Connector 28"/>
          <p:cNvCxnSpPr>
            <a:stCxn id="26" idx="1"/>
          </p:cNvCxnSpPr>
          <p:nvPr/>
        </p:nvCxnSpPr>
        <p:spPr bwMode="auto">
          <a:xfrm rot="10800000">
            <a:off x="5105400" y="3886203"/>
            <a:ext cx="381000" cy="4594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3886200" y="1524000"/>
            <a:ext cx="3315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Each input contributes:</a:t>
            </a:r>
          </a:p>
          <a:p>
            <a:r>
              <a:rPr lang="en-US" dirty="0">
                <a:solidFill>
                  <a:srgbClr val="FF6600"/>
                </a:solidFill>
              </a:rPr>
              <a:t>x</a:t>
            </a:r>
            <a:r>
              <a:rPr lang="en-US" baseline="-25000" dirty="0">
                <a:solidFill>
                  <a:srgbClr val="FF6600"/>
                </a:solidFill>
              </a:rPr>
              <a:t>i</a:t>
            </a:r>
            <a:r>
              <a:rPr lang="en-US" dirty="0">
                <a:solidFill>
                  <a:srgbClr val="FF6600"/>
                </a:solidFill>
              </a:rPr>
              <a:t> * </a:t>
            </a:r>
            <a:r>
              <a:rPr lang="en-US" dirty="0" err="1">
                <a:solidFill>
                  <a:srgbClr val="FF6600"/>
                </a:solidFill>
              </a:rPr>
              <a:t>w</a:t>
            </a:r>
            <a:r>
              <a:rPr lang="en-US" baseline="-25000" dirty="0" err="1">
                <a:solidFill>
                  <a:srgbClr val="FF6600"/>
                </a:solidFill>
              </a:rPr>
              <a:t>i</a:t>
            </a:r>
            <a:endParaRPr lang="en-US" baseline="-25000" dirty="0">
              <a:solidFill>
                <a:srgbClr val="FF6600"/>
              </a:solidFill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038600" y="4953000"/>
          <a:ext cx="16081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23900" imgH="342900" progId="Equation.3">
                  <p:embed/>
                </p:oleObj>
              </mc:Choice>
              <mc:Fallback>
                <p:oleObj name="Equation" r:id="rId7" imgW="723900" imgH="342900" progId="Equation.3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953000"/>
                        <a:ext cx="160813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 bwMode="auto">
          <a:xfrm>
            <a:off x="4038600" y="4876800"/>
            <a:ext cx="1676400" cy="914400"/>
          </a:xfrm>
          <a:prstGeom prst="rect">
            <a:avLst/>
          </a:prstGeom>
          <a:noFill/>
          <a:ln w="28575" cap="flat" cmpd="sng" algn="ctr">
            <a:solidFill>
              <a:srgbClr val="99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r>
              <a:rPr lang="en-US" dirty="0"/>
              <a:t>Possible threshold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800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hard threshold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dirty="0"/>
              <a:t>sigmoid</a:t>
            </a:r>
          </a:p>
          <a:p>
            <a:pPr lvl="1"/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73188" y="4953000"/>
          <a:ext cx="20240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9000" imgH="368300" progId="Equation.3">
                  <p:embed/>
                </p:oleObj>
              </mc:Choice>
              <mc:Fallback>
                <p:oleObj name="Equation" r:id="rId2" imgW="889000" imgH="3683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4953000"/>
                        <a:ext cx="202406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5486400" y="3810000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6705600" y="2286000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5942806" y="3048000"/>
            <a:ext cx="1524794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400" y="4267200"/>
            <a:ext cx="2946400" cy="1981200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085850" y="2549525"/>
          <a:ext cx="424815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66900" imgH="520700" progId="Equation.3">
                  <p:embed/>
                </p:oleObj>
              </mc:Choice>
              <mc:Fallback>
                <p:oleObj name="Equation" r:id="rId5" imgW="1866900" imgH="5207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2549525"/>
                        <a:ext cx="4248150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39E8-BD8C-024F-B5D7-D73E7A55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4800"/>
            <a:ext cx="7772400" cy="1143000"/>
          </a:xfrm>
        </p:spPr>
        <p:txBody>
          <a:bodyPr/>
          <a:lstStyle/>
          <a:p>
            <a:r>
              <a:rPr lang="en-US" dirty="0"/>
              <a:t>Many other activation functions</a:t>
            </a:r>
          </a:p>
        </p:txBody>
      </p:sp>
      <p:pic>
        <p:nvPicPr>
          <p:cNvPr id="530434" name="Picture 2">
            <a:extLst>
              <a:ext uri="{FF2B5EF4-FFF2-40B4-BE49-F238E27FC236}">
                <a16:creationId xmlns:a16="http://schemas.microsoft.com/office/drawing/2014/main" id="{CE844EB5-9826-B34F-94F9-751C91400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4"/>
          <a:stretch/>
        </p:blipFill>
        <p:spPr bwMode="auto">
          <a:xfrm>
            <a:off x="1752600" y="2238431"/>
            <a:ext cx="2438400" cy="203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D38D4E-FDBE-0541-A9B3-758DD61EBC9C}"/>
              </a:ext>
            </a:extLst>
          </p:cNvPr>
          <p:cNvSpPr txBox="1"/>
          <p:nvPr/>
        </p:nvSpPr>
        <p:spPr>
          <a:xfrm>
            <a:off x="441434" y="1807779"/>
            <a:ext cx="202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Rectified Linear Unit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28196C-884D-C342-B46A-9476A15980BB}"/>
              </a:ext>
            </a:extLst>
          </p:cNvPr>
          <p:cNvSpPr txBox="1"/>
          <p:nvPr/>
        </p:nvSpPr>
        <p:spPr>
          <a:xfrm>
            <a:off x="536028" y="4729655"/>
            <a:ext cx="2623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Softmax</a:t>
            </a:r>
            <a:r>
              <a:rPr lang="en-US" dirty="0"/>
              <a:t> (for probabilities)</a:t>
            </a:r>
          </a:p>
        </p:txBody>
      </p:sp>
    </p:spTree>
    <p:extLst>
      <p:ext uri="{BB962C8B-B14F-4D97-AF65-F5344CB8AC3E}">
        <p14:creationId xmlns:p14="http://schemas.microsoft.com/office/powerpoint/2010/main" val="33622007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36867" name="Text Box 1043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266700" y="180976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68133" y="5943600"/>
            <a:ext cx="499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1*1 + 1*-1 + 0*1 + 1*0.5 =  0.5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981200" y="1981200"/>
            <a:ext cx="1600200" cy="388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6B0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1752600" y="3657600"/>
            <a:ext cx="2819400" cy="2286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6B0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Text Box 1045">
            <a:extLst>
              <a:ext uri="{FF2B5EF4-FFF2-40B4-BE49-F238E27FC236}">
                <a16:creationId xmlns:a16="http://schemas.microsoft.com/office/drawing/2014/main" id="{D07BF75C-701F-BA22-4632-0A7EFBE11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180976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58845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>
            <a:normAutofit/>
          </a:bodyPr>
          <a:lstStyle/>
          <a:p>
            <a:r>
              <a:rPr lang="en-US" dirty="0"/>
              <a:t>AI is a huge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066800"/>
            <a:ext cx="80010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What is AI…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One definition: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  “</a:t>
            </a:r>
            <a:r>
              <a:rPr lang="en-US" sz="3200" i="1" dirty="0"/>
              <a:t>Building programs that enable computers to do what humans can do.</a:t>
            </a:r>
            <a:r>
              <a:rPr lang="en-US" sz="3200" dirty="0"/>
              <a:t>”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For example:</a:t>
            </a:r>
            <a:br>
              <a:rPr lang="en-US" sz="3200" dirty="0"/>
            </a:br>
            <a:r>
              <a:rPr lang="en-US" sz="3200" dirty="0"/>
              <a:t>read, walk around, drive, play games, solve problems, learn, have conversations…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70970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36867" name="Text Box 1043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</a:rPr>
              <a:t>0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00800" y="42672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Weighted sum is 0.5, which is </a:t>
            </a:r>
            <a:r>
              <a:rPr lang="en-US">
                <a:solidFill>
                  <a:srgbClr val="0000FF"/>
                </a:solidFill>
              </a:rPr>
              <a:t>not  </a:t>
            </a:r>
            <a:r>
              <a:rPr lang="en-US" dirty="0">
                <a:solidFill>
                  <a:srgbClr val="0000FF"/>
                </a:solidFill>
              </a:rPr>
              <a:t>larger than the threshold</a:t>
            </a:r>
          </a:p>
        </p:txBody>
      </p:sp>
      <p:sp>
        <p:nvSpPr>
          <p:cNvPr id="4" name="Text Box 1045">
            <a:extLst>
              <a:ext uri="{FF2B5EF4-FFF2-40B4-BE49-F238E27FC236}">
                <a16:creationId xmlns:a16="http://schemas.microsoft.com/office/drawing/2014/main" id="{7D1B4E99-8A06-DA8E-A1A8-F5062DCDA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180976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68133" y="5943600"/>
            <a:ext cx="499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1*1 + 0*-1 + 0*1 + 1*0.5 =  1.5</a:t>
            </a:r>
          </a:p>
        </p:txBody>
      </p:sp>
      <p:sp>
        <p:nvSpPr>
          <p:cNvPr id="3" name="Text Box 1045">
            <a:extLst>
              <a:ext uri="{FF2B5EF4-FFF2-40B4-BE49-F238E27FC236}">
                <a16:creationId xmlns:a16="http://schemas.microsoft.com/office/drawing/2014/main" id="{58EC5DBB-3CF8-05B3-79AB-EB9B647D4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180976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6559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00800" y="42672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Weighted sum is 1.5, which is larger than the threshold</a:t>
            </a:r>
          </a:p>
        </p:txBody>
      </p:sp>
      <p:sp>
        <p:nvSpPr>
          <p:cNvPr id="3" name="Text Box 1045">
            <a:extLst>
              <a:ext uri="{FF2B5EF4-FFF2-40B4-BE49-F238E27FC236}">
                <a16:creationId xmlns:a16="http://schemas.microsoft.com/office/drawing/2014/main" id="{399952A9-4FA0-7531-0D5E-A15E3FEF5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180976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180681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982" y="-228600"/>
            <a:ext cx="7772400" cy="1143000"/>
          </a:xfrm>
        </p:spPr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4953000" y="3429000"/>
            <a:ext cx="16764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858001" y="2777067"/>
            <a:ext cx="1981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Individual </a:t>
            </a:r>
            <a:r>
              <a:rPr lang="en-US" dirty="0" err="1">
                <a:solidFill>
                  <a:srgbClr val="FF6600"/>
                </a:solidFill>
              </a:rPr>
              <a:t>perceptrons</a:t>
            </a:r>
            <a:r>
              <a:rPr lang="en-US" dirty="0">
                <a:solidFill>
                  <a:srgbClr val="FF6600"/>
                </a:solidFill>
              </a:rPr>
              <a:t>/neurons</a:t>
            </a:r>
          </a:p>
        </p:txBody>
      </p:sp>
    </p:spTree>
    <p:extLst>
      <p:ext uri="{BB962C8B-B14F-4D97-AF65-F5344CB8AC3E}">
        <p14:creationId xmlns:p14="http://schemas.microsoft.com/office/powerpoint/2010/main" val="20856092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21336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1981200"/>
            <a:ext cx="304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some inputs are provided/entered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657F506C-5B90-0C66-94DB-2B759EFEE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982" y="-228600"/>
            <a:ext cx="7772400" cy="1143000"/>
          </a:xfrm>
        </p:spPr>
        <p:txBody>
          <a:bodyPr/>
          <a:lstStyle/>
          <a:p>
            <a:r>
              <a:rPr lang="en-US" dirty="0"/>
              <a:t>Neural network</a:t>
            </a:r>
          </a:p>
        </p:txBody>
      </p:sp>
    </p:spTree>
    <p:extLst>
      <p:ext uri="{BB962C8B-B14F-4D97-AF65-F5344CB8AC3E}">
        <p14:creationId xmlns:p14="http://schemas.microsoft.com/office/powerpoint/2010/main" val="35714189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32766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2819400"/>
            <a:ext cx="3047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each perceptron computes and calculates an answer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9E99AA18-0E4F-D1E9-BAA6-508BEC790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982" y="-228600"/>
            <a:ext cx="7772400" cy="1143000"/>
          </a:xfrm>
        </p:spPr>
        <p:txBody>
          <a:bodyPr/>
          <a:lstStyle/>
          <a:p>
            <a:r>
              <a:rPr lang="en-US" dirty="0"/>
              <a:t>Neural network</a:t>
            </a:r>
          </a:p>
        </p:txBody>
      </p:sp>
    </p:spTree>
    <p:extLst>
      <p:ext uri="{BB962C8B-B14F-4D97-AF65-F5344CB8AC3E}">
        <p14:creationId xmlns:p14="http://schemas.microsoft.com/office/powerpoint/2010/main" val="22751620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41148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3810000"/>
            <a:ext cx="3047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those answers become inputs for the next level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FD576AC1-CC3B-FBBA-8E8B-DE67B997E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982" y="-228600"/>
            <a:ext cx="7772400" cy="1143000"/>
          </a:xfrm>
        </p:spPr>
        <p:txBody>
          <a:bodyPr/>
          <a:lstStyle/>
          <a:p>
            <a:r>
              <a:rPr lang="en-US" dirty="0"/>
              <a:t>Neural network</a:t>
            </a:r>
          </a:p>
        </p:txBody>
      </p:sp>
    </p:spTree>
    <p:extLst>
      <p:ext uri="{BB962C8B-B14F-4D97-AF65-F5344CB8AC3E}">
        <p14:creationId xmlns:p14="http://schemas.microsoft.com/office/powerpoint/2010/main" val="24590291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49530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86400" y="48078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finally get the answer after all levels compute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2C1B193-4C8F-F6F9-6137-FDF0E9EF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982" y="-228600"/>
            <a:ext cx="7772400" cy="1143000"/>
          </a:xfrm>
        </p:spPr>
        <p:txBody>
          <a:bodyPr/>
          <a:lstStyle/>
          <a:p>
            <a:r>
              <a:rPr lang="en-US" dirty="0"/>
              <a:t>Neural network</a:t>
            </a:r>
          </a:p>
        </p:txBody>
      </p:sp>
    </p:spTree>
    <p:extLst>
      <p:ext uri="{BB962C8B-B14F-4D97-AF65-F5344CB8AC3E}">
        <p14:creationId xmlns:p14="http://schemas.microsoft.com/office/powerpoint/2010/main" val="40911367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Different kinds/characteristics of networks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60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1219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8288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2192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Arrow Connector 26"/>
          <p:cNvCxnSpPr>
            <a:stCxn id="4" idx="5"/>
            <a:endCxn id="7" idx="1"/>
          </p:cNvCxnSpPr>
          <p:nvPr/>
        </p:nvCxnSpPr>
        <p:spPr bwMode="auto">
          <a:xfrm rot="16200000" flipH="1">
            <a:off x="755463" y="47170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5" idx="4"/>
            <a:endCxn id="7" idx="0"/>
          </p:cNvCxnSpPr>
          <p:nvPr/>
        </p:nvCxnSpPr>
        <p:spPr bwMode="auto">
          <a:xfrm rot="5400000">
            <a:off x="1104900" y="4914106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6" idx="3"/>
            <a:endCxn id="7" idx="7"/>
          </p:cNvCxnSpPr>
          <p:nvPr/>
        </p:nvCxnSpPr>
        <p:spPr bwMode="auto">
          <a:xfrm rot="5400000">
            <a:off x="1365063" y="47170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4" idx="0"/>
          </p:cNvCxnSpPr>
          <p:nvPr/>
        </p:nvCxnSpPr>
        <p:spPr bwMode="auto">
          <a:xfrm rot="16200000" flipH="1">
            <a:off x="381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endCxn id="4" idx="0"/>
          </p:cNvCxnSpPr>
          <p:nvPr/>
        </p:nvCxnSpPr>
        <p:spPr bwMode="auto">
          <a:xfrm rot="5400000">
            <a:off x="571500" y="39235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6200000" flipH="1">
            <a:off x="990600" y="39616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1181100" y="39235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16200000" flipH="1">
            <a:off x="16002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5400000">
            <a:off x="1790700" y="39235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3" idx="4"/>
            <a:endCxn id="9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13" idx="4"/>
            <a:endCxn id="10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3" idx="4"/>
            <a:endCxn id="11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13" idx="4"/>
            <a:endCxn id="15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4" idx="4"/>
            <a:endCxn id="9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4" idx="4"/>
            <a:endCxn id="10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4" idx="5"/>
            <a:endCxn id="11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14" idx="5"/>
            <a:endCxn id="15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17" idx="4"/>
            <a:endCxn id="9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7" idx="5"/>
            <a:endCxn id="10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17" idx="4"/>
            <a:endCxn id="11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17" idx="4"/>
            <a:endCxn id="15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9" idx="5"/>
            <a:endCxn id="12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10" idx="4"/>
            <a:endCxn id="12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11" idx="3"/>
            <a:endCxn id="12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15" idx="4"/>
            <a:endCxn id="12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7" idx="4"/>
          </p:cNvCxnSpPr>
          <p:nvPr/>
        </p:nvCxnSpPr>
        <p:spPr bwMode="auto">
          <a:xfrm rot="5400000">
            <a:off x="1219200" y="56380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6" name="Oval 12"/>
          <p:cNvSpPr>
            <a:spLocks noChangeArrowheads="1"/>
          </p:cNvSpPr>
          <p:nvPr/>
        </p:nvSpPr>
        <p:spPr bwMode="auto">
          <a:xfrm>
            <a:off x="62484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12"/>
          <p:cNvSpPr>
            <a:spLocks noChangeArrowheads="1"/>
          </p:cNvSpPr>
          <p:nvPr/>
        </p:nvSpPr>
        <p:spPr bwMode="auto">
          <a:xfrm>
            <a:off x="6858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12"/>
          <p:cNvSpPr>
            <a:spLocks noChangeArrowheads="1"/>
          </p:cNvSpPr>
          <p:nvPr/>
        </p:nvSpPr>
        <p:spPr bwMode="auto">
          <a:xfrm>
            <a:off x="73914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12"/>
          <p:cNvSpPr>
            <a:spLocks noChangeArrowheads="1"/>
          </p:cNvSpPr>
          <p:nvPr/>
        </p:nvSpPr>
        <p:spPr bwMode="auto">
          <a:xfrm>
            <a:off x="70866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89"/>
          <p:cNvSpPr>
            <a:spLocks noChangeArrowheads="1"/>
          </p:cNvSpPr>
          <p:nvPr/>
        </p:nvSpPr>
        <p:spPr bwMode="auto">
          <a:xfrm>
            <a:off x="64008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12"/>
          <p:cNvSpPr>
            <a:spLocks noChangeArrowheads="1"/>
          </p:cNvSpPr>
          <p:nvPr/>
        </p:nvSpPr>
        <p:spPr bwMode="auto">
          <a:xfrm>
            <a:off x="70104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12"/>
          <p:cNvSpPr>
            <a:spLocks noChangeArrowheads="1"/>
          </p:cNvSpPr>
          <p:nvPr/>
        </p:nvSpPr>
        <p:spPr bwMode="auto">
          <a:xfrm>
            <a:off x="79248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12"/>
          <p:cNvSpPr>
            <a:spLocks noChangeArrowheads="1"/>
          </p:cNvSpPr>
          <p:nvPr/>
        </p:nvSpPr>
        <p:spPr bwMode="auto">
          <a:xfrm>
            <a:off x="75438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4" name="Straight Arrow Connector 93"/>
          <p:cNvCxnSpPr/>
          <p:nvPr/>
        </p:nvCxnSpPr>
        <p:spPr bwMode="auto">
          <a:xfrm rot="16200000" flipH="1">
            <a:off x="61722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 rot="5400000">
            <a:off x="63627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 rot="16200000" flipH="1">
            <a:off x="67818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rot="5400000">
            <a:off x="69723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rot="16200000" flipH="1">
            <a:off x="73152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 rot="5400000">
            <a:off x="75057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90" idx="4"/>
            <a:endCxn id="86" idx="0"/>
          </p:cNvCxnSpPr>
          <p:nvPr/>
        </p:nvCxnSpPr>
        <p:spPr bwMode="auto">
          <a:xfrm rot="5400000">
            <a:off x="61722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90" idx="4"/>
            <a:endCxn id="87" idx="0"/>
          </p:cNvCxnSpPr>
          <p:nvPr/>
        </p:nvCxnSpPr>
        <p:spPr bwMode="auto">
          <a:xfrm rot="16200000" flipH="1">
            <a:off x="64770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90" idx="4"/>
            <a:endCxn id="88" idx="1"/>
          </p:cNvCxnSpPr>
          <p:nvPr/>
        </p:nvCxnSpPr>
        <p:spPr bwMode="auto">
          <a:xfrm rot="16200000" flipH="1">
            <a:off x="66675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90" idx="4"/>
            <a:endCxn id="92" idx="0"/>
          </p:cNvCxnSpPr>
          <p:nvPr/>
        </p:nvCxnSpPr>
        <p:spPr bwMode="auto">
          <a:xfrm rot="16200000" flipH="1">
            <a:off x="70104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91" idx="4"/>
            <a:endCxn id="86" idx="0"/>
          </p:cNvCxnSpPr>
          <p:nvPr/>
        </p:nvCxnSpPr>
        <p:spPr bwMode="auto">
          <a:xfrm rot="5400000">
            <a:off x="64770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91" idx="4"/>
            <a:endCxn id="87" idx="0"/>
          </p:cNvCxnSpPr>
          <p:nvPr/>
        </p:nvCxnSpPr>
        <p:spPr bwMode="auto">
          <a:xfrm rot="5400000">
            <a:off x="67818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>
            <a:stCxn id="91" idx="5"/>
            <a:endCxn id="88" idx="0"/>
          </p:cNvCxnSpPr>
          <p:nvPr/>
        </p:nvCxnSpPr>
        <p:spPr bwMode="auto">
          <a:xfrm rot="16200000" flipH="1">
            <a:off x="70800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91" idx="5"/>
            <a:endCxn id="92" idx="0"/>
          </p:cNvCxnSpPr>
          <p:nvPr/>
        </p:nvCxnSpPr>
        <p:spPr bwMode="auto">
          <a:xfrm rot="16200000" flipH="1">
            <a:off x="73467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>
            <a:stCxn id="93" idx="4"/>
            <a:endCxn id="86" idx="7"/>
          </p:cNvCxnSpPr>
          <p:nvPr/>
        </p:nvCxnSpPr>
        <p:spPr bwMode="auto">
          <a:xfrm rot="5400000">
            <a:off x="67752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>
            <a:stCxn id="93" idx="5"/>
            <a:endCxn id="87" idx="0"/>
          </p:cNvCxnSpPr>
          <p:nvPr/>
        </p:nvCxnSpPr>
        <p:spPr bwMode="auto">
          <a:xfrm rot="5400000">
            <a:off x="70800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93" idx="4"/>
            <a:endCxn id="88" idx="0"/>
          </p:cNvCxnSpPr>
          <p:nvPr/>
        </p:nvCxnSpPr>
        <p:spPr bwMode="auto">
          <a:xfrm rot="5400000">
            <a:off x="73152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>
            <a:stCxn id="93" idx="4"/>
            <a:endCxn id="92" idx="7"/>
          </p:cNvCxnSpPr>
          <p:nvPr/>
        </p:nvCxnSpPr>
        <p:spPr bwMode="auto">
          <a:xfrm rot="16200000" flipH="1">
            <a:off x="76134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Straight Arrow Connector 111"/>
          <p:cNvCxnSpPr>
            <a:stCxn id="86" idx="5"/>
            <a:endCxn id="89" idx="1"/>
          </p:cNvCxnSpPr>
          <p:nvPr/>
        </p:nvCxnSpPr>
        <p:spPr bwMode="auto">
          <a:xfrm rot="16200000" flipH="1">
            <a:off x="65085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87" idx="4"/>
            <a:endCxn id="89" idx="0"/>
          </p:cNvCxnSpPr>
          <p:nvPr/>
        </p:nvCxnSpPr>
        <p:spPr bwMode="auto">
          <a:xfrm rot="16200000" flipH="1">
            <a:off x="68580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Straight Arrow Connector 113"/>
          <p:cNvCxnSpPr>
            <a:stCxn id="88" idx="3"/>
            <a:endCxn id="89" idx="0"/>
          </p:cNvCxnSpPr>
          <p:nvPr/>
        </p:nvCxnSpPr>
        <p:spPr bwMode="auto">
          <a:xfrm rot="5400000">
            <a:off x="70485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>
            <a:stCxn id="92" idx="4"/>
            <a:endCxn id="89" idx="7"/>
          </p:cNvCxnSpPr>
          <p:nvPr/>
        </p:nvCxnSpPr>
        <p:spPr bwMode="auto">
          <a:xfrm rot="5400000">
            <a:off x="74229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 rot="5400000">
            <a:off x="70873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8" name="Freeform 117"/>
          <p:cNvSpPr/>
          <p:nvPr/>
        </p:nvSpPr>
        <p:spPr bwMode="auto">
          <a:xfrm>
            <a:off x="7213600" y="2779889"/>
            <a:ext cx="1639711" cy="3349978"/>
          </a:xfrm>
          <a:custGeom>
            <a:avLst/>
            <a:gdLst>
              <a:gd name="connsiteX0" fmla="*/ 0 w 1639711"/>
              <a:gd name="connsiteY0" fmla="*/ 2723444 h 3349978"/>
              <a:gd name="connsiteX1" fmla="*/ 1185333 w 1639711"/>
              <a:gd name="connsiteY1" fmla="*/ 2960511 h 3349978"/>
              <a:gd name="connsiteX2" fmla="*/ 1540933 w 1639711"/>
              <a:gd name="connsiteY2" fmla="*/ 386644 h 3349978"/>
              <a:gd name="connsiteX3" fmla="*/ 592667 w 1639711"/>
              <a:gd name="connsiteY3" fmla="*/ 640644 h 334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711" h="3349978">
                <a:moveTo>
                  <a:pt x="0" y="2723444"/>
                </a:moveTo>
                <a:cubicBezTo>
                  <a:pt x="464255" y="3036711"/>
                  <a:pt x="928511" y="3349978"/>
                  <a:pt x="1185333" y="2960511"/>
                </a:cubicBezTo>
                <a:cubicBezTo>
                  <a:pt x="1442155" y="2571044"/>
                  <a:pt x="1639711" y="773288"/>
                  <a:pt x="1540933" y="386644"/>
                </a:cubicBezTo>
                <a:cubicBezTo>
                  <a:pt x="1442155" y="0"/>
                  <a:pt x="1017411" y="320322"/>
                  <a:pt x="592667" y="64064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838200" y="30435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5532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2286000" y="60960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are these different?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ECB6F54-566C-0B28-427E-08219C86D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982" y="-228600"/>
            <a:ext cx="7772400" cy="1143000"/>
          </a:xfrm>
        </p:spPr>
        <p:txBody>
          <a:bodyPr/>
          <a:lstStyle/>
          <a:p>
            <a:r>
              <a:rPr lang="en-US" dirty="0"/>
              <a:t>Neural network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609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1219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8288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2192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276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886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419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1148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4290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0386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49530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45720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Arrow Connector 26"/>
          <p:cNvCxnSpPr>
            <a:stCxn id="4" idx="5"/>
            <a:endCxn id="7" idx="1"/>
          </p:cNvCxnSpPr>
          <p:nvPr/>
        </p:nvCxnSpPr>
        <p:spPr bwMode="auto">
          <a:xfrm rot="16200000" flipH="1">
            <a:off x="7554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5" idx="4"/>
            <a:endCxn id="7" idx="0"/>
          </p:cNvCxnSpPr>
          <p:nvPr/>
        </p:nvCxnSpPr>
        <p:spPr bwMode="auto">
          <a:xfrm rot="5400000">
            <a:off x="1104900" y="4228306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6" idx="3"/>
            <a:endCxn id="7" idx="7"/>
          </p:cNvCxnSpPr>
          <p:nvPr/>
        </p:nvCxnSpPr>
        <p:spPr bwMode="auto">
          <a:xfrm rot="5400000">
            <a:off x="13650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4" idx="0"/>
          </p:cNvCxnSpPr>
          <p:nvPr/>
        </p:nvCxnSpPr>
        <p:spPr bwMode="auto">
          <a:xfrm rot="16200000" flipH="1">
            <a:off x="381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endCxn id="4" idx="0"/>
          </p:cNvCxnSpPr>
          <p:nvPr/>
        </p:nvCxnSpPr>
        <p:spPr bwMode="auto">
          <a:xfrm rot="5400000">
            <a:off x="571500" y="3237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6200000" flipH="1">
            <a:off x="990600" y="32758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1181100" y="32377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16200000" flipH="1">
            <a:off x="16002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5400000">
            <a:off x="1790700" y="3237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6200000" flipH="1">
            <a:off x="3200400" y="2361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3390900" y="2323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3810000" y="23614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>
            <a:off x="4000500" y="23233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6200000" flipH="1">
            <a:off x="4343400" y="2361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4533900" y="2323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3" idx="4"/>
            <a:endCxn id="9" idx="0"/>
          </p:cNvCxnSpPr>
          <p:nvPr/>
        </p:nvCxnSpPr>
        <p:spPr bwMode="auto">
          <a:xfrm rot="5400000">
            <a:off x="32004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13" idx="4"/>
            <a:endCxn id="10" idx="0"/>
          </p:cNvCxnSpPr>
          <p:nvPr/>
        </p:nvCxnSpPr>
        <p:spPr bwMode="auto">
          <a:xfrm rot="16200000" flipH="1">
            <a:off x="3505200" y="31234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3" idx="4"/>
            <a:endCxn id="11" idx="1"/>
          </p:cNvCxnSpPr>
          <p:nvPr/>
        </p:nvCxnSpPr>
        <p:spPr bwMode="auto">
          <a:xfrm rot="16200000" flipH="1">
            <a:off x="3695700" y="29329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13" idx="4"/>
            <a:endCxn id="15" idx="0"/>
          </p:cNvCxnSpPr>
          <p:nvPr/>
        </p:nvCxnSpPr>
        <p:spPr bwMode="auto">
          <a:xfrm rot="16200000" flipH="1">
            <a:off x="4038600" y="25900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4" idx="4"/>
            <a:endCxn id="9" idx="0"/>
          </p:cNvCxnSpPr>
          <p:nvPr/>
        </p:nvCxnSpPr>
        <p:spPr bwMode="auto">
          <a:xfrm rot="5400000">
            <a:off x="3505200" y="29710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4" idx="4"/>
            <a:endCxn id="10" idx="0"/>
          </p:cNvCxnSpPr>
          <p:nvPr/>
        </p:nvCxnSpPr>
        <p:spPr bwMode="auto">
          <a:xfrm rot="5400000">
            <a:off x="3810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4" idx="5"/>
            <a:endCxn id="11" idx="0"/>
          </p:cNvCxnSpPr>
          <p:nvPr/>
        </p:nvCxnSpPr>
        <p:spPr bwMode="auto">
          <a:xfrm rot="16200000" flipH="1">
            <a:off x="4108263" y="31930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14" idx="5"/>
            <a:endCxn id="15" idx="0"/>
          </p:cNvCxnSpPr>
          <p:nvPr/>
        </p:nvCxnSpPr>
        <p:spPr bwMode="auto">
          <a:xfrm rot="16200000" flipH="1">
            <a:off x="4374963" y="29263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17" idx="4"/>
            <a:endCxn id="9" idx="7"/>
          </p:cNvCxnSpPr>
          <p:nvPr/>
        </p:nvCxnSpPr>
        <p:spPr bwMode="auto">
          <a:xfrm rot="5400000">
            <a:off x="3803464" y="27805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7" idx="5"/>
            <a:endCxn id="10" idx="0"/>
          </p:cNvCxnSpPr>
          <p:nvPr/>
        </p:nvCxnSpPr>
        <p:spPr bwMode="auto">
          <a:xfrm rot="5400000">
            <a:off x="4108264" y="29329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17" idx="4"/>
            <a:endCxn id="11" idx="0"/>
          </p:cNvCxnSpPr>
          <p:nvPr/>
        </p:nvCxnSpPr>
        <p:spPr bwMode="auto">
          <a:xfrm rot="5400000">
            <a:off x="43434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17" idx="4"/>
            <a:endCxn id="15" idx="7"/>
          </p:cNvCxnSpPr>
          <p:nvPr/>
        </p:nvCxnSpPr>
        <p:spPr bwMode="auto">
          <a:xfrm rot="16200000" flipH="1">
            <a:off x="4641663" y="31299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9" idx="5"/>
            <a:endCxn id="12" idx="1"/>
          </p:cNvCxnSpPr>
          <p:nvPr/>
        </p:nvCxnSpPr>
        <p:spPr bwMode="auto">
          <a:xfrm rot="16200000" flipH="1">
            <a:off x="3536763" y="39169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10" idx="4"/>
            <a:endCxn id="12" idx="0"/>
          </p:cNvCxnSpPr>
          <p:nvPr/>
        </p:nvCxnSpPr>
        <p:spPr bwMode="auto">
          <a:xfrm rot="16200000" flipH="1">
            <a:off x="3886200" y="41140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11" idx="3"/>
            <a:endCxn id="12" idx="0"/>
          </p:cNvCxnSpPr>
          <p:nvPr/>
        </p:nvCxnSpPr>
        <p:spPr bwMode="auto">
          <a:xfrm rot="5400000">
            <a:off x="4076701" y="41074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15" idx="4"/>
            <a:endCxn id="12" idx="7"/>
          </p:cNvCxnSpPr>
          <p:nvPr/>
        </p:nvCxnSpPr>
        <p:spPr bwMode="auto">
          <a:xfrm rot="5400000">
            <a:off x="4451164" y="38854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7" idx="4"/>
          </p:cNvCxnSpPr>
          <p:nvPr/>
        </p:nvCxnSpPr>
        <p:spPr bwMode="auto">
          <a:xfrm rot="5400000">
            <a:off x="1219200" y="49522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rot="5400000">
            <a:off x="4115594" y="49514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9" name="TextBox 118"/>
          <p:cNvSpPr txBox="1"/>
          <p:nvPr/>
        </p:nvSpPr>
        <p:spPr>
          <a:xfrm>
            <a:off x="838200" y="2357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581400" y="1524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914400" y="5410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Feed forward networks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3048000" y="3505200"/>
            <a:ext cx="2590800" cy="533400"/>
          </a:xfrm>
          <a:prstGeom prst="rect">
            <a:avLst/>
          </a:prstGeom>
          <a:solidFill>
            <a:srgbClr val="FF00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019800" y="3505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hidden units/layer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664401-09F0-80A4-F4C1-CD0D1842A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982" y="-228600"/>
            <a:ext cx="7772400" cy="1143000"/>
          </a:xfrm>
        </p:spPr>
        <p:txBody>
          <a:bodyPr/>
          <a:lstStyle/>
          <a:p>
            <a:r>
              <a:rPr lang="en-US" dirty="0"/>
              <a:t>Neural network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A broader definition</a:t>
            </a:r>
          </a:p>
        </p:txBody>
      </p:sp>
      <p:graphicFrame>
        <p:nvGraphicFramePr>
          <p:cNvPr id="5" name="Group 37"/>
          <p:cNvGraphicFramePr>
            <a:graphicFrameLocks noGrp="1"/>
          </p:cNvGraphicFramePr>
          <p:nvPr/>
        </p:nvGraphicFramePr>
        <p:xfrm>
          <a:off x="1905000" y="3860800"/>
          <a:ext cx="6019800" cy="2616200"/>
        </p:xfrm>
        <a:graphic>
          <a:graphicData uri="http://schemas.openxmlformats.org/drawingml/2006/table">
            <a:tbl>
              <a:tblPr/>
              <a:tblGrid>
                <a:gridCol w="300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8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Think like a human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Cognitive Modeling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Think rationally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Logic-based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8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Act like a human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Turing Test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Act rationally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Rational Agents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4191000"/>
            <a:ext cx="205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thinking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vs.</a:t>
            </a:r>
          </a:p>
          <a:p>
            <a:endParaRPr lang="en-US" sz="2400" dirty="0"/>
          </a:p>
          <a:p>
            <a:r>
              <a:rPr lang="en-US" sz="2400" dirty="0"/>
              <a:t>acting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30480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human       vs.        rational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1179493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“Building programs that enable computers to do do </a:t>
            </a:r>
            <a:r>
              <a:rPr lang="en-US" sz="2800" i="1" dirty="0">
                <a:solidFill>
                  <a:srgbClr val="00B050"/>
                </a:solidFill>
              </a:rPr>
              <a:t>intelligent</a:t>
            </a:r>
            <a:r>
              <a:rPr lang="en-US" sz="2800" dirty="0"/>
              <a:t> things”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ontent Placeholder 123"/>
          <p:cNvSpPr>
            <a:spLocks noGrp="1"/>
          </p:cNvSpPr>
          <p:nvPr>
            <p:ph idx="1"/>
          </p:nvPr>
        </p:nvSpPr>
        <p:spPr>
          <a:xfrm>
            <a:off x="3733800" y="1981200"/>
            <a:ext cx="49530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Recurrent network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Output is fed back to input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Can support memory!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How?</a:t>
            </a:r>
          </a:p>
        </p:txBody>
      </p:sp>
      <p:sp>
        <p:nvSpPr>
          <p:cNvPr id="86" name="Oval 12"/>
          <p:cNvSpPr>
            <a:spLocks noChangeArrowheads="1"/>
          </p:cNvSpPr>
          <p:nvPr/>
        </p:nvSpPr>
        <p:spPr bwMode="auto">
          <a:xfrm>
            <a:off x="9144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12"/>
          <p:cNvSpPr>
            <a:spLocks noChangeArrowheads="1"/>
          </p:cNvSpPr>
          <p:nvPr/>
        </p:nvSpPr>
        <p:spPr bwMode="auto">
          <a:xfrm>
            <a:off x="15240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12"/>
          <p:cNvSpPr>
            <a:spLocks noChangeArrowheads="1"/>
          </p:cNvSpPr>
          <p:nvPr/>
        </p:nvSpPr>
        <p:spPr bwMode="auto">
          <a:xfrm>
            <a:off x="20574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12"/>
          <p:cNvSpPr>
            <a:spLocks noChangeArrowheads="1"/>
          </p:cNvSpPr>
          <p:nvPr/>
        </p:nvSpPr>
        <p:spPr bwMode="auto">
          <a:xfrm>
            <a:off x="1752600" y="4952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89"/>
          <p:cNvSpPr>
            <a:spLocks noChangeArrowheads="1"/>
          </p:cNvSpPr>
          <p:nvPr/>
        </p:nvSpPr>
        <p:spPr bwMode="auto">
          <a:xfrm>
            <a:off x="1066800" y="3199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12"/>
          <p:cNvSpPr>
            <a:spLocks noChangeArrowheads="1"/>
          </p:cNvSpPr>
          <p:nvPr/>
        </p:nvSpPr>
        <p:spPr bwMode="auto">
          <a:xfrm>
            <a:off x="1676400" y="3199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12"/>
          <p:cNvSpPr>
            <a:spLocks noChangeArrowheads="1"/>
          </p:cNvSpPr>
          <p:nvPr/>
        </p:nvSpPr>
        <p:spPr bwMode="auto">
          <a:xfrm>
            <a:off x="25908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12"/>
          <p:cNvSpPr>
            <a:spLocks noChangeArrowheads="1"/>
          </p:cNvSpPr>
          <p:nvPr/>
        </p:nvSpPr>
        <p:spPr bwMode="auto">
          <a:xfrm>
            <a:off x="2209800" y="3199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4" name="Straight Arrow Connector 93"/>
          <p:cNvCxnSpPr/>
          <p:nvPr/>
        </p:nvCxnSpPr>
        <p:spPr bwMode="auto">
          <a:xfrm rot="16200000" flipH="1">
            <a:off x="838200" y="28186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 rot="5400000">
            <a:off x="1028700" y="27805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 rot="16200000" flipH="1">
            <a:off x="1447800" y="28186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rot="5400000">
            <a:off x="1638300" y="27805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rot="16200000" flipH="1">
            <a:off x="1981200" y="28186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 rot="5400000">
            <a:off x="2171700" y="27805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90" idx="4"/>
            <a:endCxn id="86" idx="0"/>
          </p:cNvCxnSpPr>
          <p:nvPr/>
        </p:nvCxnSpPr>
        <p:spPr bwMode="auto">
          <a:xfrm rot="5400000">
            <a:off x="838200" y="37330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90" idx="4"/>
            <a:endCxn id="87" idx="0"/>
          </p:cNvCxnSpPr>
          <p:nvPr/>
        </p:nvCxnSpPr>
        <p:spPr bwMode="auto">
          <a:xfrm rot="16200000" flipH="1">
            <a:off x="1143000" y="35806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90" idx="4"/>
            <a:endCxn id="88" idx="1"/>
          </p:cNvCxnSpPr>
          <p:nvPr/>
        </p:nvCxnSpPr>
        <p:spPr bwMode="auto">
          <a:xfrm rot="16200000" flipH="1">
            <a:off x="1333500" y="33901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90" idx="4"/>
            <a:endCxn id="92" idx="0"/>
          </p:cNvCxnSpPr>
          <p:nvPr/>
        </p:nvCxnSpPr>
        <p:spPr bwMode="auto">
          <a:xfrm rot="16200000" flipH="1">
            <a:off x="1676400" y="30472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91" idx="4"/>
            <a:endCxn id="86" idx="0"/>
          </p:cNvCxnSpPr>
          <p:nvPr/>
        </p:nvCxnSpPr>
        <p:spPr bwMode="auto">
          <a:xfrm rot="5400000">
            <a:off x="1143000" y="34282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91" idx="4"/>
            <a:endCxn id="87" idx="0"/>
          </p:cNvCxnSpPr>
          <p:nvPr/>
        </p:nvCxnSpPr>
        <p:spPr bwMode="auto">
          <a:xfrm rot="5400000">
            <a:off x="1447800" y="37330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>
            <a:stCxn id="91" idx="5"/>
            <a:endCxn id="88" idx="0"/>
          </p:cNvCxnSpPr>
          <p:nvPr/>
        </p:nvCxnSpPr>
        <p:spPr bwMode="auto">
          <a:xfrm rot="16200000" flipH="1">
            <a:off x="1746063" y="36502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91" idx="5"/>
            <a:endCxn id="92" idx="0"/>
          </p:cNvCxnSpPr>
          <p:nvPr/>
        </p:nvCxnSpPr>
        <p:spPr bwMode="auto">
          <a:xfrm rot="16200000" flipH="1">
            <a:off x="2012763" y="33835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>
            <a:stCxn id="93" idx="4"/>
            <a:endCxn id="86" idx="7"/>
          </p:cNvCxnSpPr>
          <p:nvPr/>
        </p:nvCxnSpPr>
        <p:spPr bwMode="auto">
          <a:xfrm rot="5400000">
            <a:off x="1441264" y="32377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>
            <a:stCxn id="93" idx="5"/>
            <a:endCxn id="87" idx="0"/>
          </p:cNvCxnSpPr>
          <p:nvPr/>
        </p:nvCxnSpPr>
        <p:spPr bwMode="auto">
          <a:xfrm rot="5400000">
            <a:off x="1746064" y="33901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93" idx="4"/>
            <a:endCxn id="88" idx="0"/>
          </p:cNvCxnSpPr>
          <p:nvPr/>
        </p:nvCxnSpPr>
        <p:spPr bwMode="auto">
          <a:xfrm rot="5400000">
            <a:off x="1981200" y="37330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>
            <a:stCxn id="93" idx="4"/>
            <a:endCxn id="92" idx="7"/>
          </p:cNvCxnSpPr>
          <p:nvPr/>
        </p:nvCxnSpPr>
        <p:spPr bwMode="auto">
          <a:xfrm rot="16200000" flipH="1">
            <a:off x="2279463" y="35871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Straight Arrow Connector 111"/>
          <p:cNvCxnSpPr>
            <a:stCxn id="86" idx="5"/>
            <a:endCxn id="89" idx="1"/>
          </p:cNvCxnSpPr>
          <p:nvPr/>
        </p:nvCxnSpPr>
        <p:spPr bwMode="auto">
          <a:xfrm rot="16200000" flipH="1">
            <a:off x="1174563" y="43741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87" idx="4"/>
            <a:endCxn id="89" idx="0"/>
          </p:cNvCxnSpPr>
          <p:nvPr/>
        </p:nvCxnSpPr>
        <p:spPr bwMode="auto">
          <a:xfrm rot="16200000" flipH="1">
            <a:off x="1524000" y="45712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Straight Arrow Connector 113"/>
          <p:cNvCxnSpPr>
            <a:stCxn id="88" idx="3"/>
            <a:endCxn id="89" idx="0"/>
          </p:cNvCxnSpPr>
          <p:nvPr/>
        </p:nvCxnSpPr>
        <p:spPr bwMode="auto">
          <a:xfrm rot="5400000">
            <a:off x="1714501" y="45646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>
            <a:stCxn id="92" idx="4"/>
            <a:endCxn id="89" idx="7"/>
          </p:cNvCxnSpPr>
          <p:nvPr/>
        </p:nvCxnSpPr>
        <p:spPr bwMode="auto">
          <a:xfrm rot="5400000">
            <a:off x="2088964" y="43426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 rot="5400000">
            <a:off x="1753394" y="54086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8" name="Freeform 117"/>
          <p:cNvSpPr/>
          <p:nvPr/>
        </p:nvSpPr>
        <p:spPr bwMode="auto">
          <a:xfrm>
            <a:off x="1879600" y="2551289"/>
            <a:ext cx="1639711" cy="3349978"/>
          </a:xfrm>
          <a:custGeom>
            <a:avLst/>
            <a:gdLst>
              <a:gd name="connsiteX0" fmla="*/ 0 w 1639711"/>
              <a:gd name="connsiteY0" fmla="*/ 2723444 h 3349978"/>
              <a:gd name="connsiteX1" fmla="*/ 1185333 w 1639711"/>
              <a:gd name="connsiteY1" fmla="*/ 2960511 h 3349978"/>
              <a:gd name="connsiteX2" fmla="*/ 1540933 w 1639711"/>
              <a:gd name="connsiteY2" fmla="*/ 386644 h 3349978"/>
              <a:gd name="connsiteX3" fmla="*/ 592667 w 1639711"/>
              <a:gd name="connsiteY3" fmla="*/ 640644 h 334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711" h="3349978">
                <a:moveTo>
                  <a:pt x="0" y="2723444"/>
                </a:moveTo>
                <a:cubicBezTo>
                  <a:pt x="464255" y="3036711"/>
                  <a:pt x="928511" y="3349978"/>
                  <a:pt x="1185333" y="2960511"/>
                </a:cubicBezTo>
                <a:cubicBezTo>
                  <a:pt x="1442155" y="2571044"/>
                  <a:pt x="1639711" y="773288"/>
                  <a:pt x="1540933" y="386644"/>
                </a:cubicBezTo>
                <a:cubicBezTo>
                  <a:pt x="1442155" y="0"/>
                  <a:pt x="1017411" y="320322"/>
                  <a:pt x="592667" y="64064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219200" y="1981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F66872F-8980-AB0B-9D0F-43704AAA0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982" y="-228600"/>
            <a:ext cx="7772400" cy="1143000"/>
          </a:xfrm>
        </p:spPr>
        <p:txBody>
          <a:bodyPr/>
          <a:lstStyle/>
          <a:p>
            <a:r>
              <a:rPr lang="en-US" dirty="0"/>
              <a:t>Neural network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-4572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History of Neural Networks</a:t>
            </a:r>
          </a:p>
        </p:txBody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38862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/>
              <a:t>McCulloch and Pitts (1943) – introduced model of artificial neurons and suggested they could learn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err="1"/>
              <a:t>Hebb</a:t>
            </a:r>
            <a:r>
              <a:rPr lang="en-US" sz="2800" dirty="0"/>
              <a:t> (1949) – Simple updating rule for learning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/>
              <a:t>Rosenblatt (1962) - the </a:t>
            </a:r>
            <a:r>
              <a:rPr lang="en-US" sz="2800" i="1" dirty="0"/>
              <a:t>perceptron</a:t>
            </a:r>
            <a:r>
              <a:rPr lang="en-US" sz="2800" dirty="0"/>
              <a:t> model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err="1"/>
              <a:t>Minsky</a:t>
            </a:r>
            <a:r>
              <a:rPr lang="en-US" sz="2800" dirty="0"/>
              <a:t> and </a:t>
            </a:r>
            <a:r>
              <a:rPr lang="en-US" sz="2800" dirty="0" err="1"/>
              <a:t>Papert</a:t>
            </a:r>
            <a:r>
              <a:rPr lang="en-US" sz="2800" dirty="0"/>
              <a:t> (1969) – wrote </a:t>
            </a:r>
            <a:r>
              <a:rPr lang="en-US" sz="2800" i="1" dirty="0" err="1"/>
              <a:t>Perceptrons</a:t>
            </a:r>
            <a:r>
              <a:rPr lang="en-US" sz="2800" i="1" dirty="0"/>
              <a:t>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/>
              <a:t>Bryson and Ho (1969, but largely ignored until 1980s--Rosenblatt) – invented back-propagation learning for multilayer networks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9734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Training the perceptron</a:t>
            </a: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49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First wave in neural networks in the 1960’s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Single neuron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Trainable: its threshold and input weights can be modified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If the neuron doesn’t give the desired output, then it has made a mistake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Input weights and threshold can be changed according to a learning algorithm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Examples - </a:t>
            </a:r>
            <a:r>
              <a:rPr lang="en-US" sz="4000" dirty="0" err="1"/>
              <a:t>boolean</a:t>
            </a:r>
            <a:r>
              <a:rPr lang="en-US" sz="4000" dirty="0"/>
              <a:t> operators 	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534400" cy="38862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sz="2800" b="1" dirty="0"/>
              <a:t>AND</a:t>
            </a:r>
            <a:r>
              <a:rPr lang="en-US" sz="2800" dirty="0"/>
              <a:t> – if all inputs are 1, return 1, otherwise return 0</a:t>
            </a:r>
          </a:p>
          <a:p>
            <a:pPr marL="0" indent="0" eaLnBrk="1" hangingPunct="1">
              <a:buNone/>
            </a:pPr>
            <a:endParaRPr lang="en-US" sz="2800" b="1" dirty="0"/>
          </a:p>
          <a:p>
            <a:pPr marL="0" indent="0" eaLnBrk="1" hangingPunct="1">
              <a:buNone/>
            </a:pPr>
            <a:r>
              <a:rPr lang="en-US" sz="2800" b="1" dirty="0"/>
              <a:t>OR</a:t>
            </a:r>
            <a:r>
              <a:rPr lang="en-US" sz="2800" dirty="0"/>
              <a:t> – if at least one input is 1, return 1, otherwise return 0</a:t>
            </a:r>
          </a:p>
          <a:p>
            <a:pPr marL="0" indent="0" eaLnBrk="1" hangingPunct="1">
              <a:buNone/>
            </a:pPr>
            <a:endParaRPr lang="en-US" sz="2800" b="1" dirty="0"/>
          </a:p>
          <a:p>
            <a:pPr marL="0" indent="0" eaLnBrk="1" hangingPunct="1">
              <a:buNone/>
            </a:pPr>
            <a:r>
              <a:rPr lang="en-US" sz="2800" b="1" dirty="0"/>
              <a:t>NOT</a:t>
            </a:r>
            <a:r>
              <a:rPr lang="en-US" sz="2800" dirty="0"/>
              <a:t> – return the opposite of the input</a:t>
            </a:r>
          </a:p>
          <a:p>
            <a:pPr marL="0" indent="0" eaLnBrk="1" hangingPunct="1">
              <a:buNone/>
            </a:pPr>
            <a:endParaRPr lang="en-US" sz="2800" b="1" dirty="0"/>
          </a:p>
          <a:p>
            <a:pPr marL="0" indent="0" eaLnBrk="1" hangingPunct="1">
              <a:buNone/>
            </a:pPr>
            <a:r>
              <a:rPr lang="en-US" sz="2800" b="1" dirty="0"/>
              <a:t>XOR</a:t>
            </a:r>
            <a:r>
              <a:rPr lang="en-US" sz="2800" dirty="0"/>
              <a:t> – if exactly one input is 1, then return 1, otherwise return 0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AND</a:t>
            </a:r>
          </a:p>
        </p:txBody>
      </p:sp>
      <p:graphicFrame>
        <p:nvGraphicFramePr>
          <p:cNvPr id="32942" name="Group 174"/>
          <p:cNvGraphicFramePr>
            <a:graphicFrameLocks noGrp="1"/>
          </p:cNvGraphicFramePr>
          <p:nvPr>
            <p:ph idx="1"/>
          </p:nvPr>
        </p:nvGraphicFramePr>
        <p:xfrm>
          <a:off x="2133600" y="1752600"/>
          <a:ext cx="3200400" cy="3886201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val 2"/>
          <p:cNvSpPr>
            <a:spLocks noChangeArrowheads="1"/>
          </p:cNvSpPr>
          <p:nvPr/>
        </p:nvSpPr>
        <p:spPr bwMode="auto">
          <a:xfrm>
            <a:off x="3886200" y="2667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962400" y="32908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>
                <a:solidFill>
                  <a:srgbClr val="FF0000"/>
                </a:solidFill>
              </a:rPr>
              <a:t>T = ?</a:t>
            </a: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5562600" y="34290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7239000" y="3214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1524000" y="1752600"/>
            <a:ext cx="2286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V="1">
            <a:off x="1676400" y="4038600"/>
            <a:ext cx="2286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609600" y="1524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762000" y="46624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209800" y="191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1</a:t>
            </a:r>
            <a:r>
              <a:rPr lang="en-US" sz="1800" dirty="0">
                <a:solidFill>
                  <a:srgbClr val="FF0000"/>
                </a:solidFill>
              </a:rPr>
              <a:t> 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1905000" y="4738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2 </a:t>
            </a:r>
            <a:r>
              <a:rPr lang="en-US" sz="1800" dirty="0">
                <a:solidFill>
                  <a:srgbClr val="FF0000"/>
                </a:solidFill>
              </a:rPr>
              <a:t>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3962400" y="84481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/>
              <a:t>AND</a:t>
            </a:r>
          </a:p>
        </p:txBody>
      </p:sp>
      <p:graphicFrame>
        <p:nvGraphicFramePr>
          <p:cNvPr id="13" name="Group 174"/>
          <p:cNvGraphicFramePr>
            <a:graphicFrameLocks noGrp="1"/>
          </p:cNvGraphicFramePr>
          <p:nvPr>
            <p:ph idx="1"/>
          </p:nvPr>
        </p:nvGraphicFramePr>
        <p:xfrm>
          <a:off x="6172199" y="533400"/>
          <a:ext cx="2743201" cy="1981200"/>
        </p:xfrm>
        <a:graphic>
          <a:graphicData uri="http://schemas.openxmlformats.org/drawingml/2006/table">
            <a:tbl>
              <a:tblPr/>
              <a:tblGrid>
                <a:gridCol w="587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val 1026"/>
          <p:cNvSpPr>
            <a:spLocks noChangeArrowheads="1"/>
          </p:cNvSpPr>
          <p:nvPr/>
        </p:nvSpPr>
        <p:spPr bwMode="auto">
          <a:xfrm>
            <a:off x="3886200" y="2667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5" name="Text Box 1027"/>
          <p:cNvSpPr txBox="1">
            <a:spLocks noChangeArrowheads="1"/>
          </p:cNvSpPr>
          <p:nvPr/>
        </p:nvSpPr>
        <p:spPr bwMode="auto">
          <a:xfrm>
            <a:off x="3962400" y="32908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>
                <a:solidFill>
                  <a:srgbClr val="0000FF"/>
                </a:solidFill>
              </a:rPr>
              <a:t>T = 2</a:t>
            </a:r>
          </a:p>
        </p:txBody>
      </p:sp>
      <p:sp>
        <p:nvSpPr>
          <p:cNvPr id="49156" name="Line 1028"/>
          <p:cNvSpPr>
            <a:spLocks noChangeShapeType="1"/>
          </p:cNvSpPr>
          <p:nvPr/>
        </p:nvSpPr>
        <p:spPr bwMode="auto">
          <a:xfrm>
            <a:off x="5562600" y="34290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7" name="Text Box 1029"/>
          <p:cNvSpPr txBox="1">
            <a:spLocks noChangeArrowheads="1"/>
          </p:cNvSpPr>
          <p:nvPr/>
        </p:nvSpPr>
        <p:spPr bwMode="auto">
          <a:xfrm>
            <a:off x="7239000" y="3214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49158" name="Line 1030"/>
          <p:cNvSpPr>
            <a:spLocks noChangeShapeType="1"/>
          </p:cNvSpPr>
          <p:nvPr/>
        </p:nvSpPr>
        <p:spPr bwMode="auto">
          <a:xfrm>
            <a:off x="1524000" y="1752600"/>
            <a:ext cx="2286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9" name="Line 1031"/>
          <p:cNvSpPr>
            <a:spLocks noChangeShapeType="1"/>
          </p:cNvSpPr>
          <p:nvPr/>
        </p:nvSpPr>
        <p:spPr bwMode="auto">
          <a:xfrm flipV="1">
            <a:off x="1676400" y="4038600"/>
            <a:ext cx="2286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0" name="Text Box 1032"/>
          <p:cNvSpPr txBox="1">
            <a:spLocks noChangeArrowheads="1"/>
          </p:cNvSpPr>
          <p:nvPr/>
        </p:nvSpPr>
        <p:spPr bwMode="auto">
          <a:xfrm>
            <a:off x="609600" y="1524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49161" name="Text Box 1033"/>
          <p:cNvSpPr txBox="1">
            <a:spLocks noChangeArrowheads="1"/>
          </p:cNvSpPr>
          <p:nvPr/>
        </p:nvSpPr>
        <p:spPr bwMode="auto">
          <a:xfrm>
            <a:off x="762000" y="46624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49162" name="Text Box 1034"/>
          <p:cNvSpPr txBox="1">
            <a:spLocks noChangeArrowheads="1"/>
          </p:cNvSpPr>
          <p:nvPr/>
        </p:nvSpPr>
        <p:spPr bwMode="auto">
          <a:xfrm>
            <a:off x="2209800" y="191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</a:rPr>
              <a:t>W</a:t>
            </a:r>
            <a:r>
              <a:rPr lang="en-US" sz="1800" baseline="-25000">
                <a:solidFill>
                  <a:srgbClr val="0000FF"/>
                </a:solidFill>
              </a:rPr>
              <a:t>1</a:t>
            </a:r>
            <a:r>
              <a:rPr lang="en-US" sz="1800">
                <a:solidFill>
                  <a:srgbClr val="0000FF"/>
                </a:solidFill>
              </a:rPr>
              <a:t> = 1</a:t>
            </a:r>
            <a:endParaRPr lang="en-US" sz="1800" baseline="-25000">
              <a:solidFill>
                <a:srgbClr val="0000FF"/>
              </a:solidFill>
            </a:endParaRPr>
          </a:p>
        </p:txBody>
      </p:sp>
      <p:sp>
        <p:nvSpPr>
          <p:cNvPr id="49163" name="Text Box 1035"/>
          <p:cNvSpPr txBox="1">
            <a:spLocks noChangeArrowheads="1"/>
          </p:cNvSpPr>
          <p:nvPr/>
        </p:nvSpPr>
        <p:spPr bwMode="auto">
          <a:xfrm>
            <a:off x="1905000" y="4738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</a:rPr>
              <a:t>W</a:t>
            </a:r>
            <a:r>
              <a:rPr lang="en-US" sz="1800" baseline="-25000">
                <a:solidFill>
                  <a:srgbClr val="0000FF"/>
                </a:solidFill>
              </a:rPr>
              <a:t>2 </a:t>
            </a:r>
            <a:r>
              <a:rPr lang="en-US" sz="1800">
                <a:solidFill>
                  <a:srgbClr val="0000FF"/>
                </a:solidFill>
              </a:rPr>
              <a:t>= 1</a:t>
            </a:r>
            <a:endParaRPr lang="en-US" sz="1800" baseline="-25000">
              <a:solidFill>
                <a:srgbClr val="0000FF"/>
              </a:solidFill>
            </a:endParaRPr>
          </a:p>
        </p:txBody>
      </p:sp>
      <p:sp>
        <p:nvSpPr>
          <p:cNvPr id="49165" name="Text Box 1037"/>
          <p:cNvSpPr txBox="1">
            <a:spLocks noChangeArrowheads="1"/>
          </p:cNvSpPr>
          <p:nvPr/>
        </p:nvSpPr>
        <p:spPr bwMode="auto">
          <a:xfrm>
            <a:off x="0" y="53340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Inputs are either 0 or 1</a:t>
            </a:r>
          </a:p>
        </p:txBody>
      </p:sp>
      <p:sp>
        <p:nvSpPr>
          <p:cNvPr id="49166" name="Text Box 1038"/>
          <p:cNvSpPr txBox="1">
            <a:spLocks noChangeArrowheads="1"/>
          </p:cNvSpPr>
          <p:nvPr/>
        </p:nvSpPr>
        <p:spPr bwMode="auto">
          <a:xfrm>
            <a:off x="6781800" y="3686175"/>
            <a:ext cx="3657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Output is 1 only if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all inputs are 1</a:t>
            </a:r>
          </a:p>
        </p:txBody>
      </p:sp>
      <p:graphicFrame>
        <p:nvGraphicFramePr>
          <p:cNvPr id="15" name="Group 174"/>
          <p:cNvGraphicFramePr>
            <a:graphicFrameLocks noGrp="1"/>
          </p:cNvGraphicFramePr>
          <p:nvPr>
            <p:ph idx="1"/>
          </p:nvPr>
        </p:nvGraphicFramePr>
        <p:xfrm>
          <a:off x="6172199" y="533400"/>
          <a:ext cx="2743201" cy="1981200"/>
        </p:xfrm>
        <a:graphic>
          <a:graphicData uri="http://schemas.openxmlformats.org/drawingml/2006/table">
            <a:tbl>
              <a:tblPr/>
              <a:tblGrid>
                <a:gridCol w="587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Box 12">
            <a:extLst>
              <a:ext uri="{FF2B5EF4-FFF2-40B4-BE49-F238E27FC236}">
                <a16:creationId xmlns:a16="http://schemas.microsoft.com/office/drawing/2014/main" id="{A5042E8F-339B-57BE-3F92-51A2246F7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84481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/>
              <a:t>AND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1295400"/>
            <a:ext cx="8001000" cy="4724400"/>
            <a:chOff x="288" y="864"/>
            <a:chExt cx="5040" cy="2976"/>
          </a:xfrm>
        </p:grpSpPr>
        <p:sp>
          <p:nvSpPr>
            <p:cNvPr id="51205" name="Oval 3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06" name="Text Box 4"/>
            <p:cNvSpPr txBox="1">
              <a:spLocks noChangeArrowheads="1"/>
            </p:cNvSpPr>
            <p:nvPr/>
          </p:nvSpPr>
          <p:spPr bwMode="auto">
            <a:xfrm>
              <a:off x="2400" y="2121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 dirty="0">
                  <a:solidFill>
                    <a:srgbClr val="FF0000"/>
                  </a:solidFill>
                </a:rPr>
                <a:t>T = ?</a:t>
              </a:r>
            </a:p>
          </p:txBody>
        </p:sp>
        <p:sp>
          <p:nvSpPr>
            <p:cNvPr id="51207" name="Line 5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08" name="Text Box 6"/>
            <p:cNvSpPr txBox="1">
              <a:spLocks noChangeArrowheads="1"/>
            </p:cNvSpPr>
            <p:nvPr/>
          </p:nvSpPr>
          <p:spPr bwMode="auto">
            <a:xfrm>
              <a:off x="4464" y="207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Output </a:t>
              </a:r>
              <a:r>
                <a:rPr lang="en-US" sz="1800" i="1"/>
                <a:t>y</a:t>
              </a:r>
            </a:p>
          </p:txBody>
        </p:sp>
        <p:sp>
          <p:nvSpPr>
            <p:cNvPr id="51209" name="Line 7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10" name="Line 8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11" name="Line 9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12" name="Line 10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13" name="Text Box 11"/>
            <p:cNvSpPr txBox="1">
              <a:spLocks noChangeArrowheads="1"/>
            </p:cNvSpPr>
            <p:nvPr/>
          </p:nvSpPr>
          <p:spPr bwMode="auto">
            <a:xfrm>
              <a:off x="336" y="864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51214" name="Text Box 12"/>
            <p:cNvSpPr txBox="1">
              <a:spLocks noChangeArrowheads="1"/>
            </p:cNvSpPr>
            <p:nvPr/>
          </p:nvSpPr>
          <p:spPr bwMode="auto">
            <a:xfrm>
              <a:off x="336" y="1977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51215" name="Text Box 13"/>
            <p:cNvSpPr txBox="1">
              <a:spLocks noChangeArrowheads="1"/>
            </p:cNvSpPr>
            <p:nvPr/>
          </p:nvSpPr>
          <p:spPr bwMode="auto">
            <a:xfrm>
              <a:off x="288" y="2745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51216" name="Text Box 14"/>
            <p:cNvSpPr txBox="1">
              <a:spLocks noChangeArrowheads="1"/>
            </p:cNvSpPr>
            <p:nvPr/>
          </p:nvSpPr>
          <p:spPr bwMode="auto">
            <a:xfrm>
              <a:off x="288" y="360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4</a:t>
              </a:r>
            </a:p>
          </p:txBody>
        </p:sp>
        <p:sp>
          <p:nvSpPr>
            <p:cNvPr id="51217" name="Text Box 15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rgbClr val="FF0000"/>
                  </a:solidFill>
                </a:rPr>
                <a:t>W</a:t>
              </a:r>
              <a:r>
                <a:rPr lang="en-US" sz="1800" baseline="-25000" dirty="0">
                  <a:solidFill>
                    <a:srgbClr val="FF0000"/>
                  </a:solidFill>
                </a:rPr>
                <a:t>1</a:t>
              </a:r>
              <a:r>
                <a:rPr lang="en-US" sz="1800" dirty="0">
                  <a:solidFill>
                    <a:srgbClr val="FF0000"/>
                  </a:solidFill>
                </a:rPr>
                <a:t> = ?</a:t>
              </a:r>
              <a:endParaRPr lang="en-US" sz="18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51218" name="Text Box 16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W</a:t>
              </a:r>
              <a:r>
                <a:rPr lang="en-US" sz="1800" baseline="-25000">
                  <a:solidFill>
                    <a:srgbClr val="FF0000"/>
                  </a:solidFill>
                </a:rPr>
                <a:t>2  </a:t>
              </a:r>
              <a:r>
                <a:rPr lang="en-US" sz="1800">
                  <a:solidFill>
                    <a:srgbClr val="FF0000"/>
                  </a:solidFill>
                </a:rPr>
                <a:t>= ?</a:t>
              </a:r>
              <a:endParaRPr lang="en-US" sz="1800" baseline="-25000">
                <a:solidFill>
                  <a:srgbClr val="FF0000"/>
                </a:solidFill>
              </a:endParaRPr>
            </a:p>
          </p:txBody>
        </p:sp>
        <p:sp>
          <p:nvSpPr>
            <p:cNvPr id="51219" name="Text Box 17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W</a:t>
              </a:r>
              <a:r>
                <a:rPr lang="en-US" sz="1800" baseline="-25000">
                  <a:solidFill>
                    <a:srgbClr val="FF0000"/>
                  </a:solidFill>
                </a:rPr>
                <a:t>3 </a:t>
              </a:r>
              <a:r>
                <a:rPr lang="en-US" sz="1800">
                  <a:solidFill>
                    <a:srgbClr val="FF0000"/>
                  </a:solidFill>
                </a:rPr>
                <a:t>= ?</a:t>
              </a:r>
              <a:endParaRPr lang="en-US" sz="1800" baseline="-25000">
                <a:solidFill>
                  <a:srgbClr val="FF0000"/>
                </a:solidFill>
              </a:endParaRPr>
            </a:p>
          </p:txBody>
        </p:sp>
        <p:sp>
          <p:nvSpPr>
            <p:cNvPr id="51220" name="Text Box 18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W</a:t>
              </a:r>
              <a:r>
                <a:rPr lang="en-US" sz="1800" baseline="-25000">
                  <a:solidFill>
                    <a:srgbClr val="FF0000"/>
                  </a:solidFill>
                </a:rPr>
                <a:t>4 </a:t>
              </a:r>
              <a:r>
                <a:rPr lang="en-US" sz="1800">
                  <a:solidFill>
                    <a:srgbClr val="FF0000"/>
                  </a:solidFill>
                </a:rPr>
                <a:t> = ?</a:t>
              </a:r>
              <a:endParaRPr lang="en-US" sz="1800" baseline="-25000">
                <a:solidFill>
                  <a:srgbClr val="FF0000"/>
                </a:solidFill>
              </a:endParaRPr>
            </a:p>
          </p:txBody>
        </p:sp>
      </p:grpSp>
      <p:sp>
        <p:nvSpPr>
          <p:cNvPr id="51203" name="Text Box 19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FF6A3A44-D221-223E-C9F7-41A045882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84481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/>
              <a:t>AND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1295400"/>
            <a:ext cx="8001000" cy="4724400"/>
            <a:chOff x="288" y="864"/>
            <a:chExt cx="5040" cy="2976"/>
          </a:xfrm>
        </p:grpSpPr>
        <p:sp>
          <p:nvSpPr>
            <p:cNvPr id="53255" name="Oval 3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6" name="Text Box 4"/>
            <p:cNvSpPr txBox="1">
              <a:spLocks noChangeArrowheads="1"/>
            </p:cNvSpPr>
            <p:nvPr/>
          </p:nvSpPr>
          <p:spPr bwMode="auto">
            <a:xfrm>
              <a:off x="2400" y="2121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 dirty="0">
                  <a:solidFill>
                    <a:srgbClr val="0000FF"/>
                  </a:solidFill>
                </a:rPr>
                <a:t>T = 4</a:t>
              </a:r>
            </a:p>
          </p:txBody>
        </p:sp>
        <p:sp>
          <p:nvSpPr>
            <p:cNvPr id="53257" name="Line 5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8" name="Text Box 6"/>
            <p:cNvSpPr txBox="1">
              <a:spLocks noChangeArrowheads="1"/>
            </p:cNvSpPr>
            <p:nvPr/>
          </p:nvSpPr>
          <p:spPr bwMode="auto">
            <a:xfrm>
              <a:off x="4464" y="207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Output </a:t>
              </a:r>
              <a:r>
                <a:rPr lang="en-US" sz="1800" i="1"/>
                <a:t>y</a:t>
              </a:r>
            </a:p>
          </p:txBody>
        </p:sp>
        <p:sp>
          <p:nvSpPr>
            <p:cNvPr id="53259" name="Line 7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0" name="Line 8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1" name="Line 9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2" name="Line 10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3" name="Text Box 11"/>
            <p:cNvSpPr txBox="1">
              <a:spLocks noChangeArrowheads="1"/>
            </p:cNvSpPr>
            <p:nvPr/>
          </p:nvSpPr>
          <p:spPr bwMode="auto">
            <a:xfrm>
              <a:off x="336" y="864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53264" name="Text Box 12"/>
            <p:cNvSpPr txBox="1">
              <a:spLocks noChangeArrowheads="1"/>
            </p:cNvSpPr>
            <p:nvPr/>
          </p:nvSpPr>
          <p:spPr bwMode="auto">
            <a:xfrm>
              <a:off x="336" y="1977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53265" name="Text Box 13"/>
            <p:cNvSpPr txBox="1">
              <a:spLocks noChangeArrowheads="1"/>
            </p:cNvSpPr>
            <p:nvPr/>
          </p:nvSpPr>
          <p:spPr bwMode="auto">
            <a:xfrm>
              <a:off x="288" y="2745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53266" name="Text Box 14"/>
            <p:cNvSpPr txBox="1">
              <a:spLocks noChangeArrowheads="1"/>
            </p:cNvSpPr>
            <p:nvPr/>
          </p:nvSpPr>
          <p:spPr bwMode="auto">
            <a:xfrm>
              <a:off x="288" y="360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4</a:t>
              </a:r>
            </a:p>
          </p:txBody>
        </p:sp>
        <p:sp>
          <p:nvSpPr>
            <p:cNvPr id="53267" name="Text Box 15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rgbClr val="0000FF"/>
                  </a:solidFill>
                </a:rPr>
                <a:t>W</a:t>
              </a:r>
              <a:r>
                <a:rPr lang="en-US" sz="1800" baseline="-25000" dirty="0">
                  <a:solidFill>
                    <a:srgbClr val="0000FF"/>
                  </a:solidFill>
                </a:rPr>
                <a:t>1</a:t>
              </a:r>
              <a:r>
                <a:rPr lang="en-US" sz="1800" dirty="0">
                  <a:solidFill>
                    <a:srgbClr val="0000FF"/>
                  </a:solidFill>
                </a:rPr>
                <a:t> = 1</a:t>
              </a:r>
              <a:endParaRPr lang="en-US" sz="18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53268" name="Text Box 16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FF"/>
                  </a:solidFill>
                </a:rPr>
                <a:t>W</a:t>
              </a:r>
              <a:r>
                <a:rPr lang="en-US" sz="1800" baseline="-25000">
                  <a:solidFill>
                    <a:srgbClr val="0000FF"/>
                  </a:solidFill>
                </a:rPr>
                <a:t>2  </a:t>
              </a:r>
              <a:r>
                <a:rPr lang="en-US" sz="1800">
                  <a:solidFill>
                    <a:srgbClr val="0000FF"/>
                  </a:solidFill>
                </a:rPr>
                <a:t>= 1</a:t>
              </a:r>
              <a:endParaRPr lang="en-US" sz="1800" baseline="-25000">
                <a:solidFill>
                  <a:srgbClr val="0000FF"/>
                </a:solidFill>
              </a:endParaRPr>
            </a:p>
          </p:txBody>
        </p:sp>
        <p:sp>
          <p:nvSpPr>
            <p:cNvPr id="53269" name="Text Box 17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FF"/>
                  </a:solidFill>
                </a:rPr>
                <a:t>W</a:t>
              </a:r>
              <a:r>
                <a:rPr lang="en-US" sz="1800" baseline="-25000">
                  <a:solidFill>
                    <a:srgbClr val="0000FF"/>
                  </a:solidFill>
                </a:rPr>
                <a:t>3 </a:t>
              </a:r>
              <a:r>
                <a:rPr lang="en-US" sz="1800">
                  <a:solidFill>
                    <a:srgbClr val="0000FF"/>
                  </a:solidFill>
                </a:rPr>
                <a:t>= 1</a:t>
              </a:r>
              <a:endParaRPr lang="en-US" sz="1800" baseline="-25000">
                <a:solidFill>
                  <a:srgbClr val="0000FF"/>
                </a:solidFill>
              </a:endParaRPr>
            </a:p>
          </p:txBody>
        </p:sp>
        <p:sp>
          <p:nvSpPr>
            <p:cNvPr id="53270" name="Text Box 18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FF"/>
                  </a:solidFill>
                </a:rPr>
                <a:t>W</a:t>
              </a:r>
              <a:r>
                <a:rPr lang="en-US" sz="1800" baseline="-25000">
                  <a:solidFill>
                    <a:srgbClr val="0000FF"/>
                  </a:solidFill>
                </a:rPr>
                <a:t>4 </a:t>
              </a:r>
              <a:r>
                <a:rPr lang="en-US" sz="1800">
                  <a:solidFill>
                    <a:srgbClr val="0000FF"/>
                  </a:solidFill>
                </a:rPr>
                <a:t> = 1</a:t>
              </a:r>
              <a:endParaRPr lang="en-US" sz="1800" baseline="-25000">
                <a:solidFill>
                  <a:srgbClr val="0000FF"/>
                </a:solidFill>
              </a:endParaRPr>
            </a:p>
          </p:txBody>
        </p:sp>
      </p:grpSp>
      <p:sp>
        <p:nvSpPr>
          <p:cNvPr id="53251" name="Text Box 19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53253" name="Text Box 21"/>
          <p:cNvSpPr txBox="1">
            <a:spLocks noChangeArrowheads="1"/>
          </p:cNvSpPr>
          <p:nvPr/>
        </p:nvSpPr>
        <p:spPr bwMode="auto">
          <a:xfrm>
            <a:off x="0" y="62484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Inputs are either 0 or 1</a:t>
            </a:r>
          </a:p>
        </p:txBody>
      </p:sp>
      <p:sp>
        <p:nvSpPr>
          <p:cNvPr id="53254" name="Text Box 22"/>
          <p:cNvSpPr txBox="1">
            <a:spLocks noChangeArrowheads="1"/>
          </p:cNvSpPr>
          <p:nvPr/>
        </p:nvSpPr>
        <p:spPr bwMode="auto">
          <a:xfrm>
            <a:off x="6781800" y="3686175"/>
            <a:ext cx="3657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Output is 1 only if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all inputs are 1</a:t>
            </a: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BDBE0511-7FBF-D54A-6B91-BEC6082A4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84481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/>
              <a:t>AND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OR</a:t>
            </a:r>
          </a:p>
        </p:txBody>
      </p:sp>
      <p:graphicFrame>
        <p:nvGraphicFramePr>
          <p:cNvPr id="36867" name="Group 3"/>
          <p:cNvGraphicFramePr>
            <a:graphicFrameLocks noGrp="1"/>
          </p:cNvGraphicFramePr>
          <p:nvPr>
            <p:ph idx="1"/>
          </p:nvPr>
        </p:nvGraphicFramePr>
        <p:xfrm>
          <a:off x="2133600" y="1676400"/>
          <a:ext cx="3200400" cy="3886201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or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How is AI viewed in popular media?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1034094" cy="1238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295400"/>
            <a:ext cx="1322614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581400"/>
            <a:ext cx="2060437" cy="2787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1219200"/>
            <a:ext cx="1485900" cy="170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3048000"/>
            <a:ext cx="2159000" cy="162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3800" y="990600"/>
            <a:ext cx="1104900" cy="163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3000" y="4876800"/>
            <a:ext cx="2387600" cy="1689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1200" y="1066800"/>
            <a:ext cx="1333500" cy="1562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3200" y="4953000"/>
            <a:ext cx="2006600" cy="1485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5000" y="2895600"/>
            <a:ext cx="1651000" cy="172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20000" y="2819400"/>
            <a:ext cx="1219200" cy="1574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78700" y="4572000"/>
            <a:ext cx="1612900" cy="16256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2"/>
          <p:cNvSpPr>
            <a:spLocks noChangeArrowheads="1"/>
          </p:cNvSpPr>
          <p:nvPr/>
        </p:nvSpPr>
        <p:spPr bwMode="auto">
          <a:xfrm>
            <a:off x="3886200" y="2667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962400" y="32908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FF0000"/>
                </a:solidFill>
              </a:rPr>
              <a:t>T = ?</a:t>
            </a: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5562600" y="34290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7239000" y="3214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1524000" y="1752600"/>
            <a:ext cx="2286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V="1">
            <a:off x="1676400" y="4038600"/>
            <a:ext cx="2286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609600" y="1524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762000" y="46624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2209800" y="191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W</a:t>
            </a:r>
            <a:r>
              <a:rPr lang="en-US" sz="1800" baseline="-25000">
                <a:solidFill>
                  <a:srgbClr val="FF0000"/>
                </a:solidFill>
              </a:rPr>
              <a:t>1</a:t>
            </a:r>
            <a:r>
              <a:rPr lang="en-US" sz="1800">
                <a:solidFill>
                  <a:srgbClr val="FF0000"/>
                </a:solidFill>
              </a:rPr>
              <a:t> = ?</a:t>
            </a:r>
            <a:endParaRPr lang="en-US" sz="1800" baseline="-25000">
              <a:solidFill>
                <a:srgbClr val="FF0000"/>
              </a:solidFill>
            </a:endParaRP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1905000" y="4738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W</a:t>
            </a:r>
            <a:r>
              <a:rPr lang="en-US" sz="1800" baseline="-25000">
                <a:solidFill>
                  <a:srgbClr val="FF0000"/>
                </a:solidFill>
              </a:rPr>
              <a:t>2 </a:t>
            </a:r>
            <a:r>
              <a:rPr lang="en-US" sz="1800">
                <a:solidFill>
                  <a:srgbClr val="FF0000"/>
                </a:solidFill>
              </a:rPr>
              <a:t>= ?</a:t>
            </a:r>
            <a:endParaRPr lang="en-US" sz="1800" baseline="-25000">
              <a:solidFill>
                <a:srgbClr val="FF0000"/>
              </a:solidFill>
            </a:endParaRP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3886200" y="152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/>
              <a:t>OR</a:t>
            </a:r>
          </a:p>
        </p:txBody>
      </p:sp>
      <p:graphicFrame>
        <p:nvGraphicFramePr>
          <p:cNvPr id="13" name="Group 3"/>
          <p:cNvGraphicFramePr>
            <a:graphicFrameLocks noGrp="1"/>
          </p:cNvGraphicFramePr>
          <p:nvPr>
            <p:ph idx="1"/>
          </p:nvPr>
        </p:nvGraphicFramePr>
        <p:xfrm>
          <a:off x="6324600" y="457200"/>
          <a:ext cx="2667000" cy="236220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or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Oval 1026"/>
          <p:cNvSpPr>
            <a:spLocks noChangeArrowheads="1"/>
          </p:cNvSpPr>
          <p:nvPr/>
        </p:nvSpPr>
        <p:spPr bwMode="auto">
          <a:xfrm>
            <a:off x="3886200" y="2667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5" name="Text Box 1027"/>
          <p:cNvSpPr txBox="1">
            <a:spLocks noChangeArrowheads="1"/>
          </p:cNvSpPr>
          <p:nvPr/>
        </p:nvSpPr>
        <p:spPr bwMode="auto">
          <a:xfrm>
            <a:off x="3962400" y="32908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>
                <a:solidFill>
                  <a:srgbClr val="0000FF"/>
                </a:solidFill>
              </a:rPr>
              <a:t>T = </a:t>
            </a:r>
            <a:r>
              <a:rPr lang="en-US" sz="1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9396" name="Line 1028"/>
          <p:cNvSpPr>
            <a:spLocks noChangeShapeType="1"/>
          </p:cNvSpPr>
          <p:nvPr/>
        </p:nvSpPr>
        <p:spPr bwMode="auto">
          <a:xfrm>
            <a:off x="5562600" y="34290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7" name="Text Box 1029"/>
          <p:cNvSpPr txBox="1">
            <a:spLocks noChangeArrowheads="1"/>
          </p:cNvSpPr>
          <p:nvPr/>
        </p:nvSpPr>
        <p:spPr bwMode="auto">
          <a:xfrm>
            <a:off x="7239000" y="3214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59398" name="Line 1030"/>
          <p:cNvSpPr>
            <a:spLocks noChangeShapeType="1"/>
          </p:cNvSpPr>
          <p:nvPr/>
        </p:nvSpPr>
        <p:spPr bwMode="auto">
          <a:xfrm>
            <a:off x="1524000" y="1752600"/>
            <a:ext cx="2286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9" name="Line 1031"/>
          <p:cNvSpPr>
            <a:spLocks noChangeShapeType="1"/>
          </p:cNvSpPr>
          <p:nvPr/>
        </p:nvSpPr>
        <p:spPr bwMode="auto">
          <a:xfrm flipV="1">
            <a:off x="1676400" y="4038600"/>
            <a:ext cx="2286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Text Box 1032"/>
          <p:cNvSpPr txBox="1">
            <a:spLocks noChangeArrowheads="1"/>
          </p:cNvSpPr>
          <p:nvPr/>
        </p:nvSpPr>
        <p:spPr bwMode="auto">
          <a:xfrm>
            <a:off x="609600" y="1524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59401" name="Text Box 1033"/>
          <p:cNvSpPr txBox="1">
            <a:spLocks noChangeArrowheads="1"/>
          </p:cNvSpPr>
          <p:nvPr/>
        </p:nvSpPr>
        <p:spPr bwMode="auto">
          <a:xfrm>
            <a:off x="762000" y="46624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59402" name="Text Box 1034"/>
          <p:cNvSpPr txBox="1">
            <a:spLocks noChangeArrowheads="1"/>
          </p:cNvSpPr>
          <p:nvPr/>
        </p:nvSpPr>
        <p:spPr bwMode="auto">
          <a:xfrm>
            <a:off x="2209800" y="191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</a:rPr>
              <a:t>W</a:t>
            </a:r>
            <a:r>
              <a:rPr lang="en-US" sz="1800" baseline="-25000">
                <a:solidFill>
                  <a:srgbClr val="0000FF"/>
                </a:solidFill>
              </a:rPr>
              <a:t>1</a:t>
            </a:r>
            <a:r>
              <a:rPr lang="en-US" sz="1800">
                <a:solidFill>
                  <a:srgbClr val="0000FF"/>
                </a:solidFill>
              </a:rPr>
              <a:t> = 1</a:t>
            </a:r>
            <a:endParaRPr lang="en-US" sz="1800" baseline="-25000">
              <a:solidFill>
                <a:srgbClr val="0000FF"/>
              </a:solidFill>
            </a:endParaRPr>
          </a:p>
        </p:txBody>
      </p:sp>
      <p:sp>
        <p:nvSpPr>
          <p:cNvPr id="59403" name="Text Box 1035"/>
          <p:cNvSpPr txBox="1">
            <a:spLocks noChangeArrowheads="1"/>
          </p:cNvSpPr>
          <p:nvPr/>
        </p:nvSpPr>
        <p:spPr bwMode="auto">
          <a:xfrm>
            <a:off x="1905000" y="4738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</a:rPr>
              <a:t>W</a:t>
            </a:r>
            <a:r>
              <a:rPr lang="en-US" sz="1800" baseline="-25000">
                <a:solidFill>
                  <a:srgbClr val="0000FF"/>
                </a:solidFill>
              </a:rPr>
              <a:t>2 </a:t>
            </a:r>
            <a:r>
              <a:rPr lang="en-US" sz="1800">
                <a:solidFill>
                  <a:srgbClr val="0000FF"/>
                </a:solidFill>
              </a:rPr>
              <a:t>= 1</a:t>
            </a:r>
            <a:endParaRPr lang="en-US" sz="1800" baseline="-25000">
              <a:solidFill>
                <a:srgbClr val="0000FF"/>
              </a:solidFill>
            </a:endParaRPr>
          </a:p>
        </p:txBody>
      </p:sp>
      <p:sp>
        <p:nvSpPr>
          <p:cNvPr id="59405" name="Text Box 1037"/>
          <p:cNvSpPr txBox="1">
            <a:spLocks noChangeArrowheads="1"/>
          </p:cNvSpPr>
          <p:nvPr/>
        </p:nvSpPr>
        <p:spPr bwMode="auto">
          <a:xfrm>
            <a:off x="0" y="51054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Inputs are either 0 or 1</a:t>
            </a:r>
          </a:p>
        </p:txBody>
      </p:sp>
      <p:sp>
        <p:nvSpPr>
          <p:cNvPr id="59406" name="Text Box 1038"/>
          <p:cNvSpPr txBox="1">
            <a:spLocks noChangeArrowheads="1"/>
          </p:cNvSpPr>
          <p:nvPr/>
        </p:nvSpPr>
        <p:spPr bwMode="auto">
          <a:xfrm>
            <a:off x="6781800" y="3686175"/>
            <a:ext cx="3657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Output is 1 if at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least 1 input is 1</a:t>
            </a:r>
          </a:p>
        </p:txBody>
      </p:sp>
      <p:graphicFrame>
        <p:nvGraphicFramePr>
          <p:cNvPr id="15" name="Group 3"/>
          <p:cNvGraphicFramePr>
            <a:graphicFrameLocks noGrp="1"/>
          </p:cNvGraphicFramePr>
          <p:nvPr>
            <p:ph idx="1"/>
          </p:nvPr>
        </p:nvGraphicFramePr>
        <p:xfrm>
          <a:off x="6324600" y="457200"/>
          <a:ext cx="2667000" cy="236220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or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Box 12">
            <a:extLst>
              <a:ext uri="{FF2B5EF4-FFF2-40B4-BE49-F238E27FC236}">
                <a16:creationId xmlns:a16="http://schemas.microsoft.com/office/drawing/2014/main" id="{1632B79F-FA19-CDA0-4BEF-E67C65FDD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52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/>
              <a:t>OR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1295400"/>
            <a:ext cx="8001000" cy="4724400"/>
            <a:chOff x="288" y="864"/>
            <a:chExt cx="5040" cy="2976"/>
          </a:xfrm>
        </p:grpSpPr>
        <p:sp>
          <p:nvSpPr>
            <p:cNvPr id="61445" name="Oval 3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46" name="Text Box 4"/>
            <p:cNvSpPr txBox="1">
              <a:spLocks noChangeArrowheads="1"/>
            </p:cNvSpPr>
            <p:nvPr/>
          </p:nvSpPr>
          <p:spPr bwMode="auto">
            <a:xfrm>
              <a:off x="2400" y="2121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>
                  <a:solidFill>
                    <a:srgbClr val="FF0000"/>
                  </a:solidFill>
                </a:rPr>
                <a:t>T = ?</a:t>
              </a:r>
            </a:p>
          </p:txBody>
        </p:sp>
        <p:sp>
          <p:nvSpPr>
            <p:cNvPr id="61447" name="Line 5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48" name="Text Box 6"/>
            <p:cNvSpPr txBox="1">
              <a:spLocks noChangeArrowheads="1"/>
            </p:cNvSpPr>
            <p:nvPr/>
          </p:nvSpPr>
          <p:spPr bwMode="auto">
            <a:xfrm>
              <a:off x="4464" y="207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Output </a:t>
              </a:r>
              <a:r>
                <a:rPr lang="en-US" sz="1800" i="1"/>
                <a:t>y</a:t>
              </a:r>
            </a:p>
          </p:txBody>
        </p:sp>
        <p:sp>
          <p:nvSpPr>
            <p:cNvPr id="61449" name="Line 7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0" name="Line 8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1" name="Line 9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2" name="Line 10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3" name="Text Box 11"/>
            <p:cNvSpPr txBox="1">
              <a:spLocks noChangeArrowheads="1"/>
            </p:cNvSpPr>
            <p:nvPr/>
          </p:nvSpPr>
          <p:spPr bwMode="auto">
            <a:xfrm>
              <a:off x="336" y="864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61454" name="Text Box 12"/>
            <p:cNvSpPr txBox="1">
              <a:spLocks noChangeArrowheads="1"/>
            </p:cNvSpPr>
            <p:nvPr/>
          </p:nvSpPr>
          <p:spPr bwMode="auto">
            <a:xfrm>
              <a:off x="336" y="1977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61455" name="Text Box 13"/>
            <p:cNvSpPr txBox="1">
              <a:spLocks noChangeArrowheads="1"/>
            </p:cNvSpPr>
            <p:nvPr/>
          </p:nvSpPr>
          <p:spPr bwMode="auto">
            <a:xfrm>
              <a:off x="288" y="2745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61456" name="Text Box 14"/>
            <p:cNvSpPr txBox="1">
              <a:spLocks noChangeArrowheads="1"/>
            </p:cNvSpPr>
            <p:nvPr/>
          </p:nvSpPr>
          <p:spPr bwMode="auto">
            <a:xfrm>
              <a:off x="288" y="360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4</a:t>
              </a:r>
            </a:p>
          </p:txBody>
        </p:sp>
        <p:sp>
          <p:nvSpPr>
            <p:cNvPr id="61457" name="Text Box 15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W</a:t>
              </a:r>
              <a:r>
                <a:rPr lang="en-US" sz="1800" baseline="-25000">
                  <a:solidFill>
                    <a:srgbClr val="FF0000"/>
                  </a:solidFill>
                </a:rPr>
                <a:t>1</a:t>
              </a:r>
              <a:r>
                <a:rPr lang="en-US" sz="1800">
                  <a:solidFill>
                    <a:srgbClr val="FF0000"/>
                  </a:solidFill>
                </a:rPr>
                <a:t> = ?</a:t>
              </a:r>
              <a:endParaRPr lang="en-US" sz="1800" baseline="-25000">
                <a:solidFill>
                  <a:srgbClr val="FF0000"/>
                </a:solidFill>
              </a:endParaRPr>
            </a:p>
          </p:txBody>
        </p:sp>
        <p:sp>
          <p:nvSpPr>
            <p:cNvPr id="61458" name="Text Box 16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W</a:t>
              </a:r>
              <a:r>
                <a:rPr lang="en-US" sz="1800" baseline="-25000">
                  <a:solidFill>
                    <a:srgbClr val="FF0000"/>
                  </a:solidFill>
                </a:rPr>
                <a:t>2  </a:t>
              </a:r>
              <a:r>
                <a:rPr lang="en-US" sz="1800">
                  <a:solidFill>
                    <a:srgbClr val="FF0000"/>
                  </a:solidFill>
                </a:rPr>
                <a:t>= ?</a:t>
              </a:r>
              <a:endParaRPr lang="en-US" sz="1800" baseline="-25000">
                <a:solidFill>
                  <a:srgbClr val="FF0000"/>
                </a:solidFill>
              </a:endParaRPr>
            </a:p>
          </p:txBody>
        </p:sp>
        <p:sp>
          <p:nvSpPr>
            <p:cNvPr id="61459" name="Text Box 17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W</a:t>
              </a:r>
              <a:r>
                <a:rPr lang="en-US" sz="1800" baseline="-25000">
                  <a:solidFill>
                    <a:srgbClr val="FF0000"/>
                  </a:solidFill>
                </a:rPr>
                <a:t>3 </a:t>
              </a:r>
              <a:r>
                <a:rPr lang="en-US" sz="1800">
                  <a:solidFill>
                    <a:srgbClr val="FF0000"/>
                  </a:solidFill>
                </a:rPr>
                <a:t>= ?</a:t>
              </a:r>
              <a:endParaRPr lang="en-US" sz="1800" baseline="-25000">
                <a:solidFill>
                  <a:srgbClr val="FF0000"/>
                </a:solidFill>
              </a:endParaRPr>
            </a:p>
          </p:txBody>
        </p:sp>
        <p:sp>
          <p:nvSpPr>
            <p:cNvPr id="61460" name="Text Box 18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W</a:t>
              </a:r>
              <a:r>
                <a:rPr lang="en-US" sz="1800" baseline="-25000">
                  <a:solidFill>
                    <a:srgbClr val="FF0000"/>
                  </a:solidFill>
                </a:rPr>
                <a:t>4 </a:t>
              </a:r>
              <a:r>
                <a:rPr lang="en-US" sz="1800">
                  <a:solidFill>
                    <a:srgbClr val="FF0000"/>
                  </a:solidFill>
                </a:rPr>
                <a:t> = ?</a:t>
              </a:r>
              <a:endParaRPr lang="en-US" sz="1800" baseline="-25000">
                <a:solidFill>
                  <a:srgbClr val="FF0000"/>
                </a:solidFill>
              </a:endParaRPr>
            </a:p>
          </p:txBody>
        </p:sp>
      </p:grpSp>
      <p:sp>
        <p:nvSpPr>
          <p:cNvPr id="61443" name="Text Box 19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CCCC4517-D169-F10D-7036-AB0CD1C50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52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/>
              <a:t>OR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1295400"/>
            <a:ext cx="8001000" cy="4724400"/>
            <a:chOff x="288" y="864"/>
            <a:chExt cx="5040" cy="2976"/>
          </a:xfrm>
        </p:grpSpPr>
        <p:sp>
          <p:nvSpPr>
            <p:cNvPr id="63495" name="Oval 3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63496" name="Text Box 4"/>
            <p:cNvSpPr txBox="1">
              <a:spLocks noChangeArrowheads="1"/>
            </p:cNvSpPr>
            <p:nvPr/>
          </p:nvSpPr>
          <p:spPr bwMode="auto">
            <a:xfrm>
              <a:off x="2400" y="2121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 dirty="0">
                  <a:solidFill>
                    <a:srgbClr val="0000FF"/>
                  </a:solidFill>
                </a:rPr>
                <a:t>T = 1</a:t>
              </a:r>
            </a:p>
          </p:txBody>
        </p:sp>
        <p:sp>
          <p:nvSpPr>
            <p:cNvPr id="63497" name="Line 5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98" name="Text Box 6"/>
            <p:cNvSpPr txBox="1">
              <a:spLocks noChangeArrowheads="1"/>
            </p:cNvSpPr>
            <p:nvPr/>
          </p:nvSpPr>
          <p:spPr bwMode="auto">
            <a:xfrm>
              <a:off x="4464" y="207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Output </a:t>
              </a:r>
              <a:r>
                <a:rPr lang="en-US" sz="1800" i="1"/>
                <a:t>y</a:t>
              </a:r>
            </a:p>
          </p:txBody>
        </p:sp>
        <p:sp>
          <p:nvSpPr>
            <p:cNvPr id="63499" name="Line 7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0" name="Line 8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1" name="Line 9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2" name="Line 10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3" name="Text Box 11"/>
            <p:cNvSpPr txBox="1">
              <a:spLocks noChangeArrowheads="1"/>
            </p:cNvSpPr>
            <p:nvPr/>
          </p:nvSpPr>
          <p:spPr bwMode="auto">
            <a:xfrm>
              <a:off x="336" y="864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63504" name="Text Box 12"/>
            <p:cNvSpPr txBox="1">
              <a:spLocks noChangeArrowheads="1"/>
            </p:cNvSpPr>
            <p:nvPr/>
          </p:nvSpPr>
          <p:spPr bwMode="auto">
            <a:xfrm>
              <a:off x="336" y="1977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63505" name="Text Box 13"/>
            <p:cNvSpPr txBox="1">
              <a:spLocks noChangeArrowheads="1"/>
            </p:cNvSpPr>
            <p:nvPr/>
          </p:nvSpPr>
          <p:spPr bwMode="auto">
            <a:xfrm>
              <a:off x="288" y="2745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63506" name="Text Box 14"/>
            <p:cNvSpPr txBox="1">
              <a:spLocks noChangeArrowheads="1"/>
            </p:cNvSpPr>
            <p:nvPr/>
          </p:nvSpPr>
          <p:spPr bwMode="auto">
            <a:xfrm>
              <a:off x="288" y="360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4</a:t>
              </a:r>
            </a:p>
          </p:txBody>
        </p:sp>
        <p:sp>
          <p:nvSpPr>
            <p:cNvPr id="63507" name="Text Box 15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FF"/>
                  </a:solidFill>
                </a:rPr>
                <a:t>W</a:t>
              </a:r>
              <a:r>
                <a:rPr lang="en-US" sz="1800" baseline="-25000">
                  <a:solidFill>
                    <a:srgbClr val="0000FF"/>
                  </a:solidFill>
                </a:rPr>
                <a:t>1</a:t>
              </a:r>
              <a:r>
                <a:rPr lang="en-US" sz="1800">
                  <a:solidFill>
                    <a:srgbClr val="0000FF"/>
                  </a:solidFill>
                </a:rPr>
                <a:t> = 1</a:t>
              </a:r>
              <a:endParaRPr lang="en-US" sz="1800" baseline="-25000">
                <a:solidFill>
                  <a:srgbClr val="0000FF"/>
                </a:solidFill>
              </a:endParaRPr>
            </a:p>
          </p:txBody>
        </p:sp>
        <p:sp>
          <p:nvSpPr>
            <p:cNvPr id="63508" name="Text Box 16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FF"/>
                  </a:solidFill>
                </a:rPr>
                <a:t>W</a:t>
              </a:r>
              <a:r>
                <a:rPr lang="en-US" sz="1800" baseline="-25000">
                  <a:solidFill>
                    <a:srgbClr val="0000FF"/>
                  </a:solidFill>
                </a:rPr>
                <a:t>2  </a:t>
              </a:r>
              <a:r>
                <a:rPr lang="en-US" sz="1800">
                  <a:solidFill>
                    <a:srgbClr val="0000FF"/>
                  </a:solidFill>
                </a:rPr>
                <a:t>= 1</a:t>
              </a:r>
              <a:endParaRPr lang="en-US" sz="1800" baseline="-25000">
                <a:solidFill>
                  <a:srgbClr val="0000FF"/>
                </a:solidFill>
              </a:endParaRPr>
            </a:p>
          </p:txBody>
        </p:sp>
        <p:sp>
          <p:nvSpPr>
            <p:cNvPr id="63509" name="Text Box 17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FF"/>
                  </a:solidFill>
                </a:rPr>
                <a:t>W</a:t>
              </a:r>
              <a:r>
                <a:rPr lang="en-US" sz="1800" baseline="-25000">
                  <a:solidFill>
                    <a:srgbClr val="0000FF"/>
                  </a:solidFill>
                </a:rPr>
                <a:t>3 </a:t>
              </a:r>
              <a:r>
                <a:rPr lang="en-US" sz="1800">
                  <a:solidFill>
                    <a:srgbClr val="0000FF"/>
                  </a:solidFill>
                </a:rPr>
                <a:t>= 1</a:t>
              </a:r>
              <a:endParaRPr lang="en-US" sz="1800" baseline="-25000">
                <a:solidFill>
                  <a:srgbClr val="0000FF"/>
                </a:solidFill>
              </a:endParaRPr>
            </a:p>
          </p:txBody>
        </p:sp>
        <p:sp>
          <p:nvSpPr>
            <p:cNvPr id="63510" name="Text Box 18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FF"/>
                  </a:solidFill>
                </a:rPr>
                <a:t>W</a:t>
              </a:r>
              <a:r>
                <a:rPr lang="en-US" sz="1800" baseline="-25000">
                  <a:solidFill>
                    <a:srgbClr val="0000FF"/>
                  </a:solidFill>
                </a:rPr>
                <a:t>4 </a:t>
              </a:r>
              <a:r>
                <a:rPr lang="en-US" sz="1800">
                  <a:solidFill>
                    <a:srgbClr val="0000FF"/>
                  </a:solidFill>
                </a:rPr>
                <a:t> = 1</a:t>
              </a:r>
              <a:endParaRPr lang="en-US" sz="1800" baseline="-25000">
                <a:solidFill>
                  <a:srgbClr val="0000FF"/>
                </a:solidFill>
              </a:endParaRPr>
            </a:p>
          </p:txBody>
        </p:sp>
      </p:grpSp>
      <p:sp>
        <p:nvSpPr>
          <p:cNvPr id="63491" name="Text Box 19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63493" name="Text Box 21"/>
          <p:cNvSpPr txBox="1">
            <a:spLocks noChangeArrowheads="1"/>
          </p:cNvSpPr>
          <p:nvPr/>
        </p:nvSpPr>
        <p:spPr bwMode="auto">
          <a:xfrm>
            <a:off x="0" y="60198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Inputs are either 0 or 1</a:t>
            </a:r>
          </a:p>
        </p:txBody>
      </p:sp>
      <p:sp>
        <p:nvSpPr>
          <p:cNvPr id="63494" name="Text Box 22"/>
          <p:cNvSpPr txBox="1">
            <a:spLocks noChangeArrowheads="1"/>
          </p:cNvSpPr>
          <p:nvPr/>
        </p:nvSpPr>
        <p:spPr bwMode="auto">
          <a:xfrm>
            <a:off x="6781800" y="3686175"/>
            <a:ext cx="3657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Output is 1 if at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least 1 input is 1</a:t>
            </a: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78219B8E-6869-56B6-3463-9720F32ED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52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/>
              <a:t>OR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NOT</a:t>
            </a:r>
          </a:p>
        </p:txBody>
      </p:sp>
      <p:graphicFrame>
        <p:nvGraphicFramePr>
          <p:cNvPr id="39975" name="Group 39"/>
          <p:cNvGraphicFramePr>
            <a:graphicFrameLocks noGrp="1"/>
          </p:cNvGraphicFramePr>
          <p:nvPr>
            <p:ph idx="1"/>
          </p:nvPr>
        </p:nvGraphicFramePr>
        <p:xfrm>
          <a:off x="3124200" y="2087563"/>
          <a:ext cx="2438400" cy="2332038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Oval 3"/>
          <p:cNvSpPr>
            <a:spLocks noChangeArrowheads="1"/>
          </p:cNvSpPr>
          <p:nvPr/>
        </p:nvSpPr>
        <p:spPr bwMode="auto">
          <a:xfrm>
            <a:off x="3886200" y="2667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4267200" y="32146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>
                <a:solidFill>
                  <a:srgbClr val="FF0000"/>
                </a:solidFill>
              </a:rPr>
              <a:t>T = ?</a:t>
            </a:r>
          </a:p>
        </p:txBody>
      </p:sp>
      <p:sp>
        <p:nvSpPr>
          <p:cNvPr id="67588" name="Line 5"/>
          <p:cNvSpPr>
            <a:spLocks noChangeShapeType="1"/>
          </p:cNvSpPr>
          <p:nvPr/>
        </p:nvSpPr>
        <p:spPr bwMode="auto">
          <a:xfrm>
            <a:off x="5562600" y="34290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89" name="Text Box 6"/>
          <p:cNvSpPr txBox="1">
            <a:spLocks noChangeArrowheads="1"/>
          </p:cNvSpPr>
          <p:nvPr/>
        </p:nvSpPr>
        <p:spPr bwMode="auto">
          <a:xfrm>
            <a:off x="7239000" y="3214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67590" name="Line 8"/>
          <p:cNvSpPr>
            <a:spLocks noChangeShapeType="1"/>
          </p:cNvSpPr>
          <p:nvPr/>
        </p:nvSpPr>
        <p:spPr bwMode="auto">
          <a:xfrm>
            <a:off x="1600200" y="34290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91" name="Text Box 12"/>
          <p:cNvSpPr txBox="1">
            <a:spLocks noChangeArrowheads="1"/>
          </p:cNvSpPr>
          <p:nvPr/>
        </p:nvSpPr>
        <p:spPr bwMode="auto">
          <a:xfrm>
            <a:off x="685800" y="32146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67592" name="Text Box 16"/>
          <p:cNvSpPr txBox="1">
            <a:spLocks noChangeArrowheads="1"/>
          </p:cNvSpPr>
          <p:nvPr/>
        </p:nvSpPr>
        <p:spPr bwMode="auto">
          <a:xfrm>
            <a:off x="1828800" y="30480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W</a:t>
            </a:r>
            <a:r>
              <a:rPr lang="en-US" sz="1800" baseline="-25000">
                <a:solidFill>
                  <a:srgbClr val="FF0000"/>
                </a:solidFill>
              </a:rPr>
              <a:t>1  </a:t>
            </a:r>
            <a:r>
              <a:rPr lang="en-US" sz="1800">
                <a:solidFill>
                  <a:srgbClr val="FF0000"/>
                </a:solidFill>
              </a:rPr>
              <a:t>= ?</a:t>
            </a:r>
            <a:endParaRPr lang="en-US" sz="1800" baseline="-25000">
              <a:solidFill>
                <a:srgbClr val="FF0000"/>
              </a:solidFill>
            </a:endParaRPr>
          </a:p>
        </p:txBody>
      </p:sp>
      <p:sp>
        <p:nvSpPr>
          <p:cNvPr id="67593" name="Text Box 19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67594" name="Text Box 20"/>
          <p:cNvSpPr txBox="1">
            <a:spLocks noChangeArrowheads="1"/>
          </p:cNvSpPr>
          <p:nvPr/>
        </p:nvSpPr>
        <p:spPr bwMode="auto">
          <a:xfrm>
            <a:off x="3941360" y="126881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NOT</a:t>
            </a:r>
          </a:p>
        </p:txBody>
      </p:sp>
      <p:graphicFrame>
        <p:nvGraphicFramePr>
          <p:cNvPr id="13" name="Group 39"/>
          <p:cNvGraphicFramePr>
            <a:graphicFrameLocks noGrp="1"/>
          </p:cNvGraphicFramePr>
          <p:nvPr>
            <p:ph idx="1"/>
          </p:nvPr>
        </p:nvGraphicFramePr>
        <p:xfrm>
          <a:off x="6477000" y="457200"/>
          <a:ext cx="1752600" cy="1219201"/>
        </p:xfrm>
        <a:graphic>
          <a:graphicData uri="http://schemas.openxmlformats.org/drawingml/2006/table">
            <a:tbl>
              <a:tblPr/>
              <a:tblGrid>
                <a:gridCol w="492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8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Oval 2"/>
          <p:cNvSpPr>
            <a:spLocks noChangeArrowheads="1"/>
          </p:cNvSpPr>
          <p:nvPr/>
        </p:nvSpPr>
        <p:spPr bwMode="auto">
          <a:xfrm>
            <a:off x="3886200" y="2667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4267200" y="32146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0000FF"/>
                </a:solidFill>
              </a:rPr>
              <a:t>T = 0</a:t>
            </a:r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5562600" y="34290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7239000" y="3214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1600200" y="34290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685800" y="32146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1828800" y="30480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</a:rPr>
              <a:t>W</a:t>
            </a:r>
            <a:r>
              <a:rPr lang="en-US" sz="1800" baseline="-25000">
                <a:solidFill>
                  <a:srgbClr val="0000FF"/>
                </a:solidFill>
              </a:rPr>
              <a:t>1  </a:t>
            </a:r>
            <a:r>
              <a:rPr lang="en-US" sz="1800">
                <a:solidFill>
                  <a:srgbClr val="0000FF"/>
                </a:solidFill>
              </a:rPr>
              <a:t>= -1</a:t>
            </a:r>
            <a:endParaRPr lang="en-US" sz="1800" baseline="-25000">
              <a:solidFill>
                <a:srgbClr val="0000FF"/>
              </a:solidFill>
            </a:endParaRP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0" y="35814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Input is either 0 or 1</a:t>
            </a: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6324600" y="3686175"/>
            <a:ext cx="3657600" cy="57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</a:rPr>
              <a:t>If input is 1, output is 0.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</a:rPr>
              <a:t>If input is 0, output is 1.</a:t>
            </a:r>
          </a:p>
        </p:txBody>
      </p:sp>
      <p:sp>
        <p:nvSpPr>
          <p:cNvPr id="2" name="Text Box 20">
            <a:extLst>
              <a:ext uri="{FF2B5EF4-FFF2-40B4-BE49-F238E27FC236}">
                <a16:creationId xmlns:a16="http://schemas.microsoft.com/office/drawing/2014/main" id="{DDE12C7E-A1A9-9EAF-FECE-AD0D4E750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360" y="126881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NOT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28600"/>
            <a:ext cx="7772400" cy="1143000"/>
          </a:xfrm>
        </p:spPr>
        <p:txBody>
          <a:bodyPr/>
          <a:lstStyle/>
          <a:p>
            <a:r>
              <a:rPr lang="en-US" dirty="0"/>
              <a:t>How about…</a:t>
            </a:r>
          </a:p>
        </p:txBody>
      </p:sp>
      <p:graphicFrame>
        <p:nvGraphicFramePr>
          <p:cNvPr id="4" name="Group 174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3200399" cy="4481718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2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5867400" y="3795713"/>
            <a:ext cx="762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867400" y="3962401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FF0000"/>
                </a:solidFill>
              </a:rPr>
              <a:t>T = ?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6629400" y="4100513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696200" y="3948113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5105400" y="3490913"/>
            <a:ext cx="838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5181600" y="4405313"/>
            <a:ext cx="838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114800" y="31242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1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191000" y="4481513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3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257800" y="3276601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1</a:t>
            </a:r>
            <a:r>
              <a:rPr lang="en-US" sz="1800" dirty="0">
                <a:solidFill>
                  <a:srgbClr val="FF0000"/>
                </a:solidFill>
              </a:rPr>
              <a:t> 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410200" y="4648201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3 </a:t>
            </a:r>
            <a:r>
              <a:rPr lang="en-US" sz="1800" dirty="0">
                <a:solidFill>
                  <a:srgbClr val="FF0000"/>
                </a:solidFill>
              </a:rPr>
              <a:t>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5029200" y="4114800"/>
            <a:ext cx="838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038600" y="3824287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2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800600" y="3657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2</a:t>
            </a:r>
            <a:r>
              <a:rPr lang="en-US" sz="1800" dirty="0">
                <a:solidFill>
                  <a:srgbClr val="FF0000"/>
                </a:solidFill>
              </a:rPr>
              <a:t> 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495300"/>
            <a:ext cx="8229600" cy="1371600"/>
          </a:xfrm>
        </p:spPr>
        <p:txBody>
          <a:bodyPr/>
          <a:lstStyle/>
          <a:p>
            <a:r>
              <a:rPr lang="en-US" dirty="0"/>
              <a:t>Training neural networks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914400" y="27432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1524000" y="27432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133600" y="27432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524000" y="35814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Arrow Connector 7"/>
          <p:cNvCxnSpPr>
            <a:stCxn id="4" idx="5"/>
            <a:endCxn id="7" idx="1"/>
          </p:cNvCxnSpPr>
          <p:nvPr/>
        </p:nvCxnSpPr>
        <p:spPr bwMode="auto">
          <a:xfrm rot="16200000" flipH="1">
            <a:off x="1060263" y="3117664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5" idx="4"/>
            <a:endCxn id="7" idx="0"/>
          </p:cNvCxnSpPr>
          <p:nvPr/>
        </p:nvCxnSpPr>
        <p:spPr bwMode="auto">
          <a:xfrm rot="5400000">
            <a:off x="1409700" y="3314701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3"/>
            <a:endCxn id="7" idx="7"/>
          </p:cNvCxnSpPr>
          <p:nvPr/>
        </p:nvCxnSpPr>
        <p:spPr bwMode="auto">
          <a:xfrm rot="5400000">
            <a:off x="1669863" y="3117664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endCxn id="4" idx="0"/>
          </p:cNvCxnSpPr>
          <p:nvPr/>
        </p:nvCxnSpPr>
        <p:spPr bwMode="auto">
          <a:xfrm rot="16200000" flipH="1">
            <a:off x="685800" y="23622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4" idx="0"/>
          </p:cNvCxnSpPr>
          <p:nvPr/>
        </p:nvCxnSpPr>
        <p:spPr bwMode="auto">
          <a:xfrm rot="5400000">
            <a:off x="876300" y="23241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1295400" y="23622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1485900" y="23241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>
            <a:off x="1905000" y="23622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2095500" y="23241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4"/>
          </p:cNvCxnSpPr>
          <p:nvPr/>
        </p:nvCxnSpPr>
        <p:spPr bwMode="auto">
          <a:xfrm rot="5400000">
            <a:off x="1524000" y="4038601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Oval 1027"/>
          <p:cNvSpPr>
            <a:spLocks noChangeArrowheads="1"/>
          </p:cNvSpPr>
          <p:nvPr/>
        </p:nvSpPr>
        <p:spPr bwMode="auto">
          <a:xfrm>
            <a:off x="4572000" y="2286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35"/>
          <p:cNvGrpSpPr/>
          <p:nvPr/>
        </p:nvGrpSpPr>
        <p:grpSpPr>
          <a:xfrm>
            <a:off x="4953000" y="2743200"/>
            <a:ext cx="762000" cy="687388"/>
            <a:chOff x="4267200" y="3352800"/>
            <a:chExt cx="762000" cy="687388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5" name="Straight Arrow Connector 24"/>
          <p:cNvCxnSpPr/>
          <p:nvPr/>
        </p:nvCxnSpPr>
        <p:spPr bwMode="auto">
          <a:xfrm rot="10800000">
            <a:off x="2057400" y="3276600"/>
            <a:ext cx="1143000" cy="1066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676400" y="44958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Learn the individual weights between nodes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 flipV="1">
            <a:off x="2438400" y="2286000"/>
            <a:ext cx="2590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2362200" y="3048000"/>
            <a:ext cx="2514600" cy="76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5410200" y="3886200"/>
            <a:ext cx="2819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Learn individual node parameters (e.g. threshold)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2030" y="2983184"/>
            <a:ext cx="1506157" cy="1491592"/>
          </a:xfrm>
          <a:prstGeom prst="rect">
            <a:avLst/>
          </a:prstGeom>
          <a:solidFill>
            <a:srgbClr val="008000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219231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 descr="ailandsc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66651"/>
            <a:ext cx="7315200" cy="573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4400" y="152400"/>
            <a:ext cx="7772400" cy="685800"/>
          </a:xfrm>
          <a:prstGeom prst="rect">
            <a:avLst/>
          </a:prstGeom>
        </p:spPr>
        <p:txBody>
          <a:bodyPr bIns="91440" anchor="b" anchorCtr="0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challenges are there?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500" y="152400"/>
            <a:ext cx="1231900" cy="13589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3424605" y="3027481"/>
            <a:ext cx="1771950" cy="1447287"/>
          </a:xfrm>
          <a:prstGeom prst="triangle">
            <a:avLst/>
          </a:prstGeom>
          <a:solidFill>
            <a:srgbClr val="FF0000"/>
          </a:solidFill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AC968E-2327-644B-1A9E-52FFF2D30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3048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</p:spTree>
    <p:extLst>
      <p:ext uri="{BB962C8B-B14F-4D97-AF65-F5344CB8AC3E}">
        <p14:creationId xmlns:p14="http://schemas.microsoft.com/office/powerpoint/2010/main" val="63940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POSITIVE</a:t>
            </a:r>
          </a:p>
        </p:txBody>
      </p:sp>
      <p:sp>
        <p:nvSpPr>
          <p:cNvPr id="7" name="Oval 6"/>
          <p:cNvSpPr/>
          <p:nvPr/>
        </p:nvSpPr>
        <p:spPr>
          <a:xfrm>
            <a:off x="3470068" y="2983183"/>
            <a:ext cx="1653820" cy="1624506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0054E2D-2854-3931-CA43-D3A7F41C114A}"/>
              </a:ext>
            </a:extLst>
          </p:cNvPr>
          <p:cNvSpPr txBox="1">
            <a:spLocks/>
          </p:cNvSpPr>
          <p:nvPr/>
        </p:nvSpPr>
        <p:spPr>
          <a:xfrm>
            <a:off x="914400" y="-30480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>
                <a:solidFill>
                  <a:srgbClr val="FF0000"/>
                </a:solidFill>
              </a:rPr>
              <a:t>Positive or negative?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5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470068" y="2983183"/>
            <a:ext cx="1653820" cy="1624506"/>
          </a:xfrm>
          <a:prstGeom prst="ellipse">
            <a:avLst/>
          </a:prstGeom>
          <a:solidFill>
            <a:srgbClr val="FF0000"/>
          </a:solidFill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1289710-EE38-DE55-3B9F-8A6AC37ED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3048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</p:spTree>
    <p:extLst>
      <p:ext uri="{BB962C8B-B14F-4D97-AF65-F5344CB8AC3E}">
        <p14:creationId xmlns:p14="http://schemas.microsoft.com/office/powerpoint/2010/main" val="87697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3424605" y="3027481"/>
            <a:ext cx="1771950" cy="1447287"/>
          </a:xfrm>
          <a:prstGeom prst="triangle">
            <a:avLst/>
          </a:prstGeom>
          <a:solidFill>
            <a:srgbClr val="3366FF"/>
          </a:solidFill>
          <a:ln w="38100" cmpd="sng">
            <a:solidFill>
              <a:srgbClr val="0000FF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POSITIVE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18F6577-36CC-BEB1-AF49-E4F21AF8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3048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</p:spTree>
    <p:extLst>
      <p:ext uri="{BB962C8B-B14F-4D97-AF65-F5344CB8AC3E}">
        <p14:creationId xmlns:p14="http://schemas.microsoft.com/office/powerpoint/2010/main" val="226825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3424605" y="3027481"/>
            <a:ext cx="1771950" cy="1447287"/>
          </a:xfrm>
          <a:prstGeom prst="triangle">
            <a:avLst/>
          </a:prstGeom>
          <a:solidFill>
            <a:srgbClr val="FFFF00"/>
          </a:solidFill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POSITIVE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B42EEFD-DFF4-EB25-F22D-3F98F1252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3048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</p:spTree>
    <p:extLst>
      <p:ext uri="{BB962C8B-B14F-4D97-AF65-F5344CB8AC3E}">
        <p14:creationId xmlns:p14="http://schemas.microsoft.com/office/powerpoint/2010/main" val="14809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470068" y="2983183"/>
            <a:ext cx="1653820" cy="1624506"/>
          </a:xfrm>
          <a:prstGeom prst="ellipse">
            <a:avLst/>
          </a:prstGeom>
          <a:solidFill>
            <a:srgbClr val="FFFF00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FB2981-753F-3A7F-5DC3-21C50954B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3048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</p:spTree>
    <p:extLst>
      <p:ext uri="{BB962C8B-B14F-4D97-AF65-F5344CB8AC3E}">
        <p14:creationId xmlns:p14="http://schemas.microsoft.com/office/powerpoint/2010/main" val="48313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62030" y="2983184"/>
            <a:ext cx="1506157" cy="1491592"/>
          </a:xfrm>
          <a:prstGeom prst="rect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POSITIVE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41D3EE9-2D28-5AD4-D11D-41B808A59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3048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</p:spTree>
    <p:extLst>
      <p:ext uri="{BB962C8B-B14F-4D97-AF65-F5344CB8AC3E}">
        <p14:creationId xmlns:p14="http://schemas.microsoft.com/office/powerpoint/2010/main" val="275250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648" y="-230207"/>
            <a:ext cx="7772400" cy="1143000"/>
          </a:xfrm>
        </p:spPr>
        <p:txBody>
          <a:bodyPr/>
          <a:lstStyle/>
          <a:p>
            <a:r>
              <a:rPr lang="en-US" dirty="0"/>
              <a:t>A method to the madness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78596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blue = positive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yellow triangles = positive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others negative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562600"/>
            <a:ext cx="5855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did you figure this out (or some of it)?</a:t>
            </a:r>
          </a:p>
        </p:txBody>
      </p:sp>
    </p:spTree>
    <p:extLst>
      <p:ext uri="{BB962C8B-B14F-4D97-AF65-F5344CB8AC3E}">
        <p14:creationId xmlns:p14="http://schemas.microsoft.com/office/powerpoint/2010/main" val="40116882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00"/>
            <a:ext cx="7772400" cy="1143000"/>
          </a:xfrm>
        </p:spPr>
        <p:txBody>
          <a:bodyPr/>
          <a:lstStyle/>
          <a:p>
            <a:r>
              <a:rPr lang="en-US" dirty="0" err="1"/>
              <a:t>Perceptron</a:t>
            </a:r>
            <a:r>
              <a:rPr lang="en-US" dirty="0"/>
              <a:t>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 few missing details, but not much more than this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Keeps adjusting weights as long as it makes mistakes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If the training data is </a:t>
            </a:r>
            <a:r>
              <a:rPr lang="en-US" sz="2400" dirty="0">
                <a:solidFill>
                  <a:srgbClr val="FF0000"/>
                </a:solidFill>
              </a:rPr>
              <a:t>linearly separable</a:t>
            </a:r>
            <a:r>
              <a:rPr lang="en-US" sz="2400" dirty="0"/>
              <a:t> the perceptron learning algorithm is guaranteed to converge to the “correct” solution (where it gets all examples right)</a:t>
            </a:r>
          </a:p>
        </p:txBody>
      </p:sp>
    </p:spTree>
    <p:extLst>
      <p:ext uri="{BB962C8B-B14F-4D97-AF65-F5344CB8AC3E}">
        <p14:creationId xmlns:p14="http://schemas.microsoft.com/office/powerpoint/2010/main" val="109892401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167" y="-224581"/>
            <a:ext cx="7772400" cy="1143000"/>
          </a:xfrm>
        </p:spPr>
        <p:txBody>
          <a:bodyPr/>
          <a:lstStyle/>
          <a:p>
            <a:r>
              <a:rPr lang="en-US" dirty="0"/>
              <a:t>Training neural networks</a:t>
            </a:r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5926667" y="2805113"/>
            <a:ext cx="762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26667" y="2971801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FF0000"/>
                </a:solidFill>
              </a:rPr>
              <a:t>T = ?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688667" y="3109913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755467" y="2957513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5164667" y="2500313"/>
            <a:ext cx="838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5240867" y="3414713"/>
            <a:ext cx="838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174067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1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250267" y="3490913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3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317067" y="2286001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1</a:t>
            </a:r>
            <a:r>
              <a:rPr lang="en-US" sz="1800" dirty="0">
                <a:solidFill>
                  <a:srgbClr val="FF0000"/>
                </a:solidFill>
              </a:rPr>
              <a:t> 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469467" y="3657601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3 </a:t>
            </a:r>
            <a:r>
              <a:rPr lang="en-US" sz="1800" dirty="0">
                <a:solidFill>
                  <a:srgbClr val="FF0000"/>
                </a:solidFill>
              </a:rPr>
              <a:t>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5088467" y="3124200"/>
            <a:ext cx="838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097867" y="2833687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2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859867" y="2667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2</a:t>
            </a:r>
            <a:r>
              <a:rPr lang="en-US" sz="1800" dirty="0">
                <a:solidFill>
                  <a:srgbClr val="FF0000"/>
                </a:solidFill>
              </a:rPr>
              <a:t> 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19" name="Group 174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3200399" cy="4481718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2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657600" y="4397276"/>
            <a:ext cx="556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/>
              <a:t>start with some initial weights and thresholds</a:t>
            </a:r>
          </a:p>
          <a:p>
            <a:pPr marL="457200" indent="-457200">
              <a:buAutoNum type="arabicPeriod"/>
            </a:pPr>
            <a:r>
              <a:rPr lang="en-US" dirty="0"/>
              <a:t>show examples repeatedly to NN</a:t>
            </a:r>
          </a:p>
          <a:p>
            <a:pPr marL="457200" indent="-457200">
              <a:buAutoNum type="arabicPeriod"/>
            </a:pPr>
            <a:r>
              <a:rPr lang="en-US" dirty="0"/>
              <a:t>update weights/thresholds by comparing NN output to actual output</a:t>
            </a:r>
          </a:p>
        </p:txBody>
      </p:sp>
    </p:spTree>
    <p:extLst>
      <p:ext uri="{BB962C8B-B14F-4D97-AF65-F5344CB8AC3E}">
        <p14:creationId xmlns:p14="http://schemas.microsoft.com/office/powerpoint/2010/main" val="2095075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challenges are there?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066800"/>
            <a:ext cx="77724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Perception</a:t>
            </a:r>
          </a:p>
          <a:p>
            <a:pPr lvl="1"/>
            <a:r>
              <a:rPr lang="en-US" dirty="0"/>
              <a:t>perceive the environment via sensors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Computer vision (perception via images/video)</a:t>
            </a:r>
          </a:p>
          <a:p>
            <a:pPr lvl="1"/>
            <a:r>
              <a:rPr lang="en-US" dirty="0"/>
              <a:t>process visual information</a:t>
            </a:r>
          </a:p>
          <a:p>
            <a:pPr lvl="1"/>
            <a:r>
              <a:rPr lang="en-US" dirty="0"/>
              <a:t>object identification, face recognition, motion tracking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Natural language processing and generation</a:t>
            </a:r>
          </a:p>
          <a:p>
            <a:pPr lvl="1"/>
            <a:r>
              <a:rPr lang="en-US" dirty="0"/>
              <a:t>speech recognition, language understanding</a:t>
            </a:r>
          </a:p>
          <a:p>
            <a:pPr lvl="1"/>
            <a:r>
              <a:rPr lang="en-US" dirty="0"/>
              <a:t>language translation, speech generation, summarization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152400"/>
            <a:ext cx="1231900" cy="13589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00"/>
            <a:ext cx="7772400" cy="1143000"/>
          </a:xfrm>
        </p:spPr>
        <p:txBody>
          <a:bodyPr/>
          <a:lstStyle/>
          <a:p>
            <a:r>
              <a:rPr lang="en-US" dirty="0"/>
              <a:t>Perceptron learning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repeat until you get all examples right: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for each “training” example:</a:t>
            </a:r>
          </a:p>
          <a:p>
            <a:pPr lvl="1">
              <a:buFontTx/>
              <a:buChar char="-"/>
            </a:pPr>
            <a:r>
              <a:rPr lang="en-US" dirty="0"/>
              <a:t>calculate current prediction on example</a:t>
            </a:r>
          </a:p>
          <a:p>
            <a:pPr lvl="1">
              <a:buFontTx/>
              <a:buChar char="-"/>
            </a:pPr>
            <a:r>
              <a:rPr lang="en-US" dirty="0"/>
              <a:t>if </a:t>
            </a:r>
            <a:r>
              <a:rPr lang="en-US" i="1" dirty="0">
                <a:solidFill>
                  <a:srgbClr val="FF6600"/>
                </a:solidFill>
              </a:rPr>
              <a:t>wrong</a:t>
            </a:r>
            <a:r>
              <a:rPr lang="en-US" dirty="0"/>
              <a:t>:</a:t>
            </a:r>
          </a:p>
          <a:p>
            <a:pPr lvl="2"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update weights and threshold towards getting this example correct</a:t>
            </a:r>
          </a:p>
        </p:txBody>
      </p:sp>
    </p:spTree>
    <p:extLst>
      <p:ext uri="{BB962C8B-B14F-4D97-AF65-F5344CB8AC3E}">
        <p14:creationId xmlns:p14="http://schemas.microsoft.com/office/powerpoint/2010/main" val="59990459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-304800" y="151226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Perceptron learning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59812" y="2814935"/>
            <a:ext cx="145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91400" y="4419600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actual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43800" y="47244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67600" y="32004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220328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</a:rPr>
              <a:t>0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59812" y="2814935"/>
            <a:ext cx="145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91400" y="4419600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actual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43800" y="47244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4200" y="6019800"/>
            <a:ext cx="538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could we adjust to make it right?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48400" y="117354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Weighted sum is 0.5, which is not equal or larger than the threshold</a:t>
            </a:r>
          </a:p>
        </p:txBody>
      </p:sp>
      <p:sp>
        <p:nvSpPr>
          <p:cNvPr id="7" name="Text Box 1045">
            <a:extLst>
              <a:ext uri="{FF2B5EF4-FFF2-40B4-BE49-F238E27FC236}">
                <a16:creationId xmlns:a16="http://schemas.microsoft.com/office/drawing/2014/main" id="{52F1B803-98EF-6AE8-67E3-976942988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4800" y="151226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Perceptron learning</a:t>
            </a:r>
          </a:p>
        </p:txBody>
      </p:sp>
    </p:spTree>
    <p:extLst>
      <p:ext uri="{BB962C8B-B14F-4D97-AF65-F5344CB8AC3E}">
        <p14:creationId xmlns:p14="http://schemas.microsoft.com/office/powerpoint/2010/main" val="308057356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</a:rPr>
              <a:t>0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59812" y="2814935"/>
            <a:ext cx="145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91400" y="4419600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actual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43800" y="47244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6096000"/>
            <a:ext cx="6104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This weight doesn’t matter, so don’t change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533400" y="4038600"/>
            <a:ext cx="1981200" cy="1219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8" name="Text Box 1045">
            <a:extLst>
              <a:ext uri="{FF2B5EF4-FFF2-40B4-BE49-F238E27FC236}">
                <a16:creationId xmlns:a16="http://schemas.microsoft.com/office/drawing/2014/main" id="{DF1D283D-36AB-6997-EDA4-69004F2E4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4800" y="151226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Perceptron learning</a:t>
            </a:r>
          </a:p>
        </p:txBody>
      </p:sp>
    </p:spTree>
    <p:extLst>
      <p:ext uri="{BB962C8B-B14F-4D97-AF65-F5344CB8AC3E}">
        <p14:creationId xmlns:p14="http://schemas.microsoft.com/office/powerpoint/2010/main" val="308634246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</a:rPr>
              <a:t>0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59812" y="2814935"/>
            <a:ext cx="145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91400" y="4419600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actual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43800" y="47244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0" y="6096000"/>
            <a:ext cx="5129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Could increase any of these weights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85800" y="2743200"/>
            <a:ext cx="1981200" cy="1219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09600" y="1295400"/>
            <a:ext cx="2514600" cy="1219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09600" y="5181600"/>
            <a:ext cx="2514600" cy="1219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8" name="Text Box 1045">
            <a:extLst>
              <a:ext uri="{FF2B5EF4-FFF2-40B4-BE49-F238E27FC236}">
                <a16:creationId xmlns:a16="http://schemas.microsoft.com/office/drawing/2014/main" id="{267DCAB2-5BA7-B9C4-DA76-0F10C7608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4800" y="151226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Perceptron learning</a:t>
            </a:r>
          </a:p>
        </p:txBody>
      </p:sp>
    </p:spTree>
    <p:extLst>
      <p:ext uri="{BB962C8B-B14F-4D97-AF65-F5344CB8AC3E}">
        <p14:creationId xmlns:p14="http://schemas.microsoft.com/office/powerpoint/2010/main" val="224412293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</a:rPr>
              <a:t>0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59812" y="2814935"/>
            <a:ext cx="145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91400" y="4419600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actual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43800" y="47244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0" y="6096000"/>
            <a:ext cx="420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Could decrease the threshold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3352800" y="4191000"/>
            <a:ext cx="2514600" cy="1219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7" name="Text Box 1045">
            <a:extLst>
              <a:ext uri="{FF2B5EF4-FFF2-40B4-BE49-F238E27FC236}">
                <a16:creationId xmlns:a16="http://schemas.microsoft.com/office/drawing/2014/main" id="{BF3FC1DD-CCFA-643B-6016-5C0B587D9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4800" y="151226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Perceptron learning</a:t>
            </a:r>
          </a:p>
        </p:txBody>
      </p:sp>
    </p:spTree>
    <p:extLst>
      <p:ext uri="{BB962C8B-B14F-4D97-AF65-F5344CB8AC3E}">
        <p14:creationId xmlns:p14="http://schemas.microsoft.com/office/powerpoint/2010/main" val="16183693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15043</TotalTime>
  <Words>2840</Words>
  <Application>Microsoft Macintosh PowerPoint</Application>
  <PresentationFormat>On-screen Show (4:3)</PresentationFormat>
  <Paragraphs>921</Paragraphs>
  <Slides>95</Slides>
  <Notes>40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105" baseType="lpstr">
      <vt:lpstr>ＭＳ Ｐゴシック</vt:lpstr>
      <vt:lpstr>Arial</vt:lpstr>
      <vt:lpstr>Franklin Gothic Book</vt:lpstr>
      <vt:lpstr>Perpetua</vt:lpstr>
      <vt:lpstr>Times</vt:lpstr>
      <vt:lpstr>Verdana</vt:lpstr>
      <vt:lpstr>Wingdings</vt:lpstr>
      <vt:lpstr>Wingdings 2</vt:lpstr>
      <vt:lpstr>Equity</vt:lpstr>
      <vt:lpstr>Equation</vt:lpstr>
      <vt:lpstr>PowerPoint Presentation</vt:lpstr>
      <vt:lpstr>Intro to AI</vt:lpstr>
      <vt:lpstr>Admin</vt:lpstr>
      <vt:lpstr>AI is a huge field</vt:lpstr>
      <vt:lpstr>AI is a huge field</vt:lpstr>
      <vt:lpstr>A broader definition</vt:lpstr>
      <vt:lpstr>How is AI viewed in popular media?</vt:lpstr>
      <vt:lpstr>PowerPoint Presentation</vt:lpstr>
      <vt:lpstr>What challenges are there?</vt:lpstr>
      <vt:lpstr>What challenges are there?</vt:lpstr>
      <vt:lpstr>What can we currently do?</vt:lpstr>
      <vt:lpstr>What can we currently do?</vt:lpstr>
      <vt:lpstr>What can we currently do?</vt:lpstr>
      <vt:lpstr>What can we currently do?</vt:lpstr>
      <vt:lpstr>What can we currently do?</vt:lpstr>
      <vt:lpstr>What can we currently do?</vt:lpstr>
      <vt:lpstr>What can we currently do?</vt:lpstr>
      <vt:lpstr>What can we currently do?</vt:lpstr>
      <vt:lpstr>What can we currently do?</vt:lpstr>
      <vt:lpstr>What can we currently do?</vt:lpstr>
      <vt:lpstr>When will I have my robot helper?</vt:lpstr>
      <vt:lpstr>What can we currently do?</vt:lpstr>
      <vt:lpstr>What can we currently do?</vt:lpstr>
      <vt:lpstr>How do we make computers ”intelligent?"</vt:lpstr>
      <vt:lpstr>Fundamental problem of AI</vt:lpstr>
      <vt:lpstr>Machine Learning is…</vt:lpstr>
      <vt:lpstr>Machine Learning is…</vt:lpstr>
      <vt:lpstr>Data</vt:lpstr>
      <vt:lpstr>Data</vt:lpstr>
      <vt:lpstr>Data</vt:lpstr>
      <vt:lpstr>Data</vt:lpstr>
      <vt:lpstr>Supervised learning</vt:lpstr>
      <vt:lpstr>Supervised learning</vt:lpstr>
      <vt:lpstr>Supervised learning</vt:lpstr>
      <vt:lpstr>Neural Networks</vt:lpstr>
      <vt:lpstr>Our Nervous System</vt:lpstr>
      <vt:lpstr>Our nervous system:  the computer science view</vt:lpstr>
      <vt:lpstr>Our nervous system</vt:lpstr>
      <vt:lpstr>Humans vs. Machines</vt:lpstr>
      <vt:lpstr>Brains are still pretty fast</vt:lpstr>
      <vt:lpstr>Brains are still pretty fast</vt:lpstr>
      <vt:lpstr>Artificial Neural Networks</vt:lpstr>
      <vt:lpstr>PowerPoint Presentation</vt:lpstr>
      <vt:lpstr>PowerPoint Presentation</vt:lpstr>
      <vt:lpstr>PowerPoint Presentation</vt:lpstr>
      <vt:lpstr>Possible threshold functions</vt:lpstr>
      <vt:lpstr>Many other activation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Neural network</vt:lpstr>
      <vt:lpstr>Neural network</vt:lpstr>
      <vt:lpstr>Neural network</vt:lpstr>
      <vt:lpstr>Neural network</vt:lpstr>
      <vt:lpstr>Neural network</vt:lpstr>
      <vt:lpstr>Neural network</vt:lpstr>
      <vt:lpstr>Neural network</vt:lpstr>
      <vt:lpstr>Neural network</vt:lpstr>
      <vt:lpstr>History of Neural Networks</vt:lpstr>
      <vt:lpstr>Training the perceptron</vt:lpstr>
      <vt:lpstr>Examples - boolean operators  </vt:lpstr>
      <vt:lpstr>AND</vt:lpstr>
      <vt:lpstr>PowerPoint Presentation</vt:lpstr>
      <vt:lpstr>PowerPoint Presentation</vt:lpstr>
      <vt:lpstr>PowerPoint Presentation</vt:lpstr>
      <vt:lpstr>PowerPoint Presentation</vt:lpstr>
      <vt:lpstr>OR</vt:lpstr>
      <vt:lpstr>PowerPoint Presentation</vt:lpstr>
      <vt:lpstr>PowerPoint Presentation</vt:lpstr>
      <vt:lpstr>PowerPoint Presentation</vt:lpstr>
      <vt:lpstr>PowerPoint Presentation</vt:lpstr>
      <vt:lpstr>NOT</vt:lpstr>
      <vt:lpstr>PowerPoint Presentation</vt:lpstr>
      <vt:lpstr>PowerPoint Presentation</vt:lpstr>
      <vt:lpstr>How about…</vt:lpstr>
      <vt:lpstr>Training neural networks</vt:lpstr>
      <vt:lpstr>Positive or negative?</vt:lpstr>
      <vt:lpstr>Positive or negative?</vt:lpstr>
      <vt:lpstr>PowerPoint Presentation</vt:lpstr>
      <vt:lpstr>Positive or negative?</vt:lpstr>
      <vt:lpstr>Positive or negative?</vt:lpstr>
      <vt:lpstr>Positive or negative?</vt:lpstr>
      <vt:lpstr>Positive or negative?</vt:lpstr>
      <vt:lpstr>Positive or negative?</vt:lpstr>
      <vt:lpstr>A method to the madness</vt:lpstr>
      <vt:lpstr>Perceptron learning</vt:lpstr>
      <vt:lpstr>Training neural networks</vt:lpstr>
      <vt:lpstr>Perceptron learning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Science of Computing</dc:title>
  <dc:creator>Christine Alvarado</dc:creator>
  <cp:lastModifiedBy>David Kauchak</cp:lastModifiedBy>
  <cp:revision>447</cp:revision>
  <cp:lastPrinted>2025-03-11T18:29:32Z</cp:lastPrinted>
  <dcterms:created xsi:type="dcterms:W3CDTF">2010-09-01T20:57:28Z</dcterms:created>
  <dcterms:modified xsi:type="dcterms:W3CDTF">2025-03-11T23:41:33Z</dcterms:modified>
</cp:coreProperties>
</file>