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5"/>
  </p:notesMasterIdLst>
  <p:handoutMasterIdLst>
    <p:handoutMasterId r:id="rId46"/>
  </p:handoutMasterIdLst>
  <p:sldIdLst>
    <p:sldId id="256" r:id="rId2"/>
    <p:sldId id="784" r:id="rId3"/>
    <p:sldId id="741" r:id="rId4"/>
    <p:sldId id="738" r:id="rId5"/>
    <p:sldId id="742" r:id="rId6"/>
    <p:sldId id="743" r:id="rId7"/>
    <p:sldId id="744" r:id="rId8"/>
    <p:sldId id="739" r:id="rId9"/>
    <p:sldId id="862" r:id="rId10"/>
    <p:sldId id="745" r:id="rId11"/>
    <p:sldId id="759" r:id="rId12"/>
    <p:sldId id="863" r:id="rId13"/>
    <p:sldId id="864" r:id="rId14"/>
    <p:sldId id="865" r:id="rId15"/>
    <p:sldId id="761" r:id="rId16"/>
    <p:sldId id="763" r:id="rId17"/>
    <p:sldId id="764" r:id="rId18"/>
    <p:sldId id="765" r:id="rId19"/>
    <p:sldId id="766" r:id="rId20"/>
    <p:sldId id="767" r:id="rId21"/>
    <p:sldId id="768" r:id="rId22"/>
    <p:sldId id="866" r:id="rId23"/>
    <p:sldId id="770" r:id="rId24"/>
    <p:sldId id="785" r:id="rId25"/>
    <p:sldId id="727" r:id="rId26"/>
    <p:sldId id="728" r:id="rId27"/>
    <p:sldId id="729" r:id="rId28"/>
    <p:sldId id="737" r:id="rId29"/>
    <p:sldId id="732" r:id="rId30"/>
    <p:sldId id="733" r:id="rId31"/>
    <p:sldId id="734" r:id="rId32"/>
    <p:sldId id="735" r:id="rId33"/>
    <p:sldId id="773" r:id="rId34"/>
    <p:sldId id="780" r:id="rId35"/>
    <p:sldId id="774" r:id="rId36"/>
    <p:sldId id="782" r:id="rId37"/>
    <p:sldId id="775" r:id="rId38"/>
    <p:sldId id="776" r:id="rId39"/>
    <p:sldId id="777" r:id="rId40"/>
    <p:sldId id="781" r:id="rId41"/>
    <p:sldId id="778" r:id="rId42"/>
    <p:sldId id="779" r:id="rId43"/>
    <p:sldId id="787"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6B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04" autoAdjust="0"/>
    <p:restoredTop sz="86769" autoAdjust="0"/>
  </p:normalViewPr>
  <p:slideViewPr>
    <p:cSldViewPr snapToObjects="1">
      <p:cViewPr varScale="1">
        <p:scale>
          <a:sx n="107" d="100"/>
          <a:sy n="107" d="100"/>
        </p:scale>
        <p:origin x="168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89C2C0-B0B7-1B40-8934-7B0301BA1765}" type="datetimeFigureOut">
              <a:rPr lang="en-US" smtClean="0"/>
              <a:t>5/11/22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D593AE-8349-1849-802D-29D55DD25BD3}" type="slidenum">
              <a:rPr lang="en-US" smtClean="0"/>
              <a:t>‹#›</a:t>
            </a:fld>
            <a:endParaRPr lang="en-US"/>
          </a:p>
        </p:txBody>
      </p:sp>
    </p:spTree>
    <p:extLst>
      <p:ext uri="{BB962C8B-B14F-4D97-AF65-F5344CB8AC3E}">
        <p14:creationId xmlns:p14="http://schemas.microsoft.com/office/powerpoint/2010/main" val="1547305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5/11/22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8574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ea typeface="ＭＳ Ｐゴシック" charset="0"/>
                <a:cs typeface="ＭＳ Ｐゴシック" charset="0"/>
              </a:defRPr>
            </a:lvl1pPr>
            <a:lvl2pPr marL="37931725" indent="-37474525">
              <a:defRPr sz="3600">
                <a:solidFill>
                  <a:schemeClr val="tx1"/>
                </a:solidFill>
                <a:latin typeface="Arial" charset="0"/>
                <a:ea typeface="ＭＳ Ｐゴシック" charset="0"/>
              </a:defRPr>
            </a:lvl2pPr>
            <a:lvl3pPr>
              <a:defRPr sz="3600">
                <a:solidFill>
                  <a:schemeClr val="tx1"/>
                </a:solidFill>
                <a:latin typeface="Arial" charset="0"/>
                <a:ea typeface="ＭＳ Ｐゴシック" charset="0"/>
              </a:defRPr>
            </a:lvl3pPr>
            <a:lvl4pPr>
              <a:defRPr sz="3600">
                <a:solidFill>
                  <a:schemeClr val="tx1"/>
                </a:solidFill>
                <a:latin typeface="Arial" charset="0"/>
                <a:ea typeface="ＭＳ Ｐゴシック" charset="0"/>
              </a:defRPr>
            </a:lvl4pPr>
            <a:lvl5pPr>
              <a:defRPr sz="3600">
                <a:solidFill>
                  <a:schemeClr val="tx1"/>
                </a:solidFill>
                <a:latin typeface="Arial" charset="0"/>
                <a:ea typeface="ＭＳ Ｐゴシック" charset="0"/>
              </a:defRPr>
            </a:lvl5pPr>
            <a:lvl6pPr marL="457200" eaLnBrk="0" fontAlgn="base" hangingPunct="0">
              <a:spcBef>
                <a:spcPct val="0"/>
              </a:spcBef>
              <a:spcAft>
                <a:spcPct val="0"/>
              </a:spcAft>
              <a:defRPr sz="3600">
                <a:solidFill>
                  <a:schemeClr val="tx1"/>
                </a:solidFill>
                <a:latin typeface="Arial" charset="0"/>
                <a:ea typeface="ＭＳ Ｐゴシック" charset="0"/>
              </a:defRPr>
            </a:lvl6pPr>
            <a:lvl7pPr marL="914400" eaLnBrk="0" fontAlgn="base" hangingPunct="0">
              <a:spcBef>
                <a:spcPct val="0"/>
              </a:spcBef>
              <a:spcAft>
                <a:spcPct val="0"/>
              </a:spcAft>
              <a:defRPr sz="3600">
                <a:solidFill>
                  <a:schemeClr val="tx1"/>
                </a:solidFill>
                <a:latin typeface="Arial" charset="0"/>
                <a:ea typeface="ＭＳ Ｐゴシック" charset="0"/>
              </a:defRPr>
            </a:lvl7pPr>
            <a:lvl8pPr marL="1371600" eaLnBrk="0" fontAlgn="base" hangingPunct="0">
              <a:spcBef>
                <a:spcPct val="0"/>
              </a:spcBef>
              <a:spcAft>
                <a:spcPct val="0"/>
              </a:spcAft>
              <a:defRPr sz="3600">
                <a:solidFill>
                  <a:schemeClr val="tx1"/>
                </a:solidFill>
                <a:latin typeface="Arial" charset="0"/>
                <a:ea typeface="ＭＳ Ｐゴシック" charset="0"/>
              </a:defRPr>
            </a:lvl8pPr>
            <a:lvl9pPr marL="1828800" eaLnBrk="0" fontAlgn="base" hangingPunct="0">
              <a:spcBef>
                <a:spcPct val="0"/>
              </a:spcBef>
              <a:spcAft>
                <a:spcPct val="0"/>
              </a:spcAft>
              <a:defRPr sz="3600">
                <a:solidFill>
                  <a:schemeClr val="tx1"/>
                </a:solidFill>
                <a:latin typeface="Arial" charset="0"/>
                <a:ea typeface="ＭＳ Ｐゴシック" charset="0"/>
              </a:defRPr>
            </a:lvl9pPr>
          </a:lstStyle>
          <a:p>
            <a:fld id="{2010E5BF-1CC2-5F4B-88A1-5757B402EAD0}" type="slidenum">
              <a:rPr lang="en-US" sz="1200"/>
              <a:pPr/>
              <a:t>28</a:t>
            </a:fld>
            <a:endParaRPr lang="en-US" sz="1200"/>
          </a:p>
        </p:txBody>
      </p:sp>
      <p:sp>
        <p:nvSpPr>
          <p:cNvPr id="62467" name="Rectangle 2"/>
          <p:cNvSpPr>
            <a:spLocks noGrp="1" noRot="1" noChangeAspect="1" noChangeArrowheads="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4225D-7AA6-6244-B829-CDEBAED35523}" type="slidenum">
              <a:rPr lang="en-US"/>
              <a:pPr/>
              <a:t>29</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A8519-FE69-694B-8265-305C869CE38E}" type="slidenum">
              <a:rPr lang="en-US"/>
              <a:pPr/>
              <a:t>30</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1894E-5737-3740-B3CE-DEE39563BCC4}" type="slidenum">
              <a:rPr lang="en-US"/>
              <a:pPr/>
              <a:t>31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AB71B-C780-4045-8B1F-D232933D6132}" type="slidenum">
              <a:rPr lang="en-US"/>
              <a:pPr/>
              <a:t>32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731286" indent="-281264" defTabSz="914108" eaLnBrk="0" hangingPunct="0">
              <a:defRPr sz="2400">
                <a:solidFill>
                  <a:schemeClr val="tx1"/>
                </a:solidFill>
                <a:latin typeface="Arial" charset="0"/>
                <a:ea typeface="ＭＳ Ｐゴシック" charset="0"/>
              </a:defRPr>
            </a:lvl2pPr>
            <a:lvl3pPr marL="1125055" indent="-225011" defTabSz="914108" eaLnBrk="0" hangingPunct="0">
              <a:defRPr sz="2400">
                <a:solidFill>
                  <a:schemeClr val="tx1"/>
                </a:solidFill>
                <a:latin typeface="Arial" charset="0"/>
                <a:ea typeface="ＭＳ Ｐゴシック" charset="0"/>
              </a:defRPr>
            </a:lvl3pPr>
            <a:lvl4pPr marL="1575077" indent="-225011" defTabSz="914108" eaLnBrk="0" hangingPunct="0">
              <a:defRPr sz="2400">
                <a:solidFill>
                  <a:schemeClr val="tx1"/>
                </a:solidFill>
                <a:latin typeface="Arial" charset="0"/>
                <a:ea typeface="ＭＳ Ｐゴシック" charset="0"/>
              </a:defRPr>
            </a:lvl4pPr>
            <a:lvl5pPr marL="2025099" indent="-225011" defTabSz="914108" eaLnBrk="0" hangingPunct="0">
              <a:defRPr sz="2400">
                <a:solidFill>
                  <a:schemeClr val="tx1"/>
                </a:solidFill>
                <a:latin typeface="Arial"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Arial"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Arial"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Arial"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41D66A-36E7-0A4A-8161-A599E086985A}" type="slidenum">
              <a:rPr lang="en-US" sz="1200"/>
              <a:pPr eaLnBrk="1" hangingPunct="1"/>
              <a:t>42</a:t>
            </a:fld>
            <a:endParaRPr lang="en-US"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444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8712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8</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813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B1818-9845-3346-9B2A-BCFEBF5EF4C0}" type="slidenum">
              <a:rPr lang="en-US"/>
              <a:pPr/>
              <a:t>9</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78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E9A50-EED1-FA4E-868B-D30F9FDBA6F4}" type="slidenum">
              <a:rPr lang="en-US" smtClean="0"/>
              <a:pPr/>
              <a:t>10</a:t>
            </a:fld>
            <a:endParaRPr lang="en-US"/>
          </a:p>
        </p:txBody>
      </p:sp>
    </p:spTree>
    <p:extLst>
      <p:ext uri="{BB962C8B-B14F-4D97-AF65-F5344CB8AC3E}">
        <p14:creationId xmlns:p14="http://schemas.microsoft.com/office/powerpoint/2010/main" val="2742416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visited is a dictionary of states we’ve visited</a:t>
            </a:r>
          </a:p>
        </p:txBody>
      </p:sp>
      <p:sp>
        <p:nvSpPr>
          <p:cNvPr id="4" name="Slide Number Placeholder 3"/>
          <p:cNvSpPr>
            <a:spLocks noGrp="1"/>
          </p:cNvSpPr>
          <p:nvPr>
            <p:ph type="sldNum" sz="quarter" idx="5"/>
          </p:nvPr>
        </p:nvSpPr>
        <p:spPr/>
        <p:txBody>
          <a:bodyPr/>
          <a:lstStyle/>
          <a:p>
            <a:fld id="{F93E9A50-EED1-FA4E-868B-D30F9FDBA6F4}" type="slidenum">
              <a:rPr lang="en-US" smtClean="0"/>
              <a:pPr/>
              <a:t>23</a:t>
            </a:fld>
            <a:endParaRPr lang="en-US"/>
          </a:p>
        </p:txBody>
      </p:sp>
    </p:spTree>
    <p:extLst>
      <p:ext uri="{BB962C8B-B14F-4D97-AF65-F5344CB8AC3E}">
        <p14:creationId xmlns:p14="http://schemas.microsoft.com/office/powerpoint/2010/main" val="3112879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ED328-C486-2844-BFEA-46A96AD96BEC}" type="slidenum">
              <a:rPr lang="en-US"/>
              <a:pPr/>
              <a:t>25</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91649-C222-404C-A526-8B5259DDF82C}" type="slidenum">
              <a:rPr lang="en-US"/>
              <a:pPr/>
              <a:t>27</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5/11/22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5/11/22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lstStyle/>
          <a:p>
            <a:r>
              <a:rPr lang="en-US"/>
              <a:t>Click to edit Master title style</a:t>
            </a:r>
          </a:p>
        </p:txBody>
      </p:sp>
      <p:sp>
        <p:nvSpPr>
          <p:cNvPr id="3" name="Text Placeholder 2"/>
          <p:cNvSpPr>
            <a:spLocks noGrp="1"/>
          </p:cNvSpPr>
          <p:nvPr>
            <p:ph type="body" sz="half" idx="1"/>
          </p:nvPr>
        </p:nvSpPr>
        <p:spPr>
          <a:xfrm>
            <a:off x="457200" y="990600"/>
            <a:ext cx="4038600" cy="5135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038600" cy="5135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984239A-96E5-B342-B373-9253ABBABAC0}" type="slidenum">
              <a:rPr lang="en-US"/>
              <a:pPr/>
              <a:t>‹#›</a:t>
            </a:fld>
            <a:endParaRPr lang="en-US"/>
          </a:p>
        </p:txBody>
      </p:sp>
    </p:spTree>
    <p:extLst>
      <p:ext uri="{BB962C8B-B14F-4D97-AF65-F5344CB8AC3E}">
        <p14:creationId xmlns:p14="http://schemas.microsoft.com/office/powerpoint/2010/main" val="136111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B6FE768-D535-DB4F-A86D-18423950C428}" type="datetimeFigureOut">
              <a:rPr lang="en-US" smtClean="0"/>
              <a:pPr/>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B6FE768-D535-DB4F-A86D-18423950C428}" type="datetimeFigureOut">
              <a:rPr lang="en-US" smtClean="0"/>
              <a:pPr/>
              <a:t>5/11/22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5/11/22</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5/11/22</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6FE768-D535-DB4F-A86D-18423950C428}" type="datetimeFigureOut">
              <a:rPr lang="en-US" smtClean="0"/>
              <a:pPr/>
              <a:t>5/11/22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5/11/22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B6FE768-D535-DB4F-A86D-18423950C428}" type="datetimeFigureOut">
              <a:rPr lang="en-US" smtClean="0"/>
              <a:pPr/>
              <a:t>5/11/22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5/11/22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5/11/22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s.pomona.edu/classes/cs51a/examples/chickens.tx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informed Search</a:t>
            </a:r>
          </a:p>
        </p:txBody>
      </p:sp>
      <p:sp>
        <p:nvSpPr>
          <p:cNvPr id="3" name="Subtitle 2"/>
          <p:cNvSpPr>
            <a:spLocks noGrp="1"/>
          </p:cNvSpPr>
          <p:nvPr>
            <p:ph type="subTitle" idx="1"/>
          </p:nvPr>
        </p:nvSpPr>
        <p:spPr/>
        <p:txBody>
          <a:bodyPr>
            <a:normAutofit fontScale="77500" lnSpcReduction="20000"/>
          </a:bodyPr>
          <a:lstStyle/>
          <a:p>
            <a:r>
              <a:rPr lang="en-US" dirty="0"/>
              <a:t>David Kauchak</a:t>
            </a:r>
          </a:p>
          <a:p>
            <a:r>
              <a:rPr lang="en-US" dirty="0"/>
              <a:t>CS51A – Spring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3" name="Rectangle 2">
            <a:extLst>
              <a:ext uri="{FF2B5EF4-FFF2-40B4-BE49-F238E27FC236}">
                <a16:creationId xmlns:a16="http://schemas.microsoft.com/office/drawing/2014/main" id="{B6491746-EBCD-BF41-A379-0909E6C1621F}"/>
              </a:ext>
            </a:extLst>
          </p:cNvPr>
          <p:cNvSpPr/>
          <p:nvPr/>
        </p:nvSpPr>
        <p:spPr>
          <a:xfrm>
            <a:off x="222813" y="2133600"/>
            <a:ext cx="8915400" cy="954107"/>
          </a:xfrm>
          <a:prstGeom prst="rect">
            <a:avLst/>
          </a:prstGeom>
        </p:spPr>
        <p:txBody>
          <a:bodyPr wrap="square">
            <a:spAutoFit/>
          </a:bodyPr>
          <a:lstStyle/>
          <a:p>
            <a:r>
              <a:rPr lang="en-US" sz="2800" dirty="0">
                <a:hlinkClick r:id="rId3"/>
              </a:rPr>
              <a:t>https://cs.pomona.edu/classes/cs51a/examples/chickens.txt</a:t>
            </a:r>
            <a:endParaRPr lang="en-US" sz="2800" dirty="0"/>
          </a:p>
          <a:p>
            <a:endParaRPr lang="en-US" sz="2800" dirty="0"/>
          </a:p>
        </p:txBody>
      </p:sp>
    </p:spTree>
    <p:extLst>
      <p:ext uri="{BB962C8B-B14F-4D97-AF65-F5344CB8AC3E}">
        <p14:creationId xmlns:p14="http://schemas.microsoft.com/office/powerpoint/2010/main" val="151433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no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791200"/>
            <a:ext cx="5207225" cy="461665"/>
          </a:xfrm>
          <a:prstGeom prst="rect">
            <a:avLst/>
          </a:prstGeom>
          <a:noFill/>
        </p:spPr>
        <p:txBody>
          <a:bodyPr wrap="none" rtlCol="0">
            <a:spAutoFit/>
          </a:bodyPr>
          <a:lstStyle/>
          <a:p>
            <a:r>
              <a:rPr lang="en-US" sz="2400" dirty="0">
                <a:solidFill>
                  <a:srgbClr val="FF0000"/>
                </a:solidFill>
              </a:rPr>
              <a:t>What would happen if we ran DFS here?</a:t>
            </a:r>
          </a:p>
        </p:txBody>
      </p: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no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140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6C10A3F-0091-A74C-887F-2AA964FF103E}"/>
              </a:ext>
            </a:extLst>
          </p:cNvPr>
          <p:cNvSpPr txBox="1"/>
          <p:nvPr/>
        </p:nvSpPr>
        <p:spPr>
          <a:xfrm>
            <a:off x="1219200" y="5943600"/>
            <a:ext cx="6795951" cy="523220"/>
          </a:xfrm>
          <a:prstGeom prst="rect">
            <a:avLst/>
          </a:prstGeom>
          <a:noFill/>
        </p:spPr>
        <p:txBody>
          <a:bodyPr wrap="none" rtlCol="0">
            <a:spAutoFit/>
          </a:bodyPr>
          <a:lstStyle/>
          <a:p>
            <a:r>
              <a:rPr lang="en-US" sz="2800" dirty="0">
                <a:solidFill>
                  <a:srgbClr val="0000FF"/>
                </a:solidFill>
              </a:rPr>
              <a:t>If we always go left first, will continue forever!</a:t>
            </a:r>
          </a:p>
        </p:txBody>
      </p:sp>
    </p:spTree>
    <p:extLst>
      <p:ext uri="{BB962C8B-B14F-4D97-AF65-F5344CB8AC3E}">
        <p14:creationId xmlns:p14="http://schemas.microsoft.com/office/powerpoint/2010/main" val="564064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279097C1-EAAD-2644-9E3D-9619B7EE8282}"/>
              </a:ext>
            </a:extLst>
          </p:cNvPr>
          <p:cNvSpPr txBox="1"/>
          <p:nvPr/>
        </p:nvSpPr>
        <p:spPr>
          <a:xfrm>
            <a:off x="2133600" y="5791200"/>
            <a:ext cx="3673301" cy="461665"/>
          </a:xfrm>
          <a:prstGeom prst="rect">
            <a:avLst/>
          </a:prstGeom>
          <a:noFill/>
        </p:spPr>
        <p:txBody>
          <a:bodyPr wrap="none" rtlCol="0">
            <a:spAutoFit/>
          </a:bodyPr>
          <a:lstStyle/>
          <a:p>
            <a:r>
              <a:rPr lang="en-US" sz="2400" dirty="0">
                <a:solidFill>
                  <a:srgbClr val="FF0000"/>
                </a:solidFill>
              </a:rPr>
              <a:t>Does BFS have this problem?</a:t>
            </a:r>
          </a:p>
        </p:txBody>
      </p:sp>
    </p:spTree>
    <p:extLst>
      <p:ext uri="{BB962C8B-B14F-4D97-AF65-F5344CB8AC3E}">
        <p14:creationId xmlns:p14="http://schemas.microsoft.com/office/powerpoint/2010/main" val="423386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279097C1-EAAD-2644-9E3D-9619B7EE8282}"/>
              </a:ext>
            </a:extLst>
          </p:cNvPr>
          <p:cNvSpPr txBox="1"/>
          <p:nvPr/>
        </p:nvSpPr>
        <p:spPr>
          <a:xfrm>
            <a:off x="2133600" y="5791200"/>
            <a:ext cx="3673301" cy="461665"/>
          </a:xfrm>
          <a:prstGeom prst="rect">
            <a:avLst/>
          </a:prstGeom>
          <a:noFill/>
        </p:spPr>
        <p:txBody>
          <a:bodyPr wrap="none" rtlCol="0">
            <a:spAutoFit/>
          </a:bodyPr>
          <a:lstStyle/>
          <a:p>
            <a:r>
              <a:rPr lang="en-US" sz="2400" dirty="0">
                <a:solidFill>
                  <a:srgbClr val="FF0000"/>
                </a:solidFill>
              </a:rPr>
              <a:t>Does BFS have this problem?</a:t>
            </a:r>
          </a:p>
        </p:txBody>
      </p:sp>
      <p:sp>
        <p:nvSpPr>
          <p:cNvPr id="23" name="TextBox 22">
            <a:extLst>
              <a:ext uri="{FF2B5EF4-FFF2-40B4-BE49-F238E27FC236}">
                <a16:creationId xmlns:a16="http://schemas.microsoft.com/office/drawing/2014/main" id="{201434AA-AC6D-7140-AA97-3B10EEBDA153}"/>
              </a:ext>
            </a:extLst>
          </p:cNvPr>
          <p:cNvSpPr txBox="1"/>
          <p:nvPr/>
        </p:nvSpPr>
        <p:spPr>
          <a:xfrm>
            <a:off x="6153610" y="5791200"/>
            <a:ext cx="611315" cy="461665"/>
          </a:xfrm>
          <a:prstGeom prst="rect">
            <a:avLst/>
          </a:prstGeom>
          <a:noFill/>
        </p:spPr>
        <p:txBody>
          <a:bodyPr wrap="none" rtlCol="0">
            <a:spAutoFit/>
          </a:bodyPr>
          <a:lstStyle/>
          <a:p>
            <a:r>
              <a:rPr lang="en-US" sz="2400" dirty="0">
                <a:solidFill>
                  <a:srgbClr val="0000FF"/>
                </a:solidFill>
              </a:rPr>
              <a:t>No!</a:t>
            </a:r>
          </a:p>
        </p:txBody>
      </p:sp>
    </p:spTree>
    <p:extLst>
      <p:ext uri="{BB962C8B-B14F-4D97-AF65-F5344CB8AC3E}">
        <p14:creationId xmlns:p14="http://schemas.microsoft.com/office/powerpoint/2010/main" val="35290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3" name="Content Placeholder 2"/>
          <p:cNvSpPr>
            <a:spLocks noGrp="1"/>
          </p:cNvSpPr>
          <p:nvPr>
            <p:ph sz="quarter" idx="1"/>
          </p:nvPr>
        </p:nvSpPr>
        <p:spPr>
          <a:xfrm>
            <a:off x="612648" y="1600200"/>
            <a:ext cx="8153400" cy="609600"/>
          </a:xfrm>
        </p:spPr>
        <p:txBody>
          <a:bodyPr/>
          <a:lstStyle/>
          <a:p>
            <a:pPr marL="0" indent="0">
              <a:buNone/>
            </a:pPr>
            <a:r>
              <a:rPr lang="en-US" dirty="0">
                <a:solidFill>
                  <a:srgbClr val="FF0000"/>
                </a:solidFill>
              </a:rPr>
              <a:t>Why do we use DFS then, and not BFS?</a:t>
            </a:r>
          </a:p>
        </p:txBody>
      </p:sp>
    </p:spTree>
    <p:extLst>
      <p:ext uri="{BB962C8B-B14F-4D97-AF65-F5344CB8AC3E}">
        <p14:creationId xmlns:p14="http://schemas.microsoft.com/office/powerpoint/2010/main" val="70079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20" name="TextBox 19"/>
          <p:cNvSpPr txBox="1"/>
          <p:nvPr/>
        </p:nvSpPr>
        <p:spPr>
          <a:xfrm>
            <a:off x="1199725" y="5413020"/>
            <a:ext cx="5353476" cy="523220"/>
          </a:xfrm>
          <a:prstGeom prst="rect">
            <a:avLst/>
          </a:prstGeom>
          <a:noFill/>
        </p:spPr>
        <p:txBody>
          <a:bodyPr wrap="square" rtlCol="0">
            <a:spAutoFit/>
          </a:bodyPr>
          <a:lstStyle/>
          <a:p>
            <a:r>
              <a:rPr lang="en-US" sz="2800" dirty="0">
                <a:solidFill>
                  <a:srgbClr val="FF0000"/>
                </a:solidFill>
              </a:rPr>
              <a:t>How big can the queue get for BFS?</a:t>
            </a:r>
          </a:p>
        </p:txBody>
      </p:sp>
    </p:spTree>
    <p:extLst>
      <p:ext uri="{BB962C8B-B14F-4D97-AF65-F5344CB8AC3E}">
        <p14:creationId xmlns:p14="http://schemas.microsoft.com/office/powerpoint/2010/main" val="2382125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967246" y="5364180"/>
            <a:ext cx="6120185" cy="461665"/>
          </a:xfrm>
          <a:prstGeom prst="rect">
            <a:avLst/>
          </a:prstGeom>
          <a:noFill/>
        </p:spPr>
        <p:txBody>
          <a:bodyPr wrap="none" rtlCol="0">
            <a:spAutoFit/>
          </a:bodyPr>
          <a:lstStyle/>
          <a:p>
            <a:r>
              <a:rPr lang="en-US" sz="2400" dirty="0">
                <a:solidFill>
                  <a:srgbClr val="0000FF"/>
                </a:solidFill>
              </a:rPr>
              <a:t>At any point, need to remember roughly a “row”</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9812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2954956" cy="461665"/>
          </a:xfrm>
          <a:prstGeom prst="rect">
            <a:avLst/>
          </a:prstGeom>
          <a:noFill/>
        </p:spPr>
        <p:txBody>
          <a:bodyPr wrap="none" rtlCol="0">
            <a:spAutoFit/>
          </a:bodyPr>
          <a:lstStyle/>
          <a:p>
            <a:r>
              <a:rPr lang="en-US" sz="2400" dirty="0">
                <a:solidFill>
                  <a:srgbClr val="FF0000"/>
                </a:solidFill>
              </a:rPr>
              <a:t>How big does this get?</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332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5835802" cy="830997"/>
          </a:xfrm>
          <a:prstGeom prst="rect">
            <a:avLst/>
          </a:prstGeom>
          <a:noFill/>
        </p:spPr>
        <p:txBody>
          <a:bodyPr wrap="none" rtlCol="0">
            <a:spAutoFit/>
          </a:bodyPr>
          <a:lstStyle/>
          <a:p>
            <a:r>
              <a:rPr lang="en-US" sz="2400" dirty="0">
                <a:solidFill>
                  <a:srgbClr val="0000FF"/>
                </a:solidFill>
              </a:rPr>
              <a:t>Doubles every level we have to go deeper.</a:t>
            </a:r>
          </a:p>
          <a:p>
            <a:r>
              <a:rPr lang="en-US" sz="2400" dirty="0">
                <a:solidFill>
                  <a:srgbClr val="0000FF"/>
                </a:solidFill>
              </a:rPr>
              <a:t>For 20 actions that is 2</a:t>
            </a:r>
            <a:r>
              <a:rPr lang="en-US" sz="2400" baseline="30000" dirty="0">
                <a:solidFill>
                  <a:srgbClr val="0000FF"/>
                </a:solidFill>
              </a:rPr>
              <a:t>20</a:t>
            </a:r>
            <a:r>
              <a:rPr lang="en-US" sz="2400" dirty="0">
                <a:solidFill>
                  <a:srgbClr val="0000FF"/>
                </a:solidFill>
              </a:rPr>
              <a:t> = ~1 million states!</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58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a:t>
            </a:r>
          </a:p>
        </p:txBody>
      </p:sp>
      <p:sp>
        <p:nvSpPr>
          <p:cNvPr id="3" name="Content Placeholder 2"/>
          <p:cNvSpPr>
            <a:spLocks noGrp="1"/>
          </p:cNvSpPr>
          <p:nvPr>
            <p:ph sz="quarter" idx="1"/>
          </p:nvPr>
        </p:nvSpPr>
        <p:spPr/>
        <p:txBody>
          <a:bodyPr>
            <a:normAutofit/>
          </a:bodyPr>
          <a:lstStyle/>
          <a:p>
            <a:pPr marL="0" indent="0">
              <a:buNone/>
            </a:pPr>
            <a:r>
              <a:rPr lang="en-US" dirty="0"/>
              <a:t>Assignment 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383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6019196" cy="461665"/>
          </a:xfrm>
          <a:prstGeom prst="rect">
            <a:avLst/>
          </a:prstGeom>
          <a:noFill/>
        </p:spPr>
        <p:txBody>
          <a:bodyPr wrap="none" rtlCol="0">
            <a:spAutoFit/>
          </a:bodyPr>
          <a:lstStyle/>
          <a:p>
            <a:r>
              <a:rPr lang="en-US" sz="2400" dirty="0">
                <a:solidFill>
                  <a:srgbClr val="FF0000"/>
                </a:solidFill>
              </a:rPr>
              <a:t>How many states would DFS keep on the stack?</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681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vs. BFS</a:t>
            </a:r>
          </a:p>
        </p:txBody>
      </p:sp>
      <p:sp>
        <p:nvSpPr>
          <p:cNvPr id="4" name="TextBox 3"/>
          <p:cNvSpPr txBox="1"/>
          <p:nvPr/>
        </p:nvSpPr>
        <p:spPr>
          <a:xfrm>
            <a:off x="1955863" y="1828800"/>
            <a:ext cx="382787" cy="523220"/>
          </a:xfrm>
          <a:prstGeom prst="rect">
            <a:avLst/>
          </a:prstGeom>
          <a:noFill/>
          <a:ln>
            <a:solidFill>
              <a:schemeClr val="tx1"/>
            </a:solidFill>
          </a:ln>
        </p:spPr>
        <p:txBody>
          <a:bodyPr wrap="none" rtlCol="0">
            <a:spAutoFit/>
          </a:bodyPr>
          <a:lstStyle/>
          <a:p>
            <a:r>
              <a:rPr lang="en-US" sz="2800" dirty="0"/>
              <a:t>1</a:t>
            </a:r>
          </a:p>
        </p:txBody>
      </p:sp>
      <p:sp>
        <p:nvSpPr>
          <p:cNvPr id="5" name="TextBox 4"/>
          <p:cNvSpPr txBox="1"/>
          <p:nvPr/>
        </p:nvSpPr>
        <p:spPr>
          <a:xfrm>
            <a:off x="1601987" y="2811938"/>
            <a:ext cx="382787" cy="523220"/>
          </a:xfrm>
          <a:prstGeom prst="rect">
            <a:avLst/>
          </a:prstGeom>
          <a:noFill/>
          <a:ln>
            <a:solidFill>
              <a:schemeClr val="tx1"/>
            </a:solidFill>
          </a:ln>
        </p:spPr>
        <p:txBody>
          <a:bodyPr wrap="none" rtlCol="0">
            <a:spAutoFit/>
          </a:bodyPr>
          <a:lstStyle/>
          <a:p>
            <a:r>
              <a:rPr lang="en-US" sz="2800" dirty="0"/>
              <a:t>2</a:t>
            </a:r>
          </a:p>
        </p:txBody>
      </p:sp>
      <p:sp>
        <p:nvSpPr>
          <p:cNvPr id="6" name="TextBox 5"/>
          <p:cNvSpPr txBox="1"/>
          <p:nvPr/>
        </p:nvSpPr>
        <p:spPr>
          <a:xfrm>
            <a:off x="2365774" y="2811938"/>
            <a:ext cx="382787" cy="523220"/>
          </a:xfrm>
          <a:prstGeom prst="rect">
            <a:avLst/>
          </a:prstGeom>
          <a:noFill/>
          <a:ln>
            <a:solidFill>
              <a:schemeClr val="tx1"/>
            </a:solidFill>
          </a:ln>
        </p:spPr>
        <p:txBody>
          <a:bodyPr wrap="none" rtlCol="0">
            <a:spAutoFit/>
          </a:bodyPr>
          <a:lstStyle/>
          <a:p>
            <a:r>
              <a:rPr lang="en-US" sz="2800" dirty="0"/>
              <a:t>3</a:t>
            </a:r>
          </a:p>
        </p:txBody>
      </p:sp>
      <p:cxnSp>
        <p:nvCxnSpPr>
          <p:cNvPr id="7" name="Straight Arrow Connector 6"/>
          <p:cNvCxnSpPr>
            <a:stCxn id="4" idx="2"/>
            <a:endCxn id="5" idx="0"/>
          </p:cNvCxnSpPr>
          <p:nvPr/>
        </p:nvCxnSpPr>
        <p:spPr>
          <a:xfrm flipH="1">
            <a:off x="1793381" y="2352020"/>
            <a:ext cx="353876"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 idx="2"/>
            <a:endCxn id="6" idx="0"/>
          </p:cNvCxnSpPr>
          <p:nvPr/>
        </p:nvCxnSpPr>
        <p:spPr>
          <a:xfrm>
            <a:off x="2147257" y="2352020"/>
            <a:ext cx="409911"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90600" y="3795076"/>
            <a:ext cx="382787" cy="523220"/>
          </a:xfrm>
          <a:prstGeom prst="rect">
            <a:avLst/>
          </a:prstGeom>
          <a:noFill/>
          <a:ln>
            <a:solidFill>
              <a:schemeClr val="tx1"/>
            </a:solidFill>
          </a:ln>
        </p:spPr>
        <p:txBody>
          <a:bodyPr wrap="none" rtlCol="0">
            <a:spAutoFit/>
          </a:bodyPr>
          <a:lstStyle/>
          <a:p>
            <a:r>
              <a:rPr lang="en-US" sz="2800" dirty="0"/>
              <a:t>4</a:t>
            </a:r>
          </a:p>
        </p:txBody>
      </p:sp>
      <p:sp>
        <p:nvSpPr>
          <p:cNvPr id="10" name="TextBox 9"/>
          <p:cNvSpPr txBox="1"/>
          <p:nvPr/>
        </p:nvSpPr>
        <p:spPr>
          <a:xfrm>
            <a:off x="1754387" y="3795076"/>
            <a:ext cx="382787" cy="523220"/>
          </a:xfrm>
          <a:prstGeom prst="rect">
            <a:avLst/>
          </a:prstGeom>
          <a:noFill/>
          <a:ln>
            <a:solidFill>
              <a:schemeClr val="tx1"/>
            </a:solidFill>
          </a:ln>
        </p:spPr>
        <p:txBody>
          <a:bodyPr wrap="none" rtlCol="0">
            <a:spAutoFit/>
          </a:bodyPr>
          <a:lstStyle/>
          <a:p>
            <a:r>
              <a:rPr lang="en-US" sz="2800" dirty="0"/>
              <a:t>5</a:t>
            </a:r>
          </a:p>
        </p:txBody>
      </p:sp>
      <p:cxnSp>
        <p:nvCxnSpPr>
          <p:cNvPr id="11" name="Straight Arrow Connector 10"/>
          <p:cNvCxnSpPr>
            <a:stCxn id="5" idx="2"/>
            <a:endCxn id="9" idx="0"/>
          </p:cNvCxnSpPr>
          <p:nvPr/>
        </p:nvCxnSpPr>
        <p:spPr>
          <a:xfrm flipH="1">
            <a:off x="1181994" y="3335158"/>
            <a:ext cx="611387"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5" idx="2"/>
            <a:endCxn id="10" idx="0"/>
          </p:cNvCxnSpPr>
          <p:nvPr/>
        </p:nvCxnSpPr>
        <p:spPr>
          <a:xfrm>
            <a:off x="1793381" y="3335158"/>
            <a:ext cx="152400" cy="45991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18174" y="3797332"/>
            <a:ext cx="382787" cy="523220"/>
          </a:xfrm>
          <a:prstGeom prst="rect">
            <a:avLst/>
          </a:prstGeom>
          <a:noFill/>
          <a:ln>
            <a:solidFill>
              <a:schemeClr val="tx1"/>
            </a:solidFill>
          </a:ln>
        </p:spPr>
        <p:txBody>
          <a:bodyPr wrap="none" rtlCol="0">
            <a:spAutoFit/>
          </a:bodyPr>
          <a:lstStyle/>
          <a:p>
            <a:r>
              <a:rPr lang="en-US" sz="2800" dirty="0"/>
              <a:t>6</a:t>
            </a:r>
          </a:p>
        </p:txBody>
      </p:sp>
      <p:sp>
        <p:nvSpPr>
          <p:cNvPr id="16" name="TextBox 15"/>
          <p:cNvSpPr txBox="1"/>
          <p:nvPr/>
        </p:nvSpPr>
        <p:spPr>
          <a:xfrm>
            <a:off x="3281961" y="3797332"/>
            <a:ext cx="382787" cy="523220"/>
          </a:xfrm>
          <a:prstGeom prst="rect">
            <a:avLst/>
          </a:prstGeom>
          <a:noFill/>
          <a:ln>
            <a:solidFill>
              <a:schemeClr val="tx1"/>
            </a:solidFill>
          </a:ln>
        </p:spPr>
        <p:txBody>
          <a:bodyPr wrap="none" rtlCol="0">
            <a:spAutoFit/>
          </a:bodyPr>
          <a:lstStyle/>
          <a:p>
            <a:r>
              <a:rPr lang="en-US" sz="2800" dirty="0"/>
              <a:t>7</a:t>
            </a:r>
          </a:p>
        </p:txBody>
      </p:sp>
      <p:cxnSp>
        <p:nvCxnSpPr>
          <p:cNvPr id="17" name="Straight Arrow Connector 16"/>
          <p:cNvCxnSpPr>
            <a:stCxn id="6" idx="2"/>
            <a:endCxn id="15" idx="0"/>
          </p:cNvCxnSpPr>
          <p:nvPr/>
        </p:nvCxnSpPr>
        <p:spPr>
          <a:xfrm>
            <a:off x="2557168" y="3335158"/>
            <a:ext cx="152400"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2"/>
            <a:endCxn id="16" idx="0"/>
          </p:cNvCxnSpPr>
          <p:nvPr/>
        </p:nvCxnSpPr>
        <p:spPr>
          <a:xfrm>
            <a:off x="2557168" y="3335158"/>
            <a:ext cx="916187" cy="462174"/>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4774" y="4399764"/>
            <a:ext cx="492443" cy="461665"/>
          </a:xfrm>
          <a:prstGeom prst="rect">
            <a:avLst/>
          </a:prstGeom>
          <a:noFill/>
        </p:spPr>
        <p:txBody>
          <a:bodyPr wrap="none" rtlCol="0">
            <a:spAutoFit/>
          </a:bodyPr>
          <a:lstStyle/>
          <a:p>
            <a:r>
              <a:rPr lang="en-US" sz="2400" dirty="0"/>
              <a:t>…</a:t>
            </a:r>
          </a:p>
        </p:txBody>
      </p:sp>
      <p:sp>
        <p:nvSpPr>
          <p:cNvPr id="22" name="TextBox 21"/>
          <p:cNvSpPr txBox="1"/>
          <p:nvPr/>
        </p:nvSpPr>
        <p:spPr>
          <a:xfrm>
            <a:off x="3962400" y="1947208"/>
            <a:ext cx="5029200" cy="1938992"/>
          </a:xfrm>
          <a:prstGeom prst="rect">
            <a:avLst/>
          </a:prstGeom>
          <a:noFill/>
        </p:spPr>
        <p:txBody>
          <a:bodyPr wrap="square" rtlCol="0">
            <a:spAutoFit/>
          </a:bodyPr>
          <a:lstStyle/>
          <a:p>
            <a:r>
              <a:rPr lang="en-US" sz="2400" dirty="0"/>
              <a:t>Consider a search problem where each state has two states you can reach</a:t>
            </a:r>
          </a:p>
          <a:p>
            <a:endParaRPr lang="en-US" sz="2400" dirty="0"/>
          </a:p>
          <a:p>
            <a:r>
              <a:rPr lang="en-US" sz="2400" dirty="0"/>
              <a:t>Assume the goal state involves 20 actions, i.e. moving between ~20 states</a:t>
            </a:r>
          </a:p>
        </p:txBody>
      </p:sp>
      <p:sp>
        <p:nvSpPr>
          <p:cNvPr id="3" name="TextBox 2"/>
          <p:cNvSpPr txBox="1"/>
          <p:nvPr/>
        </p:nvSpPr>
        <p:spPr>
          <a:xfrm>
            <a:off x="1007444" y="5357854"/>
            <a:ext cx="6300222" cy="461665"/>
          </a:xfrm>
          <a:prstGeom prst="rect">
            <a:avLst/>
          </a:prstGeom>
          <a:noFill/>
        </p:spPr>
        <p:txBody>
          <a:bodyPr wrap="none" rtlCol="0">
            <a:spAutoFit/>
          </a:bodyPr>
          <a:lstStyle/>
          <a:p>
            <a:r>
              <a:rPr lang="en-US" sz="2400" dirty="0">
                <a:solidFill>
                  <a:srgbClr val="0000FF"/>
                </a:solidFill>
              </a:rPr>
              <a:t>Only one path through the tree, roughly 20 states</a:t>
            </a:r>
          </a:p>
        </p:txBody>
      </p:sp>
      <p:sp>
        <p:nvSpPr>
          <p:cNvPr id="13" name="Rectangle 12"/>
          <p:cNvSpPr/>
          <p:nvPr/>
        </p:nvSpPr>
        <p:spPr>
          <a:xfrm>
            <a:off x="612648" y="3733800"/>
            <a:ext cx="3349752" cy="776924"/>
          </a:xfrm>
          <a:prstGeom prst="rect">
            <a:avLst/>
          </a:prstGeom>
          <a:solidFill>
            <a:srgbClr val="FFFF00">
              <a:alpha val="3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513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other problem</a:t>
            </a:r>
          </a:p>
        </p:txBody>
      </p:sp>
      <p:sp>
        <p:nvSpPr>
          <p:cNvPr id="34" name="TextBox 33"/>
          <p:cNvSpPr txBox="1"/>
          <p:nvPr/>
        </p:nvSpPr>
        <p:spPr>
          <a:xfrm>
            <a:off x="713993" y="4648200"/>
            <a:ext cx="1789272" cy="461665"/>
          </a:xfrm>
          <a:prstGeom prst="rect">
            <a:avLst/>
          </a:prstGeom>
          <a:solidFill>
            <a:srgbClr val="FF6B75"/>
          </a:solidFill>
        </p:spPr>
        <p:txBody>
          <a:bodyPr wrap="none" rtlCol="0">
            <a:spAutoFit/>
          </a:bodyPr>
          <a:lstStyle/>
          <a:p>
            <a:r>
              <a:rPr lang="en-US" sz="2400" dirty="0">
                <a:solidFill>
                  <a:srgbClr val="0000FF"/>
                </a:solidFill>
              </a:rPr>
              <a:t>FFFCCC B~~</a:t>
            </a:r>
          </a:p>
        </p:txBody>
      </p:sp>
      <p:sp>
        <p:nvSpPr>
          <p:cNvPr id="35" name="TextBox 34"/>
          <p:cNvSpPr txBox="1"/>
          <p:nvPr/>
        </p:nvSpPr>
        <p:spPr>
          <a:xfrm>
            <a:off x="3076193" y="4648200"/>
            <a:ext cx="1874231" cy="461665"/>
          </a:xfrm>
          <a:prstGeom prst="rect">
            <a:avLst/>
          </a:prstGeom>
          <a:noFill/>
        </p:spPr>
        <p:txBody>
          <a:bodyPr wrap="none" rtlCol="0">
            <a:spAutoFit/>
          </a:bodyPr>
          <a:lstStyle/>
          <a:p>
            <a:r>
              <a:rPr lang="en-US" sz="2400" dirty="0">
                <a:solidFill>
                  <a:srgbClr val="0000FF"/>
                </a:solidFill>
              </a:rPr>
              <a:t>FFCCC B~~ F</a:t>
            </a:r>
          </a:p>
        </p:txBody>
      </p:sp>
      <p:cxnSp>
        <p:nvCxnSpPr>
          <p:cNvPr id="36" name="Straight Arrow Connector 35"/>
          <p:cNvCxnSpPr>
            <a:stCxn id="40" idx="2"/>
            <a:endCxn id="34" idx="0"/>
          </p:cNvCxnSpPr>
          <p:nvPr/>
        </p:nvCxnSpPr>
        <p:spPr>
          <a:xfrm flipH="1">
            <a:off x="1608629" y="4043065"/>
            <a:ext cx="735714" cy="6051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364504" y="4081142"/>
            <a:ext cx="693922" cy="56705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a:off x="1143000" y="5109865"/>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538717" y="5109865"/>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816386" y="5112097"/>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212103" y="5112097"/>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00884" y="1798528"/>
            <a:ext cx="1874231" cy="461665"/>
          </a:xfrm>
          <a:prstGeom prst="rect">
            <a:avLst/>
          </a:prstGeom>
          <a:solidFill>
            <a:srgbClr val="FF6B75"/>
          </a:solidFill>
        </p:spPr>
        <p:txBody>
          <a:bodyPr wrap="none" rtlCol="0">
            <a:spAutoFit/>
          </a:bodyPr>
          <a:lstStyle/>
          <a:p>
            <a:r>
              <a:rPr lang="en-US" sz="2400" dirty="0">
                <a:solidFill>
                  <a:srgbClr val="0000FF"/>
                </a:solidFill>
              </a:rPr>
              <a:t>FFFCCC B ~~</a:t>
            </a:r>
          </a:p>
        </p:txBody>
      </p:sp>
      <p:sp>
        <p:nvSpPr>
          <p:cNvPr id="27" name="TextBox 26"/>
          <p:cNvSpPr txBox="1"/>
          <p:nvPr/>
        </p:nvSpPr>
        <p:spPr>
          <a:xfrm>
            <a:off x="3925168"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28" name="TextBox 27"/>
          <p:cNvSpPr txBox="1"/>
          <p:nvPr/>
        </p:nvSpPr>
        <p:spPr>
          <a:xfrm>
            <a:off x="6267884"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37" name="Straight Arrow Connector 36"/>
          <p:cNvCxnSpPr>
            <a:stCxn id="26" idx="2"/>
            <a:endCxn id="27" idx="0"/>
          </p:cNvCxnSpPr>
          <p:nvPr/>
        </p:nvCxnSpPr>
        <p:spPr>
          <a:xfrm>
            <a:off x="4538000"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6" idx="2"/>
            <a:endCxn id="28" idx="0"/>
          </p:cNvCxnSpPr>
          <p:nvPr/>
        </p:nvCxnSpPr>
        <p:spPr>
          <a:xfrm>
            <a:off x="4538000"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364747"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41" name="Straight Arrow Connector 40"/>
          <p:cNvCxnSpPr>
            <a:stCxn id="26" idx="2"/>
            <a:endCxn id="40" idx="0"/>
          </p:cNvCxnSpPr>
          <p:nvPr/>
        </p:nvCxnSpPr>
        <p:spPr>
          <a:xfrm flipH="1">
            <a:off x="2344343"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38393" y="4648200"/>
            <a:ext cx="1874231" cy="461665"/>
          </a:xfrm>
          <a:prstGeom prst="rect">
            <a:avLst/>
          </a:prstGeom>
          <a:noFill/>
        </p:spPr>
        <p:txBody>
          <a:bodyPr wrap="none" rtlCol="0">
            <a:spAutoFit/>
          </a:bodyPr>
          <a:lstStyle/>
          <a:p>
            <a:r>
              <a:rPr lang="en-US" sz="2400" dirty="0">
                <a:solidFill>
                  <a:srgbClr val="0000FF"/>
                </a:solidFill>
              </a:rPr>
              <a:t>FFFCCC B~~ </a:t>
            </a:r>
          </a:p>
        </p:txBody>
      </p:sp>
      <p:cxnSp>
        <p:nvCxnSpPr>
          <p:cNvPr id="45" name="Straight Arrow Connector 44"/>
          <p:cNvCxnSpPr>
            <a:stCxn id="27" idx="2"/>
            <a:endCxn id="42" idx="0"/>
          </p:cNvCxnSpPr>
          <p:nvPr/>
        </p:nvCxnSpPr>
        <p:spPr>
          <a:xfrm>
            <a:off x="4904764" y="4057499"/>
            <a:ext cx="1470745" cy="59070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027561" y="3890344"/>
            <a:ext cx="395718"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423278" y="3890344"/>
            <a:ext cx="223625" cy="300335"/>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6C10A3F-0091-A74C-887F-2AA964FF103E}"/>
              </a:ext>
            </a:extLst>
          </p:cNvPr>
          <p:cNvSpPr txBox="1"/>
          <p:nvPr/>
        </p:nvSpPr>
        <p:spPr>
          <a:xfrm>
            <a:off x="1201722" y="5577245"/>
            <a:ext cx="6795951" cy="523220"/>
          </a:xfrm>
          <a:prstGeom prst="rect">
            <a:avLst/>
          </a:prstGeom>
          <a:noFill/>
        </p:spPr>
        <p:txBody>
          <a:bodyPr wrap="none" rtlCol="0">
            <a:spAutoFit/>
          </a:bodyPr>
          <a:lstStyle/>
          <a:p>
            <a:r>
              <a:rPr lang="en-US" sz="2800" dirty="0">
                <a:solidFill>
                  <a:srgbClr val="0000FF"/>
                </a:solidFill>
              </a:rPr>
              <a:t>If we always go left first, will continue forever!</a:t>
            </a:r>
          </a:p>
        </p:txBody>
      </p:sp>
      <p:sp>
        <p:nvSpPr>
          <p:cNvPr id="24" name="TextBox 23">
            <a:extLst>
              <a:ext uri="{FF2B5EF4-FFF2-40B4-BE49-F238E27FC236}">
                <a16:creationId xmlns:a16="http://schemas.microsoft.com/office/drawing/2014/main" id="{A6FEF306-E11F-0145-9CB3-32C53557261F}"/>
              </a:ext>
            </a:extLst>
          </p:cNvPr>
          <p:cNvSpPr txBox="1"/>
          <p:nvPr/>
        </p:nvSpPr>
        <p:spPr>
          <a:xfrm>
            <a:off x="3379059" y="6172200"/>
            <a:ext cx="1430725" cy="523220"/>
          </a:xfrm>
          <a:prstGeom prst="rect">
            <a:avLst/>
          </a:prstGeom>
          <a:noFill/>
        </p:spPr>
        <p:txBody>
          <a:bodyPr wrap="none" rtlCol="0">
            <a:spAutoFit/>
          </a:bodyPr>
          <a:lstStyle/>
          <a:p>
            <a:r>
              <a:rPr lang="en-US" sz="2800" dirty="0">
                <a:solidFill>
                  <a:srgbClr val="FF0000"/>
                </a:solidFill>
              </a:rPr>
              <a:t>Solution?</a:t>
            </a:r>
          </a:p>
        </p:txBody>
      </p:sp>
    </p:spTree>
    <p:extLst>
      <p:ext uri="{BB962C8B-B14F-4D97-AF65-F5344CB8AC3E}">
        <p14:creationId xmlns:p14="http://schemas.microsoft.com/office/powerpoint/2010/main" val="3560181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DFS avoiding repeats</a:t>
            </a:r>
          </a:p>
        </p:txBody>
      </p:sp>
      <p:pic>
        <p:nvPicPr>
          <p:cNvPr id="4" name="Picture 3"/>
          <p:cNvPicPr>
            <a:picLocks noChangeAspect="1"/>
          </p:cNvPicPr>
          <p:nvPr/>
        </p:nvPicPr>
        <p:blipFill>
          <a:blip r:embed="rId3"/>
          <a:stretch>
            <a:fillRect/>
          </a:stretch>
        </p:blipFill>
        <p:spPr>
          <a:xfrm>
            <a:off x="939800" y="1905000"/>
            <a:ext cx="6832600" cy="4025900"/>
          </a:xfrm>
          <a:prstGeom prst="rect">
            <a:avLst/>
          </a:prstGeom>
        </p:spPr>
      </p:pic>
    </p:spTree>
    <p:extLst>
      <p:ext uri="{BB962C8B-B14F-4D97-AF65-F5344CB8AC3E}">
        <p14:creationId xmlns:p14="http://schemas.microsoft.com/office/powerpoint/2010/main" val="1531581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search problems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FF0000"/>
                </a:solidFill>
              </a:rPr>
              <a:t>What problems have you seen that could be posed as search problems?</a:t>
            </a:r>
          </a:p>
          <a:p>
            <a:pPr marL="0" indent="0">
              <a:buNone/>
            </a:pPr>
            <a:endParaRPr lang="en-US" dirty="0">
              <a:solidFill>
                <a:srgbClr val="FF0000"/>
              </a:solidFill>
            </a:endParaRPr>
          </a:p>
          <a:p>
            <a:pPr marL="0" indent="0">
              <a:buNone/>
            </a:pPr>
            <a:r>
              <a:rPr lang="en-US" dirty="0"/>
              <a:t>What is the state?</a:t>
            </a:r>
          </a:p>
          <a:p>
            <a:pPr marL="0" indent="0">
              <a:buNone/>
            </a:pPr>
            <a:endParaRPr lang="en-US" dirty="0"/>
          </a:p>
          <a:p>
            <a:pPr marL="0" indent="0">
              <a:buNone/>
            </a:pPr>
            <a:r>
              <a:rPr lang="en-US" dirty="0"/>
              <a:t>Start state</a:t>
            </a:r>
          </a:p>
          <a:p>
            <a:pPr marL="0" indent="0">
              <a:buNone/>
            </a:pPr>
            <a:endParaRPr lang="en-US" dirty="0"/>
          </a:p>
          <a:p>
            <a:pPr marL="0" indent="0">
              <a:buNone/>
            </a:pPr>
            <a:r>
              <a:rPr lang="en-US" dirty="0"/>
              <a:t>Goal state</a:t>
            </a:r>
          </a:p>
          <a:p>
            <a:pPr marL="0" indent="0">
              <a:buNone/>
            </a:pPr>
            <a:endParaRPr lang="en-US" dirty="0"/>
          </a:p>
          <a:p>
            <a:pPr marL="0" indent="0">
              <a:buNone/>
            </a:pPr>
            <a:r>
              <a:rPr lang="en-US" dirty="0"/>
              <a:t>State-space/transition between states</a:t>
            </a:r>
          </a:p>
        </p:txBody>
      </p:sp>
    </p:spTree>
    <p:extLst>
      <p:ext uri="{BB962C8B-B14F-4D97-AF65-F5344CB8AC3E}">
        <p14:creationId xmlns:p14="http://schemas.microsoft.com/office/powerpoint/2010/main" val="330656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8-puzzle</a:t>
            </a:r>
          </a:p>
        </p:txBody>
      </p:sp>
      <p:pic>
        <p:nvPicPr>
          <p:cNvPr id="16388" name="Picture 4" descr="8"/>
          <p:cNvPicPr>
            <a:picLocks noChangeAspect="1" noChangeArrowheads="1"/>
          </p:cNvPicPr>
          <p:nvPr/>
        </p:nvPicPr>
        <p:blipFill>
          <a:blip r:embed="rId3"/>
          <a:srcRect/>
          <a:stretch>
            <a:fillRect/>
          </a:stretch>
        </p:blipFill>
        <p:spPr bwMode="auto">
          <a:xfrm>
            <a:off x="1600200" y="2057400"/>
            <a:ext cx="5695950" cy="2779713"/>
          </a:xfrm>
          <a:prstGeom prst="rect">
            <a:avLst/>
          </a:prstGeom>
          <a:noFill/>
        </p:spPr>
      </p:pic>
    </p:spTree>
    <p:extLst>
      <p:ext uri="{BB962C8B-B14F-4D97-AF65-F5344CB8AC3E}">
        <p14:creationId xmlns:p14="http://schemas.microsoft.com/office/powerpoint/2010/main" val="2852758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8-puzzle</a:t>
            </a:r>
          </a:p>
        </p:txBody>
      </p:sp>
      <p:sp>
        <p:nvSpPr>
          <p:cNvPr id="3" name="Content Placeholder 2"/>
          <p:cNvSpPr>
            <a:spLocks noGrp="1"/>
          </p:cNvSpPr>
          <p:nvPr>
            <p:ph sz="quarter" idx="1"/>
          </p:nvPr>
        </p:nvSpPr>
        <p:spPr/>
        <p:txBody>
          <a:bodyPr>
            <a:normAutofit/>
          </a:bodyPr>
          <a:lstStyle/>
          <a:p>
            <a:pPr marL="0" indent="0">
              <a:buNone/>
            </a:pPr>
            <a:r>
              <a:rPr lang="en-US" sz="3600" dirty="0"/>
              <a:t>goal</a:t>
            </a:r>
          </a:p>
          <a:p>
            <a:pPr marL="0" indent="0">
              <a:buNone/>
            </a:pPr>
            <a:endParaRPr lang="en-US" sz="3600" dirty="0"/>
          </a:p>
          <a:p>
            <a:pPr marL="0" indent="0">
              <a:buNone/>
            </a:pPr>
            <a:r>
              <a:rPr lang="en-US" sz="3600" dirty="0">
                <a:solidFill>
                  <a:srgbClr val="FF0000"/>
                </a:solidFill>
              </a:rPr>
              <a:t>state representation?</a:t>
            </a:r>
          </a:p>
          <a:p>
            <a:pPr marL="0" indent="0">
              <a:buNone/>
            </a:pPr>
            <a:endParaRPr lang="en-US" sz="3600" dirty="0"/>
          </a:p>
          <a:p>
            <a:pPr marL="0" indent="0">
              <a:buNone/>
            </a:pPr>
            <a:r>
              <a:rPr lang="en-US" sz="3600" dirty="0">
                <a:solidFill>
                  <a:srgbClr val="FF0000"/>
                </a:solidFill>
              </a:rPr>
              <a:t>start state?</a:t>
            </a:r>
          </a:p>
          <a:p>
            <a:pPr marL="0" indent="0">
              <a:buNone/>
            </a:pPr>
            <a:endParaRPr lang="en-US" sz="3600" dirty="0">
              <a:solidFill>
                <a:srgbClr val="FF0000"/>
              </a:solidFill>
            </a:endParaRPr>
          </a:p>
          <a:p>
            <a:pPr marL="0" indent="0">
              <a:buNone/>
            </a:pPr>
            <a:r>
              <a:rPr lang="en-US" sz="3600" dirty="0">
                <a:solidFill>
                  <a:srgbClr val="FF0000"/>
                </a:solidFill>
              </a:rPr>
              <a:t>state-space/transitions?</a:t>
            </a:r>
          </a:p>
          <a:p>
            <a:pPr marL="0" indent="0">
              <a:buNone/>
            </a:pPr>
            <a:endParaRPr lang="en-US" sz="3600" dirty="0">
              <a:solidFill>
                <a:srgbClr val="FF0000"/>
              </a:solidFill>
            </a:endParaRPr>
          </a:p>
          <a:p>
            <a:pPr marL="0" indent="0">
              <a:buNone/>
            </a:pPr>
            <a:endParaRPr lang="en-US" sz="3600" dirty="0"/>
          </a:p>
        </p:txBody>
      </p:sp>
      <p:pic>
        <p:nvPicPr>
          <p:cNvPr id="4" name="Picture 10" descr="8"/>
          <p:cNvPicPr>
            <a:picLocks noChangeAspect="1" noChangeArrowheads="1"/>
          </p:cNvPicPr>
          <p:nvPr/>
        </p:nvPicPr>
        <p:blipFill>
          <a:blip r:embed="rId2"/>
          <a:srcRect l="51577"/>
          <a:stretch>
            <a:fillRect/>
          </a:stretch>
        </p:blipFill>
        <p:spPr bwMode="auto">
          <a:xfrm>
            <a:off x="6248400" y="1730375"/>
            <a:ext cx="1535113" cy="1546225"/>
          </a:xfrm>
          <a:prstGeom prst="rect">
            <a:avLst/>
          </a:prstGeom>
          <a:noFill/>
        </p:spPr>
      </p:pic>
    </p:spTree>
    <p:extLst>
      <p:ext uri="{BB962C8B-B14F-4D97-AF65-F5344CB8AC3E}">
        <p14:creationId xmlns:p14="http://schemas.microsoft.com/office/powerpoint/2010/main" val="2226704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8-puzzle</a:t>
            </a:r>
          </a:p>
        </p:txBody>
      </p:sp>
      <p:sp>
        <p:nvSpPr>
          <p:cNvPr id="45064" name="Rectangle 8"/>
          <p:cNvSpPr>
            <a:spLocks noGrp="1" noChangeArrowheads="1"/>
          </p:cNvSpPr>
          <p:nvPr>
            <p:ph type="body" idx="1"/>
          </p:nvPr>
        </p:nvSpPr>
        <p:spPr>
          <a:xfrm>
            <a:off x="381000" y="1654175"/>
            <a:ext cx="7772400" cy="4114800"/>
          </a:xfrm>
          <a:noFill/>
          <a:ln/>
        </p:spPr>
        <p:txBody>
          <a:bodyPr>
            <a:normAutofit/>
          </a:bodyPr>
          <a:lstStyle/>
          <a:p>
            <a:pPr marL="0" indent="0">
              <a:buNone/>
            </a:pPr>
            <a:r>
              <a:rPr lang="en-US" b="1" dirty="0"/>
              <a:t>state:</a:t>
            </a:r>
            <a:r>
              <a:rPr lang="en-US" dirty="0"/>
              <a:t>  </a:t>
            </a:r>
          </a:p>
          <a:p>
            <a:pPr marL="617220" lvl="1" indent="-342900"/>
            <a:r>
              <a:rPr lang="en-US" dirty="0"/>
              <a:t>all 3 </a:t>
            </a:r>
            <a:r>
              <a:rPr lang="en-US" dirty="0" err="1"/>
              <a:t>x</a:t>
            </a:r>
            <a:r>
              <a:rPr lang="en-US" dirty="0"/>
              <a:t> 3 configurations of the tiles on the board </a:t>
            </a:r>
            <a:endParaRPr lang="en-US" b="1" dirty="0"/>
          </a:p>
          <a:p>
            <a:pPr marL="0" indent="0">
              <a:buNone/>
            </a:pPr>
            <a:endParaRPr lang="en-US" b="1" dirty="0"/>
          </a:p>
          <a:p>
            <a:pPr marL="0" indent="0">
              <a:buNone/>
            </a:pPr>
            <a:r>
              <a:rPr lang="en-US" b="1" dirty="0"/>
              <a:t>transitions between states:</a:t>
            </a:r>
            <a:r>
              <a:rPr lang="en-US" dirty="0"/>
              <a:t> </a:t>
            </a:r>
          </a:p>
          <a:p>
            <a:pPr marL="617220" lvl="1" indent="-342900"/>
            <a:r>
              <a:rPr lang="en-US" dirty="0"/>
              <a:t>Move Blank Square Left, Right, Up or Down. </a:t>
            </a:r>
          </a:p>
          <a:p>
            <a:pPr marL="617220" lvl="1" indent="-342900"/>
            <a:r>
              <a:rPr lang="en-US" dirty="0"/>
              <a:t>This is a more efficient encoding than moving each of the 8 distinct tiles</a:t>
            </a:r>
            <a:endParaRPr lang="en-US" b="1" dirty="0"/>
          </a:p>
        </p:txBody>
      </p:sp>
      <p:pic>
        <p:nvPicPr>
          <p:cNvPr id="45066" name="Picture 10" descr="8"/>
          <p:cNvPicPr>
            <a:picLocks noChangeAspect="1" noChangeArrowheads="1"/>
          </p:cNvPicPr>
          <p:nvPr/>
        </p:nvPicPr>
        <p:blipFill>
          <a:blip r:embed="rId3"/>
          <a:srcRect/>
          <a:stretch>
            <a:fillRect/>
          </a:stretch>
        </p:blipFill>
        <p:spPr bwMode="auto">
          <a:xfrm>
            <a:off x="5211762" y="5083175"/>
            <a:ext cx="3170238" cy="1546225"/>
          </a:xfrm>
          <a:prstGeom prst="rect">
            <a:avLst/>
          </a:prstGeom>
          <a:noFill/>
        </p:spPr>
      </p:pic>
    </p:spTree>
    <p:extLst>
      <p:ext uri="{BB962C8B-B14F-4D97-AF65-F5344CB8AC3E}">
        <p14:creationId xmlns:p14="http://schemas.microsoft.com/office/powerpoint/2010/main" val="1423561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33400"/>
            <a:ext cx="7156450" cy="5481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599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r>
              <a:rPr lang="en-US" dirty="0" err="1"/>
              <a:t>Cryptarithmetic</a:t>
            </a:r>
            <a:endParaRPr lang="en-US" dirty="0"/>
          </a:p>
        </p:txBody>
      </p:sp>
      <p:sp>
        <p:nvSpPr>
          <p:cNvPr id="18435" name="Rectangle 3"/>
          <p:cNvSpPr>
            <a:spLocks noGrp="1" noChangeArrowheads="1"/>
          </p:cNvSpPr>
          <p:nvPr>
            <p:ph type="body" idx="1"/>
          </p:nvPr>
        </p:nvSpPr>
        <p:spPr>
          <a:xfrm>
            <a:off x="685800" y="1752600"/>
            <a:ext cx="7772400" cy="4876800"/>
          </a:xfrm>
        </p:spPr>
        <p:txBody>
          <a:bodyPr/>
          <a:lstStyle/>
          <a:p>
            <a:pPr marL="0" indent="0">
              <a:buNone/>
            </a:pPr>
            <a:r>
              <a:rPr lang="en-US" dirty="0"/>
              <a:t>Find an assignment of digits (0, ..., 9) to letters so that a given arithmetic expression is true.  examples: </a:t>
            </a:r>
            <a:br>
              <a:rPr lang="en-US" dirty="0"/>
            </a:br>
            <a:br>
              <a:rPr lang="en-US" dirty="0"/>
            </a:br>
            <a:r>
              <a:rPr lang="en-US" dirty="0"/>
              <a:t>       SEND + MORE = MONEY </a:t>
            </a:r>
          </a:p>
          <a:p>
            <a:pPr marL="0" indent="0">
              <a:buNone/>
            </a:pPr>
            <a:endParaRPr lang="en-US" dirty="0"/>
          </a:p>
          <a:p>
            <a:pPr lvl="2">
              <a:buFontTx/>
              <a:buNone/>
            </a:pPr>
            <a:r>
              <a:rPr lang="en-US" sz="1600" dirty="0">
                <a:latin typeface="Courier" charset="0"/>
              </a:rPr>
              <a:t> </a:t>
            </a:r>
            <a:r>
              <a:rPr lang="en-US" sz="1600" b="1" dirty="0">
                <a:latin typeface="Courier" charset="0"/>
              </a:rPr>
              <a:t>FORTY     Solution:  29786    </a:t>
            </a:r>
          </a:p>
          <a:p>
            <a:pPr lvl="2">
              <a:buFontTx/>
              <a:buNone/>
            </a:pPr>
            <a:r>
              <a:rPr lang="en-US" sz="1600" b="1" dirty="0">
                <a:latin typeface="Courier" charset="0"/>
              </a:rPr>
              <a:t>+  TEN                  850</a:t>
            </a:r>
          </a:p>
          <a:p>
            <a:pPr lvl="2">
              <a:buFontTx/>
              <a:buNone/>
            </a:pPr>
            <a:r>
              <a:rPr lang="en-US" sz="1600" b="1" dirty="0">
                <a:latin typeface="Courier" charset="0"/>
              </a:rPr>
              <a:t>+  TEN                  850</a:t>
            </a:r>
          </a:p>
          <a:p>
            <a:pPr lvl="2">
              <a:buFontTx/>
              <a:buNone/>
            </a:pPr>
            <a:r>
              <a:rPr lang="en-US" sz="1600" b="1" dirty="0">
                <a:latin typeface="Courier" charset="0"/>
              </a:rPr>
              <a:t> -----                -----</a:t>
            </a:r>
          </a:p>
          <a:p>
            <a:pPr lvl="2">
              <a:buFontTx/>
              <a:buNone/>
            </a:pPr>
            <a:r>
              <a:rPr lang="en-US" sz="1600" b="1" dirty="0">
                <a:latin typeface="Courier" charset="0"/>
              </a:rPr>
              <a:t> SIXTY                31486</a:t>
            </a:r>
          </a:p>
          <a:p>
            <a:pPr lvl="2">
              <a:buFontTx/>
              <a:buNone/>
            </a:pPr>
            <a:r>
              <a:rPr lang="en-US" sz="1600" b="1" dirty="0">
                <a:latin typeface="Courier" charset="0"/>
              </a:rPr>
              <a:t>F=2, O=9, R=7, etc.</a:t>
            </a:r>
            <a:endParaRPr lang="en-US" b="1" dirty="0"/>
          </a:p>
          <a:p>
            <a:pPr>
              <a:buFontTx/>
              <a:buNone/>
            </a:pPr>
            <a:endParaRPr lang="en-US" dirty="0"/>
          </a:p>
        </p:txBody>
      </p:sp>
      <p:sp>
        <p:nvSpPr>
          <p:cNvPr id="2" name="Rectangle 1"/>
          <p:cNvSpPr/>
          <p:nvPr/>
        </p:nvSpPr>
        <p:spPr>
          <a:xfrm>
            <a:off x="2514600" y="4267200"/>
            <a:ext cx="36576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392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Foxes and Chickens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foxes and three chickens wish to cross the river.  They have a small boat that will carry up to two animals.  Everyone can navigate the boat.  If at any time the foxes outnumber the chickens on either bank of the river, they will eat the chickens.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a:solidFill>
                  <a:srgbClr val="FF0000"/>
                </a:solidFill>
              </a:rPr>
              <a:t>What is the “state” of this problem (it should capture all possible valid configurations)?</a:t>
            </a:r>
          </a:p>
        </p:txBody>
      </p:sp>
    </p:spTree>
    <p:extLst>
      <p:ext uri="{BB962C8B-B14F-4D97-AF65-F5344CB8AC3E}">
        <p14:creationId xmlns:p14="http://schemas.microsoft.com/office/powerpoint/2010/main" val="368684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7772400" cy="1143000"/>
          </a:xfrm>
        </p:spPr>
        <p:txBody>
          <a:bodyPr/>
          <a:lstStyle/>
          <a:p>
            <a:r>
              <a:rPr lang="en-US" dirty="0"/>
              <a:t>Remove 5 Sticks</a:t>
            </a:r>
          </a:p>
        </p:txBody>
      </p:sp>
      <p:sp>
        <p:nvSpPr>
          <p:cNvPr id="150531" name="Rectangle 3"/>
          <p:cNvSpPr>
            <a:spLocks noGrp="1" noChangeArrowheads="1"/>
          </p:cNvSpPr>
          <p:nvPr>
            <p:ph type="body" idx="1"/>
          </p:nvPr>
        </p:nvSpPr>
        <p:spPr>
          <a:xfrm>
            <a:off x="609600" y="2568575"/>
            <a:ext cx="4343400" cy="2308225"/>
          </a:xfrm>
        </p:spPr>
        <p:txBody>
          <a:bodyPr>
            <a:normAutofit lnSpcReduction="10000"/>
          </a:bodyPr>
          <a:lstStyle/>
          <a:p>
            <a:pPr>
              <a:lnSpc>
                <a:spcPct val="90000"/>
              </a:lnSpc>
              <a:buFontTx/>
              <a:buNone/>
            </a:pPr>
            <a:r>
              <a:rPr lang="en-US" dirty="0"/>
              <a:t>	Given the following configuration of sticks, remove exactly 5 sticks in such a way that the remaining configuration forms exactly 3 squares. </a:t>
            </a:r>
          </a:p>
        </p:txBody>
      </p:sp>
      <p:sp>
        <p:nvSpPr>
          <p:cNvPr id="150532" name="Line 4"/>
          <p:cNvSpPr>
            <a:spLocks noChangeShapeType="1"/>
          </p:cNvSpPr>
          <p:nvPr/>
        </p:nvSpPr>
        <p:spPr bwMode="auto">
          <a:xfrm>
            <a:off x="5867400" y="20574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3" name="Line 5"/>
          <p:cNvSpPr>
            <a:spLocks noChangeShapeType="1"/>
          </p:cNvSpPr>
          <p:nvPr/>
        </p:nvSpPr>
        <p:spPr bwMode="auto">
          <a:xfrm>
            <a:off x="6875463" y="20574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4" name="Line 6"/>
          <p:cNvSpPr>
            <a:spLocks noChangeShapeType="1"/>
          </p:cNvSpPr>
          <p:nvPr/>
        </p:nvSpPr>
        <p:spPr bwMode="auto">
          <a:xfrm rot="5400000">
            <a:off x="54887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5" name="Line 7"/>
          <p:cNvSpPr>
            <a:spLocks noChangeShapeType="1"/>
          </p:cNvSpPr>
          <p:nvPr/>
        </p:nvSpPr>
        <p:spPr bwMode="auto">
          <a:xfrm rot="5400000">
            <a:off x="72540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6" name="Line 8"/>
          <p:cNvSpPr>
            <a:spLocks noChangeShapeType="1"/>
          </p:cNvSpPr>
          <p:nvPr/>
        </p:nvSpPr>
        <p:spPr bwMode="auto">
          <a:xfrm rot="5400000">
            <a:off x="637143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7" name="Line 9"/>
          <p:cNvSpPr>
            <a:spLocks noChangeShapeType="1"/>
          </p:cNvSpPr>
          <p:nvPr/>
        </p:nvSpPr>
        <p:spPr bwMode="auto">
          <a:xfrm>
            <a:off x="5867400" y="57150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8" name="Line 10"/>
          <p:cNvSpPr>
            <a:spLocks noChangeShapeType="1"/>
          </p:cNvSpPr>
          <p:nvPr/>
        </p:nvSpPr>
        <p:spPr bwMode="auto">
          <a:xfrm>
            <a:off x="6875463" y="57150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9" name="Line 11"/>
          <p:cNvSpPr>
            <a:spLocks noChangeShapeType="1"/>
          </p:cNvSpPr>
          <p:nvPr/>
        </p:nvSpPr>
        <p:spPr bwMode="auto">
          <a:xfrm>
            <a:off x="5867400" y="4454525"/>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0" name="Line 12"/>
          <p:cNvSpPr>
            <a:spLocks noChangeShapeType="1"/>
          </p:cNvSpPr>
          <p:nvPr/>
        </p:nvSpPr>
        <p:spPr bwMode="auto">
          <a:xfrm>
            <a:off x="6875463" y="4454525"/>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1" name="Line 13"/>
          <p:cNvSpPr>
            <a:spLocks noChangeShapeType="1"/>
          </p:cNvSpPr>
          <p:nvPr/>
        </p:nvSpPr>
        <p:spPr bwMode="auto">
          <a:xfrm>
            <a:off x="5867400" y="3192463"/>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2" name="Line 14"/>
          <p:cNvSpPr>
            <a:spLocks noChangeShapeType="1"/>
          </p:cNvSpPr>
          <p:nvPr/>
        </p:nvSpPr>
        <p:spPr bwMode="auto">
          <a:xfrm>
            <a:off x="6875463" y="3192463"/>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3" name="Line 15"/>
          <p:cNvSpPr>
            <a:spLocks noChangeShapeType="1"/>
          </p:cNvSpPr>
          <p:nvPr/>
        </p:nvSpPr>
        <p:spPr bwMode="auto">
          <a:xfrm rot="5400000">
            <a:off x="54887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4" name="Line 16"/>
          <p:cNvSpPr>
            <a:spLocks noChangeShapeType="1"/>
          </p:cNvSpPr>
          <p:nvPr/>
        </p:nvSpPr>
        <p:spPr bwMode="auto">
          <a:xfrm rot="5400000">
            <a:off x="72540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5" name="Line 17"/>
          <p:cNvSpPr>
            <a:spLocks noChangeShapeType="1"/>
          </p:cNvSpPr>
          <p:nvPr/>
        </p:nvSpPr>
        <p:spPr bwMode="auto">
          <a:xfrm rot="5400000">
            <a:off x="637143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6" name="Line 18"/>
          <p:cNvSpPr>
            <a:spLocks noChangeShapeType="1"/>
          </p:cNvSpPr>
          <p:nvPr/>
        </p:nvSpPr>
        <p:spPr bwMode="auto">
          <a:xfrm rot="5400000">
            <a:off x="54887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7" name="Line 19"/>
          <p:cNvSpPr>
            <a:spLocks noChangeShapeType="1"/>
          </p:cNvSpPr>
          <p:nvPr/>
        </p:nvSpPr>
        <p:spPr bwMode="auto">
          <a:xfrm rot="5400000">
            <a:off x="72540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8" name="Line 20"/>
          <p:cNvSpPr>
            <a:spLocks noChangeShapeType="1"/>
          </p:cNvSpPr>
          <p:nvPr/>
        </p:nvSpPr>
        <p:spPr bwMode="auto">
          <a:xfrm rot="5400000">
            <a:off x="637143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66895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150532"/>
                                        </p:tgtEl>
                                      </p:cBhvr>
                                    </p:animEffect>
                                    <p:anim calcmode="lin" valueType="num">
                                      <p:cBhvr>
                                        <p:cTn id="7" dur="1000"/>
                                        <p:tgtEl>
                                          <p:spTgt spid="150532"/>
                                        </p:tgtEl>
                                        <p:attrNameLst>
                                          <p:attrName>ppt_x</p:attrName>
                                        </p:attrNameLst>
                                      </p:cBhvr>
                                      <p:tavLst>
                                        <p:tav tm="0">
                                          <p:val>
                                            <p:strVal val="ppt_x"/>
                                          </p:val>
                                        </p:tav>
                                        <p:tav tm="100000">
                                          <p:val>
                                            <p:strVal val="ppt_x"/>
                                          </p:val>
                                        </p:tav>
                                      </p:tavLst>
                                    </p:anim>
                                    <p:anim calcmode="lin" valueType="num">
                                      <p:cBhvr>
                                        <p:cTn id="8" dur="100" decel="100000"/>
                                        <p:tgtEl>
                                          <p:spTgt spid="150532"/>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150532"/>
                                        </p:tgtEl>
                                        <p:attrNameLst>
                                          <p:attrName>ppt_y</p:attrName>
                                        </p:attrNameLst>
                                      </p:cBhvr>
                                      <p:tavLst>
                                        <p:tav tm="0">
                                          <p:val>
                                            <p:strVal val="ppt_y"/>
                                          </p:val>
                                        </p:tav>
                                        <p:tav tm="100000">
                                          <p:val>
                                            <p:strVal val="ppt_y+1"/>
                                          </p:val>
                                        </p:tav>
                                      </p:tavLst>
                                    </p:anim>
                                    <p:set>
                                      <p:cBhvr>
                                        <p:cTn id="10" dur="1" fill="hold">
                                          <p:stCondLst>
                                            <p:cond delay="999"/>
                                          </p:stCondLst>
                                        </p:cTn>
                                        <p:tgtEl>
                                          <p:spTgt spid="150532"/>
                                        </p:tgtEl>
                                        <p:attrNameLst>
                                          <p:attrName>style.visibility</p:attrName>
                                        </p:attrNameLst>
                                      </p:cBhvr>
                                      <p:to>
                                        <p:strVal val="hidden"/>
                                      </p:to>
                                    </p:set>
                                  </p:childTnLst>
                                </p:cTn>
                              </p:par>
                              <p:par>
                                <p:cTn id="11" presetID="37" presetClass="exit" presetSubtype="0" fill="hold" grpId="0" nodeType="withEffect">
                                  <p:stCondLst>
                                    <p:cond delay="0"/>
                                  </p:stCondLst>
                                  <p:childTnLst>
                                    <p:animEffect transition="out" filter="fade">
                                      <p:cBhvr>
                                        <p:cTn id="12" dur="1000"/>
                                        <p:tgtEl>
                                          <p:spTgt spid="150534"/>
                                        </p:tgtEl>
                                      </p:cBhvr>
                                    </p:animEffect>
                                    <p:anim calcmode="lin" valueType="num">
                                      <p:cBhvr>
                                        <p:cTn id="13" dur="1000"/>
                                        <p:tgtEl>
                                          <p:spTgt spid="150534"/>
                                        </p:tgtEl>
                                        <p:attrNameLst>
                                          <p:attrName>ppt_x</p:attrName>
                                        </p:attrNameLst>
                                      </p:cBhvr>
                                      <p:tavLst>
                                        <p:tav tm="0">
                                          <p:val>
                                            <p:strVal val="ppt_x"/>
                                          </p:val>
                                        </p:tav>
                                        <p:tav tm="100000">
                                          <p:val>
                                            <p:strVal val="ppt_x"/>
                                          </p:val>
                                        </p:tav>
                                      </p:tavLst>
                                    </p:anim>
                                    <p:anim calcmode="lin" valueType="num">
                                      <p:cBhvr>
                                        <p:cTn id="14" dur="100" decel="100000"/>
                                        <p:tgtEl>
                                          <p:spTgt spid="150534"/>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150534"/>
                                        </p:tgtEl>
                                        <p:attrNameLst>
                                          <p:attrName>ppt_y</p:attrName>
                                        </p:attrNameLst>
                                      </p:cBhvr>
                                      <p:tavLst>
                                        <p:tav tm="0">
                                          <p:val>
                                            <p:strVal val="ppt_y"/>
                                          </p:val>
                                        </p:tav>
                                        <p:tav tm="100000">
                                          <p:val>
                                            <p:strVal val="ppt_y+1"/>
                                          </p:val>
                                        </p:tav>
                                      </p:tavLst>
                                    </p:anim>
                                    <p:set>
                                      <p:cBhvr>
                                        <p:cTn id="16" dur="1" fill="hold">
                                          <p:stCondLst>
                                            <p:cond delay="999"/>
                                          </p:stCondLst>
                                        </p:cTn>
                                        <p:tgtEl>
                                          <p:spTgt spid="150534"/>
                                        </p:tgtEl>
                                        <p:attrNameLst>
                                          <p:attrName>style.visibility</p:attrName>
                                        </p:attrNameLst>
                                      </p:cBhvr>
                                      <p:to>
                                        <p:strVal val="hidden"/>
                                      </p:to>
                                    </p:set>
                                  </p:childTnLst>
                                </p:cTn>
                              </p:par>
                              <p:par>
                                <p:cTn id="17" presetID="37" presetClass="exit" presetSubtype="0" fill="hold" grpId="0" nodeType="withEffect">
                                  <p:stCondLst>
                                    <p:cond delay="0"/>
                                  </p:stCondLst>
                                  <p:childTnLst>
                                    <p:animEffect transition="out" filter="fade">
                                      <p:cBhvr>
                                        <p:cTn id="18" dur="1000"/>
                                        <p:tgtEl>
                                          <p:spTgt spid="150547"/>
                                        </p:tgtEl>
                                      </p:cBhvr>
                                    </p:animEffect>
                                    <p:anim calcmode="lin" valueType="num">
                                      <p:cBhvr>
                                        <p:cTn id="19" dur="1000"/>
                                        <p:tgtEl>
                                          <p:spTgt spid="150547"/>
                                        </p:tgtEl>
                                        <p:attrNameLst>
                                          <p:attrName>ppt_x</p:attrName>
                                        </p:attrNameLst>
                                      </p:cBhvr>
                                      <p:tavLst>
                                        <p:tav tm="0">
                                          <p:val>
                                            <p:strVal val="ppt_x"/>
                                          </p:val>
                                        </p:tav>
                                        <p:tav tm="100000">
                                          <p:val>
                                            <p:strVal val="ppt_x"/>
                                          </p:val>
                                        </p:tav>
                                      </p:tavLst>
                                    </p:anim>
                                    <p:anim calcmode="lin" valueType="num">
                                      <p:cBhvr>
                                        <p:cTn id="20" dur="100" decel="100000"/>
                                        <p:tgtEl>
                                          <p:spTgt spid="150547"/>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150547"/>
                                        </p:tgtEl>
                                        <p:attrNameLst>
                                          <p:attrName>ppt_y</p:attrName>
                                        </p:attrNameLst>
                                      </p:cBhvr>
                                      <p:tavLst>
                                        <p:tav tm="0">
                                          <p:val>
                                            <p:strVal val="ppt_y"/>
                                          </p:val>
                                        </p:tav>
                                        <p:tav tm="100000">
                                          <p:val>
                                            <p:strVal val="ppt_y+1"/>
                                          </p:val>
                                        </p:tav>
                                      </p:tavLst>
                                    </p:anim>
                                    <p:set>
                                      <p:cBhvr>
                                        <p:cTn id="22" dur="1" fill="hold">
                                          <p:stCondLst>
                                            <p:cond delay="999"/>
                                          </p:stCondLst>
                                        </p:cTn>
                                        <p:tgtEl>
                                          <p:spTgt spid="150547"/>
                                        </p:tgtEl>
                                        <p:attrNameLst>
                                          <p:attrName>style.visibility</p:attrName>
                                        </p:attrNameLst>
                                      </p:cBhvr>
                                      <p:to>
                                        <p:strVal val="hidden"/>
                                      </p:to>
                                    </p:set>
                                  </p:childTnLst>
                                </p:cTn>
                              </p:par>
                              <p:par>
                                <p:cTn id="23" presetID="37" presetClass="exit" presetSubtype="0" fill="hold" grpId="0" nodeType="withEffect">
                                  <p:stCondLst>
                                    <p:cond delay="0"/>
                                  </p:stCondLst>
                                  <p:childTnLst>
                                    <p:animEffect transition="out" filter="fade">
                                      <p:cBhvr>
                                        <p:cTn id="24" dur="1000"/>
                                        <p:tgtEl>
                                          <p:spTgt spid="150543"/>
                                        </p:tgtEl>
                                      </p:cBhvr>
                                    </p:animEffect>
                                    <p:anim calcmode="lin" valueType="num">
                                      <p:cBhvr>
                                        <p:cTn id="25" dur="1000"/>
                                        <p:tgtEl>
                                          <p:spTgt spid="150543"/>
                                        </p:tgtEl>
                                        <p:attrNameLst>
                                          <p:attrName>ppt_x</p:attrName>
                                        </p:attrNameLst>
                                      </p:cBhvr>
                                      <p:tavLst>
                                        <p:tav tm="0">
                                          <p:val>
                                            <p:strVal val="ppt_x"/>
                                          </p:val>
                                        </p:tav>
                                        <p:tav tm="100000">
                                          <p:val>
                                            <p:strVal val="ppt_x"/>
                                          </p:val>
                                        </p:tav>
                                      </p:tavLst>
                                    </p:anim>
                                    <p:anim calcmode="lin" valueType="num">
                                      <p:cBhvr>
                                        <p:cTn id="26" dur="100" decel="100000"/>
                                        <p:tgtEl>
                                          <p:spTgt spid="150543"/>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150543"/>
                                        </p:tgtEl>
                                        <p:attrNameLst>
                                          <p:attrName>ppt_y</p:attrName>
                                        </p:attrNameLst>
                                      </p:cBhvr>
                                      <p:tavLst>
                                        <p:tav tm="0">
                                          <p:val>
                                            <p:strVal val="ppt_y"/>
                                          </p:val>
                                        </p:tav>
                                        <p:tav tm="100000">
                                          <p:val>
                                            <p:strVal val="ppt_y+1"/>
                                          </p:val>
                                        </p:tav>
                                      </p:tavLst>
                                    </p:anim>
                                    <p:set>
                                      <p:cBhvr>
                                        <p:cTn id="28" dur="1" fill="hold">
                                          <p:stCondLst>
                                            <p:cond delay="999"/>
                                          </p:stCondLst>
                                        </p:cTn>
                                        <p:tgtEl>
                                          <p:spTgt spid="150543"/>
                                        </p:tgtEl>
                                        <p:attrNameLst>
                                          <p:attrName>style.visibility</p:attrName>
                                        </p:attrNameLst>
                                      </p:cBhvr>
                                      <p:to>
                                        <p:strVal val="hidden"/>
                                      </p:to>
                                    </p:set>
                                  </p:childTnLst>
                                </p:cTn>
                              </p:par>
                              <p:par>
                                <p:cTn id="29" presetID="37" presetClass="exit" presetSubtype="0" fill="hold" grpId="0" nodeType="withEffect">
                                  <p:stCondLst>
                                    <p:cond delay="0"/>
                                  </p:stCondLst>
                                  <p:childTnLst>
                                    <p:animEffect transition="out" filter="fade">
                                      <p:cBhvr>
                                        <p:cTn id="30" dur="1000"/>
                                        <p:tgtEl>
                                          <p:spTgt spid="150537"/>
                                        </p:tgtEl>
                                      </p:cBhvr>
                                    </p:animEffect>
                                    <p:anim calcmode="lin" valueType="num">
                                      <p:cBhvr>
                                        <p:cTn id="31" dur="1000"/>
                                        <p:tgtEl>
                                          <p:spTgt spid="150537"/>
                                        </p:tgtEl>
                                        <p:attrNameLst>
                                          <p:attrName>ppt_x</p:attrName>
                                        </p:attrNameLst>
                                      </p:cBhvr>
                                      <p:tavLst>
                                        <p:tav tm="0">
                                          <p:val>
                                            <p:strVal val="ppt_x"/>
                                          </p:val>
                                        </p:tav>
                                        <p:tav tm="100000">
                                          <p:val>
                                            <p:strVal val="ppt_x"/>
                                          </p:val>
                                        </p:tav>
                                      </p:tavLst>
                                    </p:anim>
                                    <p:anim calcmode="lin" valueType="num">
                                      <p:cBhvr>
                                        <p:cTn id="32" dur="100" decel="100000"/>
                                        <p:tgtEl>
                                          <p:spTgt spid="150537"/>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150537"/>
                                        </p:tgtEl>
                                        <p:attrNameLst>
                                          <p:attrName>ppt_y</p:attrName>
                                        </p:attrNameLst>
                                      </p:cBhvr>
                                      <p:tavLst>
                                        <p:tav tm="0">
                                          <p:val>
                                            <p:strVal val="ppt_y"/>
                                          </p:val>
                                        </p:tav>
                                        <p:tav tm="100000">
                                          <p:val>
                                            <p:strVal val="ppt_y+1"/>
                                          </p:val>
                                        </p:tav>
                                      </p:tavLst>
                                    </p:anim>
                                    <p:set>
                                      <p:cBhvr>
                                        <p:cTn id="34" dur="1" fill="hold">
                                          <p:stCondLst>
                                            <p:cond delay="999"/>
                                          </p:stCondLst>
                                        </p:cTn>
                                        <p:tgtEl>
                                          <p:spTgt spid="150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P spid="150534" grpId="0" animBg="1"/>
      <p:bldP spid="150537" grpId="0" animBg="1"/>
      <p:bldP spid="150543" grpId="0" animBg="1"/>
      <p:bldP spid="15054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r>
              <a:rPr lang="en-US"/>
              <a:t>Water Jug Problem</a:t>
            </a:r>
          </a:p>
        </p:txBody>
      </p:sp>
      <p:sp>
        <p:nvSpPr>
          <p:cNvPr id="152579" name="Rectangle 3"/>
          <p:cNvSpPr>
            <a:spLocks noGrp="1" noChangeArrowheads="1"/>
          </p:cNvSpPr>
          <p:nvPr>
            <p:ph type="body" sz="half" idx="1"/>
          </p:nvPr>
        </p:nvSpPr>
        <p:spPr>
          <a:xfrm>
            <a:off x="304800" y="1447800"/>
            <a:ext cx="8247063" cy="5029200"/>
          </a:xfrm>
        </p:spPr>
        <p:txBody>
          <a:bodyPr/>
          <a:lstStyle/>
          <a:p>
            <a:pPr>
              <a:buFontTx/>
              <a:buNone/>
            </a:pPr>
            <a:endParaRPr lang="en-US" sz="2000" b="1" dirty="0"/>
          </a:p>
          <a:p>
            <a:pPr>
              <a:buFontTx/>
              <a:buNone/>
            </a:pPr>
            <a:r>
              <a:rPr lang="en-US" sz="2000" b="1" dirty="0"/>
              <a:t>Given a full 5-gallon jug and a full 2-gallon jug, fill the 2-gallon jug with exactly one gallon of water.</a:t>
            </a:r>
          </a:p>
        </p:txBody>
      </p:sp>
      <p:grpSp>
        <p:nvGrpSpPr>
          <p:cNvPr id="2" name="Group 86"/>
          <p:cNvGrpSpPr>
            <a:grpSpLocks/>
          </p:cNvGrpSpPr>
          <p:nvPr/>
        </p:nvGrpSpPr>
        <p:grpSpPr bwMode="auto">
          <a:xfrm>
            <a:off x="4719638" y="2771775"/>
            <a:ext cx="1419225" cy="2011363"/>
            <a:chOff x="2973" y="1508"/>
            <a:chExt cx="894" cy="1267"/>
          </a:xfrm>
        </p:grpSpPr>
        <p:sp>
          <p:nvSpPr>
            <p:cNvPr id="152628" name="Freeform 52"/>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1" name="Freeform 85"/>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29" name="Freeform 5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0" name="Freeform 5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1" name="Freeform 5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0" name="Oval 84"/>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32" name="Freeform 56"/>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33" name="Freeform 57"/>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4" name="Freeform 58"/>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5" name="Freeform 59"/>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36" name="Freeform 60"/>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7" name="Freeform 61"/>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8" name="Freeform 62"/>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9" name="Freeform 63"/>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42" name="Text Box 66"/>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52659" name="Freeform 83"/>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06"/>
          <p:cNvGrpSpPr>
            <a:grpSpLocks/>
          </p:cNvGrpSpPr>
          <p:nvPr/>
        </p:nvGrpSpPr>
        <p:grpSpPr bwMode="auto">
          <a:xfrm>
            <a:off x="6494463" y="3381375"/>
            <a:ext cx="995362" cy="1409700"/>
            <a:chOff x="4470" y="2136"/>
            <a:chExt cx="627" cy="888"/>
          </a:xfrm>
        </p:grpSpPr>
        <p:sp>
          <p:nvSpPr>
            <p:cNvPr id="152666" name="Freeform 90"/>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7" name="Freeform 91"/>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68" name="Freeform 92"/>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9" name="Freeform 93"/>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0" name="Freeform 94"/>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1" name="Oval 95"/>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72" name="Freeform 96"/>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73" name="Freeform 97"/>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4" name="Freeform 98"/>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5" name="Freeform 99"/>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76" name="Freeform 100"/>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7" name="Freeform 101"/>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8" name="Freeform 102"/>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9" name="Freeform 103"/>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80" name="Text Box 104"/>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52681" name="Freeform 105"/>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442049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52400"/>
            <a:ext cx="8229600" cy="655638"/>
          </a:xfrm>
        </p:spPr>
        <p:txBody>
          <a:bodyPr>
            <a:normAutofit fontScale="90000"/>
          </a:bodyPr>
          <a:lstStyle/>
          <a:p>
            <a:r>
              <a:rPr lang="en-US"/>
              <a:t>Water Jug Problem</a:t>
            </a:r>
          </a:p>
        </p:txBody>
      </p:sp>
      <p:sp>
        <p:nvSpPr>
          <p:cNvPr id="19459" name="Rectangle 3"/>
          <p:cNvSpPr>
            <a:spLocks noGrp="1" noChangeArrowheads="1"/>
          </p:cNvSpPr>
          <p:nvPr>
            <p:ph type="body" sz="half" idx="4294967295"/>
          </p:nvPr>
        </p:nvSpPr>
        <p:spPr>
          <a:xfrm>
            <a:off x="0" y="1447800"/>
            <a:ext cx="2895600" cy="5029200"/>
          </a:xfrm>
        </p:spPr>
        <p:txBody>
          <a:bodyPr>
            <a:normAutofit lnSpcReduction="10000"/>
          </a:bodyPr>
          <a:lstStyle/>
          <a:p>
            <a:pPr>
              <a:buFontTx/>
              <a:buNone/>
            </a:pPr>
            <a:endParaRPr lang="en-US" sz="2000" b="1" dirty="0"/>
          </a:p>
          <a:p>
            <a:endParaRPr lang="en-US" sz="2000" b="1" dirty="0"/>
          </a:p>
          <a:p>
            <a:endParaRPr lang="en-US" sz="2000" b="1" dirty="0"/>
          </a:p>
          <a:p>
            <a:endParaRPr lang="en-US" sz="2000" b="1" dirty="0"/>
          </a:p>
          <a:p>
            <a:endParaRPr lang="en-US" sz="2000" b="1" dirty="0"/>
          </a:p>
          <a:p>
            <a:pPr marL="0" indent="0">
              <a:buNone/>
            </a:pPr>
            <a:r>
              <a:rPr lang="en-US" sz="2000" dirty="0"/>
              <a:t>State = (</a:t>
            </a:r>
            <a:r>
              <a:rPr lang="en-US" sz="2000" dirty="0" err="1"/>
              <a:t>x,y</a:t>
            </a:r>
            <a:r>
              <a:rPr lang="en-US" sz="2000" dirty="0"/>
              <a:t>), where x is the number of gallons of water in the 5-gallon jug and y is # of gallons in the 2-gallon jug </a:t>
            </a:r>
          </a:p>
          <a:p>
            <a:pPr marL="0" indent="0">
              <a:buNone/>
            </a:pPr>
            <a:endParaRPr lang="en-US" sz="2000" dirty="0"/>
          </a:p>
          <a:p>
            <a:pPr marL="0" indent="0">
              <a:buNone/>
            </a:pPr>
            <a:r>
              <a:rPr lang="en-US" sz="2000" dirty="0"/>
              <a:t>Initial State = (5,2) </a:t>
            </a:r>
          </a:p>
          <a:p>
            <a:pPr marL="0" indent="0">
              <a:buNone/>
            </a:pPr>
            <a:endParaRPr lang="en-US" sz="2000" dirty="0"/>
          </a:p>
          <a:p>
            <a:pPr marL="0" indent="0">
              <a:buNone/>
            </a:pPr>
            <a:r>
              <a:rPr lang="en-US" sz="2000" dirty="0"/>
              <a:t>Goal State = (*,1), where * means any amount </a:t>
            </a:r>
          </a:p>
        </p:txBody>
      </p:sp>
      <p:graphicFrame>
        <p:nvGraphicFramePr>
          <p:cNvPr id="19600" name="Group 144"/>
          <p:cNvGraphicFramePr>
            <a:graphicFrameLocks noGrp="1"/>
          </p:cNvGraphicFramePr>
          <p:nvPr>
            <p:ph sz="half" idx="4294967295"/>
          </p:nvPr>
        </p:nvGraphicFramePr>
        <p:xfrm>
          <a:off x="3657600" y="2078038"/>
          <a:ext cx="5486400" cy="4480560"/>
        </p:xfrm>
        <a:graphic>
          <a:graphicData uri="http://schemas.openxmlformats.org/drawingml/2006/table">
            <a:tbl>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Transition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5-gal.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2-gal.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2to5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(x,2)</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2-gal. into 5-gal.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(x,0)</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5to2part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y &lt;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partial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9598" name="Text Box 142"/>
          <p:cNvSpPr txBox="1">
            <a:spLocks noChangeArrowheads="1"/>
          </p:cNvSpPr>
          <p:nvPr/>
        </p:nvSpPr>
        <p:spPr bwMode="auto">
          <a:xfrm>
            <a:off x="5562600" y="1447800"/>
            <a:ext cx="1933575" cy="457200"/>
          </a:xfrm>
          <a:prstGeom prst="rect">
            <a:avLst/>
          </a:prstGeom>
          <a:noFill/>
          <a:ln w="9525">
            <a:noFill/>
            <a:miter lim="800000"/>
            <a:headEnd/>
            <a:tailEnd/>
          </a:ln>
          <a:effectLst/>
        </p:spPr>
        <p:txBody>
          <a:bodyPr wrap="none">
            <a:prstTxWarp prst="textNoShape">
              <a:avLst/>
            </a:prstTxWarp>
            <a:spAutoFit/>
          </a:bodyPr>
          <a:lstStyle/>
          <a:p>
            <a:r>
              <a:rPr lang="en-US"/>
              <a:t>Operator table</a:t>
            </a:r>
          </a:p>
        </p:txBody>
      </p:sp>
      <p:grpSp>
        <p:nvGrpSpPr>
          <p:cNvPr id="2" name="Group 180"/>
          <p:cNvGrpSpPr>
            <a:grpSpLocks/>
          </p:cNvGrpSpPr>
          <p:nvPr/>
        </p:nvGrpSpPr>
        <p:grpSpPr bwMode="auto">
          <a:xfrm>
            <a:off x="428625" y="1150938"/>
            <a:ext cx="1419225" cy="2011362"/>
            <a:chOff x="2973" y="1508"/>
            <a:chExt cx="894" cy="1267"/>
          </a:xfrm>
        </p:grpSpPr>
        <p:sp>
          <p:nvSpPr>
            <p:cNvPr id="19637" name="Freeform 181"/>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38" name="Freeform 182"/>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39" name="Freeform 18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0" name="Freeform 18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1" name="Freeform 18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2" name="Oval 186"/>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43" name="Freeform 187"/>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44" name="Freeform 188"/>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5" name="Freeform 189"/>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6" name="Freeform 190"/>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47" name="Freeform 191"/>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8" name="Freeform 192"/>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9" name="Freeform 193"/>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50" name="Freeform 194"/>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51" name="Text Box 195"/>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9652" name="Freeform 196"/>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97"/>
          <p:cNvGrpSpPr>
            <a:grpSpLocks/>
          </p:cNvGrpSpPr>
          <p:nvPr/>
        </p:nvGrpSpPr>
        <p:grpSpPr bwMode="auto">
          <a:xfrm>
            <a:off x="2203450" y="1760538"/>
            <a:ext cx="995363" cy="1409700"/>
            <a:chOff x="4470" y="2136"/>
            <a:chExt cx="627" cy="888"/>
          </a:xfrm>
        </p:grpSpPr>
        <p:sp>
          <p:nvSpPr>
            <p:cNvPr id="19654" name="Freeform 198"/>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55" name="Freeform 199"/>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56" name="Freeform 200"/>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7" name="Freeform 201"/>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8" name="Freeform 202"/>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9" name="Oval 203"/>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60" name="Freeform 204"/>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61" name="Freeform 205"/>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2" name="Freeform 206"/>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3" name="Freeform 207"/>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64" name="Freeform 208"/>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5" name="Freeform 209"/>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6" name="Freeform 210"/>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7" name="Freeform 211"/>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68" name="Text Box 212"/>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9669" name="Freeform 213"/>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1317045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grpSp>
        <p:nvGrpSpPr>
          <p:cNvPr id="31747" name="Group 3"/>
          <p:cNvGrpSpPr>
            <a:grpSpLocks/>
          </p:cNvGrpSpPr>
          <p:nvPr/>
        </p:nvGrpSpPr>
        <p:grpSpPr bwMode="auto">
          <a:xfrm>
            <a:off x="6019800" y="19812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172200" y="2052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172200" y="26622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172200" y="32718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781800" y="32766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391400" y="32766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315200" y="26622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315200" y="2052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781800" y="20574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
        <p:nvSpPr>
          <p:cNvPr id="2" name="Content Placeholder 1"/>
          <p:cNvSpPr>
            <a:spLocks noGrp="1"/>
          </p:cNvSpPr>
          <p:nvPr>
            <p:ph sz="quarter" idx="1"/>
          </p:nvPr>
        </p:nvSpPr>
        <p:spPr>
          <a:xfrm>
            <a:off x="612648" y="1600200"/>
            <a:ext cx="8153400" cy="838200"/>
          </a:xfrm>
        </p:spPr>
        <p:txBody>
          <a:bodyPr/>
          <a:lstStyle/>
          <a:p>
            <a:pPr marL="0" indent="0">
              <a:buNone/>
            </a:pPr>
            <a:r>
              <a:rPr lang="en-US" dirty="0">
                <a:solidFill>
                  <a:srgbClr val="FF0000"/>
                </a:solidFill>
              </a:rPr>
              <a:t>How hard is this problem?</a:t>
            </a:r>
          </a:p>
        </p:txBody>
      </p:sp>
    </p:spTree>
    <p:extLst>
      <p:ext uri="{BB962C8B-B14F-4D97-AF65-F5344CB8AC3E}">
        <p14:creationId xmlns:p14="http://schemas.microsoft.com/office/powerpoint/2010/main" val="692331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sp>
        <p:nvSpPr>
          <p:cNvPr id="28675" name="Content Placeholder 2"/>
          <p:cNvSpPr>
            <a:spLocks noGrp="1"/>
          </p:cNvSpPr>
          <p:nvPr>
            <p:ph idx="1"/>
          </p:nvPr>
        </p:nvSpPr>
        <p:spPr>
          <a:xfrm>
            <a:off x="457200" y="1676400"/>
            <a:ext cx="8229600" cy="4572000"/>
          </a:xfrm>
        </p:spPr>
        <p:txBody>
          <a:bodyPr>
            <a:normAutofit lnSpcReduction="10000"/>
          </a:bodyPr>
          <a:lstStyle/>
          <a:p>
            <a:pPr marL="0" indent="0">
              <a:buFontTx/>
              <a:buNone/>
            </a:pPr>
            <a:r>
              <a:rPr lang="en-US" sz="2400" dirty="0">
                <a:latin typeface="Arial" charset="0"/>
                <a:ea typeface="ＭＳ Ｐゴシック" charset="0"/>
                <a:cs typeface="ＭＳ Ｐゴシック" charset="0"/>
              </a:rPr>
              <a:t>The average depth of a solution for an 8-puzzle is 22 moves</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An exhaustive search requires searching ~3</a:t>
            </a:r>
            <a:r>
              <a:rPr lang="en-US" sz="2400" baseline="30000" dirty="0">
                <a:latin typeface="Arial" charset="0"/>
                <a:ea typeface="ＭＳ Ｐゴシック" charset="0"/>
                <a:cs typeface="ＭＳ Ｐゴシック" charset="0"/>
              </a:rPr>
              <a:t>22</a:t>
            </a:r>
            <a:r>
              <a:rPr lang="en-US" sz="2400" dirty="0">
                <a:latin typeface="Arial" charset="0"/>
                <a:ea typeface="ＭＳ Ｐゴシック" charset="0"/>
                <a:cs typeface="ＭＳ Ｐゴシック" charset="0"/>
              </a:rPr>
              <a:t> = 3.1 x 10</a:t>
            </a:r>
            <a:r>
              <a:rPr lang="en-US" sz="2400" baseline="30000" dirty="0">
                <a:latin typeface="Arial" charset="0"/>
                <a:ea typeface="ＭＳ Ｐゴシック" charset="0"/>
                <a:cs typeface="ＭＳ Ｐゴシック" charset="0"/>
              </a:rPr>
              <a:t>10</a:t>
            </a:r>
            <a:r>
              <a:rPr lang="en-US" sz="2400" dirty="0">
                <a:latin typeface="Arial" charset="0"/>
                <a:ea typeface="ＭＳ Ｐゴシック" charset="0"/>
                <a:cs typeface="ＭＳ Ｐゴシック" charset="0"/>
              </a:rPr>
              <a:t> states</a:t>
            </a:r>
          </a:p>
          <a:p>
            <a:pPr lvl="1"/>
            <a:r>
              <a:rPr lang="en-US" sz="2000" dirty="0">
                <a:latin typeface="Arial" charset="0"/>
                <a:ea typeface="ＭＳ Ｐゴシック" charset="0"/>
              </a:rPr>
              <a:t>BFS: 10 terabytes of memory</a:t>
            </a:r>
          </a:p>
          <a:p>
            <a:pPr lvl="1"/>
            <a:r>
              <a:rPr lang="en-US" sz="2000" dirty="0">
                <a:latin typeface="Arial" charset="0"/>
                <a:ea typeface="ＭＳ Ｐゴシック" charset="0"/>
              </a:rPr>
              <a:t>DFS: 8 hours (assuming one million nodes/second)</a:t>
            </a:r>
          </a:p>
          <a:p>
            <a:pPr marL="0" indent="0">
              <a:buFontTx/>
              <a:buNone/>
            </a:pPr>
            <a:br>
              <a:rPr lang="en-US" sz="2400" dirty="0">
                <a:latin typeface="Arial" charset="0"/>
                <a:ea typeface="ＭＳ Ｐゴシック" charset="0"/>
                <a:cs typeface="ＭＳ Ｐゴシック" charset="0"/>
              </a:rPr>
            </a:br>
            <a:r>
              <a:rPr lang="en-US" sz="2400" dirty="0">
                <a:solidFill>
                  <a:srgbClr val="FF0000"/>
                </a:solidFill>
                <a:latin typeface="Arial" charset="0"/>
                <a:ea typeface="ＭＳ Ｐゴシック" charset="0"/>
                <a:cs typeface="ＭＳ Ｐゴシック" charset="0"/>
              </a:rPr>
              <a:t>Can we do better?</a:t>
            </a:r>
          </a:p>
          <a:p>
            <a:pPr marL="0" indent="0">
              <a:buFontTx/>
              <a:buNone/>
            </a:pPr>
            <a:endParaRPr lang="en-US" sz="2400" dirty="0">
              <a:solidFill>
                <a:srgbClr val="FF0000"/>
              </a:solidFill>
              <a:latin typeface="Arial" charset="0"/>
              <a:ea typeface="ＭＳ Ｐゴシック" charset="0"/>
              <a:cs typeface="ＭＳ Ｐゴシック" charset="0"/>
            </a:endParaRPr>
          </a:p>
          <a:p>
            <a:pPr marL="0" indent="0">
              <a:buFontTx/>
              <a:buNone/>
            </a:pPr>
            <a:r>
              <a:rPr lang="en-US" sz="2400" dirty="0">
                <a:solidFill>
                  <a:srgbClr val="FF0000"/>
                </a:solidFill>
                <a:latin typeface="Arial" charset="0"/>
                <a:ea typeface="ＭＳ Ｐゴシック" charset="0"/>
                <a:cs typeface="ＭＳ Ｐゴシック" charset="0"/>
              </a:rPr>
              <a:t>Is DFS and BFS intelligent?</a:t>
            </a:r>
          </a:p>
        </p:txBody>
      </p:sp>
      <p:grpSp>
        <p:nvGrpSpPr>
          <p:cNvPr id="31747" name="Group 3"/>
          <p:cNvGrpSpPr>
            <a:grpSpLocks/>
          </p:cNvGrpSpPr>
          <p:nvPr/>
        </p:nvGrpSpPr>
        <p:grpSpPr bwMode="auto">
          <a:xfrm>
            <a:off x="5867400" y="48006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019800" y="48720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019800" y="5481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019800" y="60912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629400" y="60960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239000" y="60960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162800" y="54816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162800" y="4872038"/>
            <a:ext cx="381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629400" y="4876800"/>
            <a:ext cx="381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Tree>
    <p:extLst>
      <p:ext uri="{BB962C8B-B14F-4D97-AF65-F5344CB8AC3E}">
        <p14:creationId xmlns:p14="http://schemas.microsoft.com/office/powerpoint/2010/main" val="11879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FF0000"/>
                </a:solidFill>
              </a:rPr>
              <a:t>How do you think </a:t>
            </a:r>
            <a:r>
              <a:rPr lang="en-US" sz="2800" dirty="0" err="1">
                <a:solidFill>
                  <a:srgbClr val="FF0000"/>
                </a:solidFill>
              </a:rPr>
              <a:t>google</a:t>
            </a:r>
            <a:r>
              <a:rPr lang="en-US" sz="2800" dirty="0">
                <a:solidFill>
                  <a:srgbClr val="FF0000"/>
                </a:solidFill>
              </a:rPr>
              <a:t> maps does it?</a:t>
            </a:r>
          </a:p>
        </p:txBody>
      </p:sp>
    </p:spTree>
    <p:extLst>
      <p:ext uri="{BB962C8B-B14F-4D97-AF65-F5344CB8AC3E}">
        <p14:creationId xmlns:p14="http://schemas.microsoft.com/office/powerpoint/2010/main" val="1577814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FF0000"/>
                </a:solidFill>
              </a:rPr>
              <a:t>What would the search algorithms do?</a:t>
            </a:r>
          </a:p>
        </p:txBody>
      </p:sp>
    </p:spTree>
    <p:extLst>
      <p:ext uri="{BB962C8B-B14F-4D97-AF65-F5344CB8AC3E}">
        <p14:creationId xmlns:p14="http://schemas.microsoft.com/office/powerpoint/2010/main" val="3468568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379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5"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0000FF"/>
                </a:solidFill>
              </a:rPr>
              <a:t>DFS</a:t>
            </a:r>
          </a:p>
        </p:txBody>
      </p:sp>
      <p:cxnSp>
        <p:nvCxnSpPr>
          <p:cNvPr id="33796" name="Curved Connector 11"/>
          <p:cNvCxnSpPr>
            <a:cxnSpLocks noChangeShapeType="1"/>
          </p:cNvCxnSpPr>
          <p:nvPr/>
        </p:nvCxnSpPr>
        <p:spPr bwMode="auto">
          <a:xfrm rot="10800000">
            <a:off x="4572000" y="2819400"/>
            <a:ext cx="1447800" cy="457200"/>
          </a:xfrm>
          <a:prstGeom prst="curvedConnector3">
            <a:avLst>
              <a:gd name="adj1" fmla="val 50000"/>
            </a:avLst>
          </a:prstGeom>
          <a:noFill/>
          <a:ln w="38100">
            <a:solidFill>
              <a:srgbClr val="FF0000"/>
            </a:solidFill>
            <a:round/>
            <a:headEnd/>
            <a:tailEnd/>
          </a:ln>
          <a:extLst>
            <a:ext uri="{909E8E84-426E-40dd-AFC4-6F175D3DCCD1}">
              <a14:hiddenFill xmlns="" xmlns:a14="http://schemas.microsoft.com/office/drawing/2010/main">
                <a:noFill/>
              </a14:hiddenFill>
            </a:ext>
          </a:extLst>
        </p:spPr>
      </p:cxnSp>
      <p:cxnSp>
        <p:nvCxnSpPr>
          <p:cNvPr id="33797" name="Curved Connector 13"/>
          <p:cNvCxnSpPr>
            <a:cxnSpLocks noChangeShapeType="1"/>
          </p:cNvCxnSpPr>
          <p:nvPr/>
        </p:nvCxnSpPr>
        <p:spPr bwMode="auto">
          <a:xfrm rot="10800000">
            <a:off x="2514600" y="2438400"/>
            <a:ext cx="2057400" cy="381000"/>
          </a:xfrm>
          <a:prstGeom prst="curvedConnector3">
            <a:avLst>
              <a:gd name="adj1" fmla="val 50000"/>
            </a:avLst>
          </a:prstGeom>
          <a:noFill/>
          <a:ln w="38100">
            <a:solidFill>
              <a:srgbClr val="FF0000"/>
            </a:solidFill>
            <a:round/>
            <a:headEnd/>
            <a:tailEnd/>
          </a:ln>
          <a:extLst>
            <a:ext uri="{909E8E84-426E-40dd-AFC4-6F175D3DCCD1}">
              <a14:hiddenFill xmlns="" xmlns:a14="http://schemas.microsoft.com/office/drawing/2010/main">
                <a:noFill/>
              </a14:hiddenFill>
            </a:ext>
          </a:extLst>
        </p:spPr>
      </p:cxnSp>
      <p:cxnSp>
        <p:nvCxnSpPr>
          <p:cNvPr id="33798" name="Curved Connector 15"/>
          <p:cNvCxnSpPr>
            <a:cxnSpLocks noChangeShapeType="1"/>
          </p:cNvCxnSpPr>
          <p:nvPr/>
        </p:nvCxnSpPr>
        <p:spPr bwMode="auto">
          <a:xfrm>
            <a:off x="914400" y="2286000"/>
            <a:ext cx="1524000" cy="152400"/>
          </a:xfrm>
          <a:prstGeom prst="curvedConnector3">
            <a:avLst>
              <a:gd name="adj1" fmla="val 50000"/>
            </a:avLst>
          </a:prstGeom>
          <a:noFill/>
          <a:ln w="38100">
            <a:solidFill>
              <a:srgbClr val="FF0000"/>
            </a:solidFill>
            <a:round/>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3990107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48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4819"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0000FF"/>
                </a:solidFill>
              </a:rPr>
              <a:t>BFS</a:t>
            </a:r>
          </a:p>
        </p:txBody>
      </p:sp>
      <p:sp>
        <p:nvSpPr>
          <p:cNvPr id="34820" name="Oval 7"/>
          <p:cNvSpPr>
            <a:spLocks noChangeArrowheads="1"/>
          </p:cNvSpPr>
          <p:nvPr/>
        </p:nvSpPr>
        <p:spPr bwMode="auto">
          <a:xfrm>
            <a:off x="5181600" y="2438400"/>
            <a:ext cx="1752600" cy="16764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1" name="Oval 8"/>
          <p:cNvSpPr>
            <a:spLocks noChangeArrowheads="1"/>
          </p:cNvSpPr>
          <p:nvPr/>
        </p:nvSpPr>
        <p:spPr bwMode="auto">
          <a:xfrm>
            <a:off x="4724400" y="2057400"/>
            <a:ext cx="2667000" cy="25146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2" name="Oval 9"/>
          <p:cNvSpPr>
            <a:spLocks noChangeArrowheads="1"/>
          </p:cNvSpPr>
          <p:nvPr/>
        </p:nvSpPr>
        <p:spPr bwMode="auto">
          <a:xfrm>
            <a:off x="4343400" y="1676400"/>
            <a:ext cx="3352800" cy="3276600"/>
          </a:xfrm>
          <a:prstGeom prst="ellipse">
            <a:avLst/>
          </a:prstGeom>
          <a:solidFill>
            <a:schemeClr val="accent1">
              <a:alpha val="32156"/>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707468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 Rowland 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5" name="TextBox 11"/>
          <p:cNvSpPr txBox="1">
            <a:spLocks noChangeArrowheads="1"/>
          </p:cNvSpPr>
          <p:nvPr/>
        </p:nvSpPr>
        <p:spPr bwMode="auto">
          <a:xfrm>
            <a:off x="3369912" y="1048543"/>
            <a:ext cx="17526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dirty="0">
                <a:solidFill>
                  <a:srgbClr val="FF0000"/>
                </a:solidFill>
              </a:rPr>
              <a:t>Ideas?</a:t>
            </a:r>
          </a:p>
        </p:txBody>
      </p:sp>
    </p:spTree>
    <p:extLst>
      <p:ext uri="{BB962C8B-B14F-4D97-AF65-F5344CB8AC3E}">
        <p14:creationId xmlns:p14="http://schemas.microsoft.com/office/powerpoint/2010/main" val="43196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Foxes and Chickens</a:t>
            </a:r>
          </a:p>
        </p:txBody>
      </p:sp>
      <p:pic>
        <p:nvPicPr>
          <p:cNvPr id="144388" name="Picture 4" descr="5-b"/>
          <p:cNvPicPr>
            <a:picLocks noChangeAspect="1" noChangeArrowheads="1"/>
          </p:cNvPicPr>
          <p:nvPr/>
        </p:nvPicPr>
        <p:blipFill rotWithShape="1">
          <a:blip r:embed="rId3"/>
          <a:srcRect l="32969" b="53703"/>
          <a:stretch/>
        </p:blipFill>
        <p:spPr bwMode="auto">
          <a:xfrm>
            <a:off x="3962400" y="3321050"/>
            <a:ext cx="3505200" cy="3384550"/>
          </a:xfrm>
          <a:prstGeom prst="rect">
            <a:avLst/>
          </a:prstGeom>
          <a:noFill/>
        </p:spPr>
      </p:pic>
      <p:sp>
        <p:nvSpPr>
          <p:cNvPr id="144389" name="Freeform 5"/>
          <p:cNvSpPr>
            <a:spLocks/>
          </p:cNvSpPr>
          <p:nvPr/>
        </p:nvSpPr>
        <p:spPr bwMode="auto">
          <a:xfrm>
            <a:off x="4130675" y="3625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4421188" y="3836988"/>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4752975" y="3702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41433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4752975" y="5530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5438775" y="4464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51339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5057775" y="4540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5057775" y="36258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4448175" y="5302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5438775" y="56070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5438775" y="35496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9" name="Rectangle 3">
            <a:extLst>
              <a:ext uri="{FF2B5EF4-FFF2-40B4-BE49-F238E27FC236}">
                <a16:creationId xmlns:a16="http://schemas.microsoft.com/office/drawing/2014/main" id="{E5243EDC-EA67-3542-BA9F-47E0ACA4805E}"/>
              </a:ext>
            </a:extLst>
          </p:cNvPr>
          <p:cNvSpPr txBox="1">
            <a:spLocks noChangeArrowheads="1"/>
          </p:cNvSpPr>
          <p:nvPr/>
        </p:nvSpPr>
        <p:spPr>
          <a:xfrm>
            <a:off x="228600" y="1524000"/>
            <a:ext cx="8534400"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400">
              <a:buFontTx/>
              <a:buNone/>
            </a:pPr>
            <a:r>
              <a:rPr lang="en-US" sz="2000" b="1" dirty="0"/>
              <a:t>Three foxes and three chickens wish to cross the river.  They have a small boat that will carry up to two animals.  Everyone can navigate the boat.  If at any time the foxes outnumber the chickens on either bank of the river, they will eat the chickens. Find the smallest number of crossings that will allow everyone to cross the river safely.</a:t>
            </a:r>
            <a:endParaRPr lang="en-US" sz="2000" dirty="0"/>
          </a:p>
        </p:txBody>
      </p:sp>
      <p:pic>
        <p:nvPicPr>
          <p:cNvPr id="1026" name="Picture 2" descr="Cute cartoon fox in modern simple flat style Vector Image">
            <a:extLst>
              <a:ext uri="{FF2B5EF4-FFF2-40B4-BE49-F238E27FC236}">
                <a16:creationId xmlns:a16="http://schemas.microsoft.com/office/drawing/2014/main" id="{67CF2FB6-199E-F743-AB68-4E5D8C796AD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443" t="7148" r="12158" b="18504"/>
          <a:stretch/>
        </p:blipFill>
        <p:spPr bwMode="auto">
          <a:xfrm>
            <a:off x="2929221" y="3565525"/>
            <a:ext cx="814065" cy="9144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te cartoon fox in modern simple flat style Vector Image">
            <a:extLst>
              <a:ext uri="{FF2B5EF4-FFF2-40B4-BE49-F238E27FC236}">
                <a16:creationId xmlns:a16="http://schemas.microsoft.com/office/drawing/2014/main" id="{751B47CB-8FAB-F04E-9D28-8D5B8379C7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443" t="7148" r="12158" b="18504"/>
          <a:stretch/>
        </p:blipFill>
        <p:spPr bwMode="auto">
          <a:xfrm>
            <a:off x="1969107" y="3581511"/>
            <a:ext cx="814065" cy="9144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ute cartoon fox in modern simple flat style Vector Image">
            <a:extLst>
              <a:ext uri="{FF2B5EF4-FFF2-40B4-BE49-F238E27FC236}">
                <a16:creationId xmlns:a16="http://schemas.microsoft.com/office/drawing/2014/main" id="{8CDF46E0-1327-8E48-87DE-959204BB35C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443" t="7148" r="12158" b="18504"/>
          <a:stretch/>
        </p:blipFill>
        <p:spPr bwMode="auto">
          <a:xfrm>
            <a:off x="1014735" y="3657600"/>
            <a:ext cx="814065"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ft Chicken Cartoon 01 Royalty Free Cliparts, Vectors, And Stock  Illustration. Image 15191565.">
            <a:extLst>
              <a:ext uri="{FF2B5EF4-FFF2-40B4-BE49-F238E27FC236}">
                <a16:creationId xmlns:a16="http://schemas.microsoft.com/office/drawing/2014/main" id="{5D2971E4-5337-AE44-A9D3-B7C6F48D03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350" y="5076825"/>
            <a:ext cx="10604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Daft Chicken Cartoon 01 Royalty Free Cliparts, Vectors, And Stock  Illustration. Image 15191565.">
            <a:extLst>
              <a:ext uri="{FF2B5EF4-FFF2-40B4-BE49-F238E27FC236}">
                <a16:creationId xmlns:a16="http://schemas.microsoft.com/office/drawing/2014/main" id="{BD854E71-0CE6-D34C-88B4-09E6634ED8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5076825"/>
            <a:ext cx="1060450" cy="10604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Daft Chicken Cartoon 01 Royalty Free Cliparts, Vectors, And Stock  Illustration. Image 15191565.">
            <a:extLst>
              <a:ext uri="{FF2B5EF4-FFF2-40B4-BE49-F238E27FC236}">
                <a16:creationId xmlns:a16="http://schemas.microsoft.com/office/drawing/2014/main" id="{56F90DA4-0E90-6F4B-9157-0D766177ED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1463" y="5076825"/>
            <a:ext cx="1060450" cy="106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715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 Rowland 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3" name="TextBox 5"/>
          <p:cNvSpPr txBox="1">
            <a:spLocks noChangeArrowheads="1"/>
          </p:cNvSpPr>
          <p:nvPr/>
        </p:nvSpPr>
        <p:spPr bwMode="auto">
          <a:xfrm>
            <a:off x="381000" y="914400"/>
            <a:ext cx="83058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solidFill>
                  <a:srgbClr val="0000FF"/>
                </a:solidFill>
              </a:rPr>
              <a:t>We’d like to bias search towards the actual solution</a:t>
            </a:r>
          </a:p>
        </p:txBody>
      </p:sp>
      <p:sp>
        <p:nvSpPr>
          <p:cNvPr id="35844" name="Isosceles Triangle 10"/>
          <p:cNvSpPr>
            <a:spLocks noChangeArrowheads="1"/>
          </p:cNvSpPr>
          <p:nvPr/>
        </p:nvSpPr>
        <p:spPr bwMode="auto">
          <a:xfrm rot="3052018">
            <a:off x="3213894" y="2458244"/>
            <a:ext cx="2159000" cy="4462462"/>
          </a:xfrm>
          <a:prstGeom prst="triangle">
            <a:avLst>
              <a:gd name="adj" fmla="val 50000"/>
            </a:avLst>
          </a:prstGeom>
          <a:solidFill>
            <a:schemeClr val="accent1">
              <a:alpha val="45882"/>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98387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Arial" charset="0"/>
                <a:ea typeface="ＭＳ Ｐゴシック" charset="0"/>
                <a:cs typeface="ＭＳ Ｐゴシック" charset="0"/>
              </a:rPr>
              <a:t>Informed search</a:t>
            </a:r>
          </a:p>
        </p:txBody>
      </p:sp>
      <p:sp>
        <p:nvSpPr>
          <p:cNvPr id="36866" name="Content Placeholder 2"/>
          <p:cNvSpPr>
            <a:spLocks noGrp="1"/>
          </p:cNvSpPr>
          <p:nvPr>
            <p:ph idx="1"/>
          </p:nvPr>
        </p:nvSpPr>
        <p:spPr>
          <a:xfrm>
            <a:off x="457200" y="1676400"/>
            <a:ext cx="8229600" cy="4648200"/>
          </a:xfrm>
        </p:spPr>
        <p:txBody>
          <a:bodyPr>
            <a:noAutofit/>
          </a:bodyPr>
          <a:lstStyle/>
          <a:p>
            <a:pPr marL="0" indent="0">
              <a:buFontTx/>
              <a:buNone/>
            </a:pPr>
            <a:r>
              <a:rPr lang="en-US" sz="2800" dirty="0">
                <a:latin typeface="Arial" charset="0"/>
                <a:ea typeface="ＭＳ Ｐゴシック" charset="0"/>
                <a:cs typeface="ＭＳ Ｐゴシック" charset="0"/>
              </a:rPr>
              <a:t>Order </a:t>
            </a:r>
            <a:r>
              <a:rPr lang="en-US" sz="2800" dirty="0" err="1">
                <a:latin typeface="Arial" charset="0"/>
                <a:ea typeface="ＭＳ Ｐゴシック" charset="0"/>
                <a:cs typeface="ＭＳ Ｐゴシック" charset="0"/>
              </a:rPr>
              <a:t>to_visit</a:t>
            </a:r>
            <a:r>
              <a:rPr lang="en-US" sz="2800" dirty="0">
                <a:latin typeface="Arial" charset="0"/>
                <a:ea typeface="ＭＳ Ｐゴシック" charset="0"/>
                <a:cs typeface="ＭＳ Ｐゴシック" charset="0"/>
              </a:rPr>
              <a:t> based on some knowledge of the world that estimates how </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good</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 a state is</a:t>
            </a:r>
          </a:p>
          <a:p>
            <a:pPr lvl="1"/>
            <a:r>
              <a:rPr lang="en-US" sz="2400" i="1" dirty="0">
                <a:latin typeface="Arial" charset="0"/>
                <a:ea typeface="ＭＳ Ｐゴシック" charset="0"/>
              </a:rPr>
              <a:t>h(n)</a:t>
            </a:r>
            <a:r>
              <a:rPr lang="en-US" sz="2400" dirty="0">
                <a:latin typeface="Arial" charset="0"/>
                <a:ea typeface="ＭＳ Ｐゴシック" charset="0"/>
              </a:rPr>
              <a:t> is called an evaluation function</a:t>
            </a:r>
          </a:p>
          <a:p>
            <a:pPr marL="0" indent="0">
              <a:buFontTx/>
              <a:buNone/>
            </a:pPr>
            <a:endParaRPr lang="en-US" sz="2800" dirty="0">
              <a:latin typeface="Arial" charset="0"/>
              <a:ea typeface="ＭＳ Ｐゴシック" charset="0"/>
              <a:cs typeface="ＭＳ Ｐゴシック" charset="0"/>
            </a:endParaRPr>
          </a:p>
          <a:p>
            <a:pPr marL="0" indent="0">
              <a:buFontTx/>
              <a:buNone/>
            </a:pPr>
            <a:r>
              <a:rPr lang="en-US" sz="2800" b="1" dirty="0">
                <a:solidFill>
                  <a:srgbClr val="008000"/>
                </a:solidFill>
                <a:latin typeface="Arial" charset="0"/>
                <a:ea typeface="ＭＳ Ｐゴシック" charset="0"/>
                <a:cs typeface="ＭＳ Ｐゴシック" charset="0"/>
              </a:rPr>
              <a:t>Best-first search</a:t>
            </a:r>
          </a:p>
          <a:p>
            <a:pPr lvl="1"/>
            <a:r>
              <a:rPr lang="en-US" sz="2400" dirty="0">
                <a:latin typeface="Arial" charset="0"/>
                <a:ea typeface="ＭＳ Ｐゴシック" charset="0"/>
              </a:rPr>
              <a:t>rank </a:t>
            </a:r>
            <a:r>
              <a:rPr lang="en-US" sz="2400" dirty="0" err="1">
                <a:latin typeface="Arial" charset="0"/>
                <a:ea typeface="ＭＳ Ｐゴシック" charset="0"/>
              </a:rPr>
              <a:t>to_visit</a:t>
            </a:r>
            <a:r>
              <a:rPr lang="en-US" sz="2400" dirty="0">
                <a:latin typeface="Arial" charset="0"/>
                <a:ea typeface="ＭＳ Ｐゴシック" charset="0"/>
              </a:rPr>
              <a:t> based on </a:t>
            </a:r>
            <a:r>
              <a:rPr lang="en-US" sz="2400" i="1" dirty="0">
                <a:latin typeface="Arial" charset="0"/>
                <a:ea typeface="ＭＳ Ｐゴシック" charset="0"/>
              </a:rPr>
              <a:t>h(n)</a:t>
            </a:r>
            <a:endParaRPr lang="en-US" sz="2800" dirty="0">
              <a:latin typeface="Arial" charset="0"/>
              <a:ea typeface="ＭＳ Ｐゴシック" charset="0"/>
            </a:endParaRPr>
          </a:p>
          <a:p>
            <a:pPr lvl="1"/>
            <a:r>
              <a:rPr lang="en-US" sz="2400" dirty="0">
                <a:latin typeface="Arial" charset="0"/>
                <a:ea typeface="ＭＳ Ｐゴシック" charset="0"/>
              </a:rPr>
              <a:t>take the most desirable state in </a:t>
            </a:r>
            <a:r>
              <a:rPr lang="en-US" sz="2400" dirty="0" err="1">
                <a:latin typeface="Arial" charset="0"/>
                <a:ea typeface="ＭＳ Ｐゴシック" charset="0"/>
              </a:rPr>
              <a:t>to_visit</a:t>
            </a:r>
            <a:r>
              <a:rPr lang="en-US" sz="2400" dirty="0">
                <a:latin typeface="Arial" charset="0"/>
                <a:ea typeface="ＭＳ Ｐゴシック" charset="0"/>
              </a:rPr>
              <a:t> first</a:t>
            </a:r>
          </a:p>
          <a:p>
            <a:pPr lvl="1"/>
            <a:r>
              <a:rPr lang="en-US" sz="2400" dirty="0">
                <a:latin typeface="Arial" charset="0"/>
                <a:ea typeface="ＭＳ Ｐゴシック" charset="0"/>
              </a:rPr>
              <a:t>different approaches depending on how we define </a:t>
            </a:r>
            <a:r>
              <a:rPr lang="en-US" sz="2400" i="1" dirty="0">
                <a:latin typeface="Arial" charset="0"/>
                <a:ea typeface="ＭＳ Ｐゴシック" charset="0"/>
              </a:rPr>
              <a:t>h(n)</a:t>
            </a:r>
            <a:endParaRPr lang="en-US" sz="2000" i="1" dirty="0">
              <a:latin typeface="Arial" charset="0"/>
              <a:ea typeface="ＭＳ Ｐゴシック" charset="0"/>
            </a:endParaRPr>
          </a:p>
        </p:txBody>
      </p:sp>
    </p:spTree>
    <p:extLst>
      <p:ext uri="{BB962C8B-B14F-4D97-AF65-F5344CB8AC3E}">
        <p14:creationId xmlns:p14="http://schemas.microsoft.com/office/powerpoint/2010/main" val="6084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09600" y="-152400"/>
            <a:ext cx="7772400" cy="1143000"/>
          </a:xfrm>
        </p:spPr>
        <p:txBody>
          <a:bodyPr/>
          <a:lstStyle/>
          <a:p>
            <a:r>
              <a:rPr lang="en-US">
                <a:latin typeface="Arial" charset="0"/>
                <a:ea typeface="ＭＳ Ｐゴシック" charset="0"/>
                <a:cs typeface="ＭＳ Ｐゴシック" charset="0"/>
              </a:rPr>
              <a:t>Heuristic</a:t>
            </a:r>
          </a:p>
        </p:txBody>
      </p:sp>
      <p:sp>
        <p:nvSpPr>
          <p:cNvPr id="37891" name="Rectangle 3"/>
          <p:cNvSpPr>
            <a:spLocks noGrp="1" noChangeArrowheads="1"/>
          </p:cNvSpPr>
          <p:nvPr>
            <p:ph type="body" idx="1"/>
          </p:nvPr>
        </p:nvSpPr>
        <p:spPr>
          <a:xfrm>
            <a:off x="609600" y="1828800"/>
            <a:ext cx="8077200" cy="3581400"/>
          </a:xfrm>
        </p:spPr>
        <p:txBody>
          <a:bodyPr>
            <a:noAutofit/>
          </a:bodyPr>
          <a:lstStyle/>
          <a:p>
            <a:pPr>
              <a:lnSpc>
                <a:spcPct val="90000"/>
              </a:lnSpc>
              <a:buFontTx/>
              <a:buNone/>
            </a:pPr>
            <a:r>
              <a:rPr lang="en-US" sz="1800" b="1" dirty="0">
                <a:latin typeface="Arial" charset="0"/>
                <a:ea typeface="ＭＳ Ｐゴシック" charset="0"/>
                <a:cs typeface="ＭＳ Ｐゴシック" charset="0"/>
              </a:rPr>
              <a:t>Merriam-Webster's Online Dictionary</a:t>
            </a:r>
          </a:p>
          <a:p>
            <a:pPr lvl="1">
              <a:lnSpc>
                <a:spcPct val="90000"/>
              </a:lnSpc>
              <a:buFontTx/>
              <a:buNone/>
            </a:pPr>
            <a:r>
              <a:rPr lang="en-US" sz="2400" dirty="0">
                <a:latin typeface="Arial" charset="0"/>
                <a:ea typeface="ＭＳ Ｐゴシック" charset="0"/>
              </a:rPr>
              <a:t>Heuristic (pron. \</a:t>
            </a:r>
            <a:r>
              <a:rPr lang="en-US" sz="2400" dirty="0" err="1">
                <a:latin typeface="Arial" charset="0"/>
                <a:ea typeface="ＭＳ Ｐゴシック" charset="0"/>
              </a:rPr>
              <a:t>hy</a:t>
            </a:r>
            <a:r>
              <a:rPr lang="en-US" sz="2400" i="1" dirty="0" err="1">
                <a:latin typeface="Arial" charset="0"/>
                <a:ea typeface="ＭＳ Ｐゴシック" charset="0"/>
              </a:rPr>
              <a:t>u</a:t>
            </a:r>
            <a:r>
              <a:rPr lang="en-US" sz="2400" dirty="0">
                <a:latin typeface="Arial" charset="0"/>
                <a:ea typeface="ＭＳ Ｐゴシック" charset="0"/>
              </a:rPr>
              <a:t>-</a:t>
            </a:r>
            <a:r>
              <a:rPr lang="ja-JP" altLang="en-US" sz="2400" i="1" dirty="0">
                <a:latin typeface="Arial" charset="0"/>
                <a:ea typeface="ＭＳ Ｐゴシック" charset="0"/>
              </a:rPr>
              <a:t>’</a:t>
            </a:r>
            <a:r>
              <a:rPr lang="en-US" altLang="ja-JP" sz="2400" dirty="0" err="1">
                <a:latin typeface="Arial" charset="0"/>
                <a:ea typeface="ＭＳ Ｐゴシック" charset="0"/>
              </a:rPr>
              <a:t>ris-tik</a:t>
            </a:r>
            <a:r>
              <a:rPr lang="en-US" altLang="ja-JP" sz="2400" dirty="0">
                <a:latin typeface="Arial" charset="0"/>
                <a:ea typeface="ＭＳ Ｐゴシック" charset="0"/>
              </a:rPr>
              <a:t>\):  adj. [from Greek </a:t>
            </a:r>
            <a:r>
              <a:rPr lang="en-US" altLang="ja-JP" sz="2400" i="1" dirty="0" err="1">
                <a:latin typeface="Arial" charset="0"/>
                <a:ea typeface="ＭＳ Ｐゴシック" charset="0"/>
              </a:rPr>
              <a:t>heuriskein</a:t>
            </a:r>
            <a:r>
              <a:rPr lang="en-US" altLang="ja-JP" sz="2400" dirty="0">
                <a:latin typeface="Arial" charset="0"/>
                <a:ea typeface="ＭＳ Ｐゴシック" charset="0"/>
              </a:rPr>
              <a:t> to discover.] involving or serving as an aid to learning, discovery, or problem-solving by experimental and especially trial-and-error methods </a:t>
            </a:r>
            <a:endParaRPr lang="en-US" altLang="ja-JP" sz="1600" dirty="0">
              <a:latin typeface="Arial" charset="0"/>
              <a:ea typeface="ＭＳ Ｐゴシック" charset="0"/>
            </a:endParaRPr>
          </a:p>
          <a:p>
            <a:pPr>
              <a:lnSpc>
                <a:spcPct val="90000"/>
              </a:lnSpc>
              <a:buFontTx/>
              <a:buNone/>
            </a:pPr>
            <a:endParaRPr lang="en-US" sz="1800" b="1" dirty="0">
              <a:latin typeface="Arial" charset="0"/>
              <a:ea typeface="ＭＳ Ｐゴシック" charset="0"/>
              <a:cs typeface="ＭＳ Ｐゴシック" charset="0"/>
            </a:endParaRPr>
          </a:p>
          <a:p>
            <a:pPr>
              <a:lnSpc>
                <a:spcPct val="90000"/>
              </a:lnSpc>
              <a:buFontTx/>
              <a:buNone/>
            </a:pPr>
            <a:r>
              <a:rPr lang="en-US" sz="1800" b="1" dirty="0">
                <a:latin typeface="Arial" charset="0"/>
                <a:ea typeface="ＭＳ Ｐゴシック" charset="0"/>
                <a:cs typeface="ＭＳ Ｐゴシック" charset="0"/>
              </a:rPr>
              <a:t>The Free On-line Dictionary of Computing (2/19/13) </a:t>
            </a:r>
            <a:endParaRPr lang="en-US" sz="1800" dirty="0">
              <a:latin typeface="Arial" charset="0"/>
              <a:ea typeface="ＭＳ Ｐゴシック" charset="0"/>
              <a:cs typeface="ＭＳ Ｐゴシック" charset="0"/>
            </a:endParaRPr>
          </a:p>
          <a:p>
            <a:pPr lvl="1">
              <a:lnSpc>
                <a:spcPct val="90000"/>
              </a:lnSpc>
              <a:buFontTx/>
              <a:buNone/>
            </a:pPr>
            <a:r>
              <a:rPr lang="en-US" sz="2400" dirty="0">
                <a:latin typeface="Arial" charset="0"/>
                <a:ea typeface="ＭＳ Ｐゴシック" charset="0"/>
              </a:rPr>
              <a:t>heuristic  1. Of or relating to a usually speculative formulation serving as a guide in the investigation or solution of a problem: "The historian discovers the past by the judicious use of such a heuristic device as the 'ideal type'" (Karl J. </a:t>
            </a:r>
            <a:r>
              <a:rPr lang="en-US" sz="2400" dirty="0" err="1">
                <a:latin typeface="Arial" charset="0"/>
                <a:ea typeface="ＭＳ Ｐゴシック" charset="0"/>
              </a:rPr>
              <a:t>Weintraub</a:t>
            </a:r>
            <a:r>
              <a:rPr lang="en-US" sz="2400" dirty="0">
                <a:latin typeface="Arial" charset="0"/>
                <a:ea typeface="ＭＳ Ｐゴシック" charset="0"/>
              </a:rPr>
              <a:t>).</a:t>
            </a:r>
            <a:endParaRPr lang="en-US" sz="1600" dirty="0">
              <a:latin typeface="Arial" charset="0"/>
              <a:ea typeface="ＭＳ Ｐゴシック" charset="0"/>
            </a:endParaRPr>
          </a:p>
        </p:txBody>
      </p:sp>
    </p:spTree>
    <p:extLst>
      <p:ext uri="{BB962C8B-B14F-4D97-AF65-F5344CB8AC3E}">
        <p14:creationId xmlns:p14="http://schemas.microsoft.com/office/powerpoint/2010/main" val="733920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Arial" charset="0"/>
                <a:ea typeface="ＭＳ Ｐゴシック" charset="0"/>
                <a:cs typeface="ＭＳ Ｐゴシック" charset="0"/>
              </a:rPr>
              <a:t>Heuristic function: </a:t>
            </a:r>
            <a:r>
              <a:rPr lang="en-US" i="1">
                <a:latin typeface="Arial" charset="0"/>
                <a:ea typeface="ＭＳ Ｐゴシック" charset="0"/>
                <a:cs typeface="ＭＳ Ｐゴシック" charset="0"/>
              </a:rPr>
              <a:t>h(n)</a:t>
            </a:r>
          </a:p>
        </p:txBody>
      </p:sp>
      <p:sp>
        <p:nvSpPr>
          <p:cNvPr id="3" name="Content Placeholder 2"/>
          <p:cNvSpPr>
            <a:spLocks noGrp="1"/>
          </p:cNvSpPr>
          <p:nvPr>
            <p:ph idx="1"/>
          </p:nvPr>
        </p:nvSpPr>
        <p:spPr>
          <a:xfrm>
            <a:off x="304800" y="1600200"/>
            <a:ext cx="8229600" cy="5135562"/>
          </a:xfrm>
        </p:spPr>
        <p:txBody>
          <a:bodyPr/>
          <a:lstStyle/>
          <a:p>
            <a:pPr marL="0" indent="0">
              <a:buFontTx/>
              <a:buNone/>
            </a:pPr>
            <a:r>
              <a:rPr lang="en-US" sz="2400" dirty="0">
                <a:latin typeface="Arial" charset="0"/>
                <a:ea typeface="ＭＳ Ｐゴシック" charset="0"/>
                <a:cs typeface="ＭＳ Ｐゴシック" charset="0"/>
              </a:rPr>
              <a:t>An estimate of how close the node is to a goal</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Uses domain-specific knowledge!</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Examples</a:t>
            </a:r>
          </a:p>
          <a:p>
            <a:pPr lvl="1"/>
            <a:r>
              <a:rPr lang="en-US" sz="2000" dirty="0">
                <a:solidFill>
                  <a:srgbClr val="FF0000"/>
                </a:solidFill>
                <a:latin typeface="Arial" charset="0"/>
                <a:ea typeface="ＭＳ Ｐゴシック" charset="0"/>
              </a:rPr>
              <a:t>Map path finding?</a:t>
            </a:r>
          </a:p>
          <a:p>
            <a:pPr lvl="2"/>
            <a:r>
              <a:rPr lang="en-US" sz="1800" dirty="0">
                <a:latin typeface="Arial" charset="0"/>
                <a:ea typeface="ＭＳ Ｐゴシック" charset="0"/>
              </a:rPr>
              <a:t>straight-line distance from the node to the goal (</a:t>
            </a:r>
            <a:r>
              <a:rPr lang="ja-JP" altLang="en-US" sz="1800" dirty="0">
                <a:latin typeface="Arial" charset="0"/>
                <a:ea typeface="ＭＳ Ｐゴシック" charset="0"/>
              </a:rPr>
              <a:t>“</a:t>
            </a:r>
            <a:r>
              <a:rPr lang="en-US" altLang="ja-JP" sz="1800" dirty="0">
                <a:latin typeface="Arial" charset="0"/>
                <a:ea typeface="ＭＳ Ｐゴシック" charset="0"/>
              </a:rPr>
              <a:t>as the crow flies</a:t>
            </a:r>
            <a:r>
              <a:rPr lang="ja-JP" altLang="en-US" sz="1800" dirty="0">
                <a:latin typeface="Arial" charset="0"/>
                <a:ea typeface="ＭＳ Ｐゴシック" charset="0"/>
              </a:rPr>
              <a:t>”</a:t>
            </a:r>
            <a:r>
              <a:rPr lang="en-US" altLang="ja-JP" sz="1800" dirty="0">
                <a:latin typeface="Arial" charset="0"/>
                <a:ea typeface="ＭＳ Ｐゴシック" charset="0"/>
              </a:rPr>
              <a:t>)</a:t>
            </a:r>
          </a:p>
          <a:p>
            <a:pPr lvl="1"/>
            <a:r>
              <a:rPr lang="en-US" sz="2000" dirty="0">
                <a:solidFill>
                  <a:srgbClr val="FF0000"/>
                </a:solidFill>
                <a:latin typeface="Arial" charset="0"/>
                <a:ea typeface="ＭＳ Ｐゴシック" charset="0"/>
              </a:rPr>
              <a:t>8-puzzle?</a:t>
            </a:r>
          </a:p>
          <a:p>
            <a:pPr lvl="2"/>
            <a:r>
              <a:rPr lang="en-US" sz="1800" dirty="0">
                <a:latin typeface="Arial" charset="0"/>
                <a:ea typeface="ＭＳ Ｐゴシック" charset="0"/>
              </a:rPr>
              <a:t>how many tiles are out of place</a:t>
            </a:r>
          </a:p>
          <a:p>
            <a:pPr lvl="2"/>
            <a:r>
              <a:rPr lang="en-US" sz="1800" dirty="0">
                <a:latin typeface="Arial" charset="0"/>
                <a:ea typeface="ＭＳ Ｐゴシック" charset="0"/>
              </a:rPr>
              <a:t>sum of the “distances” of the out of place tiles</a:t>
            </a:r>
          </a:p>
          <a:p>
            <a:pPr lvl="1"/>
            <a:r>
              <a:rPr lang="en-US" sz="2000" dirty="0">
                <a:solidFill>
                  <a:srgbClr val="FF0000"/>
                </a:solidFill>
                <a:latin typeface="Arial" charset="0"/>
                <a:ea typeface="ＭＳ Ｐゴシック" charset="0"/>
              </a:rPr>
              <a:t>Foxes and Chickens?</a:t>
            </a:r>
          </a:p>
          <a:p>
            <a:pPr lvl="2"/>
            <a:r>
              <a:rPr lang="en-US" sz="1800" dirty="0">
                <a:latin typeface="Arial" charset="0"/>
                <a:ea typeface="ＭＳ Ｐゴシック" charset="0"/>
              </a:rPr>
              <a:t>number of people on the starting bank</a:t>
            </a:r>
          </a:p>
        </p:txBody>
      </p:sp>
    </p:spTree>
    <p:extLst>
      <p:ext uri="{BB962C8B-B14F-4D97-AF65-F5344CB8AC3E}">
        <p14:creationId xmlns:p14="http://schemas.microsoft.com/office/powerpoint/2010/main" val="6852636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Foxes and Chickens</a:t>
            </a:r>
          </a:p>
        </p:txBody>
      </p:sp>
      <p:sp>
        <p:nvSpPr>
          <p:cNvPr id="17" name="TextBox 16"/>
          <p:cNvSpPr txBox="1"/>
          <p:nvPr/>
        </p:nvSpPr>
        <p:spPr>
          <a:xfrm>
            <a:off x="1828800" y="3352800"/>
            <a:ext cx="3671198" cy="3108543"/>
          </a:xfrm>
          <a:prstGeom prst="rect">
            <a:avLst/>
          </a:prstGeom>
          <a:noFill/>
        </p:spPr>
        <p:txBody>
          <a:bodyPr wrap="none" rtlCol="0">
            <a:spAutoFit/>
          </a:bodyPr>
          <a:lstStyle/>
          <a:p>
            <a:r>
              <a:rPr lang="en-US" sz="2800" dirty="0">
                <a:solidFill>
                  <a:srgbClr val="0000FF"/>
                </a:solidFill>
              </a:rPr>
              <a:t>FFFCCC B</a:t>
            </a:r>
          </a:p>
          <a:p>
            <a:endParaRPr lang="en-US" sz="2800" dirty="0">
              <a:solidFill>
                <a:srgbClr val="0000FF"/>
              </a:solidFill>
            </a:endParaRPr>
          </a:p>
          <a:p>
            <a:r>
              <a:rPr lang="en-US" sz="2800" dirty="0">
                <a:solidFill>
                  <a:srgbClr val="0000FF"/>
                </a:solidFill>
              </a:rPr>
              <a:t>FFCC                B FC</a:t>
            </a:r>
          </a:p>
          <a:p>
            <a:endParaRPr lang="en-US" sz="2800" dirty="0">
              <a:solidFill>
                <a:srgbClr val="0000FF"/>
              </a:solidFill>
            </a:endParaRPr>
          </a:p>
          <a:p>
            <a:r>
              <a:rPr lang="en-US" sz="2800" dirty="0">
                <a:solidFill>
                  <a:srgbClr val="0000FF"/>
                </a:solidFill>
              </a:rPr>
              <a:t>FC                     B FFCC</a:t>
            </a:r>
          </a:p>
          <a:p>
            <a:endParaRPr lang="en-US" sz="2800" dirty="0">
              <a:solidFill>
                <a:srgbClr val="0000FF"/>
              </a:solidFill>
            </a:endParaRPr>
          </a:p>
          <a:p>
            <a:r>
              <a:rPr lang="en-US" sz="2800" dirty="0">
                <a:solidFill>
                  <a:srgbClr val="0000FF"/>
                </a:solidFill>
              </a:rPr>
              <a:t>…</a:t>
            </a:r>
          </a:p>
        </p:txBody>
      </p:sp>
      <p:sp>
        <p:nvSpPr>
          <p:cNvPr id="7" name="Rectangle 3">
            <a:extLst>
              <a:ext uri="{FF2B5EF4-FFF2-40B4-BE49-F238E27FC236}">
                <a16:creationId xmlns:a16="http://schemas.microsoft.com/office/drawing/2014/main" id="{36B1F8A3-2FB4-6945-A110-2B0CD5AABA77}"/>
              </a:ext>
            </a:extLst>
          </p:cNvPr>
          <p:cNvSpPr txBox="1">
            <a:spLocks noChangeArrowheads="1"/>
          </p:cNvSpPr>
          <p:nvPr/>
        </p:nvSpPr>
        <p:spPr>
          <a:xfrm>
            <a:off x="228600" y="1524000"/>
            <a:ext cx="8534400"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defTabSz="914400">
              <a:buFontTx/>
              <a:buNone/>
            </a:pPr>
            <a:r>
              <a:rPr lang="en-US" sz="2000" b="1" dirty="0"/>
              <a:t>Three foxes and three chickens wish to cross the river.  They have a small boat that will carry up to two animals.  Everyone can navigate the boat.  If at any time the foxes outnumber the chickens on either bank of the river, they will eat the chickens. Find the smallest number of crossings that will allow everyone to cross the river safely.</a:t>
            </a:r>
            <a:endParaRPr lang="en-US" sz="2000" dirty="0"/>
          </a:p>
        </p:txBody>
      </p:sp>
    </p:spTree>
    <p:extLst>
      <p:ext uri="{BB962C8B-B14F-4D97-AF65-F5344CB8AC3E}">
        <p14:creationId xmlns:p14="http://schemas.microsoft.com/office/powerpoint/2010/main" val="372066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for a solution</a:t>
            </a:r>
          </a:p>
        </p:txBody>
      </p:sp>
      <p:sp>
        <p:nvSpPr>
          <p:cNvPr id="4" name="TextBox 3"/>
          <p:cNvSpPr txBox="1"/>
          <p:nvPr/>
        </p:nvSpPr>
        <p:spPr>
          <a:xfrm>
            <a:off x="3124200" y="1798528"/>
            <a:ext cx="2154757" cy="523220"/>
          </a:xfrm>
          <a:prstGeom prst="rect">
            <a:avLst/>
          </a:prstGeom>
          <a:noFill/>
        </p:spPr>
        <p:txBody>
          <a:bodyPr wrap="none" rtlCol="0">
            <a:spAutoFit/>
          </a:bodyPr>
          <a:lstStyle/>
          <a:p>
            <a:r>
              <a:rPr lang="en-US" sz="2800" dirty="0">
                <a:solidFill>
                  <a:srgbClr val="0000FF"/>
                </a:solidFill>
              </a:rPr>
              <a:t>FFFCCC B ~~</a:t>
            </a:r>
          </a:p>
        </p:txBody>
      </p:sp>
      <p:sp>
        <p:nvSpPr>
          <p:cNvPr id="5" name="TextBox 4"/>
          <p:cNvSpPr txBox="1"/>
          <p:nvPr/>
        </p:nvSpPr>
        <p:spPr>
          <a:xfrm>
            <a:off x="1676400" y="3704644"/>
            <a:ext cx="5733636" cy="523220"/>
          </a:xfrm>
          <a:prstGeom prst="rect">
            <a:avLst/>
          </a:prstGeom>
          <a:noFill/>
        </p:spPr>
        <p:txBody>
          <a:bodyPr wrap="none" rtlCol="0">
            <a:spAutoFit/>
          </a:bodyPr>
          <a:lstStyle/>
          <a:p>
            <a:r>
              <a:rPr lang="en-US" sz="2800" dirty="0">
                <a:solidFill>
                  <a:srgbClr val="FF0000"/>
                </a:solidFill>
              </a:rPr>
              <a:t>What states can we get to from here?</a:t>
            </a:r>
          </a:p>
        </p:txBody>
      </p:sp>
    </p:spTree>
    <p:extLst>
      <p:ext uri="{BB962C8B-B14F-4D97-AF65-F5344CB8AC3E}">
        <p14:creationId xmlns:p14="http://schemas.microsoft.com/office/powerpoint/2010/main" val="398052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Searching for a solution</a:t>
            </a:r>
          </a:p>
        </p:txBody>
      </p:sp>
      <p:sp>
        <p:nvSpPr>
          <p:cNvPr id="4" name="TextBox 3"/>
          <p:cNvSpPr txBox="1"/>
          <p:nvPr/>
        </p:nvSpPr>
        <p:spPr>
          <a:xfrm>
            <a:off x="3124200" y="1798528"/>
            <a:ext cx="1874231" cy="461665"/>
          </a:xfrm>
          <a:prstGeom prst="rect">
            <a:avLst/>
          </a:prstGeom>
          <a:noFill/>
        </p:spPr>
        <p:txBody>
          <a:bodyPr wrap="none" rtlCol="0">
            <a:spAutoFit/>
          </a:bodyPr>
          <a:lstStyle/>
          <a:p>
            <a:r>
              <a:rPr lang="en-US" sz="2400" dirty="0">
                <a:solidFill>
                  <a:srgbClr val="0000FF"/>
                </a:solidFill>
              </a:rPr>
              <a:t>FFFCCC B ~~</a:t>
            </a:r>
          </a:p>
        </p:txBody>
      </p:sp>
      <p:sp>
        <p:nvSpPr>
          <p:cNvPr id="7" name="TextBox 6"/>
          <p:cNvSpPr txBox="1"/>
          <p:nvPr/>
        </p:nvSpPr>
        <p:spPr>
          <a:xfrm>
            <a:off x="3448484" y="3595834"/>
            <a:ext cx="1959191" cy="461665"/>
          </a:xfrm>
          <a:prstGeom prst="rect">
            <a:avLst/>
          </a:prstGeom>
          <a:noFill/>
        </p:spPr>
        <p:txBody>
          <a:bodyPr wrap="none" rtlCol="0">
            <a:spAutoFit/>
          </a:bodyPr>
          <a:lstStyle/>
          <a:p>
            <a:r>
              <a:rPr lang="en-US" sz="2400" dirty="0">
                <a:solidFill>
                  <a:srgbClr val="0000FF"/>
                </a:solidFill>
              </a:rPr>
              <a:t>FFCC ~~ B FC</a:t>
            </a:r>
          </a:p>
        </p:txBody>
      </p:sp>
      <p:sp>
        <p:nvSpPr>
          <p:cNvPr id="8" name="TextBox 7"/>
          <p:cNvSpPr txBox="1"/>
          <p:nvPr/>
        </p:nvSpPr>
        <p:spPr>
          <a:xfrm>
            <a:off x="5791200" y="3429000"/>
            <a:ext cx="1959191" cy="461665"/>
          </a:xfrm>
          <a:prstGeom prst="rect">
            <a:avLst/>
          </a:prstGeom>
          <a:noFill/>
        </p:spPr>
        <p:txBody>
          <a:bodyPr wrap="none" rtlCol="0">
            <a:spAutoFit/>
          </a:bodyPr>
          <a:lstStyle/>
          <a:p>
            <a:r>
              <a:rPr lang="en-US" sz="2400" dirty="0">
                <a:solidFill>
                  <a:srgbClr val="0000FF"/>
                </a:solidFill>
              </a:rPr>
              <a:t>FCCC ~~ B FF</a:t>
            </a:r>
          </a:p>
        </p:txBody>
      </p:sp>
      <p:cxnSp>
        <p:nvCxnSpPr>
          <p:cNvPr id="10" name="Straight Arrow Connector 9"/>
          <p:cNvCxnSpPr>
            <a:stCxn id="4" idx="2"/>
            <a:endCxn id="7" idx="0"/>
          </p:cNvCxnSpPr>
          <p:nvPr/>
        </p:nvCxnSpPr>
        <p:spPr>
          <a:xfrm>
            <a:off x="4061316" y="2260193"/>
            <a:ext cx="366764" cy="133564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2"/>
            <a:endCxn id="8" idx="0"/>
          </p:cNvCxnSpPr>
          <p:nvPr/>
        </p:nvCxnSpPr>
        <p:spPr>
          <a:xfrm>
            <a:off x="4061316" y="2260193"/>
            <a:ext cx="2709480" cy="11688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225122" y="5079521"/>
            <a:ext cx="1918489" cy="523220"/>
          </a:xfrm>
          <a:prstGeom prst="rect">
            <a:avLst/>
          </a:prstGeom>
          <a:noFill/>
        </p:spPr>
        <p:txBody>
          <a:bodyPr wrap="none" rtlCol="0">
            <a:spAutoFit/>
          </a:bodyPr>
          <a:lstStyle/>
          <a:p>
            <a:r>
              <a:rPr lang="en-US" sz="2800" dirty="0">
                <a:solidFill>
                  <a:srgbClr val="FF0000"/>
                </a:solidFill>
              </a:rPr>
              <a:t>Next states?</a:t>
            </a:r>
          </a:p>
        </p:txBody>
      </p:sp>
      <p:sp>
        <p:nvSpPr>
          <p:cNvPr id="11" name="TextBox 10"/>
          <p:cNvSpPr txBox="1"/>
          <p:nvPr/>
        </p:nvSpPr>
        <p:spPr>
          <a:xfrm>
            <a:off x="888063" y="3581400"/>
            <a:ext cx="1959191" cy="461665"/>
          </a:xfrm>
          <a:prstGeom prst="rect">
            <a:avLst/>
          </a:prstGeom>
          <a:noFill/>
        </p:spPr>
        <p:txBody>
          <a:bodyPr wrap="none" rtlCol="0">
            <a:spAutoFit/>
          </a:bodyPr>
          <a:lstStyle/>
          <a:p>
            <a:r>
              <a:rPr lang="en-US" sz="2400" dirty="0">
                <a:solidFill>
                  <a:srgbClr val="0000FF"/>
                </a:solidFill>
              </a:rPr>
              <a:t>FFCCC ~~ B F</a:t>
            </a:r>
          </a:p>
        </p:txBody>
      </p:sp>
      <p:cxnSp>
        <p:nvCxnSpPr>
          <p:cNvPr id="12" name="Straight Arrow Connector 11"/>
          <p:cNvCxnSpPr>
            <a:stCxn id="4" idx="2"/>
            <a:endCxn id="11" idx="0"/>
          </p:cNvCxnSpPr>
          <p:nvPr/>
        </p:nvCxnSpPr>
        <p:spPr>
          <a:xfrm flipH="1">
            <a:off x="1867659" y="2260193"/>
            <a:ext cx="2193657" cy="132120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032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dirty="0"/>
              <a:t>Fox and Chickens Solution</a:t>
            </a:r>
          </a:p>
        </p:txBody>
      </p:sp>
      <p:sp>
        <p:nvSpPr>
          <p:cNvPr id="2" name="TextBox 1"/>
          <p:cNvSpPr txBox="1"/>
          <p:nvPr/>
        </p:nvSpPr>
        <p:spPr>
          <a:xfrm>
            <a:off x="914400" y="6096000"/>
            <a:ext cx="7043816" cy="461665"/>
          </a:xfrm>
          <a:prstGeom prst="rect">
            <a:avLst/>
          </a:prstGeom>
          <a:noFill/>
        </p:spPr>
        <p:txBody>
          <a:bodyPr wrap="none" rtlCol="0">
            <a:spAutoFit/>
          </a:bodyPr>
          <a:lstStyle/>
          <a:p>
            <a:r>
              <a:rPr lang="en-US" sz="2400" dirty="0">
                <a:solidFill>
                  <a:srgbClr val="FF0000"/>
                </a:solidFill>
              </a:rPr>
              <a:t>How is this solution different than the n-queens problem?</a:t>
            </a:r>
          </a:p>
        </p:txBody>
      </p:sp>
      <p:pic>
        <p:nvPicPr>
          <p:cNvPr id="5" name="Picture 4">
            <a:extLst>
              <a:ext uri="{FF2B5EF4-FFF2-40B4-BE49-F238E27FC236}">
                <a16:creationId xmlns:a16="http://schemas.microsoft.com/office/drawing/2014/main" id="{4BE24323-4D0C-B747-8D41-5838DEC2106B}"/>
              </a:ext>
            </a:extLst>
          </p:cNvPr>
          <p:cNvPicPr>
            <a:picLocks noChangeAspect="1"/>
          </p:cNvPicPr>
          <p:nvPr/>
        </p:nvPicPr>
        <p:blipFill>
          <a:blip r:embed="rId3"/>
          <a:stretch>
            <a:fillRect/>
          </a:stretch>
        </p:blipFill>
        <p:spPr>
          <a:xfrm>
            <a:off x="2759908" y="1733062"/>
            <a:ext cx="3352800" cy="4362938"/>
          </a:xfrm>
          <a:prstGeom prst="rect">
            <a:avLst/>
          </a:prstGeom>
        </p:spPr>
      </p:pic>
    </p:spTree>
    <p:extLst>
      <p:ext uri="{BB962C8B-B14F-4D97-AF65-F5344CB8AC3E}">
        <p14:creationId xmlns:p14="http://schemas.microsoft.com/office/powerpoint/2010/main" val="3175184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dirty="0"/>
              <a:t>Fox and Chickens Solution</a:t>
            </a:r>
          </a:p>
        </p:txBody>
      </p:sp>
      <p:pic>
        <p:nvPicPr>
          <p:cNvPr id="5" name="Picture 4">
            <a:extLst>
              <a:ext uri="{FF2B5EF4-FFF2-40B4-BE49-F238E27FC236}">
                <a16:creationId xmlns:a16="http://schemas.microsoft.com/office/drawing/2014/main" id="{4BE24323-4D0C-B747-8D41-5838DEC2106B}"/>
              </a:ext>
            </a:extLst>
          </p:cNvPr>
          <p:cNvPicPr>
            <a:picLocks noChangeAspect="1"/>
          </p:cNvPicPr>
          <p:nvPr/>
        </p:nvPicPr>
        <p:blipFill>
          <a:blip r:embed="rId3"/>
          <a:stretch>
            <a:fillRect/>
          </a:stretch>
        </p:blipFill>
        <p:spPr>
          <a:xfrm>
            <a:off x="2759908" y="1733062"/>
            <a:ext cx="3352800" cy="4362938"/>
          </a:xfrm>
          <a:prstGeom prst="rect">
            <a:avLst/>
          </a:prstGeom>
        </p:spPr>
      </p:pic>
      <p:sp>
        <p:nvSpPr>
          <p:cNvPr id="6" name="TextBox 5">
            <a:extLst>
              <a:ext uri="{FF2B5EF4-FFF2-40B4-BE49-F238E27FC236}">
                <a16:creationId xmlns:a16="http://schemas.microsoft.com/office/drawing/2014/main" id="{D85D4DF7-0F1B-B74A-882B-3D6160491C95}"/>
              </a:ext>
            </a:extLst>
          </p:cNvPr>
          <p:cNvSpPr txBox="1"/>
          <p:nvPr/>
        </p:nvSpPr>
        <p:spPr>
          <a:xfrm>
            <a:off x="115890" y="6167735"/>
            <a:ext cx="9256710" cy="461665"/>
          </a:xfrm>
          <a:prstGeom prst="rect">
            <a:avLst/>
          </a:prstGeom>
          <a:noFill/>
        </p:spPr>
        <p:txBody>
          <a:bodyPr wrap="none" rtlCol="0">
            <a:spAutoFit/>
          </a:bodyPr>
          <a:lstStyle/>
          <a:p>
            <a:r>
              <a:rPr lang="en-US" sz="2400" dirty="0">
                <a:solidFill>
                  <a:srgbClr val="0000FF"/>
                </a:solidFill>
              </a:rPr>
              <a:t>Solution is not a state, but a sequence of actions (or a sequence of states)</a:t>
            </a:r>
          </a:p>
        </p:txBody>
      </p:sp>
    </p:spTree>
    <p:extLst>
      <p:ext uri="{BB962C8B-B14F-4D97-AF65-F5344CB8AC3E}">
        <p14:creationId xmlns:p14="http://schemas.microsoft.com/office/powerpoint/2010/main" val="2068020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10354</TotalTime>
  <Words>1644</Words>
  <Application>Microsoft Macintosh PowerPoint</Application>
  <PresentationFormat>On-screen Show (4:3)</PresentationFormat>
  <Paragraphs>325</Paragraphs>
  <Slides>43</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Courier</vt:lpstr>
      <vt:lpstr>Times New Roman</vt:lpstr>
      <vt:lpstr>Tw Cen MT</vt:lpstr>
      <vt:lpstr>Wingdings</vt:lpstr>
      <vt:lpstr>Wingdings 2</vt:lpstr>
      <vt:lpstr>Median</vt:lpstr>
      <vt:lpstr>informed Search</vt:lpstr>
      <vt:lpstr>Admin</vt:lpstr>
      <vt:lpstr>Foxes and Chickens</vt:lpstr>
      <vt:lpstr>Foxes and Chickens</vt:lpstr>
      <vt:lpstr>Foxes and Chickens</vt:lpstr>
      <vt:lpstr>Searching for a solution</vt:lpstr>
      <vt:lpstr>Searching for a solution</vt:lpstr>
      <vt:lpstr>Fox and Chickens Solution</vt:lpstr>
      <vt:lpstr>Fox and Chickens Solution</vt:lpstr>
      <vt:lpstr>Code!</vt:lpstr>
      <vt:lpstr>One other problem</vt:lpstr>
      <vt:lpstr>One other problem</vt:lpstr>
      <vt:lpstr>One other problem</vt:lpstr>
      <vt:lpstr>One other problem</vt:lpstr>
      <vt:lpstr>DFS vs. BFS</vt:lpstr>
      <vt:lpstr>DFS vs. BFS</vt:lpstr>
      <vt:lpstr>DFS vs. BFS</vt:lpstr>
      <vt:lpstr>DFS vs. BFS</vt:lpstr>
      <vt:lpstr>DFS vs. BFS</vt:lpstr>
      <vt:lpstr>DFS vs. BFS</vt:lpstr>
      <vt:lpstr>DFS vs. BFS</vt:lpstr>
      <vt:lpstr>One other problem</vt:lpstr>
      <vt:lpstr>DFS avoiding repeats</vt:lpstr>
      <vt:lpstr>Other search problems</vt:lpstr>
      <vt:lpstr>8-puzzle</vt:lpstr>
      <vt:lpstr>8-puzzle</vt:lpstr>
      <vt:lpstr>8-puzzle</vt:lpstr>
      <vt:lpstr>PowerPoint Presentation</vt:lpstr>
      <vt:lpstr>Cryptarithmetic</vt:lpstr>
      <vt:lpstr>Remove 5 Sticks</vt:lpstr>
      <vt:lpstr>Water Jug Problem</vt:lpstr>
      <vt:lpstr>Water Jug Problem</vt:lpstr>
      <vt:lpstr>8-puzzle revisited</vt:lpstr>
      <vt:lpstr>8-puzzle revisited</vt:lpstr>
      <vt:lpstr>from: Claremont to:Rowland Heights</vt:lpstr>
      <vt:lpstr>from: Claremont to:Rowland Heights</vt:lpstr>
      <vt:lpstr>from: Claremont to:Rowland Heights</vt:lpstr>
      <vt:lpstr>from: Claremont to:Rowland Heights</vt:lpstr>
      <vt:lpstr>from: Claremont to: Rowland Heights</vt:lpstr>
      <vt:lpstr>from: Claremont to: Rowland Heights</vt:lpstr>
      <vt:lpstr>Informed search</vt:lpstr>
      <vt:lpstr>Heuristic</vt:lpstr>
      <vt:lpstr>Heuristic function: h(n)</vt:lpstr>
    </vt:vector>
  </TitlesOfParts>
  <Company>Pomona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Microsoft Office User</cp:lastModifiedBy>
  <cp:revision>918</cp:revision>
  <cp:lastPrinted>2022-05-11T19:02:00Z</cp:lastPrinted>
  <dcterms:created xsi:type="dcterms:W3CDTF">2011-02-09T18:38:39Z</dcterms:created>
  <dcterms:modified xsi:type="dcterms:W3CDTF">2022-05-11T19:02:14Z</dcterms:modified>
</cp:coreProperties>
</file>