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.jpeg" ContentType="image/jpeg"/>
  <Override PartName="/ppt/media/image15.png" ContentType="image/png"/>
  <Override PartName="/ppt/media/image4.wmf" ContentType="image/x-wmf"/>
  <Override PartName="/ppt/media/image6.wmf" ContentType="image/x-wmf"/>
  <Override PartName="/ppt/media/image2.wmf" ContentType="image/x-wmf"/>
  <Override PartName="/ppt/media/image5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7.wmf" ContentType="image/x-wmf"/>
  <Override PartName="/ppt/media/image13.wmf" ContentType="image/x-wmf"/>
  <Override PartName="/ppt/media/image16.wmf" ContentType="image/x-wmf"/>
  <Override PartName="/ppt/media/image12.wmf" ContentType="image/x-wmf"/>
  <Override PartName="/ppt/media/image14.wmf" ContentType="image/x-wmf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/>
  <p:notesSz cx="6959600" cy="92456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C164A9F-B135-43CB-955C-8D44C6E95CD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F8457FE1-E2FC-4664-91A8-C96C6F26D8F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39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8391F309-0B0A-4B49-B504-3C0BC96C611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1BF906CA-0CB6-4496-876C-2B9AB5DB4EF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46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0E60A0A7-C1B3-4168-B028-406BADED0AB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48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49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2924FA6F-ADAD-4469-9F0C-7CCB5FB5EBD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52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A869B5B3-0F85-405B-832C-0B0620E9640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54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55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181F9C2D-6E61-47EE-A882-30D10A8B6F3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58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84EEC3A5-A76E-4CCB-8FA0-4E190B2AF10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60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61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5C7F2A56-2989-4B80-9222-03FAFF90C60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63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64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ACE1237B-F1F8-4812-8D83-2EE1B91996C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30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31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often we view a slice of them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67" name="CustomShape 3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DBAD704B-0582-45DF-9B3D-0D249603219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often we view a slice of them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0" name="CustomShape 3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2F7959B4-9A5B-40F6-8E8C-37A0F38D981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often we view a slice of them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3" name="CustomShape 3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6DCA9CAD-8692-4211-9D05-09A7DC96F42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75" name="PlaceHolder 2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often we view a slice of them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6" name="CustomShape 3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F285689A-14A8-4C5E-9D4E-0A0F1F2BBDA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often we view a slice of them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79" name="CustomShape 3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249CA224-4DAD-492D-A0CC-FE18C0E49E6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94709B91-904E-40D8-8FBF-B49CF1DD331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81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9B925ACF-8BD1-40BC-A754-5DFD4ECB2F6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85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4FC318A2-5FC6-4A81-BF8A-C683DF0F64E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34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7FCFD52E-9EA6-453A-B647-573D46F074A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88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DA62BEE6-9EA4-4CAC-BBD9-8A8DFB3EF1F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90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91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We have the truth table for AND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4D2F1F7D-C30F-4A49-9A07-A6F1C94A086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93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94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latin typeface="Arial"/>
              </a:rPr>
              <a:t>And here we have the node for AND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latin typeface="Arial"/>
              </a:rPr>
              <a:t>Assume that all inputs are either 1 or 0, “on” or “off”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latin typeface="Arial"/>
              </a:rPr>
              <a:t>When they are activated, they become “on”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latin typeface="Arial"/>
              </a:rPr>
              <a:t>So what weights do we need to assign to these two links and what threshold do we need to put in this unit in order to represent an AND gate?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17D35F14-8D08-44E1-A573-59BF2727B17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97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C753C8F3-6510-473A-A9AC-15FE2507768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99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00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We can extend this to take more inputs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What are the new weights and thresholds?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16616BFD-969E-4D45-A2D2-3DFD99C9A0C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02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03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5428CA7F-F99D-4307-BA4A-B97F664E6C6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05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52CD4184-6BA3-4F78-8D2F-24191CDEC2D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08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09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What about for an OR gate?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What weights and thresholds would serve to create an OR gate?</a:t>
            </a:r>
            <a:br/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B0D638FD-D594-4864-BD35-E33343E62DA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11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12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DC88FAB5-6C21-492E-AFE7-F26B13E0B81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14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15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Similarly, we can expand it to take more inputs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BB5B1D75-3B8A-4E6D-A8A2-45E23472317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036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037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2A1A13B7-A8BC-494B-BF9F-C80A6427853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17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18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8EB0A9F3-791D-45D5-B8D0-624736A0499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20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1DA56195-57EB-473D-B2E7-5691A7794BC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23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24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latin typeface="Arial"/>
              </a:rPr>
              <a:t>Now it gets a little bit trickier, what weight and threshold might work to create a NOT gate?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CustomShape 1"/>
          <p:cNvSpPr/>
          <p:nvPr/>
        </p:nvSpPr>
        <p:spPr>
          <a:xfrm>
            <a:off x="3941640" y="8782200"/>
            <a:ext cx="3015000" cy="46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 anchor="b"/>
          <a:p>
            <a:pPr algn="r">
              <a:lnSpc>
                <a:spcPct val="100000"/>
              </a:lnSpc>
            </a:pPr>
            <a:fld id="{691D91A1-AEDD-4939-A683-787474B0A9E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26" name="PlaceHolder 2"/>
          <p:cNvSpPr>
            <a:spLocks noGrp="1"/>
          </p:cNvSpPr>
          <p:nvPr>
            <p:ph type="sldImg"/>
          </p:nvPr>
        </p:nvSpPr>
        <p:spPr>
          <a:xfrm>
            <a:off x="1168560" y="693720"/>
            <a:ext cx="4621680" cy="3466080"/>
          </a:xfrm>
          <a:prstGeom prst="rect">
            <a:avLst/>
          </a:prstGeom>
        </p:spPr>
      </p:sp>
      <p:sp>
        <p:nvSpPr>
          <p:cNvPr id="1127" name="PlaceHolder 3"/>
          <p:cNvSpPr>
            <a:spLocks noGrp="1"/>
          </p:cNvSpPr>
          <p:nvPr>
            <p:ph type="body"/>
          </p:nvPr>
        </p:nvSpPr>
        <p:spPr>
          <a:xfrm>
            <a:off x="695160" y="4390920"/>
            <a:ext cx="5567760" cy="4159800"/>
          </a:xfrm>
          <a:prstGeom prst="rect">
            <a:avLst/>
          </a:prstGeom>
        </p:spPr>
        <p:txBody>
          <a:bodyPr lIns="92520" rIns="92520" tIns="46440" bIns="4644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2920" cy="545040"/>
            <a:chOff x="0" y="0"/>
            <a:chExt cx="9142920" cy="5450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284760" cy="5324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412920" y="135000"/>
              <a:ext cx="8730000" cy="2736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09680" y="135000"/>
              <a:ext cx="137160" cy="1400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547560" y="0"/>
              <a:ext cx="13860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47560" y="135000"/>
              <a:ext cx="138600" cy="1400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74680" y="274680"/>
              <a:ext cx="13536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31760" y="136440"/>
              <a:ext cx="140040" cy="13716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09680" y="271440"/>
              <a:ext cx="137160" cy="1371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274680" y="409680"/>
              <a:ext cx="135360" cy="1353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0" y="0"/>
            <a:ext cx="9142920" cy="545040"/>
            <a:chOff x="0" y="0"/>
            <a:chExt cx="9142920" cy="545040"/>
          </a:xfrm>
        </p:grpSpPr>
        <p:sp>
          <p:nvSpPr>
            <p:cNvPr id="49" name="CustomShape 2"/>
            <p:cNvSpPr/>
            <p:nvPr/>
          </p:nvSpPr>
          <p:spPr>
            <a:xfrm>
              <a:off x="0" y="0"/>
              <a:ext cx="284760" cy="5324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3"/>
            <p:cNvSpPr/>
            <p:nvPr/>
          </p:nvSpPr>
          <p:spPr>
            <a:xfrm>
              <a:off x="412920" y="135000"/>
              <a:ext cx="8730000" cy="2736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4"/>
            <p:cNvSpPr/>
            <p:nvPr/>
          </p:nvSpPr>
          <p:spPr>
            <a:xfrm>
              <a:off x="409680" y="135000"/>
              <a:ext cx="137160" cy="1400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"/>
            <p:cNvSpPr/>
            <p:nvPr/>
          </p:nvSpPr>
          <p:spPr>
            <a:xfrm>
              <a:off x="547560" y="0"/>
              <a:ext cx="13860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6"/>
            <p:cNvSpPr/>
            <p:nvPr/>
          </p:nvSpPr>
          <p:spPr>
            <a:xfrm>
              <a:off x="547560" y="135000"/>
              <a:ext cx="138600" cy="1400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7"/>
            <p:cNvSpPr/>
            <p:nvPr/>
          </p:nvSpPr>
          <p:spPr>
            <a:xfrm>
              <a:off x="274680" y="274680"/>
              <a:ext cx="13536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8"/>
            <p:cNvSpPr/>
            <p:nvPr/>
          </p:nvSpPr>
          <p:spPr>
            <a:xfrm>
              <a:off x="131760" y="136440"/>
              <a:ext cx="140040" cy="13716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9"/>
            <p:cNvSpPr/>
            <p:nvPr/>
          </p:nvSpPr>
          <p:spPr>
            <a:xfrm>
              <a:off x="409680" y="271440"/>
              <a:ext cx="137160" cy="1371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10"/>
            <p:cNvSpPr/>
            <p:nvPr/>
          </p:nvSpPr>
          <p:spPr>
            <a:xfrm>
              <a:off x="274680" y="409680"/>
              <a:ext cx="135360" cy="1353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" name="Group 11"/>
          <p:cNvGrpSpPr/>
          <p:nvPr/>
        </p:nvGrpSpPr>
        <p:grpSpPr>
          <a:xfrm>
            <a:off x="0" y="0"/>
            <a:ext cx="9142920" cy="6856920"/>
            <a:chOff x="0" y="0"/>
            <a:chExt cx="9142920" cy="6856920"/>
          </a:xfrm>
        </p:grpSpPr>
        <p:sp>
          <p:nvSpPr>
            <p:cNvPr id="59" name="CustomShape 12"/>
            <p:cNvSpPr/>
            <p:nvPr/>
          </p:nvSpPr>
          <p:spPr>
            <a:xfrm>
              <a:off x="0" y="0"/>
              <a:ext cx="3504240" cy="68569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13"/>
            <p:cNvSpPr/>
            <p:nvPr/>
          </p:nvSpPr>
          <p:spPr>
            <a:xfrm>
              <a:off x="1716120" y="1690560"/>
              <a:ext cx="7426800" cy="253260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1" name="Group 14"/>
            <p:cNvGrpSpPr/>
            <p:nvPr/>
          </p:nvGrpSpPr>
          <p:grpSpPr>
            <a:xfrm>
              <a:off x="0" y="1066680"/>
              <a:ext cx="2865960" cy="3156840"/>
              <a:chOff x="0" y="1066680"/>
              <a:chExt cx="2865960" cy="3156840"/>
            </a:xfrm>
          </p:grpSpPr>
          <p:sp>
            <p:nvSpPr>
              <p:cNvPr id="62" name="CustomShape 15"/>
              <p:cNvSpPr/>
              <p:nvPr/>
            </p:nvSpPr>
            <p:spPr>
              <a:xfrm>
                <a:off x="573120" y="3583080"/>
                <a:ext cx="575280" cy="64044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CustomShape 16"/>
              <p:cNvSpPr/>
              <p:nvPr/>
            </p:nvSpPr>
            <p:spPr>
              <a:xfrm>
                <a:off x="1716120" y="1690560"/>
                <a:ext cx="573480" cy="641880"/>
              </a:xfrm>
              <a:prstGeom prst="rect">
                <a:avLst/>
              </a:prstGeom>
              <a:solidFill>
                <a:schemeClr val="folHlink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CustomShape 17"/>
              <p:cNvSpPr/>
              <p:nvPr/>
            </p:nvSpPr>
            <p:spPr>
              <a:xfrm>
                <a:off x="2281320" y="1066680"/>
                <a:ext cx="584640" cy="633960"/>
              </a:xfrm>
              <a:prstGeom prst="rect">
                <a:avLst/>
              </a:prstGeom>
              <a:solidFill>
                <a:schemeClr val="folHlink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CustomShape 18"/>
              <p:cNvSpPr/>
              <p:nvPr/>
            </p:nvSpPr>
            <p:spPr>
              <a:xfrm>
                <a:off x="1141560" y="3583080"/>
                <a:ext cx="583200" cy="640440"/>
              </a:xfrm>
              <a:prstGeom prst="rect">
                <a:avLst/>
              </a:prstGeom>
              <a:solidFill>
                <a:schemeClr val="bg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" name="CustomShape 19"/>
              <p:cNvSpPr/>
              <p:nvPr/>
            </p:nvSpPr>
            <p:spPr>
              <a:xfrm>
                <a:off x="2281320" y="1690560"/>
                <a:ext cx="584640" cy="64188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CustomShape 20"/>
              <p:cNvSpPr/>
              <p:nvPr/>
            </p:nvSpPr>
            <p:spPr>
              <a:xfrm>
                <a:off x="1141560" y="2324160"/>
                <a:ext cx="583200" cy="632160"/>
              </a:xfrm>
              <a:prstGeom prst="rect">
                <a:avLst/>
              </a:prstGeom>
              <a:solidFill>
                <a:schemeClr val="folHlink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" name="CustomShape 21"/>
              <p:cNvSpPr/>
              <p:nvPr/>
            </p:nvSpPr>
            <p:spPr>
              <a:xfrm>
                <a:off x="0" y="2324160"/>
                <a:ext cx="581400" cy="632160"/>
              </a:xfrm>
              <a:prstGeom prst="rect">
                <a:avLst/>
              </a:prstGeom>
              <a:solidFill>
                <a:schemeClr val="bg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" name="CustomShape 22"/>
              <p:cNvSpPr/>
              <p:nvPr/>
            </p:nvSpPr>
            <p:spPr>
              <a:xfrm>
                <a:off x="1716120" y="2324160"/>
                <a:ext cx="573480" cy="63216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" name="CustomShape 23"/>
              <p:cNvSpPr/>
              <p:nvPr/>
            </p:nvSpPr>
            <p:spPr>
              <a:xfrm>
                <a:off x="573120" y="2948040"/>
                <a:ext cx="575280" cy="643320"/>
              </a:xfrm>
              <a:prstGeom prst="rect">
                <a:avLst/>
              </a:prstGeom>
              <a:solidFill>
                <a:schemeClr val="folHlink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" name="CustomShape 24"/>
              <p:cNvSpPr/>
              <p:nvPr/>
            </p:nvSpPr>
            <p:spPr>
              <a:xfrm>
                <a:off x="1141560" y="2948040"/>
                <a:ext cx="583200" cy="64332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72" name="PlaceHolder 2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" name="PlaceHolder 2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"/>
          <p:cNvGrpSpPr/>
          <p:nvPr/>
        </p:nvGrpSpPr>
        <p:grpSpPr>
          <a:xfrm>
            <a:off x="0" y="0"/>
            <a:ext cx="9142920" cy="545040"/>
            <a:chOff x="0" y="0"/>
            <a:chExt cx="9142920" cy="545040"/>
          </a:xfrm>
        </p:grpSpPr>
        <p:sp>
          <p:nvSpPr>
            <p:cNvPr id="111" name="CustomShape 2"/>
            <p:cNvSpPr/>
            <p:nvPr/>
          </p:nvSpPr>
          <p:spPr>
            <a:xfrm>
              <a:off x="0" y="0"/>
              <a:ext cx="284760" cy="5324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3"/>
            <p:cNvSpPr/>
            <p:nvPr/>
          </p:nvSpPr>
          <p:spPr>
            <a:xfrm>
              <a:off x="412920" y="135000"/>
              <a:ext cx="8730000" cy="2736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4"/>
            <p:cNvSpPr/>
            <p:nvPr/>
          </p:nvSpPr>
          <p:spPr>
            <a:xfrm>
              <a:off x="409680" y="135000"/>
              <a:ext cx="137160" cy="1400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5"/>
            <p:cNvSpPr/>
            <p:nvPr/>
          </p:nvSpPr>
          <p:spPr>
            <a:xfrm>
              <a:off x="547560" y="0"/>
              <a:ext cx="13860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6"/>
            <p:cNvSpPr/>
            <p:nvPr/>
          </p:nvSpPr>
          <p:spPr>
            <a:xfrm>
              <a:off x="547560" y="135000"/>
              <a:ext cx="138600" cy="1400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7"/>
            <p:cNvSpPr/>
            <p:nvPr/>
          </p:nvSpPr>
          <p:spPr>
            <a:xfrm>
              <a:off x="274680" y="274680"/>
              <a:ext cx="13536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8"/>
            <p:cNvSpPr/>
            <p:nvPr/>
          </p:nvSpPr>
          <p:spPr>
            <a:xfrm>
              <a:off x="131760" y="136440"/>
              <a:ext cx="140040" cy="13716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9"/>
            <p:cNvSpPr/>
            <p:nvPr/>
          </p:nvSpPr>
          <p:spPr>
            <a:xfrm>
              <a:off x="409680" y="271440"/>
              <a:ext cx="137160" cy="1371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0"/>
            <p:cNvSpPr/>
            <p:nvPr/>
          </p:nvSpPr>
          <p:spPr>
            <a:xfrm>
              <a:off x="274680" y="409680"/>
              <a:ext cx="135360" cy="1353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0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0" y="0"/>
            <a:ext cx="9142920" cy="545040"/>
            <a:chOff x="0" y="0"/>
            <a:chExt cx="9142920" cy="545040"/>
          </a:xfrm>
        </p:grpSpPr>
        <p:sp>
          <p:nvSpPr>
            <p:cNvPr id="159" name="CustomShape 2"/>
            <p:cNvSpPr/>
            <p:nvPr/>
          </p:nvSpPr>
          <p:spPr>
            <a:xfrm>
              <a:off x="0" y="0"/>
              <a:ext cx="284760" cy="5324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3"/>
            <p:cNvSpPr/>
            <p:nvPr/>
          </p:nvSpPr>
          <p:spPr>
            <a:xfrm>
              <a:off x="412920" y="135000"/>
              <a:ext cx="8730000" cy="2736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4"/>
            <p:cNvSpPr/>
            <p:nvPr/>
          </p:nvSpPr>
          <p:spPr>
            <a:xfrm>
              <a:off x="409680" y="135000"/>
              <a:ext cx="137160" cy="14004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5"/>
            <p:cNvSpPr/>
            <p:nvPr/>
          </p:nvSpPr>
          <p:spPr>
            <a:xfrm>
              <a:off x="547560" y="0"/>
              <a:ext cx="13860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6"/>
            <p:cNvSpPr/>
            <p:nvPr/>
          </p:nvSpPr>
          <p:spPr>
            <a:xfrm>
              <a:off x="547560" y="135000"/>
              <a:ext cx="138600" cy="14004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7"/>
            <p:cNvSpPr/>
            <p:nvPr/>
          </p:nvSpPr>
          <p:spPr>
            <a:xfrm>
              <a:off x="274680" y="274680"/>
              <a:ext cx="135360" cy="137160"/>
            </a:xfrm>
            <a:prstGeom prst="rect">
              <a:avLst/>
            </a:prstGeom>
            <a:solidFill>
              <a:schemeClr val="folHlink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8"/>
            <p:cNvSpPr/>
            <p:nvPr/>
          </p:nvSpPr>
          <p:spPr>
            <a:xfrm>
              <a:off x="131760" y="136440"/>
              <a:ext cx="140040" cy="137160"/>
            </a:xfrm>
            <a:prstGeom prst="rect">
              <a:avLst/>
            </a:prstGeom>
            <a:solidFill>
              <a:schemeClr val="bg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9"/>
            <p:cNvSpPr/>
            <p:nvPr/>
          </p:nvSpPr>
          <p:spPr>
            <a:xfrm>
              <a:off x="409680" y="271440"/>
              <a:ext cx="137160" cy="1371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0"/>
            <p:cNvSpPr/>
            <p:nvPr/>
          </p:nvSpPr>
          <p:spPr>
            <a:xfrm>
              <a:off x="274680" y="409680"/>
              <a:ext cx="135360" cy="13536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062880" y="5943600"/>
            <a:ext cx="2911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http://xkcd.com/894/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3" name="Picture 1" descr=""/>
          <p:cNvPicPr/>
          <p:nvPr/>
        </p:nvPicPr>
        <p:blipFill>
          <a:blip r:embed="rId1"/>
          <a:stretch/>
        </p:blipFill>
        <p:spPr>
          <a:xfrm>
            <a:off x="2666880" y="762120"/>
            <a:ext cx="3659400" cy="479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Artificial Neural Networks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245" name="Group 2"/>
          <p:cNvGrpSpPr/>
          <p:nvPr/>
        </p:nvGrpSpPr>
        <p:grpSpPr>
          <a:xfrm>
            <a:off x="2438280" y="1676520"/>
            <a:ext cx="4570920" cy="4418640"/>
            <a:chOff x="2438280" y="1676520"/>
            <a:chExt cx="4570920" cy="4418640"/>
          </a:xfrm>
        </p:grpSpPr>
        <p:sp>
          <p:nvSpPr>
            <p:cNvPr id="246" name="CustomShape 3"/>
            <p:cNvSpPr/>
            <p:nvPr/>
          </p:nvSpPr>
          <p:spPr>
            <a:xfrm>
              <a:off x="4343400" y="1981080"/>
              <a:ext cx="303840" cy="30384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7" name="Group 4"/>
            <p:cNvGrpSpPr/>
            <p:nvPr/>
          </p:nvGrpSpPr>
          <p:grpSpPr>
            <a:xfrm>
              <a:off x="2438280" y="1676520"/>
              <a:ext cx="4570920" cy="4418640"/>
              <a:chOff x="2438280" y="1676520"/>
              <a:chExt cx="4570920" cy="4418640"/>
            </a:xfrm>
          </p:grpSpPr>
          <p:sp>
            <p:nvSpPr>
              <p:cNvPr id="248" name="CustomShape 5"/>
              <p:cNvSpPr/>
              <p:nvPr/>
            </p:nvSpPr>
            <p:spPr>
              <a:xfrm>
                <a:off x="2971800" y="213372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CustomShape 6"/>
              <p:cNvSpPr/>
              <p:nvPr/>
            </p:nvSpPr>
            <p:spPr>
              <a:xfrm>
                <a:off x="5791320" y="441972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0" name="CustomShape 7"/>
              <p:cNvSpPr/>
              <p:nvPr/>
            </p:nvSpPr>
            <p:spPr>
              <a:xfrm>
                <a:off x="5410080" y="274320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1" name="CustomShape 8"/>
              <p:cNvSpPr/>
              <p:nvPr/>
            </p:nvSpPr>
            <p:spPr>
              <a:xfrm>
                <a:off x="4114800" y="342900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" name="CustomShape 9"/>
              <p:cNvSpPr/>
              <p:nvPr/>
            </p:nvSpPr>
            <p:spPr>
              <a:xfrm>
                <a:off x="4724280" y="579132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CustomShape 10"/>
              <p:cNvSpPr/>
              <p:nvPr/>
            </p:nvSpPr>
            <p:spPr>
              <a:xfrm>
                <a:off x="2438280" y="365760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11"/>
              <p:cNvSpPr/>
              <p:nvPr/>
            </p:nvSpPr>
            <p:spPr>
              <a:xfrm>
                <a:off x="2819520" y="541008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Line 12"/>
              <p:cNvSpPr/>
              <p:nvPr/>
            </p:nvSpPr>
            <p:spPr>
              <a:xfrm>
                <a:off x="3276360" y="2438280"/>
                <a:ext cx="838080" cy="99072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Line 13"/>
              <p:cNvSpPr/>
              <p:nvPr/>
            </p:nvSpPr>
            <p:spPr>
              <a:xfrm flipV="1">
                <a:off x="2819160" y="3657600"/>
                <a:ext cx="1295280" cy="15228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Line 14"/>
              <p:cNvSpPr/>
              <p:nvPr/>
            </p:nvSpPr>
            <p:spPr>
              <a:xfrm flipV="1">
                <a:off x="4267080" y="2361960"/>
                <a:ext cx="75960" cy="99072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8" name="Line 15"/>
              <p:cNvSpPr/>
              <p:nvPr/>
            </p:nvSpPr>
            <p:spPr>
              <a:xfrm flipV="1">
                <a:off x="4495680" y="3047760"/>
                <a:ext cx="914400" cy="45720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9" name="Line 16"/>
              <p:cNvSpPr/>
              <p:nvPr/>
            </p:nvSpPr>
            <p:spPr>
              <a:xfrm>
                <a:off x="4419360" y="3733560"/>
                <a:ext cx="1295280" cy="76212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Line 17"/>
              <p:cNvSpPr/>
              <p:nvPr/>
            </p:nvSpPr>
            <p:spPr>
              <a:xfrm>
                <a:off x="4267080" y="3809880"/>
                <a:ext cx="533160" cy="190512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1" name="Line 18"/>
              <p:cNvSpPr/>
              <p:nvPr/>
            </p:nvSpPr>
            <p:spPr>
              <a:xfrm flipH="1">
                <a:off x="3124080" y="3809880"/>
                <a:ext cx="990360" cy="160020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Line 19"/>
              <p:cNvSpPr/>
              <p:nvPr/>
            </p:nvSpPr>
            <p:spPr>
              <a:xfrm flipH="1" flipV="1">
                <a:off x="2666880" y="4038480"/>
                <a:ext cx="228600" cy="129528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20"/>
              <p:cNvSpPr/>
              <p:nvPr/>
            </p:nvSpPr>
            <p:spPr>
              <a:xfrm>
                <a:off x="4343400" y="1676520"/>
                <a:ext cx="1980000" cy="3330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en-US" sz="16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Node (Neuron)</a:t>
                </a: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264" name="CustomShape 21"/>
              <p:cNvSpPr/>
              <p:nvPr/>
            </p:nvSpPr>
            <p:spPr>
              <a:xfrm>
                <a:off x="4572000" y="4724280"/>
                <a:ext cx="2437200" cy="3330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en-US" sz="16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Edge (synapses)</a:t>
                </a:r>
                <a:endParaRPr b="0" lang="en-US" sz="1600" spc="-1" strike="noStrike">
                  <a:latin typeface="Arial"/>
                </a:endParaRPr>
              </a:p>
            </p:txBody>
          </p:sp>
        </p:grpSp>
      </p:grpSp>
      <p:sp>
        <p:nvSpPr>
          <p:cNvPr id="265" name="CustomShape 22"/>
          <p:cNvSpPr/>
          <p:nvPr/>
        </p:nvSpPr>
        <p:spPr>
          <a:xfrm>
            <a:off x="2590920" y="6135480"/>
            <a:ext cx="4494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1818ff"/>
                </a:solidFill>
                <a:latin typeface="Arial"/>
                <a:ea typeface="DejaVu Sans"/>
              </a:rPr>
              <a:t>our approximation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38080" y="3581280"/>
            <a:ext cx="7314120" cy="2122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W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is the strength of signal sent between A and B.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If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fires and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is </a:t>
            </a:r>
            <a:r>
              <a:rPr b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positive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, then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 </a:t>
            </a:r>
            <a:r>
              <a:rPr b="1" lang="en-US" sz="2000" spc="-1" strike="noStrike">
                <a:solidFill>
                  <a:srgbClr val="ff6600"/>
                </a:solidFill>
                <a:latin typeface="Verdana"/>
                <a:ea typeface="DejaVu Sans"/>
              </a:rPr>
              <a:t>stimulates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If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 fires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and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is </a:t>
            </a:r>
            <a:r>
              <a:rPr b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negative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, then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 </a:t>
            </a:r>
            <a:r>
              <a:rPr b="1" lang="en-US" sz="2000" spc="-1" strike="noStrike">
                <a:solidFill>
                  <a:srgbClr val="ff6600"/>
                </a:solidFill>
                <a:latin typeface="Verdana"/>
                <a:ea typeface="DejaVu Sans"/>
              </a:rPr>
              <a:t>inhibits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267" name="Group 2"/>
          <p:cNvGrpSpPr/>
          <p:nvPr/>
        </p:nvGrpSpPr>
        <p:grpSpPr>
          <a:xfrm>
            <a:off x="2057400" y="1600200"/>
            <a:ext cx="4723200" cy="684720"/>
            <a:chOff x="2057400" y="1600200"/>
            <a:chExt cx="4723200" cy="684720"/>
          </a:xfrm>
        </p:grpSpPr>
        <p:sp>
          <p:nvSpPr>
            <p:cNvPr id="268" name="CustomShape 3"/>
            <p:cNvSpPr/>
            <p:nvPr/>
          </p:nvSpPr>
          <p:spPr>
            <a:xfrm>
              <a:off x="5867280" y="1981080"/>
              <a:ext cx="303840" cy="30384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69" name="Group 4"/>
            <p:cNvGrpSpPr/>
            <p:nvPr/>
          </p:nvGrpSpPr>
          <p:grpSpPr>
            <a:xfrm>
              <a:off x="2057400" y="1600200"/>
              <a:ext cx="4723200" cy="670680"/>
              <a:chOff x="2057400" y="1600200"/>
              <a:chExt cx="4723200" cy="670680"/>
            </a:xfrm>
          </p:grpSpPr>
          <p:sp>
            <p:nvSpPr>
              <p:cNvPr id="270" name="CustomShape 5"/>
              <p:cNvSpPr/>
              <p:nvPr/>
            </p:nvSpPr>
            <p:spPr>
              <a:xfrm>
                <a:off x="2438280" y="1967040"/>
                <a:ext cx="303840" cy="303840"/>
              </a:xfrm>
              <a:prstGeom prst="ellipse">
                <a:avLst/>
              </a:prstGeom>
              <a:solidFill>
                <a:schemeClr val="accent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Line 6"/>
              <p:cNvSpPr/>
              <p:nvPr/>
            </p:nvSpPr>
            <p:spPr>
              <a:xfrm>
                <a:off x="2819160" y="2118960"/>
                <a:ext cx="297180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lg" type="triangle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7"/>
              <p:cNvSpPr/>
              <p:nvPr/>
            </p:nvSpPr>
            <p:spPr>
              <a:xfrm>
                <a:off x="3657600" y="1662120"/>
                <a:ext cx="2284920" cy="3639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Weight </a:t>
                </a:r>
                <a:r>
                  <a:rPr b="0" i="1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w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73" name="CustomShape 8"/>
              <p:cNvSpPr/>
              <p:nvPr/>
            </p:nvSpPr>
            <p:spPr>
              <a:xfrm>
                <a:off x="2057400" y="1600200"/>
                <a:ext cx="1294200" cy="3639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Node </a:t>
                </a:r>
                <a:r>
                  <a:rPr b="0" i="1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A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74" name="CustomShape 9"/>
              <p:cNvSpPr/>
              <p:nvPr/>
            </p:nvSpPr>
            <p:spPr>
              <a:xfrm>
                <a:off x="5486400" y="1600200"/>
                <a:ext cx="1294200" cy="3639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  <a:spcBef>
                    <a:spcPts val="901"/>
                  </a:spcBef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Node </a:t>
                </a:r>
                <a:r>
                  <a:rPr b="0" i="1" lang="en-US" sz="1800" spc="-1" strike="noStrike">
                    <a:solidFill>
                      <a:srgbClr val="000000"/>
                    </a:solidFill>
                    <a:latin typeface="Verdana"/>
                    <a:ea typeface="DejaVu Sans"/>
                  </a:rPr>
                  <a:t>B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</p:grpSp>
      <p:sp>
        <p:nvSpPr>
          <p:cNvPr id="275" name="CustomShape 10"/>
          <p:cNvSpPr/>
          <p:nvPr/>
        </p:nvSpPr>
        <p:spPr>
          <a:xfrm>
            <a:off x="1828800" y="2362320"/>
            <a:ext cx="1446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(neuron)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6" name="CustomShape 11"/>
          <p:cNvSpPr/>
          <p:nvPr/>
        </p:nvSpPr>
        <p:spPr>
          <a:xfrm>
            <a:off x="5334120" y="2362320"/>
            <a:ext cx="1446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(neuron)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867280" y="16905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2514600" y="160020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3"/>
          <p:cNvSpPr/>
          <p:nvPr/>
        </p:nvSpPr>
        <p:spPr>
          <a:xfrm>
            <a:off x="2971800" y="1066680"/>
            <a:ext cx="2819160" cy="68580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4"/>
          <p:cNvSpPr/>
          <p:nvPr/>
        </p:nvSpPr>
        <p:spPr>
          <a:xfrm>
            <a:off x="2590920" y="8380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5"/>
          <p:cNvSpPr/>
          <p:nvPr/>
        </p:nvSpPr>
        <p:spPr>
          <a:xfrm>
            <a:off x="2438280" y="327672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Line 6"/>
          <p:cNvSpPr/>
          <p:nvPr/>
        </p:nvSpPr>
        <p:spPr>
          <a:xfrm>
            <a:off x="2895480" y="1676160"/>
            <a:ext cx="2895480" cy="22860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Line 7"/>
          <p:cNvSpPr/>
          <p:nvPr/>
        </p:nvSpPr>
        <p:spPr>
          <a:xfrm flipV="1">
            <a:off x="2819160" y="2133360"/>
            <a:ext cx="3048120" cy="129564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8"/>
          <p:cNvSpPr/>
          <p:nvPr/>
        </p:nvSpPr>
        <p:spPr>
          <a:xfrm rot="5400000">
            <a:off x="2366280" y="2136960"/>
            <a:ext cx="7610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457200" y="4191120"/>
            <a:ext cx="8838000" cy="2122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A given neuron has many, many connecting, input neurons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If a neuron is stimulated enough, then it also fires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How much stimulation is required is determined by its </a:t>
            </a:r>
            <a:r>
              <a:rPr b="1" lang="en-US" sz="2000" spc="-1" strike="noStrike">
                <a:solidFill>
                  <a:srgbClr val="ff6600"/>
                </a:solidFill>
                <a:latin typeface="Verdana"/>
                <a:ea typeface="DejaVu Sans"/>
              </a:rPr>
              <a:t>threshold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1"/>
          <p:cNvGrpSpPr/>
          <p:nvPr/>
        </p:nvGrpSpPr>
        <p:grpSpPr>
          <a:xfrm>
            <a:off x="609480" y="1523880"/>
            <a:ext cx="7999920" cy="4758480"/>
            <a:chOff x="609480" y="1523880"/>
            <a:chExt cx="7999920" cy="4758480"/>
          </a:xfrm>
        </p:grpSpPr>
        <p:sp>
          <p:nvSpPr>
            <p:cNvPr id="287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Line 3"/>
            <p:cNvSpPr/>
            <p:nvPr/>
          </p:nvSpPr>
          <p:spPr>
            <a:xfrm>
              <a:off x="556200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4"/>
            <p:cNvSpPr/>
            <p:nvPr/>
          </p:nvSpPr>
          <p:spPr>
            <a:xfrm>
              <a:off x="7238880" y="3443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Output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0" name="Line 5"/>
            <p:cNvSpPr/>
            <p:nvPr/>
          </p:nvSpPr>
          <p:spPr>
            <a:xfrm>
              <a:off x="1600200" y="1752120"/>
              <a:ext cx="2286000" cy="14482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Line 6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Line 7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Line 8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9"/>
            <p:cNvSpPr/>
            <p:nvPr/>
          </p:nvSpPr>
          <p:spPr>
            <a:xfrm>
              <a:off x="685800" y="15238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5" name="CustomShape 10"/>
            <p:cNvSpPr/>
            <p:nvPr/>
          </p:nvSpPr>
          <p:spPr>
            <a:xfrm>
              <a:off x="685800" y="329076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6" name="CustomShape 11"/>
            <p:cNvSpPr/>
            <p:nvPr/>
          </p:nvSpPr>
          <p:spPr>
            <a:xfrm>
              <a:off x="609480" y="45100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7" name="CustomShape 12"/>
            <p:cNvSpPr/>
            <p:nvPr/>
          </p:nvSpPr>
          <p:spPr>
            <a:xfrm>
              <a:off x="609480" y="58816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8" name="CustomShape 13"/>
            <p:cNvSpPr/>
            <p:nvPr/>
          </p:nvSpPr>
          <p:spPr>
            <a:xfrm>
              <a:off x="2286000" y="191916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Weight w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9" name="CustomShape 14"/>
            <p:cNvSpPr/>
            <p:nvPr/>
          </p:nvSpPr>
          <p:spPr>
            <a:xfrm>
              <a:off x="1828800" y="312408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Weight w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00" name="CustomShape 15"/>
            <p:cNvSpPr/>
            <p:nvPr/>
          </p:nvSpPr>
          <p:spPr>
            <a:xfrm>
              <a:off x="1752480" y="45864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Weight w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01" name="CustomShape 16"/>
            <p:cNvSpPr/>
            <p:nvPr/>
          </p:nvSpPr>
          <p:spPr>
            <a:xfrm>
              <a:off x="2209680" y="54864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Weight w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02" name="CustomShape 17"/>
          <p:cNvSpPr/>
          <p:nvPr/>
        </p:nvSpPr>
        <p:spPr>
          <a:xfrm>
            <a:off x="380880" y="53352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03" name="Line 18"/>
          <p:cNvSpPr/>
          <p:nvPr/>
        </p:nvSpPr>
        <p:spPr>
          <a:xfrm>
            <a:off x="4722480" y="2895480"/>
            <a:ext cx="1800" cy="1600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19"/>
          <p:cNvSpPr/>
          <p:nvPr/>
        </p:nvSpPr>
        <p:spPr>
          <a:xfrm>
            <a:off x="5486400" y="4114800"/>
            <a:ext cx="3199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1818ff"/>
                </a:solidFill>
                <a:latin typeface="Arial"/>
                <a:ea typeface="DejaVu Sans"/>
              </a:rPr>
              <a:t>threshold function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CustomShape 20"/>
          <p:cNvSpPr/>
          <p:nvPr/>
        </p:nvSpPr>
        <p:spPr>
          <a:xfrm rot="10800000">
            <a:off x="6247080" y="5263200"/>
            <a:ext cx="379800" cy="45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1"/>
          <p:cNvSpPr/>
          <p:nvPr/>
        </p:nvSpPr>
        <p:spPr>
          <a:xfrm>
            <a:off x="3903120" y="1523880"/>
            <a:ext cx="3280320" cy="8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Each input contributes: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x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Arial"/>
                <a:ea typeface="DejaVu Sans"/>
              </a:rPr>
              <a:t>i</a:t>
            </a: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 * w</a:t>
            </a:r>
            <a:r>
              <a:rPr b="0" lang="en-US" sz="2400" spc="-1" strike="noStrike" baseline="-25000">
                <a:solidFill>
                  <a:srgbClr val="ff6600"/>
                </a:solidFill>
                <a:latin typeface="Arial"/>
                <a:ea typeface="DejaVu Sans"/>
              </a:rPr>
              <a:t>i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7" name="CustomShape 22"/>
          <p:cNvSpPr/>
          <p:nvPr/>
        </p:nvSpPr>
        <p:spPr>
          <a:xfrm>
            <a:off x="4038480" y="4876920"/>
            <a:ext cx="1675440" cy="913320"/>
          </a:xfrm>
          <a:prstGeom prst="rect">
            <a:avLst/>
          </a:prstGeom>
          <a:noFill/>
          <a:ln w="28440">
            <a:solidFill>
              <a:srgbClr val="9999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4114800" y="3365640"/>
            <a:ext cx="583560" cy="812160"/>
          </a:xfrm>
          <a:prstGeom prst="rect">
            <a:avLst/>
          </a:prstGeom>
          <a:ln>
            <a:noFill/>
          </a:ln>
        </p:spPr>
      </p:pic>
      <p:pic>
        <p:nvPicPr>
          <p:cNvPr id="309" name="" descr=""/>
          <p:cNvPicPr/>
          <p:nvPr/>
        </p:nvPicPr>
        <p:blipFill>
          <a:blip r:embed="rId2"/>
          <a:stretch/>
        </p:blipFill>
        <p:spPr>
          <a:xfrm>
            <a:off x="4800600" y="3517920"/>
            <a:ext cx="596160" cy="278640"/>
          </a:xfrm>
          <a:prstGeom prst="rect">
            <a:avLst/>
          </a:prstGeom>
          <a:ln>
            <a:noFill/>
          </a:ln>
        </p:spPr>
      </p:pic>
      <p:pic>
        <p:nvPicPr>
          <p:cNvPr id="310" name="" descr=""/>
          <p:cNvPicPr/>
          <p:nvPr/>
        </p:nvPicPr>
        <p:blipFill>
          <a:blip r:embed="rId3"/>
          <a:stretch/>
        </p:blipFill>
        <p:spPr>
          <a:xfrm>
            <a:off x="4038480" y="4952880"/>
            <a:ext cx="1599480" cy="76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Possible threshold functions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457200" y="1981080"/>
            <a:ext cx="479952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hard threshold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sigmoid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313" name="Line 3"/>
          <p:cNvSpPr/>
          <p:nvPr/>
        </p:nvSpPr>
        <p:spPr>
          <a:xfrm>
            <a:off x="5486400" y="3809880"/>
            <a:ext cx="1218960" cy="1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4"/>
          <p:cNvSpPr/>
          <p:nvPr/>
        </p:nvSpPr>
        <p:spPr>
          <a:xfrm>
            <a:off x="6705360" y="2286000"/>
            <a:ext cx="1219320" cy="1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Line 5"/>
          <p:cNvSpPr/>
          <p:nvPr/>
        </p:nvSpPr>
        <p:spPr>
          <a:xfrm flipH="1">
            <a:off x="6704640" y="2286000"/>
            <a:ext cx="720" cy="1524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6" name="Picture 18" descr=""/>
          <p:cNvPicPr/>
          <p:nvPr/>
        </p:nvPicPr>
        <p:blipFill>
          <a:blip r:embed="rId1"/>
          <a:stretch/>
        </p:blipFill>
        <p:spPr>
          <a:xfrm>
            <a:off x="5359320" y="4267080"/>
            <a:ext cx="2945160" cy="198000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2"/>
          <a:stretch/>
        </p:blipFill>
        <p:spPr>
          <a:xfrm>
            <a:off x="1371600" y="4952880"/>
            <a:ext cx="2018520" cy="837360"/>
          </a:xfrm>
          <a:prstGeom prst="rect">
            <a:avLst/>
          </a:prstGeom>
          <a:ln>
            <a:noFill/>
          </a:ln>
        </p:spPr>
      </p:pic>
      <p:pic>
        <p:nvPicPr>
          <p:cNvPr id="318" name="" descr=""/>
          <p:cNvPicPr/>
          <p:nvPr/>
        </p:nvPicPr>
        <p:blipFill>
          <a:blip r:embed="rId3"/>
          <a:stretch/>
        </p:blipFill>
        <p:spPr>
          <a:xfrm>
            <a:off x="1079640" y="2540160"/>
            <a:ext cx="4241160" cy="118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1"/>
          <p:cNvGrpSpPr/>
          <p:nvPr/>
        </p:nvGrpSpPr>
        <p:grpSpPr>
          <a:xfrm>
            <a:off x="1523880" y="1752480"/>
            <a:ext cx="5715000" cy="4343400"/>
            <a:chOff x="1523880" y="1752480"/>
            <a:chExt cx="5715000" cy="4343400"/>
          </a:xfrm>
        </p:grpSpPr>
        <p:sp>
          <p:nvSpPr>
            <p:cNvPr id="320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Line 3"/>
            <p:cNvSpPr/>
            <p:nvPr/>
          </p:nvSpPr>
          <p:spPr>
            <a:xfrm>
              <a:off x="556236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Line 4"/>
            <p:cNvSpPr/>
            <p:nvPr/>
          </p:nvSpPr>
          <p:spPr>
            <a:xfrm>
              <a:off x="1600200" y="17524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Line 5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Line 6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Line 7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8"/>
            <p:cNvSpPr/>
            <p:nvPr/>
          </p:nvSpPr>
          <p:spPr>
            <a:xfrm>
              <a:off x="2286000" y="191916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7" name="CustomShape 9"/>
            <p:cNvSpPr/>
            <p:nvPr/>
          </p:nvSpPr>
          <p:spPr>
            <a:xfrm>
              <a:off x="1828800" y="312408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8" name="CustomShape 10"/>
            <p:cNvSpPr/>
            <p:nvPr/>
          </p:nvSpPr>
          <p:spPr>
            <a:xfrm>
              <a:off x="1752480" y="45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9" name="CustomShape 11"/>
            <p:cNvSpPr/>
            <p:nvPr/>
          </p:nvSpPr>
          <p:spPr>
            <a:xfrm>
              <a:off x="2209680" y="54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0.5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30" name="CustomShape 12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3"/>
          <p:cNvSpPr/>
          <p:nvPr/>
        </p:nvSpPr>
        <p:spPr>
          <a:xfrm>
            <a:off x="380880" y="68580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32" name="CustomShape 14"/>
          <p:cNvSpPr/>
          <p:nvPr/>
        </p:nvSpPr>
        <p:spPr>
          <a:xfrm>
            <a:off x="7543800" y="3099240"/>
            <a:ext cx="13705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0000"/>
                </a:solidFill>
                <a:latin typeface="Arial"/>
                <a:ea typeface="DejaVu Sans"/>
              </a:rPr>
              <a:t>?</a:t>
            </a:r>
            <a:endParaRPr b="0" lang="en-US" sz="6000" spc="-1" strike="noStrike">
              <a:latin typeface="Arial"/>
            </a:endParaRPr>
          </a:p>
        </p:txBody>
      </p:sp>
      <p:grpSp>
        <p:nvGrpSpPr>
          <p:cNvPr id="333" name="Group 15"/>
          <p:cNvGrpSpPr/>
          <p:nvPr/>
        </p:nvGrpSpPr>
        <p:grpSpPr>
          <a:xfrm>
            <a:off x="4267080" y="3352680"/>
            <a:ext cx="762120" cy="687240"/>
            <a:chOff x="4267080" y="3352680"/>
            <a:chExt cx="762120" cy="687240"/>
          </a:xfrm>
        </p:grpSpPr>
        <p:sp>
          <p:nvSpPr>
            <p:cNvPr id="334" name="Line 16"/>
            <p:cNvSpPr/>
            <p:nvPr/>
          </p:nvSpPr>
          <p:spPr>
            <a:xfrm>
              <a:off x="4267080" y="403848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Line 17"/>
            <p:cNvSpPr/>
            <p:nvPr/>
          </p:nvSpPr>
          <p:spPr>
            <a:xfrm flipV="1">
              <a:off x="4647240" y="335340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Line 18"/>
            <p:cNvSpPr/>
            <p:nvPr/>
          </p:nvSpPr>
          <p:spPr>
            <a:xfrm>
              <a:off x="4647960" y="335268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7" name="CustomShape 19"/>
          <p:cNvSpPr/>
          <p:nvPr/>
        </p:nvSpPr>
        <p:spPr>
          <a:xfrm>
            <a:off x="3505320" y="4643640"/>
            <a:ext cx="2513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of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8" name="CustomShape 20"/>
          <p:cNvSpPr/>
          <p:nvPr/>
        </p:nvSpPr>
        <p:spPr>
          <a:xfrm>
            <a:off x="990720" y="1367280"/>
            <a:ext cx="98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9" name="CustomShape 21"/>
          <p:cNvSpPr/>
          <p:nvPr/>
        </p:nvSpPr>
        <p:spPr>
          <a:xfrm>
            <a:off x="914400" y="319608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0" name="CustomShape 22"/>
          <p:cNvSpPr/>
          <p:nvPr/>
        </p:nvSpPr>
        <p:spPr>
          <a:xfrm>
            <a:off x="914400" y="44913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1" name="CustomShape 23"/>
          <p:cNvSpPr/>
          <p:nvPr/>
        </p:nvSpPr>
        <p:spPr>
          <a:xfrm>
            <a:off x="914400" y="58629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1"/>
          <p:cNvGrpSpPr/>
          <p:nvPr/>
        </p:nvGrpSpPr>
        <p:grpSpPr>
          <a:xfrm>
            <a:off x="1523880" y="1752480"/>
            <a:ext cx="5715000" cy="4343400"/>
            <a:chOff x="1523880" y="1752480"/>
            <a:chExt cx="5715000" cy="4343400"/>
          </a:xfrm>
        </p:grpSpPr>
        <p:sp>
          <p:nvSpPr>
            <p:cNvPr id="343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Line 3"/>
            <p:cNvSpPr/>
            <p:nvPr/>
          </p:nvSpPr>
          <p:spPr>
            <a:xfrm>
              <a:off x="556236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Line 4"/>
            <p:cNvSpPr/>
            <p:nvPr/>
          </p:nvSpPr>
          <p:spPr>
            <a:xfrm>
              <a:off x="1600200" y="17524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Line 5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Line 6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Line 7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8"/>
            <p:cNvSpPr/>
            <p:nvPr/>
          </p:nvSpPr>
          <p:spPr>
            <a:xfrm>
              <a:off x="2286000" y="191916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50" name="CustomShape 9"/>
            <p:cNvSpPr/>
            <p:nvPr/>
          </p:nvSpPr>
          <p:spPr>
            <a:xfrm>
              <a:off x="1828800" y="312408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51" name="CustomShape 10"/>
            <p:cNvSpPr/>
            <p:nvPr/>
          </p:nvSpPr>
          <p:spPr>
            <a:xfrm>
              <a:off x="1752480" y="45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52" name="CustomShape 11"/>
            <p:cNvSpPr/>
            <p:nvPr/>
          </p:nvSpPr>
          <p:spPr>
            <a:xfrm>
              <a:off x="2209680" y="54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0.5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53" name="CustomShape 12"/>
          <p:cNvSpPr/>
          <p:nvPr/>
        </p:nvSpPr>
        <p:spPr>
          <a:xfrm>
            <a:off x="380880" y="68580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354" name="Group 13"/>
          <p:cNvGrpSpPr/>
          <p:nvPr/>
        </p:nvGrpSpPr>
        <p:grpSpPr>
          <a:xfrm>
            <a:off x="4267080" y="3352680"/>
            <a:ext cx="762120" cy="687240"/>
            <a:chOff x="4267080" y="3352680"/>
            <a:chExt cx="762120" cy="687240"/>
          </a:xfrm>
        </p:grpSpPr>
        <p:sp>
          <p:nvSpPr>
            <p:cNvPr id="355" name="Line 14"/>
            <p:cNvSpPr/>
            <p:nvPr/>
          </p:nvSpPr>
          <p:spPr>
            <a:xfrm>
              <a:off x="4267080" y="403848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Line 15"/>
            <p:cNvSpPr/>
            <p:nvPr/>
          </p:nvSpPr>
          <p:spPr>
            <a:xfrm flipV="1">
              <a:off x="4647240" y="335340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Line 16"/>
            <p:cNvSpPr/>
            <p:nvPr/>
          </p:nvSpPr>
          <p:spPr>
            <a:xfrm>
              <a:off x="4647960" y="335268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8" name="CustomShape 17"/>
          <p:cNvSpPr/>
          <p:nvPr/>
        </p:nvSpPr>
        <p:spPr>
          <a:xfrm>
            <a:off x="3505320" y="4643640"/>
            <a:ext cx="2513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of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" name="CustomShape 18"/>
          <p:cNvSpPr/>
          <p:nvPr/>
        </p:nvSpPr>
        <p:spPr>
          <a:xfrm>
            <a:off x="990720" y="1367280"/>
            <a:ext cx="98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0" name="CustomShape 19"/>
          <p:cNvSpPr/>
          <p:nvPr/>
        </p:nvSpPr>
        <p:spPr>
          <a:xfrm>
            <a:off x="914400" y="319608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1" name="CustomShape 20"/>
          <p:cNvSpPr/>
          <p:nvPr/>
        </p:nvSpPr>
        <p:spPr>
          <a:xfrm>
            <a:off x="914400" y="44913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2" name="CustomShape 21"/>
          <p:cNvSpPr/>
          <p:nvPr/>
        </p:nvSpPr>
        <p:spPr>
          <a:xfrm>
            <a:off x="914400" y="58629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3" name="CustomShape 22"/>
          <p:cNvSpPr/>
          <p:nvPr/>
        </p:nvSpPr>
        <p:spPr>
          <a:xfrm>
            <a:off x="3289320" y="5943600"/>
            <a:ext cx="49521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1*1 + 1*-1 + 0*1 + 1*0.5 =  0.5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" name="CustomShape 23"/>
          <p:cNvSpPr/>
          <p:nvPr/>
        </p:nvSpPr>
        <p:spPr>
          <a:xfrm>
            <a:off x="1981080" y="1981080"/>
            <a:ext cx="1599120" cy="388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rgbClr val="ff6b0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24"/>
          <p:cNvSpPr/>
          <p:nvPr/>
        </p:nvSpPr>
        <p:spPr>
          <a:xfrm>
            <a:off x="1752480" y="3657600"/>
            <a:ext cx="2818440" cy="228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rgbClr val="ff6b0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5"/>
          <p:cNvSpPr/>
          <p:nvPr/>
        </p:nvSpPr>
        <p:spPr>
          <a:xfrm>
            <a:off x="7543800" y="3099240"/>
            <a:ext cx="13705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0000"/>
                </a:solidFill>
                <a:latin typeface="Arial"/>
                <a:ea typeface="DejaVu Sans"/>
              </a:rPr>
              <a:t>?</a:t>
            </a:r>
            <a:endParaRPr b="0" lang="en-US" sz="60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1"/>
          <p:cNvGrpSpPr/>
          <p:nvPr/>
        </p:nvGrpSpPr>
        <p:grpSpPr>
          <a:xfrm>
            <a:off x="1523880" y="1752480"/>
            <a:ext cx="5715000" cy="4343400"/>
            <a:chOff x="1523880" y="1752480"/>
            <a:chExt cx="5715000" cy="4343400"/>
          </a:xfrm>
        </p:grpSpPr>
        <p:sp>
          <p:nvSpPr>
            <p:cNvPr id="368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Line 3"/>
            <p:cNvSpPr/>
            <p:nvPr/>
          </p:nvSpPr>
          <p:spPr>
            <a:xfrm>
              <a:off x="556236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Line 4"/>
            <p:cNvSpPr/>
            <p:nvPr/>
          </p:nvSpPr>
          <p:spPr>
            <a:xfrm>
              <a:off x="1600200" y="17524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Line 5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Line 6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Line 7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8"/>
            <p:cNvSpPr/>
            <p:nvPr/>
          </p:nvSpPr>
          <p:spPr>
            <a:xfrm>
              <a:off x="2286000" y="191916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5" name="CustomShape 9"/>
            <p:cNvSpPr/>
            <p:nvPr/>
          </p:nvSpPr>
          <p:spPr>
            <a:xfrm>
              <a:off x="1828800" y="312408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6" name="CustomShape 10"/>
            <p:cNvSpPr/>
            <p:nvPr/>
          </p:nvSpPr>
          <p:spPr>
            <a:xfrm>
              <a:off x="1752480" y="45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7" name="CustomShape 11"/>
            <p:cNvSpPr/>
            <p:nvPr/>
          </p:nvSpPr>
          <p:spPr>
            <a:xfrm>
              <a:off x="2209680" y="54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0.5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78" name="CustomShape 12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3"/>
          <p:cNvSpPr/>
          <p:nvPr/>
        </p:nvSpPr>
        <p:spPr>
          <a:xfrm>
            <a:off x="380880" y="68580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80" name="CustomShape 14"/>
          <p:cNvSpPr/>
          <p:nvPr/>
        </p:nvSpPr>
        <p:spPr>
          <a:xfrm>
            <a:off x="7543800" y="3099240"/>
            <a:ext cx="13705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ff"/>
                </a:solidFill>
                <a:latin typeface="Arial"/>
                <a:ea typeface="DejaVu Sans"/>
              </a:rPr>
              <a:t>0</a:t>
            </a:r>
            <a:endParaRPr b="0" lang="en-US" sz="6000" spc="-1" strike="noStrike">
              <a:latin typeface="Arial"/>
            </a:endParaRPr>
          </a:p>
        </p:txBody>
      </p:sp>
      <p:grpSp>
        <p:nvGrpSpPr>
          <p:cNvPr id="381" name="Group 15"/>
          <p:cNvGrpSpPr/>
          <p:nvPr/>
        </p:nvGrpSpPr>
        <p:grpSpPr>
          <a:xfrm>
            <a:off x="4267080" y="3352680"/>
            <a:ext cx="762120" cy="687240"/>
            <a:chOff x="4267080" y="3352680"/>
            <a:chExt cx="762120" cy="687240"/>
          </a:xfrm>
        </p:grpSpPr>
        <p:sp>
          <p:nvSpPr>
            <p:cNvPr id="382" name="Line 16"/>
            <p:cNvSpPr/>
            <p:nvPr/>
          </p:nvSpPr>
          <p:spPr>
            <a:xfrm>
              <a:off x="4267080" y="403848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Line 17"/>
            <p:cNvSpPr/>
            <p:nvPr/>
          </p:nvSpPr>
          <p:spPr>
            <a:xfrm flipV="1">
              <a:off x="4647240" y="335340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Line 18"/>
            <p:cNvSpPr/>
            <p:nvPr/>
          </p:nvSpPr>
          <p:spPr>
            <a:xfrm>
              <a:off x="4647960" y="335268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5" name="CustomShape 19"/>
          <p:cNvSpPr/>
          <p:nvPr/>
        </p:nvSpPr>
        <p:spPr>
          <a:xfrm>
            <a:off x="3505320" y="4643640"/>
            <a:ext cx="2513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of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6" name="CustomShape 20"/>
          <p:cNvSpPr/>
          <p:nvPr/>
        </p:nvSpPr>
        <p:spPr>
          <a:xfrm>
            <a:off x="990720" y="1367280"/>
            <a:ext cx="98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7" name="CustomShape 21"/>
          <p:cNvSpPr/>
          <p:nvPr/>
        </p:nvSpPr>
        <p:spPr>
          <a:xfrm>
            <a:off x="914400" y="319608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8" name="CustomShape 22"/>
          <p:cNvSpPr/>
          <p:nvPr/>
        </p:nvSpPr>
        <p:spPr>
          <a:xfrm>
            <a:off x="914400" y="44913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9" name="CustomShape 23"/>
          <p:cNvSpPr/>
          <p:nvPr/>
        </p:nvSpPr>
        <p:spPr>
          <a:xfrm>
            <a:off x="914400" y="58629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0" name="CustomShape 24"/>
          <p:cNvSpPr/>
          <p:nvPr/>
        </p:nvSpPr>
        <p:spPr>
          <a:xfrm>
            <a:off x="6400800" y="4267080"/>
            <a:ext cx="24372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DejaVu Sans"/>
              </a:rPr>
              <a:t>Weighted sum is 0.5, which is not  larger than the threshold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1"/>
          <p:cNvGrpSpPr/>
          <p:nvPr/>
        </p:nvGrpSpPr>
        <p:grpSpPr>
          <a:xfrm>
            <a:off x="1523880" y="1752480"/>
            <a:ext cx="5715000" cy="4343400"/>
            <a:chOff x="1523880" y="1752480"/>
            <a:chExt cx="5715000" cy="4343400"/>
          </a:xfrm>
        </p:grpSpPr>
        <p:sp>
          <p:nvSpPr>
            <p:cNvPr id="392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Line 3"/>
            <p:cNvSpPr/>
            <p:nvPr/>
          </p:nvSpPr>
          <p:spPr>
            <a:xfrm>
              <a:off x="556236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Line 4"/>
            <p:cNvSpPr/>
            <p:nvPr/>
          </p:nvSpPr>
          <p:spPr>
            <a:xfrm>
              <a:off x="1600200" y="17524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Line 5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Line 6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Line 7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CustomShape 8"/>
            <p:cNvSpPr/>
            <p:nvPr/>
          </p:nvSpPr>
          <p:spPr>
            <a:xfrm>
              <a:off x="2286000" y="191916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99" name="CustomShape 9"/>
            <p:cNvSpPr/>
            <p:nvPr/>
          </p:nvSpPr>
          <p:spPr>
            <a:xfrm>
              <a:off x="1828800" y="312408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00" name="CustomShape 10"/>
            <p:cNvSpPr/>
            <p:nvPr/>
          </p:nvSpPr>
          <p:spPr>
            <a:xfrm>
              <a:off x="1752480" y="45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01" name="CustomShape 11"/>
            <p:cNvSpPr/>
            <p:nvPr/>
          </p:nvSpPr>
          <p:spPr>
            <a:xfrm>
              <a:off x="2209680" y="54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0.5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402" name="CustomShape 12"/>
          <p:cNvSpPr/>
          <p:nvPr/>
        </p:nvSpPr>
        <p:spPr>
          <a:xfrm>
            <a:off x="380880" y="68580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03" name="CustomShape 13"/>
          <p:cNvSpPr/>
          <p:nvPr/>
        </p:nvSpPr>
        <p:spPr>
          <a:xfrm>
            <a:off x="7543800" y="3099240"/>
            <a:ext cx="13705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0000"/>
                </a:solidFill>
                <a:latin typeface="Arial"/>
                <a:ea typeface="DejaVu Sans"/>
              </a:rPr>
              <a:t>?</a:t>
            </a:r>
            <a:endParaRPr b="0" lang="en-US" sz="6000" spc="-1" strike="noStrike">
              <a:latin typeface="Arial"/>
            </a:endParaRPr>
          </a:p>
        </p:txBody>
      </p:sp>
      <p:grpSp>
        <p:nvGrpSpPr>
          <p:cNvPr id="404" name="Group 14"/>
          <p:cNvGrpSpPr/>
          <p:nvPr/>
        </p:nvGrpSpPr>
        <p:grpSpPr>
          <a:xfrm>
            <a:off x="4267080" y="3352680"/>
            <a:ext cx="762120" cy="687240"/>
            <a:chOff x="4267080" y="3352680"/>
            <a:chExt cx="762120" cy="687240"/>
          </a:xfrm>
        </p:grpSpPr>
        <p:sp>
          <p:nvSpPr>
            <p:cNvPr id="405" name="Line 15"/>
            <p:cNvSpPr/>
            <p:nvPr/>
          </p:nvSpPr>
          <p:spPr>
            <a:xfrm>
              <a:off x="4267080" y="403848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Line 16"/>
            <p:cNvSpPr/>
            <p:nvPr/>
          </p:nvSpPr>
          <p:spPr>
            <a:xfrm flipV="1">
              <a:off x="4647240" y="335340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Line 17"/>
            <p:cNvSpPr/>
            <p:nvPr/>
          </p:nvSpPr>
          <p:spPr>
            <a:xfrm>
              <a:off x="4647960" y="335268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8" name="CustomShape 18"/>
          <p:cNvSpPr/>
          <p:nvPr/>
        </p:nvSpPr>
        <p:spPr>
          <a:xfrm>
            <a:off x="3505320" y="4643640"/>
            <a:ext cx="2513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of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09" name="CustomShape 19"/>
          <p:cNvSpPr/>
          <p:nvPr/>
        </p:nvSpPr>
        <p:spPr>
          <a:xfrm>
            <a:off x="990720" y="1367280"/>
            <a:ext cx="98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0" name="CustomShape 20"/>
          <p:cNvSpPr/>
          <p:nvPr/>
        </p:nvSpPr>
        <p:spPr>
          <a:xfrm>
            <a:off x="914400" y="319608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1" name="CustomShape 21"/>
          <p:cNvSpPr/>
          <p:nvPr/>
        </p:nvSpPr>
        <p:spPr>
          <a:xfrm>
            <a:off x="914400" y="44913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2" name="CustomShape 22"/>
          <p:cNvSpPr/>
          <p:nvPr/>
        </p:nvSpPr>
        <p:spPr>
          <a:xfrm>
            <a:off x="914400" y="58629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3" name="CustomShape 23"/>
          <p:cNvSpPr/>
          <p:nvPr/>
        </p:nvSpPr>
        <p:spPr>
          <a:xfrm>
            <a:off x="3289320" y="5943600"/>
            <a:ext cx="49521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1*1 + 0*-1 + 0*1 + 1*0.5 =  1.5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1523880" y="1752480"/>
            <a:ext cx="5715000" cy="4343400"/>
            <a:chOff x="1523880" y="1752480"/>
            <a:chExt cx="5715000" cy="4343400"/>
          </a:xfrm>
        </p:grpSpPr>
        <p:sp>
          <p:nvSpPr>
            <p:cNvPr id="415" name="CustomShape 2"/>
            <p:cNvSpPr/>
            <p:nvPr/>
          </p:nvSpPr>
          <p:spPr>
            <a:xfrm>
              <a:off x="3886200" y="28954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Line 3"/>
            <p:cNvSpPr/>
            <p:nvPr/>
          </p:nvSpPr>
          <p:spPr>
            <a:xfrm>
              <a:off x="5562360" y="36576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Line 4"/>
            <p:cNvSpPr/>
            <p:nvPr/>
          </p:nvSpPr>
          <p:spPr>
            <a:xfrm>
              <a:off x="1600200" y="17524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Line 5"/>
            <p:cNvSpPr/>
            <p:nvPr/>
          </p:nvSpPr>
          <p:spPr>
            <a:xfrm>
              <a:off x="1600200" y="35049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Line 6"/>
            <p:cNvSpPr/>
            <p:nvPr/>
          </p:nvSpPr>
          <p:spPr>
            <a:xfrm flipV="1">
              <a:off x="1523880" y="38862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Line 7"/>
            <p:cNvSpPr/>
            <p:nvPr/>
          </p:nvSpPr>
          <p:spPr>
            <a:xfrm flipV="1">
              <a:off x="1523880" y="41907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8"/>
            <p:cNvSpPr/>
            <p:nvPr/>
          </p:nvSpPr>
          <p:spPr>
            <a:xfrm>
              <a:off x="2286000" y="191916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22" name="CustomShape 9"/>
            <p:cNvSpPr/>
            <p:nvPr/>
          </p:nvSpPr>
          <p:spPr>
            <a:xfrm>
              <a:off x="1828800" y="312408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23" name="CustomShape 10"/>
            <p:cNvSpPr/>
            <p:nvPr/>
          </p:nvSpPr>
          <p:spPr>
            <a:xfrm>
              <a:off x="1752480" y="45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24" name="CustomShape 11"/>
            <p:cNvSpPr/>
            <p:nvPr/>
          </p:nvSpPr>
          <p:spPr>
            <a:xfrm>
              <a:off x="2209680" y="54864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0.5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425" name="CustomShape 12"/>
          <p:cNvSpPr/>
          <p:nvPr/>
        </p:nvSpPr>
        <p:spPr>
          <a:xfrm>
            <a:off x="380880" y="685800"/>
            <a:ext cx="838080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 Single Neuron/Perceptron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426" name="Group 13"/>
          <p:cNvGrpSpPr/>
          <p:nvPr/>
        </p:nvGrpSpPr>
        <p:grpSpPr>
          <a:xfrm>
            <a:off x="4267080" y="3352680"/>
            <a:ext cx="762120" cy="687240"/>
            <a:chOff x="4267080" y="3352680"/>
            <a:chExt cx="762120" cy="687240"/>
          </a:xfrm>
        </p:grpSpPr>
        <p:sp>
          <p:nvSpPr>
            <p:cNvPr id="427" name="Line 14"/>
            <p:cNvSpPr/>
            <p:nvPr/>
          </p:nvSpPr>
          <p:spPr>
            <a:xfrm>
              <a:off x="4267080" y="403848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Line 15"/>
            <p:cNvSpPr/>
            <p:nvPr/>
          </p:nvSpPr>
          <p:spPr>
            <a:xfrm flipV="1">
              <a:off x="4647240" y="335340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Line 16"/>
            <p:cNvSpPr/>
            <p:nvPr/>
          </p:nvSpPr>
          <p:spPr>
            <a:xfrm>
              <a:off x="4647960" y="335268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0" name="CustomShape 17"/>
          <p:cNvSpPr/>
          <p:nvPr/>
        </p:nvSpPr>
        <p:spPr>
          <a:xfrm>
            <a:off x="3505320" y="4643640"/>
            <a:ext cx="2513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of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1" name="CustomShape 18"/>
          <p:cNvSpPr/>
          <p:nvPr/>
        </p:nvSpPr>
        <p:spPr>
          <a:xfrm>
            <a:off x="990720" y="1367280"/>
            <a:ext cx="98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2" name="CustomShape 19"/>
          <p:cNvSpPr/>
          <p:nvPr/>
        </p:nvSpPr>
        <p:spPr>
          <a:xfrm>
            <a:off x="914400" y="319608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3" name="CustomShape 20"/>
          <p:cNvSpPr/>
          <p:nvPr/>
        </p:nvSpPr>
        <p:spPr>
          <a:xfrm>
            <a:off x="914400" y="44913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4" name="CustomShape 21"/>
          <p:cNvSpPr/>
          <p:nvPr/>
        </p:nvSpPr>
        <p:spPr>
          <a:xfrm>
            <a:off x="914400" y="5862960"/>
            <a:ext cx="608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5" name="CustomShape 22"/>
          <p:cNvSpPr/>
          <p:nvPr/>
        </p:nvSpPr>
        <p:spPr>
          <a:xfrm>
            <a:off x="7543800" y="3099240"/>
            <a:ext cx="137052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ff"/>
                </a:solidFill>
                <a:latin typeface="Arial"/>
                <a:ea typeface="DejaVu Sans"/>
              </a:rPr>
              <a:t>1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36" name="CustomShape 23"/>
          <p:cNvSpPr/>
          <p:nvPr/>
        </p:nvSpPr>
        <p:spPr>
          <a:xfrm>
            <a:off x="6400800" y="4267080"/>
            <a:ext cx="24372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DejaVu Sans"/>
              </a:rPr>
              <a:t>Weighted sum is 1.5, which is larger than the threshold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971800" y="1828800"/>
            <a:ext cx="6018840" cy="220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Neural Networks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971800" y="4267080"/>
            <a:ext cx="6018840" cy="1751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680"/>
              </a:spcBef>
            </a:pPr>
            <a:r>
              <a:rPr b="0" lang="en-US" sz="3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David Kauchak/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b="0" lang="en-US" sz="3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Joseph C. Osborn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b="0" lang="en-US" sz="3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CS51A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b="0" lang="en-US" sz="3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Fall 2019</a:t>
            </a:r>
            <a:endParaRPr b="0" lang="en-US" sz="3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3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4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5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6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7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8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9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10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11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12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13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14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5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16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17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18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19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20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21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22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23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24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25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26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27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28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29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30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31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32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33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70" name="CustomShape 34"/>
          <p:cNvSpPr/>
          <p:nvPr/>
        </p:nvSpPr>
        <p:spPr>
          <a:xfrm flipH="1">
            <a:off x="4952160" y="3429000"/>
            <a:ext cx="1675440" cy="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35"/>
          <p:cNvSpPr/>
          <p:nvPr/>
        </p:nvSpPr>
        <p:spPr>
          <a:xfrm>
            <a:off x="6858000" y="2777040"/>
            <a:ext cx="1980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Individual perceptrons/neurons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3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4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5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6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7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8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9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10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11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12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13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14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15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16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17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18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19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20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21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22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23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24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25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26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27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28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29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30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31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32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33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05" name="CustomShape 34"/>
          <p:cNvSpPr/>
          <p:nvPr/>
        </p:nvSpPr>
        <p:spPr>
          <a:xfrm>
            <a:off x="3124080" y="2133720"/>
            <a:ext cx="2208600" cy="608400"/>
          </a:xfrm>
          <a:prstGeom prst="rect">
            <a:avLst/>
          </a:prstGeom>
          <a:solidFill>
            <a:srgbClr val="ff6600">
              <a:alpha val="23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35"/>
          <p:cNvSpPr/>
          <p:nvPr/>
        </p:nvSpPr>
        <p:spPr>
          <a:xfrm>
            <a:off x="5791320" y="1981080"/>
            <a:ext cx="30470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some inputs are provided/entered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3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4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5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6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7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8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9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0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11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12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13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14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15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16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17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18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19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0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21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22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23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24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25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6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27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28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29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30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31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32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33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40" name="CustomShape 34"/>
          <p:cNvSpPr/>
          <p:nvPr/>
        </p:nvSpPr>
        <p:spPr>
          <a:xfrm>
            <a:off x="3124080" y="3276720"/>
            <a:ext cx="2208600" cy="608400"/>
          </a:xfrm>
          <a:prstGeom prst="rect">
            <a:avLst/>
          </a:prstGeom>
          <a:solidFill>
            <a:srgbClr val="ff6600">
              <a:alpha val="23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35"/>
          <p:cNvSpPr/>
          <p:nvPr/>
        </p:nvSpPr>
        <p:spPr>
          <a:xfrm>
            <a:off x="5715000" y="2819520"/>
            <a:ext cx="30470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each perceptron computes and calculates an answer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3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4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5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6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7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8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9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10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11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12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3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4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15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16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17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8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9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20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21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2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23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24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5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6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27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28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29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30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31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32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33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75" name="CustomShape 34"/>
          <p:cNvSpPr/>
          <p:nvPr/>
        </p:nvSpPr>
        <p:spPr>
          <a:xfrm>
            <a:off x="3124080" y="4114800"/>
            <a:ext cx="2208600" cy="608400"/>
          </a:xfrm>
          <a:prstGeom prst="rect">
            <a:avLst/>
          </a:prstGeom>
          <a:solidFill>
            <a:srgbClr val="ff6600">
              <a:alpha val="23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35"/>
          <p:cNvSpPr/>
          <p:nvPr/>
        </p:nvSpPr>
        <p:spPr>
          <a:xfrm>
            <a:off x="5715000" y="3809880"/>
            <a:ext cx="30470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those answers become inputs for the next level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3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4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5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6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7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8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9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10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11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12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13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14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15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16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17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18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19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0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1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22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23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24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25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26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27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28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29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30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31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CustomShape 32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33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0" name="CustomShape 34"/>
          <p:cNvSpPr/>
          <p:nvPr/>
        </p:nvSpPr>
        <p:spPr>
          <a:xfrm>
            <a:off x="3124080" y="4952880"/>
            <a:ext cx="2208600" cy="608400"/>
          </a:xfrm>
          <a:prstGeom prst="rect">
            <a:avLst/>
          </a:prstGeom>
          <a:solidFill>
            <a:srgbClr val="ff6600">
              <a:alpha val="23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35"/>
          <p:cNvSpPr/>
          <p:nvPr/>
        </p:nvSpPr>
        <p:spPr>
          <a:xfrm>
            <a:off x="5486400" y="4807800"/>
            <a:ext cx="35042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finally get the answer after all levels compute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457200" y="2286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533520" y="1371600"/>
            <a:ext cx="8228520" cy="837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Different kinds/characteristics of networks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6094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4"/>
          <p:cNvSpPr/>
          <p:nvPr/>
        </p:nvSpPr>
        <p:spPr>
          <a:xfrm>
            <a:off x="12193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5"/>
          <p:cNvSpPr/>
          <p:nvPr/>
        </p:nvSpPr>
        <p:spPr>
          <a:xfrm>
            <a:off x="18288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6"/>
          <p:cNvSpPr/>
          <p:nvPr/>
        </p:nvSpPr>
        <p:spPr>
          <a:xfrm>
            <a:off x="121932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7"/>
          <p:cNvSpPr/>
          <p:nvPr/>
        </p:nvSpPr>
        <p:spPr>
          <a:xfrm>
            <a:off x="3276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8"/>
          <p:cNvSpPr/>
          <p:nvPr/>
        </p:nvSpPr>
        <p:spPr>
          <a:xfrm>
            <a:off x="38862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9"/>
          <p:cNvSpPr/>
          <p:nvPr/>
        </p:nvSpPr>
        <p:spPr>
          <a:xfrm>
            <a:off x="44197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10"/>
          <p:cNvSpPr/>
          <p:nvPr/>
        </p:nvSpPr>
        <p:spPr>
          <a:xfrm>
            <a:off x="41148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11"/>
          <p:cNvSpPr/>
          <p:nvPr/>
        </p:nvSpPr>
        <p:spPr>
          <a:xfrm>
            <a:off x="3429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12"/>
          <p:cNvSpPr/>
          <p:nvPr/>
        </p:nvSpPr>
        <p:spPr>
          <a:xfrm>
            <a:off x="40384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13"/>
          <p:cNvSpPr/>
          <p:nvPr/>
        </p:nvSpPr>
        <p:spPr>
          <a:xfrm>
            <a:off x="49528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14"/>
          <p:cNvSpPr/>
          <p:nvPr/>
        </p:nvSpPr>
        <p:spPr>
          <a:xfrm>
            <a:off x="45720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15"/>
          <p:cNvSpPr/>
          <p:nvPr/>
        </p:nvSpPr>
        <p:spPr>
          <a:xfrm flipH="1" rot="16200000">
            <a:off x="755640" y="471672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16"/>
          <p:cNvSpPr/>
          <p:nvPr/>
        </p:nvSpPr>
        <p:spPr>
          <a:xfrm rot="5400000">
            <a:off x="1105920" y="4914360"/>
            <a:ext cx="532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17"/>
          <p:cNvSpPr/>
          <p:nvPr/>
        </p:nvSpPr>
        <p:spPr>
          <a:xfrm rot="5400000">
            <a:off x="1365840" y="471672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18"/>
          <p:cNvSpPr/>
          <p:nvPr/>
        </p:nvSpPr>
        <p:spPr>
          <a:xfrm flipH="1" rot="16200000">
            <a:off x="38160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19"/>
          <p:cNvSpPr/>
          <p:nvPr/>
        </p:nvSpPr>
        <p:spPr>
          <a:xfrm rot="5400000">
            <a:off x="571680" y="3923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0"/>
          <p:cNvSpPr/>
          <p:nvPr/>
        </p:nvSpPr>
        <p:spPr>
          <a:xfrm flipH="1" rot="16200000">
            <a:off x="9910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21"/>
          <p:cNvSpPr/>
          <p:nvPr/>
        </p:nvSpPr>
        <p:spPr>
          <a:xfrm rot="5400000">
            <a:off x="1182240" y="3923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22"/>
          <p:cNvSpPr/>
          <p:nvPr/>
        </p:nvSpPr>
        <p:spPr>
          <a:xfrm flipH="1" rot="16200000">
            <a:off x="160056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23"/>
          <p:cNvSpPr/>
          <p:nvPr/>
        </p:nvSpPr>
        <p:spPr>
          <a:xfrm rot="5400000">
            <a:off x="1791720" y="3923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24"/>
          <p:cNvSpPr/>
          <p:nvPr/>
        </p:nvSpPr>
        <p:spPr>
          <a:xfrm flipH="1" rot="16200000">
            <a:off x="3200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25"/>
          <p:cNvSpPr/>
          <p:nvPr/>
        </p:nvSpPr>
        <p:spPr>
          <a:xfrm rot="5400000">
            <a:off x="3391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26"/>
          <p:cNvSpPr/>
          <p:nvPr/>
        </p:nvSpPr>
        <p:spPr>
          <a:xfrm flipH="1" rot="16200000">
            <a:off x="38106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27"/>
          <p:cNvSpPr/>
          <p:nvPr/>
        </p:nvSpPr>
        <p:spPr>
          <a:xfrm rot="5400000">
            <a:off x="40017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28"/>
          <p:cNvSpPr/>
          <p:nvPr/>
        </p:nvSpPr>
        <p:spPr>
          <a:xfrm flipH="1" rot="16200000">
            <a:off x="43437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29"/>
          <p:cNvSpPr/>
          <p:nvPr/>
        </p:nvSpPr>
        <p:spPr>
          <a:xfrm rot="5400000">
            <a:off x="45349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30"/>
          <p:cNvSpPr/>
          <p:nvPr/>
        </p:nvSpPr>
        <p:spPr>
          <a:xfrm rot="5400000">
            <a:off x="3201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31"/>
          <p:cNvSpPr/>
          <p:nvPr/>
        </p:nvSpPr>
        <p:spPr>
          <a:xfrm flipH="1" rot="16200000">
            <a:off x="35046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32"/>
          <p:cNvSpPr/>
          <p:nvPr/>
        </p:nvSpPr>
        <p:spPr>
          <a:xfrm flipH="1" rot="16200000">
            <a:off x="36954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33"/>
          <p:cNvSpPr/>
          <p:nvPr/>
        </p:nvSpPr>
        <p:spPr>
          <a:xfrm flipH="1" rot="16200000">
            <a:off x="40392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34"/>
          <p:cNvSpPr/>
          <p:nvPr/>
        </p:nvSpPr>
        <p:spPr>
          <a:xfrm rot="5400000">
            <a:off x="35064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35"/>
          <p:cNvSpPr/>
          <p:nvPr/>
        </p:nvSpPr>
        <p:spPr>
          <a:xfrm rot="5400000">
            <a:off x="38113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36"/>
          <p:cNvSpPr/>
          <p:nvPr/>
        </p:nvSpPr>
        <p:spPr>
          <a:xfrm flipH="1" rot="16200000">
            <a:off x="41086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37"/>
          <p:cNvSpPr/>
          <p:nvPr/>
        </p:nvSpPr>
        <p:spPr>
          <a:xfrm flipH="1" rot="16200000">
            <a:off x="43754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38"/>
          <p:cNvSpPr/>
          <p:nvPr/>
        </p:nvSpPr>
        <p:spPr>
          <a:xfrm rot="5400000">
            <a:off x="38044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39"/>
          <p:cNvSpPr/>
          <p:nvPr/>
        </p:nvSpPr>
        <p:spPr>
          <a:xfrm rot="5400000">
            <a:off x="41094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CustomShape 40"/>
          <p:cNvSpPr/>
          <p:nvPr/>
        </p:nvSpPr>
        <p:spPr>
          <a:xfrm rot="5400000">
            <a:off x="43444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41"/>
          <p:cNvSpPr/>
          <p:nvPr/>
        </p:nvSpPr>
        <p:spPr>
          <a:xfrm flipH="1" rot="16200000">
            <a:off x="46411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42"/>
          <p:cNvSpPr/>
          <p:nvPr/>
        </p:nvSpPr>
        <p:spPr>
          <a:xfrm flipH="1" rot="16200000">
            <a:off x="35362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ustomShape 43"/>
          <p:cNvSpPr/>
          <p:nvPr/>
        </p:nvSpPr>
        <p:spPr>
          <a:xfrm flipH="1" rot="16200000">
            <a:off x="38862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44"/>
          <p:cNvSpPr/>
          <p:nvPr/>
        </p:nvSpPr>
        <p:spPr>
          <a:xfrm rot="5400000">
            <a:off x="40777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45"/>
          <p:cNvSpPr/>
          <p:nvPr/>
        </p:nvSpPr>
        <p:spPr>
          <a:xfrm rot="5400000">
            <a:off x="44521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46"/>
          <p:cNvSpPr/>
          <p:nvPr/>
        </p:nvSpPr>
        <p:spPr>
          <a:xfrm rot="5400000">
            <a:off x="1220040" y="563796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47"/>
          <p:cNvSpPr/>
          <p:nvPr/>
        </p:nvSpPr>
        <p:spPr>
          <a:xfrm rot="5400000">
            <a:off x="41166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48"/>
          <p:cNvSpPr/>
          <p:nvPr/>
        </p:nvSpPr>
        <p:spPr>
          <a:xfrm>
            <a:off x="62485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CustomShape 49"/>
          <p:cNvSpPr/>
          <p:nvPr/>
        </p:nvSpPr>
        <p:spPr>
          <a:xfrm>
            <a:off x="685800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50"/>
          <p:cNvSpPr/>
          <p:nvPr/>
        </p:nvSpPr>
        <p:spPr>
          <a:xfrm>
            <a:off x="739152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51"/>
          <p:cNvSpPr/>
          <p:nvPr/>
        </p:nvSpPr>
        <p:spPr>
          <a:xfrm>
            <a:off x="7086600" y="51807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52"/>
          <p:cNvSpPr/>
          <p:nvPr/>
        </p:nvSpPr>
        <p:spPr>
          <a:xfrm>
            <a:off x="64008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53"/>
          <p:cNvSpPr/>
          <p:nvPr/>
        </p:nvSpPr>
        <p:spPr>
          <a:xfrm>
            <a:off x="701028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54"/>
          <p:cNvSpPr/>
          <p:nvPr/>
        </p:nvSpPr>
        <p:spPr>
          <a:xfrm>
            <a:off x="7924680" y="4342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CustomShape 55"/>
          <p:cNvSpPr/>
          <p:nvPr/>
        </p:nvSpPr>
        <p:spPr>
          <a:xfrm>
            <a:off x="7543800" y="3428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CustomShape 56"/>
          <p:cNvSpPr/>
          <p:nvPr/>
        </p:nvSpPr>
        <p:spPr>
          <a:xfrm flipH="1" rot="16200000">
            <a:off x="61725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ustomShape 57"/>
          <p:cNvSpPr/>
          <p:nvPr/>
        </p:nvSpPr>
        <p:spPr>
          <a:xfrm rot="5400000">
            <a:off x="63637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58"/>
          <p:cNvSpPr/>
          <p:nvPr/>
        </p:nvSpPr>
        <p:spPr>
          <a:xfrm flipH="1" rot="16200000">
            <a:off x="678240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59"/>
          <p:cNvSpPr/>
          <p:nvPr/>
        </p:nvSpPr>
        <p:spPr>
          <a:xfrm rot="5400000">
            <a:off x="697356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60"/>
          <p:cNvSpPr/>
          <p:nvPr/>
        </p:nvSpPr>
        <p:spPr>
          <a:xfrm flipH="1" rot="16200000">
            <a:off x="7315560" y="30470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CustomShape 61"/>
          <p:cNvSpPr/>
          <p:nvPr/>
        </p:nvSpPr>
        <p:spPr>
          <a:xfrm rot="5400000">
            <a:off x="7506720" y="30088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62"/>
          <p:cNvSpPr/>
          <p:nvPr/>
        </p:nvSpPr>
        <p:spPr>
          <a:xfrm rot="5400000">
            <a:off x="61732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63"/>
          <p:cNvSpPr/>
          <p:nvPr/>
        </p:nvSpPr>
        <p:spPr>
          <a:xfrm flipH="1" rot="16200000">
            <a:off x="6476400" y="38088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64"/>
          <p:cNvSpPr/>
          <p:nvPr/>
        </p:nvSpPr>
        <p:spPr>
          <a:xfrm flipH="1" rot="16200000">
            <a:off x="6667200" y="36183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CustomShape 65"/>
          <p:cNvSpPr/>
          <p:nvPr/>
        </p:nvSpPr>
        <p:spPr>
          <a:xfrm flipH="1" rot="16200000">
            <a:off x="7011000" y="32756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CustomShape 66"/>
          <p:cNvSpPr/>
          <p:nvPr/>
        </p:nvSpPr>
        <p:spPr>
          <a:xfrm rot="5400000">
            <a:off x="6478200" y="36565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CustomShape 67"/>
          <p:cNvSpPr/>
          <p:nvPr/>
        </p:nvSpPr>
        <p:spPr>
          <a:xfrm rot="5400000">
            <a:off x="678312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68"/>
          <p:cNvSpPr/>
          <p:nvPr/>
        </p:nvSpPr>
        <p:spPr>
          <a:xfrm flipH="1" rot="16200000">
            <a:off x="7080480" y="38786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CustomShape 69"/>
          <p:cNvSpPr/>
          <p:nvPr/>
        </p:nvSpPr>
        <p:spPr>
          <a:xfrm flipH="1" rot="16200000">
            <a:off x="7347240" y="36118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CustomShape 70"/>
          <p:cNvSpPr/>
          <p:nvPr/>
        </p:nvSpPr>
        <p:spPr>
          <a:xfrm rot="5400000">
            <a:off x="6776280" y="34660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71"/>
          <p:cNvSpPr/>
          <p:nvPr/>
        </p:nvSpPr>
        <p:spPr>
          <a:xfrm rot="5400000">
            <a:off x="7081200" y="36183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CustomShape 72"/>
          <p:cNvSpPr/>
          <p:nvPr/>
        </p:nvSpPr>
        <p:spPr>
          <a:xfrm rot="5400000">
            <a:off x="7316280" y="3961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CustomShape 73"/>
          <p:cNvSpPr/>
          <p:nvPr/>
        </p:nvSpPr>
        <p:spPr>
          <a:xfrm flipH="1" rot="16200000">
            <a:off x="7612920" y="38152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74"/>
          <p:cNvSpPr/>
          <p:nvPr/>
        </p:nvSpPr>
        <p:spPr>
          <a:xfrm flipH="1" rot="16200000">
            <a:off x="6508080" y="46026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CustomShape 75"/>
          <p:cNvSpPr/>
          <p:nvPr/>
        </p:nvSpPr>
        <p:spPr>
          <a:xfrm flipH="1" rot="16200000">
            <a:off x="6858000" y="47995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76"/>
          <p:cNvSpPr/>
          <p:nvPr/>
        </p:nvSpPr>
        <p:spPr>
          <a:xfrm rot="5400000">
            <a:off x="7049520" y="47930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77"/>
          <p:cNvSpPr/>
          <p:nvPr/>
        </p:nvSpPr>
        <p:spPr>
          <a:xfrm rot="5400000">
            <a:off x="7423920" y="45709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CustomShape 78"/>
          <p:cNvSpPr/>
          <p:nvPr/>
        </p:nvSpPr>
        <p:spPr>
          <a:xfrm rot="5400000">
            <a:off x="7088400" y="56372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79"/>
          <p:cNvSpPr/>
          <p:nvPr/>
        </p:nvSpPr>
        <p:spPr>
          <a:xfrm>
            <a:off x="7213680" y="2779920"/>
            <a:ext cx="1638720" cy="3348720"/>
          </a:xfrm>
          <a:custGeom>
            <a:avLst/>
            <a:gdLst/>
            <a:ahLst/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80"/>
          <p:cNvSpPr/>
          <p:nvPr/>
        </p:nvSpPr>
        <p:spPr>
          <a:xfrm>
            <a:off x="838080" y="304344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2" name="CustomShape 81"/>
          <p:cNvSpPr/>
          <p:nvPr/>
        </p:nvSpPr>
        <p:spPr>
          <a:xfrm>
            <a:off x="35812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3" name="CustomShape 82"/>
          <p:cNvSpPr/>
          <p:nvPr/>
        </p:nvSpPr>
        <p:spPr>
          <a:xfrm>
            <a:off x="6553080" y="22096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4" name="CustomShape 83"/>
          <p:cNvSpPr/>
          <p:nvPr/>
        </p:nvSpPr>
        <p:spPr>
          <a:xfrm>
            <a:off x="2286000" y="6095880"/>
            <a:ext cx="4266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How are these different?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457200" y="2286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96" name="CustomShape 2"/>
          <p:cNvSpPr/>
          <p:nvPr/>
        </p:nvSpPr>
        <p:spPr>
          <a:xfrm>
            <a:off x="60948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3"/>
          <p:cNvSpPr/>
          <p:nvPr/>
        </p:nvSpPr>
        <p:spPr>
          <a:xfrm>
            <a:off x="121932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4"/>
          <p:cNvSpPr/>
          <p:nvPr/>
        </p:nvSpPr>
        <p:spPr>
          <a:xfrm>
            <a:off x="182880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5"/>
          <p:cNvSpPr/>
          <p:nvPr/>
        </p:nvSpPr>
        <p:spPr>
          <a:xfrm>
            <a:off x="1219320" y="44949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6"/>
          <p:cNvSpPr/>
          <p:nvPr/>
        </p:nvSpPr>
        <p:spPr>
          <a:xfrm>
            <a:off x="327672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7"/>
          <p:cNvSpPr/>
          <p:nvPr/>
        </p:nvSpPr>
        <p:spPr>
          <a:xfrm>
            <a:off x="388620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8"/>
          <p:cNvSpPr/>
          <p:nvPr/>
        </p:nvSpPr>
        <p:spPr>
          <a:xfrm>
            <a:off x="441972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CustomShape 9"/>
          <p:cNvSpPr/>
          <p:nvPr/>
        </p:nvSpPr>
        <p:spPr>
          <a:xfrm>
            <a:off x="4114800" y="44949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10"/>
          <p:cNvSpPr/>
          <p:nvPr/>
        </p:nvSpPr>
        <p:spPr>
          <a:xfrm>
            <a:off x="3429000" y="27424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11"/>
          <p:cNvSpPr/>
          <p:nvPr/>
        </p:nvSpPr>
        <p:spPr>
          <a:xfrm>
            <a:off x="4038480" y="27424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CustomShape 12"/>
          <p:cNvSpPr/>
          <p:nvPr/>
        </p:nvSpPr>
        <p:spPr>
          <a:xfrm>
            <a:off x="4952880" y="36568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CustomShape 13"/>
          <p:cNvSpPr/>
          <p:nvPr/>
        </p:nvSpPr>
        <p:spPr>
          <a:xfrm>
            <a:off x="4572000" y="27424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CustomShape 14"/>
          <p:cNvSpPr/>
          <p:nvPr/>
        </p:nvSpPr>
        <p:spPr>
          <a:xfrm flipH="1" rot="16200000">
            <a:off x="755640" y="403092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15"/>
          <p:cNvSpPr/>
          <p:nvPr/>
        </p:nvSpPr>
        <p:spPr>
          <a:xfrm rot="5400000">
            <a:off x="1105920" y="4228560"/>
            <a:ext cx="532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CustomShape 16"/>
          <p:cNvSpPr/>
          <p:nvPr/>
        </p:nvSpPr>
        <p:spPr>
          <a:xfrm rot="5400000">
            <a:off x="1365840" y="403092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CustomShape 17"/>
          <p:cNvSpPr/>
          <p:nvPr/>
        </p:nvSpPr>
        <p:spPr>
          <a:xfrm flipH="1" rot="16200000">
            <a:off x="38160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18"/>
          <p:cNvSpPr/>
          <p:nvPr/>
        </p:nvSpPr>
        <p:spPr>
          <a:xfrm rot="5400000">
            <a:off x="571680" y="32374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19"/>
          <p:cNvSpPr/>
          <p:nvPr/>
        </p:nvSpPr>
        <p:spPr>
          <a:xfrm flipH="1" rot="16200000">
            <a:off x="99108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CustomShape 20"/>
          <p:cNvSpPr/>
          <p:nvPr/>
        </p:nvSpPr>
        <p:spPr>
          <a:xfrm rot="5400000">
            <a:off x="1182240" y="32374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21"/>
          <p:cNvSpPr/>
          <p:nvPr/>
        </p:nvSpPr>
        <p:spPr>
          <a:xfrm flipH="1" rot="16200000">
            <a:off x="160056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22"/>
          <p:cNvSpPr/>
          <p:nvPr/>
        </p:nvSpPr>
        <p:spPr>
          <a:xfrm rot="5400000">
            <a:off x="1791720" y="32374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23"/>
          <p:cNvSpPr/>
          <p:nvPr/>
        </p:nvSpPr>
        <p:spPr>
          <a:xfrm flipH="1" rot="16200000">
            <a:off x="3200760" y="23612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24"/>
          <p:cNvSpPr/>
          <p:nvPr/>
        </p:nvSpPr>
        <p:spPr>
          <a:xfrm rot="5400000">
            <a:off x="3391920" y="23230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25"/>
          <p:cNvSpPr/>
          <p:nvPr/>
        </p:nvSpPr>
        <p:spPr>
          <a:xfrm flipH="1" rot="16200000">
            <a:off x="3810600" y="23612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6"/>
          <p:cNvSpPr/>
          <p:nvPr/>
        </p:nvSpPr>
        <p:spPr>
          <a:xfrm rot="5400000">
            <a:off x="4001760" y="23230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27"/>
          <p:cNvSpPr/>
          <p:nvPr/>
        </p:nvSpPr>
        <p:spPr>
          <a:xfrm flipH="1" rot="16200000">
            <a:off x="4343760" y="23612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28"/>
          <p:cNvSpPr/>
          <p:nvPr/>
        </p:nvSpPr>
        <p:spPr>
          <a:xfrm rot="5400000">
            <a:off x="4534920" y="23230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29"/>
          <p:cNvSpPr/>
          <p:nvPr/>
        </p:nvSpPr>
        <p:spPr>
          <a:xfrm rot="5400000">
            <a:off x="320148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CustomShape 30"/>
          <p:cNvSpPr/>
          <p:nvPr/>
        </p:nvSpPr>
        <p:spPr>
          <a:xfrm flipH="1" rot="16200000">
            <a:off x="3504600" y="31230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31"/>
          <p:cNvSpPr/>
          <p:nvPr/>
        </p:nvSpPr>
        <p:spPr>
          <a:xfrm flipH="1" rot="16200000">
            <a:off x="3695400" y="29325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CustomShape 32"/>
          <p:cNvSpPr/>
          <p:nvPr/>
        </p:nvSpPr>
        <p:spPr>
          <a:xfrm flipH="1" rot="16200000">
            <a:off x="4039200" y="25898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CustomShape 33"/>
          <p:cNvSpPr/>
          <p:nvPr/>
        </p:nvSpPr>
        <p:spPr>
          <a:xfrm rot="5400000">
            <a:off x="3506400" y="29707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34"/>
          <p:cNvSpPr/>
          <p:nvPr/>
        </p:nvSpPr>
        <p:spPr>
          <a:xfrm rot="5400000">
            <a:off x="381132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CustomShape 35"/>
          <p:cNvSpPr/>
          <p:nvPr/>
        </p:nvSpPr>
        <p:spPr>
          <a:xfrm flipH="1" rot="16200000">
            <a:off x="4108680" y="31928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CustomShape 36"/>
          <p:cNvSpPr/>
          <p:nvPr/>
        </p:nvSpPr>
        <p:spPr>
          <a:xfrm flipH="1" rot="16200000">
            <a:off x="4375440" y="29260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CustomShape 37"/>
          <p:cNvSpPr/>
          <p:nvPr/>
        </p:nvSpPr>
        <p:spPr>
          <a:xfrm rot="5400000">
            <a:off x="3804480" y="27802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CustomShape 38"/>
          <p:cNvSpPr/>
          <p:nvPr/>
        </p:nvSpPr>
        <p:spPr>
          <a:xfrm rot="5400000">
            <a:off x="4109400" y="29325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CustomShape 39"/>
          <p:cNvSpPr/>
          <p:nvPr/>
        </p:nvSpPr>
        <p:spPr>
          <a:xfrm rot="5400000">
            <a:off x="4344480" y="32756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CustomShape 40"/>
          <p:cNvSpPr/>
          <p:nvPr/>
        </p:nvSpPr>
        <p:spPr>
          <a:xfrm flipH="1" rot="16200000">
            <a:off x="4641120" y="31294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CustomShape 41"/>
          <p:cNvSpPr/>
          <p:nvPr/>
        </p:nvSpPr>
        <p:spPr>
          <a:xfrm flipH="1" rot="16200000">
            <a:off x="3536280" y="39168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CustomShape 42"/>
          <p:cNvSpPr/>
          <p:nvPr/>
        </p:nvSpPr>
        <p:spPr>
          <a:xfrm flipH="1" rot="16200000">
            <a:off x="3886200" y="41137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43"/>
          <p:cNvSpPr/>
          <p:nvPr/>
        </p:nvSpPr>
        <p:spPr>
          <a:xfrm rot="5400000">
            <a:off x="4077720" y="41072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CustomShape 44"/>
          <p:cNvSpPr/>
          <p:nvPr/>
        </p:nvSpPr>
        <p:spPr>
          <a:xfrm rot="5400000">
            <a:off x="4452120" y="38851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CustomShape 45"/>
          <p:cNvSpPr/>
          <p:nvPr/>
        </p:nvSpPr>
        <p:spPr>
          <a:xfrm rot="5400000">
            <a:off x="1220040" y="495216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CustomShape 46"/>
          <p:cNvSpPr/>
          <p:nvPr/>
        </p:nvSpPr>
        <p:spPr>
          <a:xfrm rot="5400000">
            <a:off x="4116600" y="49514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CustomShape 47"/>
          <p:cNvSpPr/>
          <p:nvPr/>
        </p:nvSpPr>
        <p:spPr>
          <a:xfrm>
            <a:off x="838080" y="235764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2" name="CustomShape 48"/>
          <p:cNvSpPr/>
          <p:nvPr/>
        </p:nvSpPr>
        <p:spPr>
          <a:xfrm>
            <a:off x="3581280" y="15238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3" name="CustomShape 49"/>
          <p:cNvSpPr/>
          <p:nvPr/>
        </p:nvSpPr>
        <p:spPr>
          <a:xfrm>
            <a:off x="914400" y="5410080"/>
            <a:ext cx="38851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818ff"/>
                </a:solidFill>
                <a:latin typeface="Arial"/>
                <a:ea typeface="DejaVu Sans"/>
              </a:rPr>
              <a:t>Feed forward networks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4" name="CustomShape 50"/>
          <p:cNvSpPr/>
          <p:nvPr/>
        </p:nvSpPr>
        <p:spPr>
          <a:xfrm>
            <a:off x="3048120" y="3505320"/>
            <a:ext cx="2589840" cy="532440"/>
          </a:xfrm>
          <a:prstGeom prst="rect">
            <a:avLst/>
          </a:prstGeom>
          <a:solidFill>
            <a:srgbClr val="ff0000">
              <a:alpha val="24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51"/>
          <p:cNvSpPr/>
          <p:nvPr/>
        </p:nvSpPr>
        <p:spPr>
          <a:xfrm>
            <a:off x="6019920" y="3505320"/>
            <a:ext cx="2818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hidden units/layer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47" name="CustomShape 2"/>
          <p:cNvSpPr/>
          <p:nvPr/>
        </p:nvSpPr>
        <p:spPr>
          <a:xfrm>
            <a:off x="3733920" y="1981080"/>
            <a:ext cx="495180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Recurrent network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Output is fed back to input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support memory!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How?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8" name="CustomShape 3"/>
          <p:cNvSpPr/>
          <p:nvPr/>
        </p:nvSpPr>
        <p:spPr>
          <a:xfrm>
            <a:off x="914400" y="41140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4"/>
          <p:cNvSpPr/>
          <p:nvPr/>
        </p:nvSpPr>
        <p:spPr>
          <a:xfrm>
            <a:off x="1523880" y="41140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CustomShape 5"/>
          <p:cNvSpPr/>
          <p:nvPr/>
        </p:nvSpPr>
        <p:spPr>
          <a:xfrm>
            <a:off x="2057400" y="41140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6"/>
          <p:cNvSpPr/>
          <p:nvPr/>
        </p:nvSpPr>
        <p:spPr>
          <a:xfrm>
            <a:off x="1752480" y="495216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7"/>
          <p:cNvSpPr/>
          <p:nvPr/>
        </p:nvSpPr>
        <p:spPr>
          <a:xfrm>
            <a:off x="1066680" y="3199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8"/>
          <p:cNvSpPr/>
          <p:nvPr/>
        </p:nvSpPr>
        <p:spPr>
          <a:xfrm>
            <a:off x="1676520" y="3199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CustomShape 9"/>
          <p:cNvSpPr/>
          <p:nvPr/>
        </p:nvSpPr>
        <p:spPr>
          <a:xfrm>
            <a:off x="2590920" y="41140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CustomShape 10"/>
          <p:cNvSpPr/>
          <p:nvPr/>
        </p:nvSpPr>
        <p:spPr>
          <a:xfrm>
            <a:off x="2209680" y="31996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CustomShape 11"/>
          <p:cNvSpPr/>
          <p:nvPr/>
        </p:nvSpPr>
        <p:spPr>
          <a:xfrm flipH="1" rot="16200000">
            <a:off x="838800" y="2818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12"/>
          <p:cNvSpPr/>
          <p:nvPr/>
        </p:nvSpPr>
        <p:spPr>
          <a:xfrm rot="5400000">
            <a:off x="1029960" y="2780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CustomShape 13"/>
          <p:cNvSpPr/>
          <p:nvPr/>
        </p:nvSpPr>
        <p:spPr>
          <a:xfrm flipH="1" rot="16200000">
            <a:off x="1448280" y="2818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CustomShape 14"/>
          <p:cNvSpPr/>
          <p:nvPr/>
        </p:nvSpPr>
        <p:spPr>
          <a:xfrm rot="5400000">
            <a:off x="1639440" y="2780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15"/>
          <p:cNvSpPr/>
          <p:nvPr/>
        </p:nvSpPr>
        <p:spPr>
          <a:xfrm flipH="1" rot="16200000">
            <a:off x="1981800" y="28184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16"/>
          <p:cNvSpPr/>
          <p:nvPr/>
        </p:nvSpPr>
        <p:spPr>
          <a:xfrm rot="5400000">
            <a:off x="2172960" y="278028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CustomShape 17"/>
          <p:cNvSpPr/>
          <p:nvPr/>
        </p:nvSpPr>
        <p:spPr>
          <a:xfrm rot="5400000">
            <a:off x="839520" y="37328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18"/>
          <p:cNvSpPr/>
          <p:nvPr/>
        </p:nvSpPr>
        <p:spPr>
          <a:xfrm flipH="1" rot="16200000">
            <a:off x="1142640" y="3580200"/>
            <a:ext cx="60840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19"/>
          <p:cNvSpPr/>
          <p:nvPr/>
        </p:nvSpPr>
        <p:spPr>
          <a:xfrm flipH="1" rot="16200000">
            <a:off x="1333080" y="3389760"/>
            <a:ext cx="653040" cy="8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20"/>
          <p:cNvSpPr/>
          <p:nvPr/>
        </p:nvSpPr>
        <p:spPr>
          <a:xfrm flipH="1" rot="16200000">
            <a:off x="1676880" y="3047040"/>
            <a:ext cx="608400" cy="15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CustomShape 21"/>
          <p:cNvSpPr/>
          <p:nvPr/>
        </p:nvSpPr>
        <p:spPr>
          <a:xfrm rot="5400000">
            <a:off x="1144080" y="3427920"/>
            <a:ext cx="608400" cy="76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CustomShape 22"/>
          <p:cNvSpPr/>
          <p:nvPr/>
        </p:nvSpPr>
        <p:spPr>
          <a:xfrm rot="5400000">
            <a:off x="1449000" y="37328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23"/>
          <p:cNvSpPr/>
          <p:nvPr/>
        </p:nvSpPr>
        <p:spPr>
          <a:xfrm flipH="1" rot="16200000">
            <a:off x="1746360" y="3650040"/>
            <a:ext cx="65304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CustomShape 24"/>
          <p:cNvSpPr/>
          <p:nvPr/>
        </p:nvSpPr>
        <p:spPr>
          <a:xfrm flipH="1" rot="16200000">
            <a:off x="2013120" y="3383280"/>
            <a:ext cx="653040" cy="8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25"/>
          <p:cNvSpPr/>
          <p:nvPr/>
        </p:nvSpPr>
        <p:spPr>
          <a:xfrm rot="5400000">
            <a:off x="1442520" y="3237480"/>
            <a:ext cx="653040" cy="11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CustomShape 26"/>
          <p:cNvSpPr/>
          <p:nvPr/>
        </p:nvSpPr>
        <p:spPr>
          <a:xfrm rot="5400000">
            <a:off x="1747080" y="3389760"/>
            <a:ext cx="65304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27"/>
          <p:cNvSpPr/>
          <p:nvPr/>
        </p:nvSpPr>
        <p:spPr>
          <a:xfrm rot="5400000">
            <a:off x="1982520" y="373284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CustomShape 28"/>
          <p:cNvSpPr/>
          <p:nvPr/>
        </p:nvSpPr>
        <p:spPr>
          <a:xfrm flipH="1" rot="16200000">
            <a:off x="2278800" y="3586680"/>
            <a:ext cx="65304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29"/>
          <p:cNvSpPr/>
          <p:nvPr/>
        </p:nvSpPr>
        <p:spPr>
          <a:xfrm flipH="1" rot="16200000">
            <a:off x="1173960" y="4374000"/>
            <a:ext cx="621720" cy="62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CustomShape 30"/>
          <p:cNvSpPr/>
          <p:nvPr/>
        </p:nvSpPr>
        <p:spPr>
          <a:xfrm flipH="1" rot="16200000">
            <a:off x="1524240" y="4570920"/>
            <a:ext cx="53244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CustomShape 31"/>
          <p:cNvSpPr/>
          <p:nvPr/>
        </p:nvSpPr>
        <p:spPr>
          <a:xfrm rot="5400000">
            <a:off x="1715400" y="4564440"/>
            <a:ext cx="577080" cy="19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32"/>
          <p:cNvSpPr/>
          <p:nvPr/>
        </p:nvSpPr>
        <p:spPr>
          <a:xfrm rot="5400000">
            <a:off x="2089800" y="4342320"/>
            <a:ext cx="577080" cy="72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CustomShape 33"/>
          <p:cNvSpPr/>
          <p:nvPr/>
        </p:nvSpPr>
        <p:spPr>
          <a:xfrm rot="5400000">
            <a:off x="1754280" y="540864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34"/>
          <p:cNvSpPr/>
          <p:nvPr/>
        </p:nvSpPr>
        <p:spPr>
          <a:xfrm>
            <a:off x="1879560" y="2551320"/>
            <a:ext cx="1638720" cy="3348720"/>
          </a:xfrm>
          <a:custGeom>
            <a:avLst/>
            <a:gdLst/>
            <a:ahLst/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CustomShape 35"/>
          <p:cNvSpPr/>
          <p:nvPr/>
        </p:nvSpPr>
        <p:spPr>
          <a:xfrm>
            <a:off x="1219320" y="1981080"/>
            <a:ext cx="167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DejaVu Sans"/>
              </a:rPr>
              <a:t>inputs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457200" y="15228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History of 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2" name="CustomShape 2"/>
          <p:cNvSpPr/>
          <p:nvPr/>
        </p:nvSpPr>
        <p:spPr>
          <a:xfrm>
            <a:off x="457200" y="1676520"/>
            <a:ext cx="822852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McCulloch and Pitts (1943) – introduced model of artificial neurons and suggested they could learn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Hebb (1949) – Simple updating rule for learning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Rosenblatt (1962) - the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perceptron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model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Minsky and Papert (1969) – wrote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Perceptrons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Bryson and Ho (1969, but largely ignored until 1980s--Rosenblatt) – invented back-propagation learning for multilayer networks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Training the perceptron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457200" y="1752480"/>
            <a:ext cx="8228520" cy="4494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First wave in neural networks in the 1960’s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Single neuron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Trainable: its threshold and input weights can be modified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If the neuron doesn’t give the desired output, then it has made a mistake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Input weights and threshold can be changed according to a learning algorithm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57200" y="1981080"/>
            <a:ext cx="822852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  <a:p>
            <a:pPr marL="1143000" indent="-227520"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1295280" y="1752480"/>
            <a:ext cx="6796440" cy="1491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Neural Networks try to mimic the structure and function of our nervous system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ff6600"/>
                </a:solidFill>
                <a:latin typeface="Arial"/>
                <a:ea typeface="DejaVu Sans"/>
              </a:rPr>
              <a:t>People like biologically motivated approaches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9" name="Picture 5" descr=""/>
          <p:cNvPicPr/>
          <p:nvPr/>
        </p:nvPicPr>
        <p:blipFill>
          <a:blip r:embed="rId1"/>
          <a:stretch/>
        </p:blipFill>
        <p:spPr>
          <a:xfrm>
            <a:off x="1643040" y="3962520"/>
            <a:ext cx="2586600" cy="2551680"/>
          </a:xfrm>
          <a:prstGeom prst="rect">
            <a:avLst/>
          </a:prstGeom>
          <a:ln w="9360">
            <a:noFill/>
          </a:ln>
        </p:spPr>
      </p:pic>
      <p:pic>
        <p:nvPicPr>
          <p:cNvPr id="220" name="Picture 6" descr=""/>
          <p:cNvPicPr/>
          <p:nvPr/>
        </p:nvPicPr>
        <p:blipFill>
          <a:blip r:embed="rId2"/>
          <a:stretch/>
        </p:blipFill>
        <p:spPr>
          <a:xfrm>
            <a:off x="4724280" y="3714840"/>
            <a:ext cx="2856600" cy="2913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Examples - Logical operators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86" name="CustomShape 2"/>
          <p:cNvSpPr/>
          <p:nvPr/>
        </p:nvSpPr>
        <p:spPr>
          <a:xfrm>
            <a:off x="380880" y="1905120"/>
            <a:ext cx="853344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– if all inputs are 1, return 1, otherwise return 0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– if at least one input is 1, return 1, otherwise return 0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– return the opposite of the input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XOR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– if exactly one input is 1, then return 1, otherwise return 0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788" name="Table 2"/>
          <p:cNvGraphicFramePr/>
          <p:nvPr/>
        </p:nvGraphicFramePr>
        <p:xfrm>
          <a:off x="2133720" y="1752480"/>
          <a:ext cx="3199680" cy="3885480"/>
        </p:xfrm>
        <a:graphic>
          <a:graphicData uri="http://schemas.openxmlformats.org/drawingml/2006/table">
            <a:tbl>
              <a:tblPr/>
              <a:tblGrid>
                <a:gridCol w="685800"/>
                <a:gridCol w="761760"/>
                <a:gridCol w="1752480"/>
              </a:tblGrid>
              <a:tr h="777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and </a:t>
                      </a: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6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777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776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778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2"/>
          <p:cNvSpPr/>
          <p:nvPr/>
        </p:nvSpPr>
        <p:spPr>
          <a:xfrm>
            <a:off x="3962520" y="329076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1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3" name="Line 5"/>
          <p:cNvSpPr/>
          <p:nvPr/>
        </p:nvSpPr>
        <p:spPr>
          <a:xfrm>
            <a:off x="1523880" y="1752480"/>
            <a:ext cx="2286000" cy="14479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Line 6"/>
          <p:cNvSpPr/>
          <p:nvPr/>
        </p:nvSpPr>
        <p:spPr>
          <a:xfrm flipV="1">
            <a:off x="1676160" y="4038480"/>
            <a:ext cx="2286000" cy="83808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CustomShape 7"/>
          <p:cNvSpPr/>
          <p:nvPr/>
        </p:nvSpPr>
        <p:spPr>
          <a:xfrm>
            <a:off x="609480" y="15238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6" name="CustomShape 8"/>
          <p:cNvSpPr/>
          <p:nvPr/>
        </p:nvSpPr>
        <p:spPr>
          <a:xfrm>
            <a:off x="762120" y="466236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7" name="CustomShape 9"/>
          <p:cNvSpPr/>
          <p:nvPr/>
        </p:nvSpPr>
        <p:spPr>
          <a:xfrm>
            <a:off x="2209680" y="191916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8" name="CustomShape 10"/>
          <p:cNvSpPr/>
          <p:nvPr/>
        </p:nvSpPr>
        <p:spPr>
          <a:xfrm>
            <a:off x="1905120" y="473868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2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9" name="CustomShape 11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800" name="Table 12"/>
          <p:cNvGraphicFramePr/>
          <p:nvPr/>
        </p:nvGraphicFramePr>
        <p:xfrm>
          <a:off x="6172200" y="533520"/>
          <a:ext cx="2742480" cy="2025000"/>
        </p:xfrm>
        <a:graphic>
          <a:graphicData uri="http://schemas.openxmlformats.org/drawingml/2006/table">
            <a:tbl>
              <a:tblPr/>
              <a:tblGrid>
                <a:gridCol w="587520"/>
                <a:gridCol w="653040"/>
                <a:gridCol w="1502280"/>
              </a:tblGrid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and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CustomShape 2"/>
          <p:cNvSpPr/>
          <p:nvPr/>
        </p:nvSpPr>
        <p:spPr>
          <a:xfrm>
            <a:off x="3962520" y="329076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T =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3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5" name="Line 5"/>
          <p:cNvSpPr/>
          <p:nvPr/>
        </p:nvSpPr>
        <p:spPr>
          <a:xfrm>
            <a:off x="1523880" y="1752480"/>
            <a:ext cx="2286000" cy="14479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Line 6"/>
          <p:cNvSpPr/>
          <p:nvPr/>
        </p:nvSpPr>
        <p:spPr>
          <a:xfrm flipV="1">
            <a:off x="1676160" y="4038480"/>
            <a:ext cx="2286000" cy="83808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CustomShape 7"/>
          <p:cNvSpPr/>
          <p:nvPr/>
        </p:nvSpPr>
        <p:spPr>
          <a:xfrm>
            <a:off x="609480" y="15238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8" name="CustomShape 8"/>
          <p:cNvSpPr/>
          <p:nvPr/>
        </p:nvSpPr>
        <p:spPr>
          <a:xfrm>
            <a:off x="762120" y="466236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9" name="CustomShape 9"/>
          <p:cNvSpPr/>
          <p:nvPr/>
        </p:nvSpPr>
        <p:spPr>
          <a:xfrm>
            <a:off x="2209680" y="191916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 =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0" name="CustomShape 10"/>
          <p:cNvSpPr/>
          <p:nvPr/>
        </p:nvSpPr>
        <p:spPr>
          <a:xfrm>
            <a:off x="1905120" y="473868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DejaVu Sans"/>
              </a:rPr>
              <a:t>2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=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1" name="CustomShape 11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12" name="CustomShape 12"/>
          <p:cNvSpPr/>
          <p:nvPr/>
        </p:nvSpPr>
        <p:spPr>
          <a:xfrm>
            <a:off x="0" y="5334120"/>
            <a:ext cx="327564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Inputs are either 0 or 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13" name="CustomShape 13"/>
          <p:cNvSpPr/>
          <p:nvPr/>
        </p:nvSpPr>
        <p:spPr>
          <a:xfrm>
            <a:off x="6781680" y="3686040"/>
            <a:ext cx="3656520" cy="52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Output is 1 only if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all inputs are 1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814" name="Table 14"/>
          <p:cNvGraphicFramePr/>
          <p:nvPr/>
        </p:nvGraphicFramePr>
        <p:xfrm>
          <a:off x="6172200" y="533520"/>
          <a:ext cx="2742480" cy="2025000"/>
        </p:xfrm>
        <a:graphic>
          <a:graphicData uri="http://schemas.openxmlformats.org/drawingml/2006/table">
            <a:tbl>
              <a:tblPr/>
              <a:tblGrid>
                <a:gridCol w="587520"/>
                <a:gridCol w="653040"/>
                <a:gridCol w="1502280"/>
              </a:tblGrid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and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"/>
          <p:cNvGrpSpPr/>
          <p:nvPr/>
        </p:nvGrpSpPr>
        <p:grpSpPr>
          <a:xfrm>
            <a:off x="609480" y="1295280"/>
            <a:ext cx="7999920" cy="4758480"/>
            <a:chOff x="609480" y="1295280"/>
            <a:chExt cx="7999920" cy="4758480"/>
          </a:xfrm>
        </p:grpSpPr>
        <p:sp>
          <p:nvSpPr>
            <p:cNvPr id="816" name="CustomShape 2"/>
            <p:cNvSpPr/>
            <p:nvPr/>
          </p:nvSpPr>
          <p:spPr>
            <a:xfrm>
              <a:off x="3886200" y="26668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CustomShape 3"/>
            <p:cNvSpPr/>
            <p:nvPr/>
          </p:nvSpPr>
          <p:spPr>
            <a:xfrm>
              <a:off x="3962520" y="3290760"/>
              <a:ext cx="15991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T 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18" name="Line 4"/>
            <p:cNvSpPr/>
            <p:nvPr/>
          </p:nvSpPr>
          <p:spPr>
            <a:xfrm>
              <a:off x="5562000" y="34290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9" name="CustomShape 5"/>
            <p:cNvSpPr/>
            <p:nvPr/>
          </p:nvSpPr>
          <p:spPr>
            <a:xfrm>
              <a:off x="7238880" y="32148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Output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0" name="Line 6"/>
            <p:cNvSpPr/>
            <p:nvPr/>
          </p:nvSpPr>
          <p:spPr>
            <a:xfrm>
              <a:off x="1600200" y="15238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1" name="Line 7"/>
            <p:cNvSpPr/>
            <p:nvPr/>
          </p:nvSpPr>
          <p:spPr>
            <a:xfrm>
              <a:off x="1600200" y="32763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2" name="Line 8"/>
            <p:cNvSpPr/>
            <p:nvPr/>
          </p:nvSpPr>
          <p:spPr>
            <a:xfrm flipV="1">
              <a:off x="1523880" y="36576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Line 9"/>
            <p:cNvSpPr/>
            <p:nvPr/>
          </p:nvSpPr>
          <p:spPr>
            <a:xfrm flipV="1">
              <a:off x="1523880" y="39621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CustomShape 10"/>
            <p:cNvSpPr/>
            <p:nvPr/>
          </p:nvSpPr>
          <p:spPr>
            <a:xfrm>
              <a:off x="685800" y="12952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5" name="CustomShape 11"/>
            <p:cNvSpPr/>
            <p:nvPr/>
          </p:nvSpPr>
          <p:spPr>
            <a:xfrm>
              <a:off x="685800" y="306216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6" name="CustomShape 12"/>
            <p:cNvSpPr/>
            <p:nvPr/>
          </p:nvSpPr>
          <p:spPr>
            <a:xfrm>
              <a:off x="609480" y="42814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7" name="CustomShape 13"/>
            <p:cNvSpPr/>
            <p:nvPr/>
          </p:nvSpPr>
          <p:spPr>
            <a:xfrm>
              <a:off x="609480" y="56530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8" name="CustomShape 14"/>
            <p:cNvSpPr/>
            <p:nvPr/>
          </p:nvSpPr>
          <p:spPr>
            <a:xfrm>
              <a:off x="2286000" y="169056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 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29" name="CustomShape 15"/>
            <p:cNvSpPr/>
            <p:nvPr/>
          </p:nvSpPr>
          <p:spPr>
            <a:xfrm>
              <a:off x="1828800" y="289548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2 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30" name="CustomShape 16"/>
            <p:cNvSpPr/>
            <p:nvPr/>
          </p:nvSpPr>
          <p:spPr>
            <a:xfrm>
              <a:off x="1752480" y="43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3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31" name="CustomShape 17"/>
            <p:cNvSpPr/>
            <p:nvPr/>
          </p:nvSpPr>
          <p:spPr>
            <a:xfrm>
              <a:off x="2209680" y="52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4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 = ?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832" name="CustomShape 1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1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roup 1"/>
          <p:cNvGrpSpPr/>
          <p:nvPr/>
        </p:nvGrpSpPr>
        <p:grpSpPr>
          <a:xfrm>
            <a:off x="609480" y="1295280"/>
            <a:ext cx="7999920" cy="4758480"/>
            <a:chOff x="609480" y="1295280"/>
            <a:chExt cx="7999920" cy="4758480"/>
          </a:xfrm>
        </p:grpSpPr>
        <p:sp>
          <p:nvSpPr>
            <p:cNvPr id="835" name="CustomShape 2"/>
            <p:cNvSpPr/>
            <p:nvPr/>
          </p:nvSpPr>
          <p:spPr>
            <a:xfrm>
              <a:off x="3886200" y="26668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CustomShape 3"/>
            <p:cNvSpPr/>
            <p:nvPr/>
          </p:nvSpPr>
          <p:spPr>
            <a:xfrm>
              <a:off x="3962520" y="3290760"/>
              <a:ext cx="15991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T = 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37" name="Line 4"/>
            <p:cNvSpPr/>
            <p:nvPr/>
          </p:nvSpPr>
          <p:spPr>
            <a:xfrm>
              <a:off x="5562000" y="34290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CustomShape 5"/>
            <p:cNvSpPr/>
            <p:nvPr/>
          </p:nvSpPr>
          <p:spPr>
            <a:xfrm>
              <a:off x="7238880" y="32148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Output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39" name="Line 6"/>
            <p:cNvSpPr/>
            <p:nvPr/>
          </p:nvSpPr>
          <p:spPr>
            <a:xfrm>
              <a:off x="1600200" y="15238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Line 7"/>
            <p:cNvSpPr/>
            <p:nvPr/>
          </p:nvSpPr>
          <p:spPr>
            <a:xfrm>
              <a:off x="1600200" y="32763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Line 8"/>
            <p:cNvSpPr/>
            <p:nvPr/>
          </p:nvSpPr>
          <p:spPr>
            <a:xfrm flipV="1">
              <a:off x="1523880" y="36576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Line 9"/>
            <p:cNvSpPr/>
            <p:nvPr/>
          </p:nvSpPr>
          <p:spPr>
            <a:xfrm flipV="1">
              <a:off x="1523880" y="39621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CustomShape 10"/>
            <p:cNvSpPr/>
            <p:nvPr/>
          </p:nvSpPr>
          <p:spPr>
            <a:xfrm>
              <a:off x="685800" y="12952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4" name="CustomShape 11"/>
            <p:cNvSpPr/>
            <p:nvPr/>
          </p:nvSpPr>
          <p:spPr>
            <a:xfrm>
              <a:off x="685800" y="306216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5" name="CustomShape 12"/>
            <p:cNvSpPr/>
            <p:nvPr/>
          </p:nvSpPr>
          <p:spPr>
            <a:xfrm>
              <a:off x="609480" y="42814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6" name="CustomShape 13"/>
            <p:cNvSpPr/>
            <p:nvPr/>
          </p:nvSpPr>
          <p:spPr>
            <a:xfrm>
              <a:off x="609480" y="56530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7" name="CustomShape 14"/>
            <p:cNvSpPr/>
            <p:nvPr/>
          </p:nvSpPr>
          <p:spPr>
            <a:xfrm>
              <a:off x="2286000" y="169056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1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 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8" name="CustomShape 15"/>
            <p:cNvSpPr/>
            <p:nvPr/>
          </p:nvSpPr>
          <p:spPr>
            <a:xfrm>
              <a:off x="1828800" y="289548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2 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49" name="CustomShape 16"/>
            <p:cNvSpPr/>
            <p:nvPr/>
          </p:nvSpPr>
          <p:spPr>
            <a:xfrm>
              <a:off x="1752480" y="43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3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50" name="CustomShape 17"/>
            <p:cNvSpPr/>
            <p:nvPr/>
          </p:nvSpPr>
          <p:spPr>
            <a:xfrm>
              <a:off x="2209680" y="52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4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 = 1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851" name="CustomShape 1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CustomShape 1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53" name="CustomShape 20"/>
          <p:cNvSpPr/>
          <p:nvPr/>
        </p:nvSpPr>
        <p:spPr>
          <a:xfrm>
            <a:off x="0" y="6248520"/>
            <a:ext cx="327564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Inputs are either 0 or 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54" name="CustomShape 21"/>
          <p:cNvSpPr/>
          <p:nvPr/>
        </p:nvSpPr>
        <p:spPr>
          <a:xfrm>
            <a:off x="6781680" y="3686040"/>
            <a:ext cx="3656520" cy="52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Output is 1 only if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all inputs are 1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856" name="Table 2"/>
          <p:cNvGraphicFramePr/>
          <p:nvPr/>
        </p:nvGraphicFramePr>
        <p:xfrm>
          <a:off x="2133720" y="1676520"/>
          <a:ext cx="3199680" cy="3885480"/>
        </p:xfrm>
        <a:graphic>
          <a:graphicData uri="http://schemas.openxmlformats.org/drawingml/2006/table">
            <a:tbl>
              <a:tblPr/>
              <a:tblGrid>
                <a:gridCol w="685800"/>
                <a:gridCol w="761760"/>
                <a:gridCol w="1752480"/>
              </a:tblGrid>
              <a:tr h="777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or </a:t>
                      </a: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6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777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776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778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CustomShape 2"/>
          <p:cNvSpPr/>
          <p:nvPr/>
        </p:nvSpPr>
        <p:spPr>
          <a:xfrm>
            <a:off x="3962520" y="329076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9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1" name="Line 5"/>
          <p:cNvSpPr/>
          <p:nvPr/>
        </p:nvSpPr>
        <p:spPr>
          <a:xfrm>
            <a:off x="1523880" y="1752480"/>
            <a:ext cx="2286000" cy="14479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Line 6"/>
          <p:cNvSpPr/>
          <p:nvPr/>
        </p:nvSpPr>
        <p:spPr>
          <a:xfrm flipV="1">
            <a:off x="1676160" y="4038480"/>
            <a:ext cx="2286000" cy="83808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CustomShape 7"/>
          <p:cNvSpPr/>
          <p:nvPr/>
        </p:nvSpPr>
        <p:spPr>
          <a:xfrm>
            <a:off x="609480" y="15238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4" name="CustomShape 8"/>
          <p:cNvSpPr/>
          <p:nvPr/>
        </p:nvSpPr>
        <p:spPr>
          <a:xfrm>
            <a:off x="762120" y="466236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5" name="CustomShape 9"/>
          <p:cNvSpPr/>
          <p:nvPr/>
        </p:nvSpPr>
        <p:spPr>
          <a:xfrm>
            <a:off x="2209680" y="191916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6" name="CustomShape 10"/>
          <p:cNvSpPr/>
          <p:nvPr/>
        </p:nvSpPr>
        <p:spPr>
          <a:xfrm>
            <a:off x="1905120" y="473868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2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7" name="CustomShape 11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868" name="Table 12"/>
          <p:cNvGraphicFramePr/>
          <p:nvPr/>
        </p:nvGraphicFramePr>
        <p:xfrm>
          <a:off x="6324480" y="457200"/>
          <a:ext cx="2666160" cy="2361600"/>
        </p:xfrm>
        <a:graphic>
          <a:graphicData uri="http://schemas.openxmlformats.org/drawingml/2006/table">
            <a:tbl>
              <a:tblPr/>
              <a:tblGrid>
                <a:gridCol w="571320"/>
                <a:gridCol w="634680"/>
                <a:gridCol w="1460520"/>
              </a:tblGrid>
              <a:tr h="472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or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472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7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73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CustomShape 2"/>
          <p:cNvSpPr/>
          <p:nvPr/>
        </p:nvSpPr>
        <p:spPr>
          <a:xfrm>
            <a:off x="3962520" y="329076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T =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1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3" name="Line 5"/>
          <p:cNvSpPr/>
          <p:nvPr/>
        </p:nvSpPr>
        <p:spPr>
          <a:xfrm>
            <a:off x="1523880" y="1752480"/>
            <a:ext cx="2286000" cy="14479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Line 6"/>
          <p:cNvSpPr/>
          <p:nvPr/>
        </p:nvSpPr>
        <p:spPr>
          <a:xfrm flipV="1">
            <a:off x="1676160" y="4038480"/>
            <a:ext cx="2286000" cy="83808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CustomShape 7"/>
          <p:cNvSpPr/>
          <p:nvPr/>
        </p:nvSpPr>
        <p:spPr>
          <a:xfrm>
            <a:off x="609480" y="15238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6" name="CustomShape 8"/>
          <p:cNvSpPr/>
          <p:nvPr/>
        </p:nvSpPr>
        <p:spPr>
          <a:xfrm>
            <a:off x="762120" y="466236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7" name="CustomShape 9"/>
          <p:cNvSpPr/>
          <p:nvPr/>
        </p:nvSpPr>
        <p:spPr>
          <a:xfrm>
            <a:off x="2209680" y="191916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 =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8" name="CustomShape 10"/>
          <p:cNvSpPr/>
          <p:nvPr/>
        </p:nvSpPr>
        <p:spPr>
          <a:xfrm>
            <a:off x="1905120" y="473868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DejaVu Sans"/>
              </a:rPr>
              <a:t>2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=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9" name="CustomShape 11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80" name="CustomShape 12"/>
          <p:cNvSpPr/>
          <p:nvPr/>
        </p:nvSpPr>
        <p:spPr>
          <a:xfrm>
            <a:off x="0" y="5105520"/>
            <a:ext cx="327564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Inputs are either 0 or 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81" name="CustomShape 13"/>
          <p:cNvSpPr/>
          <p:nvPr/>
        </p:nvSpPr>
        <p:spPr>
          <a:xfrm>
            <a:off x="6781680" y="3686040"/>
            <a:ext cx="3656520" cy="52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Output is 1 if at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least 1 input is 1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882" name="Table 14"/>
          <p:cNvGraphicFramePr/>
          <p:nvPr/>
        </p:nvGraphicFramePr>
        <p:xfrm>
          <a:off x="6324480" y="457200"/>
          <a:ext cx="2666160" cy="2361600"/>
        </p:xfrm>
        <a:graphic>
          <a:graphicData uri="http://schemas.openxmlformats.org/drawingml/2006/table">
            <a:tbl>
              <a:tblPr/>
              <a:tblGrid>
                <a:gridCol w="571320"/>
                <a:gridCol w="634680"/>
                <a:gridCol w="1460520"/>
              </a:tblGrid>
              <a:tr h="472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or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472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7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73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roup 1"/>
          <p:cNvGrpSpPr/>
          <p:nvPr/>
        </p:nvGrpSpPr>
        <p:grpSpPr>
          <a:xfrm>
            <a:off x="609480" y="1295280"/>
            <a:ext cx="7999920" cy="4758480"/>
            <a:chOff x="609480" y="1295280"/>
            <a:chExt cx="7999920" cy="4758480"/>
          </a:xfrm>
        </p:grpSpPr>
        <p:sp>
          <p:nvSpPr>
            <p:cNvPr id="884" name="CustomShape 2"/>
            <p:cNvSpPr/>
            <p:nvPr/>
          </p:nvSpPr>
          <p:spPr>
            <a:xfrm>
              <a:off x="3886200" y="26668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CustomShape 3"/>
            <p:cNvSpPr/>
            <p:nvPr/>
          </p:nvSpPr>
          <p:spPr>
            <a:xfrm>
              <a:off x="3962520" y="3290760"/>
              <a:ext cx="15991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T 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86" name="Line 4"/>
            <p:cNvSpPr/>
            <p:nvPr/>
          </p:nvSpPr>
          <p:spPr>
            <a:xfrm>
              <a:off x="5562000" y="34290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CustomShape 5"/>
            <p:cNvSpPr/>
            <p:nvPr/>
          </p:nvSpPr>
          <p:spPr>
            <a:xfrm>
              <a:off x="7238880" y="32148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Output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88" name="Line 6"/>
            <p:cNvSpPr/>
            <p:nvPr/>
          </p:nvSpPr>
          <p:spPr>
            <a:xfrm>
              <a:off x="1600200" y="15238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Line 7"/>
            <p:cNvSpPr/>
            <p:nvPr/>
          </p:nvSpPr>
          <p:spPr>
            <a:xfrm>
              <a:off x="1600200" y="32763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Line 8"/>
            <p:cNvSpPr/>
            <p:nvPr/>
          </p:nvSpPr>
          <p:spPr>
            <a:xfrm flipV="1">
              <a:off x="1523880" y="36576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Line 9"/>
            <p:cNvSpPr/>
            <p:nvPr/>
          </p:nvSpPr>
          <p:spPr>
            <a:xfrm flipV="1">
              <a:off x="1523880" y="39621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CustomShape 10"/>
            <p:cNvSpPr/>
            <p:nvPr/>
          </p:nvSpPr>
          <p:spPr>
            <a:xfrm>
              <a:off x="685800" y="12952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3" name="CustomShape 11"/>
            <p:cNvSpPr/>
            <p:nvPr/>
          </p:nvSpPr>
          <p:spPr>
            <a:xfrm>
              <a:off x="685800" y="306216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4" name="CustomShape 12"/>
            <p:cNvSpPr/>
            <p:nvPr/>
          </p:nvSpPr>
          <p:spPr>
            <a:xfrm>
              <a:off x="609480" y="42814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5" name="CustomShape 13"/>
            <p:cNvSpPr/>
            <p:nvPr/>
          </p:nvSpPr>
          <p:spPr>
            <a:xfrm>
              <a:off x="609480" y="56530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6" name="CustomShape 14"/>
            <p:cNvSpPr/>
            <p:nvPr/>
          </p:nvSpPr>
          <p:spPr>
            <a:xfrm>
              <a:off x="2286000" y="169056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1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 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7" name="CustomShape 15"/>
            <p:cNvSpPr/>
            <p:nvPr/>
          </p:nvSpPr>
          <p:spPr>
            <a:xfrm>
              <a:off x="1828800" y="289548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2 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8" name="CustomShape 16"/>
            <p:cNvSpPr/>
            <p:nvPr/>
          </p:nvSpPr>
          <p:spPr>
            <a:xfrm>
              <a:off x="1752480" y="43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3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= ?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899" name="CustomShape 17"/>
            <p:cNvSpPr/>
            <p:nvPr/>
          </p:nvSpPr>
          <p:spPr>
            <a:xfrm>
              <a:off x="2209680" y="52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ff0000"/>
                  </a:solidFill>
                  <a:latin typeface="Arial"/>
                  <a:ea typeface="DejaVu Sans"/>
                </a:rPr>
                <a:t>4 </a:t>
              </a:r>
              <a:r>
                <a:rPr b="0" lang="en-US" sz="1800" spc="-1" strike="noStrike">
                  <a:solidFill>
                    <a:srgbClr val="ff0000"/>
                  </a:solidFill>
                  <a:latin typeface="Arial"/>
                  <a:ea typeface="DejaVu Sans"/>
                </a:rPr>
                <a:t> = ?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900" name="CustomShape 1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CustomShape 1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Our Nervous System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22" name="Picture 32" descr=""/>
          <p:cNvPicPr/>
          <p:nvPr/>
        </p:nvPicPr>
        <p:blipFill>
          <a:blip r:embed="rId1"/>
          <a:srcRect l="0" t="0" r="53648" b="0"/>
          <a:stretch/>
        </p:blipFill>
        <p:spPr>
          <a:xfrm>
            <a:off x="660240" y="1668600"/>
            <a:ext cx="2691360" cy="4045320"/>
          </a:xfrm>
          <a:prstGeom prst="rect">
            <a:avLst/>
          </a:prstGeom>
          <a:ln w="12600">
            <a:noFill/>
          </a:ln>
        </p:spPr>
      </p:pic>
      <p:pic>
        <p:nvPicPr>
          <p:cNvPr id="223" name="Picture 3" descr=""/>
          <p:cNvPicPr/>
          <p:nvPr/>
        </p:nvPicPr>
        <p:blipFill>
          <a:blip r:embed="rId2"/>
          <a:stretch/>
        </p:blipFill>
        <p:spPr>
          <a:xfrm>
            <a:off x="4114800" y="2362320"/>
            <a:ext cx="4793400" cy="300240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5943600" y="5486400"/>
            <a:ext cx="2208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Neuron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2301120" y="6095880"/>
            <a:ext cx="2856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What do you know?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roup 1"/>
          <p:cNvGrpSpPr/>
          <p:nvPr/>
        </p:nvGrpSpPr>
        <p:grpSpPr>
          <a:xfrm>
            <a:off x="609480" y="1295280"/>
            <a:ext cx="7999920" cy="4758480"/>
            <a:chOff x="609480" y="1295280"/>
            <a:chExt cx="7999920" cy="4758480"/>
          </a:xfrm>
        </p:grpSpPr>
        <p:sp>
          <p:nvSpPr>
            <p:cNvPr id="903" name="CustomShape 2"/>
            <p:cNvSpPr/>
            <p:nvPr/>
          </p:nvSpPr>
          <p:spPr>
            <a:xfrm>
              <a:off x="3886200" y="2666880"/>
              <a:ext cx="1599120" cy="159912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CustomShape 3"/>
            <p:cNvSpPr/>
            <p:nvPr/>
          </p:nvSpPr>
          <p:spPr>
            <a:xfrm>
              <a:off x="3962520" y="3290760"/>
              <a:ext cx="15991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T 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05" name="Line 4"/>
            <p:cNvSpPr/>
            <p:nvPr/>
          </p:nvSpPr>
          <p:spPr>
            <a:xfrm>
              <a:off x="5562000" y="3429000"/>
              <a:ext cx="1676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5"/>
            <p:cNvSpPr/>
            <p:nvPr/>
          </p:nvSpPr>
          <p:spPr>
            <a:xfrm>
              <a:off x="7238880" y="3214800"/>
              <a:ext cx="1370520" cy="363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Output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07" name="Line 6"/>
            <p:cNvSpPr/>
            <p:nvPr/>
          </p:nvSpPr>
          <p:spPr>
            <a:xfrm>
              <a:off x="1600200" y="1523880"/>
              <a:ext cx="2286000" cy="14479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Line 7"/>
            <p:cNvSpPr/>
            <p:nvPr/>
          </p:nvSpPr>
          <p:spPr>
            <a:xfrm>
              <a:off x="1600200" y="3276360"/>
              <a:ext cx="220968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Line 8"/>
            <p:cNvSpPr/>
            <p:nvPr/>
          </p:nvSpPr>
          <p:spPr>
            <a:xfrm flipV="1">
              <a:off x="1523880" y="3657600"/>
              <a:ext cx="2286000" cy="83808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Line 9"/>
            <p:cNvSpPr/>
            <p:nvPr/>
          </p:nvSpPr>
          <p:spPr>
            <a:xfrm flipV="1">
              <a:off x="1523880" y="3962160"/>
              <a:ext cx="2438280" cy="19051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lg" type="triangle" w="lg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CustomShape 10"/>
            <p:cNvSpPr/>
            <p:nvPr/>
          </p:nvSpPr>
          <p:spPr>
            <a:xfrm>
              <a:off x="685800" y="12952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2" name="CustomShape 11"/>
            <p:cNvSpPr/>
            <p:nvPr/>
          </p:nvSpPr>
          <p:spPr>
            <a:xfrm>
              <a:off x="685800" y="306216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3" name="CustomShape 12"/>
            <p:cNvSpPr/>
            <p:nvPr/>
          </p:nvSpPr>
          <p:spPr>
            <a:xfrm>
              <a:off x="609480" y="42814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3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4" name="CustomShape 13"/>
            <p:cNvSpPr/>
            <p:nvPr/>
          </p:nvSpPr>
          <p:spPr>
            <a:xfrm>
              <a:off x="609480" y="5653080"/>
              <a:ext cx="11419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Input x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5" name="CustomShape 14"/>
            <p:cNvSpPr/>
            <p:nvPr/>
          </p:nvSpPr>
          <p:spPr>
            <a:xfrm>
              <a:off x="2286000" y="169056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1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 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6" name="CustomShape 15"/>
            <p:cNvSpPr/>
            <p:nvPr/>
          </p:nvSpPr>
          <p:spPr>
            <a:xfrm>
              <a:off x="1828800" y="289548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2 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7" name="CustomShape 16"/>
            <p:cNvSpPr/>
            <p:nvPr/>
          </p:nvSpPr>
          <p:spPr>
            <a:xfrm>
              <a:off x="1752480" y="43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3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= 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18" name="CustomShape 17"/>
            <p:cNvSpPr/>
            <p:nvPr/>
          </p:nvSpPr>
          <p:spPr>
            <a:xfrm>
              <a:off x="2209680" y="5257800"/>
              <a:ext cx="1370520" cy="400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W</a:t>
              </a:r>
              <a:r>
                <a:rPr b="0" lang="en-US" sz="1800" spc="-1" strike="noStrike" baseline="-25000">
                  <a:solidFill>
                    <a:srgbClr val="0000ff"/>
                  </a:solidFill>
                  <a:latin typeface="Arial"/>
                  <a:ea typeface="DejaVu Sans"/>
                </a:rPr>
                <a:t>4 </a:t>
              </a:r>
              <a:r>
                <a:rPr b="0" lang="en-US" sz="18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 = 1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919" name="CustomShape 1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CustomShape 1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1" name="CustomShape 20"/>
          <p:cNvSpPr/>
          <p:nvPr/>
        </p:nvSpPr>
        <p:spPr>
          <a:xfrm>
            <a:off x="0" y="6019920"/>
            <a:ext cx="327564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Inputs are either 0 or 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22" name="CustomShape 21"/>
          <p:cNvSpPr/>
          <p:nvPr/>
        </p:nvSpPr>
        <p:spPr>
          <a:xfrm>
            <a:off x="6781680" y="3686040"/>
            <a:ext cx="3656520" cy="52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Output is 1 if at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least 1 input is 1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924" name="Table 2"/>
          <p:cNvGraphicFramePr/>
          <p:nvPr/>
        </p:nvGraphicFramePr>
        <p:xfrm>
          <a:off x="3124080" y="2087640"/>
          <a:ext cx="2437920" cy="2331360"/>
        </p:xfrm>
        <a:graphic>
          <a:graphicData uri="http://schemas.openxmlformats.org/drawingml/2006/table">
            <a:tbl>
              <a:tblPr/>
              <a:tblGrid>
                <a:gridCol w="685800"/>
                <a:gridCol w="1752480"/>
              </a:tblGrid>
              <a:tr h="777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8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6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777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2"/>
          <p:cNvSpPr/>
          <p:nvPr/>
        </p:nvSpPr>
        <p:spPr>
          <a:xfrm>
            <a:off x="4267080" y="321480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7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9" name="Line 5"/>
          <p:cNvSpPr/>
          <p:nvPr/>
        </p:nvSpPr>
        <p:spPr>
          <a:xfrm>
            <a:off x="1600200" y="3429000"/>
            <a:ext cx="220968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CustomShape 6"/>
          <p:cNvSpPr/>
          <p:nvPr/>
        </p:nvSpPr>
        <p:spPr>
          <a:xfrm>
            <a:off x="685800" y="321480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1" name="CustomShape 7"/>
          <p:cNvSpPr/>
          <p:nvPr/>
        </p:nvSpPr>
        <p:spPr>
          <a:xfrm>
            <a:off x="1828800" y="304812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1 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2" name="CustomShape 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NOT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934" name="Table 10"/>
          <p:cNvGraphicFramePr/>
          <p:nvPr/>
        </p:nvGraphicFramePr>
        <p:xfrm>
          <a:off x="6477120" y="457200"/>
          <a:ext cx="1752120" cy="1231560"/>
        </p:xfrm>
        <a:graphic>
          <a:graphicData uri="http://schemas.openxmlformats.org/drawingml/2006/table">
            <a:tbl>
              <a:tblPr/>
              <a:tblGrid>
                <a:gridCol w="492840"/>
                <a:gridCol w="1259640"/>
              </a:tblGrid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CustomShape 1"/>
          <p:cNvSpPr/>
          <p:nvPr/>
        </p:nvSpPr>
        <p:spPr>
          <a:xfrm>
            <a:off x="3886200" y="266688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CustomShape 2"/>
          <p:cNvSpPr/>
          <p:nvPr/>
        </p:nvSpPr>
        <p:spPr>
          <a:xfrm>
            <a:off x="4267080" y="321480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T = 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7" name="Line 3"/>
          <p:cNvSpPr/>
          <p:nvPr/>
        </p:nvSpPr>
        <p:spPr>
          <a:xfrm>
            <a:off x="5562360" y="3429000"/>
            <a:ext cx="1676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CustomShape 4"/>
          <p:cNvSpPr/>
          <p:nvPr/>
        </p:nvSpPr>
        <p:spPr>
          <a:xfrm>
            <a:off x="7238880" y="32148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9" name="Line 5"/>
          <p:cNvSpPr/>
          <p:nvPr/>
        </p:nvSpPr>
        <p:spPr>
          <a:xfrm>
            <a:off x="1600200" y="3429000"/>
            <a:ext cx="220968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6"/>
          <p:cNvSpPr/>
          <p:nvPr/>
        </p:nvSpPr>
        <p:spPr>
          <a:xfrm>
            <a:off x="685800" y="321480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41" name="CustomShape 7"/>
          <p:cNvSpPr/>
          <p:nvPr/>
        </p:nvSpPr>
        <p:spPr>
          <a:xfrm>
            <a:off x="1828800" y="304812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DejaVu Sans"/>
              </a:rPr>
              <a:t>1 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= -1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42" name="CustomShape 8"/>
          <p:cNvSpPr/>
          <p:nvPr/>
        </p:nvSpPr>
        <p:spPr>
          <a:xfrm>
            <a:off x="533520" y="5638680"/>
            <a:ext cx="7999920" cy="36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CustomShape 9"/>
          <p:cNvSpPr/>
          <p:nvPr/>
        </p:nvSpPr>
        <p:spPr>
          <a:xfrm>
            <a:off x="3962520" y="533520"/>
            <a:ext cx="3427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2200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NOT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44" name="CustomShape 10"/>
          <p:cNvSpPr/>
          <p:nvPr/>
        </p:nvSpPr>
        <p:spPr>
          <a:xfrm>
            <a:off x="0" y="3581280"/>
            <a:ext cx="327564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Input is either 0 or 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45" name="CustomShape 11"/>
          <p:cNvSpPr/>
          <p:nvPr/>
        </p:nvSpPr>
        <p:spPr>
          <a:xfrm>
            <a:off x="6324480" y="3686040"/>
            <a:ext cx="3656520" cy="52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DejaVu Sans"/>
              </a:rPr>
              <a:t>If input is 1, output is 0.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DejaVu Sans"/>
              </a:rPr>
              <a:t>If input is 0, output is 1.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How about…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947" name="Table 2"/>
          <p:cNvGraphicFramePr/>
          <p:nvPr/>
        </p:nvGraphicFramePr>
        <p:xfrm>
          <a:off x="457200" y="2133720"/>
          <a:ext cx="3199680" cy="4252680"/>
        </p:xfrm>
        <a:graphic>
          <a:graphicData uri="http://schemas.openxmlformats.org/drawingml/2006/table">
            <a:tbl>
              <a:tblPr/>
              <a:tblGrid>
                <a:gridCol w="761760"/>
                <a:gridCol w="609480"/>
                <a:gridCol w="696240"/>
                <a:gridCol w="1132560"/>
              </a:tblGrid>
              <a:tr h="739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op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439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9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9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9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9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48" name="CustomShape 3"/>
          <p:cNvSpPr/>
          <p:nvPr/>
        </p:nvSpPr>
        <p:spPr>
          <a:xfrm>
            <a:off x="5867280" y="3795840"/>
            <a:ext cx="761040" cy="6847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CustomShape 4"/>
          <p:cNvSpPr/>
          <p:nvPr/>
        </p:nvSpPr>
        <p:spPr>
          <a:xfrm>
            <a:off x="5867280" y="396252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0" name="Line 5"/>
          <p:cNvSpPr/>
          <p:nvPr/>
        </p:nvSpPr>
        <p:spPr>
          <a:xfrm>
            <a:off x="6629400" y="4100400"/>
            <a:ext cx="99036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CustomShape 6"/>
          <p:cNvSpPr/>
          <p:nvPr/>
        </p:nvSpPr>
        <p:spPr>
          <a:xfrm>
            <a:off x="7696080" y="394812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2" name="Line 7"/>
          <p:cNvSpPr/>
          <p:nvPr/>
        </p:nvSpPr>
        <p:spPr>
          <a:xfrm>
            <a:off x="5105160" y="3490560"/>
            <a:ext cx="838440" cy="45720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Line 8"/>
          <p:cNvSpPr/>
          <p:nvPr/>
        </p:nvSpPr>
        <p:spPr>
          <a:xfrm flipV="1">
            <a:off x="5181480" y="4404960"/>
            <a:ext cx="838080" cy="3049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9"/>
          <p:cNvSpPr/>
          <p:nvPr/>
        </p:nvSpPr>
        <p:spPr>
          <a:xfrm>
            <a:off x="4114800" y="31240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5" name="CustomShape 10"/>
          <p:cNvSpPr/>
          <p:nvPr/>
        </p:nvSpPr>
        <p:spPr>
          <a:xfrm>
            <a:off x="4191120" y="448164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6" name="CustomShape 11"/>
          <p:cNvSpPr/>
          <p:nvPr/>
        </p:nvSpPr>
        <p:spPr>
          <a:xfrm>
            <a:off x="5257800" y="327672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7" name="CustomShape 12"/>
          <p:cNvSpPr/>
          <p:nvPr/>
        </p:nvSpPr>
        <p:spPr>
          <a:xfrm>
            <a:off x="5410080" y="464832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3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58" name="Line 13"/>
          <p:cNvSpPr/>
          <p:nvPr/>
        </p:nvSpPr>
        <p:spPr>
          <a:xfrm>
            <a:off x="5029200" y="4114800"/>
            <a:ext cx="838080" cy="759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CustomShape 14"/>
          <p:cNvSpPr/>
          <p:nvPr/>
        </p:nvSpPr>
        <p:spPr>
          <a:xfrm>
            <a:off x="4038480" y="382428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0" name="CustomShape 15"/>
          <p:cNvSpPr/>
          <p:nvPr/>
        </p:nvSpPr>
        <p:spPr>
          <a:xfrm>
            <a:off x="4800600" y="365760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380880" y="30492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Training 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62" name="CustomShape 2"/>
          <p:cNvSpPr/>
          <p:nvPr/>
        </p:nvSpPr>
        <p:spPr>
          <a:xfrm>
            <a:off x="914400" y="274320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3" name="CustomShape 3"/>
          <p:cNvSpPr/>
          <p:nvPr/>
        </p:nvSpPr>
        <p:spPr>
          <a:xfrm>
            <a:off x="1523880" y="274320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CustomShape 4"/>
          <p:cNvSpPr/>
          <p:nvPr/>
        </p:nvSpPr>
        <p:spPr>
          <a:xfrm>
            <a:off x="2133720" y="274320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CustomShape 5"/>
          <p:cNvSpPr/>
          <p:nvPr/>
        </p:nvSpPr>
        <p:spPr>
          <a:xfrm>
            <a:off x="1523880" y="3581280"/>
            <a:ext cx="303840" cy="3038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6"/>
          <p:cNvSpPr/>
          <p:nvPr/>
        </p:nvSpPr>
        <p:spPr>
          <a:xfrm flipH="1" rot="16200000">
            <a:off x="1060200" y="311760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7"/>
          <p:cNvSpPr/>
          <p:nvPr/>
        </p:nvSpPr>
        <p:spPr>
          <a:xfrm rot="5400000">
            <a:off x="1410840" y="3314880"/>
            <a:ext cx="532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CustomShape 8"/>
          <p:cNvSpPr/>
          <p:nvPr/>
        </p:nvSpPr>
        <p:spPr>
          <a:xfrm rot="5400000">
            <a:off x="1670760" y="3117600"/>
            <a:ext cx="621720" cy="39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CustomShape 9"/>
          <p:cNvSpPr/>
          <p:nvPr/>
        </p:nvSpPr>
        <p:spPr>
          <a:xfrm flipH="1" rot="16200000">
            <a:off x="686160" y="236232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CustomShape 10"/>
          <p:cNvSpPr/>
          <p:nvPr/>
        </p:nvSpPr>
        <p:spPr>
          <a:xfrm rot="5400000">
            <a:off x="877320" y="232416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1" name="CustomShape 11"/>
          <p:cNvSpPr/>
          <p:nvPr/>
        </p:nvSpPr>
        <p:spPr>
          <a:xfrm flipH="1" rot="16200000">
            <a:off x="1296000" y="236232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2" name="CustomShape 12"/>
          <p:cNvSpPr/>
          <p:nvPr/>
        </p:nvSpPr>
        <p:spPr>
          <a:xfrm rot="5400000">
            <a:off x="1487160" y="232416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CustomShape 13"/>
          <p:cNvSpPr/>
          <p:nvPr/>
        </p:nvSpPr>
        <p:spPr>
          <a:xfrm flipH="1" rot="16200000">
            <a:off x="1905480" y="2362320"/>
            <a:ext cx="608400" cy="15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CustomShape 14"/>
          <p:cNvSpPr/>
          <p:nvPr/>
        </p:nvSpPr>
        <p:spPr>
          <a:xfrm rot="5400000">
            <a:off x="2096640" y="2324160"/>
            <a:ext cx="60840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5" name="CustomShape 15"/>
          <p:cNvSpPr/>
          <p:nvPr/>
        </p:nvSpPr>
        <p:spPr>
          <a:xfrm rot="5400000">
            <a:off x="1524960" y="4038480"/>
            <a:ext cx="303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6" name="CustomShape 16"/>
          <p:cNvSpPr/>
          <p:nvPr/>
        </p:nvSpPr>
        <p:spPr>
          <a:xfrm>
            <a:off x="4572000" y="2286000"/>
            <a:ext cx="1599120" cy="15991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7" name="Group 17"/>
          <p:cNvGrpSpPr/>
          <p:nvPr/>
        </p:nvGrpSpPr>
        <p:grpSpPr>
          <a:xfrm>
            <a:off x="4952880" y="2743200"/>
            <a:ext cx="762120" cy="687240"/>
            <a:chOff x="4952880" y="2743200"/>
            <a:chExt cx="762120" cy="687240"/>
          </a:xfrm>
        </p:grpSpPr>
        <p:sp>
          <p:nvSpPr>
            <p:cNvPr id="978" name="Line 18"/>
            <p:cNvSpPr/>
            <p:nvPr/>
          </p:nvSpPr>
          <p:spPr>
            <a:xfrm>
              <a:off x="4952880" y="3429000"/>
              <a:ext cx="38088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Line 19"/>
            <p:cNvSpPr/>
            <p:nvPr/>
          </p:nvSpPr>
          <p:spPr>
            <a:xfrm flipV="1">
              <a:off x="5333040" y="2743920"/>
              <a:ext cx="1440" cy="6858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Line 20"/>
            <p:cNvSpPr/>
            <p:nvPr/>
          </p:nvSpPr>
          <p:spPr>
            <a:xfrm>
              <a:off x="5333760" y="2743200"/>
              <a:ext cx="381240" cy="14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1" name="CustomShape 21"/>
          <p:cNvSpPr/>
          <p:nvPr/>
        </p:nvSpPr>
        <p:spPr>
          <a:xfrm rot="10800000">
            <a:off x="5485320" y="6475680"/>
            <a:ext cx="1141920" cy="106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38160">
            <a:solidFill>
              <a:schemeClr val="accent1">
                <a:lumMod val="50000"/>
              </a:schemeClr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22"/>
          <p:cNvSpPr/>
          <p:nvPr/>
        </p:nvSpPr>
        <p:spPr>
          <a:xfrm>
            <a:off x="1676520" y="4495680"/>
            <a:ext cx="36565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cc"/>
                </a:solidFill>
                <a:latin typeface="Arial"/>
                <a:ea typeface="DejaVu Sans"/>
              </a:rPr>
              <a:t>Learn the individual weights between nodes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83" name="Line 23"/>
          <p:cNvSpPr/>
          <p:nvPr/>
        </p:nvSpPr>
        <p:spPr>
          <a:xfrm flipV="1">
            <a:off x="2438280" y="2286000"/>
            <a:ext cx="259092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Line 24"/>
          <p:cNvSpPr/>
          <p:nvPr/>
        </p:nvSpPr>
        <p:spPr>
          <a:xfrm>
            <a:off x="2361960" y="3047760"/>
            <a:ext cx="2514600" cy="7621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CustomShape 25"/>
          <p:cNvSpPr/>
          <p:nvPr/>
        </p:nvSpPr>
        <p:spPr>
          <a:xfrm>
            <a:off x="5410080" y="3886200"/>
            <a:ext cx="28184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cc"/>
                </a:solidFill>
                <a:latin typeface="Arial"/>
                <a:ea typeface="DejaVu Sans"/>
              </a:rPr>
              <a:t>Learn individual node parameters (e.g. threshold)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87" name="CustomShape 2"/>
          <p:cNvSpPr/>
          <p:nvPr/>
        </p:nvSpPr>
        <p:spPr>
          <a:xfrm>
            <a:off x="3661920" y="2983320"/>
            <a:ext cx="1505160" cy="1490400"/>
          </a:xfrm>
          <a:prstGeom prst="rect">
            <a:avLst/>
          </a:prstGeom>
          <a:solidFill>
            <a:srgbClr val="008000"/>
          </a:solidFill>
          <a:ln w="38160">
            <a:solidFill>
              <a:srgbClr val="00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8" name="CustomShape 3"/>
          <p:cNvSpPr/>
          <p:nvPr/>
        </p:nvSpPr>
        <p:spPr>
          <a:xfrm>
            <a:off x="3419280" y="5597280"/>
            <a:ext cx="19450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NEGATIVE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0" name="CustomShape 2"/>
          <p:cNvSpPr/>
          <p:nvPr/>
        </p:nvSpPr>
        <p:spPr>
          <a:xfrm>
            <a:off x="3419280" y="5597280"/>
            <a:ext cx="19450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NEGATIVE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91" name="CustomShape 3"/>
          <p:cNvSpPr/>
          <p:nvPr/>
        </p:nvSpPr>
        <p:spPr>
          <a:xfrm>
            <a:off x="3424680" y="3027600"/>
            <a:ext cx="1770840" cy="14461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60">
            <a:solidFill>
              <a:srgbClr val="0000ff"/>
            </a:solidFill>
            <a:custDash>
              <a:ds d="400000" sp="300000"/>
            </a:custDash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3" name="CustomShape 2"/>
          <p:cNvSpPr/>
          <p:nvPr/>
        </p:nvSpPr>
        <p:spPr>
          <a:xfrm>
            <a:off x="3405960" y="5597280"/>
            <a:ext cx="1814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Arial"/>
                <a:ea typeface="DejaVu Sans"/>
              </a:rPr>
              <a:t>POSITIVE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94" name="CustomShape 3"/>
          <p:cNvSpPr/>
          <p:nvPr/>
        </p:nvSpPr>
        <p:spPr>
          <a:xfrm>
            <a:off x="3470040" y="2983320"/>
            <a:ext cx="1652760" cy="1623600"/>
          </a:xfrm>
          <a:prstGeom prst="ellipse">
            <a:avLst/>
          </a:prstGeom>
          <a:solidFill>
            <a:srgbClr val="3366ff"/>
          </a:solidFill>
          <a:ln w="38160">
            <a:solidFill>
              <a:srgbClr val="00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6" name="CustomShape 2"/>
          <p:cNvSpPr/>
          <p:nvPr/>
        </p:nvSpPr>
        <p:spPr>
          <a:xfrm>
            <a:off x="3470040" y="2983320"/>
            <a:ext cx="1652760" cy="16236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ff"/>
            </a:solidFill>
            <a:custDash>
              <a:ds d="400000" sp="300000"/>
            </a:custDash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7" name="CustomShape 3"/>
          <p:cNvSpPr/>
          <p:nvPr/>
        </p:nvSpPr>
        <p:spPr>
          <a:xfrm>
            <a:off x="3419280" y="5597280"/>
            <a:ext cx="19450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NEGATIVE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Our nervous system: </a:t>
            </a:r>
            <a:br/>
            <a:r>
              <a:rPr b="0" lang="en-US" sz="44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the computer science view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657600" y="2133720"/>
            <a:ext cx="5256720" cy="3732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human brain is a large collection of interconnected neurons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b="0" lang="en-US" sz="2400" spc="-1" strike="noStrike">
                <a:solidFill>
                  <a:srgbClr val="0000cc"/>
                </a:solidFill>
                <a:latin typeface="Arial"/>
                <a:ea typeface="ＭＳ Ｐゴシック"/>
              </a:rPr>
              <a:t>NEURON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a brain cell</a:t>
            </a:r>
            <a:endParaRPr b="0" lang="en-US" sz="24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they collect, process, and disseminate electrical signals</a:t>
            </a:r>
            <a:endParaRPr b="0" lang="en-US" sz="20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they are connected via synapses</a:t>
            </a:r>
            <a:endParaRPr b="0" lang="en-US" sz="20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they </a:t>
            </a:r>
            <a:r>
              <a:rPr b="0" lang="en-US" sz="2000" spc="-1" strike="noStrike">
                <a:solidFill>
                  <a:srgbClr val="0000cc"/>
                </a:solidFill>
                <a:latin typeface="Arial"/>
                <a:ea typeface="ＭＳ Ｐゴシック"/>
              </a:rPr>
              <a:t>FIRE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depending on the conditions of the neighboring neurons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228" name="Picture 32" descr=""/>
          <p:cNvPicPr/>
          <p:nvPr/>
        </p:nvPicPr>
        <p:blipFill>
          <a:blip r:embed="rId1"/>
          <a:srcRect l="0" t="0" r="53648" b="0"/>
          <a:stretch/>
        </p:blipFill>
        <p:spPr>
          <a:xfrm>
            <a:off x="533520" y="2209680"/>
            <a:ext cx="2615040" cy="389772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9" name="CustomShape 2"/>
          <p:cNvSpPr/>
          <p:nvPr/>
        </p:nvSpPr>
        <p:spPr>
          <a:xfrm>
            <a:off x="3424680" y="3027600"/>
            <a:ext cx="1770840" cy="144612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38160">
            <a:solidFill>
              <a:srgbClr val="00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0" name="CustomShape 3"/>
          <p:cNvSpPr/>
          <p:nvPr/>
        </p:nvSpPr>
        <p:spPr>
          <a:xfrm>
            <a:off x="3405960" y="5597280"/>
            <a:ext cx="1814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Arial"/>
                <a:ea typeface="DejaVu Sans"/>
              </a:rPr>
              <a:t>POSITIVE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02" name="CustomShape 2"/>
          <p:cNvSpPr/>
          <p:nvPr/>
        </p:nvSpPr>
        <p:spPr>
          <a:xfrm>
            <a:off x="3424680" y="3027600"/>
            <a:ext cx="1770840" cy="14461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60">
            <a:solidFill>
              <a:srgbClr val="0000ff"/>
            </a:solidFill>
            <a:custDash>
              <a:ds d="400000" sp="300000"/>
            </a:custDash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3" name="CustomShape 3"/>
          <p:cNvSpPr/>
          <p:nvPr/>
        </p:nvSpPr>
        <p:spPr>
          <a:xfrm>
            <a:off x="3405960" y="5597280"/>
            <a:ext cx="1814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Arial"/>
                <a:ea typeface="DejaVu Sans"/>
              </a:rPr>
              <a:t>POSITIVE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05" name="CustomShape 2"/>
          <p:cNvSpPr/>
          <p:nvPr/>
        </p:nvSpPr>
        <p:spPr>
          <a:xfrm>
            <a:off x="3470040" y="2983320"/>
            <a:ext cx="1652760" cy="1623600"/>
          </a:xfrm>
          <a:prstGeom prst="ellipse">
            <a:avLst/>
          </a:prstGeom>
          <a:solidFill>
            <a:srgbClr val="ffff00"/>
          </a:solidFill>
          <a:ln w="38160">
            <a:solidFill>
              <a:srgbClr val="00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6" name="CustomShape 3"/>
          <p:cNvSpPr/>
          <p:nvPr/>
        </p:nvSpPr>
        <p:spPr>
          <a:xfrm>
            <a:off x="3419280" y="5597280"/>
            <a:ext cx="19450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NEGATIVE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Positive or negative?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08" name="CustomShape 2"/>
          <p:cNvSpPr/>
          <p:nvPr/>
        </p:nvSpPr>
        <p:spPr>
          <a:xfrm>
            <a:off x="3661920" y="2983320"/>
            <a:ext cx="1505160" cy="1490400"/>
          </a:xfrm>
          <a:prstGeom prst="rect">
            <a:avLst/>
          </a:prstGeom>
          <a:solidFill>
            <a:srgbClr val="3366ff"/>
          </a:solidFill>
          <a:ln w="38160">
            <a:solidFill>
              <a:srgbClr val="00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9" name="CustomShape 3"/>
          <p:cNvSpPr/>
          <p:nvPr/>
        </p:nvSpPr>
        <p:spPr>
          <a:xfrm>
            <a:off x="3405960" y="5597280"/>
            <a:ext cx="1814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8000"/>
                </a:solidFill>
                <a:latin typeface="Arial"/>
                <a:ea typeface="DejaVu Sans"/>
              </a:rPr>
              <a:t>POSITIVE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method to the madness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11" name="CustomShape 2"/>
          <p:cNvSpPr/>
          <p:nvPr/>
        </p:nvSpPr>
        <p:spPr>
          <a:xfrm>
            <a:off x="612720" y="1600200"/>
            <a:ext cx="8152200" cy="278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blue = positive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yellow triangles = positive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others negative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12" name="CustomShape 3"/>
          <p:cNvSpPr/>
          <p:nvPr/>
        </p:nvSpPr>
        <p:spPr>
          <a:xfrm>
            <a:off x="1523880" y="5562720"/>
            <a:ext cx="58543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How did you figure this out (or some of it)?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Training neural networks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14" name="CustomShape 2"/>
          <p:cNvSpPr/>
          <p:nvPr/>
        </p:nvSpPr>
        <p:spPr>
          <a:xfrm>
            <a:off x="5926680" y="2805120"/>
            <a:ext cx="761040" cy="6847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CustomShape 3"/>
          <p:cNvSpPr/>
          <p:nvPr/>
        </p:nvSpPr>
        <p:spPr>
          <a:xfrm>
            <a:off x="5926680" y="2971800"/>
            <a:ext cx="15991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6" name="Line 4"/>
          <p:cNvSpPr/>
          <p:nvPr/>
        </p:nvSpPr>
        <p:spPr>
          <a:xfrm>
            <a:off x="6688440" y="3109680"/>
            <a:ext cx="9907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CustomShape 5"/>
          <p:cNvSpPr/>
          <p:nvPr/>
        </p:nvSpPr>
        <p:spPr>
          <a:xfrm>
            <a:off x="7755480" y="2957400"/>
            <a:ext cx="137052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Output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8" name="Line 6"/>
          <p:cNvSpPr/>
          <p:nvPr/>
        </p:nvSpPr>
        <p:spPr>
          <a:xfrm>
            <a:off x="5164560" y="2500200"/>
            <a:ext cx="838080" cy="45720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Line 7"/>
          <p:cNvSpPr/>
          <p:nvPr/>
        </p:nvSpPr>
        <p:spPr>
          <a:xfrm flipV="1">
            <a:off x="5240520" y="3414600"/>
            <a:ext cx="838440" cy="30456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CustomShape 8"/>
          <p:cNvSpPr/>
          <p:nvPr/>
        </p:nvSpPr>
        <p:spPr>
          <a:xfrm>
            <a:off x="4174200" y="213372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1" name="CustomShape 9"/>
          <p:cNvSpPr/>
          <p:nvPr/>
        </p:nvSpPr>
        <p:spPr>
          <a:xfrm>
            <a:off x="4250160" y="349092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2" name="CustomShape 10"/>
          <p:cNvSpPr/>
          <p:nvPr/>
        </p:nvSpPr>
        <p:spPr>
          <a:xfrm>
            <a:off x="5317200" y="228600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3" name="CustomShape 11"/>
          <p:cNvSpPr/>
          <p:nvPr/>
        </p:nvSpPr>
        <p:spPr>
          <a:xfrm>
            <a:off x="5469480" y="365760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3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= 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4" name="Line 12"/>
          <p:cNvSpPr/>
          <p:nvPr/>
        </p:nvSpPr>
        <p:spPr>
          <a:xfrm>
            <a:off x="5088240" y="3124080"/>
            <a:ext cx="838080" cy="76320"/>
          </a:xfrm>
          <a:prstGeom prst="line">
            <a:avLst/>
          </a:prstGeom>
          <a:ln w="381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CustomShape 13"/>
          <p:cNvSpPr/>
          <p:nvPr/>
        </p:nvSpPr>
        <p:spPr>
          <a:xfrm>
            <a:off x="4097880" y="2833560"/>
            <a:ext cx="11419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x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6" name="CustomShape 14"/>
          <p:cNvSpPr/>
          <p:nvPr/>
        </p:nvSpPr>
        <p:spPr>
          <a:xfrm>
            <a:off x="4860000" y="2666880"/>
            <a:ext cx="1370520" cy="4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= ?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1027" name="Table 15"/>
          <p:cNvGraphicFramePr/>
          <p:nvPr/>
        </p:nvGraphicFramePr>
        <p:xfrm>
          <a:off x="457200" y="2133720"/>
          <a:ext cx="3199680" cy="4252680"/>
        </p:xfrm>
        <a:graphic>
          <a:graphicData uri="http://schemas.openxmlformats.org/drawingml/2006/table">
            <a:tbl>
              <a:tblPr/>
              <a:tblGrid>
                <a:gridCol w="761760"/>
                <a:gridCol w="609480"/>
                <a:gridCol w="696240"/>
                <a:gridCol w="1132560"/>
              </a:tblGrid>
              <a:tr h="785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and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b="0" lang="en-US" sz="2000" spc="-1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433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3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3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3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3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32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1028" name="CustomShape 16"/>
          <p:cNvSpPr/>
          <p:nvPr/>
        </p:nvSpPr>
        <p:spPr>
          <a:xfrm>
            <a:off x="3657600" y="4397400"/>
            <a:ext cx="55616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start with some initial weights and thresholds</a:t>
            </a:r>
            <a:endParaRPr b="0" lang="en-US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show examples repeatedly to NN</a:t>
            </a:r>
            <a:endParaRPr b="0" lang="en-US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update weights/thresholds by comparing NN output to actual output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65" dur="indefinite" restart="never" nodeType="tmRoot">
          <p:childTnLst>
            <p:seq>
              <p:cTn id="1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Our nervous system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495680" y="1676520"/>
            <a:ext cx="464724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human brain</a:t>
            </a:r>
            <a:endParaRPr b="0" lang="en-US" sz="28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79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contains ~10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11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(100 billion) neurons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79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neuron is connected to ~10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(10,000) other neurons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79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Neurons can fire as fast as 10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-3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seconds</a:t>
            </a:r>
            <a:endParaRPr b="0" lang="en-US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31" name="Picture 3" descr=""/>
          <p:cNvPicPr/>
          <p:nvPr/>
        </p:nvPicPr>
        <p:blipFill>
          <a:blip r:embed="rId1"/>
          <a:stretch/>
        </p:blipFill>
        <p:spPr>
          <a:xfrm>
            <a:off x="304920" y="2209680"/>
            <a:ext cx="4050360" cy="332028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1981080" y="6095880"/>
            <a:ext cx="57902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How does this compare to a computer?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 vs. Machine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34" name="Picture 3" descr=""/>
          <p:cNvPicPr/>
          <p:nvPr/>
        </p:nvPicPr>
        <p:blipFill>
          <a:blip r:embed="rId1"/>
          <a:stretch/>
        </p:blipFill>
        <p:spPr>
          <a:xfrm>
            <a:off x="990720" y="1600200"/>
            <a:ext cx="2132640" cy="1748160"/>
          </a:xfrm>
          <a:prstGeom prst="rect">
            <a:avLst/>
          </a:prstGeom>
          <a:ln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2"/>
          <a:stretch/>
        </p:blipFill>
        <p:spPr>
          <a:xfrm>
            <a:off x="5105520" y="1523880"/>
            <a:ext cx="2628000" cy="162468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4495680" y="3505320"/>
            <a:ext cx="502812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transistors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bits of ram/memory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bits on disk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-9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cycle time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57200" y="3505320"/>
            <a:ext cx="426600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neurons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neurons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synapses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en-US" sz="3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-3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“cycle” time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Brains are still pretty fast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819520" y="5638680"/>
            <a:ext cx="2970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DejaVu Sans"/>
              </a:rPr>
              <a:t>Who is this?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1671480" y="1645920"/>
            <a:ext cx="5379480" cy="365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457200"/>
            <a:ext cx="822852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Brains are still pretty fast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609480" y="2133720"/>
            <a:ext cx="7999920" cy="388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If you follow basketball, you’d be able to identify this person in under a second!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Given a neuron firing time of 10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-3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s, </a:t>
            </a: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how many neurons in sequence could fire in this time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?</a:t>
            </a:r>
            <a:endParaRPr b="0" lang="en-US" sz="24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 few hundred, maybe a thousand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What are possible explanations?</a:t>
            </a:r>
            <a:endParaRPr b="0" lang="en-US" sz="24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either neurons are performing some very complicated computations</a:t>
            </a:r>
            <a:endParaRPr b="0" lang="en-US" sz="20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brain is taking advantage of the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massive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parallelization (remember, neurons are connected ~10,000 other neurons)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6858000" y="548640"/>
            <a:ext cx="2286000" cy="155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9408</TotalTime>
  <Application>LibreOffice/6.0.7.3$Linux_X86_64 LibreOffice_project/00m0$Build-3</Application>
  <Words>1625</Words>
  <Paragraphs>591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2010-11-08T21:43:53Z</dcterms:created>
  <dc:creator/>
  <dc:description/>
  <dc:language>en-US</dc:language>
  <cp:lastModifiedBy/>
  <cp:lastPrinted>2016-03-02T00:01:21Z</cp:lastPrinted>
  <dcterms:modified xsi:type="dcterms:W3CDTF">2019-10-15T11:43:03Z</dcterms:modified>
  <cp:revision>404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33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55</vt:i4>
  </property>
  <property fmtid="{D5CDD505-2E9C-101B-9397-08002B2CF9AE}" pid="12" name="Version">
    <vt:i4>1</vt:i4>
  </property>
</Properties>
</file>