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9"/>
  </p:notesMasterIdLst>
  <p:sldIdLst>
    <p:sldId id="378" r:id="rId2"/>
    <p:sldId id="385" r:id="rId3"/>
    <p:sldId id="379" r:id="rId4"/>
    <p:sldId id="380" r:id="rId5"/>
    <p:sldId id="381" r:id="rId6"/>
    <p:sldId id="382" r:id="rId7"/>
    <p:sldId id="383" r:id="rId8"/>
    <p:sldId id="384" r:id="rId9"/>
    <p:sldId id="369" r:id="rId10"/>
    <p:sldId id="370" r:id="rId11"/>
    <p:sldId id="371" r:id="rId12"/>
    <p:sldId id="372" r:id="rId13"/>
    <p:sldId id="377" r:id="rId14"/>
    <p:sldId id="373" r:id="rId15"/>
    <p:sldId id="374" r:id="rId16"/>
    <p:sldId id="375" r:id="rId17"/>
    <p:sldId id="37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98AB611-3086-6E6F-040A-5E71DA3CF609}" name="Alexandra Papoutsaki" initials="AP" userId="S::apaa2017@pomona.edu::bfa77a5d-e38e-43e7-abd1-0ba00b2c134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E5"/>
    <a:srgbClr val="FF9300"/>
    <a:srgbClr val="00FA00"/>
    <a:srgbClr val="8EFA00"/>
    <a:srgbClr val="009051"/>
    <a:srgbClr val="FFD579"/>
    <a:srgbClr val="0432FF"/>
    <a:srgbClr val="011893"/>
    <a:srgbClr val="FFFC00"/>
    <a:srgbClr val="FF2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80136"/>
  </p:normalViewPr>
  <p:slideViewPr>
    <p:cSldViewPr snapToGrid="0">
      <p:cViewPr varScale="1">
        <p:scale>
          <a:sx n="101" d="100"/>
          <a:sy n="101" d="100"/>
        </p:scale>
        <p:origin x="5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CDBA23-DB00-314B-A470-A362519CA314}" type="datetimeFigureOut">
              <a:rPr lang="en-US" smtClean="0"/>
              <a:t>2/20/26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C9309-185D-B241-857D-6AB647741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590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3124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417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CBE514-C0DF-2F9D-073E-1C83BEAFB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85474D-F334-E666-763F-115DD8FCDB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F90C9F-A53F-46B4-5E20-E8718125F5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C2A80A-C74F-8162-EA0E-74A8892B9A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04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5344E-C00B-F304-01AF-3BBB8F173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D888F6-07D2-DD26-5085-11658E63EA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D3FCEF-47D3-A811-AF4B-EF7DE8B6FE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A83EB6-0E15-270E-39AB-8BFBCC1A96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72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5C689-93CE-5AB8-18BC-0000438C6D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BE15F0-52DF-2D81-E490-EDEF07F73E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AEE688-1A77-9BC2-503D-B9DD6B2901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2893F0-4832-AF4A-422B-F7969259C8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3922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C9469-00EE-D686-99B2-8E85F34FA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AF93DF-CD40-7A1F-295A-085AB2140A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770BBA-8F3A-1D90-A9D4-92F61F5738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C0D23C-B0E1-8F66-0CA3-D637165115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8196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3407B0-8BAD-8388-EA7D-99898F7C68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AE76D2-9163-CCF8-0E18-7F31FEB4BF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613DE2-9CBA-7ADD-CEC3-8180640978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1C6523-CE60-55EB-A713-6CF4DD2FC1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163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A82963-9545-26DE-2449-3969E90F1F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2B3B44-2B45-E075-286C-AC970B83AF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BD0E7F-616A-73BE-F362-31E7FEA0CD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7AFED5-A21A-149B-53D3-11491FD34A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2192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8BE74C-096D-74C4-D03A-DFDBC5A18D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6DF7A7-6A45-5CF7-775B-164758536F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B076D9-945A-41A2-532D-D29EB7BA38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6C1E11-6F48-D671-9EC4-BB5150A703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924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044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443D-EB41-0E4B-9199-7070F6E90ED2}" type="datetime1">
              <a:rPr lang="en-US" smtClean="0"/>
              <a:t>2/20/26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930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EFA83-F244-5343-BB18-993A36B4F493}" type="datetime1">
              <a:rPr lang="en-US" smtClean="0"/>
              <a:t>2/20/26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39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2B89-1C08-124C-A818-4A226C9F6271}" type="datetime1">
              <a:rPr lang="en-US" smtClean="0"/>
              <a:t>2/20/26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06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5C59-1998-9841-AEAE-EAACED0CEF34}" type="datetime1">
              <a:rPr lang="en-US" smtClean="0"/>
              <a:t>2/20/26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870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BFD55-DE59-EA44-B02F-6DE9BFFB3E31}" type="datetime1">
              <a:rPr lang="en-US" smtClean="0"/>
              <a:t>2/20/26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2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41594-637E-8D48-9FDF-668DFC83BD98}" type="datetime1">
              <a:rPr lang="en-US" smtClean="0"/>
              <a:t>2/20/26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69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3330-7ECC-7045-AE22-C708889960F4}" type="datetime1">
              <a:rPr lang="en-US" smtClean="0"/>
              <a:t>2/20/26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247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0638-B5CB-F74F-93C4-B73DD9CD1A25}" type="datetime1">
              <a:rPr lang="en-US" smtClean="0"/>
              <a:t>2/20/26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063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173C5-0D32-4446-97DB-44F61BE88692}" type="datetime1">
              <a:rPr lang="en-US" smtClean="0"/>
              <a:t>2/20/26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79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7D7E-3769-3D4C-A8F3-5C7A88FE5F2C}" type="datetime1">
              <a:rPr lang="en-US" smtClean="0"/>
              <a:t>2/20/26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372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48DF-A835-9F46-A06F-C97E0D4C5357}" type="datetime1">
              <a:rPr lang="en-US" smtClean="0"/>
              <a:t>2/20/26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46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D21E448-AF3A-0844-8572-89C25B065DCC}" type="datetime1">
              <a:rPr lang="en-US" smtClean="0"/>
              <a:t>2/20/26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159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8F611-E349-2796-B8B5-2FE5A2BFE8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Midterm 1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562FE7-FD18-16E4-67C0-606145EB1C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CS51 – Spring 2026</a:t>
            </a:r>
          </a:p>
        </p:txBody>
      </p:sp>
    </p:spTree>
    <p:extLst>
      <p:ext uri="{BB962C8B-B14F-4D97-AF65-F5344CB8AC3E}">
        <p14:creationId xmlns:p14="http://schemas.microsoft.com/office/powerpoint/2010/main" val="486490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1D5B1-401D-D4EC-89A8-F91E60163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AB1DEEE3-A793-217C-DD71-5B36B6FE354D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AC51F56A-242F-E11A-9EEE-BAB40BB85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10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673887B-40DD-2054-9438-2871C7CA5362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3244B10-32E2-32D1-9346-EA31CE15A8A5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dirty="0"/>
              <a:t>Answer Problem 1</a:t>
            </a: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Content Placeholder 6">
            <a:extLst>
              <a:ext uri="{FF2B5EF4-FFF2-40B4-BE49-F238E27FC236}">
                <a16:creationId xmlns:a16="http://schemas.microsoft.com/office/drawing/2014/main" id="{8B7E1C09-A9B7-B668-647A-20388D17D8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8007729"/>
              </p:ext>
            </p:extLst>
          </p:nvPr>
        </p:nvGraphicFramePr>
        <p:xfrm>
          <a:off x="765047" y="3216050"/>
          <a:ext cx="10653711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551237">
                  <a:extLst>
                    <a:ext uri="{9D8B030D-6E8A-4147-A177-3AD203B41FA5}">
                      <a16:colId xmlns:a16="http://schemas.microsoft.com/office/drawing/2014/main" val="1324178455"/>
                    </a:ext>
                  </a:extLst>
                </a:gridCol>
                <a:gridCol w="3551237">
                  <a:extLst>
                    <a:ext uri="{9D8B030D-6E8A-4147-A177-3AD203B41FA5}">
                      <a16:colId xmlns:a16="http://schemas.microsoft.com/office/drawing/2014/main" val="3144172756"/>
                    </a:ext>
                  </a:extLst>
                </a:gridCol>
                <a:gridCol w="3551237">
                  <a:extLst>
                    <a:ext uri="{9D8B030D-6E8A-4147-A177-3AD203B41FA5}">
                      <a16:colId xmlns:a16="http://schemas.microsoft.com/office/drawing/2014/main" val="35523856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Binary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503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100101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080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1110001110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38E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6837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000110101011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1AB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476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637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28B849-0411-26DA-176D-63987AADF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3C69A386-66F3-3F92-CF8C-1516B26B0976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C08CCD4-D8B4-7436-9DC1-C3BC68B73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11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219DF6-D09A-6EA3-F7A3-893ABEEA8D97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6D791E9-27BE-A97B-5FD6-A891C94F8281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dirty="0"/>
              <a:t>Practice Problem 2</a:t>
            </a: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82F8805C-317F-B2C1-F045-2E827BE44E16}"/>
              </a:ext>
            </a:extLst>
          </p:cNvPr>
          <p:cNvSpPr txBox="1">
            <a:spLocks/>
          </p:cNvSpPr>
          <p:nvPr/>
        </p:nvSpPr>
        <p:spPr>
          <a:xfrm>
            <a:off x="130631" y="1227125"/>
            <a:ext cx="11999227" cy="5527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i</a:t>
            </a:r>
            <a:r>
              <a:rPr lang="en-US" dirty="0"/>
              <a:t>) Given this 4-variable Boolean function, calculate is DNF and build the circuit that corresponds to this </a:t>
            </a:r>
            <a:r>
              <a:rPr lang="en-US" dirty="0" err="1"/>
              <a:t>minterm</a:t>
            </a:r>
            <a:r>
              <a:rPr lang="en-US" dirty="0"/>
              <a:t> expansion. ii) use a K-map to simplify it and build the corresponding circuit.</a:t>
            </a:r>
            <a:endParaRPr lang="en-US" sz="2000" dirty="0"/>
          </a:p>
        </p:txBody>
      </p:sp>
      <p:graphicFrame>
        <p:nvGraphicFramePr>
          <p:cNvPr id="16" name="Content Placeholder 6">
            <a:extLst>
              <a:ext uri="{FF2B5EF4-FFF2-40B4-BE49-F238E27FC236}">
                <a16:creationId xmlns:a16="http://schemas.microsoft.com/office/drawing/2014/main" id="{FB84C915-CFFB-CC45-DA27-F4B77250D8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6174715"/>
              </p:ext>
            </p:extLst>
          </p:nvPr>
        </p:nvGraphicFramePr>
        <p:xfrm>
          <a:off x="612646" y="2176304"/>
          <a:ext cx="10993110" cy="4404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98622">
                  <a:extLst>
                    <a:ext uri="{9D8B030D-6E8A-4147-A177-3AD203B41FA5}">
                      <a16:colId xmlns:a16="http://schemas.microsoft.com/office/drawing/2014/main" val="1324178455"/>
                    </a:ext>
                  </a:extLst>
                </a:gridCol>
                <a:gridCol w="2198622">
                  <a:extLst>
                    <a:ext uri="{9D8B030D-6E8A-4147-A177-3AD203B41FA5}">
                      <a16:colId xmlns:a16="http://schemas.microsoft.com/office/drawing/2014/main" val="3144172756"/>
                    </a:ext>
                  </a:extLst>
                </a:gridCol>
                <a:gridCol w="2198622">
                  <a:extLst>
                    <a:ext uri="{9D8B030D-6E8A-4147-A177-3AD203B41FA5}">
                      <a16:colId xmlns:a16="http://schemas.microsoft.com/office/drawing/2014/main" val="3552385629"/>
                    </a:ext>
                  </a:extLst>
                </a:gridCol>
                <a:gridCol w="2198622">
                  <a:extLst>
                    <a:ext uri="{9D8B030D-6E8A-4147-A177-3AD203B41FA5}">
                      <a16:colId xmlns:a16="http://schemas.microsoft.com/office/drawing/2014/main" val="1879570830"/>
                    </a:ext>
                  </a:extLst>
                </a:gridCol>
                <a:gridCol w="2198622">
                  <a:extLst>
                    <a:ext uri="{9D8B030D-6E8A-4147-A177-3AD203B41FA5}">
                      <a16:colId xmlns:a16="http://schemas.microsoft.com/office/drawing/2014/main" val="1060107316"/>
                    </a:ext>
                  </a:extLst>
                </a:gridCol>
              </a:tblGrid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503287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080055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6837273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476555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3237523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6135561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197450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481923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2319572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292638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991869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314659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1042232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240003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944877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5162337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8064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3591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85A559-C0D4-C7D4-A724-F1F477265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AAD49F56-B82E-6D6D-E50A-65CB92A61F54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C7A67EF2-E0B7-89F5-DAE2-916070533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12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6015F5-8877-8CD2-D743-B537E56502BB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EDFAAC0-7650-BBE4-7CFA-BD88B380504D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dirty="0"/>
              <a:t>Answer 2</a:t>
            </a: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14409FA-453F-C905-56E2-1FA8C8901343}"/>
              </a:ext>
            </a:extLst>
          </p:cNvPr>
          <p:cNvSpPr txBox="1">
            <a:spLocks/>
          </p:cNvSpPr>
          <p:nvPr/>
        </p:nvSpPr>
        <p:spPr>
          <a:xfrm>
            <a:off x="586242" y="1290875"/>
            <a:ext cx="3942583" cy="5527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i</a:t>
            </a:r>
            <a:r>
              <a:rPr lang="en-US" dirty="0"/>
              <a:t>) Given this 4-variable Boolean function, calculate is DNF and build the circuit that corresponds to this </a:t>
            </a:r>
            <a:r>
              <a:rPr lang="en-US" dirty="0" err="1"/>
              <a:t>minterm</a:t>
            </a:r>
            <a:r>
              <a:rPr lang="en-US" dirty="0"/>
              <a:t> expansion DNF:  </a:t>
            </a:r>
          </a:p>
          <a:p>
            <a:r>
              <a:rPr lang="en-US" dirty="0"/>
              <a:t>m1 ∨ m3 ∨ m4 ∨ m6 ∨ m8 ∨ m9 ∨ m12 ∨ m13</a:t>
            </a:r>
          </a:p>
        </p:txBody>
      </p:sp>
      <p:pic>
        <p:nvPicPr>
          <p:cNvPr id="14" name="Picture 13" descr="A diagram of a circuit&#10;&#10;AI-generated content may be incorrect.">
            <a:extLst>
              <a:ext uri="{FF2B5EF4-FFF2-40B4-BE49-F238E27FC236}">
                <a16:creationId xmlns:a16="http://schemas.microsoft.com/office/drawing/2014/main" id="{64A8E8A8-B08C-6D90-D70A-2D5A6E52B8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3626" y="0"/>
            <a:ext cx="674572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302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00BFB7-C018-3D16-0CBF-C07D7E80E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CAC8B895-2290-9FA2-7811-E26E5C42BA86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1D92AC7-7020-F63B-7023-59DF1350B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13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8B4383-597C-19E2-8FA3-E0B5AF3D1229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9F633D9-F9D9-E226-B3FF-BF9E9CC624FA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dirty="0"/>
              <a:t>Answer 2</a:t>
            </a: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D1F9FEC7-F523-8E36-8D9D-73180C0CCAFD}"/>
              </a:ext>
            </a:extLst>
          </p:cNvPr>
          <p:cNvSpPr txBox="1">
            <a:spLocks/>
          </p:cNvSpPr>
          <p:nvPr/>
        </p:nvSpPr>
        <p:spPr>
          <a:xfrm>
            <a:off x="586242" y="1290875"/>
            <a:ext cx="11448721" cy="5527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ii) use a K-map to simplify it and build the corresponding circuit.</a:t>
            </a:r>
          </a:p>
        </p:txBody>
      </p:sp>
      <p:pic>
        <p:nvPicPr>
          <p:cNvPr id="6" name="Picture 5" descr="A grid with numbers and symbols&#10;&#10;AI-generated content may be incorrect.">
            <a:extLst>
              <a:ext uri="{FF2B5EF4-FFF2-40B4-BE49-F238E27FC236}">
                <a16:creationId xmlns:a16="http://schemas.microsoft.com/office/drawing/2014/main" id="{9F5AD053-6E6F-37A8-70BB-C22E362232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093" y="2141312"/>
            <a:ext cx="5613400" cy="42164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00B7D53-40CF-DAEB-E271-FC8F0CA466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2296" y="2270733"/>
            <a:ext cx="6732667" cy="3807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057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1AD9F-8700-9DAD-BE38-CC947B809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A55EA5C1-03D6-1FAD-B1E2-4CE9FD827865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A6A3823B-56EA-981C-5CDB-098BFEB05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14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539826-570B-3B23-2412-EAF1D8022E72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B2720CD-2E07-D0D3-8287-4B29C9C5DBE6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Practice Problem 3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0555C0B-0C28-C219-EA66-F80FA6349279}"/>
              </a:ext>
            </a:extLst>
          </p:cNvPr>
          <p:cNvSpPr txBox="1">
            <a:spLocks/>
          </p:cNvSpPr>
          <p:nvPr/>
        </p:nvSpPr>
        <p:spPr>
          <a:xfrm>
            <a:off x="586242" y="1290875"/>
            <a:ext cx="11448721" cy="5527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C25596-7DE9-9639-B8D2-2716F3290D7E}"/>
              </a:ext>
            </a:extLst>
          </p:cNvPr>
          <p:cNvSpPr txBox="1">
            <a:spLocks/>
          </p:cNvSpPr>
          <p:nvPr/>
        </p:nvSpPr>
        <p:spPr>
          <a:xfrm>
            <a:off x="738642" y="1443275"/>
            <a:ext cx="11448721" cy="5527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would the results of the following bitwise masks be in decimal?</a:t>
            </a:r>
          </a:p>
          <a:p>
            <a:r>
              <a:rPr lang="en-US" dirty="0"/>
              <a:t>~8</a:t>
            </a:r>
          </a:p>
          <a:p>
            <a:r>
              <a:rPr lang="en-US" dirty="0"/>
              <a:t>9&amp;3</a:t>
            </a:r>
          </a:p>
          <a:p>
            <a:r>
              <a:rPr lang="en-US" dirty="0"/>
              <a:t>-2|3</a:t>
            </a:r>
          </a:p>
          <a:p>
            <a:r>
              <a:rPr lang="en-US" dirty="0"/>
              <a:t>7^9</a:t>
            </a:r>
          </a:p>
        </p:txBody>
      </p:sp>
    </p:spTree>
    <p:extLst>
      <p:ext uri="{BB962C8B-B14F-4D97-AF65-F5344CB8AC3E}">
        <p14:creationId xmlns:p14="http://schemas.microsoft.com/office/powerpoint/2010/main" val="406596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4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C67FB-A154-EE3F-189D-7976EE43F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16B9419F-9069-47AB-BD54-6E5A970F9846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A8BCCCF-0F63-916C-6CC9-AD4410BCE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15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59C9A40-74C7-843B-4472-FC690BB525B4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7D22908-DFB4-63B6-9683-5CF770FC4248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Answer 3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D40B321-A137-D98B-6E81-FE8E59530D9E}"/>
              </a:ext>
            </a:extLst>
          </p:cNvPr>
          <p:cNvSpPr txBox="1">
            <a:spLocks/>
          </p:cNvSpPr>
          <p:nvPr/>
        </p:nvSpPr>
        <p:spPr>
          <a:xfrm>
            <a:off x="586242" y="1290875"/>
            <a:ext cx="11448721" cy="5527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7E53F0-3472-B857-5181-8EC7541D5AA3}"/>
              </a:ext>
            </a:extLst>
          </p:cNvPr>
          <p:cNvSpPr txBox="1">
            <a:spLocks/>
          </p:cNvSpPr>
          <p:nvPr/>
        </p:nvSpPr>
        <p:spPr>
          <a:xfrm>
            <a:off x="738642" y="1443275"/>
            <a:ext cx="11448721" cy="5527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would the results of the following bitwise masks be in decimal?</a:t>
            </a:r>
          </a:p>
          <a:p>
            <a:r>
              <a:rPr lang="en-US" dirty="0"/>
              <a:t>~8 = -9. Remember, ~x=-(x+1)</a:t>
            </a:r>
          </a:p>
          <a:p>
            <a:r>
              <a:rPr lang="en-US" dirty="0"/>
              <a:t>9&amp;3 = 1</a:t>
            </a:r>
          </a:p>
          <a:p>
            <a:pPr lvl="1"/>
            <a:r>
              <a:rPr lang="en-US" dirty="0"/>
              <a:t>01001 &amp; 00011 = 0001</a:t>
            </a:r>
          </a:p>
          <a:p>
            <a:r>
              <a:rPr lang="en-US" dirty="0"/>
              <a:t>-2|3 =-1</a:t>
            </a:r>
          </a:p>
          <a:p>
            <a:pPr lvl="1"/>
            <a:r>
              <a:rPr lang="en-US" dirty="0"/>
              <a:t>110|001=111</a:t>
            </a:r>
          </a:p>
          <a:p>
            <a:r>
              <a:rPr lang="en-US" dirty="0"/>
              <a:t>7^9=14</a:t>
            </a:r>
          </a:p>
          <a:p>
            <a:pPr lvl="1"/>
            <a:r>
              <a:rPr lang="en-US" dirty="0"/>
              <a:t>00111^01001= 01110</a:t>
            </a:r>
          </a:p>
        </p:txBody>
      </p:sp>
    </p:spTree>
    <p:extLst>
      <p:ext uri="{BB962C8B-B14F-4D97-AF65-F5344CB8AC3E}">
        <p14:creationId xmlns:p14="http://schemas.microsoft.com/office/powerpoint/2010/main" val="131633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4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3BE50-046B-CED2-870A-A0BD5B3F0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A5E3C-F0D2-6DA4-B584-41131C3A7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Assuming x is a positive number, what would the following function do?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def mystery(x):</a:t>
            </a:r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    return x &amp; (x - 1)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1C42F0-C426-6EC3-B4B6-B8F42CA51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081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338F8-FB39-9C35-069B-8574EE9C7E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9DF8F-4CBF-C47B-8201-CFA2D1B8F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DB4B4-ABC5-862D-D90C-6B26022065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resets (sets to 0) the least significant set bit (the right most bit that is 1) in x.</a:t>
            </a:r>
            <a:endParaRPr lang="en-US" dirty="0">
              <a:latin typeface="Monaco" pitchFamily="2" charset="77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D36F41-5B63-8ABB-8E1D-5BB53982E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57807-33D6-8A32-C410-22ACF3E78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logistics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D9288-9A8A-0FD5-039A-027926414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 double-side page of notes, hand-written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FFA000-EAFC-161B-62E5-598D3BBD0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71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42A33-9CFD-59D8-5435-529DA3C93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99572-9287-945A-DCA3-73C992793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200" dirty="0"/>
              <a:t>History of CS</a:t>
            </a:r>
          </a:p>
          <a:p>
            <a:pPr marL="0" indent="0">
              <a:buNone/>
            </a:pPr>
            <a:r>
              <a:rPr lang="en-US" sz="3200" dirty="0"/>
              <a:t>Ethics</a:t>
            </a:r>
          </a:p>
          <a:p>
            <a:pPr marL="0" indent="0">
              <a:buNone/>
            </a:pPr>
            <a:r>
              <a:rPr lang="en-US" sz="3200" dirty="0"/>
              <a:t>Boolean algebra</a:t>
            </a:r>
          </a:p>
          <a:p>
            <a:pPr lvl="1"/>
            <a:r>
              <a:rPr lang="en-US" sz="3000" dirty="0"/>
              <a:t>Operators: AND, OR, NOT, XOR</a:t>
            </a:r>
          </a:p>
          <a:p>
            <a:pPr lvl="1"/>
            <a:r>
              <a:rPr lang="en-US" sz="3000" dirty="0"/>
              <a:t>Evaluating expressions</a:t>
            </a:r>
          </a:p>
          <a:p>
            <a:pPr lvl="1"/>
            <a:r>
              <a:rPr lang="en-US" sz="3000" dirty="0"/>
              <a:t>Laws: distributive law, De Morgan’s</a:t>
            </a:r>
          </a:p>
          <a:p>
            <a:pPr lvl="1"/>
            <a:r>
              <a:rPr lang="en-US" sz="3000" dirty="0"/>
              <a:t>DNF – </a:t>
            </a:r>
            <a:r>
              <a:rPr lang="en-US" sz="3000" dirty="0" err="1"/>
              <a:t>minterm</a:t>
            </a:r>
            <a:r>
              <a:rPr lang="en-US" sz="3000" dirty="0"/>
              <a:t> expansion</a:t>
            </a:r>
          </a:p>
          <a:p>
            <a:pPr lvl="1"/>
            <a:r>
              <a:rPr lang="en-US" sz="3000" dirty="0"/>
              <a:t>CNF – maxterm expansion</a:t>
            </a:r>
          </a:p>
          <a:p>
            <a:pPr lvl="1"/>
            <a:r>
              <a:rPr lang="en-US" sz="3000" dirty="0"/>
              <a:t>K-Maps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777416-752D-B9F8-4D8D-2D3716D8C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756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18E8E-F5D4-B58D-689D-A40D2CEB3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79DA8-DFEC-01D3-BA23-B1AAFB6E4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Number representation</a:t>
            </a:r>
          </a:p>
          <a:p>
            <a:pPr lvl="1"/>
            <a:r>
              <a:rPr lang="en-US" sz="2600" dirty="0"/>
              <a:t>Converting between bases</a:t>
            </a:r>
          </a:p>
          <a:p>
            <a:pPr lvl="1"/>
            <a:r>
              <a:rPr lang="en-US" sz="2600" dirty="0"/>
              <a:t>Binary: unsigned, sign/magnitude, twos complement, fixed vs. variable length</a:t>
            </a:r>
          </a:p>
          <a:p>
            <a:pPr lvl="1"/>
            <a:r>
              <a:rPr lang="en-US" sz="2600" dirty="0"/>
              <a:t>Addition in other bases</a:t>
            </a:r>
          </a:p>
          <a:p>
            <a:pPr lvl="1"/>
            <a:r>
              <a:rPr lang="en-US" sz="2600" dirty="0"/>
              <a:t>Shifting: left vs. right, arithmetic vs. logical</a:t>
            </a:r>
          </a:p>
          <a:p>
            <a:pPr lvl="1"/>
            <a:r>
              <a:rPr lang="en-US" sz="2600" dirty="0"/>
              <a:t>Overflow</a:t>
            </a:r>
          </a:p>
          <a:p>
            <a:pPr lvl="1"/>
            <a:endParaRPr lang="en-US" sz="2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697EDB-7B53-0012-A1A5-DC95049F0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676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1CDDD-AB5A-4A3F-E601-D527368DB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A0BA5-329A-DEB1-6D44-B0D346F73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Bitwise operators</a:t>
            </a:r>
          </a:p>
          <a:p>
            <a:pPr lvl="1"/>
            <a:r>
              <a:rPr lang="en-US" sz="2600" dirty="0"/>
              <a:t>&amp;, |, ^, ~</a:t>
            </a:r>
          </a:p>
          <a:p>
            <a:pPr lvl="1"/>
            <a:r>
              <a:rPr lang="en-US" sz="2600" dirty="0"/>
              <a:t>masking</a:t>
            </a:r>
          </a:p>
          <a:p>
            <a:pPr lvl="1"/>
            <a:r>
              <a:rPr lang="en-US" sz="2600" dirty="0"/>
              <a:t>bitwise operations in Python</a:t>
            </a:r>
          </a:p>
          <a:p>
            <a:pPr lvl="2"/>
            <a:r>
              <a:rPr lang="en-US" sz="2400" dirty="0" err="1"/>
              <a:t>bit_length</a:t>
            </a:r>
            <a:r>
              <a:rPr lang="en-US" sz="2400" dirty="0"/>
              <a:t>()</a:t>
            </a:r>
          </a:p>
          <a:p>
            <a:pPr marL="457200" lvl="2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800" dirty="0"/>
              <a:t>Representing other information in binary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0D91A3-228B-4817-62C1-F046A7FC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970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CA7EF-A045-9791-BFFC-B854C37F6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continue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AA2D0-95A3-0E26-C54F-5298D5143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Circuits</a:t>
            </a:r>
          </a:p>
          <a:p>
            <a:pPr lvl="1"/>
            <a:r>
              <a:rPr lang="en-US" sz="2600" dirty="0"/>
              <a:t>Gates: AND, OR, NOT, XOR, NAND, XNOR</a:t>
            </a:r>
          </a:p>
          <a:p>
            <a:pPr lvl="1"/>
            <a:r>
              <a:rPr lang="en-US" sz="2600" dirty="0"/>
              <a:t>Circuits from truth tables</a:t>
            </a:r>
          </a:p>
          <a:p>
            <a:pPr lvl="1"/>
            <a:r>
              <a:rPr lang="en-US" sz="2600" dirty="0"/>
              <a:t>Half-adder/adder, ripple-carry adder</a:t>
            </a:r>
          </a:p>
          <a:p>
            <a:pPr lvl="1"/>
            <a:r>
              <a:rPr lang="en-US" sz="2600" dirty="0"/>
              <a:t>Decoder</a:t>
            </a:r>
          </a:p>
          <a:p>
            <a:pPr lvl="1"/>
            <a:r>
              <a:rPr lang="en-US" sz="2600" dirty="0"/>
              <a:t>Multiplexer</a:t>
            </a:r>
          </a:p>
          <a:p>
            <a:pPr lvl="1"/>
            <a:r>
              <a:rPr lang="en-US" sz="2600" dirty="0"/>
              <a:t>Barrel shifter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B6FFE5-6C81-0AF6-DD60-F8876B989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932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84C36-839D-33E1-0ED3-E9FD63467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061EC-AD73-9475-59AD-790EDFF6A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Memory</a:t>
            </a:r>
          </a:p>
          <a:p>
            <a:pPr lvl="1"/>
            <a:r>
              <a:rPr lang="en-US" sz="2600" dirty="0"/>
              <a:t>Different types: registers, RAM, hard-drive</a:t>
            </a:r>
          </a:p>
          <a:p>
            <a:pPr lvl="1"/>
            <a:r>
              <a:rPr lang="en-US" sz="2600" dirty="0"/>
              <a:t>Units of memory: bit, nibble, byte…</a:t>
            </a:r>
          </a:p>
          <a:p>
            <a:pPr lvl="1"/>
            <a:r>
              <a:rPr lang="en-US" sz="2600" dirty="0"/>
              <a:t>Memory implementation</a:t>
            </a:r>
          </a:p>
          <a:p>
            <a:pPr lvl="1"/>
            <a:r>
              <a:rPr lang="en-US" sz="2600" dirty="0"/>
              <a:t>SR-latch</a:t>
            </a:r>
          </a:p>
          <a:p>
            <a:pPr lvl="1"/>
            <a:endParaRPr lang="en-US" sz="2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AE07A-1E93-6204-737A-04FB8C3F3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948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AA641-CDA7-F727-614C-A33DE20B2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9E6D6-8073-CBAE-9747-1EFB321A6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/>
              <a:t>CS51 machine</a:t>
            </a:r>
          </a:p>
          <a:p>
            <a:pPr lvl="1"/>
            <a:r>
              <a:rPr lang="en-US" sz="2600" dirty="0"/>
              <a:t>“Hardware” setup, i.e</a:t>
            </a:r>
            <a:r>
              <a:rPr lang="en-US" sz="2600"/>
              <a:t>., </a:t>
            </a:r>
            <a:r>
              <a:rPr lang="en-US" sz="2600" dirty="0"/>
              <a:t>r</a:t>
            </a:r>
            <a:r>
              <a:rPr lang="en-US" sz="2600"/>
              <a:t>egisters</a:t>
            </a:r>
            <a:endParaRPr lang="en-US" sz="2600" dirty="0"/>
          </a:p>
          <a:p>
            <a:pPr lvl="1"/>
            <a:r>
              <a:rPr lang="en-US" sz="2600" dirty="0"/>
              <a:t>Assembly</a:t>
            </a:r>
          </a:p>
          <a:p>
            <a:pPr lvl="2"/>
            <a:r>
              <a:rPr lang="en-US" sz="2400" dirty="0"/>
              <a:t>arithmetic operations</a:t>
            </a:r>
          </a:p>
          <a:p>
            <a:pPr lvl="2"/>
            <a:r>
              <a:rPr lang="en-US" sz="2400" dirty="0"/>
              <a:t>branch operations</a:t>
            </a:r>
          </a:p>
          <a:p>
            <a:pPr lvl="2"/>
            <a:r>
              <a:rPr lang="en-US" sz="2400" dirty="0"/>
              <a:t>loa/</a:t>
            </a:r>
            <a:r>
              <a:rPr lang="en-US" sz="2400" dirty="0" err="1"/>
              <a:t>sto</a:t>
            </a:r>
            <a:r>
              <a:rPr lang="en-US" sz="2400" dirty="0"/>
              <a:t> (particularly for I/O)</a:t>
            </a:r>
          </a:p>
          <a:p>
            <a:pPr marL="457200" lvl="2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800" dirty="0"/>
              <a:t>Will not be asked to write any assembly code</a:t>
            </a:r>
          </a:p>
          <a:p>
            <a:pPr marL="0" indent="0">
              <a:buNone/>
            </a:pPr>
            <a:r>
              <a:rPr lang="en-US" sz="2800" dirty="0"/>
              <a:t>Only material from 2/17 on this checkpoint (i.e., no functions)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388B4C-353A-FEAD-13B4-218131B0B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647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20DA0E-7846-81E7-FD90-BE3F828B6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2FFD0B6-BE25-A558-77E8-59C42E1F6665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699EF50-FF08-4528-890D-C66E7B3ED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9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4591FC-D095-3578-E4B0-7C71F8AAF505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1EC006E-8C7D-5BFF-1C5E-8F80D94D6619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dirty="0"/>
              <a:t>Practice Problem 1</a:t>
            </a: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B74E64CD-7563-2E0A-0C76-7EBD039C56B0}"/>
              </a:ext>
            </a:extLst>
          </p:cNvPr>
          <p:cNvSpPr txBox="1">
            <a:spLocks/>
          </p:cNvSpPr>
          <p:nvPr/>
        </p:nvSpPr>
        <p:spPr>
          <a:xfrm>
            <a:off x="612647" y="1563132"/>
            <a:ext cx="11019515" cy="45938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Assuming unsigned numbers, fill in the rest of the missing entries in the table for representations in other bases.</a:t>
            </a:r>
            <a:endParaRPr lang="en-US" sz="2000" dirty="0"/>
          </a:p>
        </p:txBody>
      </p:sp>
      <p:graphicFrame>
        <p:nvGraphicFramePr>
          <p:cNvPr id="16" name="Content Placeholder 6">
            <a:extLst>
              <a:ext uri="{FF2B5EF4-FFF2-40B4-BE49-F238E27FC236}">
                <a16:creationId xmlns:a16="http://schemas.microsoft.com/office/drawing/2014/main" id="{8307F056-FB3A-ED4C-54B0-725C2C106E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1909052"/>
              </p:ext>
            </p:extLst>
          </p:nvPr>
        </p:nvGraphicFramePr>
        <p:xfrm>
          <a:off x="612647" y="3063650"/>
          <a:ext cx="10653711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551237">
                  <a:extLst>
                    <a:ext uri="{9D8B030D-6E8A-4147-A177-3AD203B41FA5}">
                      <a16:colId xmlns:a16="http://schemas.microsoft.com/office/drawing/2014/main" val="1324178455"/>
                    </a:ext>
                  </a:extLst>
                </a:gridCol>
                <a:gridCol w="3551237">
                  <a:extLst>
                    <a:ext uri="{9D8B030D-6E8A-4147-A177-3AD203B41FA5}">
                      <a16:colId xmlns:a16="http://schemas.microsoft.com/office/drawing/2014/main" val="3144172756"/>
                    </a:ext>
                  </a:extLst>
                </a:gridCol>
                <a:gridCol w="3551237">
                  <a:extLst>
                    <a:ext uri="{9D8B030D-6E8A-4147-A177-3AD203B41FA5}">
                      <a16:colId xmlns:a16="http://schemas.microsoft.com/office/drawing/2014/main" val="35523856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Binary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503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100101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080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6837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1AB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476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806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theme/theme1.xml><?xml version="1.0" encoding="utf-8"?>
<a:theme xmlns:a="http://schemas.openxmlformats.org/drawingml/2006/main" name="VanillaVTI">
  <a:themeElements>
    <a:clrScheme name="AnalogousFromDarkSeedLeftStep">
      <a:dk1>
        <a:srgbClr val="000000"/>
      </a:dk1>
      <a:lt1>
        <a:srgbClr val="FFFFFF"/>
      </a:lt1>
      <a:dk2>
        <a:srgbClr val="1C2432"/>
      </a:dk2>
      <a:lt2>
        <a:srgbClr val="F2F3F0"/>
      </a:lt2>
      <a:accent1>
        <a:srgbClr val="844BC5"/>
      </a:accent1>
      <a:accent2>
        <a:srgbClr val="4842B7"/>
      </a:accent2>
      <a:accent3>
        <a:srgbClr val="4B78C5"/>
      </a:accent3>
      <a:accent4>
        <a:srgbClr val="3999B3"/>
      </a:accent4>
      <a:accent5>
        <a:srgbClr val="49C0A8"/>
      </a:accent5>
      <a:accent6>
        <a:srgbClr val="39B368"/>
      </a:accent6>
      <a:hlink>
        <a:srgbClr val="339A97"/>
      </a:hlink>
      <a:folHlink>
        <a:srgbClr val="7F7F7F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35780</TotalTime>
  <Words>596</Words>
  <Application>Microsoft Macintosh PowerPoint</Application>
  <PresentationFormat>Widescreen</PresentationFormat>
  <Paragraphs>214</Paragraphs>
  <Slides>17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Arial</vt:lpstr>
      <vt:lpstr>Monaco</vt:lpstr>
      <vt:lpstr>Neue Haas Grotesk Text Pro</vt:lpstr>
      <vt:lpstr>VanillaVTI</vt:lpstr>
      <vt:lpstr>Midterm 1 review</vt:lpstr>
      <vt:lpstr>Midterm logistics</vt:lpstr>
      <vt:lpstr>Topics</vt:lpstr>
      <vt:lpstr>Topics continued</vt:lpstr>
      <vt:lpstr>Topics continued</vt:lpstr>
      <vt:lpstr>Topics continue</vt:lpstr>
      <vt:lpstr>Topics continued</vt:lpstr>
      <vt:lpstr>Topics continued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Practice Problem 4</vt:lpstr>
      <vt:lpstr>Practice Problem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Alexandra Papoutsaki</dc:creator>
  <cp:lastModifiedBy>David Kauchak</cp:lastModifiedBy>
  <cp:revision>369</cp:revision>
  <cp:lastPrinted>2026-02-20T21:33:49Z</cp:lastPrinted>
  <dcterms:created xsi:type="dcterms:W3CDTF">2025-02-11T22:53:59Z</dcterms:created>
  <dcterms:modified xsi:type="dcterms:W3CDTF">2026-02-20T21:33:55Z</dcterms:modified>
</cp:coreProperties>
</file>