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78"/>
  </p:notesMasterIdLst>
  <p:sldIdLst>
    <p:sldId id="256" r:id="rId2"/>
    <p:sldId id="271" r:id="rId3"/>
    <p:sldId id="335" r:id="rId4"/>
    <p:sldId id="272" r:id="rId5"/>
    <p:sldId id="274" r:id="rId6"/>
    <p:sldId id="275" r:id="rId7"/>
    <p:sldId id="276" r:id="rId8"/>
    <p:sldId id="277" r:id="rId9"/>
    <p:sldId id="278" r:id="rId10"/>
    <p:sldId id="279" r:id="rId11"/>
    <p:sldId id="280" r:id="rId12"/>
    <p:sldId id="281" r:id="rId13"/>
    <p:sldId id="282" r:id="rId14"/>
    <p:sldId id="283" r:id="rId15"/>
    <p:sldId id="299" r:id="rId16"/>
    <p:sldId id="339" r:id="rId17"/>
    <p:sldId id="284" r:id="rId18"/>
    <p:sldId id="340" r:id="rId19"/>
    <p:sldId id="341" r:id="rId20"/>
    <p:sldId id="344" r:id="rId21"/>
    <p:sldId id="342" r:id="rId22"/>
    <p:sldId id="343" r:id="rId23"/>
    <p:sldId id="336" r:id="rId24"/>
    <p:sldId id="467" r:id="rId25"/>
    <p:sldId id="468" r:id="rId26"/>
    <p:sldId id="477" r:id="rId27"/>
    <p:sldId id="285" r:id="rId28"/>
    <p:sldId id="478" r:id="rId29"/>
    <p:sldId id="469" r:id="rId30"/>
    <p:sldId id="471" r:id="rId31"/>
    <p:sldId id="470" r:id="rId32"/>
    <p:sldId id="472" r:id="rId33"/>
    <p:sldId id="286" r:id="rId34"/>
    <p:sldId id="473" r:id="rId35"/>
    <p:sldId id="474" r:id="rId36"/>
    <p:sldId id="476" r:id="rId37"/>
    <p:sldId id="287" r:id="rId38"/>
    <p:sldId id="288" r:id="rId39"/>
    <p:sldId id="479" r:id="rId40"/>
    <p:sldId id="289" r:id="rId41"/>
    <p:sldId id="291" r:id="rId42"/>
    <p:sldId id="480" r:id="rId43"/>
    <p:sldId id="337" r:id="rId44"/>
    <p:sldId id="292" r:id="rId45"/>
    <p:sldId id="483" r:id="rId46"/>
    <p:sldId id="482" r:id="rId47"/>
    <p:sldId id="294" r:id="rId48"/>
    <p:sldId id="484" r:id="rId49"/>
    <p:sldId id="485" r:id="rId50"/>
    <p:sldId id="486" r:id="rId51"/>
    <p:sldId id="295" r:id="rId52"/>
    <p:sldId id="296" r:id="rId53"/>
    <p:sldId id="298" r:id="rId54"/>
    <p:sldId id="293" r:id="rId55"/>
    <p:sldId id="338" r:id="rId56"/>
    <p:sldId id="463" r:id="rId57"/>
    <p:sldId id="300" r:id="rId58"/>
    <p:sldId id="465" r:id="rId59"/>
    <p:sldId id="301" r:id="rId60"/>
    <p:sldId id="487" r:id="rId61"/>
    <p:sldId id="488" r:id="rId62"/>
    <p:sldId id="489" r:id="rId63"/>
    <p:sldId id="490" r:id="rId64"/>
    <p:sldId id="491" r:id="rId65"/>
    <p:sldId id="492" r:id="rId66"/>
    <p:sldId id="493" r:id="rId67"/>
    <p:sldId id="475" r:id="rId68"/>
    <p:sldId id="494" r:id="rId69"/>
    <p:sldId id="495" r:id="rId70"/>
    <p:sldId id="496" r:id="rId71"/>
    <p:sldId id="303" r:id="rId72"/>
    <p:sldId id="302" r:id="rId73"/>
    <p:sldId id="307" r:id="rId74"/>
    <p:sldId id="308" r:id="rId75"/>
    <p:sldId id="305" r:id="rId76"/>
    <p:sldId id="345"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98AB611-3086-6E6F-040A-5E71DA3CF609}" name="Alexandra Papoutsaki" initials="AP" userId="S::apaa2017@pomona.edu::bfa77a5d-e38e-43e7-abd1-0ba00b2c134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89E5"/>
    <a:srgbClr val="FF9300"/>
    <a:srgbClr val="FF88AC"/>
    <a:srgbClr val="844BC5"/>
    <a:srgbClr val="02AA9D"/>
    <a:srgbClr val="00FA00"/>
    <a:srgbClr val="8EFA00"/>
    <a:srgbClr val="009051"/>
    <a:srgbClr val="FFD579"/>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201"/>
    <p:restoredTop sz="84074"/>
  </p:normalViewPr>
  <p:slideViewPr>
    <p:cSldViewPr snapToGrid="0">
      <p:cViewPr varScale="1">
        <p:scale>
          <a:sx n="69" d="100"/>
          <a:sy n="69" d="100"/>
        </p:scale>
        <p:origin x="216"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CDBA23-DB00-314B-A470-A362519CA314}" type="datetimeFigureOut">
              <a:rPr lang="en-US" smtClean="0"/>
              <a:t>9/17/26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EC9309-185D-B241-857D-6AB647741F6D}" type="slidenum">
              <a:rPr lang="en-US" smtClean="0"/>
              <a:t>‹#›</a:t>
            </a:fld>
            <a:endParaRPr lang="en-US"/>
          </a:p>
        </p:txBody>
      </p:sp>
    </p:spTree>
    <p:extLst>
      <p:ext uri="{BB962C8B-B14F-4D97-AF65-F5344CB8AC3E}">
        <p14:creationId xmlns:p14="http://schemas.microsoft.com/office/powerpoint/2010/main" val="1507590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time to move one level higher in our hierarchy. Now that we know about bits and how we encode information, we can see how this information is stored and transmitted.</a:t>
            </a:r>
          </a:p>
        </p:txBody>
      </p:sp>
      <p:sp>
        <p:nvSpPr>
          <p:cNvPr id="4" name="Slide Number Placeholder 3"/>
          <p:cNvSpPr>
            <a:spLocks noGrp="1"/>
          </p:cNvSpPr>
          <p:nvPr>
            <p:ph type="sldNum" sz="quarter" idx="5"/>
          </p:nvPr>
        </p:nvSpPr>
        <p:spPr/>
        <p:txBody>
          <a:bodyPr/>
          <a:lstStyle/>
          <a:p>
            <a:fld id="{D1EC9309-185D-B241-857D-6AB647741F6D}" type="slidenum">
              <a:rPr lang="en-US" smtClean="0"/>
              <a:t>1</a:t>
            </a:fld>
            <a:endParaRPr lang="en-US"/>
          </a:p>
        </p:txBody>
      </p:sp>
    </p:spTree>
    <p:extLst>
      <p:ext uri="{BB962C8B-B14F-4D97-AF65-F5344CB8AC3E}">
        <p14:creationId xmlns:p14="http://schemas.microsoft.com/office/powerpoint/2010/main" val="446043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A76F38-1EDC-BC62-774F-5199915403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6BF22-9E25-258C-BDCC-6F327626DE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DA5EC7-10BF-8CCF-A73D-E0D1E09B96BB}"/>
              </a:ext>
            </a:extLst>
          </p:cNvPr>
          <p:cNvSpPr>
            <a:spLocks noGrp="1"/>
          </p:cNvSpPr>
          <p:nvPr>
            <p:ph type="body" idx="1"/>
          </p:nvPr>
        </p:nvSpPr>
        <p:spPr/>
        <p:txBody>
          <a:bodyPr/>
          <a:lstStyle/>
          <a:p>
            <a:r>
              <a:rPr lang="en-US" dirty="0"/>
              <a:t>Computers store and transmit information in the form of bits. This is accomplished by combining electronic components, such as transistors, in increasingly complex ways. For example, logic operations are evaluated by logic gates or simply gates built out of special types of transistors. In turn, logic gates can be combined to build more complex circuits. Today’s lecture will be all about different types of combinational circuits: their output depends on the present inputs and there is no notion of memory of past inputs. To draw our circuits, we will use the software Logisim-Evolution.</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D3A47B5E-6BB5-03F6-E93D-DAC46E2AD7D6}"/>
              </a:ext>
            </a:extLst>
          </p:cNvPr>
          <p:cNvSpPr>
            <a:spLocks noGrp="1"/>
          </p:cNvSpPr>
          <p:nvPr>
            <p:ph type="sldNum" sz="quarter" idx="5"/>
          </p:nvPr>
        </p:nvSpPr>
        <p:spPr/>
        <p:txBody>
          <a:bodyPr/>
          <a:lstStyle/>
          <a:p>
            <a:fld id="{D1EC9309-185D-B241-857D-6AB647741F6D}" type="slidenum">
              <a:rPr lang="en-US" smtClean="0"/>
              <a:t>2</a:t>
            </a:fld>
            <a:endParaRPr lang="en-US"/>
          </a:p>
        </p:txBody>
      </p:sp>
    </p:spTree>
    <p:extLst>
      <p:ext uri="{BB962C8B-B14F-4D97-AF65-F5344CB8AC3E}">
        <p14:creationId xmlns:p14="http://schemas.microsoft.com/office/powerpoint/2010/main" val="3126356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01E6A-478F-0593-846E-E955C5131A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BBBA41-9A91-CB8B-8A25-F2B2324D15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BF049D-5463-73F7-EC13-9D91C9841704}"/>
              </a:ext>
            </a:extLst>
          </p:cNvPr>
          <p:cNvSpPr>
            <a:spLocks noGrp="1"/>
          </p:cNvSpPr>
          <p:nvPr>
            <p:ph type="body" idx="1"/>
          </p:nvPr>
        </p:nvSpPr>
        <p:spPr/>
        <p:txBody>
          <a:bodyPr/>
          <a:lstStyle/>
          <a:p>
            <a:r>
              <a:rPr lang="en-US" dirty="0"/>
              <a:t>Let's start with the simplest circuits, the logic circuits.</a:t>
            </a:r>
          </a:p>
        </p:txBody>
      </p:sp>
      <p:sp>
        <p:nvSpPr>
          <p:cNvPr id="4" name="Slide Number Placeholder 3">
            <a:extLst>
              <a:ext uri="{FF2B5EF4-FFF2-40B4-BE49-F238E27FC236}">
                <a16:creationId xmlns:a16="http://schemas.microsoft.com/office/drawing/2014/main" id="{9311D368-FABD-4AB6-8ABD-DCDFF28DC219}"/>
              </a:ext>
            </a:extLst>
          </p:cNvPr>
          <p:cNvSpPr>
            <a:spLocks noGrp="1"/>
          </p:cNvSpPr>
          <p:nvPr>
            <p:ph type="sldNum" sz="quarter" idx="5"/>
          </p:nvPr>
        </p:nvSpPr>
        <p:spPr/>
        <p:txBody>
          <a:bodyPr/>
          <a:lstStyle/>
          <a:p>
            <a:fld id="{D1EC9309-185D-B241-857D-6AB647741F6D}" type="slidenum">
              <a:rPr lang="en-US" smtClean="0"/>
              <a:t>3</a:t>
            </a:fld>
            <a:endParaRPr lang="en-US"/>
          </a:p>
        </p:txBody>
      </p:sp>
    </p:spTree>
    <p:extLst>
      <p:ext uri="{BB962C8B-B14F-4D97-AF65-F5344CB8AC3E}">
        <p14:creationId xmlns:p14="http://schemas.microsoft.com/office/powerpoint/2010/main" val="2553948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7D847-8E4E-29D2-25E0-7EC5228A55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8EE0B3-C73F-D69E-34F6-340CAF8C53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F2C42C-DAD2-C222-75B9-0887B0C0A45C}"/>
              </a:ext>
            </a:extLst>
          </p:cNvPr>
          <p:cNvSpPr>
            <a:spLocks noGrp="1"/>
          </p:cNvSpPr>
          <p:nvPr>
            <p:ph type="body" idx="1"/>
          </p:nvPr>
        </p:nvSpPr>
        <p:spPr/>
        <p:txBody>
          <a:bodyPr/>
          <a:lstStyle/>
          <a:p>
            <a:r>
              <a:rPr lang="en-US" dirty="0"/>
              <a:t>These support the operations we have seen through Boolean Algebra. Logical NOT, AND, OR, and XOR, we saw already. What is new is NAND (the negation of AND) and NOR (the negation of NOR). At this stage, I want you to become familiar with the symbols for the logic gates. Remember, inversion (negation) is symbolized with a circle; you can see it at the end of NOT, NAND, and NOR. AND looks like a D shape; you can see it at the AND and NAND gate. OR is like an arrow/ you can see it at OR and NOR. Exclusive OR is like OR but with a smile.</a:t>
            </a:r>
          </a:p>
        </p:txBody>
      </p:sp>
      <p:sp>
        <p:nvSpPr>
          <p:cNvPr id="4" name="Slide Number Placeholder 3">
            <a:extLst>
              <a:ext uri="{FF2B5EF4-FFF2-40B4-BE49-F238E27FC236}">
                <a16:creationId xmlns:a16="http://schemas.microsoft.com/office/drawing/2014/main" id="{418018F5-4092-1EB6-2247-B64E3DE7F004}"/>
              </a:ext>
            </a:extLst>
          </p:cNvPr>
          <p:cNvSpPr>
            <a:spLocks noGrp="1"/>
          </p:cNvSpPr>
          <p:nvPr>
            <p:ph type="sldNum" sz="quarter" idx="5"/>
          </p:nvPr>
        </p:nvSpPr>
        <p:spPr/>
        <p:txBody>
          <a:bodyPr/>
          <a:lstStyle/>
          <a:p>
            <a:fld id="{D1EC9309-185D-B241-857D-6AB647741F6D}" type="slidenum">
              <a:rPr lang="en-US" smtClean="0"/>
              <a:t>4</a:t>
            </a:fld>
            <a:endParaRPr lang="en-US"/>
          </a:p>
        </p:txBody>
      </p:sp>
    </p:spTree>
    <p:extLst>
      <p:ext uri="{BB962C8B-B14F-4D97-AF65-F5344CB8AC3E}">
        <p14:creationId xmlns:p14="http://schemas.microsoft.com/office/powerpoint/2010/main" val="20166516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81D7D-E7D7-E861-22A8-53DAE2BEBB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796591-4A90-F6BB-860F-1DF414D4BF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2787D6-7B5E-9BC5-530F-66D7C0B22941}"/>
              </a:ext>
            </a:extLst>
          </p:cNvPr>
          <p:cNvSpPr>
            <a:spLocks noGrp="1"/>
          </p:cNvSpPr>
          <p:nvPr>
            <p:ph type="body" idx="1"/>
          </p:nvPr>
        </p:nvSpPr>
        <p:spPr/>
        <p:txBody>
          <a:bodyPr/>
          <a:lstStyle/>
          <a:p>
            <a:r>
              <a:rPr lang="en-US" dirty="0"/>
              <a:t>Let's imagine we have built a small circuit with three inputs, two of which go to a NOR gate whose output is combined with the third input in a AND gate. If the inputs are 1, 0, and 0 respectively, what will the AND gate give us output? As an intermediate step, see what the output of NOR would be for an input of 1 and 0.</a:t>
            </a:r>
          </a:p>
        </p:txBody>
      </p:sp>
      <p:sp>
        <p:nvSpPr>
          <p:cNvPr id="4" name="Slide Number Placeholder 3">
            <a:extLst>
              <a:ext uri="{FF2B5EF4-FFF2-40B4-BE49-F238E27FC236}">
                <a16:creationId xmlns:a16="http://schemas.microsoft.com/office/drawing/2014/main" id="{18CFE5F7-6F7D-7F73-DC44-AAB12DA0AE65}"/>
              </a:ext>
            </a:extLst>
          </p:cNvPr>
          <p:cNvSpPr>
            <a:spLocks noGrp="1"/>
          </p:cNvSpPr>
          <p:nvPr>
            <p:ph type="sldNum" sz="quarter" idx="5"/>
          </p:nvPr>
        </p:nvSpPr>
        <p:spPr/>
        <p:txBody>
          <a:bodyPr/>
          <a:lstStyle/>
          <a:p>
            <a:fld id="{D1EC9309-185D-B241-857D-6AB647741F6D}" type="slidenum">
              <a:rPr lang="en-US" smtClean="0"/>
              <a:t>5</a:t>
            </a:fld>
            <a:endParaRPr lang="en-US"/>
          </a:p>
        </p:txBody>
      </p:sp>
    </p:spTree>
    <p:extLst>
      <p:ext uri="{BB962C8B-B14F-4D97-AF65-F5344CB8AC3E}">
        <p14:creationId xmlns:p14="http://schemas.microsoft.com/office/powerpoint/2010/main" val="31829193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31BE3-8171-E248-8C45-BB43966D3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4218E8-5003-1087-2FAE-1CF5F9D2F9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6CBABA-3438-73DB-085D-E9DCEEF612D2}"/>
              </a:ext>
            </a:extLst>
          </p:cNvPr>
          <p:cNvSpPr>
            <a:spLocks noGrp="1"/>
          </p:cNvSpPr>
          <p:nvPr>
            <p:ph type="body" idx="1"/>
          </p:nvPr>
        </p:nvSpPr>
        <p:spPr/>
        <p:txBody>
          <a:bodyPr/>
          <a:lstStyle/>
          <a:p>
            <a:r>
              <a:rPr lang="en-US" dirty="0"/>
              <a:t>NOR would produce 0. 0 AND 0 gives 0. </a:t>
            </a:r>
          </a:p>
        </p:txBody>
      </p:sp>
      <p:sp>
        <p:nvSpPr>
          <p:cNvPr id="4" name="Slide Number Placeholder 3">
            <a:extLst>
              <a:ext uri="{FF2B5EF4-FFF2-40B4-BE49-F238E27FC236}">
                <a16:creationId xmlns:a16="http://schemas.microsoft.com/office/drawing/2014/main" id="{F79CF93A-3F65-B3FC-DF7C-70B9D370408A}"/>
              </a:ext>
            </a:extLst>
          </p:cNvPr>
          <p:cNvSpPr>
            <a:spLocks noGrp="1"/>
          </p:cNvSpPr>
          <p:nvPr>
            <p:ph type="sldNum" sz="quarter" idx="5"/>
          </p:nvPr>
        </p:nvSpPr>
        <p:spPr/>
        <p:txBody>
          <a:bodyPr/>
          <a:lstStyle/>
          <a:p>
            <a:fld id="{D1EC9309-185D-B241-857D-6AB647741F6D}" type="slidenum">
              <a:rPr lang="en-US" smtClean="0"/>
              <a:t>6</a:t>
            </a:fld>
            <a:endParaRPr lang="en-US"/>
          </a:p>
        </p:txBody>
      </p:sp>
    </p:spTree>
    <p:extLst>
      <p:ext uri="{BB962C8B-B14F-4D97-AF65-F5344CB8AC3E}">
        <p14:creationId xmlns:p14="http://schemas.microsoft.com/office/powerpoint/2010/main" val="2985056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D3807C-96D9-EDD0-90B9-C29285986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6D5051-C567-7646-74F9-00FC474DA4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DDCDB4-ECF2-2793-CC12-A321CCDC5B1A}"/>
              </a:ext>
            </a:extLst>
          </p:cNvPr>
          <p:cNvSpPr>
            <a:spLocks noGrp="1"/>
          </p:cNvSpPr>
          <p:nvPr>
            <p:ph type="body" idx="1"/>
          </p:nvPr>
        </p:nvSpPr>
        <p:spPr/>
        <p:txBody>
          <a:bodyPr/>
          <a:lstStyle/>
          <a:p>
            <a:r>
              <a:rPr lang="en-US" dirty="0"/>
              <a:t>What if all three inputs are 1?</a:t>
            </a:r>
          </a:p>
        </p:txBody>
      </p:sp>
      <p:sp>
        <p:nvSpPr>
          <p:cNvPr id="4" name="Slide Number Placeholder 3">
            <a:extLst>
              <a:ext uri="{FF2B5EF4-FFF2-40B4-BE49-F238E27FC236}">
                <a16:creationId xmlns:a16="http://schemas.microsoft.com/office/drawing/2014/main" id="{460FA796-0097-9C51-E88B-14D57878AF67}"/>
              </a:ext>
            </a:extLst>
          </p:cNvPr>
          <p:cNvSpPr>
            <a:spLocks noGrp="1"/>
          </p:cNvSpPr>
          <p:nvPr>
            <p:ph type="sldNum" sz="quarter" idx="5"/>
          </p:nvPr>
        </p:nvSpPr>
        <p:spPr/>
        <p:txBody>
          <a:bodyPr/>
          <a:lstStyle/>
          <a:p>
            <a:fld id="{D1EC9309-185D-B241-857D-6AB647741F6D}" type="slidenum">
              <a:rPr lang="en-US" smtClean="0"/>
              <a:t>7</a:t>
            </a:fld>
            <a:endParaRPr lang="en-US"/>
          </a:p>
        </p:txBody>
      </p:sp>
    </p:spTree>
    <p:extLst>
      <p:ext uri="{BB962C8B-B14F-4D97-AF65-F5344CB8AC3E}">
        <p14:creationId xmlns:p14="http://schemas.microsoft.com/office/powerpoint/2010/main" val="38401491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DE63A-5F39-82E9-0AC8-B80CF9368B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746D87-BD5D-6DF9-A848-3351FF54B4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A6F2A6-5F78-8433-4180-1589075D1B91}"/>
              </a:ext>
            </a:extLst>
          </p:cNvPr>
          <p:cNvSpPr>
            <a:spLocks noGrp="1"/>
          </p:cNvSpPr>
          <p:nvPr>
            <p:ph type="body" idx="1"/>
          </p:nvPr>
        </p:nvSpPr>
        <p:spPr/>
        <p:txBody>
          <a:bodyPr/>
          <a:lstStyle/>
          <a:p>
            <a:r>
              <a:rPr lang="en-US" dirty="0"/>
              <a:t>The output of NOR is 0 combined as 0 AND 1 gives 0.</a:t>
            </a:r>
          </a:p>
        </p:txBody>
      </p:sp>
      <p:sp>
        <p:nvSpPr>
          <p:cNvPr id="4" name="Slide Number Placeholder 3">
            <a:extLst>
              <a:ext uri="{FF2B5EF4-FFF2-40B4-BE49-F238E27FC236}">
                <a16:creationId xmlns:a16="http://schemas.microsoft.com/office/drawing/2014/main" id="{03DD1844-1A18-3C30-4537-FCA1B03CB137}"/>
              </a:ext>
            </a:extLst>
          </p:cNvPr>
          <p:cNvSpPr>
            <a:spLocks noGrp="1"/>
          </p:cNvSpPr>
          <p:nvPr>
            <p:ph type="sldNum" sz="quarter" idx="5"/>
          </p:nvPr>
        </p:nvSpPr>
        <p:spPr/>
        <p:txBody>
          <a:bodyPr/>
          <a:lstStyle/>
          <a:p>
            <a:fld id="{D1EC9309-185D-B241-857D-6AB647741F6D}" type="slidenum">
              <a:rPr lang="en-US" smtClean="0"/>
              <a:t>8</a:t>
            </a:fld>
            <a:endParaRPr lang="en-US"/>
          </a:p>
        </p:txBody>
      </p:sp>
    </p:spTree>
    <p:extLst>
      <p:ext uri="{BB962C8B-B14F-4D97-AF65-F5344CB8AC3E}">
        <p14:creationId xmlns:p14="http://schemas.microsoft.com/office/powerpoint/2010/main" val="14958001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8C339-9890-92ED-AC02-A6D9F5EE6B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994E1-DCC1-D4BA-67C1-1904E53770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C2F31E-76CB-360E-38D8-F31543EFDC34}"/>
              </a:ext>
            </a:extLst>
          </p:cNvPr>
          <p:cNvSpPr>
            <a:spLocks noGrp="1"/>
          </p:cNvSpPr>
          <p:nvPr>
            <p:ph type="body" idx="1"/>
          </p:nvPr>
        </p:nvSpPr>
        <p:spPr/>
        <p:txBody>
          <a:bodyPr/>
          <a:lstStyle/>
          <a:p>
            <a:r>
              <a:rPr lang="en-US" dirty="0"/>
              <a:t>Let's try to reverse engineering this circuit. What inputs should we pass to get 1 as output?</a:t>
            </a:r>
          </a:p>
          <a:p>
            <a:endParaRPr lang="en-US" dirty="0"/>
          </a:p>
          <a:p>
            <a:endParaRPr lang="en-US" dirty="0"/>
          </a:p>
        </p:txBody>
      </p:sp>
      <p:sp>
        <p:nvSpPr>
          <p:cNvPr id="4" name="Slide Number Placeholder 3">
            <a:extLst>
              <a:ext uri="{FF2B5EF4-FFF2-40B4-BE49-F238E27FC236}">
                <a16:creationId xmlns:a16="http://schemas.microsoft.com/office/drawing/2014/main" id="{48E6DFAD-A679-4FF6-C15D-3DDC6D832477}"/>
              </a:ext>
            </a:extLst>
          </p:cNvPr>
          <p:cNvSpPr>
            <a:spLocks noGrp="1"/>
          </p:cNvSpPr>
          <p:nvPr>
            <p:ph type="sldNum" sz="quarter" idx="5"/>
          </p:nvPr>
        </p:nvSpPr>
        <p:spPr/>
        <p:txBody>
          <a:bodyPr/>
          <a:lstStyle/>
          <a:p>
            <a:fld id="{D1EC9309-185D-B241-857D-6AB647741F6D}" type="slidenum">
              <a:rPr lang="en-US" smtClean="0"/>
              <a:t>9</a:t>
            </a:fld>
            <a:endParaRPr lang="en-US"/>
          </a:p>
        </p:txBody>
      </p:sp>
    </p:spTree>
    <p:extLst>
      <p:ext uri="{BB962C8B-B14F-4D97-AF65-F5344CB8AC3E}">
        <p14:creationId xmlns:p14="http://schemas.microsoft.com/office/powerpoint/2010/main" val="670415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0079B-599A-474C-76FE-F1761429CB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5C55C8-4A22-156A-C378-D8BA1B78E1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EF4B37-EC8A-3AFD-14ED-514032D1A210}"/>
              </a:ext>
            </a:extLst>
          </p:cNvPr>
          <p:cNvSpPr>
            <a:spLocks noGrp="1"/>
          </p:cNvSpPr>
          <p:nvPr>
            <p:ph type="body" idx="1"/>
          </p:nvPr>
        </p:nvSpPr>
        <p:spPr/>
        <p:txBody>
          <a:bodyPr/>
          <a:lstStyle/>
          <a:p>
            <a:r>
              <a:rPr lang="en-US" dirty="0"/>
              <a:t>We know that AND will only produce 1 if it's given two inputs of 1. So the third input has to be 1. For NOR to produce 1, it needs a 0 and 0.</a:t>
            </a:r>
          </a:p>
        </p:txBody>
      </p:sp>
      <p:sp>
        <p:nvSpPr>
          <p:cNvPr id="4" name="Slide Number Placeholder 3">
            <a:extLst>
              <a:ext uri="{FF2B5EF4-FFF2-40B4-BE49-F238E27FC236}">
                <a16:creationId xmlns:a16="http://schemas.microsoft.com/office/drawing/2014/main" id="{21D726C8-754A-3D37-F548-8085A44FC7E5}"/>
              </a:ext>
            </a:extLst>
          </p:cNvPr>
          <p:cNvSpPr>
            <a:spLocks noGrp="1"/>
          </p:cNvSpPr>
          <p:nvPr>
            <p:ph type="sldNum" sz="quarter" idx="5"/>
          </p:nvPr>
        </p:nvSpPr>
        <p:spPr/>
        <p:txBody>
          <a:bodyPr/>
          <a:lstStyle/>
          <a:p>
            <a:fld id="{D1EC9309-185D-B241-857D-6AB647741F6D}" type="slidenum">
              <a:rPr lang="en-US" smtClean="0"/>
              <a:t>10</a:t>
            </a:fld>
            <a:endParaRPr lang="en-US"/>
          </a:p>
        </p:txBody>
      </p:sp>
    </p:spTree>
    <p:extLst>
      <p:ext uri="{BB962C8B-B14F-4D97-AF65-F5344CB8AC3E}">
        <p14:creationId xmlns:p14="http://schemas.microsoft.com/office/powerpoint/2010/main" val="7075515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37631-E691-7C27-AD97-8945EEF12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82AD7F-D0A2-54EA-40E0-49C8338361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D75C74-D35B-0A86-71D1-327FED2E5F64}"/>
              </a:ext>
            </a:extLst>
          </p:cNvPr>
          <p:cNvSpPr>
            <a:spLocks noGrp="1"/>
          </p:cNvSpPr>
          <p:nvPr>
            <p:ph type="body" idx="1"/>
          </p:nvPr>
        </p:nvSpPr>
        <p:spPr/>
        <p:txBody>
          <a:bodyPr/>
          <a:lstStyle/>
          <a:p>
            <a:r>
              <a:rPr lang="en-US" dirty="0"/>
              <a:t>Here's another problem. If the output is always 0, unless the input is three 0s, what circuit would produce this result?</a:t>
            </a:r>
          </a:p>
        </p:txBody>
      </p:sp>
      <p:sp>
        <p:nvSpPr>
          <p:cNvPr id="4" name="Slide Number Placeholder 3">
            <a:extLst>
              <a:ext uri="{FF2B5EF4-FFF2-40B4-BE49-F238E27FC236}">
                <a16:creationId xmlns:a16="http://schemas.microsoft.com/office/drawing/2014/main" id="{641EE319-BBFF-9335-7682-E502DF30E015}"/>
              </a:ext>
            </a:extLst>
          </p:cNvPr>
          <p:cNvSpPr>
            <a:spLocks noGrp="1"/>
          </p:cNvSpPr>
          <p:nvPr>
            <p:ph type="sldNum" sz="quarter" idx="5"/>
          </p:nvPr>
        </p:nvSpPr>
        <p:spPr/>
        <p:txBody>
          <a:bodyPr/>
          <a:lstStyle/>
          <a:p>
            <a:fld id="{D1EC9309-185D-B241-857D-6AB647741F6D}" type="slidenum">
              <a:rPr lang="en-US" smtClean="0"/>
              <a:t>11</a:t>
            </a:fld>
            <a:endParaRPr lang="en-US"/>
          </a:p>
        </p:txBody>
      </p:sp>
    </p:spTree>
    <p:extLst>
      <p:ext uri="{BB962C8B-B14F-4D97-AF65-F5344CB8AC3E}">
        <p14:creationId xmlns:p14="http://schemas.microsoft.com/office/powerpoint/2010/main" val="3052717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EE1CF-8B39-169F-D8DA-0C4AE7C931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DF6A8A-8438-BE53-4BEA-5AB2F5A4AD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90F231-3FD4-E63B-F6B9-EDC469AF8A9B}"/>
              </a:ext>
            </a:extLst>
          </p:cNvPr>
          <p:cNvSpPr>
            <a:spLocks noGrp="1"/>
          </p:cNvSpPr>
          <p:nvPr>
            <p:ph type="body" idx="1"/>
          </p:nvPr>
        </p:nvSpPr>
        <p:spPr/>
        <p:txBody>
          <a:bodyPr/>
          <a:lstStyle/>
          <a:p>
            <a:r>
              <a:rPr lang="en-US" dirty="0"/>
              <a:t>Two OR gates would give us this result. Only 0,0,0 would produce 0.</a:t>
            </a:r>
          </a:p>
        </p:txBody>
      </p:sp>
      <p:sp>
        <p:nvSpPr>
          <p:cNvPr id="4" name="Slide Number Placeholder 3">
            <a:extLst>
              <a:ext uri="{FF2B5EF4-FFF2-40B4-BE49-F238E27FC236}">
                <a16:creationId xmlns:a16="http://schemas.microsoft.com/office/drawing/2014/main" id="{E1CB2A60-1804-E307-926D-7E07B2303E23}"/>
              </a:ext>
            </a:extLst>
          </p:cNvPr>
          <p:cNvSpPr>
            <a:spLocks noGrp="1"/>
          </p:cNvSpPr>
          <p:nvPr>
            <p:ph type="sldNum" sz="quarter" idx="5"/>
          </p:nvPr>
        </p:nvSpPr>
        <p:spPr/>
        <p:txBody>
          <a:bodyPr/>
          <a:lstStyle/>
          <a:p>
            <a:fld id="{D1EC9309-185D-B241-857D-6AB647741F6D}" type="slidenum">
              <a:rPr lang="en-US" smtClean="0"/>
              <a:t>12</a:t>
            </a:fld>
            <a:endParaRPr lang="en-US"/>
          </a:p>
        </p:txBody>
      </p:sp>
    </p:spTree>
    <p:extLst>
      <p:ext uri="{BB962C8B-B14F-4D97-AF65-F5344CB8AC3E}">
        <p14:creationId xmlns:p14="http://schemas.microsoft.com/office/powerpoint/2010/main" val="26388594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10F632-7D6C-2015-7E1F-8B6A1F4316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53C59B-9CE9-E412-360F-1CF4984217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2F7AD7-7D4C-143D-8B86-3EF6608FDF70}"/>
              </a:ext>
            </a:extLst>
          </p:cNvPr>
          <p:cNvSpPr>
            <a:spLocks noGrp="1"/>
          </p:cNvSpPr>
          <p:nvPr>
            <p:ph type="body" idx="1"/>
          </p:nvPr>
        </p:nvSpPr>
        <p:spPr/>
        <p:txBody>
          <a:bodyPr/>
          <a:lstStyle/>
          <a:p>
            <a:r>
              <a:rPr lang="en-US" dirty="0"/>
              <a:t>But how do we generalize this process? Let's put a hold here for a moment.</a:t>
            </a:r>
          </a:p>
        </p:txBody>
      </p:sp>
      <p:sp>
        <p:nvSpPr>
          <p:cNvPr id="4" name="Slide Number Placeholder 3">
            <a:extLst>
              <a:ext uri="{FF2B5EF4-FFF2-40B4-BE49-F238E27FC236}">
                <a16:creationId xmlns:a16="http://schemas.microsoft.com/office/drawing/2014/main" id="{E4548C76-1501-D49B-0B8E-009F130C1365}"/>
              </a:ext>
            </a:extLst>
          </p:cNvPr>
          <p:cNvSpPr>
            <a:spLocks noGrp="1"/>
          </p:cNvSpPr>
          <p:nvPr>
            <p:ph type="sldNum" sz="quarter" idx="5"/>
          </p:nvPr>
        </p:nvSpPr>
        <p:spPr/>
        <p:txBody>
          <a:bodyPr/>
          <a:lstStyle/>
          <a:p>
            <a:fld id="{D1EC9309-185D-B241-857D-6AB647741F6D}" type="slidenum">
              <a:rPr lang="en-US" smtClean="0"/>
              <a:t>13</a:t>
            </a:fld>
            <a:endParaRPr lang="en-US"/>
          </a:p>
        </p:txBody>
      </p:sp>
    </p:spTree>
    <p:extLst>
      <p:ext uri="{BB962C8B-B14F-4D97-AF65-F5344CB8AC3E}">
        <p14:creationId xmlns:p14="http://schemas.microsoft.com/office/powerpoint/2010/main" val="31425373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CC8E4-E61E-7634-132E-2701CDBD8F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851AF8-886E-2BDA-DE7D-86D91AF56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2D84BD-203F-DD14-51C0-4788EC6B98CE}"/>
              </a:ext>
            </a:extLst>
          </p:cNvPr>
          <p:cNvSpPr>
            <a:spLocks noGrp="1"/>
          </p:cNvSpPr>
          <p:nvPr>
            <p:ph type="body" idx="1"/>
          </p:nvPr>
        </p:nvSpPr>
        <p:spPr/>
        <p:txBody>
          <a:bodyPr/>
          <a:lstStyle/>
          <a:p>
            <a:r>
              <a:rPr lang="en-US" dirty="0"/>
              <a:t>Remember the theorem we saw last week that any Boolean function can be represented as a DNF. We went about it by isolating the rows that had as output 1 and combine with OR statements the corresponding </a:t>
            </a:r>
            <a:r>
              <a:rPr lang="en-US" dirty="0" err="1"/>
              <a:t>minterms</a:t>
            </a:r>
            <a:r>
              <a:rPr lang="en-US" dirty="0"/>
              <a:t> (Boolean expressions of literals that appear as is or negations and are connected with AND). This technique is known as </a:t>
            </a:r>
            <a:r>
              <a:rPr lang="en-US" dirty="0" err="1"/>
              <a:t>minterm</a:t>
            </a:r>
            <a:r>
              <a:rPr lang="en-US" dirty="0"/>
              <a:t> expansion.</a:t>
            </a:r>
          </a:p>
        </p:txBody>
      </p:sp>
      <p:sp>
        <p:nvSpPr>
          <p:cNvPr id="4" name="Slide Number Placeholder 3">
            <a:extLst>
              <a:ext uri="{FF2B5EF4-FFF2-40B4-BE49-F238E27FC236}">
                <a16:creationId xmlns:a16="http://schemas.microsoft.com/office/drawing/2014/main" id="{993FD0FB-6250-F5BC-0CE8-81042687B7F3}"/>
              </a:ext>
            </a:extLst>
          </p:cNvPr>
          <p:cNvSpPr>
            <a:spLocks noGrp="1"/>
          </p:cNvSpPr>
          <p:nvPr>
            <p:ph type="sldNum" sz="quarter" idx="5"/>
          </p:nvPr>
        </p:nvSpPr>
        <p:spPr/>
        <p:txBody>
          <a:bodyPr/>
          <a:lstStyle/>
          <a:p>
            <a:fld id="{D1EC9309-185D-B241-857D-6AB647741F6D}" type="slidenum">
              <a:rPr lang="en-US" smtClean="0"/>
              <a:t>14</a:t>
            </a:fld>
            <a:endParaRPr lang="en-US"/>
          </a:p>
        </p:txBody>
      </p:sp>
    </p:spTree>
    <p:extLst>
      <p:ext uri="{BB962C8B-B14F-4D97-AF65-F5344CB8AC3E}">
        <p14:creationId xmlns:p14="http://schemas.microsoft.com/office/powerpoint/2010/main" val="36307257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56E84-E5ED-3989-31F4-8D8AA1C061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58B3F0-3ADA-1787-4A3D-68B0E67069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8293E4-5F16-F16F-9079-FBE497BBEDD8}"/>
              </a:ext>
            </a:extLst>
          </p:cNvPr>
          <p:cNvSpPr>
            <a:spLocks noGrp="1"/>
          </p:cNvSpPr>
          <p:nvPr>
            <p:ph type="body" idx="1"/>
          </p:nvPr>
        </p:nvSpPr>
        <p:spPr/>
        <p:txBody>
          <a:bodyPr/>
          <a:lstStyle/>
          <a:p>
            <a:r>
              <a:rPr lang="en-US" dirty="0"/>
              <a:t>We will use </a:t>
            </a:r>
            <a:r>
              <a:rPr lang="en-US" dirty="0" err="1"/>
              <a:t>minterm</a:t>
            </a:r>
            <a:r>
              <a:rPr lang="en-US" dirty="0"/>
              <a:t> expansion to build any circuit as an OR gate of AND gates of inputs and negation (which we achieve using NOT gates) based on a DNF. Such circuits will always have a depth of 3 which is great because it means that any signal must only pass at most three gates which is very quick. On the other hand, even if it's a shallow circuit, it still might have a lot of gates. We could go about it using K-maps which we learned about in assignment 2 to make our circuits even smaller!</a:t>
            </a:r>
          </a:p>
        </p:txBody>
      </p:sp>
      <p:sp>
        <p:nvSpPr>
          <p:cNvPr id="4" name="Slide Number Placeholder 3">
            <a:extLst>
              <a:ext uri="{FF2B5EF4-FFF2-40B4-BE49-F238E27FC236}">
                <a16:creationId xmlns:a16="http://schemas.microsoft.com/office/drawing/2014/main" id="{B74DE436-C6C3-E63E-9427-75BAB659CF2C}"/>
              </a:ext>
            </a:extLst>
          </p:cNvPr>
          <p:cNvSpPr>
            <a:spLocks noGrp="1"/>
          </p:cNvSpPr>
          <p:nvPr>
            <p:ph type="sldNum" sz="quarter" idx="5"/>
          </p:nvPr>
        </p:nvSpPr>
        <p:spPr/>
        <p:txBody>
          <a:bodyPr/>
          <a:lstStyle/>
          <a:p>
            <a:fld id="{D1EC9309-185D-B241-857D-6AB647741F6D}" type="slidenum">
              <a:rPr lang="en-US" smtClean="0"/>
              <a:t>15</a:t>
            </a:fld>
            <a:endParaRPr lang="en-US"/>
          </a:p>
        </p:txBody>
      </p:sp>
    </p:spTree>
    <p:extLst>
      <p:ext uri="{BB962C8B-B14F-4D97-AF65-F5344CB8AC3E}">
        <p14:creationId xmlns:p14="http://schemas.microsoft.com/office/powerpoint/2010/main" val="3396403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87B4E-F2DE-368A-B48F-18ED8E727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AB69E2-6E29-7688-E98E-0A1C27076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B82E61-7371-715C-0B78-0F42C29966C5}"/>
              </a:ext>
            </a:extLst>
          </p:cNvPr>
          <p:cNvSpPr>
            <a:spLocks noGrp="1"/>
          </p:cNvSpPr>
          <p:nvPr>
            <p:ph type="body" idx="1"/>
          </p:nvPr>
        </p:nvSpPr>
        <p:spPr/>
        <p:txBody>
          <a:bodyPr/>
          <a:lstStyle/>
          <a:p>
            <a:r>
              <a:rPr lang="en-US" dirty="0"/>
              <a:t>OK let's go back to our question and start by building a DNF.</a:t>
            </a:r>
          </a:p>
        </p:txBody>
      </p:sp>
      <p:sp>
        <p:nvSpPr>
          <p:cNvPr id="4" name="Slide Number Placeholder 3">
            <a:extLst>
              <a:ext uri="{FF2B5EF4-FFF2-40B4-BE49-F238E27FC236}">
                <a16:creationId xmlns:a16="http://schemas.microsoft.com/office/drawing/2014/main" id="{DF737697-3E29-5EAD-0381-E869E4C55119}"/>
              </a:ext>
            </a:extLst>
          </p:cNvPr>
          <p:cNvSpPr>
            <a:spLocks noGrp="1"/>
          </p:cNvSpPr>
          <p:nvPr>
            <p:ph type="sldNum" sz="quarter" idx="5"/>
          </p:nvPr>
        </p:nvSpPr>
        <p:spPr/>
        <p:txBody>
          <a:bodyPr/>
          <a:lstStyle/>
          <a:p>
            <a:fld id="{D1EC9309-185D-B241-857D-6AB647741F6D}" type="slidenum">
              <a:rPr lang="en-US" smtClean="0"/>
              <a:t>16</a:t>
            </a:fld>
            <a:endParaRPr lang="en-US"/>
          </a:p>
        </p:txBody>
      </p:sp>
    </p:spTree>
    <p:extLst>
      <p:ext uri="{BB962C8B-B14F-4D97-AF65-F5344CB8AC3E}">
        <p14:creationId xmlns:p14="http://schemas.microsoft.com/office/powerpoint/2010/main" val="17578048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47D75-8439-2816-719C-72258D1150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A50250-5E95-A168-E72A-51DCAD69D3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4CF207-658D-271D-9377-34801EEC3538}"/>
              </a:ext>
            </a:extLst>
          </p:cNvPr>
          <p:cNvSpPr>
            <a:spLocks noGrp="1"/>
          </p:cNvSpPr>
          <p:nvPr>
            <p:ph type="body" idx="1"/>
          </p:nvPr>
        </p:nvSpPr>
        <p:spPr/>
        <p:txBody>
          <a:bodyPr/>
          <a:lstStyle/>
          <a:p>
            <a:r>
              <a:rPr lang="en-US" dirty="0"/>
              <a:t>You should have gotten this. </a:t>
            </a:r>
          </a:p>
        </p:txBody>
      </p:sp>
      <p:sp>
        <p:nvSpPr>
          <p:cNvPr id="4" name="Slide Number Placeholder 3">
            <a:extLst>
              <a:ext uri="{FF2B5EF4-FFF2-40B4-BE49-F238E27FC236}">
                <a16:creationId xmlns:a16="http://schemas.microsoft.com/office/drawing/2014/main" id="{26C76EAD-C05F-82E5-11D9-E561B0C6F076}"/>
              </a:ext>
            </a:extLst>
          </p:cNvPr>
          <p:cNvSpPr>
            <a:spLocks noGrp="1"/>
          </p:cNvSpPr>
          <p:nvPr>
            <p:ph type="sldNum" sz="quarter" idx="5"/>
          </p:nvPr>
        </p:nvSpPr>
        <p:spPr/>
        <p:txBody>
          <a:bodyPr/>
          <a:lstStyle/>
          <a:p>
            <a:fld id="{D1EC9309-185D-B241-857D-6AB647741F6D}" type="slidenum">
              <a:rPr lang="en-US" smtClean="0"/>
              <a:t>17</a:t>
            </a:fld>
            <a:endParaRPr lang="en-US"/>
          </a:p>
        </p:txBody>
      </p:sp>
    </p:spTree>
    <p:extLst>
      <p:ext uri="{BB962C8B-B14F-4D97-AF65-F5344CB8AC3E}">
        <p14:creationId xmlns:p14="http://schemas.microsoft.com/office/powerpoint/2010/main" val="35006130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2E97D-539C-D2E7-D04D-CF848B7EE9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8C7D2C-8EB7-A172-9095-41ABE3C257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5952473-C7DB-785C-FF91-33DA0A6BB6AB}"/>
              </a:ext>
            </a:extLst>
          </p:cNvPr>
          <p:cNvSpPr>
            <a:spLocks noGrp="1"/>
          </p:cNvSpPr>
          <p:nvPr>
            <p:ph type="body" idx="1"/>
          </p:nvPr>
        </p:nvSpPr>
        <p:spPr/>
        <p:txBody>
          <a:bodyPr/>
          <a:lstStyle/>
          <a:p>
            <a:r>
              <a:rPr lang="en-US" dirty="0"/>
              <a:t>We will use it to build now the following circuit. Three inputs, in1, in2, in3, will feed to three AND gates which will feed to one OR gate. Note that each AND gate corresponds to a </a:t>
            </a:r>
            <a:r>
              <a:rPr lang="en-US" dirty="0" err="1"/>
              <a:t>minterm</a:t>
            </a:r>
            <a:r>
              <a:rPr lang="en-US" dirty="0"/>
              <a:t> so we need to pass the right literals to them. For example, the top AND gate will need to be given the negation of in1, the negation of in2, and the negation of in3. And so on.</a:t>
            </a:r>
          </a:p>
        </p:txBody>
      </p:sp>
      <p:sp>
        <p:nvSpPr>
          <p:cNvPr id="4" name="Slide Number Placeholder 3">
            <a:extLst>
              <a:ext uri="{FF2B5EF4-FFF2-40B4-BE49-F238E27FC236}">
                <a16:creationId xmlns:a16="http://schemas.microsoft.com/office/drawing/2014/main" id="{01152E8D-8C78-9361-2EAB-F9BDEAB38AEE}"/>
              </a:ext>
            </a:extLst>
          </p:cNvPr>
          <p:cNvSpPr>
            <a:spLocks noGrp="1"/>
          </p:cNvSpPr>
          <p:nvPr>
            <p:ph type="sldNum" sz="quarter" idx="5"/>
          </p:nvPr>
        </p:nvSpPr>
        <p:spPr/>
        <p:txBody>
          <a:bodyPr/>
          <a:lstStyle/>
          <a:p>
            <a:fld id="{D1EC9309-185D-B241-857D-6AB647741F6D}" type="slidenum">
              <a:rPr lang="en-US" smtClean="0"/>
              <a:t>18</a:t>
            </a:fld>
            <a:endParaRPr lang="en-US"/>
          </a:p>
        </p:txBody>
      </p:sp>
    </p:spTree>
    <p:extLst>
      <p:ext uri="{BB962C8B-B14F-4D97-AF65-F5344CB8AC3E}">
        <p14:creationId xmlns:p14="http://schemas.microsoft.com/office/powerpoint/2010/main" val="1018038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3C281-C297-1285-7682-970D7E86BC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50828C-70C1-6925-5736-BAC8EE6B2F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7F7F15-0A88-ABFC-7010-08A086A5FEC1}"/>
              </a:ext>
            </a:extLst>
          </p:cNvPr>
          <p:cNvSpPr>
            <a:spLocks noGrp="1"/>
          </p:cNvSpPr>
          <p:nvPr>
            <p:ph type="body" idx="1"/>
          </p:nvPr>
        </p:nvSpPr>
        <p:spPr/>
        <p:txBody>
          <a:bodyPr/>
          <a:lstStyle/>
          <a:p>
            <a:r>
              <a:rPr lang="en-US" dirty="0"/>
              <a:t>What if we use what we learned in assignment 2, can you build a K-map for this truth table?</a:t>
            </a:r>
          </a:p>
        </p:txBody>
      </p:sp>
      <p:sp>
        <p:nvSpPr>
          <p:cNvPr id="4" name="Slide Number Placeholder 3">
            <a:extLst>
              <a:ext uri="{FF2B5EF4-FFF2-40B4-BE49-F238E27FC236}">
                <a16:creationId xmlns:a16="http://schemas.microsoft.com/office/drawing/2014/main" id="{A487F388-96D3-9436-8249-33D5A4BBC0DF}"/>
              </a:ext>
            </a:extLst>
          </p:cNvPr>
          <p:cNvSpPr>
            <a:spLocks noGrp="1"/>
          </p:cNvSpPr>
          <p:nvPr>
            <p:ph type="sldNum" sz="quarter" idx="5"/>
          </p:nvPr>
        </p:nvSpPr>
        <p:spPr/>
        <p:txBody>
          <a:bodyPr/>
          <a:lstStyle/>
          <a:p>
            <a:fld id="{D1EC9309-185D-B241-857D-6AB647741F6D}" type="slidenum">
              <a:rPr lang="en-US" smtClean="0"/>
              <a:t>19</a:t>
            </a:fld>
            <a:endParaRPr lang="en-US"/>
          </a:p>
        </p:txBody>
      </p:sp>
    </p:spTree>
    <p:extLst>
      <p:ext uri="{BB962C8B-B14F-4D97-AF65-F5344CB8AC3E}">
        <p14:creationId xmlns:p14="http://schemas.microsoft.com/office/powerpoint/2010/main" val="150787878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72C49-F53C-8443-3EDA-E4F812832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5CB9E-356E-C713-469C-B8D4E1682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A4ED5E-BBFE-917F-F9F8-4942FB9C576C}"/>
              </a:ext>
            </a:extLst>
          </p:cNvPr>
          <p:cNvSpPr>
            <a:spLocks noGrp="1"/>
          </p:cNvSpPr>
          <p:nvPr>
            <p:ph type="body" idx="1"/>
          </p:nvPr>
        </p:nvSpPr>
        <p:spPr/>
        <p:txBody>
          <a:bodyPr/>
          <a:lstStyle/>
          <a:p>
            <a:r>
              <a:rPr lang="en-US" dirty="0"/>
              <a:t>You should have ended up with this simple expression. </a:t>
            </a:r>
          </a:p>
        </p:txBody>
      </p:sp>
      <p:sp>
        <p:nvSpPr>
          <p:cNvPr id="4" name="Slide Number Placeholder 3">
            <a:extLst>
              <a:ext uri="{FF2B5EF4-FFF2-40B4-BE49-F238E27FC236}">
                <a16:creationId xmlns:a16="http://schemas.microsoft.com/office/drawing/2014/main" id="{6A9AD928-F554-E176-7509-7F9868129F80}"/>
              </a:ext>
            </a:extLst>
          </p:cNvPr>
          <p:cNvSpPr>
            <a:spLocks noGrp="1"/>
          </p:cNvSpPr>
          <p:nvPr>
            <p:ph type="sldNum" sz="quarter" idx="5"/>
          </p:nvPr>
        </p:nvSpPr>
        <p:spPr/>
        <p:txBody>
          <a:bodyPr/>
          <a:lstStyle/>
          <a:p>
            <a:fld id="{D1EC9309-185D-B241-857D-6AB647741F6D}" type="slidenum">
              <a:rPr lang="en-US" smtClean="0"/>
              <a:t>20</a:t>
            </a:fld>
            <a:endParaRPr lang="en-US"/>
          </a:p>
        </p:txBody>
      </p:sp>
    </p:spTree>
    <p:extLst>
      <p:ext uri="{BB962C8B-B14F-4D97-AF65-F5344CB8AC3E}">
        <p14:creationId xmlns:p14="http://schemas.microsoft.com/office/powerpoint/2010/main" val="1089328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B25E5-B3DF-3ACC-0CDA-1AFD356C67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1216C2-5469-1724-E083-7C2FFED739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D385B2-9E44-3A50-D7DB-2474F01E5A58}"/>
              </a:ext>
            </a:extLst>
          </p:cNvPr>
          <p:cNvSpPr>
            <a:spLocks noGrp="1"/>
          </p:cNvSpPr>
          <p:nvPr>
            <p:ph type="body" idx="1"/>
          </p:nvPr>
        </p:nvSpPr>
        <p:spPr/>
        <p:txBody>
          <a:bodyPr/>
          <a:lstStyle/>
          <a:p>
            <a:r>
              <a:rPr lang="en-US" dirty="0"/>
              <a:t>OK now try to build a circuit using the K-map you built.</a:t>
            </a:r>
          </a:p>
        </p:txBody>
      </p:sp>
      <p:sp>
        <p:nvSpPr>
          <p:cNvPr id="4" name="Slide Number Placeholder 3">
            <a:extLst>
              <a:ext uri="{FF2B5EF4-FFF2-40B4-BE49-F238E27FC236}">
                <a16:creationId xmlns:a16="http://schemas.microsoft.com/office/drawing/2014/main" id="{7DD9D365-A6B9-9C8A-2E7F-414568FF643C}"/>
              </a:ext>
            </a:extLst>
          </p:cNvPr>
          <p:cNvSpPr>
            <a:spLocks noGrp="1"/>
          </p:cNvSpPr>
          <p:nvPr>
            <p:ph type="sldNum" sz="quarter" idx="5"/>
          </p:nvPr>
        </p:nvSpPr>
        <p:spPr/>
        <p:txBody>
          <a:bodyPr/>
          <a:lstStyle/>
          <a:p>
            <a:fld id="{D1EC9309-185D-B241-857D-6AB647741F6D}" type="slidenum">
              <a:rPr lang="en-US" smtClean="0"/>
              <a:t>21</a:t>
            </a:fld>
            <a:endParaRPr lang="en-US"/>
          </a:p>
        </p:txBody>
      </p:sp>
    </p:spTree>
    <p:extLst>
      <p:ext uri="{BB962C8B-B14F-4D97-AF65-F5344CB8AC3E}">
        <p14:creationId xmlns:p14="http://schemas.microsoft.com/office/powerpoint/2010/main" val="35540201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42097-0120-42AB-FD08-5C8EDA9E56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C2D2D6-CB69-ED7A-C55C-07948D02AE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B321A6-45BC-96D6-37B7-C0010ACDC361}"/>
              </a:ext>
            </a:extLst>
          </p:cNvPr>
          <p:cNvSpPr>
            <a:spLocks noGrp="1"/>
          </p:cNvSpPr>
          <p:nvPr>
            <p:ph type="body" idx="1"/>
          </p:nvPr>
        </p:nvSpPr>
        <p:spPr/>
        <p:txBody>
          <a:bodyPr/>
          <a:lstStyle/>
          <a:p>
            <a:r>
              <a:rPr lang="en-US" dirty="0"/>
              <a:t>Even simpler, right?</a:t>
            </a:r>
          </a:p>
        </p:txBody>
      </p:sp>
      <p:sp>
        <p:nvSpPr>
          <p:cNvPr id="4" name="Slide Number Placeholder 3">
            <a:extLst>
              <a:ext uri="{FF2B5EF4-FFF2-40B4-BE49-F238E27FC236}">
                <a16:creationId xmlns:a16="http://schemas.microsoft.com/office/drawing/2014/main" id="{89EE6805-1509-2C49-D733-51D8216B0792}"/>
              </a:ext>
            </a:extLst>
          </p:cNvPr>
          <p:cNvSpPr>
            <a:spLocks noGrp="1"/>
          </p:cNvSpPr>
          <p:nvPr>
            <p:ph type="sldNum" sz="quarter" idx="5"/>
          </p:nvPr>
        </p:nvSpPr>
        <p:spPr/>
        <p:txBody>
          <a:bodyPr/>
          <a:lstStyle/>
          <a:p>
            <a:fld id="{D1EC9309-185D-B241-857D-6AB647741F6D}" type="slidenum">
              <a:rPr lang="en-US" smtClean="0"/>
              <a:t>22</a:t>
            </a:fld>
            <a:endParaRPr lang="en-US"/>
          </a:p>
        </p:txBody>
      </p:sp>
    </p:spTree>
    <p:extLst>
      <p:ext uri="{BB962C8B-B14F-4D97-AF65-F5344CB8AC3E}">
        <p14:creationId xmlns:p14="http://schemas.microsoft.com/office/powerpoint/2010/main" val="3648944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67FDFA-DCEF-9664-D64D-CA138DE4A4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60BB20-C225-8633-BE5F-A40EF915D6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A4E5CE-6F30-A00F-7949-28A7B714452F}"/>
              </a:ext>
            </a:extLst>
          </p:cNvPr>
          <p:cNvSpPr>
            <a:spLocks noGrp="1"/>
          </p:cNvSpPr>
          <p:nvPr>
            <p:ph type="body" idx="1"/>
          </p:nvPr>
        </p:nvSpPr>
        <p:spPr/>
        <p:txBody>
          <a:bodyPr/>
          <a:lstStyle/>
          <a:p>
            <a:r>
              <a:rPr lang="en-US" dirty="0"/>
              <a:t>Time to build some more interesting circuits.</a:t>
            </a:r>
          </a:p>
        </p:txBody>
      </p:sp>
      <p:sp>
        <p:nvSpPr>
          <p:cNvPr id="4" name="Slide Number Placeholder 3">
            <a:extLst>
              <a:ext uri="{FF2B5EF4-FFF2-40B4-BE49-F238E27FC236}">
                <a16:creationId xmlns:a16="http://schemas.microsoft.com/office/drawing/2014/main" id="{EB74BF65-628D-8CF5-5A1B-1650E58CF755}"/>
              </a:ext>
            </a:extLst>
          </p:cNvPr>
          <p:cNvSpPr>
            <a:spLocks noGrp="1"/>
          </p:cNvSpPr>
          <p:nvPr>
            <p:ph type="sldNum" sz="quarter" idx="5"/>
          </p:nvPr>
        </p:nvSpPr>
        <p:spPr/>
        <p:txBody>
          <a:bodyPr/>
          <a:lstStyle/>
          <a:p>
            <a:fld id="{D1EC9309-185D-B241-857D-6AB647741F6D}" type="slidenum">
              <a:rPr lang="en-US" smtClean="0"/>
              <a:t>23</a:t>
            </a:fld>
            <a:endParaRPr lang="en-US"/>
          </a:p>
        </p:txBody>
      </p:sp>
    </p:spTree>
    <p:extLst>
      <p:ext uri="{BB962C8B-B14F-4D97-AF65-F5344CB8AC3E}">
        <p14:creationId xmlns:p14="http://schemas.microsoft.com/office/powerpoint/2010/main" val="33503973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you remember how to add two binary numbers?</a:t>
            </a:r>
          </a:p>
        </p:txBody>
      </p:sp>
      <p:sp>
        <p:nvSpPr>
          <p:cNvPr id="4" name="Slide Number Placeholder 3"/>
          <p:cNvSpPr>
            <a:spLocks noGrp="1"/>
          </p:cNvSpPr>
          <p:nvPr>
            <p:ph type="sldNum" sz="quarter" idx="5"/>
          </p:nvPr>
        </p:nvSpPr>
        <p:spPr/>
        <p:txBody>
          <a:bodyPr/>
          <a:lstStyle/>
          <a:p>
            <a:fld id="{D1EC9309-185D-B241-857D-6AB647741F6D}" type="slidenum">
              <a:rPr lang="en-US" smtClean="0"/>
              <a:t>24</a:t>
            </a:fld>
            <a:endParaRPr lang="en-US"/>
          </a:p>
        </p:txBody>
      </p:sp>
    </p:spTree>
    <p:extLst>
      <p:ext uri="{BB962C8B-B14F-4D97-AF65-F5344CB8AC3E}">
        <p14:creationId xmlns:p14="http://schemas.microsoft.com/office/powerpoint/2010/main" val="35158614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top, you can see the carry bit.</a:t>
            </a:r>
          </a:p>
        </p:txBody>
      </p:sp>
      <p:sp>
        <p:nvSpPr>
          <p:cNvPr id="4" name="Slide Number Placeholder 3"/>
          <p:cNvSpPr>
            <a:spLocks noGrp="1"/>
          </p:cNvSpPr>
          <p:nvPr>
            <p:ph type="sldNum" sz="quarter" idx="5"/>
          </p:nvPr>
        </p:nvSpPr>
        <p:spPr/>
        <p:txBody>
          <a:bodyPr/>
          <a:lstStyle/>
          <a:p>
            <a:fld id="{D1EC9309-185D-B241-857D-6AB647741F6D}" type="slidenum">
              <a:rPr lang="en-US" smtClean="0"/>
              <a:t>25</a:t>
            </a:fld>
            <a:endParaRPr lang="en-US"/>
          </a:p>
        </p:txBody>
      </p:sp>
    </p:spTree>
    <p:extLst>
      <p:ext uri="{BB962C8B-B14F-4D97-AF65-F5344CB8AC3E}">
        <p14:creationId xmlns:p14="http://schemas.microsoft.com/office/powerpoint/2010/main" val="31063026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CBE32-BDC4-F5C8-8AEA-4621CD62C3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A2ACF2-6EF2-112F-16D1-B217058D996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B6F58E-7FBD-6E36-617A-BE03F0FD296A}"/>
              </a:ext>
            </a:extLst>
          </p:cNvPr>
          <p:cNvSpPr>
            <a:spLocks noGrp="1"/>
          </p:cNvSpPr>
          <p:nvPr>
            <p:ph type="body" idx="1"/>
          </p:nvPr>
        </p:nvSpPr>
        <p:spPr/>
        <p:txBody>
          <a:bodyPr/>
          <a:lstStyle/>
          <a:p>
            <a:r>
              <a:rPr lang="en-US" dirty="0"/>
              <a:t>If we focus on the last column of this addition we see that what we are doing is adding two bits, let's call them in1 and in2, and they give us back two bits: a carry-out and sum. </a:t>
            </a:r>
          </a:p>
        </p:txBody>
      </p:sp>
      <p:sp>
        <p:nvSpPr>
          <p:cNvPr id="4" name="Slide Number Placeholder 3">
            <a:extLst>
              <a:ext uri="{FF2B5EF4-FFF2-40B4-BE49-F238E27FC236}">
                <a16:creationId xmlns:a16="http://schemas.microsoft.com/office/drawing/2014/main" id="{A78926D1-C98E-0E8F-FC4E-D3C9779F4BE1}"/>
              </a:ext>
            </a:extLst>
          </p:cNvPr>
          <p:cNvSpPr>
            <a:spLocks noGrp="1"/>
          </p:cNvSpPr>
          <p:nvPr>
            <p:ph type="sldNum" sz="quarter" idx="5"/>
          </p:nvPr>
        </p:nvSpPr>
        <p:spPr/>
        <p:txBody>
          <a:bodyPr/>
          <a:lstStyle/>
          <a:p>
            <a:fld id="{D1EC9309-185D-B241-857D-6AB647741F6D}" type="slidenum">
              <a:rPr lang="en-US" smtClean="0"/>
              <a:t>26</a:t>
            </a:fld>
            <a:endParaRPr lang="en-US"/>
          </a:p>
        </p:txBody>
      </p:sp>
    </p:spTree>
    <p:extLst>
      <p:ext uri="{BB962C8B-B14F-4D97-AF65-F5344CB8AC3E}">
        <p14:creationId xmlns:p14="http://schemas.microsoft.com/office/powerpoint/2010/main" val="12415587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7A97E-42CE-BB9A-0727-83B3E6AF5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528B63-C0C7-C60E-6105-E346D4187B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7A0F59-EE04-6F77-B4F7-E2553B591A8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Can you fill in the missing values in the table?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a:extLst>
              <a:ext uri="{FF2B5EF4-FFF2-40B4-BE49-F238E27FC236}">
                <a16:creationId xmlns:a16="http://schemas.microsoft.com/office/drawing/2014/main" id="{6170F895-9DF8-5051-CF69-75684638CF7B}"/>
              </a:ext>
            </a:extLst>
          </p:cNvPr>
          <p:cNvSpPr>
            <a:spLocks noGrp="1"/>
          </p:cNvSpPr>
          <p:nvPr>
            <p:ph type="sldNum" sz="quarter" idx="5"/>
          </p:nvPr>
        </p:nvSpPr>
        <p:spPr/>
        <p:txBody>
          <a:bodyPr/>
          <a:lstStyle/>
          <a:p>
            <a:fld id="{D1EC9309-185D-B241-857D-6AB647741F6D}" type="slidenum">
              <a:rPr lang="en-US" smtClean="0"/>
              <a:t>27</a:t>
            </a:fld>
            <a:endParaRPr lang="en-US"/>
          </a:p>
        </p:txBody>
      </p:sp>
    </p:spTree>
    <p:extLst>
      <p:ext uri="{BB962C8B-B14F-4D97-AF65-F5344CB8AC3E}">
        <p14:creationId xmlns:p14="http://schemas.microsoft.com/office/powerpoint/2010/main" val="28237232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D5BBB-01E5-10BF-AAFD-325F016345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4B0722-3B6B-F69B-6B2E-37D06979AA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AD08C5-4F7F-66FA-CBC1-EB5F9E5A88B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So far, our circuits have been performing logical operations. Now we will see how to build circuits that perform arithmetic operations. We want to design a circuit that given two inputs, in1 and in2, it will produce the sum and carry-out bits shown below. </a:t>
            </a:r>
            <a:r>
              <a:rPr lang="en-US" dirty="0"/>
              <a:t>We can think of the circuit for each output independently.</a:t>
            </a: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a:extLst>
              <a:ext uri="{FF2B5EF4-FFF2-40B4-BE49-F238E27FC236}">
                <a16:creationId xmlns:a16="http://schemas.microsoft.com/office/drawing/2014/main" id="{65FA7D57-AFDE-691A-77DF-13A3B328A1EE}"/>
              </a:ext>
            </a:extLst>
          </p:cNvPr>
          <p:cNvSpPr>
            <a:spLocks noGrp="1"/>
          </p:cNvSpPr>
          <p:nvPr>
            <p:ph type="sldNum" sz="quarter" idx="5"/>
          </p:nvPr>
        </p:nvSpPr>
        <p:spPr/>
        <p:txBody>
          <a:bodyPr/>
          <a:lstStyle/>
          <a:p>
            <a:fld id="{D1EC9309-185D-B241-857D-6AB647741F6D}" type="slidenum">
              <a:rPr lang="en-US" smtClean="0"/>
              <a:t>28</a:t>
            </a:fld>
            <a:endParaRPr lang="en-US"/>
          </a:p>
        </p:txBody>
      </p:sp>
    </p:spTree>
    <p:extLst>
      <p:ext uri="{BB962C8B-B14F-4D97-AF65-F5344CB8AC3E}">
        <p14:creationId xmlns:p14="http://schemas.microsoft.com/office/powerpoint/2010/main" val="4023719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A54563-F704-AB3B-FCF6-4B670937B9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72DE54-74B4-D39A-8A01-3EC0DF2390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F0A444-467C-D0A2-6A3B-EF2A11C6DD5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If someone gave you this truth table on the right and asked you to design a circuit or a Boolean expression that given in1 and in2 gives you output carry out, what would you do? </a:t>
            </a:r>
          </a:p>
        </p:txBody>
      </p:sp>
      <p:sp>
        <p:nvSpPr>
          <p:cNvPr id="4" name="Slide Number Placeholder 3">
            <a:extLst>
              <a:ext uri="{FF2B5EF4-FFF2-40B4-BE49-F238E27FC236}">
                <a16:creationId xmlns:a16="http://schemas.microsoft.com/office/drawing/2014/main" id="{764D3EA3-8374-F7A2-B6AA-D5B1890CA91A}"/>
              </a:ext>
            </a:extLst>
          </p:cNvPr>
          <p:cNvSpPr>
            <a:spLocks noGrp="1"/>
          </p:cNvSpPr>
          <p:nvPr>
            <p:ph type="sldNum" sz="quarter" idx="5"/>
          </p:nvPr>
        </p:nvSpPr>
        <p:spPr/>
        <p:txBody>
          <a:bodyPr/>
          <a:lstStyle/>
          <a:p>
            <a:fld id="{D1EC9309-185D-B241-857D-6AB647741F6D}" type="slidenum">
              <a:rPr lang="en-US" smtClean="0"/>
              <a:t>29</a:t>
            </a:fld>
            <a:endParaRPr lang="en-US"/>
          </a:p>
        </p:txBody>
      </p:sp>
    </p:spTree>
    <p:extLst>
      <p:ext uri="{BB962C8B-B14F-4D97-AF65-F5344CB8AC3E}">
        <p14:creationId xmlns:p14="http://schemas.microsoft.com/office/powerpoint/2010/main" val="17548373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52E66-87D2-A91B-B906-B9E1055351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18CFC7-8C00-CE04-FFF9-27148A6047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982534-8432-976F-8FA7-D3C214C8FBB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You can combine them with the logical AND operator</a:t>
            </a:r>
          </a:p>
        </p:txBody>
      </p:sp>
      <p:sp>
        <p:nvSpPr>
          <p:cNvPr id="4" name="Slide Number Placeholder 3">
            <a:extLst>
              <a:ext uri="{FF2B5EF4-FFF2-40B4-BE49-F238E27FC236}">
                <a16:creationId xmlns:a16="http://schemas.microsoft.com/office/drawing/2014/main" id="{7239A7AB-BC71-B0FB-8ECA-07FBC88A428C}"/>
              </a:ext>
            </a:extLst>
          </p:cNvPr>
          <p:cNvSpPr>
            <a:spLocks noGrp="1"/>
          </p:cNvSpPr>
          <p:nvPr>
            <p:ph type="sldNum" sz="quarter" idx="5"/>
          </p:nvPr>
        </p:nvSpPr>
        <p:spPr/>
        <p:txBody>
          <a:bodyPr/>
          <a:lstStyle/>
          <a:p>
            <a:fld id="{D1EC9309-185D-B241-857D-6AB647741F6D}" type="slidenum">
              <a:rPr lang="en-US" smtClean="0"/>
              <a:t>30</a:t>
            </a:fld>
            <a:endParaRPr lang="en-US"/>
          </a:p>
        </p:txBody>
      </p:sp>
    </p:spTree>
    <p:extLst>
      <p:ext uri="{BB962C8B-B14F-4D97-AF65-F5344CB8AC3E}">
        <p14:creationId xmlns:p14="http://schemas.microsoft.com/office/powerpoint/2010/main" val="596639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8DFA5-35D9-65CB-152C-C2707644EC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51D163-26E2-DE68-BCEC-17B32522D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9431AB-686D-9A1F-452F-227875127EB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How about the sum?</a:t>
            </a:r>
          </a:p>
        </p:txBody>
      </p:sp>
      <p:sp>
        <p:nvSpPr>
          <p:cNvPr id="4" name="Slide Number Placeholder 3">
            <a:extLst>
              <a:ext uri="{FF2B5EF4-FFF2-40B4-BE49-F238E27FC236}">
                <a16:creationId xmlns:a16="http://schemas.microsoft.com/office/drawing/2014/main" id="{4B9801E1-9702-33D1-1820-D75472B33067}"/>
              </a:ext>
            </a:extLst>
          </p:cNvPr>
          <p:cNvSpPr>
            <a:spLocks noGrp="1"/>
          </p:cNvSpPr>
          <p:nvPr>
            <p:ph type="sldNum" sz="quarter" idx="5"/>
          </p:nvPr>
        </p:nvSpPr>
        <p:spPr/>
        <p:txBody>
          <a:bodyPr/>
          <a:lstStyle/>
          <a:p>
            <a:fld id="{D1EC9309-185D-B241-857D-6AB647741F6D}" type="slidenum">
              <a:rPr lang="en-US" smtClean="0"/>
              <a:t>31</a:t>
            </a:fld>
            <a:endParaRPr lang="en-US"/>
          </a:p>
        </p:txBody>
      </p:sp>
    </p:spTree>
    <p:extLst>
      <p:ext uri="{BB962C8B-B14F-4D97-AF65-F5344CB8AC3E}">
        <p14:creationId xmlns:p14="http://schemas.microsoft.com/office/powerpoint/2010/main" val="36099494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35881-3BA7-84D2-A253-6C7D77014B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ABA2C8-918C-2A37-F0BF-B655C25A39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4DE7A9-D11E-1809-0CD6-81252680A4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This would be in1 XOR in2</a:t>
            </a:r>
          </a:p>
        </p:txBody>
      </p:sp>
      <p:sp>
        <p:nvSpPr>
          <p:cNvPr id="4" name="Slide Number Placeholder 3">
            <a:extLst>
              <a:ext uri="{FF2B5EF4-FFF2-40B4-BE49-F238E27FC236}">
                <a16:creationId xmlns:a16="http://schemas.microsoft.com/office/drawing/2014/main" id="{B0A719C4-6213-BA79-FF36-D668A4118A99}"/>
              </a:ext>
            </a:extLst>
          </p:cNvPr>
          <p:cNvSpPr>
            <a:spLocks noGrp="1"/>
          </p:cNvSpPr>
          <p:nvPr>
            <p:ph type="sldNum" sz="quarter" idx="5"/>
          </p:nvPr>
        </p:nvSpPr>
        <p:spPr/>
        <p:txBody>
          <a:bodyPr/>
          <a:lstStyle/>
          <a:p>
            <a:fld id="{D1EC9309-185D-B241-857D-6AB647741F6D}" type="slidenum">
              <a:rPr lang="en-US" smtClean="0"/>
              <a:t>32</a:t>
            </a:fld>
            <a:endParaRPr lang="en-US"/>
          </a:p>
        </p:txBody>
      </p:sp>
    </p:spTree>
    <p:extLst>
      <p:ext uri="{BB962C8B-B14F-4D97-AF65-F5344CB8AC3E}">
        <p14:creationId xmlns:p14="http://schemas.microsoft.com/office/powerpoint/2010/main" val="42295230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892BE-22C6-5758-34A6-DD3EAE0EC1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72AB6E-6D53-1924-5364-0BE97D2809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C4DBE6-D3A0-42E6-4741-CC45B02CDD2D}"/>
              </a:ext>
            </a:extLst>
          </p:cNvPr>
          <p:cNvSpPr>
            <a:spLocks noGrp="1"/>
          </p:cNvSpPr>
          <p:nvPr>
            <p:ph type="body" idx="1"/>
          </p:nvPr>
        </p:nvSpPr>
        <p:spPr/>
        <p:txBody>
          <a:bodyPr/>
          <a:lstStyle/>
          <a:p>
            <a:r>
              <a:rPr lang="en-US" dirty="0"/>
              <a:t>Putting these two parts together, we can design a circuit called half adder whose job is to add two bits, A and B, together and produce the carry-out and sum as we saw.</a:t>
            </a:r>
          </a:p>
        </p:txBody>
      </p:sp>
      <p:sp>
        <p:nvSpPr>
          <p:cNvPr id="4" name="Slide Number Placeholder 3">
            <a:extLst>
              <a:ext uri="{FF2B5EF4-FFF2-40B4-BE49-F238E27FC236}">
                <a16:creationId xmlns:a16="http://schemas.microsoft.com/office/drawing/2014/main" id="{33DCFD20-5493-A2D5-8D57-C55F7DF64648}"/>
              </a:ext>
            </a:extLst>
          </p:cNvPr>
          <p:cNvSpPr>
            <a:spLocks noGrp="1"/>
          </p:cNvSpPr>
          <p:nvPr>
            <p:ph type="sldNum" sz="quarter" idx="5"/>
          </p:nvPr>
        </p:nvSpPr>
        <p:spPr/>
        <p:txBody>
          <a:bodyPr/>
          <a:lstStyle/>
          <a:p>
            <a:fld id="{D1EC9309-185D-B241-857D-6AB647741F6D}" type="slidenum">
              <a:rPr lang="en-US" smtClean="0"/>
              <a:t>33</a:t>
            </a:fld>
            <a:endParaRPr lang="en-US"/>
          </a:p>
        </p:txBody>
      </p:sp>
    </p:spTree>
    <p:extLst>
      <p:ext uri="{BB962C8B-B14F-4D97-AF65-F5344CB8AC3E}">
        <p14:creationId xmlns:p14="http://schemas.microsoft.com/office/powerpoint/2010/main" val="209730163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F23AA-9A25-66CB-C676-E965D56806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369549-992C-82F0-0CD0-CB90C9573D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8FE964-0163-F57E-FED0-89DAD1FE429C}"/>
              </a:ext>
            </a:extLst>
          </p:cNvPr>
          <p:cNvSpPr>
            <a:spLocks noGrp="1"/>
          </p:cNvSpPr>
          <p:nvPr>
            <p:ph type="body" idx="1"/>
          </p:nvPr>
        </p:nvSpPr>
        <p:spPr/>
        <p:txBody>
          <a:bodyPr/>
          <a:lstStyle/>
          <a:p>
            <a:r>
              <a:rPr lang="en-US" dirty="0"/>
              <a:t>We will next do something that is very common in Computer Science. We will ignore the details and abstract away from the implementation of the half-adder, treating it as a reusable component. The only thing we care at this point is that our component receives two input bits, in1 and in2, and gives us back two things: the carry-out bit and the sum bit.</a:t>
            </a:r>
          </a:p>
        </p:txBody>
      </p:sp>
      <p:sp>
        <p:nvSpPr>
          <p:cNvPr id="4" name="Slide Number Placeholder 3">
            <a:extLst>
              <a:ext uri="{FF2B5EF4-FFF2-40B4-BE49-F238E27FC236}">
                <a16:creationId xmlns:a16="http://schemas.microsoft.com/office/drawing/2014/main" id="{02C1D252-8A13-4BBD-1E60-7BA03E6A0D78}"/>
              </a:ext>
            </a:extLst>
          </p:cNvPr>
          <p:cNvSpPr>
            <a:spLocks noGrp="1"/>
          </p:cNvSpPr>
          <p:nvPr>
            <p:ph type="sldNum" sz="quarter" idx="5"/>
          </p:nvPr>
        </p:nvSpPr>
        <p:spPr/>
        <p:txBody>
          <a:bodyPr/>
          <a:lstStyle/>
          <a:p>
            <a:fld id="{D1EC9309-185D-B241-857D-6AB647741F6D}" type="slidenum">
              <a:rPr lang="en-US" smtClean="0"/>
              <a:t>34</a:t>
            </a:fld>
            <a:endParaRPr lang="en-US"/>
          </a:p>
        </p:txBody>
      </p:sp>
    </p:spTree>
    <p:extLst>
      <p:ext uri="{BB962C8B-B14F-4D97-AF65-F5344CB8AC3E}">
        <p14:creationId xmlns:p14="http://schemas.microsoft.com/office/powerpoint/2010/main" val="289708657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C95A0-715B-A6AE-51A0-E52A87621F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412129-DEA5-5FED-C62F-D2BE04D1B0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276797-5EAE-575F-55D9-7ADD5B528325}"/>
              </a:ext>
            </a:extLst>
          </p:cNvPr>
          <p:cNvSpPr>
            <a:spLocks noGrp="1"/>
          </p:cNvSpPr>
          <p:nvPr>
            <p:ph type="body" idx="1"/>
          </p:nvPr>
        </p:nvSpPr>
        <p:spPr/>
        <p:txBody>
          <a:bodyPr/>
          <a:lstStyle/>
          <a:p>
            <a:r>
              <a:rPr lang="en-US" sz="1200" i="0" dirty="0"/>
              <a:t>The half-adder adds two bits together which only corresponds to adding the two least significant bits together. How can we build a circuit that adds two bits and a carry-in to produce a sum and carry-out, that is it corresponds to any other column in our addition?</a:t>
            </a:r>
          </a:p>
        </p:txBody>
      </p:sp>
      <p:sp>
        <p:nvSpPr>
          <p:cNvPr id="4" name="Slide Number Placeholder 3">
            <a:extLst>
              <a:ext uri="{FF2B5EF4-FFF2-40B4-BE49-F238E27FC236}">
                <a16:creationId xmlns:a16="http://schemas.microsoft.com/office/drawing/2014/main" id="{EEE9E77F-DAF3-0FFD-01D2-71CFAFCA752F}"/>
              </a:ext>
            </a:extLst>
          </p:cNvPr>
          <p:cNvSpPr>
            <a:spLocks noGrp="1"/>
          </p:cNvSpPr>
          <p:nvPr>
            <p:ph type="sldNum" sz="quarter" idx="5"/>
          </p:nvPr>
        </p:nvSpPr>
        <p:spPr/>
        <p:txBody>
          <a:bodyPr/>
          <a:lstStyle/>
          <a:p>
            <a:fld id="{D1EC9309-185D-B241-857D-6AB647741F6D}" type="slidenum">
              <a:rPr lang="en-US" smtClean="0"/>
              <a:t>35</a:t>
            </a:fld>
            <a:endParaRPr lang="en-US"/>
          </a:p>
        </p:txBody>
      </p:sp>
    </p:spTree>
    <p:extLst>
      <p:ext uri="{BB962C8B-B14F-4D97-AF65-F5344CB8AC3E}">
        <p14:creationId xmlns:p14="http://schemas.microsoft.com/office/powerpoint/2010/main" val="317855385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19E2B7-57CA-46B8-FE34-8AF0D84D6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2D61DA-156B-0C35-5CE1-D8AF1A7B38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F7FF52-FFCD-DF21-B936-687D11102CFA}"/>
              </a:ext>
            </a:extLst>
          </p:cNvPr>
          <p:cNvSpPr>
            <a:spLocks noGrp="1"/>
          </p:cNvSpPr>
          <p:nvPr>
            <p:ph type="body" idx="1"/>
          </p:nvPr>
        </p:nvSpPr>
        <p:spPr/>
        <p:txBody>
          <a:bodyPr/>
          <a:lstStyle/>
          <a:p>
            <a:r>
              <a:rPr lang="en-US" sz="1200" i="0" dirty="0"/>
              <a:t>If we were to think abstractly, we realize that we want to build a component that does a full addition by taking three inputs, in1, in2, and carry-in, and giving us back two </a:t>
            </a:r>
            <a:r>
              <a:rPr lang="en-US" sz="1200" i="0" dirty="0" err="1"/>
              <a:t>ouputs</a:t>
            </a:r>
            <a:r>
              <a:rPr lang="en-US" sz="1200" i="0" dirty="0"/>
              <a:t>, a carry-out and a sum bit.</a:t>
            </a:r>
          </a:p>
        </p:txBody>
      </p:sp>
      <p:sp>
        <p:nvSpPr>
          <p:cNvPr id="4" name="Slide Number Placeholder 3">
            <a:extLst>
              <a:ext uri="{FF2B5EF4-FFF2-40B4-BE49-F238E27FC236}">
                <a16:creationId xmlns:a16="http://schemas.microsoft.com/office/drawing/2014/main" id="{53039910-0ADD-AD31-B54F-6DAE2E2244C5}"/>
              </a:ext>
            </a:extLst>
          </p:cNvPr>
          <p:cNvSpPr>
            <a:spLocks noGrp="1"/>
          </p:cNvSpPr>
          <p:nvPr>
            <p:ph type="sldNum" sz="quarter" idx="5"/>
          </p:nvPr>
        </p:nvSpPr>
        <p:spPr/>
        <p:txBody>
          <a:bodyPr/>
          <a:lstStyle/>
          <a:p>
            <a:fld id="{D1EC9309-185D-B241-857D-6AB647741F6D}" type="slidenum">
              <a:rPr lang="en-US" smtClean="0"/>
              <a:t>36</a:t>
            </a:fld>
            <a:endParaRPr lang="en-US"/>
          </a:p>
        </p:txBody>
      </p:sp>
    </p:spTree>
    <p:extLst>
      <p:ext uri="{BB962C8B-B14F-4D97-AF65-F5344CB8AC3E}">
        <p14:creationId xmlns:p14="http://schemas.microsoft.com/office/powerpoint/2010/main" val="497988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8D444-DE74-0F02-DD91-9033EE90D2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E786E-043C-9FC5-2328-5F02ED7C81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978FC3-F1A5-1FDF-7BF1-887E55102CC4}"/>
              </a:ext>
            </a:extLst>
          </p:cNvPr>
          <p:cNvSpPr>
            <a:spLocks noGrp="1"/>
          </p:cNvSpPr>
          <p:nvPr>
            <p:ph type="body" idx="1"/>
          </p:nvPr>
        </p:nvSpPr>
        <p:spPr/>
        <p:txBody>
          <a:bodyPr/>
          <a:lstStyle/>
          <a:p>
            <a:r>
              <a:rPr lang="en-US" dirty="0"/>
              <a:t>So we could stitch together our half-adder for the last column with four more full adders, each being responsible with propagating the right carry-out to the column to the left.</a:t>
            </a:r>
          </a:p>
        </p:txBody>
      </p:sp>
      <p:sp>
        <p:nvSpPr>
          <p:cNvPr id="4" name="Slide Number Placeholder 3">
            <a:extLst>
              <a:ext uri="{FF2B5EF4-FFF2-40B4-BE49-F238E27FC236}">
                <a16:creationId xmlns:a16="http://schemas.microsoft.com/office/drawing/2014/main" id="{A73D0AEA-BC9D-FD74-997A-642941F47017}"/>
              </a:ext>
            </a:extLst>
          </p:cNvPr>
          <p:cNvSpPr>
            <a:spLocks noGrp="1"/>
          </p:cNvSpPr>
          <p:nvPr>
            <p:ph type="sldNum" sz="quarter" idx="5"/>
          </p:nvPr>
        </p:nvSpPr>
        <p:spPr/>
        <p:txBody>
          <a:bodyPr/>
          <a:lstStyle/>
          <a:p>
            <a:fld id="{D1EC9309-185D-B241-857D-6AB647741F6D}" type="slidenum">
              <a:rPr lang="en-US" smtClean="0"/>
              <a:t>37</a:t>
            </a:fld>
            <a:endParaRPr lang="en-US"/>
          </a:p>
        </p:txBody>
      </p:sp>
    </p:spTree>
    <p:extLst>
      <p:ext uri="{BB962C8B-B14F-4D97-AF65-F5344CB8AC3E}">
        <p14:creationId xmlns:p14="http://schemas.microsoft.com/office/powerpoint/2010/main" val="25883705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2BEF0-428B-4038-FD10-C4C75E0A3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2BA17F-0A70-B299-F26E-3B4FAF8456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6F7B36-4413-2CE5-B189-B0286A899D36}"/>
              </a:ext>
            </a:extLst>
          </p:cNvPr>
          <p:cNvSpPr>
            <a:spLocks noGrp="1"/>
          </p:cNvSpPr>
          <p:nvPr>
            <p:ph type="body" idx="1"/>
          </p:nvPr>
        </p:nvSpPr>
        <p:spPr/>
        <p:txBody>
          <a:bodyPr/>
          <a:lstStyle/>
          <a:p>
            <a:r>
              <a:rPr lang="en-US" dirty="0"/>
              <a:t>If a full adder is a component that adds two bits and a carry-in together, what are the outputs sum and carry-out for each row of this truth table?</a:t>
            </a:r>
          </a:p>
        </p:txBody>
      </p:sp>
      <p:sp>
        <p:nvSpPr>
          <p:cNvPr id="4" name="Slide Number Placeholder 3">
            <a:extLst>
              <a:ext uri="{FF2B5EF4-FFF2-40B4-BE49-F238E27FC236}">
                <a16:creationId xmlns:a16="http://schemas.microsoft.com/office/drawing/2014/main" id="{D6805FC9-6D1B-7D38-2252-7FFF7A834806}"/>
              </a:ext>
            </a:extLst>
          </p:cNvPr>
          <p:cNvSpPr>
            <a:spLocks noGrp="1"/>
          </p:cNvSpPr>
          <p:nvPr>
            <p:ph type="sldNum" sz="quarter" idx="5"/>
          </p:nvPr>
        </p:nvSpPr>
        <p:spPr/>
        <p:txBody>
          <a:bodyPr/>
          <a:lstStyle/>
          <a:p>
            <a:fld id="{D1EC9309-185D-B241-857D-6AB647741F6D}" type="slidenum">
              <a:rPr lang="en-US" smtClean="0"/>
              <a:t>38</a:t>
            </a:fld>
            <a:endParaRPr lang="en-US"/>
          </a:p>
        </p:txBody>
      </p:sp>
    </p:spTree>
    <p:extLst>
      <p:ext uri="{BB962C8B-B14F-4D97-AF65-F5344CB8AC3E}">
        <p14:creationId xmlns:p14="http://schemas.microsoft.com/office/powerpoint/2010/main" val="31088948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93775-4A63-BA59-C055-1E4E894591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3E7596-B40D-CC3F-065F-81215651A0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C255FB-9269-631C-C4AC-FEC44A2BCEA8}"/>
              </a:ext>
            </a:extLst>
          </p:cNvPr>
          <p:cNvSpPr>
            <a:spLocks noGrp="1"/>
          </p:cNvSpPr>
          <p:nvPr>
            <p:ph type="body" idx="1"/>
          </p:nvPr>
        </p:nvSpPr>
        <p:spPr/>
        <p:txBody>
          <a:bodyPr/>
          <a:lstStyle/>
          <a:p>
            <a:r>
              <a:rPr lang="en-US" dirty="0"/>
              <a:t>If a full adder is a component that adds two bits and a carry-in together, what are the outputs sum and carry-out for each row of this truth table?</a:t>
            </a:r>
          </a:p>
        </p:txBody>
      </p:sp>
      <p:sp>
        <p:nvSpPr>
          <p:cNvPr id="4" name="Slide Number Placeholder 3">
            <a:extLst>
              <a:ext uri="{FF2B5EF4-FFF2-40B4-BE49-F238E27FC236}">
                <a16:creationId xmlns:a16="http://schemas.microsoft.com/office/drawing/2014/main" id="{23E70C12-3B57-4E53-6DC1-891A2429A2CD}"/>
              </a:ext>
            </a:extLst>
          </p:cNvPr>
          <p:cNvSpPr>
            <a:spLocks noGrp="1"/>
          </p:cNvSpPr>
          <p:nvPr>
            <p:ph type="sldNum" sz="quarter" idx="5"/>
          </p:nvPr>
        </p:nvSpPr>
        <p:spPr/>
        <p:txBody>
          <a:bodyPr/>
          <a:lstStyle/>
          <a:p>
            <a:fld id="{D1EC9309-185D-B241-857D-6AB647741F6D}" type="slidenum">
              <a:rPr lang="en-US" smtClean="0"/>
              <a:t>39</a:t>
            </a:fld>
            <a:endParaRPr lang="en-US"/>
          </a:p>
        </p:txBody>
      </p:sp>
    </p:spTree>
    <p:extLst>
      <p:ext uri="{BB962C8B-B14F-4D97-AF65-F5344CB8AC3E}">
        <p14:creationId xmlns:p14="http://schemas.microsoft.com/office/powerpoint/2010/main" val="7093782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7C1FF-16BD-F781-BE6D-30563D1106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878DF4-7316-4776-EA74-C71073D3DB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E3E8D5-D5B9-5878-1B6C-B7704382E7B0}"/>
              </a:ext>
            </a:extLst>
          </p:cNvPr>
          <p:cNvSpPr>
            <a:spLocks noGrp="1"/>
          </p:cNvSpPr>
          <p:nvPr>
            <p:ph type="body" idx="1"/>
          </p:nvPr>
        </p:nvSpPr>
        <p:spPr/>
        <p:txBody>
          <a:bodyPr/>
          <a:lstStyle/>
          <a:p>
            <a:r>
              <a:rPr lang="en-US" dirty="0"/>
              <a:t>I am not going to ask you to implement a full adder as it's slightly more complicated. The sum is calculated as before in1 XOR in2 but then we XOR with the carry-in. The carry out is either in1 AND in2 or in1 XOR in2 AND carry-in. Take a moment to confirm it works as intended.</a:t>
            </a:r>
          </a:p>
        </p:txBody>
      </p:sp>
      <p:sp>
        <p:nvSpPr>
          <p:cNvPr id="4" name="Slide Number Placeholder 3">
            <a:extLst>
              <a:ext uri="{FF2B5EF4-FFF2-40B4-BE49-F238E27FC236}">
                <a16:creationId xmlns:a16="http://schemas.microsoft.com/office/drawing/2014/main" id="{D37A39AF-4B78-6705-C96D-C40E84EE64C3}"/>
              </a:ext>
            </a:extLst>
          </p:cNvPr>
          <p:cNvSpPr>
            <a:spLocks noGrp="1"/>
          </p:cNvSpPr>
          <p:nvPr>
            <p:ph type="sldNum" sz="quarter" idx="5"/>
          </p:nvPr>
        </p:nvSpPr>
        <p:spPr/>
        <p:txBody>
          <a:bodyPr/>
          <a:lstStyle/>
          <a:p>
            <a:fld id="{D1EC9309-185D-B241-857D-6AB647741F6D}" type="slidenum">
              <a:rPr lang="en-US" smtClean="0"/>
              <a:t>40</a:t>
            </a:fld>
            <a:endParaRPr lang="en-US"/>
          </a:p>
        </p:txBody>
      </p:sp>
    </p:spTree>
    <p:extLst>
      <p:ext uri="{BB962C8B-B14F-4D97-AF65-F5344CB8AC3E}">
        <p14:creationId xmlns:p14="http://schemas.microsoft.com/office/powerpoint/2010/main" val="119175454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037E0-4CDD-9282-7291-EEF192DDA8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F55B6B-8B7D-47BD-AF4E-3C601315CF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0A1706-27EA-D023-E61E-82AA517622FD}"/>
              </a:ext>
            </a:extLst>
          </p:cNvPr>
          <p:cNvSpPr>
            <a:spLocks noGrp="1"/>
          </p:cNvSpPr>
          <p:nvPr>
            <p:ph type="body" idx="1"/>
          </p:nvPr>
        </p:nvSpPr>
        <p:spPr/>
        <p:txBody>
          <a:bodyPr/>
          <a:lstStyle/>
          <a:p>
            <a:r>
              <a:rPr lang="en-US" dirty="0"/>
              <a:t>If we want to go beyond a single column to adding two n-bit numbers together, we can chain n full adders (instead of n-1 full adders and 1 half adder), each responsible for one of the n columns of the addition operation. This circuit is known as a ripple-carry adder. What would the first carry-in bit?</a:t>
            </a:r>
          </a:p>
          <a:p>
            <a:endParaRPr lang="en-US" dirty="0"/>
          </a:p>
          <a:p>
            <a:endParaRPr lang="en-US" dirty="0"/>
          </a:p>
        </p:txBody>
      </p:sp>
      <p:sp>
        <p:nvSpPr>
          <p:cNvPr id="4" name="Slide Number Placeholder 3">
            <a:extLst>
              <a:ext uri="{FF2B5EF4-FFF2-40B4-BE49-F238E27FC236}">
                <a16:creationId xmlns:a16="http://schemas.microsoft.com/office/drawing/2014/main" id="{9164EED7-19A1-F0E8-9B97-9866F8B6068C}"/>
              </a:ext>
            </a:extLst>
          </p:cNvPr>
          <p:cNvSpPr>
            <a:spLocks noGrp="1"/>
          </p:cNvSpPr>
          <p:nvPr>
            <p:ph type="sldNum" sz="quarter" idx="5"/>
          </p:nvPr>
        </p:nvSpPr>
        <p:spPr/>
        <p:txBody>
          <a:bodyPr/>
          <a:lstStyle/>
          <a:p>
            <a:fld id="{D1EC9309-185D-B241-857D-6AB647741F6D}" type="slidenum">
              <a:rPr lang="en-US" smtClean="0"/>
              <a:t>41</a:t>
            </a:fld>
            <a:endParaRPr lang="en-US"/>
          </a:p>
        </p:txBody>
      </p:sp>
    </p:spTree>
    <p:extLst>
      <p:ext uri="{BB962C8B-B14F-4D97-AF65-F5344CB8AC3E}">
        <p14:creationId xmlns:p14="http://schemas.microsoft.com/office/powerpoint/2010/main" val="35148950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9CD1E-0CAC-9100-9675-9A5B5C75F8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9ED97F-1A8E-86A1-9759-52843AC64D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457C31-FBE5-BF37-647D-F3EBD8C5E3E5}"/>
              </a:ext>
            </a:extLst>
          </p:cNvPr>
          <p:cNvSpPr>
            <a:spLocks noGrp="1"/>
          </p:cNvSpPr>
          <p:nvPr>
            <p:ph type="body" idx="1"/>
          </p:nvPr>
        </p:nvSpPr>
        <p:spPr/>
        <p:txBody>
          <a:bodyPr/>
          <a:lstStyle/>
          <a:p>
            <a:r>
              <a:rPr lang="en-US" dirty="0"/>
              <a:t>The first carry-in is always 0. How can we detect overflow if we're working with signed two's complement numbers?</a:t>
            </a:r>
          </a:p>
          <a:p>
            <a:endParaRPr lang="en-US" dirty="0"/>
          </a:p>
          <a:p>
            <a:endParaRPr lang="en-US" dirty="0"/>
          </a:p>
        </p:txBody>
      </p:sp>
      <p:sp>
        <p:nvSpPr>
          <p:cNvPr id="4" name="Slide Number Placeholder 3">
            <a:extLst>
              <a:ext uri="{FF2B5EF4-FFF2-40B4-BE49-F238E27FC236}">
                <a16:creationId xmlns:a16="http://schemas.microsoft.com/office/drawing/2014/main" id="{B56972C3-C9E1-B227-5B1B-DB022EF9F924}"/>
              </a:ext>
            </a:extLst>
          </p:cNvPr>
          <p:cNvSpPr>
            <a:spLocks noGrp="1"/>
          </p:cNvSpPr>
          <p:nvPr>
            <p:ph type="sldNum" sz="quarter" idx="5"/>
          </p:nvPr>
        </p:nvSpPr>
        <p:spPr/>
        <p:txBody>
          <a:bodyPr/>
          <a:lstStyle/>
          <a:p>
            <a:fld id="{D1EC9309-185D-B241-857D-6AB647741F6D}" type="slidenum">
              <a:rPr lang="en-US" smtClean="0"/>
              <a:t>42</a:t>
            </a:fld>
            <a:endParaRPr lang="en-US"/>
          </a:p>
        </p:txBody>
      </p:sp>
    </p:spTree>
    <p:extLst>
      <p:ext uri="{BB962C8B-B14F-4D97-AF65-F5344CB8AC3E}">
        <p14:creationId xmlns:p14="http://schemas.microsoft.com/office/powerpoint/2010/main" val="60407629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BFDFDD-56AC-CEE6-ED6C-A9B6E9B0CB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BE3170-46F7-FEC9-7936-A6D46EAB79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883F5A-1E53-5655-A6D0-3D237064FE01}"/>
              </a:ext>
            </a:extLst>
          </p:cNvPr>
          <p:cNvSpPr>
            <a:spLocks noGrp="1"/>
          </p:cNvSpPr>
          <p:nvPr>
            <p:ph type="body" idx="1"/>
          </p:nvPr>
        </p:nvSpPr>
        <p:spPr/>
        <p:txBody>
          <a:bodyPr/>
          <a:lstStyle/>
          <a:p>
            <a:r>
              <a:rPr lang="en-US" dirty="0"/>
              <a:t>Next, we will talk about another type of combinational circuits called decoders.</a:t>
            </a:r>
          </a:p>
        </p:txBody>
      </p:sp>
      <p:sp>
        <p:nvSpPr>
          <p:cNvPr id="4" name="Slide Number Placeholder 3">
            <a:extLst>
              <a:ext uri="{FF2B5EF4-FFF2-40B4-BE49-F238E27FC236}">
                <a16:creationId xmlns:a16="http://schemas.microsoft.com/office/drawing/2014/main" id="{BB8431EE-DD8A-5EEE-84ED-C1EE72576CA3}"/>
              </a:ext>
            </a:extLst>
          </p:cNvPr>
          <p:cNvSpPr>
            <a:spLocks noGrp="1"/>
          </p:cNvSpPr>
          <p:nvPr>
            <p:ph type="sldNum" sz="quarter" idx="5"/>
          </p:nvPr>
        </p:nvSpPr>
        <p:spPr/>
        <p:txBody>
          <a:bodyPr/>
          <a:lstStyle/>
          <a:p>
            <a:fld id="{D1EC9309-185D-B241-857D-6AB647741F6D}" type="slidenum">
              <a:rPr lang="en-US" smtClean="0"/>
              <a:t>43</a:t>
            </a:fld>
            <a:endParaRPr lang="en-US"/>
          </a:p>
        </p:txBody>
      </p:sp>
    </p:spTree>
    <p:extLst>
      <p:ext uri="{BB962C8B-B14F-4D97-AF65-F5344CB8AC3E}">
        <p14:creationId xmlns:p14="http://schemas.microsoft.com/office/powerpoint/2010/main" val="28234080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F4DA2-BEAE-07C0-FCA7-298555642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648CE-DD6B-659B-833C-B999128A85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0E174C-AE6B-6D8C-AC35-6F9058E6AF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Given the following circuit, can you fill out the truth table?</a:t>
            </a:r>
          </a:p>
        </p:txBody>
      </p:sp>
      <p:sp>
        <p:nvSpPr>
          <p:cNvPr id="4" name="Slide Number Placeholder 3">
            <a:extLst>
              <a:ext uri="{FF2B5EF4-FFF2-40B4-BE49-F238E27FC236}">
                <a16:creationId xmlns:a16="http://schemas.microsoft.com/office/drawing/2014/main" id="{7BB856AB-A0F1-8017-97C7-DBDC51941921}"/>
              </a:ext>
            </a:extLst>
          </p:cNvPr>
          <p:cNvSpPr>
            <a:spLocks noGrp="1"/>
          </p:cNvSpPr>
          <p:nvPr>
            <p:ph type="sldNum" sz="quarter" idx="5"/>
          </p:nvPr>
        </p:nvSpPr>
        <p:spPr/>
        <p:txBody>
          <a:bodyPr/>
          <a:lstStyle/>
          <a:p>
            <a:fld id="{D1EC9309-185D-B241-857D-6AB647741F6D}" type="slidenum">
              <a:rPr lang="en-US" smtClean="0"/>
              <a:t>44</a:t>
            </a:fld>
            <a:endParaRPr lang="en-US"/>
          </a:p>
        </p:txBody>
      </p:sp>
    </p:spTree>
    <p:extLst>
      <p:ext uri="{BB962C8B-B14F-4D97-AF65-F5344CB8AC3E}">
        <p14:creationId xmlns:p14="http://schemas.microsoft.com/office/powerpoint/2010/main" val="158591615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270AB-3DD5-A0BA-4B0B-AC931F5CA3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966C0-17D3-77F5-0645-F8E57F6412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BB88B1-26CD-3931-3D94-AF9E116A619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Did you notice that it sends a 1 along one of the output lines only? This circuit is called a 2-bit decoder.</a:t>
            </a:r>
          </a:p>
        </p:txBody>
      </p:sp>
      <p:sp>
        <p:nvSpPr>
          <p:cNvPr id="4" name="Slide Number Placeholder 3">
            <a:extLst>
              <a:ext uri="{FF2B5EF4-FFF2-40B4-BE49-F238E27FC236}">
                <a16:creationId xmlns:a16="http://schemas.microsoft.com/office/drawing/2014/main" id="{C575BA39-F494-D371-34DA-DF12F2196C61}"/>
              </a:ext>
            </a:extLst>
          </p:cNvPr>
          <p:cNvSpPr>
            <a:spLocks noGrp="1"/>
          </p:cNvSpPr>
          <p:nvPr>
            <p:ph type="sldNum" sz="quarter" idx="5"/>
          </p:nvPr>
        </p:nvSpPr>
        <p:spPr/>
        <p:txBody>
          <a:bodyPr/>
          <a:lstStyle/>
          <a:p>
            <a:fld id="{D1EC9309-185D-B241-857D-6AB647741F6D}" type="slidenum">
              <a:rPr lang="en-US" smtClean="0"/>
              <a:t>45</a:t>
            </a:fld>
            <a:endParaRPr lang="en-US"/>
          </a:p>
        </p:txBody>
      </p:sp>
    </p:spTree>
    <p:extLst>
      <p:ext uri="{BB962C8B-B14F-4D97-AF65-F5344CB8AC3E}">
        <p14:creationId xmlns:p14="http://schemas.microsoft.com/office/powerpoint/2010/main" val="181390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A515F-32E4-8060-65CB-ADB044C26A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9FE918-9FB9-7207-6E7B-E1E102FFE0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81D4C7-F2BD-8819-1C77-68FDB9C9E45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2-bit decoders are basic circuits that take 2 inputs and convert them up to 4 outputs. Exactly one of the outputs will be 1. Which one is determined by the value, in binary, of the two inputs as seen in the table above. You can think of them as a binary to unary converter. How it's done, is by passing all combinations of d1 and d0 to four AND gates,</a:t>
            </a:r>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8F3CDB84-C22D-C11D-0147-A5A58D3D08E7}"/>
              </a:ext>
            </a:extLst>
          </p:cNvPr>
          <p:cNvSpPr>
            <a:spLocks noGrp="1"/>
          </p:cNvSpPr>
          <p:nvPr>
            <p:ph type="sldNum" sz="quarter" idx="5"/>
          </p:nvPr>
        </p:nvSpPr>
        <p:spPr/>
        <p:txBody>
          <a:bodyPr/>
          <a:lstStyle/>
          <a:p>
            <a:fld id="{D1EC9309-185D-B241-857D-6AB647741F6D}" type="slidenum">
              <a:rPr lang="en-US" smtClean="0"/>
              <a:t>46</a:t>
            </a:fld>
            <a:endParaRPr lang="en-US"/>
          </a:p>
        </p:txBody>
      </p:sp>
    </p:spTree>
    <p:extLst>
      <p:ext uri="{BB962C8B-B14F-4D97-AF65-F5344CB8AC3E}">
        <p14:creationId xmlns:p14="http://schemas.microsoft.com/office/powerpoint/2010/main" val="96285283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76CF4-FE88-68CF-057B-90A827E672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82234-1CEF-FD4D-7762-95D615AFA8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2B5434-4CBC-6803-E233-1BE6A6909A82}"/>
              </a:ext>
            </a:extLst>
          </p:cNvPr>
          <p:cNvSpPr>
            <a:spLocks noGrp="1"/>
          </p:cNvSpPr>
          <p:nvPr>
            <p:ph type="body" idx="1"/>
          </p:nvPr>
        </p:nvSpPr>
        <p:spPr/>
        <p:txBody>
          <a:bodyPr/>
          <a:lstStyle/>
          <a:p>
            <a:r>
              <a:rPr lang="en-US" dirty="0"/>
              <a:t>What if we add one more input, let's say enable? What does the table look like?</a:t>
            </a:r>
          </a:p>
        </p:txBody>
      </p:sp>
      <p:sp>
        <p:nvSpPr>
          <p:cNvPr id="4" name="Slide Number Placeholder 3">
            <a:extLst>
              <a:ext uri="{FF2B5EF4-FFF2-40B4-BE49-F238E27FC236}">
                <a16:creationId xmlns:a16="http://schemas.microsoft.com/office/drawing/2014/main" id="{8D141F82-96E1-10EC-A401-BBEDE56061B2}"/>
              </a:ext>
            </a:extLst>
          </p:cNvPr>
          <p:cNvSpPr>
            <a:spLocks noGrp="1"/>
          </p:cNvSpPr>
          <p:nvPr>
            <p:ph type="sldNum" sz="quarter" idx="5"/>
          </p:nvPr>
        </p:nvSpPr>
        <p:spPr/>
        <p:txBody>
          <a:bodyPr/>
          <a:lstStyle/>
          <a:p>
            <a:fld id="{D1EC9309-185D-B241-857D-6AB647741F6D}" type="slidenum">
              <a:rPr lang="en-US" smtClean="0"/>
              <a:t>47</a:t>
            </a:fld>
            <a:endParaRPr lang="en-US"/>
          </a:p>
        </p:txBody>
      </p:sp>
    </p:spTree>
    <p:extLst>
      <p:ext uri="{BB962C8B-B14F-4D97-AF65-F5344CB8AC3E}">
        <p14:creationId xmlns:p14="http://schemas.microsoft.com/office/powerpoint/2010/main" val="56258811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5394B-EE44-A57F-A064-60F20F1D99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F0D595-FB6D-87B5-B25B-D779D5FD4E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83D070-19EF-B08D-2E7C-F4221F3DE933}"/>
              </a:ext>
            </a:extLst>
          </p:cNvPr>
          <p:cNvSpPr>
            <a:spLocks noGrp="1"/>
          </p:cNvSpPr>
          <p:nvPr>
            <p:ph type="body" idx="1"/>
          </p:nvPr>
        </p:nvSpPr>
        <p:spPr/>
        <p:txBody>
          <a:bodyPr/>
          <a:lstStyle/>
          <a:p>
            <a:r>
              <a:rPr lang="en-US" dirty="0"/>
              <a:t>Here's the table. What this means is that when enable is on (that is it gets passed the value 1), the decoder works as usual. When enable is off (that is 0), then no flow passes the decoder and all outputs are zero. What changes now is that our AND gates take three inputs.</a:t>
            </a:r>
          </a:p>
        </p:txBody>
      </p:sp>
      <p:sp>
        <p:nvSpPr>
          <p:cNvPr id="4" name="Slide Number Placeholder 3">
            <a:extLst>
              <a:ext uri="{FF2B5EF4-FFF2-40B4-BE49-F238E27FC236}">
                <a16:creationId xmlns:a16="http://schemas.microsoft.com/office/drawing/2014/main" id="{4C45C91F-C7A9-0891-C6ED-564BAC44A646}"/>
              </a:ext>
            </a:extLst>
          </p:cNvPr>
          <p:cNvSpPr>
            <a:spLocks noGrp="1"/>
          </p:cNvSpPr>
          <p:nvPr>
            <p:ph type="sldNum" sz="quarter" idx="5"/>
          </p:nvPr>
        </p:nvSpPr>
        <p:spPr/>
        <p:txBody>
          <a:bodyPr/>
          <a:lstStyle/>
          <a:p>
            <a:fld id="{D1EC9309-185D-B241-857D-6AB647741F6D}" type="slidenum">
              <a:rPr lang="en-US" smtClean="0"/>
              <a:t>48</a:t>
            </a:fld>
            <a:endParaRPr lang="en-US"/>
          </a:p>
        </p:txBody>
      </p:sp>
    </p:spTree>
    <p:extLst>
      <p:ext uri="{BB962C8B-B14F-4D97-AF65-F5344CB8AC3E}">
        <p14:creationId xmlns:p14="http://schemas.microsoft.com/office/powerpoint/2010/main" val="4817451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E2125-D335-4D6C-85E9-E626F952E1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26E681-BDF4-4562-C562-2D72613F72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4D2F3D-E4D9-D311-8BF8-A4212F9FA3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if we were to move from 2 to 3 input bits and a build a decoder. How many output lines would we need?</a:t>
            </a:r>
          </a:p>
        </p:txBody>
      </p:sp>
      <p:sp>
        <p:nvSpPr>
          <p:cNvPr id="4" name="Slide Number Placeholder 3">
            <a:extLst>
              <a:ext uri="{FF2B5EF4-FFF2-40B4-BE49-F238E27FC236}">
                <a16:creationId xmlns:a16="http://schemas.microsoft.com/office/drawing/2014/main" id="{B59FBA73-D817-3D2D-95D5-5AB7DB3E35CC}"/>
              </a:ext>
            </a:extLst>
          </p:cNvPr>
          <p:cNvSpPr>
            <a:spLocks noGrp="1"/>
          </p:cNvSpPr>
          <p:nvPr>
            <p:ph type="sldNum" sz="quarter" idx="5"/>
          </p:nvPr>
        </p:nvSpPr>
        <p:spPr/>
        <p:txBody>
          <a:bodyPr/>
          <a:lstStyle/>
          <a:p>
            <a:fld id="{D1EC9309-185D-B241-857D-6AB647741F6D}" type="slidenum">
              <a:rPr lang="en-US" smtClean="0"/>
              <a:t>49</a:t>
            </a:fld>
            <a:endParaRPr lang="en-US"/>
          </a:p>
        </p:txBody>
      </p:sp>
    </p:spTree>
    <p:extLst>
      <p:ext uri="{BB962C8B-B14F-4D97-AF65-F5344CB8AC3E}">
        <p14:creationId xmlns:p14="http://schemas.microsoft.com/office/powerpoint/2010/main" val="14700202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E6678-A873-C61A-9D62-C13150742C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F0ABD5-C708-7475-BF54-97C2150D7F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1707A3-DF40-982B-5D17-5A7D59B4B2B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2^3=8</a:t>
            </a:r>
          </a:p>
        </p:txBody>
      </p:sp>
      <p:sp>
        <p:nvSpPr>
          <p:cNvPr id="4" name="Slide Number Placeholder 3">
            <a:extLst>
              <a:ext uri="{FF2B5EF4-FFF2-40B4-BE49-F238E27FC236}">
                <a16:creationId xmlns:a16="http://schemas.microsoft.com/office/drawing/2014/main" id="{C7BD2180-479C-6E88-8651-3970F6C741F8}"/>
              </a:ext>
            </a:extLst>
          </p:cNvPr>
          <p:cNvSpPr>
            <a:spLocks noGrp="1"/>
          </p:cNvSpPr>
          <p:nvPr>
            <p:ph type="sldNum" sz="quarter" idx="5"/>
          </p:nvPr>
        </p:nvSpPr>
        <p:spPr/>
        <p:txBody>
          <a:bodyPr/>
          <a:lstStyle/>
          <a:p>
            <a:fld id="{D1EC9309-185D-B241-857D-6AB647741F6D}" type="slidenum">
              <a:rPr lang="en-US" smtClean="0"/>
              <a:t>50</a:t>
            </a:fld>
            <a:endParaRPr lang="en-US"/>
          </a:p>
        </p:txBody>
      </p:sp>
    </p:spTree>
    <p:extLst>
      <p:ext uri="{BB962C8B-B14F-4D97-AF65-F5344CB8AC3E}">
        <p14:creationId xmlns:p14="http://schemas.microsoft.com/office/powerpoint/2010/main" val="317637050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8A51D-138C-48D6-03D8-BD9D2DB549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22AE0F-2CDE-2C6A-6BCA-BFF57FF46E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5C0245-56C5-F94F-12FE-74F24F94A4EC}"/>
              </a:ext>
            </a:extLst>
          </p:cNvPr>
          <p:cNvSpPr>
            <a:spLocks noGrp="1"/>
          </p:cNvSpPr>
          <p:nvPr>
            <p:ph type="body" idx="1"/>
          </p:nvPr>
        </p:nvSpPr>
        <p:spPr/>
        <p:txBody>
          <a:bodyPr/>
          <a:lstStyle/>
          <a:p>
            <a:r>
              <a:rPr lang="en-US" dirty="0"/>
              <a:t>How can we build a 3-bit decoder? We could design a circuit for it from scratch, but instead, we will try to take advantage of prior work and reuse the 2-bit decoder. Remember, this is a picture of what 2 decoders with an enable input would look like.</a:t>
            </a:r>
          </a:p>
        </p:txBody>
      </p:sp>
      <p:sp>
        <p:nvSpPr>
          <p:cNvPr id="4" name="Slide Number Placeholder 3">
            <a:extLst>
              <a:ext uri="{FF2B5EF4-FFF2-40B4-BE49-F238E27FC236}">
                <a16:creationId xmlns:a16="http://schemas.microsoft.com/office/drawing/2014/main" id="{C75DD9BA-109E-3FB4-1DF4-B844A8C302DD}"/>
              </a:ext>
            </a:extLst>
          </p:cNvPr>
          <p:cNvSpPr>
            <a:spLocks noGrp="1"/>
          </p:cNvSpPr>
          <p:nvPr>
            <p:ph type="sldNum" sz="quarter" idx="5"/>
          </p:nvPr>
        </p:nvSpPr>
        <p:spPr/>
        <p:txBody>
          <a:bodyPr/>
          <a:lstStyle/>
          <a:p>
            <a:fld id="{D1EC9309-185D-B241-857D-6AB647741F6D}" type="slidenum">
              <a:rPr lang="en-US" smtClean="0"/>
              <a:t>51</a:t>
            </a:fld>
            <a:endParaRPr lang="en-US"/>
          </a:p>
        </p:txBody>
      </p:sp>
    </p:spTree>
    <p:extLst>
      <p:ext uri="{BB962C8B-B14F-4D97-AF65-F5344CB8AC3E}">
        <p14:creationId xmlns:p14="http://schemas.microsoft.com/office/powerpoint/2010/main" val="317594977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BA188D-CA81-C543-8DED-DAE5A24AB6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65245-2CF9-80C6-FBC1-2C898864A3E8}"/>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793F5DBA-D293-E06E-A8F3-EB1EBEDDE6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going to consolidate the two enable inputs into a single input d2. d2 acts as the enable bit for both decoders. When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panose="02040503050406030204" pitchFamily="18" charset="0"/>
                          </a:rPr>
                          <m:t>2</m:t>
                        </m:r>
                      </m:sub>
                    </m:sSub>
                  </m:oMath>
                </a14:m>
                <a:r>
                  <a:rPr lang="en-US" dirty="0"/>
                  <a:t> is 0, the top decoder is activated, sending output to one of t0xx. When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panose="02040503050406030204" pitchFamily="18" charset="0"/>
                          </a:rPr>
                          <m:t>2</m:t>
                        </m:r>
                      </m:sub>
                    </m:sSub>
                  </m:oMath>
                </a14:m>
                <a:r>
                  <a:rPr lang="en-US" dirty="0"/>
                  <a:t> is 1, the bottom decoder is activated, sending output to one of t1xx. But the design is </a:t>
                </a:r>
                <a:r>
                  <a:rPr lang="en-US" dirty="0" err="1"/>
                  <a:t>kinda</a:t>
                </a:r>
                <a:r>
                  <a:rPr lang="en-US" dirty="0"/>
                  <a:t> complicated. </a:t>
                </a:r>
              </a:p>
              <a:p>
                <a:endParaRPr lang="en-US" dirty="0"/>
              </a:p>
            </p:txBody>
          </p:sp>
        </mc:Choice>
        <mc:Fallback xmlns="">
          <p:sp>
            <p:nvSpPr>
              <p:cNvPr id="3" name="Notes Placeholder 2">
                <a:extLst>
                  <a:ext uri="{FF2B5EF4-FFF2-40B4-BE49-F238E27FC236}">
                    <a16:creationId xmlns:a16="http://schemas.microsoft.com/office/drawing/2014/main" id="{793F5DBA-D293-E06E-A8F3-EB1EBEDDE6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are going to consolidate the two enable inputs into a single input d2. d2 acts as the enable bit for both decoders. When </a:t>
                </a:r>
                <a:r>
                  <a:rPr lang="en-US" i="0" dirty="0">
                    <a:latin typeface="Cambria Math" panose="02040503050406030204" pitchFamily="18" charset="0"/>
                  </a:rPr>
                  <a:t>𝑑_2</a:t>
                </a:r>
                <a:r>
                  <a:rPr lang="en-US" dirty="0"/>
                  <a:t> is 0, the top decoder is activated, sending output to one of t0xx. When </a:t>
                </a:r>
                <a:r>
                  <a:rPr lang="en-US" i="0" dirty="0">
                    <a:latin typeface="Cambria Math" panose="02040503050406030204" pitchFamily="18" charset="0"/>
                  </a:rPr>
                  <a:t>𝑑_2</a:t>
                </a:r>
                <a:r>
                  <a:rPr lang="en-US" dirty="0"/>
                  <a:t> is 1, the bottom decoder is activated, sending output to one of t1xx. But the design is </a:t>
                </a:r>
                <a:r>
                  <a:rPr lang="en-US" dirty="0" err="1"/>
                  <a:t>kinda</a:t>
                </a:r>
                <a:r>
                  <a:rPr lang="en-US" dirty="0"/>
                  <a:t> complicated. </a:t>
                </a:r>
              </a:p>
              <a:p>
                <a:endParaRPr lang="en-US" dirty="0"/>
              </a:p>
            </p:txBody>
          </p:sp>
        </mc:Fallback>
      </mc:AlternateContent>
      <p:sp>
        <p:nvSpPr>
          <p:cNvPr id="4" name="Slide Number Placeholder 3">
            <a:extLst>
              <a:ext uri="{FF2B5EF4-FFF2-40B4-BE49-F238E27FC236}">
                <a16:creationId xmlns:a16="http://schemas.microsoft.com/office/drawing/2014/main" id="{EECF5E92-B55A-7C55-87B9-8F4B4436B170}"/>
              </a:ext>
            </a:extLst>
          </p:cNvPr>
          <p:cNvSpPr>
            <a:spLocks noGrp="1"/>
          </p:cNvSpPr>
          <p:nvPr>
            <p:ph type="sldNum" sz="quarter" idx="5"/>
          </p:nvPr>
        </p:nvSpPr>
        <p:spPr/>
        <p:txBody>
          <a:bodyPr/>
          <a:lstStyle/>
          <a:p>
            <a:fld id="{D1EC9309-185D-B241-857D-6AB647741F6D}" type="slidenum">
              <a:rPr lang="en-US" smtClean="0"/>
              <a:t>52</a:t>
            </a:fld>
            <a:endParaRPr lang="en-US"/>
          </a:p>
        </p:txBody>
      </p:sp>
    </p:spTree>
    <p:extLst>
      <p:ext uri="{BB962C8B-B14F-4D97-AF65-F5344CB8AC3E}">
        <p14:creationId xmlns:p14="http://schemas.microsoft.com/office/powerpoint/2010/main" val="39901029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BE7BB7-9DA6-0717-6C42-591B6E5B0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0414BA-4F93-E5BF-B564-CE88B7C74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A5C9F4-29FF-94CD-291A-46AFEA043FDA}"/>
              </a:ext>
            </a:extLst>
          </p:cNvPr>
          <p:cNvSpPr>
            <a:spLocks noGrp="1"/>
          </p:cNvSpPr>
          <p:nvPr>
            <p:ph type="body" idx="1"/>
          </p:nvPr>
        </p:nvSpPr>
        <p:spPr/>
        <p:txBody>
          <a:bodyPr/>
          <a:lstStyle/>
          <a:p>
            <a:r>
              <a:rPr lang="en-US" dirty="0"/>
              <a:t>Instead, we will introduce abstraction in decoders and hide away the components of how the two bit decoders are implemented. Instead, we will treat them as two black boxes that we give them three inputs and they give us back one of 8 outputs as 1. </a:t>
            </a:r>
          </a:p>
        </p:txBody>
      </p:sp>
      <p:sp>
        <p:nvSpPr>
          <p:cNvPr id="4" name="Slide Number Placeholder 3">
            <a:extLst>
              <a:ext uri="{FF2B5EF4-FFF2-40B4-BE49-F238E27FC236}">
                <a16:creationId xmlns:a16="http://schemas.microsoft.com/office/drawing/2014/main" id="{0FFE8452-140C-BACC-665E-2A1BCEC68856}"/>
              </a:ext>
            </a:extLst>
          </p:cNvPr>
          <p:cNvSpPr>
            <a:spLocks noGrp="1"/>
          </p:cNvSpPr>
          <p:nvPr>
            <p:ph type="sldNum" sz="quarter" idx="5"/>
          </p:nvPr>
        </p:nvSpPr>
        <p:spPr/>
        <p:txBody>
          <a:bodyPr/>
          <a:lstStyle/>
          <a:p>
            <a:fld id="{D1EC9309-185D-B241-857D-6AB647741F6D}" type="slidenum">
              <a:rPr lang="en-US" smtClean="0"/>
              <a:t>53</a:t>
            </a:fld>
            <a:endParaRPr lang="en-US"/>
          </a:p>
        </p:txBody>
      </p:sp>
    </p:spTree>
    <p:extLst>
      <p:ext uri="{BB962C8B-B14F-4D97-AF65-F5344CB8AC3E}">
        <p14:creationId xmlns:p14="http://schemas.microsoft.com/office/powerpoint/2010/main" val="36151048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DB476-2AD8-13B9-6DF2-3959701AB3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80D55D-C5D6-2100-F25E-AE0DB436E2FF}"/>
              </a:ext>
            </a:extLst>
          </p:cNvPr>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a:extLst>
                  <a:ext uri="{FF2B5EF4-FFF2-40B4-BE49-F238E27FC236}">
                    <a16:creationId xmlns:a16="http://schemas.microsoft.com/office/drawing/2014/main" id="{9A3881D2-51A1-225B-271E-E86F5997B2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generalize the idea of 2-bit decoders to </a:t>
                </a:r>
                <a14:m>
                  <m:oMath xmlns:m="http://schemas.openxmlformats.org/officeDocument/2006/math">
                    <m:r>
                      <a:rPr lang="en-US" i="1" dirty="0">
                        <a:latin typeface="Cambria Math" panose="02040503050406030204" pitchFamily="18" charset="0"/>
                      </a:rPr>
                      <m:t>𝑘</m:t>
                    </m:r>
                  </m:oMath>
                </a14:m>
                <a:r>
                  <a:rPr lang="en-US" dirty="0"/>
                  <a:t>-bit decoders. There will now be </a:t>
                </a:r>
                <a14:m>
                  <m:oMath xmlns:m="http://schemas.openxmlformats.org/officeDocument/2006/math">
                    <m:r>
                      <a:rPr lang="en-US" i="1" dirty="0" smtClean="0">
                        <a:latin typeface="Cambria Math" panose="02040503050406030204" pitchFamily="18" charset="0"/>
                      </a:rPr>
                      <m:t>𝑘</m:t>
                    </m:r>
                  </m:oMath>
                </a14:m>
                <a:r>
                  <a:rPr lang="en-US" dirty="0"/>
                  <a:t> inputs and up to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𝑘</m:t>
                        </m:r>
                      </m:sup>
                    </m:sSup>
                  </m:oMath>
                </a14:m>
                <a:r>
                  <a:rPr lang="en-US" dirty="0"/>
                  <a:t> outputs. Exactly one of the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𝑘</m:t>
                        </m:r>
                      </m:sup>
                    </m:sSup>
                  </m:oMath>
                </a14:m>
                <a:r>
                  <a:rPr lang="en-US" dirty="0"/>
                  <a:t> outputs will be 1 for a given row in the truth table. This is known as 1-hot.  Which one is determined by the value, in binary, of the </a:t>
                </a:r>
                <a14:m>
                  <m:oMath xmlns:m="http://schemas.openxmlformats.org/officeDocument/2006/math">
                    <m:r>
                      <a:rPr lang="en-US" i="1" dirty="0">
                        <a:latin typeface="Cambria Math" panose="02040503050406030204" pitchFamily="18" charset="0"/>
                      </a:rPr>
                      <m:t>𝑘</m:t>
                    </m:r>
                    <m:r>
                      <a:rPr lang="en-US" i="1" dirty="0">
                        <a:latin typeface="Cambria Math" panose="02040503050406030204" pitchFamily="18" charset="0"/>
                      </a:rPr>
                      <m:t> </m:t>
                    </m:r>
                  </m:oMath>
                </a14:m>
                <a:r>
                  <a:rPr lang="en-US" dirty="0"/>
                  <a:t>inputs.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mc:Choice>
        <mc:Fallback xmlns="">
          <p:sp>
            <p:nvSpPr>
              <p:cNvPr id="3" name="Notes Placeholder 2">
                <a:extLst>
                  <a:ext uri="{FF2B5EF4-FFF2-40B4-BE49-F238E27FC236}">
                    <a16:creationId xmlns:a16="http://schemas.microsoft.com/office/drawing/2014/main" id="{9A3881D2-51A1-225B-271E-E86F5997B27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can generalize the idea of 2-bit decoders to </a:t>
                </a:r>
                <a:r>
                  <a:rPr lang="en-US" i="0" dirty="0">
                    <a:latin typeface="Cambria Math" panose="02040503050406030204" pitchFamily="18" charset="0"/>
                  </a:rPr>
                  <a:t>𝑘</a:t>
                </a:r>
                <a:r>
                  <a:rPr lang="en-US" dirty="0"/>
                  <a:t>-bit decoders. There will now be </a:t>
                </a:r>
                <a:r>
                  <a:rPr lang="en-US" i="0" dirty="0">
                    <a:latin typeface="Cambria Math" panose="02040503050406030204" pitchFamily="18" charset="0"/>
                  </a:rPr>
                  <a:t>𝑘</a:t>
                </a:r>
                <a:r>
                  <a:rPr lang="en-US" dirty="0"/>
                  <a:t> inputs and up to </a:t>
                </a:r>
                <a:r>
                  <a:rPr lang="en-US" b="0" i="0">
                    <a:latin typeface="Cambria Math" panose="02040503050406030204" pitchFamily="18" charset="0"/>
                  </a:rPr>
                  <a:t>2^𝑘</a:t>
                </a:r>
                <a:r>
                  <a:rPr lang="en-US" dirty="0"/>
                  <a:t> outputs. Exactly one of the </a:t>
                </a:r>
                <a:r>
                  <a:rPr lang="en-US" b="0" i="0">
                    <a:latin typeface="Cambria Math" panose="02040503050406030204" pitchFamily="18" charset="0"/>
                  </a:rPr>
                  <a:t>2^𝑘</a:t>
                </a:r>
                <a:r>
                  <a:rPr lang="en-US" dirty="0"/>
                  <a:t> outputs will be 1 for a given row in the truth table. This is known as 1-hot.  Which one is determined by the value, in binary, of the </a:t>
                </a:r>
                <a:r>
                  <a:rPr lang="en-US" i="0" dirty="0">
                    <a:latin typeface="Cambria Math" panose="02040503050406030204" pitchFamily="18" charset="0"/>
                  </a:rPr>
                  <a:t>𝑘 </a:t>
                </a:r>
                <a:r>
                  <a:rPr lang="en-US" dirty="0"/>
                  <a:t>inputs.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mc:Fallback>
      </mc:AlternateContent>
      <p:sp>
        <p:nvSpPr>
          <p:cNvPr id="4" name="Slide Number Placeholder 3">
            <a:extLst>
              <a:ext uri="{FF2B5EF4-FFF2-40B4-BE49-F238E27FC236}">
                <a16:creationId xmlns:a16="http://schemas.microsoft.com/office/drawing/2014/main" id="{E6A45D7D-2DD5-D451-8557-042D80D6239C}"/>
              </a:ext>
            </a:extLst>
          </p:cNvPr>
          <p:cNvSpPr>
            <a:spLocks noGrp="1"/>
          </p:cNvSpPr>
          <p:nvPr>
            <p:ph type="sldNum" sz="quarter" idx="5"/>
          </p:nvPr>
        </p:nvSpPr>
        <p:spPr/>
        <p:txBody>
          <a:bodyPr/>
          <a:lstStyle/>
          <a:p>
            <a:fld id="{D1EC9309-185D-B241-857D-6AB647741F6D}" type="slidenum">
              <a:rPr lang="en-US" smtClean="0"/>
              <a:t>54</a:t>
            </a:fld>
            <a:endParaRPr lang="en-US"/>
          </a:p>
        </p:txBody>
      </p:sp>
    </p:spTree>
    <p:extLst>
      <p:ext uri="{BB962C8B-B14F-4D97-AF65-F5344CB8AC3E}">
        <p14:creationId xmlns:p14="http://schemas.microsoft.com/office/powerpoint/2010/main" val="40374598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D5853-0645-A939-C7CE-EECA53350F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FB840F-3ADC-0EE0-CA14-A9B596FC8C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397749-51BF-C37C-5C96-BA10B38B9F1C}"/>
              </a:ext>
            </a:extLst>
          </p:cNvPr>
          <p:cNvSpPr>
            <a:spLocks noGrp="1"/>
          </p:cNvSpPr>
          <p:nvPr>
            <p:ph type="body" idx="1"/>
          </p:nvPr>
        </p:nvSpPr>
        <p:spPr/>
        <p:txBody>
          <a:bodyPr/>
          <a:lstStyle/>
          <a:p>
            <a:r>
              <a:rPr lang="en-US" dirty="0"/>
              <a:t>Last type of combinational circuits is the 7-segnent display decoders.</a:t>
            </a:r>
          </a:p>
        </p:txBody>
      </p:sp>
      <p:sp>
        <p:nvSpPr>
          <p:cNvPr id="4" name="Slide Number Placeholder 3">
            <a:extLst>
              <a:ext uri="{FF2B5EF4-FFF2-40B4-BE49-F238E27FC236}">
                <a16:creationId xmlns:a16="http://schemas.microsoft.com/office/drawing/2014/main" id="{E57712AC-32E2-F610-4213-5784876E9CC2}"/>
              </a:ext>
            </a:extLst>
          </p:cNvPr>
          <p:cNvSpPr>
            <a:spLocks noGrp="1"/>
          </p:cNvSpPr>
          <p:nvPr>
            <p:ph type="sldNum" sz="quarter" idx="5"/>
          </p:nvPr>
        </p:nvSpPr>
        <p:spPr/>
        <p:txBody>
          <a:bodyPr/>
          <a:lstStyle/>
          <a:p>
            <a:fld id="{D1EC9309-185D-B241-857D-6AB647741F6D}" type="slidenum">
              <a:rPr lang="en-US" smtClean="0"/>
              <a:t>55</a:t>
            </a:fld>
            <a:endParaRPr lang="en-US"/>
          </a:p>
        </p:txBody>
      </p:sp>
    </p:spTree>
    <p:extLst>
      <p:ext uri="{BB962C8B-B14F-4D97-AF65-F5344CB8AC3E}">
        <p14:creationId xmlns:p14="http://schemas.microsoft.com/office/powerpoint/2010/main" val="31815020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you ever thought how clocks like this work?</a:t>
            </a:r>
          </a:p>
        </p:txBody>
      </p:sp>
      <p:sp>
        <p:nvSpPr>
          <p:cNvPr id="4" name="Slide Number Placeholder 3"/>
          <p:cNvSpPr>
            <a:spLocks noGrp="1"/>
          </p:cNvSpPr>
          <p:nvPr>
            <p:ph type="sldNum" sz="quarter" idx="5"/>
          </p:nvPr>
        </p:nvSpPr>
        <p:spPr/>
        <p:txBody>
          <a:bodyPr/>
          <a:lstStyle/>
          <a:p>
            <a:fld id="{D1EC9309-185D-B241-857D-6AB647741F6D}" type="slidenum">
              <a:rPr lang="en-US" smtClean="0"/>
              <a:t>56</a:t>
            </a:fld>
            <a:endParaRPr lang="en-US"/>
          </a:p>
        </p:txBody>
      </p:sp>
    </p:spTree>
    <p:extLst>
      <p:ext uri="{BB962C8B-B14F-4D97-AF65-F5344CB8AC3E}">
        <p14:creationId xmlns:p14="http://schemas.microsoft.com/office/powerpoint/2010/main" val="16380428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666E0-31E1-EEB8-192B-E840AA61EF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34298C-1E9C-F8FD-019B-5CD6D75342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B4AC83-6931-6CF1-C35D-820EA0D78470}"/>
              </a:ext>
            </a:extLst>
          </p:cNvPr>
          <p:cNvSpPr>
            <a:spLocks noGrp="1"/>
          </p:cNvSpPr>
          <p:nvPr>
            <p:ph type="body" idx="1"/>
          </p:nvPr>
        </p:nvSpPr>
        <p:spPr/>
        <p:txBody>
          <a:bodyPr/>
          <a:lstStyle/>
          <a:p>
            <a:r>
              <a:rPr lang="en-US" dirty="0"/>
              <a:t>Decoders provide a general idea of how we can generate different types of circuits.</a:t>
            </a:r>
          </a:p>
          <a:p>
            <a:r>
              <a:rPr lang="en-US" dirty="0"/>
              <a:t>One such example is a 7-segment display found on digital clocks and watches.</a:t>
            </a:r>
          </a:p>
          <a:p>
            <a:r>
              <a:rPr lang="en-US" dirty="0"/>
              <a:t>We will assume that there are 7 segments, labeled a to g, as shown above.</a:t>
            </a:r>
          </a:p>
          <a:p>
            <a:r>
              <a:rPr lang="en-US" dirty="0"/>
              <a:t>By illuminating different combinations of these segments, we can generate the digits 0-9.</a:t>
            </a:r>
          </a:p>
        </p:txBody>
      </p:sp>
      <p:sp>
        <p:nvSpPr>
          <p:cNvPr id="4" name="Slide Number Placeholder 3">
            <a:extLst>
              <a:ext uri="{FF2B5EF4-FFF2-40B4-BE49-F238E27FC236}">
                <a16:creationId xmlns:a16="http://schemas.microsoft.com/office/drawing/2014/main" id="{69247639-0725-969C-88BD-7D02A23736DA}"/>
              </a:ext>
            </a:extLst>
          </p:cNvPr>
          <p:cNvSpPr>
            <a:spLocks noGrp="1"/>
          </p:cNvSpPr>
          <p:nvPr>
            <p:ph type="sldNum" sz="quarter" idx="5"/>
          </p:nvPr>
        </p:nvSpPr>
        <p:spPr/>
        <p:txBody>
          <a:bodyPr/>
          <a:lstStyle/>
          <a:p>
            <a:fld id="{D1EC9309-185D-B241-857D-6AB647741F6D}" type="slidenum">
              <a:rPr lang="en-US" smtClean="0"/>
              <a:t>57</a:t>
            </a:fld>
            <a:endParaRPr lang="en-US"/>
          </a:p>
        </p:txBody>
      </p:sp>
    </p:spTree>
    <p:extLst>
      <p:ext uri="{BB962C8B-B14F-4D97-AF65-F5344CB8AC3E}">
        <p14:creationId xmlns:p14="http://schemas.microsoft.com/office/powerpoint/2010/main" val="114108688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way that this will happen is by activating the right segments to display a specific digit. For example, the number 7 gets displayed if we activate c, d, and g. All other segments need to be off.</a:t>
            </a:r>
          </a:p>
        </p:txBody>
      </p:sp>
      <p:sp>
        <p:nvSpPr>
          <p:cNvPr id="4" name="Slide Number Placeholder 3"/>
          <p:cNvSpPr>
            <a:spLocks noGrp="1"/>
          </p:cNvSpPr>
          <p:nvPr>
            <p:ph type="sldNum" sz="quarter" idx="5"/>
          </p:nvPr>
        </p:nvSpPr>
        <p:spPr/>
        <p:txBody>
          <a:bodyPr/>
          <a:lstStyle/>
          <a:p>
            <a:fld id="{D1EC9309-185D-B241-857D-6AB647741F6D}" type="slidenum">
              <a:rPr lang="en-US" smtClean="0"/>
              <a:t>58</a:t>
            </a:fld>
            <a:endParaRPr lang="en-US"/>
          </a:p>
        </p:txBody>
      </p:sp>
    </p:spTree>
    <p:extLst>
      <p:ext uri="{BB962C8B-B14F-4D97-AF65-F5344CB8AC3E}">
        <p14:creationId xmlns:p14="http://schemas.microsoft.com/office/powerpoint/2010/main" val="257083189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455D5-23BE-FF12-6760-89684F8F7B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0DD69A-477D-B587-AF95-6A720C95EE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9ABAA3-225A-E7AF-3C1D-0803B143D93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Using these illustrations, we can build a table where each row corresponds to one of the 10 digits 0-9, each column to one of the 7 segments a-g, and each cell is marked with an X if the corresponding segment is illuminated in that particular digit. How can we build this on Logisim-Evolution?</a:t>
            </a:r>
          </a:p>
          <a:p>
            <a:endParaRPr lang="en-US" dirty="0"/>
          </a:p>
        </p:txBody>
      </p:sp>
      <p:sp>
        <p:nvSpPr>
          <p:cNvPr id="4" name="Slide Number Placeholder 3">
            <a:extLst>
              <a:ext uri="{FF2B5EF4-FFF2-40B4-BE49-F238E27FC236}">
                <a16:creationId xmlns:a16="http://schemas.microsoft.com/office/drawing/2014/main" id="{5D6B9EDC-78DC-40E8-F6BD-8BF874A5F5CB}"/>
              </a:ext>
            </a:extLst>
          </p:cNvPr>
          <p:cNvSpPr>
            <a:spLocks noGrp="1"/>
          </p:cNvSpPr>
          <p:nvPr>
            <p:ph type="sldNum" sz="quarter" idx="5"/>
          </p:nvPr>
        </p:nvSpPr>
        <p:spPr/>
        <p:txBody>
          <a:bodyPr/>
          <a:lstStyle/>
          <a:p>
            <a:fld id="{D1EC9309-185D-B241-857D-6AB647741F6D}" type="slidenum">
              <a:rPr lang="en-US" smtClean="0"/>
              <a:t>59</a:t>
            </a:fld>
            <a:endParaRPr lang="en-US"/>
          </a:p>
        </p:txBody>
      </p:sp>
    </p:spTree>
    <p:extLst>
      <p:ext uri="{BB962C8B-B14F-4D97-AF65-F5344CB8AC3E}">
        <p14:creationId xmlns:p14="http://schemas.microsoft.com/office/powerpoint/2010/main" val="143412482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FDE25-AAF2-82F1-D5FA-FF110C1595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378EB-7CB2-4124-D1CE-D673316010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CE87EA-CC21-E05E-154C-C5E1A091F16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will start with asking the question, how many binary inputs do we need for 0-9?</a:t>
            </a:r>
          </a:p>
          <a:p>
            <a:endParaRPr lang="en-US" dirty="0"/>
          </a:p>
        </p:txBody>
      </p:sp>
      <p:sp>
        <p:nvSpPr>
          <p:cNvPr id="4" name="Slide Number Placeholder 3">
            <a:extLst>
              <a:ext uri="{FF2B5EF4-FFF2-40B4-BE49-F238E27FC236}">
                <a16:creationId xmlns:a16="http://schemas.microsoft.com/office/drawing/2014/main" id="{EE2DDED7-9A66-8F0C-081D-049467A31634}"/>
              </a:ext>
            </a:extLst>
          </p:cNvPr>
          <p:cNvSpPr>
            <a:spLocks noGrp="1"/>
          </p:cNvSpPr>
          <p:nvPr>
            <p:ph type="sldNum" sz="quarter" idx="5"/>
          </p:nvPr>
        </p:nvSpPr>
        <p:spPr/>
        <p:txBody>
          <a:bodyPr/>
          <a:lstStyle/>
          <a:p>
            <a:fld id="{D1EC9309-185D-B241-857D-6AB647741F6D}" type="slidenum">
              <a:rPr lang="en-US" smtClean="0"/>
              <a:t>60</a:t>
            </a:fld>
            <a:endParaRPr lang="en-US"/>
          </a:p>
        </p:txBody>
      </p:sp>
    </p:spTree>
    <p:extLst>
      <p:ext uri="{BB962C8B-B14F-4D97-AF65-F5344CB8AC3E}">
        <p14:creationId xmlns:p14="http://schemas.microsoft.com/office/powerpoint/2010/main" val="68685377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492A8-7C87-649B-EBF3-FAD96BAEA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74ABCF-EAA7-7238-9A1E-DF9C545B25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36937C-1120-080F-2E43-899046D1F15F}"/>
              </a:ext>
            </a:extLst>
          </p:cNvPr>
          <p:cNvSpPr>
            <a:spLocks noGrp="1"/>
          </p:cNvSpPr>
          <p:nvPr>
            <p:ph type="body" idx="1"/>
          </p:nvPr>
        </p:nvSpPr>
        <p:spPr/>
        <p:txBody>
          <a:bodyPr/>
          <a:lstStyle/>
          <a:p>
            <a:r>
              <a:rPr lang="en-US" sz="1200" dirty="0"/>
              <a:t>Since we have 10 digits, we need at least 4 bits of input to encode them. 3 wouldn't be enough</a:t>
            </a:r>
          </a:p>
          <a:p>
            <a:endParaRPr lang="en-US" dirty="0"/>
          </a:p>
        </p:txBody>
      </p:sp>
      <p:sp>
        <p:nvSpPr>
          <p:cNvPr id="4" name="Slide Number Placeholder 3">
            <a:extLst>
              <a:ext uri="{FF2B5EF4-FFF2-40B4-BE49-F238E27FC236}">
                <a16:creationId xmlns:a16="http://schemas.microsoft.com/office/drawing/2014/main" id="{BD90AAE9-C291-9357-41D7-7D82D54B07AF}"/>
              </a:ext>
            </a:extLst>
          </p:cNvPr>
          <p:cNvSpPr>
            <a:spLocks noGrp="1"/>
          </p:cNvSpPr>
          <p:nvPr>
            <p:ph type="sldNum" sz="quarter" idx="5"/>
          </p:nvPr>
        </p:nvSpPr>
        <p:spPr/>
        <p:txBody>
          <a:bodyPr/>
          <a:lstStyle/>
          <a:p>
            <a:fld id="{D1EC9309-185D-B241-857D-6AB647741F6D}" type="slidenum">
              <a:rPr lang="en-US" smtClean="0"/>
              <a:t>61</a:t>
            </a:fld>
            <a:endParaRPr lang="en-US"/>
          </a:p>
        </p:txBody>
      </p:sp>
    </p:spTree>
    <p:extLst>
      <p:ext uri="{BB962C8B-B14F-4D97-AF65-F5344CB8AC3E}">
        <p14:creationId xmlns:p14="http://schemas.microsoft.com/office/powerpoint/2010/main" val="38369244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4B396-2BDE-C8A6-944C-98E26872B7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37EB4-34DC-F429-EFCE-6A37E44E00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C85DCB-8673-B4AB-B2F7-41AF7F5A1020}"/>
              </a:ext>
            </a:extLst>
          </p:cNvPr>
          <p:cNvSpPr>
            <a:spLocks noGrp="1"/>
          </p:cNvSpPr>
          <p:nvPr>
            <p:ph type="body" idx="1"/>
          </p:nvPr>
        </p:nvSpPr>
        <p:spPr/>
        <p:txBody>
          <a:bodyPr/>
          <a:lstStyle/>
          <a:p>
            <a:r>
              <a:rPr lang="en-US" sz="1200" dirty="0"/>
              <a:t>With a 4-bit decoder, how many lines will we have?</a:t>
            </a:r>
            <a:endParaRPr lang="en-US" dirty="0"/>
          </a:p>
        </p:txBody>
      </p:sp>
      <p:sp>
        <p:nvSpPr>
          <p:cNvPr id="4" name="Slide Number Placeholder 3">
            <a:extLst>
              <a:ext uri="{FF2B5EF4-FFF2-40B4-BE49-F238E27FC236}">
                <a16:creationId xmlns:a16="http://schemas.microsoft.com/office/drawing/2014/main" id="{0FC41E46-5E1D-8BAD-4777-8C793530C609}"/>
              </a:ext>
            </a:extLst>
          </p:cNvPr>
          <p:cNvSpPr>
            <a:spLocks noGrp="1"/>
          </p:cNvSpPr>
          <p:nvPr>
            <p:ph type="sldNum" sz="quarter" idx="5"/>
          </p:nvPr>
        </p:nvSpPr>
        <p:spPr/>
        <p:txBody>
          <a:bodyPr/>
          <a:lstStyle/>
          <a:p>
            <a:fld id="{D1EC9309-185D-B241-857D-6AB647741F6D}" type="slidenum">
              <a:rPr lang="en-US" smtClean="0"/>
              <a:t>62</a:t>
            </a:fld>
            <a:endParaRPr lang="en-US"/>
          </a:p>
        </p:txBody>
      </p:sp>
    </p:spTree>
    <p:extLst>
      <p:ext uri="{BB962C8B-B14F-4D97-AF65-F5344CB8AC3E}">
        <p14:creationId xmlns:p14="http://schemas.microsoft.com/office/powerpoint/2010/main" val="268089112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74AC01-E73F-C961-5F77-B7C0D37FE0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F40185-4123-219E-DCA7-EF77B3B53E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5074CA-0008-53AF-F751-F403A0E876F9}"/>
              </a:ext>
            </a:extLst>
          </p:cNvPr>
          <p:cNvSpPr>
            <a:spLocks noGrp="1"/>
          </p:cNvSpPr>
          <p:nvPr>
            <p:ph type="body" idx="1"/>
          </p:nvPr>
        </p:nvSpPr>
        <p:spPr/>
        <p:txBody>
          <a:bodyPr/>
          <a:lstStyle/>
          <a:p>
            <a:r>
              <a:rPr lang="en-US" sz="1200" dirty="0"/>
              <a:t>It would be 2^4=16</a:t>
            </a:r>
            <a:endParaRPr lang="en-US" dirty="0"/>
          </a:p>
        </p:txBody>
      </p:sp>
      <p:sp>
        <p:nvSpPr>
          <p:cNvPr id="4" name="Slide Number Placeholder 3">
            <a:extLst>
              <a:ext uri="{FF2B5EF4-FFF2-40B4-BE49-F238E27FC236}">
                <a16:creationId xmlns:a16="http://schemas.microsoft.com/office/drawing/2014/main" id="{0E857F95-64F5-4109-6845-A92CD7BF7B37}"/>
              </a:ext>
            </a:extLst>
          </p:cNvPr>
          <p:cNvSpPr>
            <a:spLocks noGrp="1"/>
          </p:cNvSpPr>
          <p:nvPr>
            <p:ph type="sldNum" sz="quarter" idx="5"/>
          </p:nvPr>
        </p:nvSpPr>
        <p:spPr/>
        <p:txBody>
          <a:bodyPr/>
          <a:lstStyle/>
          <a:p>
            <a:fld id="{D1EC9309-185D-B241-857D-6AB647741F6D}" type="slidenum">
              <a:rPr lang="en-US" smtClean="0"/>
              <a:t>63</a:t>
            </a:fld>
            <a:endParaRPr lang="en-US"/>
          </a:p>
        </p:txBody>
      </p:sp>
    </p:spTree>
    <p:extLst>
      <p:ext uri="{BB962C8B-B14F-4D97-AF65-F5344CB8AC3E}">
        <p14:creationId xmlns:p14="http://schemas.microsoft.com/office/powerpoint/2010/main" val="257786041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assume we are given the input 0000, That means that the output line 0000 will be 1 and all others will be 0.</a:t>
            </a:r>
          </a:p>
        </p:txBody>
      </p:sp>
      <p:sp>
        <p:nvSpPr>
          <p:cNvPr id="4" name="Slide Number Placeholder 3"/>
          <p:cNvSpPr>
            <a:spLocks noGrp="1"/>
          </p:cNvSpPr>
          <p:nvPr>
            <p:ph type="sldNum" sz="quarter" idx="5"/>
          </p:nvPr>
        </p:nvSpPr>
        <p:spPr/>
        <p:txBody>
          <a:bodyPr/>
          <a:lstStyle/>
          <a:p>
            <a:fld id="{D1EC9309-185D-B241-857D-6AB647741F6D}" type="slidenum">
              <a:rPr lang="en-US" smtClean="0"/>
              <a:t>64</a:t>
            </a:fld>
            <a:endParaRPr lang="en-US"/>
          </a:p>
        </p:txBody>
      </p:sp>
    </p:spTree>
    <p:extLst>
      <p:ext uri="{BB962C8B-B14F-4D97-AF65-F5344CB8AC3E}">
        <p14:creationId xmlns:p14="http://schemas.microsoft.com/office/powerpoint/2010/main" val="213911709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we get it to display the number 0?</a:t>
            </a:r>
          </a:p>
        </p:txBody>
      </p:sp>
      <p:sp>
        <p:nvSpPr>
          <p:cNvPr id="4" name="Slide Number Placeholder 3"/>
          <p:cNvSpPr>
            <a:spLocks noGrp="1"/>
          </p:cNvSpPr>
          <p:nvPr>
            <p:ph type="sldNum" sz="quarter" idx="5"/>
          </p:nvPr>
        </p:nvSpPr>
        <p:spPr/>
        <p:txBody>
          <a:bodyPr/>
          <a:lstStyle/>
          <a:p>
            <a:fld id="{D1EC9309-185D-B241-857D-6AB647741F6D}" type="slidenum">
              <a:rPr lang="en-US" smtClean="0"/>
              <a:t>65</a:t>
            </a:fld>
            <a:endParaRPr lang="en-US"/>
          </a:p>
        </p:txBody>
      </p:sp>
    </p:spTree>
    <p:extLst>
      <p:ext uri="{BB962C8B-B14F-4D97-AF65-F5344CB8AC3E}">
        <p14:creationId xmlns:p14="http://schemas.microsoft.com/office/powerpoint/2010/main" val="21518035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would connect the 0000 line to b, c, d, e, g, and g. </a:t>
            </a:r>
            <a:r>
              <a:rPr lang="en-US" dirty="0" err="1"/>
              <a:t>Whne</a:t>
            </a:r>
            <a:r>
              <a:rPr lang="en-US" dirty="0"/>
              <a:t> the line is active those segments will illuminate. When it's not active, nothing is displayed.</a:t>
            </a:r>
          </a:p>
        </p:txBody>
      </p:sp>
      <p:sp>
        <p:nvSpPr>
          <p:cNvPr id="4" name="Slide Number Placeholder 3"/>
          <p:cNvSpPr>
            <a:spLocks noGrp="1"/>
          </p:cNvSpPr>
          <p:nvPr>
            <p:ph type="sldNum" sz="quarter" idx="5"/>
          </p:nvPr>
        </p:nvSpPr>
        <p:spPr/>
        <p:txBody>
          <a:bodyPr/>
          <a:lstStyle/>
          <a:p>
            <a:fld id="{D1EC9309-185D-B241-857D-6AB647741F6D}" type="slidenum">
              <a:rPr lang="en-US" smtClean="0"/>
              <a:t>66</a:t>
            </a:fld>
            <a:endParaRPr lang="en-US"/>
          </a:p>
        </p:txBody>
      </p:sp>
    </p:spTree>
    <p:extLst>
      <p:ext uri="{BB962C8B-B14F-4D97-AF65-F5344CB8AC3E}">
        <p14:creationId xmlns:p14="http://schemas.microsoft.com/office/powerpoint/2010/main" val="11633668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we wanted to display 1 (that is our input is 0001)?</a:t>
            </a:r>
          </a:p>
        </p:txBody>
      </p:sp>
      <p:sp>
        <p:nvSpPr>
          <p:cNvPr id="4" name="Slide Number Placeholder 3"/>
          <p:cNvSpPr>
            <a:spLocks noGrp="1"/>
          </p:cNvSpPr>
          <p:nvPr>
            <p:ph type="sldNum" sz="quarter" idx="5"/>
          </p:nvPr>
        </p:nvSpPr>
        <p:spPr/>
        <p:txBody>
          <a:bodyPr/>
          <a:lstStyle/>
          <a:p>
            <a:fld id="{D1EC9309-185D-B241-857D-6AB647741F6D}" type="slidenum">
              <a:rPr lang="en-US" smtClean="0"/>
              <a:t>67</a:t>
            </a:fld>
            <a:endParaRPr lang="en-US"/>
          </a:p>
        </p:txBody>
      </p:sp>
    </p:spTree>
    <p:extLst>
      <p:ext uri="{BB962C8B-B14F-4D97-AF65-F5344CB8AC3E}">
        <p14:creationId xmlns:p14="http://schemas.microsoft.com/office/powerpoint/2010/main" val="71669751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We'd similarly connect 0001 to d and g.</a:t>
            </a:r>
          </a:p>
        </p:txBody>
      </p:sp>
      <p:sp>
        <p:nvSpPr>
          <p:cNvPr id="4" name="Slide Number Placeholder 3"/>
          <p:cNvSpPr>
            <a:spLocks noGrp="1"/>
          </p:cNvSpPr>
          <p:nvPr>
            <p:ph type="sldNum" sz="quarter" idx="5"/>
          </p:nvPr>
        </p:nvSpPr>
        <p:spPr/>
        <p:txBody>
          <a:bodyPr/>
          <a:lstStyle/>
          <a:p>
            <a:fld id="{D1EC9309-185D-B241-857D-6AB647741F6D}" type="slidenum">
              <a:rPr lang="en-US" smtClean="0"/>
              <a:t>68</a:t>
            </a:fld>
            <a:endParaRPr lang="en-US"/>
          </a:p>
        </p:txBody>
      </p:sp>
    </p:spTree>
    <p:extLst>
      <p:ext uri="{BB962C8B-B14F-4D97-AF65-F5344CB8AC3E}">
        <p14:creationId xmlns:p14="http://schemas.microsoft.com/office/powerpoint/2010/main" val="384974836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just saw that both 0 and 1 want to connect to segment d. What is the gate that we'd need for that?</a:t>
            </a:r>
          </a:p>
        </p:txBody>
      </p:sp>
      <p:sp>
        <p:nvSpPr>
          <p:cNvPr id="4" name="Slide Number Placeholder 3"/>
          <p:cNvSpPr>
            <a:spLocks noGrp="1"/>
          </p:cNvSpPr>
          <p:nvPr>
            <p:ph type="sldNum" sz="quarter" idx="5"/>
          </p:nvPr>
        </p:nvSpPr>
        <p:spPr/>
        <p:txBody>
          <a:bodyPr/>
          <a:lstStyle/>
          <a:p>
            <a:fld id="{D1EC9309-185D-B241-857D-6AB647741F6D}" type="slidenum">
              <a:rPr lang="en-US" smtClean="0"/>
              <a:t>69</a:t>
            </a:fld>
            <a:endParaRPr lang="en-US"/>
          </a:p>
        </p:txBody>
      </p:sp>
    </p:spTree>
    <p:extLst>
      <p:ext uri="{BB962C8B-B14F-4D97-AF65-F5344CB8AC3E}">
        <p14:creationId xmlns:p14="http://schemas.microsoft.com/office/powerpoint/2010/main" val="22264763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connect them with an OR gate!</a:t>
            </a:r>
          </a:p>
        </p:txBody>
      </p:sp>
      <p:sp>
        <p:nvSpPr>
          <p:cNvPr id="4" name="Slide Number Placeholder 3"/>
          <p:cNvSpPr>
            <a:spLocks noGrp="1"/>
          </p:cNvSpPr>
          <p:nvPr>
            <p:ph type="sldNum" sz="quarter" idx="5"/>
          </p:nvPr>
        </p:nvSpPr>
        <p:spPr/>
        <p:txBody>
          <a:bodyPr/>
          <a:lstStyle/>
          <a:p>
            <a:fld id="{D1EC9309-185D-B241-857D-6AB647741F6D}" type="slidenum">
              <a:rPr lang="en-US" smtClean="0"/>
              <a:t>70</a:t>
            </a:fld>
            <a:endParaRPr lang="en-US"/>
          </a:p>
        </p:txBody>
      </p:sp>
    </p:spTree>
    <p:extLst>
      <p:ext uri="{BB962C8B-B14F-4D97-AF65-F5344CB8AC3E}">
        <p14:creationId xmlns:p14="http://schemas.microsoft.com/office/powerpoint/2010/main" val="147953201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493A7-43AB-F119-9122-3EEFF39F66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FC8772-B75B-64F1-BEA9-D9A16B8817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465F6D-9AAB-E381-DF71-1A5F3B2ED6DF}"/>
              </a:ext>
            </a:extLst>
          </p:cNvPr>
          <p:cNvSpPr>
            <a:spLocks noGrp="1"/>
          </p:cNvSpPr>
          <p:nvPr>
            <p:ph type="body" idx="1"/>
          </p:nvPr>
        </p:nvSpPr>
        <p:spPr/>
        <p:txBody>
          <a:bodyPr/>
          <a:lstStyle/>
          <a:p>
            <a:r>
              <a:rPr lang="en-US" sz="1400" dirty="0"/>
              <a:t>Putting it all together, for each segment a-f of the clock, we will go to the corresponding table column and find the digits that have that segment illuminated. We will then connect the corresponding outputs of the decoder to an OR gate.</a:t>
            </a:r>
          </a:p>
          <a:p>
            <a:pPr lvl="1"/>
            <a:r>
              <a:rPr lang="en-US" sz="1400" dirty="0"/>
              <a:t>For example, the segment e is illuminated in 0, 2, 6, and 8. We will connect the 0, 2, 6, and 8 outputs of the 4-bit decoder to an OR gate. </a:t>
            </a:r>
          </a:p>
          <a:p>
            <a:r>
              <a:rPr lang="en-US" sz="1400" dirty="0"/>
              <a:t>We will repeat this process for all 7 segments, ending up with 7 OR gates.</a:t>
            </a:r>
          </a:p>
          <a:p>
            <a:r>
              <a:rPr lang="en-US" sz="1400" dirty="0"/>
              <a:t>We will then connect each OR gate with the appropriate input of a 7-segment display.</a:t>
            </a:r>
            <a:endParaRPr lang="en-US" dirty="0"/>
          </a:p>
        </p:txBody>
      </p:sp>
      <p:sp>
        <p:nvSpPr>
          <p:cNvPr id="4" name="Slide Number Placeholder 3">
            <a:extLst>
              <a:ext uri="{FF2B5EF4-FFF2-40B4-BE49-F238E27FC236}">
                <a16:creationId xmlns:a16="http://schemas.microsoft.com/office/drawing/2014/main" id="{D3F3BC08-5BB1-60D3-16B2-F6137A05ECE2}"/>
              </a:ext>
            </a:extLst>
          </p:cNvPr>
          <p:cNvSpPr>
            <a:spLocks noGrp="1"/>
          </p:cNvSpPr>
          <p:nvPr>
            <p:ph type="sldNum" sz="quarter" idx="5"/>
          </p:nvPr>
        </p:nvSpPr>
        <p:spPr/>
        <p:txBody>
          <a:bodyPr/>
          <a:lstStyle/>
          <a:p>
            <a:fld id="{D1EC9309-185D-B241-857D-6AB647741F6D}" type="slidenum">
              <a:rPr lang="en-US" smtClean="0"/>
              <a:t>71</a:t>
            </a:fld>
            <a:endParaRPr lang="en-US"/>
          </a:p>
        </p:txBody>
      </p:sp>
    </p:spTree>
    <p:extLst>
      <p:ext uri="{BB962C8B-B14F-4D97-AF65-F5344CB8AC3E}">
        <p14:creationId xmlns:p14="http://schemas.microsoft.com/office/powerpoint/2010/main" val="36900989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7704C-AC63-E9CD-86D5-162A904F12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F2EB9A-66F1-7DD5-96D7-296C6670D8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21400D-4C3A-D872-A56E-7F30DBA9844B}"/>
              </a:ext>
            </a:extLst>
          </p:cNvPr>
          <p:cNvSpPr>
            <a:spLocks noGrp="1"/>
          </p:cNvSpPr>
          <p:nvPr>
            <p:ph type="body" idx="1"/>
          </p:nvPr>
        </p:nvSpPr>
        <p:spPr/>
        <p:txBody>
          <a:bodyPr/>
          <a:lstStyle/>
          <a:p>
            <a:r>
              <a:rPr lang="en-US" dirty="0"/>
              <a:t>Cool stuff?</a:t>
            </a:r>
          </a:p>
        </p:txBody>
      </p:sp>
      <p:sp>
        <p:nvSpPr>
          <p:cNvPr id="4" name="Slide Number Placeholder 3">
            <a:extLst>
              <a:ext uri="{FF2B5EF4-FFF2-40B4-BE49-F238E27FC236}">
                <a16:creationId xmlns:a16="http://schemas.microsoft.com/office/drawing/2014/main" id="{44876FB6-F958-D829-5C9A-C4EB98CEF11A}"/>
              </a:ext>
            </a:extLst>
          </p:cNvPr>
          <p:cNvSpPr>
            <a:spLocks noGrp="1"/>
          </p:cNvSpPr>
          <p:nvPr>
            <p:ph type="sldNum" sz="quarter" idx="5"/>
          </p:nvPr>
        </p:nvSpPr>
        <p:spPr/>
        <p:txBody>
          <a:bodyPr/>
          <a:lstStyle/>
          <a:p>
            <a:fld id="{D1EC9309-185D-B241-857D-6AB647741F6D}" type="slidenum">
              <a:rPr lang="en-US" smtClean="0"/>
              <a:t>72</a:t>
            </a:fld>
            <a:endParaRPr lang="en-US"/>
          </a:p>
        </p:txBody>
      </p:sp>
    </p:spTree>
    <p:extLst>
      <p:ext uri="{BB962C8B-B14F-4D97-AF65-F5344CB8AC3E}">
        <p14:creationId xmlns:p14="http://schemas.microsoft.com/office/powerpoint/2010/main" val="14287696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053F2-3FF0-4D84-A6CF-0B5D2AF7DE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756985-2F69-3A97-C5B7-3FCB0656E1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85773D-5324-E8B2-3040-5A4D459B7CC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Your turn now. </a:t>
            </a:r>
            <a:r>
              <a:rPr lang="en-US" sz="1200" dirty="0"/>
              <a:t>Imagine that the 7-segment display we have built so far is expanded to include 16 characters, the existing 10 digits, and A-F, as depicted here to differentiate among them. Expand the table on the right to reflect all 16 characters. How will the design of the circuit change on Logisim-Evolution?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dirty="0"/>
          </a:p>
        </p:txBody>
      </p:sp>
      <p:sp>
        <p:nvSpPr>
          <p:cNvPr id="4" name="Slide Number Placeholder 3">
            <a:extLst>
              <a:ext uri="{FF2B5EF4-FFF2-40B4-BE49-F238E27FC236}">
                <a16:creationId xmlns:a16="http://schemas.microsoft.com/office/drawing/2014/main" id="{2E740724-AE6D-9E56-FC1C-6BF4089D4213}"/>
              </a:ext>
            </a:extLst>
          </p:cNvPr>
          <p:cNvSpPr>
            <a:spLocks noGrp="1"/>
          </p:cNvSpPr>
          <p:nvPr>
            <p:ph type="sldNum" sz="quarter" idx="5"/>
          </p:nvPr>
        </p:nvSpPr>
        <p:spPr/>
        <p:txBody>
          <a:bodyPr/>
          <a:lstStyle/>
          <a:p>
            <a:fld id="{D1EC9309-185D-B241-857D-6AB647741F6D}" type="slidenum">
              <a:rPr lang="en-US" smtClean="0"/>
              <a:t>73</a:t>
            </a:fld>
            <a:endParaRPr lang="en-US"/>
          </a:p>
        </p:txBody>
      </p:sp>
    </p:spTree>
    <p:extLst>
      <p:ext uri="{BB962C8B-B14F-4D97-AF65-F5344CB8AC3E}">
        <p14:creationId xmlns:p14="http://schemas.microsoft.com/office/powerpoint/2010/main" val="40381206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EE096-7197-7B02-295C-E15C34D13E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554AA5-399C-CEE7-CE2B-9CECC4EC93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E68C32-95A0-ED8A-B5C5-ADEACD1525A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 can see how we have added more rows to capture all 16 possible outputs and have matched the illuminated segments. The </a:t>
            </a:r>
            <a:r>
              <a:rPr lang="en-US" sz="1200" dirty="0"/>
              <a:t>circuit in Logisim-Evolution is expanded to include all outputs of decoders connected to 6 additional or gates</a:t>
            </a:r>
          </a:p>
          <a:p>
            <a:endParaRPr lang="en-US" dirty="0"/>
          </a:p>
        </p:txBody>
      </p:sp>
      <p:sp>
        <p:nvSpPr>
          <p:cNvPr id="4" name="Slide Number Placeholder 3">
            <a:extLst>
              <a:ext uri="{FF2B5EF4-FFF2-40B4-BE49-F238E27FC236}">
                <a16:creationId xmlns:a16="http://schemas.microsoft.com/office/drawing/2014/main" id="{2014D97A-6AC7-3F95-3CF3-5C402171F9C0}"/>
              </a:ext>
            </a:extLst>
          </p:cNvPr>
          <p:cNvSpPr>
            <a:spLocks noGrp="1"/>
          </p:cNvSpPr>
          <p:nvPr>
            <p:ph type="sldNum" sz="quarter" idx="5"/>
          </p:nvPr>
        </p:nvSpPr>
        <p:spPr/>
        <p:txBody>
          <a:bodyPr/>
          <a:lstStyle/>
          <a:p>
            <a:fld id="{D1EC9309-185D-B241-857D-6AB647741F6D}" type="slidenum">
              <a:rPr lang="en-US" smtClean="0"/>
              <a:t>74</a:t>
            </a:fld>
            <a:endParaRPr lang="en-US"/>
          </a:p>
        </p:txBody>
      </p:sp>
    </p:spTree>
    <p:extLst>
      <p:ext uri="{BB962C8B-B14F-4D97-AF65-F5344CB8AC3E}">
        <p14:creationId xmlns:p14="http://schemas.microsoft.com/office/powerpoint/2010/main" val="384594051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699C2-1BAA-BE0B-0B53-EFE052B9D0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1E4D8C-1311-F9F2-CBA0-ADB44D87E9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14CD7-D614-E08A-1ABE-B7297447FF3A}"/>
              </a:ext>
            </a:extLst>
          </p:cNvPr>
          <p:cNvSpPr>
            <a:spLocks noGrp="1"/>
          </p:cNvSpPr>
          <p:nvPr>
            <p:ph type="body" idx="1"/>
          </p:nvPr>
        </p:nvSpPr>
        <p:spPr/>
        <p:txBody>
          <a:bodyPr/>
          <a:lstStyle/>
          <a:p>
            <a:r>
              <a:rPr lang="en-US" dirty="0"/>
              <a:t>To summarize, so far, all circuits we have seen have been combinational: their output depends on the present inputs and there is no notion of memory of past inputs. Roughly speaking, combinational circuits perform arithmetic and logical operations, transmit data, or convert code. So far, we have seen for</a:t>
            </a:r>
          </a:p>
          <a:p>
            <a:endParaRPr lang="en-US" dirty="0"/>
          </a:p>
          <a:p>
            <a:r>
              <a:rPr lang="en-US" dirty="0"/>
              <a:t>Arithmetic and logical operations: logic circuits and half/full/and ripple-carry adders</a:t>
            </a:r>
          </a:p>
          <a:p>
            <a:endParaRPr lang="en-US" dirty="0"/>
          </a:p>
          <a:p>
            <a:r>
              <a:rPr lang="en-US" dirty="0"/>
              <a:t>Transmit data: decoders (and we will see multiplexers in the next assignment). </a:t>
            </a:r>
            <a:r>
              <a:rPr lang="en-US" sz="1200" b="0" i="0" kern="1200" dirty="0">
                <a:solidFill>
                  <a:schemeClr val="tx1"/>
                </a:solidFill>
                <a:effectLst/>
                <a:latin typeface="+mn-lt"/>
                <a:ea typeface="+mn-ea"/>
                <a:cs typeface="+mn-cs"/>
              </a:rPr>
              <a:t>A multiplexer (MUX) selects one of many data inputs and sends it to a single output, acting like a digital switch, while a decoder converts a binary code into a unique set of output signals, activating one specific output out of many for a given input code. </a:t>
            </a:r>
            <a:r>
              <a:rPr lang="en-US" sz="1200" b="0" i="0" kern="1200">
                <a:solidFill>
                  <a:schemeClr val="tx1"/>
                </a:solidFill>
                <a:effectLst/>
                <a:latin typeface="+mn-lt"/>
                <a:ea typeface="+mn-ea"/>
                <a:cs typeface="+mn-cs"/>
              </a:rPr>
              <a:t>The key difference is the direction of data flow and purpose: a MUX combines multiple data lines into one, and a decoder distributes a coded signal to multiple possible lines</a:t>
            </a:r>
            <a:endParaRPr lang="en-US" dirty="0"/>
          </a:p>
          <a:p>
            <a:endParaRPr lang="en-US" dirty="0"/>
          </a:p>
          <a:p>
            <a:r>
              <a:rPr lang="en-US" dirty="0"/>
              <a:t>Convert code: 7-segment display decoders</a:t>
            </a:r>
          </a:p>
          <a:p>
            <a:endParaRPr lang="en-US" dirty="0"/>
          </a:p>
          <a:p>
            <a:r>
              <a:rPr lang="en-US" dirty="0"/>
              <a:t>Other combinational circuits you might hear about are encoders (the opposite of decoders, they compress multiple lines of inputs into a smaller number of outputs) and demultiplexers (the opposite of multiplexers, you go from one input to multiple outputs, instead of multiple inputs to one output).</a:t>
            </a:r>
          </a:p>
          <a:p>
            <a:endParaRPr lang="en-US" dirty="0"/>
          </a:p>
          <a:p>
            <a:endParaRPr lang="en-US" dirty="0"/>
          </a:p>
        </p:txBody>
      </p:sp>
      <p:sp>
        <p:nvSpPr>
          <p:cNvPr id="4" name="Slide Number Placeholder 3">
            <a:extLst>
              <a:ext uri="{FF2B5EF4-FFF2-40B4-BE49-F238E27FC236}">
                <a16:creationId xmlns:a16="http://schemas.microsoft.com/office/drawing/2014/main" id="{90C83053-0AA2-EACD-C851-659D2C3F8AF3}"/>
              </a:ext>
            </a:extLst>
          </p:cNvPr>
          <p:cNvSpPr>
            <a:spLocks noGrp="1"/>
          </p:cNvSpPr>
          <p:nvPr>
            <p:ph type="sldNum" sz="quarter" idx="5"/>
          </p:nvPr>
        </p:nvSpPr>
        <p:spPr/>
        <p:txBody>
          <a:bodyPr/>
          <a:lstStyle/>
          <a:p>
            <a:fld id="{D1EC9309-185D-B241-857D-6AB647741F6D}" type="slidenum">
              <a:rPr lang="en-US" smtClean="0"/>
              <a:t>75</a:t>
            </a:fld>
            <a:endParaRPr lang="en-US"/>
          </a:p>
        </p:txBody>
      </p:sp>
    </p:spTree>
    <p:extLst>
      <p:ext uri="{BB962C8B-B14F-4D97-AF65-F5344CB8AC3E}">
        <p14:creationId xmlns:p14="http://schemas.microsoft.com/office/powerpoint/2010/main" val="40535361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EC9309-185D-B241-857D-6AB647741F6D}" type="slidenum">
              <a:rPr lang="en-US" smtClean="0"/>
              <a:t>76</a:t>
            </a:fld>
            <a:endParaRPr lang="en-US"/>
          </a:p>
        </p:txBody>
      </p:sp>
    </p:spTree>
    <p:extLst>
      <p:ext uri="{BB962C8B-B14F-4D97-AF65-F5344CB8AC3E}">
        <p14:creationId xmlns:p14="http://schemas.microsoft.com/office/powerpoint/2010/main" val="3057137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4844443D-EB41-0E4B-9199-7070F6E90ED2}" type="datetime1">
              <a:rPr lang="en-US" smtClean="0"/>
              <a:t>9/17/26</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83930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677F5C59-1998-9841-AEAE-EAACED0CEF34}" type="datetime1">
              <a:rPr lang="en-US" smtClean="0"/>
              <a:t>9/17/26</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0818706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603381" y="553616"/>
            <a:ext cx="8273140" cy="4008859"/>
          </a:xfrm>
        </p:spPr>
        <p:txBody>
          <a:bodyPr anchor="t">
            <a:normAutofit/>
          </a:bodyPr>
          <a:lstStyle>
            <a:lvl1pPr>
              <a:defRPr sz="5400" cap="all"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603380" y="4589463"/>
            <a:ext cx="8273140" cy="1384617"/>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p:txBody>
          <a:bodyPr/>
          <a:lstStyle/>
          <a:p>
            <a:fld id="{FA9BFD55-DE59-EA44-B02F-6DE9BFFB3E31}" type="datetime1">
              <a:rPr lang="en-US" smtClean="0"/>
              <a:t>9/17/26</a:t>
            </a:fld>
            <a:endParaRPr lang="en-US"/>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614827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548640"/>
            <a:ext cx="10741152" cy="113225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2E861E-DFBA-B4AA-9356-CDE3D3F57C04}"/>
              </a:ext>
            </a:extLst>
          </p:cNvPr>
          <p:cNvSpPr>
            <a:spLocks noGrp="1"/>
          </p:cNvSpPr>
          <p:nvPr>
            <p:ph sz="half" idx="1"/>
          </p:nvPr>
        </p:nvSpPr>
        <p:spPr>
          <a:xfrm>
            <a:off x="612648"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451D7538-EC5A-3EE7-176F-A58920C507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84741594-637E-8D48-9FDF-668DFC83BD98}" type="datetime1">
              <a:rPr lang="en-US" smtClean="0"/>
              <a:t>9/17/26</a:t>
            </a:fld>
            <a:endParaRPr lang="en-US"/>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152669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609600" y="547396"/>
            <a:ext cx="10745788" cy="114329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1685735"/>
            <a:ext cx="5157787"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DA52B0-7419-A946-4523-6D34BCAD26D1}"/>
              </a:ext>
            </a:extLst>
          </p:cNvPr>
          <p:cNvSpPr>
            <a:spLocks noGrp="1"/>
          </p:cNvSpPr>
          <p:nvPr>
            <p:ph sz="half" idx="2"/>
          </p:nvPr>
        </p:nvSpPr>
        <p:spPr>
          <a:xfrm>
            <a:off x="609600" y="2386894"/>
            <a:ext cx="5157787"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172200" y="1685735"/>
            <a:ext cx="5183188"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BAE980-E611-98B5-04E9-DE4584B0E33F}"/>
              </a:ext>
            </a:extLst>
          </p:cNvPr>
          <p:cNvSpPr>
            <a:spLocks noGrp="1"/>
          </p:cNvSpPr>
          <p:nvPr>
            <p:ph sz="quarter" idx="4"/>
          </p:nvPr>
        </p:nvSpPr>
        <p:spPr>
          <a:xfrm>
            <a:off x="6172199" y="2386894"/>
            <a:ext cx="5183189" cy="37650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70B3330-7ECC-7045-AE22-C708889960F4}" type="datetime1">
              <a:rPr lang="en-US" smtClean="0"/>
              <a:t>9/17/26</a:t>
            </a:fld>
            <a:endParaRPr lang="en-US"/>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808247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62010638-B5CB-F74F-93C4-B73DD9CD1A25}" type="datetime1">
              <a:rPr lang="en-US" smtClean="0"/>
              <a:t>9/17/26</a:t>
            </a:fld>
            <a:endParaRPr lang="en-US"/>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7040638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19A173C5-0D32-4446-97DB-44F61BE88692}" type="datetime1">
              <a:rPr lang="en-US" smtClean="0"/>
              <a:t>9/17/26</a:t>
            </a:fld>
            <a:endParaRPr lang="en-US"/>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9883795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597160" y="553616"/>
            <a:ext cx="3595634" cy="1757505"/>
          </a:xfrm>
        </p:spPr>
        <p:txBody>
          <a:bodyPr anchor="t">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8" y="553616"/>
            <a:ext cx="6279741"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597160" y="2311121"/>
            <a:ext cx="3595634" cy="3728895"/>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47CA7D7E-3769-3D4C-A8F3-5C7A88FE5F2C}" type="datetime1">
              <a:rPr lang="en-US" smtClean="0"/>
              <a:t>9/17/26</a:t>
            </a:fld>
            <a:endParaRPr lang="en-US"/>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351372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594360" y="557784"/>
            <a:ext cx="3595634" cy="2212313"/>
          </a:xfrm>
        </p:spPr>
        <p:txBody>
          <a:bodyPr anchor="t">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p:nvPr>
        </p:nvSpPr>
        <p:spPr>
          <a:xfrm>
            <a:off x="5063319" y="657103"/>
            <a:ext cx="6483687" cy="555590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09601" y="2826137"/>
            <a:ext cx="3585586"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77748DF-A835-9F46-A06F-C97E0D4C5357}" type="datetime1">
              <a:rPr lang="en-US" smtClean="0"/>
              <a:t>9/17/26</a:t>
            </a:fld>
            <a:endParaRPr lang="en-US"/>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515846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E956D-CB73-C986-F100-46487310D11E}"/>
              </a:ext>
            </a:extLst>
          </p:cNvPr>
          <p:cNvSpPr>
            <a:spLocks noGrp="1"/>
          </p:cNvSpPr>
          <p:nvPr>
            <p:ph type="title"/>
          </p:nvPr>
        </p:nvSpPr>
        <p:spPr>
          <a:xfrm>
            <a:off x="612648" y="548640"/>
            <a:ext cx="10515600" cy="1132258"/>
          </a:xfr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E423E6A-A07C-BF0D-EA30-9A8A854E48F1}"/>
              </a:ext>
            </a:extLst>
          </p:cNvPr>
          <p:cNvSpPr>
            <a:spLocks noGrp="1"/>
          </p:cNvSpPr>
          <p:nvPr>
            <p:ph type="body" orient="vert" idx="1"/>
          </p:nvPr>
        </p:nvSpPr>
        <p:spPr>
          <a:xfrm>
            <a:off x="612648" y="1680898"/>
            <a:ext cx="10515600" cy="44960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DC9908-8F95-8DFC-72CC-158552B56735}"/>
              </a:ext>
            </a:extLst>
          </p:cNvPr>
          <p:cNvSpPr>
            <a:spLocks noGrp="1"/>
          </p:cNvSpPr>
          <p:nvPr>
            <p:ph type="dt" sz="half" idx="10"/>
          </p:nvPr>
        </p:nvSpPr>
        <p:spPr/>
        <p:txBody>
          <a:bodyPr/>
          <a:lstStyle/>
          <a:p>
            <a:fld id="{B31EFA83-F244-5343-BB18-993A36B4F493}" type="datetime1">
              <a:rPr lang="en-US" smtClean="0"/>
              <a:t>9/17/26</a:t>
            </a:fld>
            <a:endParaRPr lang="en-US"/>
          </a:p>
        </p:txBody>
      </p:sp>
      <p:sp>
        <p:nvSpPr>
          <p:cNvPr id="5" name="Footer Placeholder 4">
            <a:extLst>
              <a:ext uri="{FF2B5EF4-FFF2-40B4-BE49-F238E27FC236}">
                <a16:creationId xmlns:a16="http://schemas.microsoft.com/office/drawing/2014/main" id="{2C26C9BE-9060-50CB-2BB7-07307FF89A7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84A835B-97D3-BC22-F0B8-4986D463627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217391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B0252-346C-F6F4-3642-19F571550D45}"/>
              </a:ext>
            </a:extLst>
          </p:cNvPr>
          <p:cNvSpPr>
            <a:spLocks noGrp="1"/>
          </p:cNvSpPr>
          <p:nvPr>
            <p:ph type="title" orient="vert"/>
          </p:nvPr>
        </p:nvSpPr>
        <p:spPr>
          <a:xfrm>
            <a:off x="9634888" y="578497"/>
            <a:ext cx="2047037" cy="559846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798DA36-7351-9D6A-518B-678AB8A507D3}"/>
              </a:ext>
            </a:extLst>
          </p:cNvPr>
          <p:cNvSpPr>
            <a:spLocks noGrp="1"/>
          </p:cNvSpPr>
          <p:nvPr>
            <p:ph type="body" orient="vert" idx="1"/>
          </p:nvPr>
        </p:nvSpPr>
        <p:spPr>
          <a:xfrm>
            <a:off x="838200" y="578497"/>
            <a:ext cx="8796688" cy="55984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846BDFF-D746-836C-04B8-CA89AD5D1466}"/>
              </a:ext>
            </a:extLst>
          </p:cNvPr>
          <p:cNvSpPr>
            <a:spLocks noGrp="1"/>
          </p:cNvSpPr>
          <p:nvPr>
            <p:ph type="dt" sz="half" idx="10"/>
          </p:nvPr>
        </p:nvSpPr>
        <p:spPr/>
        <p:txBody>
          <a:bodyPr/>
          <a:lstStyle/>
          <a:p>
            <a:fld id="{D9932B89-1C08-124C-A818-4A226C9F6271}" type="datetime1">
              <a:rPr lang="en-US" smtClean="0"/>
              <a:t>9/17/26</a:t>
            </a:fld>
            <a:endParaRPr lang="en-US"/>
          </a:p>
        </p:txBody>
      </p:sp>
      <p:sp>
        <p:nvSpPr>
          <p:cNvPr id="5" name="Footer Placeholder 4">
            <a:extLst>
              <a:ext uri="{FF2B5EF4-FFF2-40B4-BE49-F238E27FC236}">
                <a16:creationId xmlns:a16="http://schemas.microsoft.com/office/drawing/2014/main" id="{919AA929-A9E6-FF9C-0C59-177F892D6A6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16D893-7E81-90DC-4139-7687B39C3A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425061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12648" y="548640"/>
            <a:ext cx="10653578" cy="1132258"/>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12647" y="1715532"/>
            <a:ext cx="10653579" cy="4593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137160" y="6453002"/>
            <a:ext cx="3494314" cy="365125"/>
          </a:xfrm>
          <a:prstGeom prst="rect">
            <a:avLst/>
          </a:prstGeom>
        </p:spPr>
        <p:txBody>
          <a:bodyPr vert="horz" lIns="91440" tIns="45720" rIns="91440" bIns="45720" rtlCol="0" anchor="ctr"/>
          <a:lstStyle>
            <a:lvl1pPr algn="l">
              <a:defRPr sz="900">
                <a:solidFill>
                  <a:schemeClr val="tx1"/>
                </a:solidFill>
              </a:defRPr>
            </a:lvl1pPr>
          </a:lstStyle>
          <a:p>
            <a:fld id="{ED21E448-AF3A-0844-8572-89C25B065DCC}" type="datetime1">
              <a:rPr lang="en-US" smtClean="0"/>
              <a:t>9/17/26</a:t>
            </a:fld>
            <a:endParaRPr lang="en-US"/>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76521" y="6453002"/>
            <a:ext cx="2805405" cy="365125"/>
          </a:xfrm>
          <a:prstGeom prst="rect">
            <a:avLst/>
          </a:prstGeom>
        </p:spPr>
        <p:txBody>
          <a:bodyPr vert="horz" lIns="91440" tIns="45720" rIns="91440" bIns="45720" rtlCol="0" anchor="ctr"/>
          <a:lstStyle>
            <a:lvl1pPr algn="r">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32162" y="6453002"/>
            <a:ext cx="429207" cy="365125"/>
          </a:xfrm>
          <a:prstGeom prst="rect">
            <a:avLst/>
          </a:prstGeom>
        </p:spPr>
        <p:txBody>
          <a:bodyPr vert="horz" lIns="91440" tIns="45720" rIns="91440" bIns="45720" rtlCol="0" anchor="ctr"/>
          <a:lstStyle>
            <a:lvl1pPr algn="r">
              <a:defRPr sz="900">
                <a:solidFill>
                  <a:schemeClr val="tx1"/>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843159155"/>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hdr="0" ftr="0" dt="0"/>
  <p:txStyles>
    <p:title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github.com/logisim-evolution/logisim-evolution?tab=readme-ov-file#download"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13.png"/><Relationship Id="rId9" Type="http://schemas.openxmlformats.org/officeDocument/2006/relationships/image" Target="../media/image7.svg"/></Relationships>
</file>

<file path=ppt/slides/_rels/slide6.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13.png"/><Relationship Id="rId9"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9.png"/><Relationship Id="rId9" Type="http://schemas.openxmlformats.org/officeDocument/2006/relationships/image" Target="../media/image7.sv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13.png"/><Relationship Id="rId9" Type="http://schemas.openxmlformats.org/officeDocument/2006/relationships/image" Target="../media/image7.svg"/></Relationships>
</file>

<file path=ppt/slides/_rels/slide9.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17.png"/><Relationship Id="rId9" Type="http://schemas.openxmlformats.org/officeDocument/2006/relationships/image" Target="../media/image7.svg"/></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13.png"/><Relationship Id="rId9" Type="http://schemas.openxmlformats.org/officeDocument/2006/relationships/image" Target="../media/image7.svg"/></Relationships>
</file>

<file path=ppt/slides/_rels/slide1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0.png"/><Relationship Id="rId7" Type="http://schemas.openxmlformats.org/officeDocument/2006/relationships/image" Target="../media/image6.png"/><Relationship Id="rId12"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sv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0.png"/><Relationship Id="rId9" Type="http://schemas.openxmlformats.org/officeDocument/2006/relationships/image" Target="../media/image7.svg"/></Relationships>
</file>

<file path=ppt/slides/_rels/slide1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0.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17.svg"/><Relationship Id="rId9" Type="http://schemas.openxmlformats.org/officeDocument/2006/relationships/image" Target="../media/image7.svg"/><Relationship Id="rId1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4.png"/><Relationship Id="rId7"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0.png"/><Relationship Id="rId9" Type="http://schemas.openxmlformats.org/officeDocument/2006/relationships/image" Target="../media/image7.svg"/></Relationships>
</file>

<file path=ppt/slides/_rels/slide1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1.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8.png"/><Relationship Id="rId9" Type="http://schemas.openxmlformats.org/officeDocument/2006/relationships/image" Target="../media/image7.svg"/></Relationships>
</file>

<file path=ppt/slides/_rels/slide19.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9.png"/><Relationship Id="rId7"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svg"/></Relationships>
</file>

<file path=ppt/slides/_rels/slide20.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0.png"/><Relationship Id="rId7"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22.png"/><Relationship Id="rId4" Type="http://schemas.openxmlformats.org/officeDocument/2006/relationships/image" Target="../media/image3.png"/><Relationship Id="rId9" Type="http://schemas.openxmlformats.org/officeDocument/2006/relationships/image" Target="../media/image8.svg"/></Relationships>
</file>

<file path=ppt/slides/_rels/slide2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2.png"/><Relationship Id="rId7"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22.png"/><Relationship Id="rId4" Type="http://schemas.openxmlformats.org/officeDocument/2006/relationships/image" Target="../media/image3.png"/><Relationship Id="rId9" Type="http://schemas.openxmlformats.org/officeDocument/2006/relationships/image" Target="../media/image8.svg"/></Relationships>
</file>

<file path=ppt/slides/_rels/slide2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2.png"/><Relationship Id="rId7"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23.png"/><Relationship Id="rId4" Type="http://schemas.openxmlformats.org/officeDocument/2006/relationships/image" Target="../media/image3.png"/><Relationship Id="rId9" Type="http://schemas.openxmlformats.org/officeDocument/2006/relationships/image" Target="../media/image8.sv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00.pn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8.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50.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5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50.png"/><Relationship Id="rId4" Type="http://schemas.openxmlformats.org/officeDocument/2006/relationships/image" Target="../media/image260.png"/></Relationships>
</file>

<file path=ppt/slides/_rels/slide53.xml.rels><?xml version="1.0" encoding="UTF-8" standalone="yes"?>
<Relationships xmlns="http://schemas.openxmlformats.org/package/2006/relationships"><Relationship Id="rId3" Type="http://schemas.openxmlformats.org/officeDocument/2006/relationships/image" Target="../media/image270.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350.png"/></Relationships>
</file>

<file path=ppt/slides/_rels/slide5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s://github.com/logisim-evolution/logisim-evolution?tab=readme-ov-file#download" TargetMode="External"/><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hyperlink" Target="https://cs.pomona.edu/classes/cs51/circuits/combinational_circuits.cir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E448DB1-4196-18A6-15DA-C72635C1B1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0" name="Rectangle 19">
            <a:extLst>
              <a:ext uri="{FF2B5EF4-FFF2-40B4-BE49-F238E27FC236}">
                <a16:creationId xmlns:a16="http://schemas.microsoft.com/office/drawing/2014/main" id="{4C9BE195-C8FE-8C88-CE12-BD45674DC10F}"/>
              </a:ext>
            </a:extLst>
          </p:cNvPr>
          <p:cNvSpPr/>
          <p:nvPr/>
        </p:nvSpPr>
        <p:spPr>
          <a:xfrm>
            <a:off x="0" y="0"/>
            <a:ext cx="12192000" cy="6858000"/>
          </a:xfrm>
          <a:prstGeom prst="rect">
            <a:avLst/>
          </a:prstGeom>
          <a:solidFill>
            <a:srgbClr val="0089E5">
              <a:alpha val="81961"/>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7D064F0-6D2A-219C-C000-14ABD99ECE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88306" y="0"/>
            <a:ext cx="4903694" cy="6858001"/>
          </a:xfrm>
          <a:prstGeom prst="rect">
            <a:avLst/>
          </a:prstGeom>
          <a:solidFill>
            <a:schemeClr val="bg1">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87D07FA-19A2-9519-3A07-2572285E7C63}"/>
              </a:ext>
            </a:extLst>
          </p:cNvPr>
          <p:cNvSpPr>
            <a:spLocks noGrp="1"/>
          </p:cNvSpPr>
          <p:nvPr>
            <p:ph type="ctrTitle"/>
          </p:nvPr>
        </p:nvSpPr>
        <p:spPr>
          <a:xfrm>
            <a:off x="7329822" y="822960"/>
            <a:ext cx="4862177" cy="3474720"/>
          </a:xfrm>
        </p:spPr>
        <p:txBody>
          <a:bodyPr anchor="b">
            <a:normAutofit/>
          </a:bodyPr>
          <a:lstStyle/>
          <a:p>
            <a:pPr algn="l"/>
            <a:r>
              <a:rPr lang="en-US" sz="5200" dirty="0">
                <a:solidFill>
                  <a:schemeClr val="bg1"/>
                </a:solidFill>
              </a:rPr>
              <a:t>Combinational Circuits</a:t>
            </a:r>
          </a:p>
        </p:txBody>
      </p:sp>
      <p:sp>
        <p:nvSpPr>
          <p:cNvPr id="3" name="Subtitle 2">
            <a:extLst>
              <a:ext uri="{FF2B5EF4-FFF2-40B4-BE49-F238E27FC236}">
                <a16:creationId xmlns:a16="http://schemas.microsoft.com/office/drawing/2014/main" id="{4DC3AA49-8991-E970-8924-4D274A1997A3}"/>
              </a:ext>
            </a:extLst>
          </p:cNvPr>
          <p:cNvSpPr>
            <a:spLocks noGrp="1"/>
          </p:cNvSpPr>
          <p:nvPr>
            <p:ph type="subTitle" idx="1"/>
          </p:nvPr>
        </p:nvSpPr>
        <p:spPr>
          <a:xfrm>
            <a:off x="7488848" y="4427220"/>
            <a:ext cx="3931920" cy="1386840"/>
          </a:xfrm>
        </p:spPr>
        <p:txBody>
          <a:bodyPr anchor="t">
            <a:normAutofit/>
          </a:bodyPr>
          <a:lstStyle/>
          <a:p>
            <a:pPr algn="l"/>
            <a:r>
              <a:rPr lang="en-US" sz="2200" dirty="0">
                <a:solidFill>
                  <a:schemeClr val="bg1"/>
                </a:solidFill>
              </a:rPr>
              <a:t>CS51 – Fall 2026</a:t>
            </a:r>
          </a:p>
        </p:txBody>
      </p:sp>
      <p:pic>
        <p:nvPicPr>
          <p:cNvPr id="4" name="Picture 3" descr="A 7-segment display built out of one 4-bit decoder and 7 gates. The input shown is 0010 and the output is the number 2.">
            <a:extLst>
              <a:ext uri="{FF2B5EF4-FFF2-40B4-BE49-F238E27FC236}">
                <a16:creationId xmlns:a16="http://schemas.microsoft.com/office/drawing/2014/main" id="{E817870A-2E86-E95A-9FB7-D35B34577038}"/>
              </a:ext>
            </a:extLst>
          </p:cNvPr>
          <p:cNvPicPr>
            <a:picLocks noChangeAspect="1"/>
          </p:cNvPicPr>
          <p:nvPr/>
        </p:nvPicPr>
        <p:blipFill>
          <a:blip r:embed="rId3"/>
          <a:stretch>
            <a:fillRect/>
          </a:stretch>
        </p:blipFill>
        <p:spPr>
          <a:xfrm>
            <a:off x="995525" y="0"/>
            <a:ext cx="5338773" cy="6894443"/>
          </a:xfrm>
          <a:prstGeom prst="rect">
            <a:avLst/>
          </a:prstGeom>
        </p:spPr>
      </p:pic>
      <p:sp>
        <p:nvSpPr>
          <p:cNvPr id="5" name="Rectangle 4">
            <a:extLst>
              <a:ext uri="{FF2B5EF4-FFF2-40B4-BE49-F238E27FC236}">
                <a16:creationId xmlns:a16="http://schemas.microsoft.com/office/drawing/2014/main" id="{6E24858B-7DDE-0318-F387-A08A74ECBDC1}"/>
              </a:ext>
            </a:extLst>
          </p:cNvPr>
          <p:cNvSpPr/>
          <p:nvPr/>
        </p:nvSpPr>
        <p:spPr>
          <a:xfrm>
            <a:off x="9101138" y="357188"/>
            <a:ext cx="3090862" cy="465772"/>
          </a:xfrm>
          <a:prstGeom prst="rect">
            <a:avLst/>
          </a:prstGeom>
          <a:solidFill>
            <a:srgbClr val="FE951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Computer Systems</a:t>
            </a:r>
          </a:p>
        </p:txBody>
      </p:sp>
    </p:spTree>
    <p:extLst>
      <p:ext uri="{BB962C8B-B14F-4D97-AF65-F5344CB8AC3E}">
        <p14:creationId xmlns:p14="http://schemas.microsoft.com/office/powerpoint/2010/main" val="27655290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4FFFB-F347-15DC-0C45-A92FC560A7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266477-A11D-E2F3-F3A1-D14C35A8D551}"/>
              </a:ext>
            </a:extLst>
          </p:cNvPr>
          <p:cNvSpPr>
            <a:spLocks noGrp="1"/>
          </p:cNvSpPr>
          <p:nvPr>
            <p:ph type="title"/>
          </p:nvPr>
        </p:nvSpPr>
        <p:spPr/>
        <p:txBody>
          <a:bodyPr/>
          <a:lstStyle/>
          <a:p>
            <a:r>
              <a:rPr lang="en-US" dirty="0"/>
              <a:t>Bits, components, gates, and circuits</a:t>
            </a:r>
          </a:p>
        </p:txBody>
      </p:sp>
      <p:sp>
        <p:nvSpPr>
          <p:cNvPr id="3" name="Content Placeholder 2">
            <a:extLst>
              <a:ext uri="{FF2B5EF4-FFF2-40B4-BE49-F238E27FC236}">
                <a16:creationId xmlns:a16="http://schemas.microsoft.com/office/drawing/2014/main" id="{5DC14F54-4307-419D-B1AE-F128B0A73478}"/>
              </a:ext>
            </a:extLst>
          </p:cNvPr>
          <p:cNvSpPr>
            <a:spLocks noGrp="1"/>
          </p:cNvSpPr>
          <p:nvPr>
            <p:ph idx="1"/>
          </p:nvPr>
        </p:nvSpPr>
        <p:spPr>
          <a:xfrm>
            <a:off x="612647" y="1715532"/>
            <a:ext cx="10917366" cy="4593828"/>
          </a:xfrm>
        </p:spPr>
        <p:txBody>
          <a:bodyPr>
            <a:normAutofit/>
          </a:bodyPr>
          <a:lstStyle/>
          <a:p>
            <a:r>
              <a:rPr lang="en-US" dirty="0"/>
              <a:t>Computers store and transmit information in the form of </a:t>
            </a:r>
            <a:r>
              <a:rPr lang="en-US" b="1" dirty="0"/>
              <a:t>bits</a:t>
            </a:r>
            <a:r>
              <a:rPr lang="en-US" dirty="0"/>
              <a:t>. This is accomplished by combining electronic components, such as </a:t>
            </a:r>
            <a:r>
              <a:rPr lang="en-US" b="1" dirty="0"/>
              <a:t>transistors</a:t>
            </a:r>
            <a:r>
              <a:rPr lang="en-US" dirty="0"/>
              <a:t>, in increasingly complex ways.</a:t>
            </a:r>
          </a:p>
          <a:p>
            <a:r>
              <a:rPr lang="en-US" dirty="0"/>
              <a:t>For example, logic operations are evaluated by</a:t>
            </a:r>
            <a:r>
              <a:rPr lang="en-US" b="1" dirty="0"/>
              <a:t> logic</a:t>
            </a:r>
            <a:r>
              <a:rPr lang="en-US" dirty="0"/>
              <a:t> </a:t>
            </a:r>
            <a:r>
              <a:rPr lang="en-US" b="1" dirty="0"/>
              <a:t>gates </a:t>
            </a:r>
            <a:r>
              <a:rPr lang="en-US" dirty="0"/>
              <a:t>or simply </a:t>
            </a:r>
            <a:r>
              <a:rPr lang="en-US" b="1" dirty="0"/>
              <a:t>gates</a:t>
            </a:r>
            <a:r>
              <a:rPr lang="en-US" dirty="0"/>
              <a:t> built out of special types of transistors.</a:t>
            </a:r>
          </a:p>
          <a:p>
            <a:r>
              <a:rPr lang="en-US" dirty="0"/>
              <a:t>In turn, logic gates can be combined to build more complex </a:t>
            </a:r>
            <a:r>
              <a:rPr lang="en-US" b="1" dirty="0"/>
              <a:t>circuits</a:t>
            </a:r>
            <a:r>
              <a:rPr lang="en-US" dirty="0"/>
              <a:t>.</a:t>
            </a:r>
          </a:p>
          <a:p>
            <a:r>
              <a:rPr lang="en-US" dirty="0"/>
              <a:t>Today’s lecture will be all about different types of </a:t>
            </a:r>
            <a:r>
              <a:rPr lang="en-US" b="1" dirty="0"/>
              <a:t>combinational circuits</a:t>
            </a:r>
            <a:r>
              <a:rPr lang="en-US" dirty="0"/>
              <a:t>: their output depends on the present inputs and there is no notion of memory of past inputs.</a:t>
            </a:r>
            <a:endParaRPr lang="en-US" b="1" dirty="0"/>
          </a:p>
          <a:p>
            <a:r>
              <a:rPr lang="en-US" dirty="0"/>
              <a:t>To draw our circuits, we will use the software </a:t>
            </a:r>
            <a:r>
              <a:rPr lang="en-US" dirty="0">
                <a:solidFill>
                  <a:srgbClr val="0089E5"/>
                </a:solidFill>
                <a:hlinkClick r:id="rId3">
                  <a:extLst>
                    <a:ext uri="{A12FA001-AC4F-418D-AE19-62706E023703}">
                      <ahyp:hlinkClr xmlns:ahyp="http://schemas.microsoft.com/office/drawing/2018/hyperlinkcolor" val="tx"/>
                    </a:ext>
                  </a:extLst>
                </a:hlinkClick>
              </a:rPr>
              <a:t>Logisim-Evolution</a:t>
            </a:r>
            <a:r>
              <a:rPr lang="en-US" dirty="0"/>
              <a:t>.</a:t>
            </a:r>
          </a:p>
        </p:txBody>
      </p:sp>
      <p:sp>
        <p:nvSpPr>
          <p:cNvPr id="30" name="Slide Number Placeholder 29">
            <a:extLst>
              <a:ext uri="{FF2B5EF4-FFF2-40B4-BE49-F238E27FC236}">
                <a16:creationId xmlns:a16="http://schemas.microsoft.com/office/drawing/2014/main" id="{E57DC818-4F81-7A19-0D1E-73A4B5BC16FE}"/>
              </a:ext>
            </a:extLst>
          </p:cNvPr>
          <p:cNvSpPr>
            <a:spLocks noGrp="1"/>
          </p:cNvSpPr>
          <p:nvPr>
            <p:ph type="sldNum" sz="quarter" idx="12"/>
          </p:nvPr>
        </p:nvSpPr>
        <p:spPr/>
        <p:txBody>
          <a:bodyPr/>
          <a:lstStyle/>
          <a:p>
            <a:fld id="{CC057153-B650-4DEB-B370-79DDCFDCE934}" type="slidenum">
              <a:rPr lang="en-US" smtClean="0"/>
              <a:t>2</a:t>
            </a:fld>
            <a:endParaRPr lang="en-US"/>
          </a:p>
        </p:txBody>
      </p:sp>
      <p:sp>
        <p:nvSpPr>
          <p:cNvPr id="31" name="TextBox 30">
            <a:extLst>
              <a:ext uri="{FF2B5EF4-FFF2-40B4-BE49-F238E27FC236}">
                <a16:creationId xmlns:a16="http://schemas.microsoft.com/office/drawing/2014/main" id="{374091EB-2D1C-6244-5E5F-33D829CB1CBB}"/>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673710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D293782D-9D47-D51D-3156-FB275C70F9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A99E88-2794-D0E8-DE93-540CE6DBBCC4}"/>
              </a:ext>
            </a:extLst>
          </p:cNvPr>
          <p:cNvSpPr>
            <a:spLocks noGrp="1"/>
          </p:cNvSpPr>
          <p:nvPr>
            <p:ph type="title"/>
          </p:nvPr>
        </p:nvSpPr>
        <p:spPr>
          <a:xfrm>
            <a:off x="612648" y="2862871"/>
            <a:ext cx="10653578" cy="1132258"/>
          </a:xfrm>
        </p:spPr>
        <p:txBody>
          <a:bodyPr>
            <a:normAutofit fontScale="90000"/>
          </a:bodyPr>
          <a:lstStyle/>
          <a:p>
            <a:pPr algn="ctr"/>
            <a:r>
              <a:rPr lang="en-US" sz="8000" dirty="0">
                <a:solidFill>
                  <a:schemeClr val="bg1"/>
                </a:solidFill>
              </a:rPr>
              <a:t>Logic Circuits</a:t>
            </a:r>
          </a:p>
        </p:txBody>
      </p:sp>
      <p:sp>
        <p:nvSpPr>
          <p:cNvPr id="30" name="Slide Number Placeholder 29">
            <a:extLst>
              <a:ext uri="{FF2B5EF4-FFF2-40B4-BE49-F238E27FC236}">
                <a16:creationId xmlns:a16="http://schemas.microsoft.com/office/drawing/2014/main" id="{B977B625-A78C-4615-1E1D-7FC6DB45DD72}"/>
              </a:ext>
            </a:extLst>
          </p:cNvPr>
          <p:cNvSpPr>
            <a:spLocks noGrp="1"/>
          </p:cNvSpPr>
          <p:nvPr>
            <p:ph type="sldNum" sz="quarter" idx="12"/>
          </p:nvPr>
        </p:nvSpPr>
        <p:spPr/>
        <p:txBody>
          <a:bodyPr/>
          <a:lstStyle/>
          <a:p>
            <a:fld id="{CC057153-B650-4DEB-B370-79DDCFDCE934}" type="slidenum">
              <a:rPr lang="en-US" smtClean="0">
                <a:solidFill>
                  <a:schemeClr val="bg1"/>
                </a:solidFill>
              </a:rPr>
              <a:t>3</a:t>
            </a:fld>
            <a:endParaRPr lang="en-US" dirty="0">
              <a:solidFill>
                <a:schemeClr val="bg1"/>
              </a:solidFill>
            </a:endParaRPr>
          </a:p>
        </p:txBody>
      </p:sp>
      <p:sp>
        <p:nvSpPr>
          <p:cNvPr id="31" name="TextBox 30">
            <a:extLst>
              <a:ext uri="{FF2B5EF4-FFF2-40B4-BE49-F238E27FC236}">
                <a16:creationId xmlns:a16="http://schemas.microsoft.com/office/drawing/2014/main" id="{E00BB7D8-CDBD-C91F-6281-9AB8451A1FD2}"/>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159311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6F0C4-FA4A-094C-2A96-5084E8556C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E69BA8-F399-0D7A-430E-996723BFEA88}"/>
              </a:ext>
            </a:extLst>
          </p:cNvPr>
          <p:cNvSpPr>
            <a:spLocks noGrp="1"/>
          </p:cNvSpPr>
          <p:nvPr>
            <p:ph type="title"/>
          </p:nvPr>
        </p:nvSpPr>
        <p:spPr/>
        <p:txBody>
          <a:bodyPr/>
          <a:lstStyle/>
          <a:p>
            <a:r>
              <a:rPr lang="en-US" dirty="0"/>
              <a:t>Gates and Boolean logic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73DAEC-EEEC-6774-42BF-5AD9B7E96D71}"/>
                  </a:ext>
                </a:extLst>
              </p:cNvPr>
              <p:cNvSpPr>
                <a:spLocks noGrp="1"/>
              </p:cNvSpPr>
              <p:nvPr>
                <p:ph idx="1"/>
              </p:nvPr>
            </p:nvSpPr>
            <p:spPr>
              <a:xfrm>
                <a:off x="612647" y="1715532"/>
                <a:ext cx="10917366" cy="4593828"/>
              </a:xfrm>
            </p:spPr>
            <p:txBody>
              <a:bodyPr>
                <a:normAutofit fontScale="92500" lnSpcReduction="20000"/>
              </a:bodyPr>
              <a:lstStyle/>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3373DAEC-EEEC-6774-42BF-5AD9B7E96D71}"/>
                  </a:ext>
                </a:extLst>
              </p:cNvPr>
              <p:cNvSpPr>
                <a:spLocks noGrp="1" noRot="1" noChangeAspect="1" noMove="1" noResize="1" noEditPoints="1" noAdjustHandles="1" noChangeArrowheads="1" noChangeShapeType="1" noTextEdit="1"/>
              </p:cNvSpPr>
              <p:nvPr>
                <p:ph idx="1"/>
              </p:nvPr>
            </p:nvSpPr>
            <p:spPr>
              <a:xfrm>
                <a:off x="612647" y="1715532"/>
                <a:ext cx="10917366" cy="4593828"/>
              </a:xfrm>
              <a:blipFill>
                <a:blip r:embed="rId3"/>
                <a:stretch>
                  <a:fillRect l="-465" t="-551" b="-1377"/>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56FDF79C-E424-1152-C431-A24046BD1EBB}"/>
              </a:ext>
            </a:extLst>
          </p:cNvPr>
          <p:cNvSpPr>
            <a:spLocks noGrp="1"/>
          </p:cNvSpPr>
          <p:nvPr>
            <p:ph type="sldNum" sz="quarter" idx="12"/>
          </p:nvPr>
        </p:nvSpPr>
        <p:spPr/>
        <p:txBody>
          <a:bodyPr/>
          <a:lstStyle/>
          <a:p>
            <a:fld id="{CC057153-B650-4DEB-B370-79DDCFDCE934}" type="slidenum">
              <a:rPr lang="en-US" smtClean="0"/>
              <a:t>4</a:t>
            </a:fld>
            <a:endParaRPr lang="en-US"/>
          </a:p>
        </p:txBody>
      </p:sp>
      <p:sp>
        <p:nvSpPr>
          <p:cNvPr id="31" name="TextBox 30">
            <a:extLst>
              <a:ext uri="{FF2B5EF4-FFF2-40B4-BE49-F238E27FC236}">
                <a16:creationId xmlns:a16="http://schemas.microsoft.com/office/drawing/2014/main" id="{E4FF0258-8788-B696-1C90-9CBFEA157E65}"/>
              </a:ext>
            </a:extLst>
          </p:cNvPr>
          <p:cNvSpPr txBox="1"/>
          <p:nvPr/>
        </p:nvSpPr>
        <p:spPr>
          <a:xfrm>
            <a:off x="1997612" y="1097280"/>
            <a:ext cx="184731" cy="369332"/>
          </a:xfrm>
          <a:prstGeom prst="rect">
            <a:avLst/>
          </a:prstGeom>
          <a:noFill/>
        </p:spPr>
        <p:txBody>
          <a:bodyPr wrap="none" rtlCol="0">
            <a:spAutoFit/>
          </a:bodyPr>
          <a:lstStyle/>
          <a:p>
            <a:endParaRPr lang="en-US" dirty="0"/>
          </a:p>
        </p:txBody>
      </p:sp>
      <p:pic>
        <p:nvPicPr>
          <p:cNvPr id="8" name="Picture 7">
            <a:extLst>
              <a:ext uri="{FF2B5EF4-FFF2-40B4-BE49-F238E27FC236}">
                <a16:creationId xmlns:a16="http://schemas.microsoft.com/office/drawing/2014/main" id="{036FA1FA-9E43-4821-A1E8-372E4406DC25}"/>
              </a:ext>
            </a:extLst>
          </p:cNvPr>
          <p:cNvPicPr>
            <a:picLocks noChangeAspect="1"/>
          </p:cNvPicPr>
          <p:nvPr/>
        </p:nvPicPr>
        <p:blipFill>
          <a:blip r:embed="rId4"/>
          <a:stretch>
            <a:fillRect/>
          </a:stretch>
        </p:blipFill>
        <p:spPr>
          <a:xfrm>
            <a:off x="1913882" y="1619353"/>
            <a:ext cx="1207008" cy="603504"/>
          </a:xfrm>
          <a:prstGeom prst="rect">
            <a:avLst/>
          </a:prstGeom>
        </p:spPr>
      </p:pic>
      <p:pic>
        <p:nvPicPr>
          <p:cNvPr id="9" name="Picture 8">
            <a:extLst>
              <a:ext uri="{FF2B5EF4-FFF2-40B4-BE49-F238E27FC236}">
                <a16:creationId xmlns:a16="http://schemas.microsoft.com/office/drawing/2014/main" id="{B2D66068-51D4-058A-4A38-B7C434271878}"/>
              </a:ext>
            </a:extLst>
          </p:cNvPr>
          <p:cNvPicPr>
            <a:picLocks noChangeAspect="1"/>
          </p:cNvPicPr>
          <p:nvPr/>
        </p:nvPicPr>
        <p:blipFill>
          <a:blip r:embed="rId5"/>
          <a:stretch>
            <a:fillRect/>
          </a:stretch>
        </p:blipFill>
        <p:spPr>
          <a:xfrm>
            <a:off x="1962498" y="2446698"/>
            <a:ext cx="1207008" cy="603504"/>
          </a:xfrm>
          <a:prstGeom prst="rect">
            <a:avLst/>
          </a:prstGeom>
        </p:spPr>
      </p:pic>
      <p:pic>
        <p:nvPicPr>
          <p:cNvPr id="10" name="Picture 9">
            <a:extLst>
              <a:ext uri="{FF2B5EF4-FFF2-40B4-BE49-F238E27FC236}">
                <a16:creationId xmlns:a16="http://schemas.microsoft.com/office/drawing/2014/main" id="{C58B67DA-D4E0-A4D5-7483-313D223B4971}"/>
              </a:ext>
            </a:extLst>
          </p:cNvPr>
          <p:cNvPicPr>
            <a:picLocks noChangeAspect="1"/>
          </p:cNvPicPr>
          <p:nvPr/>
        </p:nvPicPr>
        <p:blipFill>
          <a:blip r:embed="rId6"/>
          <a:stretch>
            <a:fillRect/>
          </a:stretch>
        </p:blipFill>
        <p:spPr>
          <a:xfrm>
            <a:off x="1913882" y="3312806"/>
            <a:ext cx="1207008" cy="603504"/>
          </a:xfrm>
          <a:prstGeom prst="rect">
            <a:avLst/>
          </a:prstGeom>
        </p:spPr>
      </p:pic>
      <p:pic>
        <p:nvPicPr>
          <p:cNvPr id="11" name="Picture 10">
            <a:extLst>
              <a:ext uri="{FF2B5EF4-FFF2-40B4-BE49-F238E27FC236}">
                <a16:creationId xmlns:a16="http://schemas.microsoft.com/office/drawing/2014/main" id="{97416B48-769D-6DD3-69C4-BD79B06CF151}"/>
              </a:ext>
            </a:extLst>
          </p:cNvPr>
          <p:cNvPicPr>
            <a:picLocks noChangeAspect="1"/>
          </p:cNvPicPr>
          <p:nvPr/>
        </p:nvPicPr>
        <p:blipFill>
          <a:blip r:embed="rId7"/>
          <a:stretch>
            <a:fillRect/>
          </a:stretch>
        </p:blipFill>
        <p:spPr>
          <a:xfrm>
            <a:off x="1997612" y="4140151"/>
            <a:ext cx="1207008" cy="603504"/>
          </a:xfrm>
          <a:prstGeom prst="rect">
            <a:avLst/>
          </a:prstGeom>
        </p:spPr>
      </p:pic>
      <p:pic>
        <p:nvPicPr>
          <p:cNvPr id="5" name="Graphic 4">
            <a:extLst>
              <a:ext uri="{FF2B5EF4-FFF2-40B4-BE49-F238E27FC236}">
                <a16:creationId xmlns:a16="http://schemas.microsoft.com/office/drawing/2014/main" id="{14CE531C-F51A-D158-80DF-1BB4830A0322}"/>
              </a:ext>
            </a:extLst>
          </p:cNvPr>
          <p:cNvPicPr>
            <a:picLocks noChangeAspect="1"/>
          </p:cNvPicPr>
          <p:nvPr/>
        </p:nvPicPr>
        <p:blipFill>
          <a:blip>
            <a:extLst>
              <a:ext uri="{96DAC541-7B7A-43D3-8B79-37D633B846F1}">
                <asvg:svgBlip xmlns:asvg="http://schemas.microsoft.com/office/drawing/2016/SVG/main" r:embed="rId8"/>
              </a:ext>
            </a:extLst>
          </a:blip>
          <a:srcRect l="14717" t="-13038" r="11130" b="-7030"/>
          <a:stretch/>
        </p:blipFill>
        <p:spPr>
          <a:xfrm>
            <a:off x="2014800" y="5731701"/>
            <a:ext cx="1005171" cy="669099"/>
          </a:xfrm>
          <a:prstGeom prst="rect">
            <a:avLst/>
          </a:prstGeom>
        </p:spPr>
      </p:pic>
      <p:pic>
        <p:nvPicPr>
          <p:cNvPr id="13" name="Graphic 12">
            <a:extLst>
              <a:ext uri="{FF2B5EF4-FFF2-40B4-BE49-F238E27FC236}">
                <a16:creationId xmlns:a16="http://schemas.microsoft.com/office/drawing/2014/main" id="{367CE5AE-AEEB-E393-83B0-BCDC6BC39AC8}"/>
              </a:ext>
            </a:extLst>
          </p:cNvPr>
          <p:cNvPicPr>
            <a:picLocks noChangeAspect="1"/>
          </p:cNvPicPr>
          <p:nvPr/>
        </p:nvPicPr>
        <p:blipFill>
          <a:blip>
            <a:extLst>
              <a:ext uri="{96DAC541-7B7A-43D3-8B79-37D633B846F1}">
                <asvg:svgBlip xmlns:asvg="http://schemas.microsoft.com/office/drawing/2016/SVG/main" r:embed="rId9"/>
              </a:ext>
            </a:extLst>
          </a:blip>
          <a:srcRect l="14838" r="14319" b="-3462"/>
          <a:stretch/>
        </p:blipFill>
        <p:spPr>
          <a:xfrm>
            <a:off x="1997612" y="5036757"/>
            <a:ext cx="1005171" cy="603504"/>
          </a:xfrm>
          <a:prstGeom prst="rect">
            <a:avLst/>
          </a:prstGeom>
        </p:spPr>
      </p:pic>
      <mc:AlternateContent xmlns:mc="http://schemas.openxmlformats.org/markup-compatibility/2006" xmlns:a14="http://schemas.microsoft.com/office/drawing/2010/main">
        <mc:Choice Requires="a14">
          <p:graphicFrame>
            <p:nvGraphicFramePr>
              <p:cNvPr id="14" name="Table 13">
                <a:extLst>
                  <a:ext uri="{FF2B5EF4-FFF2-40B4-BE49-F238E27FC236}">
                    <a16:creationId xmlns:a16="http://schemas.microsoft.com/office/drawing/2014/main" id="{0E16D184-B4DB-9CA1-CDC4-5688E82F70D1}"/>
                  </a:ext>
                </a:extLst>
              </p:cNvPr>
              <p:cNvGraphicFramePr>
                <a:graphicFrameLocks noGrp="1"/>
              </p:cNvGraphicFramePr>
              <p:nvPr>
                <p:extLst>
                  <p:ext uri="{D42A27DB-BD31-4B8C-83A1-F6EECF244321}">
                    <p14:modId xmlns:p14="http://schemas.microsoft.com/office/powerpoint/2010/main" val="3584178586"/>
                  </p:ext>
                </p:extLst>
              </p:nvPr>
            </p:nvGraphicFramePr>
            <p:xfrm>
              <a:off x="3438619" y="2108716"/>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14" name="Table 13">
                <a:extLst>
                  <a:ext uri="{FF2B5EF4-FFF2-40B4-BE49-F238E27FC236}">
                    <a16:creationId xmlns:a16="http://schemas.microsoft.com/office/drawing/2014/main" id="{0E16D184-B4DB-9CA1-CDC4-5688E82F70D1}"/>
                  </a:ext>
                </a:extLst>
              </p:cNvPr>
              <p:cNvGraphicFramePr>
                <a:graphicFrameLocks noGrp="1"/>
              </p:cNvGraphicFramePr>
              <p:nvPr>
                <p:extLst>
                  <p:ext uri="{D42A27DB-BD31-4B8C-83A1-F6EECF244321}">
                    <p14:modId xmlns:p14="http://schemas.microsoft.com/office/powerpoint/2010/main" val="3584178586"/>
                  </p:ext>
                </p:extLst>
              </p:nvPr>
            </p:nvGraphicFramePr>
            <p:xfrm>
              <a:off x="3438619" y="2108716"/>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12"/>
                          <a:stretch>
                            <a:fillRect l="-409890" t="-1667" r="-193407" b="-403333"/>
                          </a:stretch>
                        </a:blipFill>
                      </a:tcPr>
                    </a:tc>
                    <a:tc>
                      <a:txBody>
                        <a:bodyPr/>
                        <a:lstStyle/>
                        <a:p>
                          <a:endParaRPr lang="en-US"/>
                        </a:p>
                      </a:txBody>
                      <a:tcPr>
                        <a:blipFill>
                          <a:blip r:embed="rId12"/>
                          <a:stretch>
                            <a:fillRect l="-468687" t="-1667" r="-77778" b="-403333"/>
                          </a:stretch>
                        </a:blipFill>
                      </a:tcPr>
                    </a:tc>
                    <a:tc>
                      <a:txBody>
                        <a:bodyPr/>
                        <a:lstStyle/>
                        <a:p>
                          <a:endParaRPr lang="en-US"/>
                        </a:p>
                      </a:txBody>
                      <a:tcPr>
                        <a:blipFill>
                          <a:blip r:embed="rId12"/>
                          <a:stretch>
                            <a:fillRect l="-750667" t="-1667" r="-2667" b="-403333"/>
                          </a:stretch>
                        </a:blipFill>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23514383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EC2BE-3362-5980-A97F-29FC4FBCC9ED}"/>
            </a:ext>
          </a:extLst>
        </p:cNvPr>
        <p:cNvGrpSpPr/>
        <p:nvPr/>
      </p:nvGrpSpPr>
      <p:grpSpPr>
        <a:xfrm>
          <a:off x="0" y="0"/>
          <a:ext cx="0" cy="0"/>
          <a:chOff x="0" y="0"/>
          <a:chExt cx="0" cy="0"/>
        </a:xfrm>
      </p:grpSpPr>
      <p:pic>
        <p:nvPicPr>
          <p:cNvPr id="6" name="Picture 5" descr="A black and white drawing of a wire&#10;&#10;AI-generated content may be incorrect.">
            <a:extLst>
              <a:ext uri="{FF2B5EF4-FFF2-40B4-BE49-F238E27FC236}">
                <a16:creationId xmlns:a16="http://schemas.microsoft.com/office/drawing/2014/main" id="{29A9E430-62A3-3F2F-79C9-79E0F65544C2}"/>
              </a:ext>
            </a:extLst>
          </p:cNvPr>
          <p:cNvPicPr>
            <a:picLocks noChangeAspect="1"/>
          </p:cNvPicPr>
          <p:nvPr/>
        </p:nvPicPr>
        <p:blipFill>
          <a:blip r:embed="rId3"/>
          <a:stretch>
            <a:fillRect/>
          </a:stretch>
        </p:blipFill>
        <p:spPr>
          <a:xfrm>
            <a:off x="8086112" y="1309237"/>
            <a:ext cx="3366978" cy="1132258"/>
          </a:xfrm>
          <a:prstGeom prst="rect">
            <a:avLst/>
          </a:prstGeom>
        </p:spPr>
      </p:pic>
      <p:sp>
        <p:nvSpPr>
          <p:cNvPr id="2" name="Title 1">
            <a:extLst>
              <a:ext uri="{FF2B5EF4-FFF2-40B4-BE49-F238E27FC236}">
                <a16:creationId xmlns:a16="http://schemas.microsoft.com/office/drawing/2014/main" id="{4D951CD3-2682-10F0-DA67-EF54F0091295}"/>
              </a:ext>
            </a:extLst>
          </p:cNvPr>
          <p:cNvSpPr>
            <a:spLocks noGrp="1"/>
          </p:cNvSpPr>
          <p:nvPr>
            <p:ph type="title"/>
          </p:nvPr>
        </p:nvSpPr>
        <p:spPr/>
        <p:txBody>
          <a:bodyPr/>
          <a:lstStyle/>
          <a:p>
            <a:r>
              <a:rPr lang="en-US" dirty="0"/>
              <a:t>PRACTICE TIME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AE398F1-C9A8-0BC6-1274-66D867DCA14F}"/>
                  </a:ext>
                </a:extLst>
              </p:cNvPr>
              <p:cNvSpPr>
                <a:spLocks noGrp="1"/>
              </p:cNvSpPr>
              <p:nvPr>
                <p:ph idx="1"/>
              </p:nvPr>
            </p:nvSpPr>
            <p:spPr>
              <a:xfrm>
                <a:off x="612647" y="1466612"/>
                <a:ext cx="10917366" cy="4986390"/>
              </a:xfrm>
            </p:spPr>
            <p:txBody>
              <a:bodyPr>
                <a:normAutofit fontScale="85000" lnSpcReduction="20000"/>
              </a:bodyPr>
              <a:lstStyle/>
              <a:p>
                <a:r>
                  <a:rPr lang="en-US" dirty="0"/>
                  <a:t>What is the output of the following circuit for the provided input?</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5AE398F1-C9A8-0BC6-1274-66D867DCA14F}"/>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4"/>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40F55E46-C9F7-C1A6-F8CA-7F2D848FEC16}"/>
              </a:ext>
            </a:extLst>
          </p:cNvPr>
          <p:cNvSpPr>
            <a:spLocks noGrp="1"/>
          </p:cNvSpPr>
          <p:nvPr>
            <p:ph type="sldNum" sz="quarter" idx="12"/>
          </p:nvPr>
        </p:nvSpPr>
        <p:spPr/>
        <p:txBody>
          <a:bodyPr/>
          <a:lstStyle/>
          <a:p>
            <a:fld id="{CC057153-B650-4DEB-B370-79DDCFDCE934}" type="slidenum">
              <a:rPr lang="en-US" smtClean="0"/>
              <a:t>5</a:t>
            </a:fld>
            <a:endParaRPr lang="en-US"/>
          </a:p>
        </p:txBody>
      </p:sp>
      <p:sp>
        <p:nvSpPr>
          <p:cNvPr id="31" name="TextBox 30">
            <a:extLst>
              <a:ext uri="{FF2B5EF4-FFF2-40B4-BE49-F238E27FC236}">
                <a16:creationId xmlns:a16="http://schemas.microsoft.com/office/drawing/2014/main" id="{561368FF-E889-616E-C000-ABBAA680EA2A}"/>
              </a:ext>
            </a:extLst>
          </p:cNvPr>
          <p:cNvSpPr txBox="1"/>
          <p:nvPr/>
        </p:nvSpPr>
        <p:spPr>
          <a:xfrm>
            <a:off x="1997612" y="1097280"/>
            <a:ext cx="184731" cy="369332"/>
          </a:xfrm>
          <a:prstGeom prst="rect">
            <a:avLst/>
          </a:prstGeom>
          <a:noFill/>
        </p:spPr>
        <p:txBody>
          <a:bodyPr wrap="none" rtlCol="0">
            <a:spAutoFit/>
          </a:bodyPr>
          <a:lstStyle/>
          <a:p>
            <a:endParaRPr lang="en-US" dirty="0"/>
          </a:p>
        </p:txBody>
      </p:sp>
      <p:pic>
        <p:nvPicPr>
          <p:cNvPr id="8" name="Picture 7">
            <a:extLst>
              <a:ext uri="{FF2B5EF4-FFF2-40B4-BE49-F238E27FC236}">
                <a16:creationId xmlns:a16="http://schemas.microsoft.com/office/drawing/2014/main" id="{3D0D075C-BD8A-4ECE-1FF9-BA2511A093C2}"/>
              </a:ext>
            </a:extLst>
          </p:cNvPr>
          <p:cNvPicPr>
            <a:picLocks noChangeAspect="1"/>
          </p:cNvPicPr>
          <p:nvPr/>
        </p:nvPicPr>
        <p:blipFill>
          <a:blip r:embed="rId5"/>
          <a:stretch>
            <a:fillRect/>
          </a:stretch>
        </p:blipFill>
        <p:spPr>
          <a:xfrm>
            <a:off x="1960435" y="2193915"/>
            <a:ext cx="883006" cy="441503"/>
          </a:xfrm>
          <a:prstGeom prst="rect">
            <a:avLst/>
          </a:prstGeom>
        </p:spPr>
      </p:pic>
      <p:pic>
        <p:nvPicPr>
          <p:cNvPr id="9" name="Picture 8">
            <a:extLst>
              <a:ext uri="{FF2B5EF4-FFF2-40B4-BE49-F238E27FC236}">
                <a16:creationId xmlns:a16="http://schemas.microsoft.com/office/drawing/2014/main" id="{54224FFD-9625-8DA1-7852-265BB6016C11}"/>
              </a:ext>
            </a:extLst>
          </p:cNvPr>
          <p:cNvPicPr>
            <a:picLocks noChangeAspect="1"/>
          </p:cNvPicPr>
          <p:nvPr/>
        </p:nvPicPr>
        <p:blipFill>
          <a:blip r:embed="rId6"/>
          <a:stretch>
            <a:fillRect/>
          </a:stretch>
        </p:blipFill>
        <p:spPr>
          <a:xfrm>
            <a:off x="1965629" y="2961330"/>
            <a:ext cx="883006" cy="441503"/>
          </a:xfrm>
          <a:prstGeom prst="rect">
            <a:avLst/>
          </a:prstGeom>
        </p:spPr>
      </p:pic>
      <p:pic>
        <p:nvPicPr>
          <p:cNvPr id="10" name="Picture 9">
            <a:extLst>
              <a:ext uri="{FF2B5EF4-FFF2-40B4-BE49-F238E27FC236}">
                <a16:creationId xmlns:a16="http://schemas.microsoft.com/office/drawing/2014/main" id="{CD0C0DE2-A227-46A0-9A0C-9601E968C3AE}"/>
              </a:ext>
            </a:extLst>
          </p:cNvPr>
          <p:cNvPicPr>
            <a:picLocks noChangeAspect="1"/>
          </p:cNvPicPr>
          <p:nvPr/>
        </p:nvPicPr>
        <p:blipFill>
          <a:blip r:embed="rId7"/>
          <a:stretch>
            <a:fillRect/>
          </a:stretch>
        </p:blipFill>
        <p:spPr>
          <a:xfrm>
            <a:off x="1976017" y="3717909"/>
            <a:ext cx="883006" cy="441503"/>
          </a:xfrm>
          <a:prstGeom prst="rect">
            <a:avLst/>
          </a:prstGeom>
        </p:spPr>
      </p:pic>
      <p:pic>
        <p:nvPicPr>
          <p:cNvPr id="11" name="Picture 10">
            <a:extLst>
              <a:ext uri="{FF2B5EF4-FFF2-40B4-BE49-F238E27FC236}">
                <a16:creationId xmlns:a16="http://schemas.microsoft.com/office/drawing/2014/main" id="{C236006C-E79C-96FF-BDF8-711EEE7C147F}"/>
              </a:ext>
            </a:extLst>
          </p:cNvPr>
          <p:cNvPicPr>
            <a:picLocks noChangeAspect="1"/>
          </p:cNvPicPr>
          <p:nvPr/>
        </p:nvPicPr>
        <p:blipFill>
          <a:blip r:embed="rId8"/>
          <a:stretch>
            <a:fillRect/>
          </a:stretch>
        </p:blipFill>
        <p:spPr>
          <a:xfrm>
            <a:off x="1960435" y="4521559"/>
            <a:ext cx="883006" cy="441503"/>
          </a:xfrm>
          <a:prstGeom prst="rect">
            <a:avLst/>
          </a:prstGeom>
        </p:spPr>
      </p:pic>
      <p:pic>
        <p:nvPicPr>
          <p:cNvPr id="5" name="Graphic 4">
            <a:extLst>
              <a:ext uri="{FF2B5EF4-FFF2-40B4-BE49-F238E27FC236}">
                <a16:creationId xmlns:a16="http://schemas.microsoft.com/office/drawing/2014/main" id="{40868E59-79EB-F42C-F424-FDB4BAA8480C}"/>
              </a:ext>
            </a:extLst>
          </p:cNvPr>
          <p:cNvPicPr>
            <a:picLocks noChangeAspect="1"/>
          </p:cNvPicPr>
          <p:nvPr/>
        </p:nvPicPr>
        <p:blipFill>
          <a:blip>
            <a:extLst>
              <a:ext uri="{96DAC541-7B7A-43D3-8B79-37D633B846F1}">
                <asvg:svgBlip xmlns:asvg="http://schemas.microsoft.com/office/drawing/2016/SVG/main" r:embed="rId9"/>
              </a:ext>
            </a:extLst>
          </a:blip>
          <a:srcRect l="14717" t="-13038" r="11130" b="-7030"/>
          <a:stretch/>
        </p:blipFill>
        <p:spPr>
          <a:xfrm>
            <a:off x="1960435" y="6017116"/>
            <a:ext cx="735349" cy="489490"/>
          </a:xfrm>
          <a:prstGeom prst="rect">
            <a:avLst/>
          </a:prstGeom>
        </p:spPr>
      </p:pic>
      <p:pic>
        <p:nvPicPr>
          <p:cNvPr id="13" name="Graphic 12">
            <a:extLst>
              <a:ext uri="{FF2B5EF4-FFF2-40B4-BE49-F238E27FC236}">
                <a16:creationId xmlns:a16="http://schemas.microsoft.com/office/drawing/2014/main" id="{25A8DAD3-67F9-A8A9-EAD7-96756FD55F08}"/>
              </a:ext>
            </a:extLst>
          </p:cNvPr>
          <p:cNvPicPr>
            <a:picLocks noChangeAspect="1"/>
          </p:cNvPicPr>
          <p:nvPr/>
        </p:nvPicPr>
        <p:blipFill>
          <a:blip>
            <a:extLst>
              <a:ext uri="{96DAC541-7B7A-43D3-8B79-37D633B846F1}">
                <asvg:svgBlip xmlns:asvg="http://schemas.microsoft.com/office/drawing/2016/SVG/main" r:embed="rId10"/>
              </a:ext>
            </a:extLst>
          </a:blip>
          <a:srcRect l="14838" r="14319" b="-3462"/>
          <a:stretch/>
        </p:blipFill>
        <p:spPr>
          <a:xfrm>
            <a:off x="1982361" y="5300280"/>
            <a:ext cx="735349" cy="441503"/>
          </a:xfrm>
          <a:prstGeom prst="rect">
            <a:avLst/>
          </a:prstGeom>
        </p:spPr>
      </p:pic>
      <p:grpSp>
        <p:nvGrpSpPr>
          <p:cNvPr id="17" name="Group 16">
            <a:extLst>
              <a:ext uri="{FF2B5EF4-FFF2-40B4-BE49-F238E27FC236}">
                <a16:creationId xmlns:a16="http://schemas.microsoft.com/office/drawing/2014/main" id="{F936CFCB-4425-05BC-1078-523550BDB7B1}"/>
              </a:ext>
            </a:extLst>
          </p:cNvPr>
          <p:cNvGrpSpPr/>
          <p:nvPr/>
        </p:nvGrpSpPr>
        <p:grpSpPr>
          <a:xfrm>
            <a:off x="8054919" y="1213647"/>
            <a:ext cx="3429364" cy="1323439"/>
            <a:chOff x="8054919" y="1213647"/>
            <a:chExt cx="3429364" cy="1323439"/>
          </a:xfrm>
        </p:grpSpPr>
        <p:sp>
          <p:nvSpPr>
            <p:cNvPr id="18" name="TextBox 17">
              <a:extLst>
                <a:ext uri="{FF2B5EF4-FFF2-40B4-BE49-F238E27FC236}">
                  <a16:creationId xmlns:a16="http://schemas.microsoft.com/office/drawing/2014/main" id="{19D5E6E9-0C54-A2CD-CF23-E468418327DA}"/>
                </a:ext>
              </a:extLst>
            </p:cNvPr>
            <p:cNvSpPr txBox="1"/>
            <p:nvPr/>
          </p:nvSpPr>
          <p:spPr>
            <a:xfrm>
              <a:off x="8054919" y="1213647"/>
              <a:ext cx="436115" cy="1323439"/>
            </a:xfrm>
            <a:prstGeom prst="rect">
              <a:avLst/>
            </a:prstGeom>
            <a:solidFill>
              <a:schemeClr val="bg1"/>
            </a:solidFill>
          </p:spPr>
          <p:txBody>
            <a:bodyPr wrap="square" rtlCol="0">
              <a:spAutoFit/>
            </a:bodyPr>
            <a:lstStyle/>
            <a:p>
              <a:r>
                <a:rPr lang="en-US" sz="1600" dirty="0"/>
                <a:t>1</a:t>
              </a:r>
            </a:p>
            <a:p>
              <a:r>
                <a:rPr lang="en-US" sz="1600" dirty="0"/>
                <a:t>0</a:t>
              </a:r>
            </a:p>
            <a:p>
              <a:endParaRPr lang="en-US" sz="1600" dirty="0"/>
            </a:p>
            <a:p>
              <a:endParaRPr lang="en-US" sz="1600" dirty="0"/>
            </a:p>
            <a:p>
              <a:r>
                <a:rPr lang="en-US" sz="1600" dirty="0"/>
                <a:t>0</a:t>
              </a:r>
            </a:p>
          </p:txBody>
        </p:sp>
        <p:sp>
          <p:nvSpPr>
            <p:cNvPr id="19" name="TextBox 18">
              <a:extLst>
                <a:ext uri="{FF2B5EF4-FFF2-40B4-BE49-F238E27FC236}">
                  <a16:creationId xmlns:a16="http://schemas.microsoft.com/office/drawing/2014/main" id="{42BAAF9D-6929-8F62-4F99-DA19DD44DA47}"/>
                </a:ext>
              </a:extLst>
            </p:cNvPr>
            <p:cNvSpPr txBox="1"/>
            <p:nvPr/>
          </p:nvSpPr>
          <p:spPr>
            <a:xfrm>
              <a:off x="11048168" y="2007344"/>
              <a:ext cx="436115" cy="338554"/>
            </a:xfrm>
            <a:prstGeom prst="rect">
              <a:avLst/>
            </a:prstGeom>
            <a:solidFill>
              <a:schemeClr val="bg1"/>
            </a:solidFill>
          </p:spPr>
          <p:txBody>
            <a:bodyPr wrap="square" rtlCol="0">
              <a:spAutoFit/>
            </a:bodyPr>
            <a:lstStyle/>
            <a:p>
              <a:r>
                <a:rPr lang="en-US" sz="1600" dirty="0"/>
                <a:t>?</a:t>
              </a:r>
            </a:p>
          </p:txBody>
        </p:sp>
      </p:grpSp>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4A573304-B65E-C25D-8DBC-8BA148655CFF}"/>
                  </a:ext>
                </a:extLst>
              </p:cNvPr>
              <p:cNvGraphicFramePr>
                <a:graphicFrameLocks noGrp="1"/>
              </p:cNvGraphicFramePr>
              <p:nvPr>
                <p:extLst>
                  <p:ext uri="{D42A27DB-BD31-4B8C-83A1-F6EECF244321}">
                    <p14:modId xmlns:p14="http://schemas.microsoft.com/office/powerpoint/2010/main" val="565059929"/>
                  </p:ext>
                </p:extLst>
              </p:nvPr>
            </p:nvGraphicFramePr>
            <p:xfrm>
              <a:off x="3438608" y="2790051"/>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20" name="Table 19">
                <a:extLst>
                  <a:ext uri="{FF2B5EF4-FFF2-40B4-BE49-F238E27FC236}">
                    <a16:creationId xmlns:a16="http://schemas.microsoft.com/office/drawing/2014/main" id="{4A573304-B65E-C25D-8DBC-8BA148655CFF}"/>
                  </a:ext>
                </a:extLst>
              </p:cNvPr>
              <p:cNvGraphicFramePr>
                <a:graphicFrameLocks noGrp="1"/>
              </p:cNvGraphicFramePr>
              <p:nvPr>
                <p:extLst>
                  <p:ext uri="{D42A27DB-BD31-4B8C-83A1-F6EECF244321}">
                    <p14:modId xmlns:p14="http://schemas.microsoft.com/office/powerpoint/2010/main" val="565059929"/>
                  </p:ext>
                </p:extLst>
              </p:nvPr>
            </p:nvGraphicFramePr>
            <p:xfrm>
              <a:off x="3438608" y="2790051"/>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13"/>
                          <a:stretch>
                            <a:fillRect l="-409890" t="-1667" r="-193407" b="-403333"/>
                          </a:stretch>
                        </a:blipFill>
                      </a:tcPr>
                    </a:tc>
                    <a:tc>
                      <a:txBody>
                        <a:bodyPr/>
                        <a:lstStyle/>
                        <a:p>
                          <a:endParaRPr lang="en-US"/>
                        </a:p>
                      </a:txBody>
                      <a:tcPr>
                        <a:blipFill>
                          <a:blip r:embed="rId13"/>
                          <a:stretch>
                            <a:fillRect l="-468687" t="-1667" r="-77778" b="-403333"/>
                          </a:stretch>
                        </a:blipFill>
                      </a:tcPr>
                    </a:tc>
                    <a:tc>
                      <a:txBody>
                        <a:bodyPr/>
                        <a:lstStyle/>
                        <a:p>
                          <a:endParaRPr lang="en-US"/>
                        </a:p>
                      </a:txBody>
                      <a:tcPr>
                        <a:blipFill>
                          <a:blip r:embed="rId13"/>
                          <a:stretch>
                            <a:fillRect l="-750667" t="-1667" r="-2667" b="-403333"/>
                          </a:stretch>
                        </a:blipFill>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1737224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C5426-82B4-34C1-2AFE-A0BB411C5774}"/>
            </a:ext>
          </a:extLst>
        </p:cNvPr>
        <p:cNvGrpSpPr/>
        <p:nvPr/>
      </p:nvGrpSpPr>
      <p:grpSpPr>
        <a:xfrm>
          <a:off x="0" y="0"/>
          <a:ext cx="0" cy="0"/>
          <a:chOff x="0" y="0"/>
          <a:chExt cx="0" cy="0"/>
        </a:xfrm>
      </p:grpSpPr>
      <p:pic>
        <p:nvPicPr>
          <p:cNvPr id="6" name="Picture 5" descr="A diagram of a wire&#10;&#10;AI-generated content may be incorrect.">
            <a:extLst>
              <a:ext uri="{FF2B5EF4-FFF2-40B4-BE49-F238E27FC236}">
                <a16:creationId xmlns:a16="http://schemas.microsoft.com/office/drawing/2014/main" id="{95F23306-E19F-EAAA-B6C6-CFD113EC9EC7}"/>
              </a:ext>
            </a:extLst>
          </p:cNvPr>
          <p:cNvPicPr>
            <a:picLocks noChangeAspect="1"/>
          </p:cNvPicPr>
          <p:nvPr/>
        </p:nvPicPr>
        <p:blipFill>
          <a:blip r:embed="rId3"/>
          <a:stretch>
            <a:fillRect/>
          </a:stretch>
        </p:blipFill>
        <p:spPr>
          <a:xfrm>
            <a:off x="7395772" y="487612"/>
            <a:ext cx="4565963" cy="1535456"/>
          </a:xfrm>
          <a:prstGeom prst="rect">
            <a:avLst/>
          </a:prstGeom>
        </p:spPr>
      </p:pic>
      <p:sp>
        <p:nvSpPr>
          <p:cNvPr id="2" name="Title 1">
            <a:extLst>
              <a:ext uri="{FF2B5EF4-FFF2-40B4-BE49-F238E27FC236}">
                <a16:creationId xmlns:a16="http://schemas.microsoft.com/office/drawing/2014/main" id="{50A13690-8637-9293-8CA8-9129FA6BA9CE}"/>
              </a:ext>
            </a:extLst>
          </p:cNvPr>
          <p:cNvSpPr>
            <a:spLocks noGrp="1"/>
          </p:cNvSpPr>
          <p:nvPr>
            <p:ph type="title"/>
          </p:nvPr>
        </p:nvSpPr>
        <p:spPr/>
        <p:txBody>
          <a:bodyPr/>
          <a:lstStyle/>
          <a:p>
            <a:r>
              <a:rPr lang="en-US" dirty="0"/>
              <a:t>ANSWER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2F9E328-1B05-7E3A-A75B-71CDF068D4AE}"/>
                  </a:ext>
                </a:extLst>
              </p:cNvPr>
              <p:cNvSpPr>
                <a:spLocks noGrp="1"/>
              </p:cNvSpPr>
              <p:nvPr>
                <p:ph idx="1"/>
              </p:nvPr>
            </p:nvSpPr>
            <p:spPr>
              <a:xfrm>
                <a:off x="612647" y="1466612"/>
                <a:ext cx="10917366" cy="4986390"/>
              </a:xfrm>
            </p:spPr>
            <p:txBody>
              <a:bodyPr>
                <a:normAutofit fontScale="85000" lnSpcReduction="20000"/>
              </a:bodyPr>
              <a:lstStyle/>
              <a:p>
                <a:r>
                  <a:rPr lang="en-US" dirty="0"/>
                  <a:t>What is the output of the following circuit for the provided input?</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E2F9E328-1B05-7E3A-A75B-71CDF068D4AE}"/>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4"/>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54D1A106-CCC3-99EE-B17A-E9B3680D2BE2}"/>
              </a:ext>
            </a:extLst>
          </p:cNvPr>
          <p:cNvSpPr>
            <a:spLocks noGrp="1"/>
          </p:cNvSpPr>
          <p:nvPr>
            <p:ph type="sldNum" sz="quarter" idx="12"/>
          </p:nvPr>
        </p:nvSpPr>
        <p:spPr/>
        <p:txBody>
          <a:bodyPr/>
          <a:lstStyle/>
          <a:p>
            <a:fld id="{CC057153-B650-4DEB-B370-79DDCFDCE934}" type="slidenum">
              <a:rPr lang="en-US" smtClean="0"/>
              <a:t>6</a:t>
            </a:fld>
            <a:endParaRPr lang="en-US"/>
          </a:p>
        </p:txBody>
      </p:sp>
      <p:sp>
        <p:nvSpPr>
          <p:cNvPr id="31" name="TextBox 30">
            <a:extLst>
              <a:ext uri="{FF2B5EF4-FFF2-40B4-BE49-F238E27FC236}">
                <a16:creationId xmlns:a16="http://schemas.microsoft.com/office/drawing/2014/main" id="{BA2ACDC5-EDA8-AE2A-1210-5E65243B2EF4}"/>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7" name="TextBox 6">
            <a:extLst>
              <a:ext uri="{FF2B5EF4-FFF2-40B4-BE49-F238E27FC236}">
                <a16:creationId xmlns:a16="http://schemas.microsoft.com/office/drawing/2014/main" id="{A1041314-337B-D24F-063B-017430C1916E}"/>
              </a:ext>
            </a:extLst>
          </p:cNvPr>
          <p:cNvSpPr txBox="1"/>
          <p:nvPr/>
        </p:nvSpPr>
        <p:spPr>
          <a:xfrm>
            <a:off x="9663804" y="424862"/>
            <a:ext cx="436115" cy="338554"/>
          </a:xfrm>
          <a:prstGeom prst="rect">
            <a:avLst/>
          </a:prstGeom>
          <a:noFill/>
        </p:spPr>
        <p:txBody>
          <a:bodyPr wrap="square" rtlCol="0">
            <a:spAutoFit/>
          </a:bodyPr>
          <a:lstStyle/>
          <a:p>
            <a:r>
              <a:rPr lang="en-US" sz="1600" dirty="0">
                <a:solidFill>
                  <a:schemeClr val="accent1"/>
                </a:solidFill>
              </a:rPr>
              <a:t>0</a:t>
            </a:r>
          </a:p>
        </p:txBody>
      </p:sp>
      <p:sp>
        <p:nvSpPr>
          <p:cNvPr id="26" name="TextBox 25">
            <a:extLst>
              <a:ext uri="{FF2B5EF4-FFF2-40B4-BE49-F238E27FC236}">
                <a16:creationId xmlns:a16="http://schemas.microsoft.com/office/drawing/2014/main" id="{D7F41145-CCBB-C3B4-C52A-92CDD99C2044}"/>
              </a:ext>
            </a:extLst>
          </p:cNvPr>
          <p:cNvSpPr txBox="1"/>
          <p:nvPr/>
        </p:nvSpPr>
        <p:spPr>
          <a:xfrm>
            <a:off x="8100363" y="2178429"/>
            <a:ext cx="3531799" cy="338554"/>
          </a:xfrm>
          <a:prstGeom prst="rect">
            <a:avLst/>
          </a:prstGeom>
          <a:noFill/>
        </p:spPr>
        <p:txBody>
          <a:bodyPr wrap="square" rtlCol="0">
            <a:spAutoFit/>
          </a:bodyPr>
          <a:lstStyle/>
          <a:p>
            <a:r>
              <a:rPr lang="en-US" sz="1600" dirty="0">
                <a:solidFill>
                  <a:srgbClr val="00FA00"/>
                </a:solidFill>
              </a:rPr>
              <a:t>Light green </a:t>
            </a:r>
            <a:r>
              <a:rPr lang="en-US" sz="1600" dirty="0"/>
              <a:t>is 1 and </a:t>
            </a:r>
            <a:r>
              <a:rPr lang="en-US" sz="1600" dirty="0">
                <a:solidFill>
                  <a:schemeClr val="accent6">
                    <a:lumMod val="50000"/>
                  </a:schemeClr>
                </a:solidFill>
              </a:rPr>
              <a:t>dark green </a:t>
            </a:r>
            <a:r>
              <a:rPr lang="en-US" sz="1600" dirty="0"/>
              <a:t>is 0</a:t>
            </a:r>
          </a:p>
        </p:txBody>
      </p:sp>
      <p:pic>
        <p:nvPicPr>
          <p:cNvPr id="15" name="Picture 14">
            <a:extLst>
              <a:ext uri="{FF2B5EF4-FFF2-40B4-BE49-F238E27FC236}">
                <a16:creationId xmlns:a16="http://schemas.microsoft.com/office/drawing/2014/main" id="{9E81787E-F513-0E16-F089-41CD29581A92}"/>
              </a:ext>
            </a:extLst>
          </p:cNvPr>
          <p:cNvPicPr>
            <a:picLocks noChangeAspect="1"/>
          </p:cNvPicPr>
          <p:nvPr/>
        </p:nvPicPr>
        <p:blipFill>
          <a:blip r:embed="rId5"/>
          <a:stretch>
            <a:fillRect/>
          </a:stretch>
        </p:blipFill>
        <p:spPr>
          <a:xfrm>
            <a:off x="1960435" y="2193915"/>
            <a:ext cx="883006" cy="441503"/>
          </a:xfrm>
          <a:prstGeom prst="rect">
            <a:avLst/>
          </a:prstGeom>
        </p:spPr>
      </p:pic>
      <p:pic>
        <p:nvPicPr>
          <p:cNvPr id="16" name="Picture 15">
            <a:extLst>
              <a:ext uri="{FF2B5EF4-FFF2-40B4-BE49-F238E27FC236}">
                <a16:creationId xmlns:a16="http://schemas.microsoft.com/office/drawing/2014/main" id="{13FC1AFF-7EDC-E0BC-B509-01CC86E66529}"/>
              </a:ext>
            </a:extLst>
          </p:cNvPr>
          <p:cNvPicPr>
            <a:picLocks noChangeAspect="1"/>
          </p:cNvPicPr>
          <p:nvPr/>
        </p:nvPicPr>
        <p:blipFill>
          <a:blip r:embed="rId6"/>
          <a:stretch>
            <a:fillRect/>
          </a:stretch>
        </p:blipFill>
        <p:spPr>
          <a:xfrm>
            <a:off x="1965629" y="2961330"/>
            <a:ext cx="883006" cy="441503"/>
          </a:xfrm>
          <a:prstGeom prst="rect">
            <a:avLst/>
          </a:prstGeom>
        </p:spPr>
      </p:pic>
      <p:pic>
        <p:nvPicPr>
          <p:cNvPr id="17" name="Picture 16">
            <a:extLst>
              <a:ext uri="{FF2B5EF4-FFF2-40B4-BE49-F238E27FC236}">
                <a16:creationId xmlns:a16="http://schemas.microsoft.com/office/drawing/2014/main" id="{D42B0E88-5785-B89D-CD47-3D65B2D4760C}"/>
              </a:ext>
            </a:extLst>
          </p:cNvPr>
          <p:cNvPicPr>
            <a:picLocks noChangeAspect="1"/>
          </p:cNvPicPr>
          <p:nvPr/>
        </p:nvPicPr>
        <p:blipFill>
          <a:blip r:embed="rId7"/>
          <a:stretch>
            <a:fillRect/>
          </a:stretch>
        </p:blipFill>
        <p:spPr>
          <a:xfrm>
            <a:off x="1976017" y="3717909"/>
            <a:ext cx="883006" cy="441503"/>
          </a:xfrm>
          <a:prstGeom prst="rect">
            <a:avLst/>
          </a:prstGeom>
        </p:spPr>
      </p:pic>
      <p:pic>
        <p:nvPicPr>
          <p:cNvPr id="18" name="Picture 17">
            <a:extLst>
              <a:ext uri="{FF2B5EF4-FFF2-40B4-BE49-F238E27FC236}">
                <a16:creationId xmlns:a16="http://schemas.microsoft.com/office/drawing/2014/main" id="{13673C65-93BD-F3A8-3337-A5849FC1BB40}"/>
              </a:ext>
            </a:extLst>
          </p:cNvPr>
          <p:cNvPicPr>
            <a:picLocks noChangeAspect="1"/>
          </p:cNvPicPr>
          <p:nvPr/>
        </p:nvPicPr>
        <p:blipFill>
          <a:blip r:embed="rId8"/>
          <a:stretch>
            <a:fillRect/>
          </a:stretch>
        </p:blipFill>
        <p:spPr>
          <a:xfrm>
            <a:off x="1960435" y="4521559"/>
            <a:ext cx="883006" cy="441503"/>
          </a:xfrm>
          <a:prstGeom prst="rect">
            <a:avLst/>
          </a:prstGeom>
        </p:spPr>
      </p:pic>
      <p:pic>
        <p:nvPicPr>
          <p:cNvPr id="19" name="Graphic 18">
            <a:extLst>
              <a:ext uri="{FF2B5EF4-FFF2-40B4-BE49-F238E27FC236}">
                <a16:creationId xmlns:a16="http://schemas.microsoft.com/office/drawing/2014/main" id="{23555343-0DDE-11EE-229E-2DA08C8F5085}"/>
              </a:ext>
            </a:extLst>
          </p:cNvPr>
          <p:cNvPicPr>
            <a:picLocks noChangeAspect="1"/>
          </p:cNvPicPr>
          <p:nvPr/>
        </p:nvPicPr>
        <p:blipFill>
          <a:blip>
            <a:extLst>
              <a:ext uri="{96DAC541-7B7A-43D3-8B79-37D633B846F1}">
                <asvg:svgBlip xmlns:asvg="http://schemas.microsoft.com/office/drawing/2016/SVG/main" r:embed="rId9"/>
              </a:ext>
            </a:extLst>
          </a:blip>
          <a:srcRect l="14717" t="-13038" r="11130" b="-7030"/>
          <a:stretch/>
        </p:blipFill>
        <p:spPr>
          <a:xfrm>
            <a:off x="1960435" y="6017116"/>
            <a:ext cx="735349" cy="489490"/>
          </a:xfrm>
          <a:prstGeom prst="rect">
            <a:avLst/>
          </a:prstGeom>
        </p:spPr>
      </p:pic>
      <p:pic>
        <p:nvPicPr>
          <p:cNvPr id="20" name="Graphic 19">
            <a:extLst>
              <a:ext uri="{FF2B5EF4-FFF2-40B4-BE49-F238E27FC236}">
                <a16:creationId xmlns:a16="http://schemas.microsoft.com/office/drawing/2014/main" id="{AE837D69-AA03-96EA-CF07-62601548BA59}"/>
              </a:ext>
            </a:extLst>
          </p:cNvPr>
          <p:cNvPicPr>
            <a:picLocks noChangeAspect="1"/>
          </p:cNvPicPr>
          <p:nvPr/>
        </p:nvPicPr>
        <p:blipFill>
          <a:blip>
            <a:extLst>
              <a:ext uri="{96DAC541-7B7A-43D3-8B79-37D633B846F1}">
                <asvg:svgBlip xmlns:asvg="http://schemas.microsoft.com/office/drawing/2016/SVG/main" r:embed="rId10"/>
              </a:ext>
            </a:extLst>
          </a:blip>
          <a:srcRect l="14838" r="14319" b="-3462"/>
          <a:stretch/>
        </p:blipFill>
        <p:spPr>
          <a:xfrm>
            <a:off x="1982361" y="5300280"/>
            <a:ext cx="735349" cy="441503"/>
          </a:xfrm>
          <a:prstGeom prst="rect">
            <a:avLst/>
          </a:prstGeom>
        </p:spPr>
      </p:pic>
      <mc:AlternateContent xmlns:mc="http://schemas.openxmlformats.org/markup-compatibility/2006" xmlns:a14="http://schemas.microsoft.com/office/drawing/2010/main">
        <mc:Choice Requires="a14">
          <p:graphicFrame>
            <p:nvGraphicFramePr>
              <p:cNvPr id="21" name="Table 20">
                <a:extLst>
                  <a:ext uri="{FF2B5EF4-FFF2-40B4-BE49-F238E27FC236}">
                    <a16:creationId xmlns:a16="http://schemas.microsoft.com/office/drawing/2014/main" id="{B053EC4E-68E0-24BA-F2F5-654ACCA25E97}"/>
                  </a:ext>
                </a:extLst>
              </p:cNvPr>
              <p:cNvGraphicFramePr>
                <a:graphicFrameLocks noGrp="1"/>
              </p:cNvGraphicFramePr>
              <p:nvPr>
                <p:extLst>
                  <p:ext uri="{D42A27DB-BD31-4B8C-83A1-F6EECF244321}">
                    <p14:modId xmlns:p14="http://schemas.microsoft.com/office/powerpoint/2010/main" val="1373486677"/>
                  </p:ext>
                </p:extLst>
              </p:nvPr>
            </p:nvGraphicFramePr>
            <p:xfrm>
              <a:off x="3438608" y="2790051"/>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21" name="Table 20">
                <a:extLst>
                  <a:ext uri="{FF2B5EF4-FFF2-40B4-BE49-F238E27FC236}">
                    <a16:creationId xmlns:a16="http://schemas.microsoft.com/office/drawing/2014/main" id="{B053EC4E-68E0-24BA-F2F5-654ACCA25E97}"/>
                  </a:ext>
                </a:extLst>
              </p:cNvPr>
              <p:cNvGraphicFramePr>
                <a:graphicFrameLocks noGrp="1"/>
              </p:cNvGraphicFramePr>
              <p:nvPr>
                <p:extLst>
                  <p:ext uri="{D42A27DB-BD31-4B8C-83A1-F6EECF244321}">
                    <p14:modId xmlns:p14="http://schemas.microsoft.com/office/powerpoint/2010/main" val="1373486677"/>
                  </p:ext>
                </p:extLst>
              </p:nvPr>
            </p:nvGraphicFramePr>
            <p:xfrm>
              <a:off x="3438608" y="2790051"/>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13"/>
                          <a:stretch>
                            <a:fillRect l="-409890" t="-1667" r="-193407" b="-403333"/>
                          </a:stretch>
                        </a:blipFill>
                      </a:tcPr>
                    </a:tc>
                    <a:tc>
                      <a:txBody>
                        <a:bodyPr/>
                        <a:lstStyle/>
                        <a:p>
                          <a:endParaRPr lang="en-US"/>
                        </a:p>
                      </a:txBody>
                      <a:tcPr>
                        <a:blipFill>
                          <a:blip r:embed="rId13"/>
                          <a:stretch>
                            <a:fillRect l="-468687" t="-1667" r="-77778" b="-403333"/>
                          </a:stretch>
                        </a:blipFill>
                      </a:tcPr>
                    </a:tc>
                    <a:tc>
                      <a:txBody>
                        <a:bodyPr/>
                        <a:lstStyle/>
                        <a:p>
                          <a:endParaRPr lang="en-US"/>
                        </a:p>
                      </a:txBody>
                      <a:tcPr>
                        <a:blipFill>
                          <a:blip r:embed="rId13"/>
                          <a:stretch>
                            <a:fillRect l="-750667" t="-1667" r="-2667" b="-403333"/>
                          </a:stretch>
                        </a:blipFill>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37796471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43223-3378-985C-B79C-2AA9677693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6FAEDC-3455-6447-9EFD-21FF0F831DB3}"/>
              </a:ext>
            </a:extLst>
          </p:cNvPr>
          <p:cNvSpPr>
            <a:spLocks noGrp="1"/>
          </p:cNvSpPr>
          <p:nvPr>
            <p:ph type="title"/>
          </p:nvPr>
        </p:nvSpPr>
        <p:spPr/>
        <p:txBody>
          <a:bodyPr/>
          <a:lstStyle/>
          <a:p>
            <a:r>
              <a:rPr lang="en-US" dirty="0"/>
              <a:t>PRACTICE TIME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C4109CD-6705-F8C3-FF21-26E062CF606B}"/>
                  </a:ext>
                </a:extLst>
              </p:cNvPr>
              <p:cNvSpPr>
                <a:spLocks noGrp="1"/>
              </p:cNvSpPr>
              <p:nvPr>
                <p:ph idx="1"/>
              </p:nvPr>
            </p:nvSpPr>
            <p:spPr>
              <a:xfrm>
                <a:off x="612647" y="1466612"/>
                <a:ext cx="10917366" cy="4986390"/>
              </a:xfrm>
            </p:spPr>
            <p:txBody>
              <a:bodyPr>
                <a:normAutofit fontScale="85000" lnSpcReduction="20000"/>
              </a:bodyPr>
              <a:lstStyle/>
              <a:p>
                <a:r>
                  <a:rPr lang="en-US" dirty="0"/>
                  <a:t>What is the output of the following circuit for the provided input?</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EC4109CD-6705-F8C3-FF21-26E062CF606B}"/>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3"/>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38A05F49-A1FC-521A-4091-AD753EA0AD8F}"/>
              </a:ext>
            </a:extLst>
          </p:cNvPr>
          <p:cNvSpPr>
            <a:spLocks noGrp="1"/>
          </p:cNvSpPr>
          <p:nvPr>
            <p:ph type="sldNum" sz="quarter" idx="12"/>
          </p:nvPr>
        </p:nvSpPr>
        <p:spPr/>
        <p:txBody>
          <a:bodyPr/>
          <a:lstStyle/>
          <a:p>
            <a:fld id="{CC057153-B650-4DEB-B370-79DDCFDCE934}" type="slidenum">
              <a:rPr lang="en-US" smtClean="0"/>
              <a:t>7</a:t>
            </a:fld>
            <a:endParaRPr lang="en-US"/>
          </a:p>
        </p:txBody>
      </p:sp>
      <p:sp>
        <p:nvSpPr>
          <p:cNvPr id="31" name="TextBox 30">
            <a:extLst>
              <a:ext uri="{FF2B5EF4-FFF2-40B4-BE49-F238E27FC236}">
                <a16:creationId xmlns:a16="http://schemas.microsoft.com/office/drawing/2014/main" id="{950F9D04-D18D-D2AE-31F8-2918B466B305}"/>
              </a:ext>
            </a:extLst>
          </p:cNvPr>
          <p:cNvSpPr txBox="1"/>
          <p:nvPr/>
        </p:nvSpPr>
        <p:spPr>
          <a:xfrm>
            <a:off x="1997612" y="1097280"/>
            <a:ext cx="184731" cy="369332"/>
          </a:xfrm>
          <a:prstGeom prst="rect">
            <a:avLst/>
          </a:prstGeom>
          <a:noFill/>
        </p:spPr>
        <p:txBody>
          <a:bodyPr wrap="none" rtlCol="0">
            <a:spAutoFit/>
          </a:bodyPr>
          <a:lstStyle/>
          <a:p>
            <a:endParaRPr lang="en-US" dirty="0"/>
          </a:p>
        </p:txBody>
      </p:sp>
      <p:pic>
        <p:nvPicPr>
          <p:cNvPr id="4" name="Picture 3" descr="A black and white drawing of a wire&#10;&#10;AI-generated content may be incorrect.">
            <a:extLst>
              <a:ext uri="{FF2B5EF4-FFF2-40B4-BE49-F238E27FC236}">
                <a16:creationId xmlns:a16="http://schemas.microsoft.com/office/drawing/2014/main" id="{B2103DBD-BE48-DDC5-6B35-9346E973177E}"/>
              </a:ext>
            </a:extLst>
          </p:cNvPr>
          <p:cNvPicPr>
            <a:picLocks noChangeAspect="1"/>
          </p:cNvPicPr>
          <p:nvPr/>
        </p:nvPicPr>
        <p:blipFill>
          <a:blip r:embed="rId4"/>
          <a:stretch>
            <a:fillRect/>
          </a:stretch>
        </p:blipFill>
        <p:spPr>
          <a:xfrm>
            <a:off x="8086112" y="1309237"/>
            <a:ext cx="3366978" cy="1132258"/>
          </a:xfrm>
          <a:prstGeom prst="rect">
            <a:avLst/>
          </a:prstGeom>
        </p:spPr>
      </p:pic>
      <p:sp>
        <p:nvSpPr>
          <p:cNvPr id="6" name="TextBox 5">
            <a:extLst>
              <a:ext uri="{FF2B5EF4-FFF2-40B4-BE49-F238E27FC236}">
                <a16:creationId xmlns:a16="http://schemas.microsoft.com/office/drawing/2014/main" id="{03DD5572-8E63-FA36-DF86-2FF102F94A61}"/>
              </a:ext>
            </a:extLst>
          </p:cNvPr>
          <p:cNvSpPr txBox="1"/>
          <p:nvPr/>
        </p:nvSpPr>
        <p:spPr>
          <a:xfrm>
            <a:off x="8054919" y="1213647"/>
            <a:ext cx="436115" cy="1323439"/>
          </a:xfrm>
          <a:prstGeom prst="rect">
            <a:avLst/>
          </a:prstGeom>
          <a:solidFill>
            <a:schemeClr val="bg1"/>
          </a:solidFill>
        </p:spPr>
        <p:txBody>
          <a:bodyPr wrap="square" rtlCol="0">
            <a:spAutoFit/>
          </a:bodyPr>
          <a:lstStyle/>
          <a:p>
            <a:r>
              <a:rPr lang="en-US" sz="1600" dirty="0"/>
              <a:t>1</a:t>
            </a:r>
          </a:p>
          <a:p>
            <a:r>
              <a:rPr lang="en-US" sz="1600" dirty="0"/>
              <a:t>1</a:t>
            </a:r>
          </a:p>
          <a:p>
            <a:endParaRPr lang="en-US" sz="1600" dirty="0"/>
          </a:p>
          <a:p>
            <a:endParaRPr lang="en-US" sz="1600" dirty="0"/>
          </a:p>
          <a:p>
            <a:r>
              <a:rPr lang="en-US" sz="1600" dirty="0"/>
              <a:t>1</a:t>
            </a:r>
          </a:p>
        </p:txBody>
      </p:sp>
      <p:sp>
        <p:nvSpPr>
          <p:cNvPr id="12" name="TextBox 11">
            <a:extLst>
              <a:ext uri="{FF2B5EF4-FFF2-40B4-BE49-F238E27FC236}">
                <a16:creationId xmlns:a16="http://schemas.microsoft.com/office/drawing/2014/main" id="{34E6CAF5-0B3B-6CA5-CB40-D4AA8AD81966}"/>
              </a:ext>
            </a:extLst>
          </p:cNvPr>
          <p:cNvSpPr txBox="1"/>
          <p:nvPr/>
        </p:nvSpPr>
        <p:spPr>
          <a:xfrm>
            <a:off x="11048168" y="2007344"/>
            <a:ext cx="436115" cy="338554"/>
          </a:xfrm>
          <a:prstGeom prst="rect">
            <a:avLst/>
          </a:prstGeom>
          <a:solidFill>
            <a:schemeClr val="bg1"/>
          </a:solidFill>
        </p:spPr>
        <p:txBody>
          <a:bodyPr wrap="square" rtlCol="0">
            <a:spAutoFit/>
          </a:bodyPr>
          <a:lstStyle/>
          <a:p>
            <a:r>
              <a:rPr lang="en-US" sz="1600" dirty="0"/>
              <a:t>?</a:t>
            </a:r>
          </a:p>
        </p:txBody>
      </p:sp>
      <p:pic>
        <p:nvPicPr>
          <p:cNvPr id="16" name="Picture 15">
            <a:extLst>
              <a:ext uri="{FF2B5EF4-FFF2-40B4-BE49-F238E27FC236}">
                <a16:creationId xmlns:a16="http://schemas.microsoft.com/office/drawing/2014/main" id="{EED94044-9FCD-3E7F-C211-7FECB755A643}"/>
              </a:ext>
            </a:extLst>
          </p:cNvPr>
          <p:cNvPicPr>
            <a:picLocks noChangeAspect="1"/>
          </p:cNvPicPr>
          <p:nvPr/>
        </p:nvPicPr>
        <p:blipFill>
          <a:blip r:embed="rId5"/>
          <a:stretch>
            <a:fillRect/>
          </a:stretch>
        </p:blipFill>
        <p:spPr>
          <a:xfrm>
            <a:off x="1960435" y="2193915"/>
            <a:ext cx="883006" cy="441503"/>
          </a:xfrm>
          <a:prstGeom prst="rect">
            <a:avLst/>
          </a:prstGeom>
        </p:spPr>
      </p:pic>
      <p:pic>
        <p:nvPicPr>
          <p:cNvPr id="18" name="Picture 17">
            <a:extLst>
              <a:ext uri="{FF2B5EF4-FFF2-40B4-BE49-F238E27FC236}">
                <a16:creationId xmlns:a16="http://schemas.microsoft.com/office/drawing/2014/main" id="{4E912E09-DB29-1F2F-4AC8-E4B754B243DB}"/>
              </a:ext>
            </a:extLst>
          </p:cNvPr>
          <p:cNvPicPr>
            <a:picLocks noChangeAspect="1"/>
          </p:cNvPicPr>
          <p:nvPr/>
        </p:nvPicPr>
        <p:blipFill>
          <a:blip r:embed="rId6"/>
          <a:stretch>
            <a:fillRect/>
          </a:stretch>
        </p:blipFill>
        <p:spPr>
          <a:xfrm>
            <a:off x="1965629" y="2961330"/>
            <a:ext cx="883006" cy="441503"/>
          </a:xfrm>
          <a:prstGeom prst="rect">
            <a:avLst/>
          </a:prstGeom>
        </p:spPr>
      </p:pic>
      <p:pic>
        <p:nvPicPr>
          <p:cNvPr id="19" name="Picture 18">
            <a:extLst>
              <a:ext uri="{FF2B5EF4-FFF2-40B4-BE49-F238E27FC236}">
                <a16:creationId xmlns:a16="http://schemas.microsoft.com/office/drawing/2014/main" id="{1972AED5-2A85-FF79-E00D-DA805B15B7A4}"/>
              </a:ext>
            </a:extLst>
          </p:cNvPr>
          <p:cNvPicPr>
            <a:picLocks noChangeAspect="1"/>
          </p:cNvPicPr>
          <p:nvPr/>
        </p:nvPicPr>
        <p:blipFill>
          <a:blip r:embed="rId7"/>
          <a:stretch>
            <a:fillRect/>
          </a:stretch>
        </p:blipFill>
        <p:spPr>
          <a:xfrm>
            <a:off x="1976017" y="3717909"/>
            <a:ext cx="883006" cy="441503"/>
          </a:xfrm>
          <a:prstGeom prst="rect">
            <a:avLst/>
          </a:prstGeom>
        </p:spPr>
      </p:pic>
      <p:pic>
        <p:nvPicPr>
          <p:cNvPr id="21" name="Picture 20">
            <a:extLst>
              <a:ext uri="{FF2B5EF4-FFF2-40B4-BE49-F238E27FC236}">
                <a16:creationId xmlns:a16="http://schemas.microsoft.com/office/drawing/2014/main" id="{DA274BCE-7BEF-747C-67A8-533C35D2C181}"/>
              </a:ext>
            </a:extLst>
          </p:cNvPr>
          <p:cNvPicPr>
            <a:picLocks noChangeAspect="1"/>
          </p:cNvPicPr>
          <p:nvPr/>
        </p:nvPicPr>
        <p:blipFill>
          <a:blip r:embed="rId8"/>
          <a:stretch>
            <a:fillRect/>
          </a:stretch>
        </p:blipFill>
        <p:spPr>
          <a:xfrm>
            <a:off x="1960435" y="4521559"/>
            <a:ext cx="883006" cy="441503"/>
          </a:xfrm>
          <a:prstGeom prst="rect">
            <a:avLst/>
          </a:prstGeom>
        </p:spPr>
      </p:pic>
      <p:pic>
        <p:nvPicPr>
          <p:cNvPr id="22" name="Graphic 21">
            <a:extLst>
              <a:ext uri="{FF2B5EF4-FFF2-40B4-BE49-F238E27FC236}">
                <a16:creationId xmlns:a16="http://schemas.microsoft.com/office/drawing/2014/main" id="{9368CCA2-9A70-12F1-03E8-F165A98E57C5}"/>
              </a:ext>
            </a:extLst>
          </p:cNvPr>
          <p:cNvPicPr>
            <a:picLocks noChangeAspect="1"/>
          </p:cNvPicPr>
          <p:nvPr/>
        </p:nvPicPr>
        <p:blipFill>
          <a:blip>
            <a:extLst>
              <a:ext uri="{96DAC541-7B7A-43D3-8B79-37D633B846F1}">
                <asvg:svgBlip xmlns:asvg="http://schemas.microsoft.com/office/drawing/2016/SVG/main" r:embed="rId9"/>
              </a:ext>
            </a:extLst>
          </a:blip>
          <a:srcRect l="14717" t="-13038" r="11130" b="-7030"/>
          <a:stretch/>
        </p:blipFill>
        <p:spPr>
          <a:xfrm>
            <a:off x="1960435" y="6017116"/>
            <a:ext cx="735349" cy="489490"/>
          </a:xfrm>
          <a:prstGeom prst="rect">
            <a:avLst/>
          </a:prstGeom>
        </p:spPr>
      </p:pic>
      <p:pic>
        <p:nvPicPr>
          <p:cNvPr id="23" name="Graphic 22">
            <a:extLst>
              <a:ext uri="{FF2B5EF4-FFF2-40B4-BE49-F238E27FC236}">
                <a16:creationId xmlns:a16="http://schemas.microsoft.com/office/drawing/2014/main" id="{D2FF5B33-83CA-1431-84BF-A0DBA2F401D4}"/>
              </a:ext>
            </a:extLst>
          </p:cNvPr>
          <p:cNvPicPr>
            <a:picLocks noChangeAspect="1"/>
          </p:cNvPicPr>
          <p:nvPr/>
        </p:nvPicPr>
        <p:blipFill>
          <a:blip>
            <a:extLst>
              <a:ext uri="{96DAC541-7B7A-43D3-8B79-37D633B846F1}">
                <asvg:svgBlip xmlns:asvg="http://schemas.microsoft.com/office/drawing/2016/SVG/main" r:embed="rId10"/>
              </a:ext>
            </a:extLst>
          </a:blip>
          <a:srcRect l="14838" r="14319" b="-3462"/>
          <a:stretch/>
        </p:blipFill>
        <p:spPr>
          <a:xfrm>
            <a:off x="1982361" y="5300280"/>
            <a:ext cx="735349" cy="441503"/>
          </a:xfrm>
          <a:prstGeom prst="rect">
            <a:avLst/>
          </a:prstGeom>
        </p:spPr>
      </p:pic>
      <mc:AlternateContent xmlns:mc="http://schemas.openxmlformats.org/markup-compatibility/2006" xmlns:a14="http://schemas.microsoft.com/office/drawing/2010/main">
        <mc:Choice Requires="a14">
          <p:graphicFrame>
            <p:nvGraphicFramePr>
              <p:cNvPr id="24" name="Table 23">
                <a:extLst>
                  <a:ext uri="{FF2B5EF4-FFF2-40B4-BE49-F238E27FC236}">
                    <a16:creationId xmlns:a16="http://schemas.microsoft.com/office/drawing/2014/main" id="{8DDEE66F-BB4F-BD4D-9D02-C9B577561616}"/>
                  </a:ext>
                </a:extLst>
              </p:cNvPr>
              <p:cNvGraphicFramePr>
                <a:graphicFrameLocks noGrp="1"/>
              </p:cNvGraphicFramePr>
              <p:nvPr>
                <p:extLst>
                  <p:ext uri="{D42A27DB-BD31-4B8C-83A1-F6EECF244321}">
                    <p14:modId xmlns:p14="http://schemas.microsoft.com/office/powerpoint/2010/main" val="1530389174"/>
                  </p:ext>
                </p:extLst>
              </p:nvPr>
            </p:nvGraphicFramePr>
            <p:xfrm>
              <a:off x="3438608" y="2790051"/>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24" name="Table 23">
                <a:extLst>
                  <a:ext uri="{FF2B5EF4-FFF2-40B4-BE49-F238E27FC236}">
                    <a16:creationId xmlns:a16="http://schemas.microsoft.com/office/drawing/2014/main" id="{8DDEE66F-BB4F-BD4D-9D02-C9B577561616}"/>
                  </a:ext>
                </a:extLst>
              </p:cNvPr>
              <p:cNvGraphicFramePr>
                <a:graphicFrameLocks noGrp="1"/>
              </p:cNvGraphicFramePr>
              <p:nvPr>
                <p:extLst>
                  <p:ext uri="{D42A27DB-BD31-4B8C-83A1-F6EECF244321}">
                    <p14:modId xmlns:p14="http://schemas.microsoft.com/office/powerpoint/2010/main" val="1530389174"/>
                  </p:ext>
                </p:extLst>
              </p:nvPr>
            </p:nvGraphicFramePr>
            <p:xfrm>
              <a:off x="3438608" y="2790051"/>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13"/>
                          <a:stretch>
                            <a:fillRect l="-409890" t="-1667" r="-193407" b="-403333"/>
                          </a:stretch>
                        </a:blipFill>
                      </a:tcPr>
                    </a:tc>
                    <a:tc>
                      <a:txBody>
                        <a:bodyPr/>
                        <a:lstStyle/>
                        <a:p>
                          <a:endParaRPr lang="en-US"/>
                        </a:p>
                      </a:txBody>
                      <a:tcPr>
                        <a:blipFill>
                          <a:blip r:embed="rId13"/>
                          <a:stretch>
                            <a:fillRect l="-468687" t="-1667" r="-77778" b="-403333"/>
                          </a:stretch>
                        </a:blipFill>
                      </a:tcPr>
                    </a:tc>
                    <a:tc>
                      <a:txBody>
                        <a:bodyPr/>
                        <a:lstStyle/>
                        <a:p>
                          <a:endParaRPr lang="en-US"/>
                        </a:p>
                      </a:txBody>
                      <a:tcPr>
                        <a:blipFill>
                          <a:blip r:embed="rId13"/>
                          <a:stretch>
                            <a:fillRect l="-750667" t="-1667" r="-2667" b="-403333"/>
                          </a:stretch>
                        </a:blipFill>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3313550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2D8B2-E7FB-18A2-95D8-C03DF781F4CD}"/>
            </a:ext>
          </a:extLst>
        </p:cNvPr>
        <p:cNvGrpSpPr/>
        <p:nvPr/>
      </p:nvGrpSpPr>
      <p:grpSpPr>
        <a:xfrm>
          <a:off x="0" y="0"/>
          <a:ext cx="0" cy="0"/>
          <a:chOff x="0" y="0"/>
          <a:chExt cx="0" cy="0"/>
        </a:xfrm>
      </p:grpSpPr>
      <p:pic>
        <p:nvPicPr>
          <p:cNvPr id="7" name="Picture 6" descr="A diagram of a wire&#10;&#10;AI-generated content may be incorrect.">
            <a:extLst>
              <a:ext uri="{FF2B5EF4-FFF2-40B4-BE49-F238E27FC236}">
                <a16:creationId xmlns:a16="http://schemas.microsoft.com/office/drawing/2014/main" id="{8B2578F8-0598-AC67-DCBE-95F0C1F452D4}"/>
              </a:ext>
            </a:extLst>
          </p:cNvPr>
          <p:cNvPicPr>
            <a:picLocks noChangeAspect="1"/>
          </p:cNvPicPr>
          <p:nvPr/>
        </p:nvPicPr>
        <p:blipFill>
          <a:blip r:embed="rId3"/>
          <a:stretch>
            <a:fillRect/>
          </a:stretch>
        </p:blipFill>
        <p:spPr>
          <a:xfrm>
            <a:off x="7486597" y="667145"/>
            <a:ext cx="4540132" cy="1526770"/>
          </a:xfrm>
          <a:prstGeom prst="rect">
            <a:avLst/>
          </a:prstGeom>
        </p:spPr>
      </p:pic>
      <p:sp>
        <p:nvSpPr>
          <p:cNvPr id="2" name="Title 1">
            <a:extLst>
              <a:ext uri="{FF2B5EF4-FFF2-40B4-BE49-F238E27FC236}">
                <a16:creationId xmlns:a16="http://schemas.microsoft.com/office/drawing/2014/main" id="{3338649C-115E-F5A6-88B2-71DF8F998FC0}"/>
              </a:ext>
            </a:extLst>
          </p:cNvPr>
          <p:cNvSpPr>
            <a:spLocks noGrp="1"/>
          </p:cNvSpPr>
          <p:nvPr>
            <p:ph type="title"/>
          </p:nvPr>
        </p:nvSpPr>
        <p:spPr/>
        <p:txBody>
          <a:bodyPr/>
          <a:lstStyle/>
          <a:p>
            <a:r>
              <a:rPr lang="en-US" dirty="0"/>
              <a:t>ANSWER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2ED0B5D-2EB4-5E0F-F01F-3EA040276209}"/>
                  </a:ext>
                </a:extLst>
              </p:cNvPr>
              <p:cNvSpPr>
                <a:spLocks noGrp="1"/>
              </p:cNvSpPr>
              <p:nvPr>
                <p:ph idx="1"/>
              </p:nvPr>
            </p:nvSpPr>
            <p:spPr>
              <a:xfrm>
                <a:off x="612647" y="1466612"/>
                <a:ext cx="10917366" cy="4986390"/>
              </a:xfrm>
            </p:spPr>
            <p:txBody>
              <a:bodyPr>
                <a:normAutofit fontScale="85000" lnSpcReduction="20000"/>
              </a:bodyPr>
              <a:lstStyle/>
              <a:p>
                <a:r>
                  <a:rPr lang="en-US" dirty="0"/>
                  <a:t>What is the output of the following circuit for the provided input?</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82ED0B5D-2EB4-5E0F-F01F-3EA040276209}"/>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4"/>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1BF1C34F-4C6D-2A47-8C10-D66860D15A6E}"/>
              </a:ext>
            </a:extLst>
          </p:cNvPr>
          <p:cNvSpPr>
            <a:spLocks noGrp="1"/>
          </p:cNvSpPr>
          <p:nvPr>
            <p:ph type="sldNum" sz="quarter" idx="12"/>
          </p:nvPr>
        </p:nvSpPr>
        <p:spPr/>
        <p:txBody>
          <a:bodyPr/>
          <a:lstStyle/>
          <a:p>
            <a:fld id="{CC057153-B650-4DEB-B370-79DDCFDCE934}" type="slidenum">
              <a:rPr lang="en-US" smtClean="0"/>
              <a:t>8</a:t>
            </a:fld>
            <a:endParaRPr lang="en-US"/>
          </a:p>
        </p:txBody>
      </p:sp>
      <p:sp>
        <p:nvSpPr>
          <p:cNvPr id="31" name="TextBox 30">
            <a:extLst>
              <a:ext uri="{FF2B5EF4-FFF2-40B4-BE49-F238E27FC236}">
                <a16:creationId xmlns:a16="http://schemas.microsoft.com/office/drawing/2014/main" id="{452D1EEE-F61B-A3E5-6B1D-DB276AEA7DE5}"/>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24" name="TextBox 23">
            <a:extLst>
              <a:ext uri="{FF2B5EF4-FFF2-40B4-BE49-F238E27FC236}">
                <a16:creationId xmlns:a16="http://schemas.microsoft.com/office/drawing/2014/main" id="{02F2FADD-AB76-C380-82B8-31FD23447B23}"/>
              </a:ext>
            </a:extLst>
          </p:cNvPr>
          <p:cNvSpPr txBox="1"/>
          <p:nvPr/>
        </p:nvSpPr>
        <p:spPr>
          <a:xfrm>
            <a:off x="9563265" y="595079"/>
            <a:ext cx="436115" cy="338554"/>
          </a:xfrm>
          <a:prstGeom prst="rect">
            <a:avLst/>
          </a:prstGeom>
          <a:noFill/>
        </p:spPr>
        <p:txBody>
          <a:bodyPr wrap="square" rtlCol="0">
            <a:spAutoFit/>
          </a:bodyPr>
          <a:lstStyle/>
          <a:p>
            <a:r>
              <a:rPr lang="en-US" sz="1600" dirty="0">
                <a:solidFill>
                  <a:schemeClr val="accent1"/>
                </a:solidFill>
              </a:rPr>
              <a:t>0</a:t>
            </a:r>
          </a:p>
        </p:txBody>
      </p:sp>
      <p:sp>
        <p:nvSpPr>
          <p:cNvPr id="4" name="TextBox 3">
            <a:extLst>
              <a:ext uri="{FF2B5EF4-FFF2-40B4-BE49-F238E27FC236}">
                <a16:creationId xmlns:a16="http://schemas.microsoft.com/office/drawing/2014/main" id="{46156020-DBC1-2E3A-C6AB-4343C3C124EB}"/>
              </a:ext>
            </a:extLst>
          </p:cNvPr>
          <p:cNvSpPr txBox="1"/>
          <p:nvPr/>
        </p:nvSpPr>
        <p:spPr>
          <a:xfrm>
            <a:off x="8100363" y="2178429"/>
            <a:ext cx="3531799" cy="338554"/>
          </a:xfrm>
          <a:prstGeom prst="rect">
            <a:avLst/>
          </a:prstGeom>
          <a:noFill/>
        </p:spPr>
        <p:txBody>
          <a:bodyPr wrap="square" rtlCol="0">
            <a:spAutoFit/>
          </a:bodyPr>
          <a:lstStyle/>
          <a:p>
            <a:r>
              <a:rPr lang="en-US" sz="1600" dirty="0">
                <a:solidFill>
                  <a:srgbClr val="00FA00"/>
                </a:solidFill>
              </a:rPr>
              <a:t>Light green </a:t>
            </a:r>
            <a:r>
              <a:rPr lang="en-US" sz="1600" dirty="0"/>
              <a:t>is 1 and </a:t>
            </a:r>
            <a:r>
              <a:rPr lang="en-US" sz="1600" dirty="0">
                <a:solidFill>
                  <a:schemeClr val="accent6">
                    <a:lumMod val="50000"/>
                  </a:schemeClr>
                </a:solidFill>
              </a:rPr>
              <a:t>dark green </a:t>
            </a:r>
            <a:r>
              <a:rPr lang="en-US" sz="1600" dirty="0"/>
              <a:t>is 0</a:t>
            </a:r>
          </a:p>
        </p:txBody>
      </p:sp>
      <p:pic>
        <p:nvPicPr>
          <p:cNvPr id="12" name="Picture 11">
            <a:extLst>
              <a:ext uri="{FF2B5EF4-FFF2-40B4-BE49-F238E27FC236}">
                <a16:creationId xmlns:a16="http://schemas.microsoft.com/office/drawing/2014/main" id="{0F5BB5DD-0F68-1B34-573D-8A10FA970003}"/>
              </a:ext>
            </a:extLst>
          </p:cNvPr>
          <p:cNvPicPr>
            <a:picLocks noChangeAspect="1"/>
          </p:cNvPicPr>
          <p:nvPr/>
        </p:nvPicPr>
        <p:blipFill>
          <a:blip r:embed="rId5"/>
          <a:stretch>
            <a:fillRect/>
          </a:stretch>
        </p:blipFill>
        <p:spPr>
          <a:xfrm>
            <a:off x="1960435" y="2193915"/>
            <a:ext cx="883006" cy="441503"/>
          </a:xfrm>
          <a:prstGeom prst="rect">
            <a:avLst/>
          </a:prstGeom>
        </p:spPr>
      </p:pic>
      <p:pic>
        <p:nvPicPr>
          <p:cNvPr id="15" name="Picture 14">
            <a:extLst>
              <a:ext uri="{FF2B5EF4-FFF2-40B4-BE49-F238E27FC236}">
                <a16:creationId xmlns:a16="http://schemas.microsoft.com/office/drawing/2014/main" id="{09C65FC3-F337-6D88-43AF-C0904845416A}"/>
              </a:ext>
            </a:extLst>
          </p:cNvPr>
          <p:cNvPicPr>
            <a:picLocks noChangeAspect="1"/>
          </p:cNvPicPr>
          <p:nvPr/>
        </p:nvPicPr>
        <p:blipFill>
          <a:blip r:embed="rId6"/>
          <a:stretch>
            <a:fillRect/>
          </a:stretch>
        </p:blipFill>
        <p:spPr>
          <a:xfrm>
            <a:off x="1965629" y="2961330"/>
            <a:ext cx="883006" cy="441503"/>
          </a:xfrm>
          <a:prstGeom prst="rect">
            <a:avLst/>
          </a:prstGeom>
        </p:spPr>
      </p:pic>
      <p:pic>
        <p:nvPicPr>
          <p:cNvPr id="16" name="Picture 15">
            <a:extLst>
              <a:ext uri="{FF2B5EF4-FFF2-40B4-BE49-F238E27FC236}">
                <a16:creationId xmlns:a16="http://schemas.microsoft.com/office/drawing/2014/main" id="{69952B36-5C19-81CD-4B87-EA2B4F89EFA5}"/>
              </a:ext>
            </a:extLst>
          </p:cNvPr>
          <p:cNvPicPr>
            <a:picLocks noChangeAspect="1"/>
          </p:cNvPicPr>
          <p:nvPr/>
        </p:nvPicPr>
        <p:blipFill>
          <a:blip r:embed="rId7"/>
          <a:stretch>
            <a:fillRect/>
          </a:stretch>
        </p:blipFill>
        <p:spPr>
          <a:xfrm>
            <a:off x="1976017" y="3717909"/>
            <a:ext cx="883006" cy="441503"/>
          </a:xfrm>
          <a:prstGeom prst="rect">
            <a:avLst/>
          </a:prstGeom>
        </p:spPr>
      </p:pic>
      <p:pic>
        <p:nvPicPr>
          <p:cNvPr id="17" name="Picture 16">
            <a:extLst>
              <a:ext uri="{FF2B5EF4-FFF2-40B4-BE49-F238E27FC236}">
                <a16:creationId xmlns:a16="http://schemas.microsoft.com/office/drawing/2014/main" id="{89F1611A-3171-65AE-9E4A-90E30DF9B8F0}"/>
              </a:ext>
            </a:extLst>
          </p:cNvPr>
          <p:cNvPicPr>
            <a:picLocks noChangeAspect="1"/>
          </p:cNvPicPr>
          <p:nvPr/>
        </p:nvPicPr>
        <p:blipFill>
          <a:blip r:embed="rId8"/>
          <a:stretch>
            <a:fillRect/>
          </a:stretch>
        </p:blipFill>
        <p:spPr>
          <a:xfrm>
            <a:off x="1960435" y="4521559"/>
            <a:ext cx="883006" cy="441503"/>
          </a:xfrm>
          <a:prstGeom prst="rect">
            <a:avLst/>
          </a:prstGeom>
        </p:spPr>
      </p:pic>
      <p:pic>
        <p:nvPicPr>
          <p:cNvPr id="18" name="Graphic 17">
            <a:extLst>
              <a:ext uri="{FF2B5EF4-FFF2-40B4-BE49-F238E27FC236}">
                <a16:creationId xmlns:a16="http://schemas.microsoft.com/office/drawing/2014/main" id="{495D09F8-10C9-2CEB-DB35-8C8D1CFF7FCE}"/>
              </a:ext>
            </a:extLst>
          </p:cNvPr>
          <p:cNvPicPr>
            <a:picLocks noChangeAspect="1"/>
          </p:cNvPicPr>
          <p:nvPr/>
        </p:nvPicPr>
        <p:blipFill>
          <a:blip>
            <a:extLst>
              <a:ext uri="{96DAC541-7B7A-43D3-8B79-37D633B846F1}">
                <asvg:svgBlip xmlns:asvg="http://schemas.microsoft.com/office/drawing/2016/SVG/main" r:embed="rId9"/>
              </a:ext>
            </a:extLst>
          </a:blip>
          <a:srcRect l="14717" t="-13038" r="11130" b="-7030"/>
          <a:stretch/>
        </p:blipFill>
        <p:spPr>
          <a:xfrm>
            <a:off x="1960435" y="6017116"/>
            <a:ext cx="735349" cy="489490"/>
          </a:xfrm>
          <a:prstGeom prst="rect">
            <a:avLst/>
          </a:prstGeom>
        </p:spPr>
      </p:pic>
      <p:pic>
        <p:nvPicPr>
          <p:cNvPr id="19" name="Graphic 18">
            <a:extLst>
              <a:ext uri="{FF2B5EF4-FFF2-40B4-BE49-F238E27FC236}">
                <a16:creationId xmlns:a16="http://schemas.microsoft.com/office/drawing/2014/main" id="{74775D9C-4598-5E5E-4072-93C7DDCC3BED}"/>
              </a:ext>
            </a:extLst>
          </p:cNvPr>
          <p:cNvPicPr>
            <a:picLocks noChangeAspect="1"/>
          </p:cNvPicPr>
          <p:nvPr/>
        </p:nvPicPr>
        <p:blipFill>
          <a:blip>
            <a:extLst>
              <a:ext uri="{96DAC541-7B7A-43D3-8B79-37D633B846F1}">
                <asvg:svgBlip xmlns:asvg="http://schemas.microsoft.com/office/drawing/2016/SVG/main" r:embed="rId10"/>
              </a:ext>
            </a:extLst>
          </a:blip>
          <a:srcRect l="14838" r="14319" b="-3462"/>
          <a:stretch/>
        </p:blipFill>
        <p:spPr>
          <a:xfrm>
            <a:off x="1982361" y="5300280"/>
            <a:ext cx="735349" cy="441503"/>
          </a:xfrm>
          <a:prstGeom prst="rect">
            <a:avLst/>
          </a:prstGeom>
        </p:spPr>
      </p:pic>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410D1FF5-2D65-35A9-10A2-CCECEC88E86C}"/>
                  </a:ext>
                </a:extLst>
              </p:cNvPr>
              <p:cNvGraphicFramePr>
                <a:graphicFrameLocks noGrp="1"/>
              </p:cNvGraphicFramePr>
              <p:nvPr>
                <p:extLst>
                  <p:ext uri="{D42A27DB-BD31-4B8C-83A1-F6EECF244321}">
                    <p14:modId xmlns:p14="http://schemas.microsoft.com/office/powerpoint/2010/main" val="3762322060"/>
                  </p:ext>
                </p:extLst>
              </p:nvPr>
            </p:nvGraphicFramePr>
            <p:xfrm>
              <a:off x="3438608" y="2790051"/>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20" name="Table 19">
                <a:extLst>
                  <a:ext uri="{FF2B5EF4-FFF2-40B4-BE49-F238E27FC236}">
                    <a16:creationId xmlns:a16="http://schemas.microsoft.com/office/drawing/2014/main" id="{410D1FF5-2D65-35A9-10A2-CCECEC88E86C}"/>
                  </a:ext>
                </a:extLst>
              </p:cNvPr>
              <p:cNvGraphicFramePr>
                <a:graphicFrameLocks noGrp="1"/>
              </p:cNvGraphicFramePr>
              <p:nvPr>
                <p:extLst>
                  <p:ext uri="{D42A27DB-BD31-4B8C-83A1-F6EECF244321}">
                    <p14:modId xmlns:p14="http://schemas.microsoft.com/office/powerpoint/2010/main" val="3762322060"/>
                  </p:ext>
                </p:extLst>
              </p:nvPr>
            </p:nvGraphicFramePr>
            <p:xfrm>
              <a:off x="3438608" y="2790051"/>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13"/>
                          <a:stretch>
                            <a:fillRect l="-409890" t="-1667" r="-193407" b="-403333"/>
                          </a:stretch>
                        </a:blipFill>
                      </a:tcPr>
                    </a:tc>
                    <a:tc>
                      <a:txBody>
                        <a:bodyPr/>
                        <a:lstStyle/>
                        <a:p>
                          <a:endParaRPr lang="en-US"/>
                        </a:p>
                      </a:txBody>
                      <a:tcPr>
                        <a:blipFill>
                          <a:blip r:embed="rId13"/>
                          <a:stretch>
                            <a:fillRect l="-468687" t="-1667" r="-77778" b="-403333"/>
                          </a:stretch>
                        </a:blipFill>
                      </a:tcPr>
                    </a:tc>
                    <a:tc>
                      <a:txBody>
                        <a:bodyPr/>
                        <a:lstStyle/>
                        <a:p>
                          <a:endParaRPr lang="en-US"/>
                        </a:p>
                      </a:txBody>
                      <a:tcPr>
                        <a:blipFill>
                          <a:blip r:embed="rId13"/>
                          <a:stretch>
                            <a:fillRect l="-750667" t="-1667" r="-2667" b="-403333"/>
                          </a:stretch>
                        </a:blipFill>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3771441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221B7F-000F-893D-0896-35A5AD2E39DE}"/>
            </a:ext>
          </a:extLst>
        </p:cNvPr>
        <p:cNvGrpSpPr/>
        <p:nvPr/>
      </p:nvGrpSpPr>
      <p:grpSpPr>
        <a:xfrm>
          <a:off x="0" y="0"/>
          <a:ext cx="0" cy="0"/>
          <a:chOff x="0" y="0"/>
          <a:chExt cx="0" cy="0"/>
        </a:xfrm>
      </p:grpSpPr>
      <p:pic>
        <p:nvPicPr>
          <p:cNvPr id="6" name="Picture 5" descr="A black and white drawing of a wire&#10;&#10;AI-generated content may be incorrect.">
            <a:extLst>
              <a:ext uri="{FF2B5EF4-FFF2-40B4-BE49-F238E27FC236}">
                <a16:creationId xmlns:a16="http://schemas.microsoft.com/office/drawing/2014/main" id="{661A8684-EDDA-F059-153B-60985AAB4491}"/>
              </a:ext>
            </a:extLst>
          </p:cNvPr>
          <p:cNvPicPr>
            <a:picLocks noChangeAspect="1"/>
          </p:cNvPicPr>
          <p:nvPr/>
        </p:nvPicPr>
        <p:blipFill>
          <a:blip r:embed="rId3"/>
          <a:stretch>
            <a:fillRect/>
          </a:stretch>
        </p:blipFill>
        <p:spPr>
          <a:xfrm>
            <a:off x="8086112" y="1309237"/>
            <a:ext cx="3366978" cy="1132258"/>
          </a:xfrm>
          <a:prstGeom prst="rect">
            <a:avLst/>
          </a:prstGeom>
        </p:spPr>
      </p:pic>
      <p:sp>
        <p:nvSpPr>
          <p:cNvPr id="2" name="Title 1">
            <a:extLst>
              <a:ext uri="{FF2B5EF4-FFF2-40B4-BE49-F238E27FC236}">
                <a16:creationId xmlns:a16="http://schemas.microsoft.com/office/drawing/2014/main" id="{124CFD12-A6EA-AD88-5D91-816F160CFA72}"/>
              </a:ext>
            </a:extLst>
          </p:cNvPr>
          <p:cNvSpPr>
            <a:spLocks noGrp="1"/>
          </p:cNvSpPr>
          <p:nvPr>
            <p:ph type="title"/>
          </p:nvPr>
        </p:nvSpPr>
        <p:spPr/>
        <p:txBody>
          <a:bodyPr/>
          <a:lstStyle/>
          <a:p>
            <a:r>
              <a:rPr lang="en-US" dirty="0"/>
              <a:t>PRACTICE TIME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5F61097-055A-7F54-8FDD-1ABDBE4C3848}"/>
                  </a:ext>
                </a:extLst>
              </p:cNvPr>
              <p:cNvSpPr>
                <a:spLocks noGrp="1"/>
              </p:cNvSpPr>
              <p:nvPr>
                <p:ph idx="1"/>
              </p:nvPr>
            </p:nvSpPr>
            <p:spPr>
              <a:xfrm>
                <a:off x="612647" y="1466612"/>
                <a:ext cx="10917366" cy="4986390"/>
              </a:xfrm>
            </p:spPr>
            <p:txBody>
              <a:bodyPr>
                <a:normAutofit fontScale="85000" lnSpcReduction="20000"/>
              </a:bodyPr>
              <a:lstStyle/>
              <a:p>
                <a:r>
                  <a:rPr lang="en-US" dirty="0"/>
                  <a:t>What inputs should we pass to get 1 as output?</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65F61097-055A-7F54-8FDD-1ABDBE4C3848}"/>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4"/>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75C0A3D2-D31F-69E6-1587-A1BF7E9926B8}"/>
              </a:ext>
            </a:extLst>
          </p:cNvPr>
          <p:cNvSpPr>
            <a:spLocks noGrp="1"/>
          </p:cNvSpPr>
          <p:nvPr>
            <p:ph type="sldNum" sz="quarter" idx="12"/>
          </p:nvPr>
        </p:nvSpPr>
        <p:spPr/>
        <p:txBody>
          <a:bodyPr/>
          <a:lstStyle/>
          <a:p>
            <a:fld id="{CC057153-B650-4DEB-B370-79DDCFDCE934}" type="slidenum">
              <a:rPr lang="en-US" smtClean="0"/>
              <a:t>9</a:t>
            </a:fld>
            <a:endParaRPr lang="en-US"/>
          </a:p>
        </p:txBody>
      </p:sp>
      <p:sp>
        <p:nvSpPr>
          <p:cNvPr id="31" name="TextBox 30">
            <a:extLst>
              <a:ext uri="{FF2B5EF4-FFF2-40B4-BE49-F238E27FC236}">
                <a16:creationId xmlns:a16="http://schemas.microsoft.com/office/drawing/2014/main" id="{9B12FFA3-27A0-6932-506E-935A375F2C6F}"/>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19" name="TextBox 18">
            <a:extLst>
              <a:ext uri="{FF2B5EF4-FFF2-40B4-BE49-F238E27FC236}">
                <a16:creationId xmlns:a16="http://schemas.microsoft.com/office/drawing/2014/main" id="{4FFAC932-8D59-FC4B-8E6B-DE730E3AC829}"/>
              </a:ext>
            </a:extLst>
          </p:cNvPr>
          <p:cNvSpPr txBox="1"/>
          <p:nvPr/>
        </p:nvSpPr>
        <p:spPr>
          <a:xfrm>
            <a:off x="11196047" y="2076112"/>
            <a:ext cx="436115" cy="338554"/>
          </a:xfrm>
          <a:prstGeom prst="rect">
            <a:avLst/>
          </a:prstGeom>
          <a:noFill/>
        </p:spPr>
        <p:txBody>
          <a:bodyPr wrap="square" rtlCol="0">
            <a:spAutoFit/>
          </a:bodyPr>
          <a:lstStyle/>
          <a:p>
            <a:r>
              <a:rPr lang="en-US" sz="1600" dirty="0"/>
              <a:t>1</a:t>
            </a:r>
          </a:p>
        </p:txBody>
      </p:sp>
      <p:grpSp>
        <p:nvGrpSpPr>
          <p:cNvPr id="15" name="Group 14">
            <a:extLst>
              <a:ext uri="{FF2B5EF4-FFF2-40B4-BE49-F238E27FC236}">
                <a16:creationId xmlns:a16="http://schemas.microsoft.com/office/drawing/2014/main" id="{1DC8C786-BACA-289C-8FF6-8A874B202527}"/>
              </a:ext>
            </a:extLst>
          </p:cNvPr>
          <p:cNvGrpSpPr/>
          <p:nvPr/>
        </p:nvGrpSpPr>
        <p:grpSpPr>
          <a:xfrm>
            <a:off x="8054919" y="1213647"/>
            <a:ext cx="3429364" cy="1323439"/>
            <a:chOff x="8054919" y="1213647"/>
            <a:chExt cx="3429364" cy="1323439"/>
          </a:xfrm>
        </p:grpSpPr>
        <p:sp>
          <p:nvSpPr>
            <p:cNvPr id="20" name="TextBox 19">
              <a:extLst>
                <a:ext uri="{FF2B5EF4-FFF2-40B4-BE49-F238E27FC236}">
                  <a16:creationId xmlns:a16="http://schemas.microsoft.com/office/drawing/2014/main" id="{5CC9196C-6D74-FF51-BEE4-B683C9256D23}"/>
                </a:ext>
              </a:extLst>
            </p:cNvPr>
            <p:cNvSpPr txBox="1"/>
            <p:nvPr/>
          </p:nvSpPr>
          <p:spPr>
            <a:xfrm>
              <a:off x="8054919" y="1213647"/>
              <a:ext cx="436115" cy="1323439"/>
            </a:xfrm>
            <a:prstGeom prst="rect">
              <a:avLst/>
            </a:prstGeom>
            <a:solidFill>
              <a:schemeClr val="bg1"/>
            </a:solidFill>
          </p:spPr>
          <p:txBody>
            <a:bodyPr wrap="square" rtlCol="0">
              <a:spAutoFit/>
            </a:bodyPr>
            <a:lstStyle/>
            <a:p>
              <a:r>
                <a:rPr lang="en-US" sz="1600" dirty="0"/>
                <a:t>?</a:t>
              </a:r>
            </a:p>
            <a:p>
              <a:r>
                <a:rPr lang="en-US" sz="1600" dirty="0"/>
                <a:t>?</a:t>
              </a:r>
            </a:p>
            <a:p>
              <a:endParaRPr lang="en-US" sz="1600" dirty="0"/>
            </a:p>
            <a:p>
              <a:endParaRPr lang="en-US" sz="1600" dirty="0"/>
            </a:p>
            <a:p>
              <a:r>
                <a:rPr lang="en-US" sz="1600" dirty="0"/>
                <a:t>?</a:t>
              </a:r>
            </a:p>
          </p:txBody>
        </p:sp>
        <p:sp>
          <p:nvSpPr>
            <p:cNvPr id="21" name="TextBox 20">
              <a:extLst>
                <a:ext uri="{FF2B5EF4-FFF2-40B4-BE49-F238E27FC236}">
                  <a16:creationId xmlns:a16="http://schemas.microsoft.com/office/drawing/2014/main" id="{D753C70C-D115-ED8A-8C40-9A06199E8339}"/>
                </a:ext>
              </a:extLst>
            </p:cNvPr>
            <p:cNvSpPr txBox="1"/>
            <p:nvPr/>
          </p:nvSpPr>
          <p:spPr>
            <a:xfrm>
              <a:off x="11048168" y="2007344"/>
              <a:ext cx="436115" cy="338554"/>
            </a:xfrm>
            <a:prstGeom prst="rect">
              <a:avLst/>
            </a:prstGeom>
            <a:solidFill>
              <a:schemeClr val="bg1"/>
            </a:solidFill>
          </p:spPr>
          <p:txBody>
            <a:bodyPr wrap="square" rtlCol="0">
              <a:spAutoFit/>
            </a:bodyPr>
            <a:lstStyle/>
            <a:p>
              <a:r>
                <a:rPr lang="en-US" sz="1600" dirty="0"/>
                <a:t>1</a:t>
              </a:r>
            </a:p>
          </p:txBody>
        </p:sp>
      </p:grpSp>
      <p:sp>
        <p:nvSpPr>
          <p:cNvPr id="7" name="TextBox 6">
            <a:extLst>
              <a:ext uri="{FF2B5EF4-FFF2-40B4-BE49-F238E27FC236}">
                <a16:creationId xmlns:a16="http://schemas.microsoft.com/office/drawing/2014/main" id="{298D2AD7-3E96-2077-C48C-FDAAD7E9D7D6}"/>
              </a:ext>
            </a:extLst>
          </p:cNvPr>
          <p:cNvSpPr txBox="1"/>
          <p:nvPr/>
        </p:nvSpPr>
        <p:spPr>
          <a:xfrm>
            <a:off x="9481098" y="1119913"/>
            <a:ext cx="436115" cy="338554"/>
          </a:xfrm>
          <a:prstGeom prst="rect">
            <a:avLst/>
          </a:prstGeom>
          <a:noFill/>
        </p:spPr>
        <p:txBody>
          <a:bodyPr wrap="square" rtlCol="0">
            <a:spAutoFit/>
          </a:bodyPr>
          <a:lstStyle/>
          <a:p>
            <a:r>
              <a:rPr lang="en-US" sz="1600" dirty="0"/>
              <a:t>?</a:t>
            </a:r>
          </a:p>
        </p:txBody>
      </p:sp>
      <p:pic>
        <p:nvPicPr>
          <p:cNvPr id="12" name="Picture 11">
            <a:extLst>
              <a:ext uri="{FF2B5EF4-FFF2-40B4-BE49-F238E27FC236}">
                <a16:creationId xmlns:a16="http://schemas.microsoft.com/office/drawing/2014/main" id="{87386500-A68A-1E68-490C-D5582063D0D4}"/>
              </a:ext>
            </a:extLst>
          </p:cNvPr>
          <p:cNvPicPr>
            <a:picLocks noChangeAspect="1"/>
          </p:cNvPicPr>
          <p:nvPr/>
        </p:nvPicPr>
        <p:blipFill>
          <a:blip r:embed="rId5"/>
          <a:stretch>
            <a:fillRect/>
          </a:stretch>
        </p:blipFill>
        <p:spPr>
          <a:xfrm>
            <a:off x="1960435" y="2193915"/>
            <a:ext cx="883006" cy="441503"/>
          </a:xfrm>
          <a:prstGeom prst="rect">
            <a:avLst/>
          </a:prstGeom>
        </p:spPr>
      </p:pic>
      <p:pic>
        <p:nvPicPr>
          <p:cNvPr id="16" name="Picture 15">
            <a:extLst>
              <a:ext uri="{FF2B5EF4-FFF2-40B4-BE49-F238E27FC236}">
                <a16:creationId xmlns:a16="http://schemas.microsoft.com/office/drawing/2014/main" id="{3FE4CE55-A9B3-AA54-56F6-15F1BA44DB59}"/>
              </a:ext>
            </a:extLst>
          </p:cNvPr>
          <p:cNvPicPr>
            <a:picLocks noChangeAspect="1"/>
          </p:cNvPicPr>
          <p:nvPr/>
        </p:nvPicPr>
        <p:blipFill>
          <a:blip r:embed="rId6"/>
          <a:stretch>
            <a:fillRect/>
          </a:stretch>
        </p:blipFill>
        <p:spPr>
          <a:xfrm>
            <a:off x="1965629" y="2961330"/>
            <a:ext cx="883006" cy="441503"/>
          </a:xfrm>
          <a:prstGeom prst="rect">
            <a:avLst/>
          </a:prstGeom>
        </p:spPr>
      </p:pic>
      <p:pic>
        <p:nvPicPr>
          <p:cNvPr id="18" name="Picture 17">
            <a:extLst>
              <a:ext uri="{FF2B5EF4-FFF2-40B4-BE49-F238E27FC236}">
                <a16:creationId xmlns:a16="http://schemas.microsoft.com/office/drawing/2014/main" id="{44984586-0B6C-3063-4320-B84EB48D38C3}"/>
              </a:ext>
            </a:extLst>
          </p:cNvPr>
          <p:cNvPicPr>
            <a:picLocks noChangeAspect="1"/>
          </p:cNvPicPr>
          <p:nvPr/>
        </p:nvPicPr>
        <p:blipFill>
          <a:blip r:embed="rId7"/>
          <a:stretch>
            <a:fillRect/>
          </a:stretch>
        </p:blipFill>
        <p:spPr>
          <a:xfrm>
            <a:off x="1976017" y="3717909"/>
            <a:ext cx="883006" cy="441503"/>
          </a:xfrm>
          <a:prstGeom prst="rect">
            <a:avLst/>
          </a:prstGeom>
        </p:spPr>
      </p:pic>
      <p:pic>
        <p:nvPicPr>
          <p:cNvPr id="22" name="Picture 21">
            <a:extLst>
              <a:ext uri="{FF2B5EF4-FFF2-40B4-BE49-F238E27FC236}">
                <a16:creationId xmlns:a16="http://schemas.microsoft.com/office/drawing/2014/main" id="{29159B38-24CB-8B71-1755-271435F8F11D}"/>
              </a:ext>
            </a:extLst>
          </p:cNvPr>
          <p:cNvPicPr>
            <a:picLocks noChangeAspect="1"/>
          </p:cNvPicPr>
          <p:nvPr/>
        </p:nvPicPr>
        <p:blipFill>
          <a:blip r:embed="rId8"/>
          <a:stretch>
            <a:fillRect/>
          </a:stretch>
        </p:blipFill>
        <p:spPr>
          <a:xfrm>
            <a:off x="1960435" y="4521559"/>
            <a:ext cx="883006" cy="441503"/>
          </a:xfrm>
          <a:prstGeom prst="rect">
            <a:avLst/>
          </a:prstGeom>
        </p:spPr>
      </p:pic>
      <p:pic>
        <p:nvPicPr>
          <p:cNvPr id="23" name="Graphic 22">
            <a:extLst>
              <a:ext uri="{FF2B5EF4-FFF2-40B4-BE49-F238E27FC236}">
                <a16:creationId xmlns:a16="http://schemas.microsoft.com/office/drawing/2014/main" id="{5939EA64-9E56-973F-BAA0-3DECC8E7C910}"/>
              </a:ext>
            </a:extLst>
          </p:cNvPr>
          <p:cNvPicPr>
            <a:picLocks noChangeAspect="1"/>
          </p:cNvPicPr>
          <p:nvPr/>
        </p:nvPicPr>
        <p:blipFill>
          <a:blip>
            <a:extLst>
              <a:ext uri="{96DAC541-7B7A-43D3-8B79-37D633B846F1}">
                <asvg:svgBlip xmlns:asvg="http://schemas.microsoft.com/office/drawing/2016/SVG/main" r:embed="rId9"/>
              </a:ext>
            </a:extLst>
          </a:blip>
          <a:srcRect l="14717" t="-13038" r="11130" b="-7030"/>
          <a:stretch/>
        </p:blipFill>
        <p:spPr>
          <a:xfrm>
            <a:off x="1960435" y="6017116"/>
            <a:ext cx="735349" cy="489490"/>
          </a:xfrm>
          <a:prstGeom prst="rect">
            <a:avLst/>
          </a:prstGeom>
        </p:spPr>
      </p:pic>
      <p:pic>
        <p:nvPicPr>
          <p:cNvPr id="24" name="Graphic 23">
            <a:extLst>
              <a:ext uri="{FF2B5EF4-FFF2-40B4-BE49-F238E27FC236}">
                <a16:creationId xmlns:a16="http://schemas.microsoft.com/office/drawing/2014/main" id="{96CE0635-3C30-3696-3203-F11FC6D2AACD}"/>
              </a:ext>
            </a:extLst>
          </p:cNvPr>
          <p:cNvPicPr>
            <a:picLocks noChangeAspect="1"/>
          </p:cNvPicPr>
          <p:nvPr/>
        </p:nvPicPr>
        <p:blipFill>
          <a:blip>
            <a:extLst>
              <a:ext uri="{96DAC541-7B7A-43D3-8B79-37D633B846F1}">
                <asvg:svgBlip xmlns:asvg="http://schemas.microsoft.com/office/drawing/2016/SVG/main" r:embed="rId10"/>
              </a:ext>
            </a:extLst>
          </a:blip>
          <a:srcRect l="14838" r="14319" b="-3462"/>
          <a:stretch/>
        </p:blipFill>
        <p:spPr>
          <a:xfrm>
            <a:off x="1982361" y="5300280"/>
            <a:ext cx="735349" cy="441503"/>
          </a:xfrm>
          <a:prstGeom prst="rect">
            <a:avLst/>
          </a:prstGeom>
        </p:spPr>
      </p:pic>
      <mc:AlternateContent xmlns:mc="http://schemas.openxmlformats.org/markup-compatibility/2006" xmlns:a14="http://schemas.microsoft.com/office/drawing/2010/main">
        <mc:Choice Requires="a14">
          <p:graphicFrame>
            <p:nvGraphicFramePr>
              <p:cNvPr id="25" name="Table 24">
                <a:extLst>
                  <a:ext uri="{FF2B5EF4-FFF2-40B4-BE49-F238E27FC236}">
                    <a16:creationId xmlns:a16="http://schemas.microsoft.com/office/drawing/2014/main" id="{D7C4884F-595F-7A45-8336-CB7BFF4C5FC1}"/>
                  </a:ext>
                </a:extLst>
              </p:cNvPr>
              <p:cNvGraphicFramePr>
                <a:graphicFrameLocks noGrp="1"/>
              </p:cNvGraphicFramePr>
              <p:nvPr>
                <p:extLst>
                  <p:ext uri="{D42A27DB-BD31-4B8C-83A1-F6EECF244321}">
                    <p14:modId xmlns:p14="http://schemas.microsoft.com/office/powerpoint/2010/main" val="2810578767"/>
                  </p:ext>
                </p:extLst>
              </p:nvPr>
            </p:nvGraphicFramePr>
            <p:xfrm>
              <a:off x="3438608" y="2790051"/>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25" name="Table 24">
                <a:extLst>
                  <a:ext uri="{FF2B5EF4-FFF2-40B4-BE49-F238E27FC236}">
                    <a16:creationId xmlns:a16="http://schemas.microsoft.com/office/drawing/2014/main" id="{D7C4884F-595F-7A45-8336-CB7BFF4C5FC1}"/>
                  </a:ext>
                </a:extLst>
              </p:cNvPr>
              <p:cNvGraphicFramePr>
                <a:graphicFrameLocks noGrp="1"/>
              </p:cNvGraphicFramePr>
              <p:nvPr>
                <p:extLst>
                  <p:ext uri="{D42A27DB-BD31-4B8C-83A1-F6EECF244321}">
                    <p14:modId xmlns:p14="http://schemas.microsoft.com/office/powerpoint/2010/main" val="2810578767"/>
                  </p:ext>
                </p:extLst>
              </p:nvPr>
            </p:nvGraphicFramePr>
            <p:xfrm>
              <a:off x="3438608" y="2790051"/>
              <a:ext cx="8086832" cy="380746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gridCol w="1199213">
                      <a:extLst>
                        <a:ext uri="{9D8B030D-6E8A-4147-A177-3AD203B41FA5}">
                          <a16:colId xmlns:a16="http://schemas.microsoft.com/office/drawing/2014/main" val="798940044"/>
                        </a:ext>
                      </a:extLst>
                    </a:gridCol>
                    <a:gridCol w="1154242">
                      <a:extLst>
                        <a:ext uri="{9D8B030D-6E8A-4147-A177-3AD203B41FA5}">
                          <a16:colId xmlns:a16="http://schemas.microsoft.com/office/drawing/2014/main" val="3126786975"/>
                        </a:ext>
                      </a:extLst>
                    </a:gridCol>
                    <a:gridCol w="1261174">
                      <a:extLst>
                        <a:ext uri="{9D8B030D-6E8A-4147-A177-3AD203B41FA5}">
                          <a16:colId xmlns:a16="http://schemas.microsoft.com/office/drawing/2014/main" val="3040600481"/>
                        </a:ext>
                      </a:extLst>
                    </a:gridCol>
                    <a:gridCol w="94561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13"/>
                          <a:stretch>
                            <a:fillRect l="-409890" t="-1667" r="-193407" b="-403333"/>
                          </a:stretch>
                        </a:blipFill>
                      </a:tcPr>
                    </a:tc>
                    <a:tc>
                      <a:txBody>
                        <a:bodyPr/>
                        <a:lstStyle/>
                        <a:p>
                          <a:endParaRPr lang="en-US"/>
                        </a:p>
                      </a:txBody>
                      <a:tcPr>
                        <a:blipFill>
                          <a:blip r:embed="rId13"/>
                          <a:stretch>
                            <a:fillRect l="-468687" t="-1667" r="-77778" b="-403333"/>
                          </a:stretch>
                        </a:blipFill>
                      </a:tcPr>
                    </a:tc>
                    <a:tc>
                      <a:txBody>
                        <a:bodyPr/>
                        <a:lstStyle/>
                        <a:p>
                          <a:endParaRPr lang="en-US"/>
                        </a:p>
                      </a:txBody>
                      <a:tcPr>
                        <a:blipFill>
                          <a:blip r:embed="rId13"/>
                          <a:stretch>
                            <a:fillRect l="-750667" t="-1667" r="-2667" b="-403333"/>
                          </a:stretch>
                        </a:blipFill>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30605483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4B6B2-04D8-3D2B-03DD-3D0EB276CA99}"/>
            </a:ext>
          </a:extLst>
        </p:cNvPr>
        <p:cNvGrpSpPr/>
        <p:nvPr/>
      </p:nvGrpSpPr>
      <p:grpSpPr>
        <a:xfrm>
          <a:off x="0" y="0"/>
          <a:ext cx="0" cy="0"/>
          <a:chOff x="0" y="0"/>
          <a:chExt cx="0" cy="0"/>
        </a:xfrm>
      </p:grpSpPr>
      <p:pic>
        <p:nvPicPr>
          <p:cNvPr id="7" name="Picture 6" descr="A diagram of a wire&#10;&#10;AI-generated content may be incorrect.">
            <a:extLst>
              <a:ext uri="{FF2B5EF4-FFF2-40B4-BE49-F238E27FC236}">
                <a16:creationId xmlns:a16="http://schemas.microsoft.com/office/drawing/2014/main" id="{AE3D95B4-B769-1951-5EAC-7E7E34F4A5DA}"/>
              </a:ext>
            </a:extLst>
          </p:cNvPr>
          <p:cNvPicPr>
            <a:picLocks noChangeAspect="1"/>
          </p:cNvPicPr>
          <p:nvPr/>
        </p:nvPicPr>
        <p:blipFill>
          <a:blip r:embed="rId3"/>
          <a:stretch>
            <a:fillRect/>
          </a:stretch>
        </p:blipFill>
        <p:spPr>
          <a:xfrm>
            <a:off x="7755128" y="758717"/>
            <a:ext cx="4091637" cy="1375949"/>
          </a:xfrm>
          <a:prstGeom prst="rect">
            <a:avLst/>
          </a:prstGeom>
        </p:spPr>
      </p:pic>
      <p:sp>
        <p:nvSpPr>
          <p:cNvPr id="2" name="Title 1">
            <a:extLst>
              <a:ext uri="{FF2B5EF4-FFF2-40B4-BE49-F238E27FC236}">
                <a16:creationId xmlns:a16="http://schemas.microsoft.com/office/drawing/2014/main" id="{EB182112-F698-358C-1F2F-4E1FE47C0913}"/>
              </a:ext>
            </a:extLst>
          </p:cNvPr>
          <p:cNvSpPr>
            <a:spLocks noGrp="1"/>
          </p:cNvSpPr>
          <p:nvPr>
            <p:ph type="title"/>
          </p:nvPr>
        </p:nvSpPr>
        <p:spPr/>
        <p:txBody>
          <a:bodyPr/>
          <a:lstStyle/>
          <a:p>
            <a:r>
              <a:rPr lang="en-US" dirty="0"/>
              <a:t>ANSWER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DD9EBC-7265-1261-9D03-972E1D50536B}"/>
                  </a:ext>
                </a:extLst>
              </p:cNvPr>
              <p:cNvSpPr>
                <a:spLocks noGrp="1"/>
              </p:cNvSpPr>
              <p:nvPr>
                <p:ph idx="1"/>
              </p:nvPr>
            </p:nvSpPr>
            <p:spPr>
              <a:xfrm>
                <a:off x="612647" y="1466612"/>
                <a:ext cx="10917366" cy="4986390"/>
              </a:xfrm>
            </p:spPr>
            <p:txBody>
              <a:bodyPr>
                <a:normAutofit fontScale="85000" lnSpcReduction="20000"/>
              </a:bodyPr>
              <a:lstStyle/>
              <a:p>
                <a:r>
                  <a:rPr lang="en-US" dirty="0"/>
                  <a:t>What is the output of the following circuit for the provided input?</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33DD9EBC-7265-1261-9D03-972E1D50536B}"/>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4"/>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F3C92ED0-E9A2-D909-F414-884D88EB9041}"/>
              </a:ext>
            </a:extLst>
          </p:cNvPr>
          <p:cNvSpPr>
            <a:spLocks noGrp="1"/>
          </p:cNvSpPr>
          <p:nvPr>
            <p:ph type="sldNum" sz="quarter" idx="12"/>
          </p:nvPr>
        </p:nvSpPr>
        <p:spPr/>
        <p:txBody>
          <a:bodyPr/>
          <a:lstStyle/>
          <a:p>
            <a:fld id="{CC057153-B650-4DEB-B370-79DDCFDCE934}" type="slidenum">
              <a:rPr lang="en-US" smtClean="0"/>
              <a:t>10</a:t>
            </a:fld>
            <a:endParaRPr lang="en-US"/>
          </a:p>
        </p:txBody>
      </p:sp>
      <p:sp>
        <p:nvSpPr>
          <p:cNvPr id="31" name="TextBox 30">
            <a:extLst>
              <a:ext uri="{FF2B5EF4-FFF2-40B4-BE49-F238E27FC236}">
                <a16:creationId xmlns:a16="http://schemas.microsoft.com/office/drawing/2014/main" id="{F560EA6E-0143-439B-8928-7BDF0D20AE08}"/>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14" name="Table 13">
            <a:extLst>
              <a:ext uri="{FF2B5EF4-FFF2-40B4-BE49-F238E27FC236}">
                <a16:creationId xmlns:a16="http://schemas.microsoft.com/office/drawing/2014/main" id="{3545270F-F245-6ED6-BBBA-5834727C5C68}"/>
              </a:ext>
            </a:extLst>
          </p:cNvPr>
          <p:cNvGraphicFramePr>
            <a:graphicFrameLocks noGrp="1"/>
          </p:cNvGraphicFramePr>
          <p:nvPr>
            <p:extLst>
              <p:ext uri="{D42A27DB-BD31-4B8C-83A1-F6EECF244321}">
                <p14:modId xmlns:p14="http://schemas.microsoft.com/office/powerpoint/2010/main" val="1537738665"/>
              </p:ext>
            </p:extLst>
          </p:nvPr>
        </p:nvGraphicFramePr>
        <p:xfrm>
          <a:off x="3530106" y="1996260"/>
          <a:ext cx="3526590" cy="451035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a:txBody>
                    <a:bodyPr/>
                    <a:lstStyle/>
                    <a:p>
                      <a:pPr algn="ctr"/>
                      <a:r>
                        <a:rPr lang="el-GR" sz="1400" dirty="0"/>
                        <a:t>Χ</a:t>
                      </a:r>
                      <a:endParaRPr lang="en-US" sz="1400" dirty="0"/>
                    </a:p>
                  </a:txBody>
                  <a:tcPr/>
                </a:tc>
                <a:tc>
                  <a:txBody>
                    <a:bodyPr/>
                    <a:lstStyle/>
                    <a:p>
                      <a:pPr algn="ctr"/>
                      <a:r>
                        <a:rPr lang="el-GR" sz="1400" dirty="0"/>
                        <a:t>Υ</a:t>
                      </a:r>
                      <a:endParaRPr lang="en-US" sz="1400"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l-GR" sz="1400" dirty="0"/>
                        <a:t>Ζ</a:t>
                      </a:r>
                      <a:endParaRPr lang="en-US" sz="1400" dirty="0"/>
                    </a:p>
                  </a:txBody>
                  <a:tcPr/>
                </a:tc>
                <a:tc>
                  <a:txBody>
                    <a:bodyPr/>
                    <a:lstStyle/>
                    <a:p>
                      <a:pPr algn="ctr"/>
                      <a:r>
                        <a:rPr lang="en-US" sz="1400" dirty="0"/>
                        <a:t>OUT</a:t>
                      </a:r>
                    </a:p>
                  </a:txBody>
                  <a:tcPr/>
                </a:tc>
                <a:extLst>
                  <a:ext uri="{0D108BD9-81ED-4DB2-BD59-A6C34878D82A}">
                    <a16:rowId xmlns:a16="http://schemas.microsoft.com/office/drawing/2014/main" val="4058499360"/>
                  </a:ext>
                </a:extLst>
              </a:tr>
              <a:tr h="501150">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68841992"/>
                  </a:ext>
                </a:extLst>
              </a:tr>
              <a:tr h="501150">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tc>
                  <a:txBody>
                    <a:bodyPr/>
                    <a:lstStyle/>
                    <a:p>
                      <a:pPr algn="ctr"/>
                      <a:r>
                        <a:rPr lang="en-US" sz="1400" b="1" dirty="0"/>
                        <a:t>1</a:t>
                      </a:r>
                    </a:p>
                  </a:txBody>
                  <a:tcPr/>
                </a:tc>
                <a:extLst>
                  <a:ext uri="{0D108BD9-81ED-4DB2-BD59-A6C34878D82A}">
                    <a16:rowId xmlns:a16="http://schemas.microsoft.com/office/drawing/2014/main" val="667803333"/>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2398767911"/>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1208810885"/>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708052330"/>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5132065"/>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493082528"/>
                  </a:ext>
                </a:extLst>
              </a:tr>
            </a:tbl>
          </a:graphicData>
        </a:graphic>
      </p:graphicFrame>
      <p:sp>
        <p:nvSpPr>
          <p:cNvPr id="20" name="TextBox 19">
            <a:extLst>
              <a:ext uri="{FF2B5EF4-FFF2-40B4-BE49-F238E27FC236}">
                <a16:creationId xmlns:a16="http://schemas.microsoft.com/office/drawing/2014/main" id="{370975A1-9491-ECBA-83CC-E362B61A4D06}"/>
              </a:ext>
            </a:extLst>
          </p:cNvPr>
          <p:cNvSpPr txBox="1"/>
          <p:nvPr/>
        </p:nvSpPr>
        <p:spPr>
          <a:xfrm>
            <a:off x="9594617" y="674290"/>
            <a:ext cx="436115" cy="338554"/>
          </a:xfrm>
          <a:prstGeom prst="rect">
            <a:avLst/>
          </a:prstGeom>
          <a:noFill/>
        </p:spPr>
        <p:txBody>
          <a:bodyPr wrap="square" rtlCol="0">
            <a:spAutoFit/>
          </a:bodyPr>
          <a:lstStyle/>
          <a:p>
            <a:r>
              <a:rPr lang="en-US" sz="1600" dirty="0">
                <a:solidFill>
                  <a:schemeClr val="accent1"/>
                </a:solidFill>
              </a:rPr>
              <a:t>1</a:t>
            </a:r>
          </a:p>
        </p:txBody>
      </p:sp>
      <p:sp>
        <p:nvSpPr>
          <p:cNvPr id="4" name="TextBox 3">
            <a:extLst>
              <a:ext uri="{FF2B5EF4-FFF2-40B4-BE49-F238E27FC236}">
                <a16:creationId xmlns:a16="http://schemas.microsoft.com/office/drawing/2014/main" id="{14B97EB8-46E6-5D08-8B06-57471DE19054}"/>
              </a:ext>
            </a:extLst>
          </p:cNvPr>
          <p:cNvSpPr txBox="1"/>
          <p:nvPr/>
        </p:nvSpPr>
        <p:spPr>
          <a:xfrm>
            <a:off x="8100363" y="2178429"/>
            <a:ext cx="3531799" cy="338554"/>
          </a:xfrm>
          <a:prstGeom prst="rect">
            <a:avLst/>
          </a:prstGeom>
          <a:noFill/>
        </p:spPr>
        <p:txBody>
          <a:bodyPr wrap="square" rtlCol="0">
            <a:spAutoFit/>
          </a:bodyPr>
          <a:lstStyle/>
          <a:p>
            <a:r>
              <a:rPr lang="en-US" sz="1600" dirty="0">
                <a:solidFill>
                  <a:srgbClr val="00FA00"/>
                </a:solidFill>
              </a:rPr>
              <a:t>Light green </a:t>
            </a:r>
            <a:r>
              <a:rPr lang="en-US" sz="1600" dirty="0"/>
              <a:t>is 1 and </a:t>
            </a:r>
            <a:r>
              <a:rPr lang="en-US" sz="1600" dirty="0">
                <a:solidFill>
                  <a:schemeClr val="accent6">
                    <a:lumMod val="50000"/>
                  </a:schemeClr>
                </a:solidFill>
              </a:rPr>
              <a:t>dark green </a:t>
            </a:r>
            <a:r>
              <a:rPr lang="en-US" sz="1600" dirty="0"/>
              <a:t>is 0</a:t>
            </a:r>
          </a:p>
        </p:txBody>
      </p:sp>
      <p:pic>
        <p:nvPicPr>
          <p:cNvPr id="12" name="Picture 11">
            <a:extLst>
              <a:ext uri="{FF2B5EF4-FFF2-40B4-BE49-F238E27FC236}">
                <a16:creationId xmlns:a16="http://schemas.microsoft.com/office/drawing/2014/main" id="{BC56AE57-634A-9658-D0F6-47C65E40A556}"/>
              </a:ext>
            </a:extLst>
          </p:cNvPr>
          <p:cNvPicPr>
            <a:picLocks noChangeAspect="1"/>
          </p:cNvPicPr>
          <p:nvPr/>
        </p:nvPicPr>
        <p:blipFill>
          <a:blip r:embed="rId5"/>
          <a:stretch>
            <a:fillRect/>
          </a:stretch>
        </p:blipFill>
        <p:spPr>
          <a:xfrm>
            <a:off x="1960435" y="2193915"/>
            <a:ext cx="883006" cy="441503"/>
          </a:xfrm>
          <a:prstGeom prst="rect">
            <a:avLst/>
          </a:prstGeom>
        </p:spPr>
      </p:pic>
      <p:pic>
        <p:nvPicPr>
          <p:cNvPr id="15" name="Picture 14">
            <a:extLst>
              <a:ext uri="{FF2B5EF4-FFF2-40B4-BE49-F238E27FC236}">
                <a16:creationId xmlns:a16="http://schemas.microsoft.com/office/drawing/2014/main" id="{4BA0D319-F09E-6A7F-D17E-529EC9B6A229}"/>
              </a:ext>
            </a:extLst>
          </p:cNvPr>
          <p:cNvPicPr>
            <a:picLocks noChangeAspect="1"/>
          </p:cNvPicPr>
          <p:nvPr/>
        </p:nvPicPr>
        <p:blipFill>
          <a:blip r:embed="rId6"/>
          <a:stretch>
            <a:fillRect/>
          </a:stretch>
        </p:blipFill>
        <p:spPr>
          <a:xfrm>
            <a:off x="1965629" y="2961330"/>
            <a:ext cx="883006" cy="441503"/>
          </a:xfrm>
          <a:prstGeom prst="rect">
            <a:avLst/>
          </a:prstGeom>
        </p:spPr>
      </p:pic>
      <p:pic>
        <p:nvPicPr>
          <p:cNvPr id="16" name="Picture 15">
            <a:extLst>
              <a:ext uri="{FF2B5EF4-FFF2-40B4-BE49-F238E27FC236}">
                <a16:creationId xmlns:a16="http://schemas.microsoft.com/office/drawing/2014/main" id="{ACBA4291-E1A5-B4BA-B7C2-F7DFC65EC3D9}"/>
              </a:ext>
            </a:extLst>
          </p:cNvPr>
          <p:cNvPicPr>
            <a:picLocks noChangeAspect="1"/>
          </p:cNvPicPr>
          <p:nvPr/>
        </p:nvPicPr>
        <p:blipFill>
          <a:blip r:embed="rId7"/>
          <a:stretch>
            <a:fillRect/>
          </a:stretch>
        </p:blipFill>
        <p:spPr>
          <a:xfrm>
            <a:off x="1976017" y="3717909"/>
            <a:ext cx="883006" cy="441503"/>
          </a:xfrm>
          <a:prstGeom prst="rect">
            <a:avLst/>
          </a:prstGeom>
        </p:spPr>
      </p:pic>
      <p:pic>
        <p:nvPicPr>
          <p:cNvPr id="18" name="Picture 17">
            <a:extLst>
              <a:ext uri="{FF2B5EF4-FFF2-40B4-BE49-F238E27FC236}">
                <a16:creationId xmlns:a16="http://schemas.microsoft.com/office/drawing/2014/main" id="{0B406DD6-0947-3B3F-9B0F-8763E2EA430B}"/>
              </a:ext>
            </a:extLst>
          </p:cNvPr>
          <p:cNvPicPr>
            <a:picLocks noChangeAspect="1"/>
          </p:cNvPicPr>
          <p:nvPr/>
        </p:nvPicPr>
        <p:blipFill>
          <a:blip r:embed="rId8"/>
          <a:stretch>
            <a:fillRect/>
          </a:stretch>
        </p:blipFill>
        <p:spPr>
          <a:xfrm>
            <a:off x="1960435" y="4521559"/>
            <a:ext cx="883006" cy="441503"/>
          </a:xfrm>
          <a:prstGeom prst="rect">
            <a:avLst/>
          </a:prstGeom>
        </p:spPr>
      </p:pic>
      <p:pic>
        <p:nvPicPr>
          <p:cNvPr id="19" name="Graphic 18">
            <a:extLst>
              <a:ext uri="{FF2B5EF4-FFF2-40B4-BE49-F238E27FC236}">
                <a16:creationId xmlns:a16="http://schemas.microsoft.com/office/drawing/2014/main" id="{D0E18BD7-B291-C4FD-451B-A7BE96C9AA02}"/>
              </a:ext>
            </a:extLst>
          </p:cNvPr>
          <p:cNvPicPr>
            <a:picLocks noChangeAspect="1"/>
          </p:cNvPicPr>
          <p:nvPr/>
        </p:nvPicPr>
        <p:blipFill>
          <a:blip>
            <a:extLst>
              <a:ext uri="{96DAC541-7B7A-43D3-8B79-37D633B846F1}">
                <asvg:svgBlip xmlns:asvg="http://schemas.microsoft.com/office/drawing/2016/SVG/main" r:embed="rId9"/>
              </a:ext>
            </a:extLst>
          </a:blip>
          <a:srcRect l="14717" t="-13038" r="11130" b="-7030"/>
          <a:stretch/>
        </p:blipFill>
        <p:spPr>
          <a:xfrm>
            <a:off x="1960435" y="6017116"/>
            <a:ext cx="735349" cy="489490"/>
          </a:xfrm>
          <a:prstGeom prst="rect">
            <a:avLst/>
          </a:prstGeom>
        </p:spPr>
      </p:pic>
      <p:pic>
        <p:nvPicPr>
          <p:cNvPr id="21" name="Graphic 20">
            <a:extLst>
              <a:ext uri="{FF2B5EF4-FFF2-40B4-BE49-F238E27FC236}">
                <a16:creationId xmlns:a16="http://schemas.microsoft.com/office/drawing/2014/main" id="{75D97038-3EE7-1CED-7AC6-55A721C6C49A}"/>
              </a:ext>
            </a:extLst>
          </p:cNvPr>
          <p:cNvPicPr>
            <a:picLocks noChangeAspect="1"/>
          </p:cNvPicPr>
          <p:nvPr/>
        </p:nvPicPr>
        <p:blipFill>
          <a:blip>
            <a:extLst>
              <a:ext uri="{96DAC541-7B7A-43D3-8B79-37D633B846F1}">
                <asvg:svgBlip xmlns:asvg="http://schemas.microsoft.com/office/drawing/2016/SVG/main" r:embed="rId10"/>
              </a:ext>
            </a:extLst>
          </a:blip>
          <a:srcRect l="14838" r="14319" b="-3462"/>
          <a:stretch/>
        </p:blipFill>
        <p:spPr>
          <a:xfrm>
            <a:off x="1982361" y="5300280"/>
            <a:ext cx="735349" cy="441503"/>
          </a:xfrm>
          <a:prstGeom prst="rect">
            <a:avLst/>
          </a:prstGeom>
        </p:spPr>
      </p:pic>
      <mc:AlternateContent xmlns:mc="http://schemas.openxmlformats.org/markup-compatibility/2006" xmlns:a14="http://schemas.microsoft.com/office/drawing/2010/main">
        <mc:Choice Requires="a14">
          <p:graphicFrame>
            <p:nvGraphicFramePr>
              <p:cNvPr id="25" name="Table 24">
                <a:extLst>
                  <a:ext uri="{FF2B5EF4-FFF2-40B4-BE49-F238E27FC236}">
                    <a16:creationId xmlns:a16="http://schemas.microsoft.com/office/drawing/2014/main" id="{FDFDAD2F-26D4-2775-5088-D74D8ABF0642}"/>
                  </a:ext>
                </a:extLst>
              </p:cNvPr>
              <p:cNvGraphicFramePr>
                <a:graphicFrameLocks noGrp="1"/>
              </p:cNvGraphicFramePr>
              <p:nvPr>
                <p:extLst>
                  <p:ext uri="{D42A27DB-BD31-4B8C-83A1-F6EECF244321}">
                    <p14:modId xmlns:p14="http://schemas.microsoft.com/office/powerpoint/2010/main" val="3806803046"/>
                  </p:ext>
                </p:extLst>
              </p:nvPr>
            </p:nvGraphicFramePr>
            <p:xfrm>
              <a:off x="7434488" y="2760814"/>
              <a:ext cx="4626879" cy="3807460"/>
            </p:xfrm>
            <a:graphic>
              <a:graphicData uri="http://schemas.openxmlformats.org/drawingml/2006/table">
                <a:tbl>
                  <a:tblPr firstRow="1" bandRow="1">
                    <a:tableStyleId>{00A15C55-8517-42AA-B614-E9B94910E393}</a:tableStyleId>
                  </a:tblPr>
                  <a:tblGrid>
                    <a:gridCol w="377562">
                      <a:extLst>
                        <a:ext uri="{9D8B030D-6E8A-4147-A177-3AD203B41FA5}">
                          <a16:colId xmlns:a16="http://schemas.microsoft.com/office/drawing/2014/main" val="3264958069"/>
                        </a:ext>
                      </a:extLst>
                    </a:gridCol>
                    <a:gridCol w="420802">
                      <a:extLst>
                        <a:ext uri="{9D8B030D-6E8A-4147-A177-3AD203B41FA5}">
                          <a16:colId xmlns:a16="http://schemas.microsoft.com/office/drawing/2014/main" val="910396186"/>
                        </a:ext>
                      </a:extLst>
                    </a:gridCol>
                    <a:gridCol w="593281">
                      <a:extLst>
                        <a:ext uri="{9D8B030D-6E8A-4147-A177-3AD203B41FA5}">
                          <a16:colId xmlns:a16="http://schemas.microsoft.com/office/drawing/2014/main" val="344589732"/>
                        </a:ext>
                      </a:extLst>
                    </a:gridCol>
                    <a:gridCol w="626092">
                      <a:extLst>
                        <a:ext uri="{9D8B030D-6E8A-4147-A177-3AD203B41FA5}">
                          <a16:colId xmlns:a16="http://schemas.microsoft.com/office/drawing/2014/main" val="4184236198"/>
                        </a:ext>
                      </a:extLst>
                    </a:gridCol>
                    <a:gridCol w="686130">
                      <a:extLst>
                        <a:ext uri="{9D8B030D-6E8A-4147-A177-3AD203B41FA5}">
                          <a16:colId xmlns:a16="http://schemas.microsoft.com/office/drawing/2014/main" val="798940044"/>
                        </a:ext>
                      </a:extLst>
                    </a:gridCol>
                    <a:gridCol w="660400">
                      <a:extLst>
                        <a:ext uri="{9D8B030D-6E8A-4147-A177-3AD203B41FA5}">
                          <a16:colId xmlns:a16="http://schemas.microsoft.com/office/drawing/2014/main" val="3126786975"/>
                        </a:ext>
                      </a:extLst>
                    </a:gridCol>
                    <a:gridCol w="721579">
                      <a:extLst>
                        <a:ext uri="{9D8B030D-6E8A-4147-A177-3AD203B41FA5}">
                          <a16:colId xmlns:a16="http://schemas.microsoft.com/office/drawing/2014/main" val="3040600481"/>
                        </a:ext>
                      </a:extLst>
                    </a:gridCol>
                    <a:gridCol w="54103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25" name="Table 24">
                <a:extLst>
                  <a:ext uri="{FF2B5EF4-FFF2-40B4-BE49-F238E27FC236}">
                    <a16:creationId xmlns:a16="http://schemas.microsoft.com/office/drawing/2014/main" id="{FDFDAD2F-26D4-2775-5088-D74D8ABF0642}"/>
                  </a:ext>
                </a:extLst>
              </p:cNvPr>
              <p:cNvGraphicFramePr>
                <a:graphicFrameLocks noGrp="1"/>
              </p:cNvGraphicFramePr>
              <p:nvPr>
                <p:extLst>
                  <p:ext uri="{D42A27DB-BD31-4B8C-83A1-F6EECF244321}">
                    <p14:modId xmlns:p14="http://schemas.microsoft.com/office/powerpoint/2010/main" val="3806803046"/>
                  </p:ext>
                </p:extLst>
              </p:nvPr>
            </p:nvGraphicFramePr>
            <p:xfrm>
              <a:off x="7434488" y="2760814"/>
              <a:ext cx="4626879" cy="3807460"/>
            </p:xfrm>
            <a:graphic>
              <a:graphicData uri="http://schemas.openxmlformats.org/drawingml/2006/table">
                <a:tbl>
                  <a:tblPr firstRow="1" bandRow="1">
                    <a:tableStyleId>{00A15C55-8517-42AA-B614-E9B94910E393}</a:tableStyleId>
                  </a:tblPr>
                  <a:tblGrid>
                    <a:gridCol w="377562">
                      <a:extLst>
                        <a:ext uri="{9D8B030D-6E8A-4147-A177-3AD203B41FA5}">
                          <a16:colId xmlns:a16="http://schemas.microsoft.com/office/drawing/2014/main" val="3264958069"/>
                        </a:ext>
                      </a:extLst>
                    </a:gridCol>
                    <a:gridCol w="420802">
                      <a:extLst>
                        <a:ext uri="{9D8B030D-6E8A-4147-A177-3AD203B41FA5}">
                          <a16:colId xmlns:a16="http://schemas.microsoft.com/office/drawing/2014/main" val="910396186"/>
                        </a:ext>
                      </a:extLst>
                    </a:gridCol>
                    <a:gridCol w="593281">
                      <a:extLst>
                        <a:ext uri="{9D8B030D-6E8A-4147-A177-3AD203B41FA5}">
                          <a16:colId xmlns:a16="http://schemas.microsoft.com/office/drawing/2014/main" val="344589732"/>
                        </a:ext>
                      </a:extLst>
                    </a:gridCol>
                    <a:gridCol w="626092">
                      <a:extLst>
                        <a:ext uri="{9D8B030D-6E8A-4147-A177-3AD203B41FA5}">
                          <a16:colId xmlns:a16="http://schemas.microsoft.com/office/drawing/2014/main" val="4184236198"/>
                        </a:ext>
                      </a:extLst>
                    </a:gridCol>
                    <a:gridCol w="686130">
                      <a:extLst>
                        <a:ext uri="{9D8B030D-6E8A-4147-A177-3AD203B41FA5}">
                          <a16:colId xmlns:a16="http://schemas.microsoft.com/office/drawing/2014/main" val="798940044"/>
                        </a:ext>
                      </a:extLst>
                    </a:gridCol>
                    <a:gridCol w="660400">
                      <a:extLst>
                        <a:ext uri="{9D8B030D-6E8A-4147-A177-3AD203B41FA5}">
                          <a16:colId xmlns:a16="http://schemas.microsoft.com/office/drawing/2014/main" val="3126786975"/>
                        </a:ext>
                      </a:extLst>
                    </a:gridCol>
                    <a:gridCol w="721579">
                      <a:extLst>
                        <a:ext uri="{9D8B030D-6E8A-4147-A177-3AD203B41FA5}">
                          <a16:colId xmlns:a16="http://schemas.microsoft.com/office/drawing/2014/main" val="3040600481"/>
                        </a:ext>
                      </a:extLst>
                    </a:gridCol>
                    <a:gridCol w="54103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13"/>
                          <a:stretch>
                            <a:fillRect l="-411538" t="-1667" r="-196154" b="-403333"/>
                          </a:stretch>
                        </a:blipFill>
                      </a:tcPr>
                    </a:tc>
                    <a:tc>
                      <a:txBody>
                        <a:bodyPr/>
                        <a:lstStyle/>
                        <a:p>
                          <a:endParaRPr lang="en-US"/>
                        </a:p>
                      </a:txBody>
                      <a:tcPr>
                        <a:blipFill>
                          <a:blip r:embed="rId13"/>
                          <a:stretch>
                            <a:fillRect l="-466667" t="-1667" r="-78947" b="-403333"/>
                          </a:stretch>
                        </a:blipFill>
                      </a:tcPr>
                    </a:tc>
                    <a:tc>
                      <a:txBody>
                        <a:bodyPr/>
                        <a:lstStyle/>
                        <a:p>
                          <a:endParaRPr lang="en-US"/>
                        </a:p>
                      </a:txBody>
                      <a:tcPr>
                        <a:blipFill>
                          <a:blip r:embed="rId13"/>
                          <a:stretch>
                            <a:fillRect l="-751163" t="-1667" r="-4651" b="-403333"/>
                          </a:stretch>
                        </a:blipFill>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27156934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A59BF-B108-D6EC-9A88-9E3D8812C9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710FF4-3581-C7EA-18C1-135C7BF97B0B}"/>
              </a:ext>
            </a:extLst>
          </p:cNvPr>
          <p:cNvSpPr>
            <a:spLocks noGrp="1"/>
          </p:cNvSpPr>
          <p:nvPr>
            <p:ph type="title"/>
          </p:nvPr>
        </p:nvSpPr>
        <p:spPr/>
        <p:txBody>
          <a:bodyPr/>
          <a:lstStyle/>
          <a:p>
            <a:r>
              <a:rPr lang="en-US" dirty="0"/>
              <a:t>PRACTICE TIME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DE2EEA5-5B8E-ED0F-B08A-C4E88049B531}"/>
                  </a:ext>
                </a:extLst>
              </p:cNvPr>
              <p:cNvSpPr>
                <a:spLocks noGrp="1"/>
              </p:cNvSpPr>
              <p:nvPr>
                <p:ph idx="1"/>
              </p:nvPr>
            </p:nvSpPr>
            <p:spPr>
              <a:xfrm>
                <a:off x="612647" y="1466612"/>
                <a:ext cx="10917366" cy="4986390"/>
              </a:xfrm>
            </p:spPr>
            <p:txBody>
              <a:bodyPr>
                <a:normAutofit fontScale="85000" lnSpcReduction="20000"/>
              </a:bodyPr>
              <a:lstStyle/>
              <a:p>
                <a:r>
                  <a:rPr lang="en-US" dirty="0"/>
                  <a:t>Can you build a circuit that reproduces the following inputs/outputs?</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5DE2EEA5-5B8E-ED0F-B08A-C4E88049B531}"/>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3"/>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9722B14F-CC32-2506-3A4D-A6DE0298CF07}"/>
              </a:ext>
            </a:extLst>
          </p:cNvPr>
          <p:cNvSpPr>
            <a:spLocks noGrp="1"/>
          </p:cNvSpPr>
          <p:nvPr>
            <p:ph type="sldNum" sz="quarter" idx="12"/>
          </p:nvPr>
        </p:nvSpPr>
        <p:spPr/>
        <p:txBody>
          <a:bodyPr/>
          <a:lstStyle/>
          <a:p>
            <a:fld id="{CC057153-B650-4DEB-B370-79DDCFDCE934}" type="slidenum">
              <a:rPr lang="en-US" smtClean="0"/>
              <a:t>11</a:t>
            </a:fld>
            <a:endParaRPr lang="en-US"/>
          </a:p>
        </p:txBody>
      </p:sp>
      <p:sp>
        <p:nvSpPr>
          <p:cNvPr id="31" name="TextBox 30">
            <a:extLst>
              <a:ext uri="{FF2B5EF4-FFF2-40B4-BE49-F238E27FC236}">
                <a16:creationId xmlns:a16="http://schemas.microsoft.com/office/drawing/2014/main" id="{B06BA614-44BE-BBB1-70C4-5D30B1233D77}"/>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15" name="Table 14">
            <a:extLst>
              <a:ext uri="{FF2B5EF4-FFF2-40B4-BE49-F238E27FC236}">
                <a16:creationId xmlns:a16="http://schemas.microsoft.com/office/drawing/2014/main" id="{35C2BA7D-FB09-C488-CB77-2D834DC1E816}"/>
              </a:ext>
            </a:extLst>
          </p:cNvPr>
          <p:cNvGraphicFramePr>
            <a:graphicFrameLocks noGrp="1"/>
          </p:cNvGraphicFramePr>
          <p:nvPr>
            <p:extLst>
              <p:ext uri="{D42A27DB-BD31-4B8C-83A1-F6EECF244321}">
                <p14:modId xmlns:p14="http://schemas.microsoft.com/office/powerpoint/2010/main" val="473843151"/>
              </p:ext>
            </p:extLst>
          </p:nvPr>
        </p:nvGraphicFramePr>
        <p:xfrm>
          <a:off x="3530106" y="1996260"/>
          <a:ext cx="3526590" cy="451035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Z</a:t>
                      </a:r>
                    </a:p>
                  </a:txBody>
                  <a:tcPr/>
                </a:tc>
                <a:tc>
                  <a:txBody>
                    <a:bodyPr/>
                    <a:lstStyle/>
                    <a:p>
                      <a:pPr algn="ctr"/>
                      <a:r>
                        <a:rPr lang="en-US" sz="1400" dirty="0"/>
                        <a:t>OUT</a:t>
                      </a:r>
                    </a:p>
                  </a:txBody>
                  <a:tcPr/>
                </a:tc>
                <a:extLst>
                  <a:ext uri="{0D108BD9-81ED-4DB2-BD59-A6C34878D82A}">
                    <a16:rowId xmlns:a16="http://schemas.microsoft.com/office/drawing/2014/main" val="4058499360"/>
                  </a:ext>
                </a:extLst>
              </a:tr>
              <a:tr h="501150">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1</a:t>
                      </a:r>
                    </a:p>
                  </a:txBody>
                  <a:tcPr/>
                </a:tc>
                <a:extLst>
                  <a:ext uri="{0D108BD9-81ED-4DB2-BD59-A6C34878D82A}">
                    <a16:rowId xmlns:a16="http://schemas.microsoft.com/office/drawing/2014/main" val="667803333"/>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1284451998"/>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2398767911"/>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1208810885"/>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708052330"/>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25132065"/>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3493082528"/>
                  </a:ext>
                </a:extLst>
              </a:tr>
            </a:tbl>
          </a:graphicData>
        </a:graphic>
      </p:graphicFrame>
      <p:pic>
        <p:nvPicPr>
          <p:cNvPr id="4" name="Picture 3">
            <a:extLst>
              <a:ext uri="{FF2B5EF4-FFF2-40B4-BE49-F238E27FC236}">
                <a16:creationId xmlns:a16="http://schemas.microsoft.com/office/drawing/2014/main" id="{503F69D2-7D2F-1E1F-5DC6-0018E493D583}"/>
              </a:ext>
            </a:extLst>
          </p:cNvPr>
          <p:cNvPicPr>
            <a:picLocks noChangeAspect="1"/>
          </p:cNvPicPr>
          <p:nvPr/>
        </p:nvPicPr>
        <p:blipFill>
          <a:blip r:embed="rId4"/>
          <a:stretch>
            <a:fillRect/>
          </a:stretch>
        </p:blipFill>
        <p:spPr>
          <a:xfrm>
            <a:off x="1960435" y="2193915"/>
            <a:ext cx="883006" cy="441503"/>
          </a:xfrm>
          <a:prstGeom prst="rect">
            <a:avLst/>
          </a:prstGeom>
        </p:spPr>
      </p:pic>
      <p:pic>
        <p:nvPicPr>
          <p:cNvPr id="6" name="Picture 5">
            <a:extLst>
              <a:ext uri="{FF2B5EF4-FFF2-40B4-BE49-F238E27FC236}">
                <a16:creationId xmlns:a16="http://schemas.microsoft.com/office/drawing/2014/main" id="{7BDCE2D2-DF99-512D-2C8C-58D4C449B83D}"/>
              </a:ext>
            </a:extLst>
          </p:cNvPr>
          <p:cNvPicPr>
            <a:picLocks noChangeAspect="1"/>
          </p:cNvPicPr>
          <p:nvPr/>
        </p:nvPicPr>
        <p:blipFill>
          <a:blip r:embed="rId5"/>
          <a:stretch>
            <a:fillRect/>
          </a:stretch>
        </p:blipFill>
        <p:spPr>
          <a:xfrm>
            <a:off x="1965629" y="2961330"/>
            <a:ext cx="883006" cy="441503"/>
          </a:xfrm>
          <a:prstGeom prst="rect">
            <a:avLst/>
          </a:prstGeom>
        </p:spPr>
      </p:pic>
      <p:pic>
        <p:nvPicPr>
          <p:cNvPr id="7" name="Picture 6">
            <a:extLst>
              <a:ext uri="{FF2B5EF4-FFF2-40B4-BE49-F238E27FC236}">
                <a16:creationId xmlns:a16="http://schemas.microsoft.com/office/drawing/2014/main" id="{CA7F1DF8-D7DD-552A-9DDC-AC22582B5146}"/>
              </a:ext>
            </a:extLst>
          </p:cNvPr>
          <p:cNvPicPr>
            <a:picLocks noChangeAspect="1"/>
          </p:cNvPicPr>
          <p:nvPr/>
        </p:nvPicPr>
        <p:blipFill>
          <a:blip r:embed="rId6"/>
          <a:stretch>
            <a:fillRect/>
          </a:stretch>
        </p:blipFill>
        <p:spPr>
          <a:xfrm>
            <a:off x="1976017" y="3717909"/>
            <a:ext cx="883006" cy="441503"/>
          </a:xfrm>
          <a:prstGeom prst="rect">
            <a:avLst/>
          </a:prstGeom>
        </p:spPr>
      </p:pic>
      <p:pic>
        <p:nvPicPr>
          <p:cNvPr id="12" name="Picture 11">
            <a:extLst>
              <a:ext uri="{FF2B5EF4-FFF2-40B4-BE49-F238E27FC236}">
                <a16:creationId xmlns:a16="http://schemas.microsoft.com/office/drawing/2014/main" id="{30BD40DF-F817-49B4-D411-6A31E564C20B}"/>
              </a:ext>
            </a:extLst>
          </p:cNvPr>
          <p:cNvPicPr>
            <a:picLocks noChangeAspect="1"/>
          </p:cNvPicPr>
          <p:nvPr/>
        </p:nvPicPr>
        <p:blipFill>
          <a:blip r:embed="rId7"/>
          <a:stretch>
            <a:fillRect/>
          </a:stretch>
        </p:blipFill>
        <p:spPr>
          <a:xfrm>
            <a:off x="1960435" y="4521559"/>
            <a:ext cx="883006" cy="441503"/>
          </a:xfrm>
          <a:prstGeom prst="rect">
            <a:avLst/>
          </a:prstGeom>
        </p:spPr>
      </p:pic>
      <p:pic>
        <p:nvPicPr>
          <p:cNvPr id="14" name="Graphic 13">
            <a:extLst>
              <a:ext uri="{FF2B5EF4-FFF2-40B4-BE49-F238E27FC236}">
                <a16:creationId xmlns:a16="http://schemas.microsoft.com/office/drawing/2014/main" id="{B5171512-BF8B-2879-0118-2DA46F8367E3}"/>
              </a:ext>
            </a:extLst>
          </p:cNvPr>
          <p:cNvPicPr>
            <a:picLocks noChangeAspect="1"/>
          </p:cNvPicPr>
          <p:nvPr/>
        </p:nvPicPr>
        <p:blipFill>
          <a:blip>
            <a:extLst>
              <a:ext uri="{96DAC541-7B7A-43D3-8B79-37D633B846F1}">
                <asvg:svgBlip xmlns:asvg="http://schemas.microsoft.com/office/drawing/2016/SVG/main" r:embed="rId8"/>
              </a:ext>
            </a:extLst>
          </a:blip>
          <a:srcRect l="14717" t="-13038" r="11130" b="-7030"/>
          <a:stretch/>
        </p:blipFill>
        <p:spPr>
          <a:xfrm>
            <a:off x="1960435" y="6017116"/>
            <a:ext cx="735349" cy="489490"/>
          </a:xfrm>
          <a:prstGeom prst="rect">
            <a:avLst/>
          </a:prstGeom>
        </p:spPr>
      </p:pic>
      <p:pic>
        <p:nvPicPr>
          <p:cNvPr id="16" name="Graphic 15">
            <a:extLst>
              <a:ext uri="{FF2B5EF4-FFF2-40B4-BE49-F238E27FC236}">
                <a16:creationId xmlns:a16="http://schemas.microsoft.com/office/drawing/2014/main" id="{DA4F00E2-4415-410B-638A-276F5EEB07F1}"/>
              </a:ext>
            </a:extLst>
          </p:cNvPr>
          <p:cNvPicPr>
            <a:picLocks noChangeAspect="1"/>
          </p:cNvPicPr>
          <p:nvPr/>
        </p:nvPicPr>
        <p:blipFill>
          <a:blip>
            <a:extLst>
              <a:ext uri="{96DAC541-7B7A-43D3-8B79-37D633B846F1}">
                <asvg:svgBlip xmlns:asvg="http://schemas.microsoft.com/office/drawing/2016/SVG/main" r:embed="rId9"/>
              </a:ext>
            </a:extLst>
          </a:blip>
          <a:srcRect l="14838" r="14319" b="-3462"/>
          <a:stretch/>
        </p:blipFill>
        <p:spPr>
          <a:xfrm>
            <a:off x="1982361" y="5300280"/>
            <a:ext cx="735349" cy="441503"/>
          </a:xfrm>
          <a:prstGeom prst="rect">
            <a:avLst/>
          </a:prstGeom>
        </p:spPr>
      </p:pic>
      <mc:AlternateContent xmlns:mc="http://schemas.openxmlformats.org/markup-compatibility/2006" xmlns:a14="http://schemas.microsoft.com/office/drawing/2010/main">
        <mc:Choice Requires="a14">
          <p:graphicFrame>
            <p:nvGraphicFramePr>
              <p:cNvPr id="17" name="Table 16">
                <a:extLst>
                  <a:ext uri="{FF2B5EF4-FFF2-40B4-BE49-F238E27FC236}">
                    <a16:creationId xmlns:a16="http://schemas.microsoft.com/office/drawing/2014/main" id="{BF5FCFF3-FC6E-81F5-EC3E-ADC9D9D175BD}"/>
                  </a:ext>
                </a:extLst>
              </p:cNvPr>
              <p:cNvGraphicFramePr>
                <a:graphicFrameLocks noGrp="1"/>
              </p:cNvGraphicFramePr>
              <p:nvPr>
                <p:extLst>
                  <p:ext uri="{D42A27DB-BD31-4B8C-83A1-F6EECF244321}">
                    <p14:modId xmlns:p14="http://schemas.microsoft.com/office/powerpoint/2010/main" val="3389095670"/>
                  </p:ext>
                </p:extLst>
              </p:nvPr>
            </p:nvGraphicFramePr>
            <p:xfrm>
              <a:off x="7434488" y="2760814"/>
              <a:ext cx="4626879" cy="3807460"/>
            </p:xfrm>
            <a:graphic>
              <a:graphicData uri="http://schemas.openxmlformats.org/drawingml/2006/table">
                <a:tbl>
                  <a:tblPr firstRow="1" bandRow="1">
                    <a:tableStyleId>{00A15C55-8517-42AA-B614-E9B94910E393}</a:tableStyleId>
                  </a:tblPr>
                  <a:tblGrid>
                    <a:gridCol w="377562">
                      <a:extLst>
                        <a:ext uri="{9D8B030D-6E8A-4147-A177-3AD203B41FA5}">
                          <a16:colId xmlns:a16="http://schemas.microsoft.com/office/drawing/2014/main" val="3264958069"/>
                        </a:ext>
                      </a:extLst>
                    </a:gridCol>
                    <a:gridCol w="420802">
                      <a:extLst>
                        <a:ext uri="{9D8B030D-6E8A-4147-A177-3AD203B41FA5}">
                          <a16:colId xmlns:a16="http://schemas.microsoft.com/office/drawing/2014/main" val="910396186"/>
                        </a:ext>
                      </a:extLst>
                    </a:gridCol>
                    <a:gridCol w="593281">
                      <a:extLst>
                        <a:ext uri="{9D8B030D-6E8A-4147-A177-3AD203B41FA5}">
                          <a16:colId xmlns:a16="http://schemas.microsoft.com/office/drawing/2014/main" val="344589732"/>
                        </a:ext>
                      </a:extLst>
                    </a:gridCol>
                    <a:gridCol w="626092">
                      <a:extLst>
                        <a:ext uri="{9D8B030D-6E8A-4147-A177-3AD203B41FA5}">
                          <a16:colId xmlns:a16="http://schemas.microsoft.com/office/drawing/2014/main" val="4184236198"/>
                        </a:ext>
                      </a:extLst>
                    </a:gridCol>
                    <a:gridCol w="686130">
                      <a:extLst>
                        <a:ext uri="{9D8B030D-6E8A-4147-A177-3AD203B41FA5}">
                          <a16:colId xmlns:a16="http://schemas.microsoft.com/office/drawing/2014/main" val="798940044"/>
                        </a:ext>
                      </a:extLst>
                    </a:gridCol>
                    <a:gridCol w="660400">
                      <a:extLst>
                        <a:ext uri="{9D8B030D-6E8A-4147-A177-3AD203B41FA5}">
                          <a16:colId xmlns:a16="http://schemas.microsoft.com/office/drawing/2014/main" val="3126786975"/>
                        </a:ext>
                      </a:extLst>
                    </a:gridCol>
                    <a:gridCol w="721579">
                      <a:extLst>
                        <a:ext uri="{9D8B030D-6E8A-4147-A177-3AD203B41FA5}">
                          <a16:colId xmlns:a16="http://schemas.microsoft.com/office/drawing/2014/main" val="3040600481"/>
                        </a:ext>
                      </a:extLst>
                    </a:gridCol>
                    <a:gridCol w="54103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17" name="Table 16">
                <a:extLst>
                  <a:ext uri="{FF2B5EF4-FFF2-40B4-BE49-F238E27FC236}">
                    <a16:creationId xmlns:a16="http://schemas.microsoft.com/office/drawing/2014/main" id="{BF5FCFF3-FC6E-81F5-EC3E-ADC9D9D175BD}"/>
                  </a:ext>
                </a:extLst>
              </p:cNvPr>
              <p:cNvGraphicFramePr>
                <a:graphicFrameLocks noGrp="1"/>
              </p:cNvGraphicFramePr>
              <p:nvPr>
                <p:extLst>
                  <p:ext uri="{D42A27DB-BD31-4B8C-83A1-F6EECF244321}">
                    <p14:modId xmlns:p14="http://schemas.microsoft.com/office/powerpoint/2010/main" val="3389095670"/>
                  </p:ext>
                </p:extLst>
              </p:nvPr>
            </p:nvGraphicFramePr>
            <p:xfrm>
              <a:off x="7434488" y="2760814"/>
              <a:ext cx="4626879" cy="3807460"/>
            </p:xfrm>
            <a:graphic>
              <a:graphicData uri="http://schemas.openxmlformats.org/drawingml/2006/table">
                <a:tbl>
                  <a:tblPr firstRow="1" bandRow="1">
                    <a:tableStyleId>{00A15C55-8517-42AA-B614-E9B94910E393}</a:tableStyleId>
                  </a:tblPr>
                  <a:tblGrid>
                    <a:gridCol w="377562">
                      <a:extLst>
                        <a:ext uri="{9D8B030D-6E8A-4147-A177-3AD203B41FA5}">
                          <a16:colId xmlns:a16="http://schemas.microsoft.com/office/drawing/2014/main" val="3264958069"/>
                        </a:ext>
                      </a:extLst>
                    </a:gridCol>
                    <a:gridCol w="420802">
                      <a:extLst>
                        <a:ext uri="{9D8B030D-6E8A-4147-A177-3AD203B41FA5}">
                          <a16:colId xmlns:a16="http://schemas.microsoft.com/office/drawing/2014/main" val="910396186"/>
                        </a:ext>
                      </a:extLst>
                    </a:gridCol>
                    <a:gridCol w="593281">
                      <a:extLst>
                        <a:ext uri="{9D8B030D-6E8A-4147-A177-3AD203B41FA5}">
                          <a16:colId xmlns:a16="http://schemas.microsoft.com/office/drawing/2014/main" val="344589732"/>
                        </a:ext>
                      </a:extLst>
                    </a:gridCol>
                    <a:gridCol w="626092">
                      <a:extLst>
                        <a:ext uri="{9D8B030D-6E8A-4147-A177-3AD203B41FA5}">
                          <a16:colId xmlns:a16="http://schemas.microsoft.com/office/drawing/2014/main" val="4184236198"/>
                        </a:ext>
                      </a:extLst>
                    </a:gridCol>
                    <a:gridCol w="686130">
                      <a:extLst>
                        <a:ext uri="{9D8B030D-6E8A-4147-A177-3AD203B41FA5}">
                          <a16:colId xmlns:a16="http://schemas.microsoft.com/office/drawing/2014/main" val="798940044"/>
                        </a:ext>
                      </a:extLst>
                    </a:gridCol>
                    <a:gridCol w="660400">
                      <a:extLst>
                        <a:ext uri="{9D8B030D-6E8A-4147-A177-3AD203B41FA5}">
                          <a16:colId xmlns:a16="http://schemas.microsoft.com/office/drawing/2014/main" val="3126786975"/>
                        </a:ext>
                      </a:extLst>
                    </a:gridCol>
                    <a:gridCol w="721579">
                      <a:extLst>
                        <a:ext uri="{9D8B030D-6E8A-4147-A177-3AD203B41FA5}">
                          <a16:colId xmlns:a16="http://schemas.microsoft.com/office/drawing/2014/main" val="3040600481"/>
                        </a:ext>
                      </a:extLst>
                    </a:gridCol>
                    <a:gridCol w="54103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12"/>
                          <a:stretch>
                            <a:fillRect l="-411538" t="-1667" r="-196154" b="-403333"/>
                          </a:stretch>
                        </a:blipFill>
                      </a:tcPr>
                    </a:tc>
                    <a:tc>
                      <a:txBody>
                        <a:bodyPr/>
                        <a:lstStyle/>
                        <a:p>
                          <a:endParaRPr lang="en-US"/>
                        </a:p>
                      </a:txBody>
                      <a:tcPr>
                        <a:blipFill>
                          <a:blip r:embed="rId12"/>
                          <a:stretch>
                            <a:fillRect l="-466667" t="-1667" r="-78947" b="-403333"/>
                          </a:stretch>
                        </a:blipFill>
                      </a:tcPr>
                    </a:tc>
                    <a:tc>
                      <a:txBody>
                        <a:bodyPr/>
                        <a:lstStyle/>
                        <a:p>
                          <a:endParaRPr lang="en-US"/>
                        </a:p>
                      </a:txBody>
                      <a:tcPr>
                        <a:blipFill>
                          <a:blip r:embed="rId12"/>
                          <a:stretch>
                            <a:fillRect l="-751163" t="-1667" r="-4651" b="-403333"/>
                          </a:stretch>
                        </a:blipFill>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28977132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CF19D-090F-C740-B3C8-A3DE03210192}"/>
            </a:ext>
          </a:extLst>
        </p:cNvPr>
        <p:cNvGrpSpPr/>
        <p:nvPr/>
      </p:nvGrpSpPr>
      <p:grpSpPr>
        <a:xfrm>
          <a:off x="0" y="0"/>
          <a:ext cx="0" cy="0"/>
          <a:chOff x="0" y="0"/>
          <a:chExt cx="0" cy="0"/>
        </a:xfrm>
      </p:grpSpPr>
      <p:pic>
        <p:nvPicPr>
          <p:cNvPr id="7" name="Picture 6" descr="A green line with arrows&#10;&#10;AI-generated content may be incorrect.">
            <a:extLst>
              <a:ext uri="{FF2B5EF4-FFF2-40B4-BE49-F238E27FC236}">
                <a16:creationId xmlns:a16="http://schemas.microsoft.com/office/drawing/2014/main" id="{7320C455-83F7-3AD9-79B8-18BF459ED589}"/>
              </a:ext>
            </a:extLst>
          </p:cNvPr>
          <p:cNvPicPr>
            <a:picLocks noChangeAspect="1"/>
          </p:cNvPicPr>
          <p:nvPr/>
        </p:nvPicPr>
        <p:blipFill>
          <a:blip r:embed="rId3"/>
          <a:stretch>
            <a:fillRect/>
          </a:stretch>
        </p:blipFill>
        <p:spPr>
          <a:xfrm>
            <a:off x="7638631" y="725617"/>
            <a:ext cx="4406968" cy="1481989"/>
          </a:xfrm>
          <a:prstGeom prst="rect">
            <a:avLst/>
          </a:prstGeom>
        </p:spPr>
      </p:pic>
      <p:sp>
        <p:nvSpPr>
          <p:cNvPr id="2" name="Title 1">
            <a:extLst>
              <a:ext uri="{FF2B5EF4-FFF2-40B4-BE49-F238E27FC236}">
                <a16:creationId xmlns:a16="http://schemas.microsoft.com/office/drawing/2014/main" id="{FDF2994A-1F9A-974E-3CB7-B9AA605AC8F7}"/>
              </a:ext>
            </a:extLst>
          </p:cNvPr>
          <p:cNvSpPr>
            <a:spLocks noGrp="1"/>
          </p:cNvSpPr>
          <p:nvPr>
            <p:ph type="title"/>
          </p:nvPr>
        </p:nvSpPr>
        <p:spPr/>
        <p:txBody>
          <a:bodyPr/>
          <a:lstStyle/>
          <a:p>
            <a:r>
              <a:rPr lang="en-US" dirty="0"/>
              <a:t>ANSWER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5EE0B12-782B-20E6-7197-7BFD25F74F9E}"/>
                  </a:ext>
                </a:extLst>
              </p:cNvPr>
              <p:cNvSpPr>
                <a:spLocks noGrp="1"/>
              </p:cNvSpPr>
              <p:nvPr>
                <p:ph idx="1"/>
              </p:nvPr>
            </p:nvSpPr>
            <p:spPr>
              <a:xfrm>
                <a:off x="612647" y="1466612"/>
                <a:ext cx="10917366" cy="4986390"/>
              </a:xfrm>
            </p:spPr>
            <p:txBody>
              <a:bodyPr>
                <a:normAutofit fontScale="85000" lnSpcReduction="20000"/>
              </a:bodyPr>
              <a:lstStyle/>
              <a:p>
                <a:r>
                  <a:rPr lang="en-US" dirty="0"/>
                  <a:t>Can you build a circuit that reproduces the following inputs/outputs?</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A5EE0B12-782B-20E6-7197-7BFD25F74F9E}"/>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4"/>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45052609-8F72-DE72-0CBD-E25697E1FBBF}"/>
              </a:ext>
            </a:extLst>
          </p:cNvPr>
          <p:cNvSpPr>
            <a:spLocks noGrp="1"/>
          </p:cNvSpPr>
          <p:nvPr>
            <p:ph type="sldNum" sz="quarter" idx="12"/>
          </p:nvPr>
        </p:nvSpPr>
        <p:spPr/>
        <p:txBody>
          <a:bodyPr/>
          <a:lstStyle/>
          <a:p>
            <a:fld id="{CC057153-B650-4DEB-B370-79DDCFDCE934}" type="slidenum">
              <a:rPr lang="en-US" smtClean="0"/>
              <a:t>12</a:t>
            </a:fld>
            <a:endParaRPr lang="en-US"/>
          </a:p>
        </p:txBody>
      </p:sp>
      <p:sp>
        <p:nvSpPr>
          <p:cNvPr id="31" name="TextBox 30">
            <a:extLst>
              <a:ext uri="{FF2B5EF4-FFF2-40B4-BE49-F238E27FC236}">
                <a16:creationId xmlns:a16="http://schemas.microsoft.com/office/drawing/2014/main" id="{EFB83413-662D-6864-C1BF-1E7F7DCA8659}"/>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15" name="Table 14">
            <a:extLst>
              <a:ext uri="{FF2B5EF4-FFF2-40B4-BE49-F238E27FC236}">
                <a16:creationId xmlns:a16="http://schemas.microsoft.com/office/drawing/2014/main" id="{F4AE3562-AF31-FFE1-615E-40759ADA68D4}"/>
              </a:ext>
            </a:extLst>
          </p:cNvPr>
          <p:cNvGraphicFramePr>
            <a:graphicFrameLocks noGrp="1"/>
          </p:cNvGraphicFramePr>
          <p:nvPr>
            <p:extLst>
              <p:ext uri="{D42A27DB-BD31-4B8C-83A1-F6EECF244321}">
                <p14:modId xmlns:p14="http://schemas.microsoft.com/office/powerpoint/2010/main" val="2768718655"/>
              </p:ext>
            </p:extLst>
          </p:nvPr>
        </p:nvGraphicFramePr>
        <p:xfrm>
          <a:off x="3530106" y="1996260"/>
          <a:ext cx="3526590" cy="451035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Z</a:t>
                      </a:r>
                    </a:p>
                  </a:txBody>
                  <a:tcPr/>
                </a:tc>
                <a:tc>
                  <a:txBody>
                    <a:bodyPr/>
                    <a:lstStyle/>
                    <a:p>
                      <a:pPr algn="ctr"/>
                      <a:r>
                        <a:rPr lang="en-US" sz="1400" dirty="0"/>
                        <a:t>OUT</a:t>
                      </a:r>
                    </a:p>
                  </a:txBody>
                  <a:tcPr/>
                </a:tc>
                <a:extLst>
                  <a:ext uri="{0D108BD9-81ED-4DB2-BD59-A6C34878D82A}">
                    <a16:rowId xmlns:a16="http://schemas.microsoft.com/office/drawing/2014/main" val="4058499360"/>
                  </a:ext>
                </a:extLst>
              </a:tr>
              <a:tr h="501150">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1</a:t>
                      </a:r>
                    </a:p>
                  </a:txBody>
                  <a:tcPr/>
                </a:tc>
                <a:extLst>
                  <a:ext uri="{0D108BD9-81ED-4DB2-BD59-A6C34878D82A}">
                    <a16:rowId xmlns:a16="http://schemas.microsoft.com/office/drawing/2014/main" val="667803333"/>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1284451998"/>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2398767911"/>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1208810885"/>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708052330"/>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25132065"/>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3493082528"/>
                  </a:ext>
                </a:extLst>
              </a:tr>
            </a:tbl>
          </a:graphicData>
        </a:graphic>
      </p:graphicFrame>
      <p:sp>
        <p:nvSpPr>
          <p:cNvPr id="14" name="TextBox 13">
            <a:extLst>
              <a:ext uri="{FF2B5EF4-FFF2-40B4-BE49-F238E27FC236}">
                <a16:creationId xmlns:a16="http://schemas.microsoft.com/office/drawing/2014/main" id="{DFA2BE53-CC5A-6868-3349-1A4B3BFCCC3B}"/>
              </a:ext>
            </a:extLst>
          </p:cNvPr>
          <p:cNvSpPr txBox="1"/>
          <p:nvPr/>
        </p:nvSpPr>
        <p:spPr>
          <a:xfrm>
            <a:off x="8020800" y="2381594"/>
            <a:ext cx="3531799" cy="338554"/>
          </a:xfrm>
          <a:prstGeom prst="rect">
            <a:avLst/>
          </a:prstGeom>
          <a:noFill/>
        </p:spPr>
        <p:txBody>
          <a:bodyPr wrap="square" rtlCol="0">
            <a:spAutoFit/>
          </a:bodyPr>
          <a:lstStyle/>
          <a:p>
            <a:r>
              <a:rPr lang="en-US" sz="1600" dirty="0">
                <a:solidFill>
                  <a:srgbClr val="00FA00"/>
                </a:solidFill>
              </a:rPr>
              <a:t>Light green </a:t>
            </a:r>
            <a:r>
              <a:rPr lang="en-US" sz="1600" dirty="0"/>
              <a:t>is 1 and </a:t>
            </a:r>
            <a:r>
              <a:rPr lang="en-US" sz="1600" dirty="0">
                <a:solidFill>
                  <a:schemeClr val="accent6">
                    <a:lumMod val="50000"/>
                  </a:schemeClr>
                </a:solidFill>
              </a:rPr>
              <a:t>dark green </a:t>
            </a:r>
            <a:r>
              <a:rPr lang="en-US" sz="1600" dirty="0"/>
              <a:t>is 0</a:t>
            </a:r>
          </a:p>
        </p:txBody>
      </p:sp>
      <p:pic>
        <p:nvPicPr>
          <p:cNvPr id="12" name="Picture 11">
            <a:extLst>
              <a:ext uri="{FF2B5EF4-FFF2-40B4-BE49-F238E27FC236}">
                <a16:creationId xmlns:a16="http://schemas.microsoft.com/office/drawing/2014/main" id="{8CD17A45-8FB6-9EF9-EC81-3A524A27E8ED}"/>
              </a:ext>
            </a:extLst>
          </p:cNvPr>
          <p:cNvPicPr>
            <a:picLocks noChangeAspect="1"/>
          </p:cNvPicPr>
          <p:nvPr/>
        </p:nvPicPr>
        <p:blipFill>
          <a:blip r:embed="rId5"/>
          <a:stretch>
            <a:fillRect/>
          </a:stretch>
        </p:blipFill>
        <p:spPr>
          <a:xfrm>
            <a:off x="1960435" y="2193915"/>
            <a:ext cx="883006" cy="441503"/>
          </a:xfrm>
          <a:prstGeom prst="rect">
            <a:avLst/>
          </a:prstGeom>
        </p:spPr>
      </p:pic>
      <p:pic>
        <p:nvPicPr>
          <p:cNvPr id="16" name="Picture 15">
            <a:extLst>
              <a:ext uri="{FF2B5EF4-FFF2-40B4-BE49-F238E27FC236}">
                <a16:creationId xmlns:a16="http://schemas.microsoft.com/office/drawing/2014/main" id="{CDE10390-789B-B57A-C72E-F5BD8C6F5BA8}"/>
              </a:ext>
            </a:extLst>
          </p:cNvPr>
          <p:cNvPicPr>
            <a:picLocks noChangeAspect="1"/>
          </p:cNvPicPr>
          <p:nvPr/>
        </p:nvPicPr>
        <p:blipFill>
          <a:blip r:embed="rId6"/>
          <a:stretch>
            <a:fillRect/>
          </a:stretch>
        </p:blipFill>
        <p:spPr>
          <a:xfrm>
            <a:off x="1965629" y="2961330"/>
            <a:ext cx="883006" cy="441503"/>
          </a:xfrm>
          <a:prstGeom prst="rect">
            <a:avLst/>
          </a:prstGeom>
        </p:spPr>
      </p:pic>
      <p:pic>
        <p:nvPicPr>
          <p:cNvPr id="17" name="Picture 16">
            <a:extLst>
              <a:ext uri="{FF2B5EF4-FFF2-40B4-BE49-F238E27FC236}">
                <a16:creationId xmlns:a16="http://schemas.microsoft.com/office/drawing/2014/main" id="{9B3203E7-0B29-CB8E-7C59-170D70305EEE}"/>
              </a:ext>
            </a:extLst>
          </p:cNvPr>
          <p:cNvPicPr>
            <a:picLocks noChangeAspect="1"/>
          </p:cNvPicPr>
          <p:nvPr/>
        </p:nvPicPr>
        <p:blipFill>
          <a:blip r:embed="rId7"/>
          <a:stretch>
            <a:fillRect/>
          </a:stretch>
        </p:blipFill>
        <p:spPr>
          <a:xfrm>
            <a:off x="1976017" y="3717909"/>
            <a:ext cx="883006" cy="441503"/>
          </a:xfrm>
          <a:prstGeom prst="rect">
            <a:avLst/>
          </a:prstGeom>
        </p:spPr>
      </p:pic>
      <p:pic>
        <p:nvPicPr>
          <p:cNvPr id="19" name="Picture 18">
            <a:extLst>
              <a:ext uri="{FF2B5EF4-FFF2-40B4-BE49-F238E27FC236}">
                <a16:creationId xmlns:a16="http://schemas.microsoft.com/office/drawing/2014/main" id="{26B3ECF6-6AEC-B06D-C50A-7AD19B502D3B}"/>
              </a:ext>
            </a:extLst>
          </p:cNvPr>
          <p:cNvPicPr>
            <a:picLocks noChangeAspect="1"/>
          </p:cNvPicPr>
          <p:nvPr/>
        </p:nvPicPr>
        <p:blipFill>
          <a:blip r:embed="rId8"/>
          <a:stretch>
            <a:fillRect/>
          </a:stretch>
        </p:blipFill>
        <p:spPr>
          <a:xfrm>
            <a:off x="1960435" y="4521559"/>
            <a:ext cx="883006" cy="441503"/>
          </a:xfrm>
          <a:prstGeom prst="rect">
            <a:avLst/>
          </a:prstGeom>
        </p:spPr>
      </p:pic>
      <p:pic>
        <p:nvPicPr>
          <p:cNvPr id="20" name="Graphic 19">
            <a:extLst>
              <a:ext uri="{FF2B5EF4-FFF2-40B4-BE49-F238E27FC236}">
                <a16:creationId xmlns:a16="http://schemas.microsoft.com/office/drawing/2014/main" id="{9F4CF3AF-0E30-7E66-4F5B-7D0C3F51B302}"/>
              </a:ext>
            </a:extLst>
          </p:cNvPr>
          <p:cNvPicPr>
            <a:picLocks noChangeAspect="1"/>
          </p:cNvPicPr>
          <p:nvPr/>
        </p:nvPicPr>
        <p:blipFill>
          <a:blip>
            <a:extLst>
              <a:ext uri="{96DAC541-7B7A-43D3-8B79-37D633B846F1}">
                <asvg:svgBlip xmlns:asvg="http://schemas.microsoft.com/office/drawing/2016/SVG/main" r:embed="rId9"/>
              </a:ext>
            </a:extLst>
          </a:blip>
          <a:srcRect l="14717" t="-13038" r="11130" b="-7030"/>
          <a:stretch/>
        </p:blipFill>
        <p:spPr>
          <a:xfrm>
            <a:off x="1960435" y="6017116"/>
            <a:ext cx="735349" cy="489490"/>
          </a:xfrm>
          <a:prstGeom prst="rect">
            <a:avLst/>
          </a:prstGeom>
        </p:spPr>
      </p:pic>
      <p:pic>
        <p:nvPicPr>
          <p:cNvPr id="21" name="Graphic 20">
            <a:extLst>
              <a:ext uri="{FF2B5EF4-FFF2-40B4-BE49-F238E27FC236}">
                <a16:creationId xmlns:a16="http://schemas.microsoft.com/office/drawing/2014/main" id="{2A31A48B-5418-0403-B640-73B0A17B30AA}"/>
              </a:ext>
            </a:extLst>
          </p:cNvPr>
          <p:cNvPicPr>
            <a:picLocks noChangeAspect="1"/>
          </p:cNvPicPr>
          <p:nvPr/>
        </p:nvPicPr>
        <p:blipFill>
          <a:blip>
            <a:extLst>
              <a:ext uri="{96DAC541-7B7A-43D3-8B79-37D633B846F1}">
                <asvg:svgBlip xmlns:asvg="http://schemas.microsoft.com/office/drawing/2016/SVG/main" r:embed="rId10"/>
              </a:ext>
            </a:extLst>
          </a:blip>
          <a:srcRect l="14838" r="14319" b="-3462"/>
          <a:stretch/>
        </p:blipFill>
        <p:spPr>
          <a:xfrm>
            <a:off x="1982361" y="5300280"/>
            <a:ext cx="735349" cy="441503"/>
          </a:xfrm>
          <a:prstGeom prst="rect">
            <a:avLst/>
          </a:prstGeom>
        </p:spPr>
      </p:pic>
      <mc:AlternateContent xmlns:mc="http://schemas.openxmlformats.org/markup-compatibility/2006" xmlns:a14="http://schemas.microsoft.com/office/drawing/2010/main">
        <mc:Choice Requires="a14">
          <p:graphicFrame>
            <p:nvGraphicFramePr>
              <p:cNvPr id="22" name="Table 21">
                <a:extLst>
                  <a:ext uri="{FF2B5EF4-FFF2-40B4-BE49-F238E27FC236}">
                    <a16:creationId xmlns:a16="http://schemas.microsoft.com/office/drawing/2014/main" id="{A8B85AAE-3740-DB3A-7886-90867AD6596C}"/>
                  </a:ext>
                </a:extLst>
              </p:cNvPr>
              <p:cNvGraphicFramePr>
                <a:graphicFrameLocks noGrp="1"/>
              </p:cNvGraphicFramePr>
              <p:nvPr>
                <p:extLst>
                  <p:ext uri="{D42A27DB-BD31-4B8C-83A1-F6EECF244321}">
                    <p14:modId xmlns:p14="http://schemas.microsoft.com/office/powerpoint/2010/main" val="2707964171"/>
                  </p:ext>
                </p:extLst>
              </p:nvPr>
            </p:nvGraphicFramePr>
            <p:xfrm>
              <a:off x="7434488" y="2760814"/>
              <a:ext cx="4626879" cy="3807460"/>
            </p:xfrm>
            <a:graphic>
              <a:graphicData uri="http://schemas.openxmlformats.org/drawingml/2006/table">
                <a:tbl>
                  <a:tblPr firstRow="1" bandRow="1">
                    <a:tableStyleId>{00A15C55-8517-42AA-B614-E9B94910E393}</a:tableStyleId>
                  </a:tblPr>
                  <a:tblGrid>
                    <a:gridCol w="377562">
                      <a:extLst>
                        <a:ext uri="{9D8B030D-6E8A-4147-A177-3AD203B41FA5}">
                          <a16:colId xmlns:a16="http://schemas.microsoft.com/office/drawing/2014/main" val="3264958069"/>
                        </a:ext>
                      </a:extLst>
                    </a:gridCol>
                    <a:gridCol w="420802">
                      <a:extLst>
                        <a:ext uri="{9D8B030D-6E8A-4147-A177-3AD203B41FA5}">
                          <a16:colId xmlns:a16="http://schemas.microsoft.com/office/drawing/2014/main" val="910396186"/>
                        </a:ext>
                      </a:extLst>
                    </a:gridCol>
                    <a:gridCol w="593281">
                      <a:extLst>
                        <a:ext uri="{9D8B030D-6E8A-4147-A177-3AD203B41FA5}">
                          <a16:colId xmlns:a16="http://schemas.microsoft.com/office/drawing/2014/main" val="344589732"/>
                        </a:ext>
                      </a:extLst>
                    </a:gridCol>
                    <a:gridCol w="626092">
                      <a:extLst>
                        <a:ext uri="{9D8B030D-6E8A-4147-A177-3AD203B41FA5}">
                          <a16:colId xmlns:a16="http://schemas.microsoft.com/office/drawing/2014/main" val="4184236198"/>
                        </a:ext>
                      </a:extLst>
                    </a:gridCol>
                    <a:gridCol w="686130">
                      <a:extLst>
                        <a:ext uri="{9D8B030D-6E8A-4147-A177-3AD203B41FA5}">
                          <a16:colId xmlns:a16="http://schemas.microsoft.com/office/drawing/2014/main" val="798940044"/>
                        </a:ext>
                      </a:extLst>
                    </a:gridCol>
                    <a:gridCol w="660400">
                      <a:extLst>
                        <a:ext uri="{9D8B030D-6E8A-4147-A177-3AD203B41FA5}">
                          <a16:colId xmlns:a16="http://schemas.microsoft.com/office/drawing/2014/main" val="3126786975"/>
                        </a:ext>
                      </a:extLst>
                    </a:gridCol>
                    <a:gridCol w="721579">
                      <a:extLst>
                        <a:ext uri="{9D8B030D-6E8A-4147-A177-3AD203B41FA5}">
                          <a16:colId xmlns:a16="http://schemas.microsoft.com/office/drawing/2014/main" val="3040600481"/>
                        </a:ext>
                      </a:extLst>
                    </a:gridCol>
                    <a:gridCol w="54103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22" name="Table 21">
                <a:extLst>
                  <a:ext uri="{FF2B5EF4-FFF2-40B4-BE49-F238E27FC236}">
                    <a16:creationId xmlns:a16="http://schemas.microsoft.com/office/drawing/2014/main" id="{A8B85AAE-3740-DB3A-7886-90867AD6596C}"/>
                  </a:ext>
                </a:extLst>
              </p:cNvPr>
              <p:cNvGraphicFramePr>
                <a:graphicFrameLocks noGrp="1"/>
              </p:cNvGraphicFramePr>
              <p:nvPr>
                <p:extLst>
                  <p:ext uri="{D42A27DB-BD31-4B8C-83A1-F6EECF244321}">
                    <p14:modId xmlns:p14="http://schemas.microsoft.com/office/powerpoint/2010/main" val="2707964171"/>
                  </p:ext>
                </p:extLst>
              </p:nvPr>
            </p:nvGraphicFramePr>
            <p:xfrm>
              <a:off x="7434488" y="2760814"/>
              <a:ext cx="4626879" cy="3807460"/>
            </p:xfrm>
            <a:graphic>
              <a:graphicData uri="http://schemas.openxmlformats.org/drawingml/2006/table">
                <a:tbl>
                  <a:tblPr firstRow="1" bandRow="1">
                    <a:tableStyleId>{00A15C55-8517-42AA-B614-E9B94910E393}</a:tableStyleId>
                  </a:tblPr>
                  <a:tblGrid>
                    <a:gridCol w="377562">
                      <a:extLst>
                        <a:ext uri="{9D8B030D-6E8A-4147-A177-3AD203B41FA5}">
                          <a16:colId xmlns:a16="http://schemas.microsoft.com/office/drawing/2014/main" val="3264958069"/>
                        </a:ext>
                      </a:extLst>
                    </a:gridCol>
                    <a:gridCol w="420802">
                      <a:extLst>
                        <a:ext uri="{9D8B030D-6E8A-4147-A177-3AD203B41FA5}">
                          <a16:colId xmlns:a16="http://schemas.microsoft.com/office/drawing/2014/main" val="910396186"/>
                        </a:ext>
                      </a:extLst>
                    </a:gridCol>
                    <a:gridCol w="593281">
                      <a:extLst>
                        <a:ext uri="{9D8B030D-6E8A-4147-A177-3AD203B41FA5}">
                          <a16:colId xmlns:a16="http://schemas.microsoft.com/office/drawing/2014/main" val="344589732"/>
                        </a:ext>
                      </a:extLst>
                    </a:gridCol>
                    <a:gridCol w="626092">
                      <a:extLst>
                        <a:ext uri="{9D8B030D-6E8A-4147-A177-3AD203B41FA5}">
                          <a16:colId xmlns:a16="http://schemas.microsoft.com/office/drawing/2014/main" val="4184236198"/>
                        </a:ext>
                      </a:extLst>
                    </a:gridCol>
                    <a:gridCol w="686130">
                      <a:extLst>
                        <a:ext uri="{9D8B030D-6E8A-4147-A177-3AD203B41FA5}">
                          <a16:colId xmlns:a16="http://schemas.microsoft.com/office/drawing/2014/main" val="798940044"/>
                        </a:ext>
                      </a:extLst>
                    </a:gridCol>
                    <a:gridCol w="660400">
                      <a:extLst>
                        <a:ext uri="{9D8B030D-6E8A-4147-A177-3AD203B41FA5}">
                          <a16:colId xmlns:a16="http://schemas.microsoft.com/office/drawing/2014/main" val="3126786975"/>
                        </a:ext>
                      </a:extLst>
                    </a:gridCol>
                    <a:gridCol w="721579">
                      <a:extLst>
                        <a:ext uri="{9D8B030D-6E8A-4147-A177-3AD203B41FA5}">
                          <a16:colId xmlns:a16="http://schemas.microsoft.com/office/drawing/2014/main" val="3040600481"/>
                        </a:ext>
                      </a:extLst>
                    </a:gridCol>
                    <a:gridCol w="54103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13"/>
                          <a:stretch>
                            <a:fillRect l="-411538" t="-1667" r="-196154" b="-403333"/>
                          </a:stretch>
                        </a:blipFill>
                      </a:tcPr>
                    </a:tc>
                    <a:tc>
                      <a:txBody>
                        <a:bodyPr/>
                        <a:lstStyle/>
                        <a:p>
                          <a:endParaRPr lang="en-US"/>
                        </a:p>
                      </a:txBody>
                      <a:tcPr>
                        <a:blipFill>
                          <a:blip r:embed="rId13"/>
                          <a:stretch>
                            <a:fillRect l="-466667" t="-1667" r="-78947" b="-403333"/>
                          </a:stretch>
                        </a:blipFill>
                      </a:tcPr>
                    </a:tc>
                    <a:tc>
                      <a:txBody>
                        <a:bodyPr/>
                        <a:lstStyle/>
                        <a:p>
                          <a:endParaRPr lang="en-US"/>
                        </a:p>
                      </a:txBody>
                      <a:tcPr>
                        <a:blipFill>
                          <a:blip r:embed="rId13"/>
                          <a:stretch>
                            <a:fillRect l="-751163" t="-1667" r="-4651" b="-403333"/>
                          </a:stretch>
                        </a:blipFill>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19805642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6FE3A-51FD-1866-911E-F5F6D034CF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358F59-35DB-0A5F-BEDA-C3D3A3A49A25}"/>
              </a:ext>
            </a:extLst>
          </p:cNvPr>
          <p:cNvSpPr>
            <a:spLocks noGrp="1"/>
          </p:cNvSpPr>
          <p:nvPr>
            <p:ph type="title"/>
          </p:nvPr>
        </p:nvSpPr>
        <p:spPr/>
        <p:txBody>
          <a:bodyPr/>
          <a:lstStyle/>
          <a:p>
            <a:r>
              <a:rPr lang="en-US" dirty="0"/>
              <a:t>PRACTICE TIME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481E0E1-92DB-D1B9-5758-EE818C58F5EF}"/>
                  </a:ext>
                </a:extLst>
              </p:cNvPr>
              <p:cNvSpPr>
                <a:spLocks noGrp="1"/>
              </p:cNvSpPr>
              <p:nvPr>
                <p:ph idx="1"/>
              </p:nvPr>
            </p:nvSpPr>
            <p:spPr>
              <a:xfrm>
                <a:off x="612647" y="1466612"/>
                <a:ext cx="10917366" cy="4986390"/>
              </a:xfrm>
            </p:spPr>
            <p:txBody>
              <a:bodyPr>
                <a:normAutofit fontScale="85000" lnSpcReduction="20000"/>
              </a:bodyPr>
              <a:lstStyle/>
              <a:p>
                <a:r>
                  <a:rPr lang="en-US" dirty="0"/>
                  <a:t>Can you build a circuit that reproduces the following inputs/outputs?</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5481E0E1-92DB-D1B9-5758-EE818C58F5EF}"/>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3"/>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F409747A-9AD7-7B72-1507-997EF055A488}"/>
              </a:ext>
            </a:extLst>
          </p:cNvPr>
          <p:cNvSpPr>
            <a:spLocks noGrp="1"/>
          </p:cNvSpPr>
          <p:nvPr>
            <p:ph type="sldNum" sz="quarter" idx="12"/>
          </p:nvPr>
        </p:nvSpPr>
        <p:spPr/>
        <p:txBody>
          <a:bodyPr/>
          <a:lstStyle/>
          <a:p>
            <a:fld id="{CC057153-B650-4DEB-B370-79DDCFDCE934}" type="slidenum">
              <a:rPr lang="en-US" smtClean="0"/>
              <a:t>13</a:t>
            </a:fld>
            <a:endParaRPr lang="en-US"/>
          </a:p>
        </p:txBody>
      </p:sp>
      <p:sp>
        <p:nvSpPr>
          <p:cNvPr id="31" name="TextBox 30">
            <a:extLst>
              <a:ext uri="{FF2B5EF4-FFF2-40B4-BE49-F238E27FC236}">
                <a16:creationId xmlns:a16="http://schemas.microsoft.com/office/drawing/2014/main" id="{C72834CE-FE35-81AE-75A7-A1C55DFE0E05}"/>
              </a:ext>
            </a:extLst>
          </p:cNvPr>
          <p:cNvSpPr txBox="1"/>
          <p:nvPr/>
        </p:nvSpPr>
        <p:spPr>
          <a:xfrm>
            <a:off x="1997612" y="1097280"/>
            <a:ext cx="184731" cy="369332"/>
          </a:xfrm>
          <a:prstGeom prst="rect">
            <a:avLst/>
          </a:prstGeom>
          <a:noFill/>
        </p:spPr>
        <p:txBody>
          <a:bodyPr wrap="none" rtlCol="0">
            <a:spAutoFit/>
          </a:bodyPr>
          <a:lstStyle/>
          <a:p>
            <a:endParaRPr lang="en-US" dirty="0"/>
          </a:p>
        </p:txBody>
      </p:sp>
      <p:pic>
        <p:nvPicPr>
          <p:cNvPr id="6" name="Graphic 5" descr="Pause with solid fill">
            <a:extLst>
              <a:ext uri="{FF2B5EF4-FFF2-40B4-BE49-F238E27FC236}">
                <a16:creationId xmlns:a16="http://schemas.microsoft.com/office/drawing/2014/main" id="{994EEDFE-0F43-A3EA-876C-273877ED5EB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642442" y="979843"/>
            <a:ext cx="914400" cy="914400"/>
          </a:xfrm>
          <a:prstGeom prst="rect">
            <a:avLst/>
          </a:prstGeom>
        </p:spPr>
      </p:pic>
      <p:graphicFrame>
        <p:nvGraphicFramePr>
          <p:cNvPr id="4" name="Table 3">
            <a:extLst>
              <a:ext uri="{FF2B5EF4-FFF2-40B4-BE49-F238E27FC236}">
                <a16:creationId xmlns:a16="http://schemas.microsoft.com/office/drawing/2014/main" id="{0B529EF3-C4D7-C16C-2558-B4249EEF7603}"/>
              </a:ext>
            </a:extLst>
          </p:cNvPr>
          <p:cNvGraphicFramePr>
            <a:graphicFrameLocks noGrp="1"/>
          </p:cNvGraphicFramePr>
          <p:nvPr>
            <p:extLst>
              <p:ext uri="{D42A27DB-BD31-4B8C-83A1-F6EECF244321}">
                <p14:modId xmlns:p14="http://schemas.microsoft.com/office/powerpoint/2010/main" val="872440989"/>
              </p:ext>
            </p:extLst>
          </p:nvPr>
        </p:nvGraphicFramePr>
        <p:xfrm>
          <a:off x="3126416" y="1996256"/>
          <a:ext cx="3526590" cy="451035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Z</a:t>
                      </a:r>
                    </a:p>
                  </a:txBody>
                  <a:tcPr/>
                </a:tc>
                <a:tc>
                  <a:txBody>
                    <a:bodyPr/>
                    <a:lstStyle/>
                    <a:p>
                      <a:pPr algn="ctr"/>
                      <a:r>
                        <a:rPr lang="en-US" sz="1400" dirty="0"/>
                        <a:t>output</a:t>
                      </a:r>
                    </a:p>
                  </a:txBody>
                  <a:tcPr/>
                </a:tc>
                <a:extLst>
                  <a:ext uri="{0D108BD9-81ED-4DB2-BD59-A6C34878D82A}">
                    <a16:rowId xmlns:a16="http://schemas.microsoft.com/office/drawing/2014/main" val="4058499360"/>
                  </a:ext>
                </a:extLst>
              </a:tr>
              <a:tr h="501150">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2398767911"/>
                  </a:ext>
                </a:extLst>
              </a:tr>
              <a:tr h="501150">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1208810885"/>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708052330"/>
                  </a:ext>
                </a:extLst>
              </a:tr>
              <a:tr h="501150">
                <a:tc>
                  <a:txBody>
                    <a:bodyPr/>
                    <a:lstStyle/>
                    <a:p>
                      <a:pPr algn="ctr"/>
                      <a:r>
                        <a:rPr lang="en-US" sz="1400" b="1" dirty="0"/>
                        <a:t>1</a:t>
                      </a:r>
                    </a:p>
                  </a:txBody>
                  <a:tcPr/>
                </a:tc>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25132065"/>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493082528"/>
                  </a:ext>
                </a:extLst>
              </a:tr>
            </a:tbl>
          </a:graphicData>
        </a:graphic>
      </p:graphicFrame>
      <p:pic>
        <p:nvPicPr>
          <p:cNvPr id="12" name="Picture 11">
            <a:extLst>
              <a:ext uri="{FF2B5EF4-FFF2-40B4-BE49-F238E27FC236}">
                <a16:creationId xmlns:a16="http://schemas.microsoft.com/office/drawing/2014/main" id="{28666E01-BA3E-D75C-1576-A56A1477931A}"/>
              </a:ext>
            </a:extLst>
          </p:cNvPr>
          <p:cNvPicPr>
            <a:picLocks noChangeAspect="1"/>
          </p:cNvPicPr>
          <p:nvPr/>
        </p:nvPicPr>
        <p:blipFill>
          <a:blip r:embed="rId5"/>
          <a:stretch>
            <a:fillRect/>
          </a:stretch>
        </p:blipFill>
        <p:spPr>
          <a:xfrm>
            <a:off x="1960435" y="2193915"/>
            <a:ext cx="883006" cy="441503"/>
          </a:xfrm>
          <a:prstGeom prst="rect">
            <a:avLst/>
          </a:prstGeom>
        </p:spPr>
      </p:pic>
      <p:pic>
        <p:nvPicPr>
          <p:cNvPr id="14" name="Picture 13">
            <a:extLst>
              <a:ext uri="{FF2B5EF4-FFF2-40B4-BE49-F238E27FC236}">
                <a16:creationId xmlns:a16="http://schemas.microsoft.com/office/drawing/2014/main" id="{EF355F22-A583-70C9-E4F8-9ED7FC77A177}"/>
              </a:ext>
            </a:extLst>
          </p:cNvPr>
          <p:cNvPicPr>
            <a:picLocks noChangeAspect="1"/>
          </p:cNvPicPr>
          <p:nvPr/>
        </p:nvPicPr>
        <p:blipFill>
          <a:blip r:embed="rId6"/>
          <a:stretch>
            <a:fillRect/>
          </a:stretch>
        </p:blipFill>
        <p:spPr>
          <a:xfrm>
            <a:off x="1965629" y="2961330"/>
            <a:ext cx="883006" cy="441503"/>
          </a:xfrm>
          <a:prstGeom prst="rect">
            <a:avLst/>
          </a:prstGeom>
        </p:spPr>
      </p:pic>
      <p:pic>
        <p:nvPicPr>
          <p:cNvPr id="16" name="Picture 15">
            <a:extLst>
              <a:ext uri="{FF2B5EF4-FFF2-40B4-BE49-F238E27FC236}">
                <a16:creationId xmlns:a16="http://schemas.microsoft.com/office/drawing/2014/main" id="{E63B888D-BA52-0195-7B29-6104CD98044F}"/>
              </a:ext>
            </a:extLst>
          </p:cNvPr>
          <p:cNvPicPr>
            <a:picLocks noChangeAspect="1"/>
          </p:cNvPicPr>
          <p:nvPr/>
        </p:nvPicPr>
        <p:blipFill>
          <a:blip r:embed="rId7"/>
          <a:stretch>
            <a:fillRect/>
          </a:stretch>
        </p:blipFill>
        <p:spPr>
          <a:xfrm>
            <a:off x="1976017" y="3717909"/>
            <a:ext cx="883006" cy="441503"/>
          </a:xfrm>
          <a:prstGeom prst="rect">
            <a:avLst/>
          </a:prstGeom>
        </p:spPr>
      </p:pic>
      <p:pic>
        <p:nvPicPr>
          <p:cNvPr id="17" name="Picture 16">
            <a:extLst>
              <a:ext uri="{FF2B5EF4-FFF2-40B4-BE49-F238E27FC236}">
                <a16:creationId xmlns:a16="http://schemas.microsoft.com/office/drawing/2014/main" id="{17A93D0B-A640-1C2F-A0C2-EE9205643A41}"/>
              </a:ext>
            </a:extLst>
          </p:cNvPr>
          <p:cNvPicPr>
            <a:picLocks noChangeAspect="1"/>
          </p:cNvPicPr>
          <p:nvPr/>
        </p:nvPicPr>
        <p:blipFill>
          <a:blip r:embed="rId8"/>
          <a:stretch>
            <a:fillRect/>
          </a:stretch>
        </p:blipFill>
        <p:spPr>
          <a:xfrm>
            <a:off x="1960435" y="4521559"/>
            <a:ext cx="883006" cy="441503"/>
          </a:xfrm>
          <a:prstGeom prst="rect">
            <a:avLst/>
          </a:prstGeom>
        </p:spPr>
      </p:pic>
      <p:pic>
        <p:nvPicPr>
          <p:cNvPr id="18" name="Graphic 17">
            <a:extLst>
              <a:ext uri="{FF2B5EF4-FFF2-40B4-BE49-F238E27FC236}">
                <a16:creationId xmlns:a16="http://schemas.microsoft.com/office/drawing/2014/main" id="{5603DD10-5281-F952-5ECC-6CF54E0B8531}"/>
              </a:ext>
            </a:extLst>
          </p:cNvPr>
          <p:cNvPicPr>
            <a:picLocks noChangeAspect="1"/>
          </p:cNvPicPr>
          <p:nvPr/>
        </p:nvPicPr>
        <p:blipFill>
          <a:blip>
            <a:extLst>
              <a:ext uri="{96DAC541-7B7A-43D3-8B79-37D633B846F1}">
                <asvg:svgBlip xmlns:asvg="http://schemas.microsoft.com/office/drawing/2016/SVG/main" r:embed="rId9"/>
              </a:ext>
            </a:extLst>
          </a:blip>
          <a:srcRect l="14717" t="-13038" r="11130" b="-7030"/>
          <a:stretch/>
        </p:blipFill>
        <p:spPr>
          <a:xfrm>
            <a:off x="1960435" y="6017116"/>
            <a:ext cx="735349" cy="489490"/>
          </a:xfrm>
          <a:prstGeom prst="rect">
            <a:avLst/>
          </a:prstGeom>
        </p:spPr>
      </p:pic>
      <p:pic>
        <p:nvPicPr>
          <p:cNvPr id="19" name="Graphic 18">
            <a:extLst>
              <a:ext uri="{FF2B5EF4-FFF2-40B4-BE49-F238E27FC236}">
                <a16:creationId xmlns:a16="http://schemas.microsoft.com/office/drawing/2014/main" id="{253016E5-20AD-8AC2-7F02-DE18F2F7F72D}"/>
              </a:ext>
            </a:extLst>
          </p:cNvPr>
          <p:cNvPicPr>
            <a:picLocks noChangeAspect="1"/>
          </p:cNvPicPr>
          <p:nvPr/>
        </p:nvPicPr>
        <p:blipFill>
          <a:blip>
            <a:extLst>
              <a:ext uri="{96DAC541-7B7A-43D3-8B79-37D633B846F1}">
                <asvg:svgBlip xmlns:asvg="http://schemas.microsoft.com/office/drawing/2016/SVG/main" r:embed="rId10"/>
              </a:ext>
            </a:extLst>
          </a:blip>
          <a:srcRect l="14838" r="14319" b="-3462"/>
          <a:stretch/>
        </p:blipFill>
        <p:spPr>
          <a:xfrm>
            <a:off x="1982361" y="5300280"/>
            <a:ext cx="735349" cy="441503"/>
          </a:xfrm>
          <a:prstGeom prst="rect">
            <a:avLst/>
          </a:prstGeom>
        </p:spPr>
      </p:pic>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5E6D4BF7-BE98-B9B6-0A04-8ACD021A9EE6}"/>
                  </a:ext>
                </a:extLst>
              </p:cNvPr>
              <p:cNvGraphicFramePr>
                <a:graphicFrameLocks noGrp="1"/>
              </p:cNvGraphicFramePr>
              <p:nvPr>
                <p:extLst>
                  <p:ext uri="{D42A27DB-BD31-4B8C-83A1-F6EECF244321}">
                    <p14:modId xmlns:p14="http://schemas.microsoft.com/office/powerpoint/2010/main" val="1818329248"/>
                  </p:ext>
                </p:extLst>
              </p:nvPr>
            </p:nvGraphicFramePr>
            <p:xfrm>
              <a:off x="7434488" y="2760814"/>
              <a:ext cx="4626879" cy="3807460"/>
            </p:xfrm>
            <a:graphic>
              <a:graphicData uri="http://schemas.openxmlformats.org/drawingml/2006/table">
                <a:tbl>
                  <a:tblPr firstRow="1" bandRow="1">
                    <a:tableStyleId>{00A15C55-8517-42AA-B614-E9B94910E393}</a:tableStyleId>
                  </a:tblPr>
                  <a:tblGrid>
                    <a:gridCol w="377562">
                      <a:extLst>
                        <a:ext uri="{9D8B030D-6E8A-4147-A177-3AD203B41FA5}">
                          <a16:colId xmlns:a16="http://schemas.microsoft.com/office/drawing/2014/main" val="3264958069"/>
                        </a:ext>
                      </a:extLst>
                    </a:gridCol>
                    <a:gridCol w="420802">
                      <a:extLst>
                        <a:ext uri="{9D8B030D-6E8A-4147-A177-3AD203B41FA5}">
                          <a16:colId xmlns:a16="http://schemas.microsoft.com/office/drawing/2014/main" val="910396186"/>
                        </a:ext>
                      </a:extLst>
                    </a:gridCol>
                    <a:gridCol w="593281">
                      <a:extLst>
                        <a:ext uri="{9D8B030D-6E8A-4147-A177-3AD203B41FA5}">
                          <a16:colId xmlns:a16="http://schemas.microsoft.com/office/drawing/2014/main" val="344589732"/>
                        </a:ext>
                      </a:extLst>
                    </a:gridCol>
                    <a:gridCol w="626092">
                      <a:extLst>
                        <a:ext uri="{9D8B030D-6E8A-4147-A177-3AD203B41FA5}">
                          <a16:colId xmlns:a16="http://schemas.microsoft.com/office/drawing/2014/main" val="4184236198"/>
                        </a:ext>
                      </a:extLst>
                    </a:gridCol>
                    <a:gridCol w="686130">
                      <a:extLst>
                        <a:ext uri="{9D8B030D-6E8A-4147-A177-3AD203B41FA5}">
                          <a16:colId xmlns:a16="http://schemas.microsoft.com/office/drawing/2014/main" val="798940044"/>
                        </a:ext>
                      </a:extLst>
                    </a:gridCol>
                    <a:gridCol w="660400">
                      <a:extLst>
                        <a:ext uri="{9D8B030D-6E8A-4147-A177-3AD203B41FA5}">
                          <a16:colId xmlns:a16="http://schemas.microsoft.com/office/drawing/2014/main" val="3126786975"/>
                        </a:ext>
                      </a:extLst>
                    </a:gridCol>
                    <a:gridCol w="721579">
                      <a:extLst>
                        <a:ext uri="{9D8B030D-6E8A-4147-A177-3AD203B41FA5}">
                          <a16:colId xmlns:a16="http://schemas.microsoft.com/office/drawing/2014/main" val="3040600481"/>
                        </a:ext>
                      </a:extLst>
                    </a:gridCol>
                    <a:gridCol w="54103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20" name="Table 19">
                <a:extLst>
                  <a:ext uri="{FF2B5EF4-FFF2-40B4-BE49-F238E27FC236}">
                    <a16:creationId xmlns:a16="http://schemas.microsoft.com/office/drawing/2014/main" id="{5E6D4BF7-BE98-B9B6-0A04-8ACD021A9EE6}"/>
                  </a:ext>
                </a:extLst>
              </p:cNvPr>
              <p:cNvGraphicFramePr>
                <a:graphicFrameLocks noGrp="1"/>
              </p:cNvGraphicFramePr>
              <p:nvPr>
                <p:extLst>
                  <p:ext uri="{D42A27DB-BD31-4B8C-83A1-F6EECF244321}">
                    <p14:modId xmlns:p14="http://schemas.microsoft.com/office/powerpoint/2010/main" val="1818329248"/>
                  </p:ext>
                </p:extLst>
              </p:nvPr>
            </p:nvGraphicFramePr>
            <p:xfrm>
              <a:off x="7434488" y="2760814"/>
              <a:ext cx="4626879" cy="3807460"/>
            </p:xfrm>
            <a:graphic>
              <a:graphicData uri="http://schemas.openxmlformats.org/drawingml/2006/table">
                <a:tbl>
                  <a:tblPr firstRow="1" bandRow="1">
                    <a:tableStyleId>{00A15C55-8517-42AA-B614-E9B94910E393}</a:tableStyleId>
                  </a:tblPr>
                  <a:tblGrid>
                    <a:gridCol w="377562">
                      <a:extLst>
                        <a:ext uri="{9D8B030D-6E8A-4147-A177-3AD203B41FA5}">
                          <a16:colId xmlns:a16="http://schemas.microsoft.com/office/drawing/2014/main" val="3264958069"/>
                        </a:ext>
                      </a:extLst>
                    </a:gridCol>
                    <a:gridCol w="420802">
                      <a:extLst>
                        <a:ext uri="{9D8B030D-6E8A-4147-A177-3AD203B41FA5}">
                          <a16:colId xmlns:a16="http://schemas.microsoft.com/office/drawing/2014/main" val="910396186"/>
                        </a:ext>
                      </a:extLst>
                    </a:gridCol>
                    <a:gridCol w="593281">
                      <a:extLst>
                        <a:ext uri="{9D8B030D-6E8A-4147-A177-3AD203B41FA5}">
                          <a16:colId xmlns:a16="http://schemas.microsoft.com/office/drawing/2014/main" val="344589732"/>
                        </a:ext>
                      </a:extLst>
                    </a:gridCol>
                    <a:gridCol w="626092">
                      <a:extLst>
                        <a:ext uri="{9D8B030D-6E8A-4147-A177-3AD203B41FA5}">
                          <a16:colId xmlns:a16="http://schemas.microsoft.com/office/drawing/2014/main" val="4184236198"/>
                        </a:ext>
                      </a:extLst>
                    </a:gridCol>
                    <a:gridCol w="686130">
                      <a:extLst>
                        <a:ext uri="{9D8B030D-6E8A-4147-A177-3AD203B41FA5}">
                          <a16:colId xmlns:a16="http://schemas.microsoft.com/office/drawing/2014/main" val="798940044"/>
                        </a:ext>
                      </a:extLst>
                    </a:gridCol>
                    <a:gridCol w="660400">
                      <a:extLst>
                        <a:ext uri="{9D8B030D-6E8A-4147-A177-3AD203B41FA5}">
                          <a16:colId xmlns:a16="http://schemas.microsoft.com/office/drawing/2014/main" val="3126786975"/>
                        </a:ext>
                      </a:extLst>
                    </a:gridCol>
                    <a:gridCol w="721579">
                      <a:extLst>
                        <a:ext uri="{9D8B030D-6E8A-4147-A177-3AD203B41FA5}">
                          <a16:colId xmlns:a16="http://schemas.microsoft.com/office/drawing/2014/main" val="3040600481"/>
                        </a:ext>
                      </a:extLst>
                    </a:gridCol>
                    <a:gridCol w="541033">
                      <a:extLst>
                        <a:ext uri="{9D8B030D-6E8A-4147-A177-3AD203B41FA5}">
                          <a16:colId xmlns:a16="http://schemas.microsoft.com/office/drawing/2014/main" val="2712046625"/>
                        </a:ext>
                      </a:extLst>
                    </a:gridCol>
                  </a:tblGrid>
                  <a:tr h="761492">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14"/>
                          <a:stretch>
                            <a:fillRect l="-411538" t="-1667" r="-196154" b="-403333"/>
                          </a:stretch>
                        </a:blipFill>
                      </a:tcPr>
                    </a:tc>
                    <a:tc>
                      <a:txBody>
                        <a:bodyPr/>
                        <a:lstStyle/>
                        <a:p>
                          <a:endParaRPr lang="en-US"/>
                        </a:p>
                      </a:txBody>
                      <a:tcPr>
                        <a:blipFill>
                          <a:blip r:embed="rId14"/>
                          <a:stretch>
                            <a:fillRect l="-466667" t="-1667" r="-78947" b="-403333"/>
                          </a:stretch>
                        </a:blipFill>
                      </a:tcPr>
                    </a:tc>
                    <a:tc>
                      <a:txBody>
                        <a:bodyPr/>
                        <a:lstStyle/>
                        <a:p>
                          <a:endParaRPr lang="en-US"/>
                        </a:p>
                      </a:txBody>
                      <a:tcPr>
                        <a:blipFill>
                          <a:blip r:embed="rId14"/>
                          <a:stretch>
                            <a:fillRect l="-751163" t="-1667" r="-4651" b="-403333"/>
                          </a:stretch>
                        </a:blipFill>
                      </a:tcPr>
                    </a:tc>
                    <a:extLst>
                      <a:ext uri="{0D108BD9-81ED-4DB2-BD59-A6C34878D82A}">
                        <a16:rowId xmlns:a16="http://schemas.microsoft.com/office/drawing/2014/main" val="4058499360"/>
                      </a:ext>
                    </a:extLst>
                  </a:tr>
                  <a:tr h="761492">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761492">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761492">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761492">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3004907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015D2-F642-04F3-3728-279646B631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7CD8E9-3894-257C-EEDD-FF3ABF93F66C}"/>
              </a:ext>
            </a:extLst>
          </p:cNvPr>
          <p:cNvSpPr>
            <a:spLocks noGrp="1"/>
          </p:cNvSpPr>
          <p:nvPr>
            <p:ph type="title"/>
          </p:nvPr>
        </p:nvSpPr>
        <p:spPr/>
        <p:txBody>
          <a:bodyPr/>
          <a:lstStyle/>
          <a:p>
            <a:r>
              <a:rPr lang="en-US" dirty="0" err="1"/>
              <a:t>Minterm</a:t>
            </a:r>
            <a:r>
              <a:rPr lang="en-US" dirty="0"/>
              <a:t> expansion</a:t>
            </a:r>
          </a:p>
        </p:txBody>
      </p:sp>
      <p:sp>
        <p:nvSpPr>
          <p:cNvPr id="3" name="Content Placeholder 2">
            <a:extLst>
              <a:ext uri="{FF2B5EF4-FFF2-40B4-BE49-F238E27FC236}">
                <a16:creationId xmlns:a16="http://schemas.microsoft.com/office/drawing/2014/main" id="{DAF5D623-B445-571D-39B2-39284949ABB6}"/>
              </a:ext>
            </a:extLst>
          </p:cNvPr>
          <p:cNvSpPr>
            <a:spLocks noGrp="1"/>
          </p:cNvSpPr>
          <p:nvPr>
            <p:ph idx="1"/>
          </p:nvPr>
        </p:nvSpPr>
        <p:spPr>
          <a:xfrm>
            <a:off x="612647" y="1715532"/>
            <a:ext cx="10917366" cy="4593828"/>
          </a:xfrm>
        </p:spPr>
        <p:txBody>
          <a:bodyPr>
            <a:normAutofit/>
          </a:bodyPr>
          <a:lstStyle/>
          <a:p>
            <a:r>
              <a:rPr lang="en-US" dirty="0"/>
              <a:t>We will use the following theorem we saw in the Boolean Algebra lecture:</a:t>
            </a:r>
          </a:p>
          <a:p>
            <a:r>
              <a:rPr lang="en-US" b="1" dirty="0"/>
              <a:t>Theorem (Boole, 1847): </a:t>
            </a:r>
            <a:r>
              <a:rPr lang="en-US" dirty="0"/>
              <a:t>Any Boolean function can be represented as a disjunction of conjunctions (one OR of a bunch of ANDs) of its arguments and their negation (NOT). This is also known as </a:t>
            </a:r>
            <a:r>
              <a:rPr lang="en-US" b="1" dirty="0"/>
              <a:t>disjunctive normal form </a:t>
            </a:r>
            <a:r>
              <a:rPr lang="en-US" dirty="0"/>
              <a:t>(DNF) or a sum of products/</a:t>
            </a:r>
            <a:r>
              <a:rPr lang="en-US" dirty="0" err="1"/>
              <a:t>minterms</a:t>
            </a:r>
            <a:r>
              <a:rPr lang="en-US" dirty="0"/>
              <a:t>. </a:t>
            </a:r>
          </a:p>
          <a:p>
            <a:pPr>
              <a:lnSpc>
                <a:spcPct val="110000"/>
              </a:lnSpc>
            </a:pPr>
            <a:r>
              <a:rPr lang="en-US" dirty="0"/>
              <a:t>How to find the disjunctive normal form of a function (</a:t>
            </a:r>
            <a:r>
              <a:rPr lang="en-US" dirty="0" err="1"/>
              <a:t>minterm</a:t>
            </a:r>
            <a:r>
              <a:rPr lang="en-US" dirty="0"/>
              <a:t> expansion):</a:t>
            </a:r>
          </a:p>
          <a:p>
            <a:pPr lvl="1">
              <a:lnSpc>
                <a:spcPct val="110000"/>
              </a:lnSpc>
            </a:pPr>
            <a:r>
              <a:rPr lang="en-US" sz="2000" dirty="0"/>
              <a:t>Using truth tables, we isolate the rows where the function evaluates to TRUE/1. Each row contributes to the OR an AND statement of the arguments (if TRUE/1) or their negation (if FALSE/0). </a:t>
            </a:r>
          </a:p>
        </p:txBody>
      </p:sp>
      <p:sp>
        <p:nvSpPr>
          <p:cNvPr id="30" name="Slide Number Placeholder 29">
            <a:extLst>
              <a:ext uri="{FF2B5EF4-FFF2-40B4-BE49-F238E27FC236}">
                <a16:creationId xmlns:a16="http://schemas.microsoft.com/office/drawing/2014/main" id="{8264EF12-2620-257C-0B06-857EC9F44A89}"/>
              </a:ext>
            </a:extLst>
          </p:cNvPr>
          <p:cNvSpPr>
            <a:spLocks noGrp="1"/>
          </p:cNvSpPr>
          <p:nvPr>
            <p:ph type="sldNum" sz="quarter" idx="12"/>
          </p:nvPr>
        </p:nvSpPr>
        <p:spPr/>
        <p:txBody>
          <a:bodyPr/>
          <a:lstStyle/>
          <a:p>
            <a:fld id="{CC057153-B650-4DEB-B370-79DDCFDCE934}" type="slidenum">
              <a:rPr lang="en-US" smtClean="0"/>
              <a:t>14</a:t>
            </a:fld>
            <a:endParaRPr lang="en-US"/>
          </a:p>
        </p:txBody>
      </p:sp>
      <p:sp>
        <p:nvSpPr>
          <p:cNvPr id="31" name="TextBox 30">
            <a:extLst>
              <a:ext uri="{FF2B5EF4-FFF2-40B4-BE49-F238E27FC236}">
                <a16:creationId xmlns:a16="http://schemas.microsoft.com/office/drawing/2014/main" id="{ED9D29E0-D626-3CAF-A6BC-0ADEF7D1A89F}"/>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772364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DA6B1-67AF-1F0F-7A61-93B24776FF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78F327-1490-2FB0-49D0-C5B8CC83068E}"/>
              </a:ext>
            </a:extLst>
          </p:cNvPr>
          <p:cNvSpPr>
            <a:spLocks noGrp="1"/>
          </p:cNvSpPr>
          <p:nvPr>
            <p:ph type="title"/>
          </p:nvPr>
        </p:nvSpPr>
        <p:spPr/>
        <p:txBody>
          <a:bodyPr/>
          <a:lstStyle/>
          <a:p>
            <a:r>
              <a:rPr lang="en-US" dirty="0" err="1"/>
              <a:t>Minterm</a:t>
            </a:r>
            <a:r>
              <a:rPr lang="en-US" dirty="0"/>
              <a:t> expansion for building circuits</a:t>
            </a:r>
          </a:p>
        </p:txBody>
      </p:sp>
      <p:sp>
        <p:nvSpPr>
          <p:cNvPr id="3" name="Content Placeholder 2">
            <a:extLst>
              <a:ext uri="{FF2B5EF4-FFF2-40B4-BE49-F238E27FC236}">
                <a16:creationId xmlns:a16="http://schemas.microsoft.com/office/drawing/2014/main" id="{4F4B5B99-8936-5247-249A-902A9A350F18}"/>
              </a:ext>
            </a:extLst>
          </p:cNvPr>
          <p:cNvSpPr>
            <a:spLocks noGrp="1"/>
          </p:cNvSpPr>
          <p:nvPr>
            <p:ph idx="1"/>
          </p:nvPr>
        </p:nvSpPr>
        <p:spPr>
          <a:xfrm>
            <a:off x="612647" y="1715532"/>
            <a:ext cx="10917366" cy="4593828"/>
          </a:xfrm>
        </p:spPr>
        <p:txBody>
          <a:bodyPr>
            <a:normAutofit/>
          </a:bodyPr>
          <a:lstStyle/>
          <a:p>
            <a:r>
              <a:rPr lang="en-US" sz="2200" dirty="0"/>
              <a:t>Using </a:t>
            </a:r>
            <a:r>
              <a:rPr lang="en-US" sz="2200" dirty="0" err="1"/>
              <a:t>minterm</a:t>
            </a:r>
            <a:r>
              <a:rPr lang="en-US" sz="2200" dirty="0"/>
              <a:t> expansion, we are able to build </a:t>
            </a:r>
            <a:r>
              <a:rPr lang="en-US" sz="2200" i="1" dirty="0"/>
              <a:t>any </a:t>
            </a:r>
            <a:r>
              <a:rPr lang="en-US" sz="2200" dirty="0"/>
              <a:t>circuit as an OR gate of AND gates of inputs and their negation (gate NOT) based on a disjunctive normal form.</a:t>
            </a:r>
          </a:p>
          <a:p>
            <a:r>
              <a:rPr lang="en-US" sz="2200" dirty="0"/>
              <a:t>Such circuits will always have a depth of 3 which is significant because any signal has to pass through at most three gates to reach the output. This is quite fast! </a:t>
            </a:r>
          </a:p>
          <a:p>
            <a:r>
              <a:rPr lang="en-US" sz="2200" dirty="0"/>
              <a:t>On the other hand, the </a:t>
            </a:r>
            <a:r>
              <a:rPr lang="en-US" sz="2200" dirty="0" err="1"/>
              <a:t>minterm</a:t>
            </a:r>
            <a:r>
              <a:rPr lang="en-US" sz="2200" dirty="0"/>
              <a:t> expansion produces circuits with lots of gates, which affects the total power consumption and the reliability of the circuit.</a:t>
            </a:r>
          </a:p>
          <a:p>
            <a:pPr lvl="1"/>
            <a:r>
              <a:rPr lang="en-US" sz="2200" dirty="0"/>
              <a:t>Assignment 2 introduced Karnaugh maps that allow us to simplify Boolean functions and thus circuits, too!</a:t>
            </a:r>
          </a:p>
        </p:txBody>
      </p:sp>
      <p:sp>
        <p:nvSpPr>
          <p:cNvPr id="30" name="Slide Number Placeholder 29">
            <a:extLst>
              <a:ext uri="{FF2B5EF4-FFF2-40B4-BE49-F238E27FC236}">
                <a16:creationId xmlns:a16="http://schemas.microsoft.com/office/drawing/2014/main" id="{643DFD35-A392-68D7-24CD-C62FD5F8675F}"/>
              </a:ext>
            </a:extLst>
          </p:cNvPr>
          <p:cNvSpPr>
            <a:spLocks noGrp="1"/>
          </p:cNvSpPr>
          <p:nvPr>
            <p:ph type="sldNum" sz="quarter" idx="12"/>
          </p:nvPr>
        </p:nvSpPr>
        <p:spPr/>
        <p:txBody>
          <a:bodyPr/>
          <a:lstStyle/>
          <a:p>
            <a:fld id="{CC057153-B650-4DEB-B370-79DDCFDCE934}" type="slidenum">
              <a:rPr lang="en-US" smtClean="0"/>
              <a:t>15</a:t>
            </a:fld>
            <a:endParaRPr lang="en-US"/>
          </a:p>
        </p:txBody>
      </p:sp>
      <p:sp>
        <p:nvSpPr>
          <p:cNvPr id="31" name="TextBox 30">
            <a:extLst>
              <a:ext uri="{FF2B5EF4-FFF2-40B4-BE49-F238E27FC236}">
                <a16:creationId xmlns:a16="http://schemas.microsoft.com/office/drawing/2014/main" id="{CF4EF1E5-0894-DF2E-DCB7-48D4219D3491}"/>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512559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7D0D0-825D-F32A-7675-CB70C11747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E109FC-4BEC-F47C-EDE9-0B09EBFE2BE5}"/>
              </a:ext>
            </a:extLst>
          </p:cNvPr>
          <p:cNvSpPr>
            <a:spLocks noGrp="1"/>
          </p:cNvSpPr>
          <p:nvPr>
            <p:ph type="title"/>
          </p:nvPr>
        </p:nvSpPr>
        <p:spPr/>
        <p:txBody>
          <a:bodyPr/>
          <a:lstStyle/>
          <a:p>
            <a:r>
              <a:rPr lang="en-US" dirty="0"/>
              <a:t>PRACTICE TIME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0809AD-8C0A-1E2C-6483-730BBEB6CD7E}"/>
                  </a:ext>
                </a:extLst>
              </p:cNvPr>
              <p:cNvSpPr>
                <a:spLocks noGrp="1"/>
              </p:cNvSpPr>
              <p:nvPr>
                <p:ph idx="1"/>
              </p:nvPr>
            </p:nvSpPr>
            <p:spPr>
              <a:xfrm>
                <a:off x="612647" y="1466612"/>
                <a:ext cx="10917366" cy="4986390"/>
              </a:xfrm>
            </p:spPr>
            <p:txBody>
              <a:bodyPr>
                <a:normAutofit fontScale="85000" lnSpcReduction="20000"/>
              </a:bodyPr>
              <a:lstStyle/>
              <a:p>
                <a:r>
                  <a:rPr lang="en-US" dirty="0"/>
                  <a:t>What is a DNF for this function?</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9F0809AD-8C0A-1E2C-6483-730BBEB6CD7E}"/>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3"/>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89531196-7E88-4A4B-6080-B670A5668F10}"/>
              </a:ext>
            </a:extLst>
          </p:cNvPr>
          <p:cNvSpPr>
            <a:spLocks noGrp="1"/>
          </p:cNvSpPr>
          <p:nvPr>
            <p:ph type="sldNum" sz="quarter" idx="12"/>
          </p:nvPr>
        </p:nvSpPr>
        <p:spPr/>
        <p:txBody>
          <a:bodyPr/>
          <a:lstStyle/>
          <a:p>
            <a:fld id="{CC057153-B650-4DEB-B370-79DDCFDCE934}" type="slidenum">
              <a:rPr lang="en-US" smtClean="0"/>
              <a:t>16</a:t>
            </a:fld>
            <a:endParaRPr lang="en-US"/>
          </a:p>
        </p:txBody>
      </p:sp>
      <p:sp>
        <p:nvSpPr>
          <p:cNvPr id="31" name="TextBox 30">
            <a:extLst>
              <a:ext uri="{FF2B5EF4-FFF2-40B4-BE49-F238E27FC236}">
                <a16:creationId xmlns:a16="http://schemas.microsoft.com/office/drawing/2014/main" id="{DB2A0C05-6B80-5638-D803-C5CE1D660A8A}"/>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4" name="Table 3">
            <a:extLst>
              <a:ext uri="{FF2B5EF4-FFF2-40B4-BE49-F238E27FC236}">
                <a16:creationId xmlns:a16="http://schemas.microsoft.com/office/drawing/2014/main" id="{2B81B0C4-5C7E-B298-61D1-BE38ABAE179A}"/>
              </a:ext>
            </a:extLst>
          </p:cNvPr>
          <p:cNvGraphicFramePr>
            <a:graphicFrameLocks noGrp="1"/>
          </p:cNvGraphicFramePr>
          <p:nvPr/>
        </p:nvGraphicFramePr>
        <p:xfrm>
          <a:off x="3126416" y="1996256"/>
          <a:ext cx="3526590" cy="451035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a:txBody>
                    <a:bodyPr/>
                    <a:lstStyle/>
                    <a:p>
                      <a:pPr algn="ctr"/>
                      <a:r>
                        <a:rPr lang="en-US" sz="1400" dirty="0"/>
                        <a:t>in1</a:t>
                      </a:r>
                    </a:p>
                  </a:txBody>
                  <a:tcPr/>
                </a:tc>
                <a:tc>
                  <a:txBody>
                    <a:bodyPr/>
                    <a:lstStyle/>
                    <a:p>
                      <a:pPr algn="ctr"/>
                      <a:r>
                        <a:rPr lang="en-US" sz="1400" dirty="0"/>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in3</a:t>
                      </a:r>
                    </a:p>
                  </a:txBody>
                  <a:tcPr/>
                </a:tc>
                <a:tc>
                  <a:txBody>
                    <a:bodyPr/>
                    <a:lstStyle/>
                    <a:p>
                      <a:pPr algn="ctr"/>
                      <a:r>
                        <a:rPr lang="en-US" sz="1400" dirty="0"/>
                        <a:t>output</a:t>
                      </a:r>
                    </a:p>
                  </a:txBody>
                  <a:tcPr/>
                </a:tc>
                <a:extLst>
                  <a:ext uri="{0D108BD9-81ED-4DB2-BD59-A6C34878D82A}">
                    <a16:rowId xmlns:a16="http://schemas.microsoft.com/office/drawing/2014/main" val="4058499360"/>
                  </a:ext>
                </a:extLst>
              </a:tr>
              <a:tr h="501150">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2398767911"/>
                  </a:ext>
                </a:extLst>
              </a:tr>
              <a:tr h="501150">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1208810885"/>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708052330"/>
                  </a:ext>
                </a:extLst>
              </a:tr>
              <a:tr h="501150">
                <a:tc>
                  <a:txBody>
                    <a:bodyPr/>
                    <a:lstStyle/>
                    <a:p>
                      <a:pPr algn="ctr"/>
                      <a:r>
                        <a:rPr lang="en-US" sz="1400" b="1" dirty="0"/>
                        <a:t>1</a:t>
                      </a:r>
                    </a:p>
                  </a:txBody>
                  <a:tcPr/>
                </a:tc>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25132065"/>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493082528"/>
                  </a:ext>
                </a:extLst>
              </a:tr>
            </a:tbl>
          </a:graphicData>
        </a:graphic>
      </p:graphicFrame>
      <p:pic>
        <p:nvPicPr>
          <p:cNvPr id="12" name="Picture 11">
            <a:extLst>
              <a:ext uri="{FF2B5EF4-FFF2-40B4-BE49-F238E27FC236}">
                <a16:creationId xmlns:a16="http://schemas.microsoft.com/office/drawing/2014/main" id="{D8EBE849-B071-57E4-F8C1-F73134681B2E}"/>
              </a:ext>
            </a:extLst>
          </p:cNvPr>
          <p:cNvPicPr>
            <a:picLocks noChangeAspect="1"/>
          </p:cNvPicPr>
          <p:nvPr/>
        </p:nvPicPr>
        <p:blipFill>
          <a:blip r:embed="rId4"/>
          <a:stretch>
            <a:fillRect/>
          </a:stretch>
        </p:blipFill>
        <p:spPr>
          <a:xfrm>
            <a:off x="1960435" y="2193915"/>
            <a:ext cx="883006" cy="441503"/>
          </a:xfrm>
          <a:prstGeom prst="rect">
            <a:avLst/>
          </a:prstGeom>
        </p:spPr>
      </p:pic>
      <p:pic>
        <p:nvPicPr>
          <p:cNvPr id="14" name="Picture 13">
            <a:extLst>
              <a:ext uri="{FF2B5EF4-FFF2-40B4-BE49-F238E27FC236}">
                <a16:creationId xmlns:a16="http://schemas.microsoft.com/office/drawing/2014/main" id="{2043DB58-626E-A7D1-F536-A3E3C19DE4AB}"/>
              </a:ext>
            </a:extLst>
          </p:cNvPr>
          <p:cNvPicPr>
            <a:picLocks noChangeAspect="1"/>
          </p:cNvPicPr>
          <p:nvPr/>
        </p:nvPicPr>
        <p:blipFill>
          <a:blip r:embed="rId5"/>
          <a:stretch>
            <a:fillRect/>
          </a:stretch>
        </p:blipFill>
        <p:spPr>
          <a:xfrm>
            <a:off x="1965629" y="2961330"/>
            <a:ext cx="883006" cy="441503"/>
          </a:xfrm>
          <a:prstGeom prst="rect">
            <a:avLst/>
          </a:prstGeom>
        </p:spPr>
      </p:pic>
      <p:pic>
        <p:nvPicPr>
          <p:cNvPr id="16" name="Picture 15">
            <a:extLst>
              <a:ext uri="{FF2B5EF4-FFF2-40B4-BE49-F238E27FC236}">
                <a16:creationId xmlns:a16="http://schemas.microsoft.com/office/drawing/2014/main" id="{19650602-9D26-68EC-BE86-188486751F13}"/>
              </a:ext>
            </a:extLst>
          </p:cNvPr>
          <p:cNvPicPr>
            <a:picLocks noChangeAspect="1"/>
          </p:cNvPicPr>
          <p:nvPr/>
        </p:nvPicPr>
        <p:blipFill>
          <a:blip r:embed="rId6"/>
          <a:stretch>
            <a:fillRect/>
          </a:stretch>
        </p:blipFill>
        <p:spPr>
          <a:xfrm>
            <a:off x="1976017" y="3717909"/>
            <a:ext cx="883006" cy="441503"/>
          </a:xfrm>
          <a:prstGeom prst="rect">
            <a:avLst/>
          </a:prstGeom>
        </p:spPr>
      </p:pic>
      <p:pic>
        <p:nvPicPr>
          <p:cNvPr id="17" name="Picture 16">
            <a:extLst>
              <a:ext uri="{FF2B5EF4-FFF2-40B4-BE49-F238E27FC236}">
                <a16:creationId xmlns:a16="http://schemas.microsoft.com/office/drawing/2014/main" id="{738A4566-EE40-4462-A39E-6966618718AE}"/>
              </a:ext>
            </a:extLst>
          </p:cNvPr>
          <p:cNvPicPr>
            <a:picLocks noChangeAspect="1"/>
          </p:cNvPicPr>
          <p:nvPr/>
        </p:nvPicPr>
        <p:blipFill>
          <a:blip r:embed="rId7"/>
          <a:stretch>
            <a:fillRect/>
          </a:stretch>
        </p:blipFill>
        <p:spPr>
          <a:xfrm>
            <a:off x="1960435" y="4521559"/>
            <a:ext cx="883006" cy="441503"/>
          </a:xfrm>
          <a:prstGeom prst="rect">
            <a:avLst/>
          </a:prstGeom>
        </p:spPr>
      </p:pic>
      <p:pic>
        <p:nvPicPr>
          <p:cNvPr id="18" name="Graphic 17">
            <a:extLst>
              <a:ext uri="{FF2B5EF4-FFF2-40B4-BE49-F238E27FC236}">
                <a16:creationId xmlns:a16="http://schemas.microsoft.com/office/drawing/2014/main" id="{0352B8ED-7FB4-7766-F626-4841F0913857}"/>
              </a:ext>
            </a:extLst>
          </p:cNvPr>
          <p:cNvPicPr>
            <a:picLocks noChangeAspect="1"/>
          </p:cNvPicPr>
          <p:nvPr/>
        </p:nvPicPr>
        <p:blipFill>
          <a:blip>
            <a:extLst>
              <a:ext uri="{96DAC541-7B7A-43D3-8B79-37D633B846F1}">
                <asvg:svgBlip xmlns:asvg="http://schemas.microsoft.com/office/drawing/2016/SVG/main" r:embed="rId8"/>
              </a:ext>
            </a:extLst>
          </a:blip>
          <a:srcRect l="14717" t="-13038" r="11130" b="-7030"/>
          <a:stretch/>
        </p:blipFill>
        <p:spPr>
          <a:xfrm>
            <a:off x="1960435" y="6017116"/>
            <a:ext cx="735349" cy="489490"/>
          </a:xfrm>
          <a:prstGeom prst="rect">
            <a:avLst/>
          </a:prstGeom>
        </p:spPr>
      </p:pic>
      <p:pic>
        <p:nvPicPr>
          <p:cNvPr id="19" name="Graphic 18">
            <a:extLst>
              <a:ext uri="{FF2B5EF4-FFF2-40B4-BE49-F238E27FC236}">
                <a16:creationId xmlns:a16="http://schemas.microsoft.com/office/drawing/2014/main" id="{39707ACD-B96F-3D21-2991-EC695233490E}"/>
              </a:ext>
            </a:extLst>
          </p:cNvPr>
          <p:cNvPicPr>
            <a:picLocks noChangeAspect="1"/>
          </p:cNvPicPr>
          <p:nvPr/>
        </p:nvPicPr>
        <p:blipFill>
          <a:blip>
            <a:extLst>
              <a:ext uri="{96DAC541-7B7A-43D3-8B79-37D633B846F1}">
                <asvg:svgBlip xmlns:asvg="http://schemas.microsoft.com/office/drawing/2016/SVG/main" r:embed="rId9"/>
              </a:ext>
            </a:extLst>
          </a:blip>
          <a:srcRect l="14838" r="14319" b="-3462"/>
          <a:stretch/>
        </p:blipFill>
        <p:spPr>
          <a:xfrm>
            <a:off x="1982361" y="5300280"/>
            <a:ext cx="735349" cy="441503"/>
          </a:xfrm>
          <a:prstGeom prst="rect">
            <a:avLst/>
          </a:prstGeom>
        </p:spPr>
      </p:pic>
      <p:pic>
        <p:nvPicPr>
          <p:cNvPr id="5" name="Graphic 4" descr="Play with solid fill">
            <a:extLst>
              <a:ext uri="{FF2B5EF4-FFF2-40B4-BE49-F238E27FC236}">
                <a16:creationId xmlns:a16="http://schemas.microsoft.com/office/drawing/2014/main" id="{6542576A-29E9-7C8D-0174-D5654295BD2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737188" y="990186"/>
            <a:ext cx="914400" cy="914400"/>
          </a:xfrm>
          <a:prstGeom prst="rect">
            <a:avLst/>
          </a:prstGeom>
        </p:spPr>
      </p:pic>
    </p:spTree>
    <p:extLst>
      <p:ext uri="{BB962C8B-B14F-4D97-AF65-F5344CB8AC3E}">
        <p14:creationId xmlns:p14="http://schemas.microsoft.com/office/powerpoint/2010/main" val="15987446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A3A70-4CB5-65B3-2F6C-8F5F5FEAAF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8AA8B6-8B86-DD6D-F82C-F112A6936D6B}"/>
              </a:ext>
            </a:extLst>
          </p:cNvPr>
          <p:cNvSpPr>
            <a:spLocks noGrp="1"/>
          </p:cNvSpPr>
          <p:nvPr>
            <p:ph type="title"/>
          </p:nvPr>
        </p:nvSpPr>
        <p:spPr/>
        <p:txBody>
          <a:bodyPr/>
          <a:lstStyle/>
          <a:p>
            <a:r>
              <a:rPr lang="en-US" dirty="0"/>
              <a:t>ANSWER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127318F-3E66-946E-BA40-E988999E87D6}"/>
                  </a:ext>
                </a:extLst>
              </p:cNvPr>
              <p:cNvSpPr>
                <a:spLocks noGrp="1"/>
              </p:cNvSpPr>
              <p:nvPr>
                <p:ph idx="1"/>
              </p:nvPr>
            </p:nvSpPr>
            <p:spPr>
              <a:xfrm>
                <a:off x="612647" y="1466612"/>
                <a:ext cx="10917366" cy="4986390"/>
              </a:xfrm>
            </p:spPr>
            <p:txBody>
              <a:bodyPr>
                <a:normAutofit fontScale="85000" lnSpcReduction="20000"/>
              </a:bodyPr>
              <a:lstStyle/>
              <a:p>
                <a:r>
                  <a:rPr lang="en-US" dirty="0"/>
                  <a:t>Can you build a circuit that reproduces the following inputs/outputs?</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3127318F-3E66-946E-BA40-E988999E87D6}"/>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4"/>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7352703C-7C9C-FD1B-3DBF-FC02A2BA889B}"/>
              </a:ext>
            </a:extLst>
          </p:cNvPr>
          <p:cNvSpPr>
            <a:spLocks noGrp="1"/>
          </p:cNvSpPr>
          <p:nvPr>
            <p:ph type="sldNum" sz="quarter" idx="12"/>
          </p:nvPr>
        </p:nvSpPr>
        <p:spPr/>
        <p:txBody>
          <a:bodyPr/>
          <a:lstStyle/>
          <a:p>
            <a:fld id="{CC057153-B650-4DEB-B370-79DDCFDCE934}" type="slidenum">
              <a:rPr lang="en-US" smtClean="0"/>
              <a:t>17</a:t>
            </a:fld>
            <a:endParaRPr lang="en-US"/>
          </a:p>
        </p:txBody>
      </p:sp>
      <p:sp>
        <p:nvSpPr>
          <p:cNvPr id="31" name="TextBox 30">
            <a:extLst>
              <a:ext uri="{FF2B5EF4-FFF2-40B4-BE49-F238E27FC236}">
                <a16:creationId xmlns:a16="http://schemas.microsoft.com/office/drawing/2014/main" id="{35DB4587-AE4A-DEB9-DE65-07E1F61D92E1}"/>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15" name="Table 14">
            <a:extLst>
              <a:ext uri="{FF2B5EF4-FFF2-40B4-BE49-F238E27FC236}">
                <a16:creationId xmlns:a16="http://schemas.microsoft.com/office/drawing/2014/main" id="{6BBC87EC-8719-7A38-F3EA-2F40515DC44D}"/>
              </a:ext>
            </a:extLst>
          </p:cNvPr>
          <p:cNvGraphicFramePr>
            <a:graphicFrameLocks noGrp="1"/>
          </p:cNvGraphicFramePr>
          <p:nvPr>
            <p:extLst>
              <p:ext uri="{D42A27DB-BD31-4B8C-83A1-F6EECF244321}">
                <p14:modId xmlns:p14="http://schemas.microsoft.com/office/powerpoint/2010/main" val="1556196992"/>
              </p:ext>
            </p:extLst>
          </p:nvPr>
        </p:nvGraphicFramePr>
        <p:xfrm>
          <a:off x="3530106" y="1996260"/>
          <a:ext cx="3526590" cy="451035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a:txBody>
                    <a:bodyPr/>
                    <a:lstStyle/>
                    <a:p>
                      <a:pPr algn="ctr"/>
                      <a:r>
                        <a:rPr lang="en-US" sz="1400" dirty="0"/>
                        <a:t>in1</a:t>
                      </a:r>
                    </a:p>
                  </a:txBody>
                  <a:tcPr/>
                </a:tc>
                <a:tc>
                  <a:txBody>
                    <a:bodyPr/>
                    <a:lstStyle/>
                    <a:p>
                      <a:pPr algn="ctr"/>
                      <a:r>
                        <a:rPr lang="en-US" sz="1400" dirty="0"/>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in3</a:t>
                      </a:r>
                    </a:p>
                  </a:txBody>
                  <a:tcPr/>
                </a:tc>
                <a:tc>
                  <a:txBody>
                    <a:bodyPr/>
                    <a:lstStyle/>
                    <a:p>
                      <a:pPr algn="ctr"/>
                      <a:r>
                        <a:rPr lang="en-US" sz="1400" dirty="0"/>
                        <a:t>output</a:t>
                      </a:r>
                    </a:p>
                  </a:txBody>
                  <a:tcPr/>
                </a:tc>
                <a:extLst>
                  <a:ext uri="{0D108BD9-81ED-4DB2-BD59-A6C34878D82A}">
                    <a16:rowId xmlns:a16="http://schemas.microsoft.com/office/drawing/2014/main" val="4058499360"/>
                  </a:ext>
                </a:extLst>
              </a:tr>
              <a:tr h="501150">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2398767911"/>
                  </a:ext>
                </a:extLst>
              </a:tr>
              <a:tr h="501150">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1208810885"/>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708052330"/>
                  </a:ext>
                </a:extLst>
              </a:tr>
              <a:tr h="501150">
                <a:tc>
                  <a:txBody>
                    <a:bodyPr/>
                    <a:lstStyle/>
                    <a:p>
                      <a:pPr algn="ctr"/>
                      <a:r>
                        <a:rPr lang="en-US" sz="1400" b="1" dirty="0"/>
                        <a:t>1</a:t>
                      </a:r>
                    </a:p>
                  </a:txBody>
                  <a:tcPr/>
                </a:tc>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25132065"/>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493082528"/>
                  </a:ext>
                </a:extLst>
              </a:tr>
            </a:tbl>
          </a:graphicData>
        </a:graphic>
      </p:graphicFrame>
      <p:sp>
        <p:nvSpPr>
          <p:cNvPr id="4" name="TextBox 3">
            <a:extLst>
              <a:ext uri="{FF2B5EF4-FFF2-40B4-BE49-F238E27FC236}">
                <a16:creationId xmlns:a16="http://schemas.microsoft.com/office/drawing/2014/main" id="{C1D2FF48-E543-B448-D7D7-89661AB9898D}"/>
              </a:ext>
            </a:extLst>
          </p:cNvPr>
          <p:cNvSpPr txBox="1"/>
          <p:nvPr/>
        </p:nvSpPr>
        <p:spPr>
          <a:xfrm>
            <a:off x="8634377" y="2187007"/>
            <a:ext cx="2211591" cy="1077218"/>
          </a:xfrm>
          <a:prstGeom prst="rect">
            <a:avLst/>
          </a:prstGeom>
          <a:noFill/>
        </p:spPr>
        <p:txBody>
          <a:bodyPr wrap="square" rtlCol="0">
            <a:spAutoFit/>
          </a:bodyPr>
          <a:lstStyle/>
          <a:p>
            <a:r>
              <a:rPr lang="en-US" sz="1600" dirty="0"/>
              <a:t>(¬in1 ∧¬in2 ∧ ¬in3) ∨      </a:t>
            </a:r>
            <a:br>
              <a:rPr lang="en-US" sz="1600" dirty="0"/>
            </a:br>
            <a:r>
              <a:rPr lang="en-US" sz="1600" dirty="0"/>
              <a:t>(in1 ∧ ¬in2 ∧ ¬in3) ∨</a:t>
            </a:r>
          </a:p>
          <a:p>
            <a:r>
              <a:rPr lang="en-US" sz="1600" dirty="0"/>
              <a:t>(in1 ∧ in2 ∧¬in3)</a:t>
            </a:r>
            <a:br>
              <a:rPr lang="en-US" sz="1600" dirty="0"/>
            </a:br>
            <a:r>
              <a:rPr lang="en-US" sz="1600" dirty="0"/>
              <a:t>                            </a:t>
            </a:r>
          </a:p>
        </p:txBody>
      </p:sp>
      <p:cxnSp>
        <p:nvCxnSpPr>
          <p:cNvPr id="12" name="Straight Arrow Connector 11">
            <a:extLst>
              <a:ext uri="{FF2B5EF4-FFF2-40B4-BE49-F238E27FC236}">
                <a16:creationId xmlns:a16="http://schemas.microsoft.com/office/drawing/2014/main" id="{96986417-AFEF-B4BF-A087-C14A56D654A7}"/>
              </a:ext>
            </a:extLst>
          </p:cNvPr>
          <p:cNvCxnSpPr>
            <a:cxnSpLocks/>
          </p:cNvCxnSpPr>
          <p:nvPr/>
        </p:nvCxnSpPr>
        <p:spPr>
          <a:xfrm flipH="1">
            <a:off x="7092884" y="2400539"/>
            <a:ext cx="1541492" cy="2815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0B07FAA-3D3D-FC9D-7117-C298B7BBFFDF}"/>
              </a:ext>
            </a:extLst>
          </p:cNvPr>
          <p:cNvCxnSpPr>
            <a:cxnSpLocks/>
          </p:cNvCxnSpPr>
          <p:nvPr/>
        </p:nvCxnSpPr>
        <p:spPr>
          <a:xfrm flipH="1">
            <a:off x="6649007" y="2536552"/>
            <a:ext cx="2021557" cy="22057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DE3FE82E-4F6F-FA71-060B-D32BE30B2F3E}"/>
              </a:ext>
            </a:extLst>
          </p:cNvPr>
          <p:cNvCxnSpPr>
            <a:cxnSpLocks/>
          </p:cNvCxnSpPr>
          <p:nvPr/>
        </p:nvCxnSpPr>
        <p:spPr>
          <a:xfrm flipH="1">
            <a:off x="6850477" y="2878504"/>
            <a:ext cx="1820087" cy="2887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5" name="Picture 24">
            <a:extLst>
              <a:ext uri="{FF2B5EF4-FFF2-40B4-BE49-F238E27FC236}">
                <a16:creationId xmlns:a16="http://schemas.microsoft.com/office/drawing/2014/main" id="{735F1D5F-8B8D-CC5B-C642-8D7D74FED77D}"/>
              </a:ext>
            </a:extLst>
          </p:cNvPr>
          <p:cNvPicPr>
            <a:picLocks noChangeAspect="1"/>
          </p:cNvPicPr>
          <p:nvPr/>
        </p:nvPicPr>
        <p:blipFill>
          <a:blip r:embed="rId5"/>
          <a:stretch>
            <a:fillRect/>
          </a:stretch>
        </p:blipFill>
        <p:spPr>
          <a:xfrm>
            <a:off x="1960435" y="2193915"/>
            <a:ext cx="883006" cy="441503"/>
          </a:xfrm>
          <a:prstGeom prst="rect">
            <a:avLst/>
          </a:prstGeom>
        </p:spPr>
      </p:pic>
      <p:pic>
        <p:nvPicPr>
          <p:cNvPr id="27" name="Picture 26">
            <a:extLst>
              <a:ext uri="{FF2B5EF4-FFF2-40B4-BE49-F238E27FC236}">
                <a16:creationId xmlns:a16="http://schemas.microsoft.com/office/drawing/2014/main" id="{EE1E6C42-5E2D-9847-AB32-EE3F7E80F966}"/>
              </a:ext>
            </a:extLst>
          </p:cNvPr>
          <p:cNvPicPr>
            <a:picLocks noChangeAspect="1"/>
          </p:cNvPicPr>
          <p:nvPr/>
        </p:nvPicPr>
        <p:blipFill>
          <a:blip r:embed="rId6"/>
          <a:stretch>
            <a:fillRect/>
          </a:stretch>
        </p:blipFill>
        <p:spPr>
          <a:xfrm>
            <a:off x="1965629" y="2961330"/>
            <a:ext cx="883006" cy="441503"/>
          </a:xfrm>
          <a:prstGeom prst="rect">
            <a:avLst/>
          </a:prstGeom>
        </p:spPr>
      </p:pic>
      <p:pic>
        <p:nvPicPr>
          <p:cNvPr id="28" name="Picture 27">
            <a:extLst>
              <a:ext uri="{FF2B5EF4-FFF2-40B4-BE49-F238E27FC236}">
                <a16:creationId xmlns:a16="http://schemas.microsoft.com/office/drawing/2014/main" id="{7FCD6D3E-0D86-4F90-0AA9-810B564A45E9}"/>
              </a:ext>
            </a:extLst>
          </p:cNvPr>
          <p:cNvPicPr>
            <a:picLocks noChangeAspect="1"/>
          </p:cNvPicPr>
          <p:nvPr/>
        </p:nvPicPr>
        <p:blipFill>
          <a:blip r:embed="rId7"/>
          <a:stretch>
            <a:fillRect/>
          </a:stretch>
        </p:blipFill>
        <p:spPr>
          <a:xfrm>
            <a:off x="1976017" y="3717909"/>
            <a:ext cx="883006" cy="441503"/>
          </a:xfrm>
          <a:prstGeom prst="rect">
            <a:avLst/>
          </a:prstGeom>
        </p:spPr>
      </p:pic>
      <p:pic>
        <p:nvPicPr>
          <p:cNvPr id="29" name="Picture 28">
            <a:extLst>
              <a:ext uri="{FF2B5EF4-FFF2-40B4-BE49-F238E27FC236}">
                <a16:creationId xmlns:a16="http://schemas.microsoft.com/office/drawing/2014/main" id="{9FDD3C64-F5FB-D648-DC2A-D405EE29D6F2}"/>
              </a:ext>
            </a:extLst>
          </p:cNvPr>
          <p:cNvPicPr>
            <a:picLocks noChangeAspect="1"/>
          </p:cNvPicPr>
          <p:nvPr/>
        </p:nvPicPr>
        <p:blipFill>
          <a:blip r:embed="rId8"/>
          <a:stretch>
            <a:fillRect/>
          </a:stretch>
        </p:blipFill>
        <p:spPr>
          <a:xfrm>
            <a:off x="1960435" y="4521559"/>
            <a:ext cx="883006" cy="441503"/>
          </a:xfrm>
          <a:prstGeom prst="rect">
            <a:avLst/>
          </a:prstGeom>
        </p:spPr>
      </p:pic>
      <p:pic>
        <p:nvPicPr>
          <p:cNvPr id="32" name="Graphic 31">
            <a:extLst>
              <a:ext uri="{FF2B5EF4-FFF2-40B4-BE49-F238E27FC236}">
                <a16:creationId xmlns:a16="http://schemas.microsoft.com/office/drawing/2014/main" id="{082FC785-EC9C-81F5-54E4-236B11FED132}"/>
              </a:ext>
            </a:extLst>
          </p:cNvPr>
          <p:cNvPicPr>
            <a:picLocks noChangeAspect="1"/>
          </p:cNvPicPr>
          <p:nvPr/>
        </p:nvPicPr>
        <p:blipFill>
          <a:blip>
            <a:extLst>
              <a:ext uri="{96DAC541-7B7A-43D3-8B79-37D633B846F1}">
                <asvg:svgBlip xmlns:asvg="http://schemas.microsoft.com/office/drawing/2016/SVG/main" r:embed="rId9"/>
              </a:ext>
            </a:extLst>
          </a:blip>
          <a:srcRect l="14717" t="-13038" r="11130" b="-7030"/>
          <a:stretch/>
        </p:blipFill>
        <p:spPr>
          <a:xfrm>
            <a:off x="1960435" y="6017116"/>
            <a:ext cx="735349" cy="489490"/>
          </a:xfrm>
          <a:prstGeom prst="rect">
            <a:avLst/>
          </a:prstGeom>
        </p:spPr>
      </p:pic>
      <p:pic>
        <p:nvPicPr>
          <p:cNvPr id="33" name="Graphic 32">
            <a:extLst>
              <a:ext uri="{FF2B5EF4-FFF2-40B4-BE49-F238E27FC236}">
                <a16:creationId xmlns:a16="http://schemas.microsoft.com/office/drawing/2014/main" id="{21CE4111-30FD-0FE1-7C6B-5194F6DE6A36}"/>
              </a:ext>
            </a:extLst>
          </p:cNvPr>
          <p:cNvPicPr>
            <a:picLocks noChangeAspect="1"/>
          </p:cNvPicPr>
          <p:nvPr/>
        </p:nvPicPr>
        <p:blipFill>
          <a:blip>
            <a:extLst>
              <a:ext uri="{96DAC541-7B7A-43D3-8B79-37D633B846F1}">
                <asvg:svgBlip xmlns:asvg="http://schemas.microsoft.com/office/drawing/2016/SVG/main" r:embed="rId10"/>
              </a:ext>
            </a:extLst>
          </a:blip>
          <a:srcRect l="14838" r="14319" b="-3462"/>
          <a:stretch/>
        </p:blipFill>
        <p:spPr>
          <a:xfrm>
            <a:off x="1982361" y="5300280"/>
            <a:ext cx="735349" cy="441503"/>
          </a:xfrm>
          <a:prstGeom prst="rect">
            <a:avLst/>
          </a:prstGeom>
        </p:spPr>
      </p:pic>
    </p:spTree>
    <p:extLst>
      <p:ext uri="{BB962C8B-B14F-4D97-AF65-F5344CB8AC3E}">
        <p14:creationId xmlns:p14="http://schemas.microsoft.com/office/powerpoint/2010/main" val="4172734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3E516-E313-ECAC-575B-43319405638D}"/>
            </a:ext>
          </a:extLst>
        </p:cNvPr>
        <p:cNvGrpSpPr/>
        <p:nvPr/>
      </p:nvGrpSpPr>
      <p:grpSpPr>
        <a:xfrm>
          <a:off x="0" y="0"/>
          <a:ext cx="0" cy="0"/>
          <a:chOff x="0" y="0"/>
          <a:chExt cx="0" cy="0"/>
        </a:xfrm>
      </p:grpSpPr>
      <p:pic>
        <p:nvPicPr>
          <p:cNvPr id="23" name="Picture 22" descr="A diagram of a circuit&#10;&#10;AI-generated content may be incorrect.">
            <a:extLst>
              <a:ext uri="{FF2B5EF4-FFF2-40B4-BE49-F238E27FC236}">
                <a16:creationId xmlns:a16="http://schemas.microsoft.com/office/drawing/2014/main" id="{693147AB-0AE7-A334-0099-8A7DAE5286FF}"/>
              </a:ext>
            </a:extLst>
          </p:cNvPr>
          <p:cNvPicPr>
            <a:picLocks noChangeAspect="1"/>
          </p:cNvPicPr>
          <p:nvPr/>
        </p:nvPicPr>
        <p:blipFill>
          <a:blip r:embed="rId3"/>
          <a:stretch>
            <a:fillRect/>
          </a:stretch>
        </p:blipFill>
        <p:spPr>
          <a:xfrm>
            <a:off x="8440569" y="3094984"/>
            <a:ext cx="3620800" cy="3158964"/>
          </a:xfrm>
          <a:prstGeom prst="rect">
            <a:avLst/>
          </a:prstGeom>
        </p:spPr>
      </p:pic>
      <p:sp>
        <p:nvSpPr>
          <p:cNvPr id="2" name="Title 1">
            <a:extLst>
              <a:ext uri="{FF2B5EF4-FFF2-40B4-BE49-F238E27FC236}">
                <a16:creationId xmlns:a16="http://schemas.microsoft.com/office/drawing/2014/main" id="{AC96EC99-DD72-C51B-DBBD-D6518760BC98}"/>
              </a:ext>
            </a:extLst>
          </p:cNvPr>
          <p:cNvSpPr>
            <a:spLocks noGrp="1"/>
          </p:cNvSpPr>
          <p:nvPr>
            <p:ph type="title"/>
          </p:nvPr>
        </p:nvSpPr>
        <p:spPr/>
        <p:txBody>
          <a:bodyPr/>
          <a:lstStyle/>
          <a:p>
            <a:r>
              <a:rPr lang="en-US" dirty="0"/>
              <a:t>ANSWER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C989E12-1536-AB44-E580-902D4FA8A1DF}"/>
                  </a:ext>
                </a:extLst>
              </p:cNvPr>
              <p:cNvSpPr>
                <a:spLocks noGrp="1"/>
              </p:cNvSpPr>
              <p:nvPr>
                <p:ph idx="1"/>
              </p:nvPr>
            </p:nvSpPr>
            <p:spPr>
              <a:xfrm>
                <a:off x="612647" y="1466612"/>
                <a:ext cx="10917366" cy="4986390"/>
              </a:xfrm>
            </p:spPr>
            <p:txBody>
              <a:bodyPr>
                <a:normAutofit fontScale="85000" lnSpcReduction="20000"/>
              </a:bodyPr>
              <a:lstStyle/>
              <a:p>
                <a:r>
                  <a:rPr lang="en-US" dirty="0"/>
                  <a:t>Can you build a circuit that reproduces the following inputs/outputs?</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1C989E12-1536-AB44-E580-902D4FA8A1DF}"/>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4"/>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4D0E55BA-7A3F-9003-D758-1D90D2821D78}"/>
              </a:ext>
            </a:extLst>
          </p:cNvPr>
          <p:cNvSpPr>
            <a:spLocks noGrp="1"/>
          </p:cNvSpPr>
          <p:nvPr>
            <p:ph type="sldNum" sz="quarter" idx="12"/>
          </p:nvPr>
        </p:nvSpPr>
        <p:spPr/>
        <p:txBody>
          <a:bodyPr/>
          <a:lstStyle/>
          <a:p>
            <a:fld id="{CC057153-B650-4DEB-B370-79DDCFDCE934}" type="slidenum">
              <a:rPr lang="en-US" smtClean="0"/>
              <a:t>18</a:t>
            </a:fld>
            <a:endParaRPr lang="en-US"/>
          </a:p>
        </p:txBody>
      </p:sp>
      <p:sp>
        <p:nvSpPr>
          <p:cNvPr id="31" name="TextBox 30">
            <a:extLst>
              <a:ext uri="{FF2B5EF4-FFF2-40B4-BE49-F238E27FC236}">
                <a16:creationId xmlns:a16="http://schemas.microsoft.com/office/drawing/2014/main" id="{7EB7A3F7-1D31-1CD8-FDC0-A1C7DAC984E3}"/>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15" name="Table 14">
            <a:extLst>
              <a:ext uri="{FF2B5EF4-FFF2-40B4-BE49-F238E27FC236}">
                <a16:creationId xmlns:a16="http://schemas.microsoft.com/office/drawing/2014/main" id="{6D3EE77A-E470-E3E1-A976-983EE28C452B}"/>
              </a:ext>
            </a:extLst>
          </p:cNvPr>
          <p:cNvGraphicFramePr>
            <a:graphicFrameLocks noGrp="1"/>
          </p:cNvGraphicFramePr>
          <p:nvPr/>
        </p:nvGraphicFramePr>
        <p:xfrm>
          <a:off x="3530106" y="1996260"/>
          <a:ext cx="3526590" cy="451035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a:txBody>
                    <a:bodyPr/>
                    <a:lstStyle/>
                    <a:p>
                      <a:pPr algn="ctr"/>
                      <a:r>
                        <a:rPr lang="en-US" sz="1400" dirty="0"/>
                        <a:t>in1</a:t>
                      </a:r>
                    </a:p>
                  </a:txBody>
                  <a:tcPr/>
                </a:tc>
                <a:tc>
                  <a:txBody>
                    <a:bodyPr/>
                    <a:lstStyle/>
                    <a:p>
                      <a:pPr algn="ctr"/>
                      <a:r>
                        <a:rPr lang="en-US" sz="1400" dirty="0"/>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in3</a:t>
                      </a:r>
                    </a:p>
                  </a:txBody>
                  <a:tcPr/>
                </a:tc>
                <a:tc>
                  <a:txBody>
                    <a:bodyPr/>
                    <a:lstStyle/>
                    <a:p>
                      <a:pPr algn="ctr"/>
                      <a:r>
                        <a:rPr lang="en-US" sz="1400" dirty="0"/>
                        <a:t>output</a:t>
                      </a:r>
                    </a:p>
                  </a:txBody>
                  <a:tcPr/>
                </a:tc>
                <a:extLst>
                  <a:ext uri="{0D108BD9-81ED-4DB2-BD59-A6C34878D82A}">
                    <a16:rowId xmlns:a16="http://schemas.microsoft.com/office/drawing/2014/main" val="4058499360"/>
                  </a:ext>
                </a:extLst>
              </a:tr>
              <a:tr h="501150">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2398767911"/>
                  </a:ext>
                </a:extLst>
              </a:tr>
              <a:tr h="501150">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1208810885"/>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708052330"/>
                  </a:ext>
                </a:extLst>
              </a:tr>
              <a:tr h="501150">
                <a:tc>
                  <a:txBody>
                    <a:bodyPr/>
                    <a:lstStyle/>
                    <a:p>
                      <a:pPr algn="ctr"/>
                      <a:r>
                        <a:rPr lang="en-US" sz="1400" b="1" dirty="0"/>
                        <a:t>1</a:t>
                      </a:r>
                    </a:p>
                  </a:txBody>
                  <a:tcPr/>
                </a:tc>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25132065"/>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493082528"/>
                  </a:ext>
                </a:extLst>
              </a:tr>
            </a:tbl>
          </a:graphicData>
        </a:graphic>
      </p:graphicFrame>
      <p:sp>
        <p:nvSpPr>
          <p:cNvPr id="4" name="TextBox 3">
            <a:extLst>
              <a:ext uri="{FF2B5EF4-FFF2-40B4-BE49-F238E27FC236}">
                <a16:creationId xmlns:a16="http://schemas.microsoft.com/office/drawing/2014/main" id="{E1EC21C8-47E3-C768-E642-6167D284B925}"/>
              </a:ext>
            </a:extLst>
          </p:cNvPr>
          <p:cNvSpPr txBox="1"/>
          <p:nvPr/>
        </p:nvSpPr>
        <p:spPr>
          <a:xfrm>
            <a:off x="8634377" y="2187007"/>
            <a:ext cx="2211591" cy="1077218"/>
          </a:xfrm>
          <a:prstGeom prst="rect">
            <a:avLst/>
          </a:prstGeom>
          <a:noFill/>
        </p:spPr>
        <p:txBody>
          <a:bodyPr wrap="square" rtlCol="0">
            <a:spAutoFit/>
          </a:bodyPr>
          <a:lstStyle/>
          <a:p>
            <a:r>
              <a:rPr lang="en-US" sz="1600" dirty="0"/>
              <a:t>(¬in1 ∧¬in2 ∧ ¬in3) ∨      </a:t>
            </a:r>
            <a:br>
              <a:rPr lang="en-US" sz="1600" dirty="0"/>
            </a:br>
            <a:r>
              <a:rPr lang="en-US" sz="1600" dirty="0"/>
              <a:t>(in1 ∧ ¬in2 ∧ ¬in3) ∨</a:t>
            </a:r>
          </a:p>
          <a:p>
            <a:r>
              <a:rPr lang="en-US" sz="1600" dirty="0"/>
              <a:t>(in1 ∧ in2 ∧¬in3)</a:t>
            </a:r>
            <a:br>
              <a:rPr lang="en-US" sz="1600" dirty="0"/>
            </a:br>
            <a:r>
              <a:rPr lang="en-US" sz="1600" dirty="0"/>
              <a:t>                            </a:t>
            </a:r>
          </a:p>
        </p:txBody>
      </p:sp>
      <p:cxnSp>
        <p:nvCxnSpPr>
          <p:cNvPr id="12" name="Straight Arrow Connector 11">
            <a:extLst>
              <a:ext uri="{FF2B5EF4-FFF2-40B4-BE49-F238E27FC236}">
                <a16:creationId xmlns:a16="http://schemas.microsoft.com/office/drawing/2014/main" id="{EF406C08-164A-75B8-FD4A-34D79140C682}"/>
              </a:ext>
            </a:extLst>
          </p:cNvPr>
          <p:cNvCxnSpPr>
            <a:cxnSpLocks/>
          </p:cNvCxnSpPr>
          <p:nvPr/>
        </p:nvCxnSpPr>
        <p:spPr>
          <a:xfrm flipH="1">
            <a:off x="7092884" y="2400539"/>
            <a:ext cx="1541492" cy="281561"/>
          </a:xfrm>
          <a:prstGeom prst="straightConnector1">
            <a:avLst/>
          </a:prstGeom>
          <a:ln>
            <a:solidFill>
              <a:srgbClr val="0089E5"/>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30299700-E340-F454-13B5-E5E911429F8D}"/>
              </a:ext>
            </a:extLst>
          </p:cNvPr>
          <p:cNvCxnSpPr>
            <a:cxnSpLocks/>
          </p:cNvCxnSpPr>
          <p:nvPr/>
        </p:nvCxnSpPr>
        <p:spPr>
          <a:xfrm flipH="1">
            <a:off x="6649007" y="2536552"/>
            <a:ext cx="2021557" cy="2205758"/>
          </a:xfrm>
          <a:prstGeom prst="straightConnector1">
            <a:avLst/>
          </a:prstGeom>
          <a:ln>
            <a:solidFill>
              <a:srgbClr val="0089E5"/>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BC8FD177-36E0-D1FB-1ED0-44024DB39217}"/>
              </a:ext>
            </a:extLst>
          </p:cNvPr>
          <p:cNvCxnSpPr>
            <a:cxnSpLocks/>
          </p:cNvCxnSpPr>
          <p:nvPr/>
        </p:nvCxnSpPr>
        <p:spPr>
          <a:xfrm flipH="1">
            <a:off x="6850477" y="2878504"/>
            <a:ext cx="1820087" cy="2887048"/>
          </a:xfrm>
          <a:prstGeom prst="straightConnector1">
            <a:avLst/>
          </a:prstGeom>
          <a:ln>
            <a:solidFill>
              <a:srgbClr val="0089E5"/>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64F02E8-C0AB-EF9E-54DA-8BCA69CBB99C}"/>
              </a:ext>
            </a:extLst>
          </p:cNvPr>
          <p:cNvSpPr txBox="1"/>
          <p:nvPr/>
        </p:nvSpPr>
        <p:spPr>
          <a:xfrm>
            <a:off x="8249617" y="6307556"/>
            <a:ext cx="4486468" cy="338554"/>
          </a:xfrm>
          <a:prstGeom prst="rect">
            <a:avLst/>
          </a:prstGeom>
          <a:noFill/>
        </p:spPr>
        <p:txBody>
          <a:bodyPr wrap="square" rtlCol="0">
            <a:spAutoFit/>
          </a:bodyPr>
          <a:lstStyle/>
          <a:p>
            <a:r>
              <a:rPr lang="en-US" sz="1600" dirty="0">
                <a:solidFill>
                  <a:srgbClr val="00FA00"/>
                </a:solidFill>
              </a:rPr>
              <a:t>Light green </a:t>
            </a:r>
            <a:r>
              <a:rPr lang="en-US" sz="1600" dirty="0"/>
              <a:t>is 1 and </a:t>
            </a:r>
            <a:r>
              <a:rPr lang="en-US" sz="1600" dirty="0">
                <a:solidFill>
                  <a:schemeClr val="accent6">
                    <a:lumMod val="50000"/>
                  </a:schemeClr>
                </a:solidFill>
              </a:rPr>
              <a:t>dark green </a:t>
            </a:r>
            <a:r>
              <a:rPr lang="en-US" sz="1600" dirty="0"/>
              <a:t>is 0</a:t>
            </a:r>
          </a:p>
        </p:txBody>
      </p:sp>
      <p:pic>
        <p:nvPicPr>
          <p:cNvPr id="25" name="Picture 24">
            <a:extLst>
              <a:ext uri="{FF2B5EF4-FFF2-40B4-BE49-F238E27FC236}">
                <a16:creationId xmlns:a16="http://schemas.microsoft.com/office/drawing/2014/main" id="{4FA0FD0F-31C7-238C-310A-C1EA5D2DA696}"/>
              </a:ext>
            </a:extLst>
          </p:cNvPr>
          <p:cNvPicPr>
            <a:picLocks noChangeAspect="1"/>
          </p:cNvPicPr>
          <p:nvPr/>
        </p:nvPicPr>
        <p:blipFill>
          <a:blip r:embed="rId5"/>
          <a:stretch>
            <a:fillRect/>
          </a:stretch>
        </p:blipFill>
        <p:spPr>
          <a:xfrm>
            <a:off x="1960435" y="2193915"/>
            <a:ext cx="883006" cy="441503"/>
          </a:xfrm>
          <a:prstGeom prst="rect">
            <a:avLst/>
          </a:prstGeom>
        </p:spPr>
      </p:pic>
      <p:pic>
        <p:nvPicPr>
          <p:cNvPr id="27" name="Picture 26">
            <a:extLst>
              <a:ext uri="{FF2B5EF4-FFF2-40B4-BE49-F238E27FC236}">
                <a16:creationId xmlns:a16="http://schemas.microsoft.com/office/drawing/2014/main" id="{177AE50D-850F-3E8C-0514-1217A07BFBAD}"/>
              </a:ext>
            </a:extLst>
          </p:cNvPr>
          <p:cNvPicPr>
            <a:picLocks noChangeAspect="1"/>
          </p:cNvPicPr>
          <p:nvPr/>
        </p:nvPicPr>
        <p:blipFill>
          <a:blip r:embed="rId6"/>
          <a:stretch>
            <a:fillRect/>
          </a:stretch>
        </p:blipFill>
        <p:spPr>
          <a:xfrm>
            <a:off x="1965629" y="2961330"/>
            <a:ext cx="883006" cy="441503"/>
          </a:xfrm>
          <a:prstGeom prst="rect">
            <a:avLst/>
          </a:prstGeom>
        </p:spPr>
      </p:pic>
      <p:pic>
        <p:nvPicPr>
          <p:cNvPr id="28" name="Picture 27">
            <a:extLst>
              <a:ext uri="{FF2B5EF4-FFF2-40B4-BE49-F238E27FC236}">
                <a16:creationId xmlns:a16="http://schemas.microsoft.com/office/drawing/2014/main" id="{2DD4576A-616D-86DA-2A4D-9D5203A09FE1}"/>
              </a:ext>
            </a:extLst>
          </p:cNvPr>
          <p:cNvPicPr>
            <a:picLocks noChangeAspect="1"/>
          </p:cNvPicPr>
          <p:nvPr/>
        </p:nvPicPr>
        <p:blipFill>
          <a:blip r:embed="rId7"/>
          <a:stretch>
            <a:fillRect/>
          </a:stretch>
        </p:blipFill>
        <p:spPr>
          <a:xfrm>
            <a:off x="1976017" y="3717909"/>
            <a:ext cx="883006" cy="441503"/>
          </a:xfrm>
          <a:prstGeom prst="rect">
            <a:avLst/>
          </a:prstGeom>
        </p:spPr>
      </p:pic>
      <p:pic>
        <p:nvPicPr>
          <p:cNvPr id="29" name="Picture 28">
            <a:extLst>
              <a:ext uri="{FF2B5EF4-FFF2-40B4-BE49-F238E27FC236}">
                <a16:creationId xmlns:a16="http://schemas.microsoft.com/office/drawing/2014/main" id="{D0E2F3F4-11CD-44C4-04CD-3F1AFE67EFC7}"/>
              </a:ext>
            </a:extLst>
          </p:cNvPr>
          <p:cNvPicPr>
            <a:picLocks noChangeAspect="1"/>
          </p:cNvPicPr>
          <p:nvPr/>
        </p:nvPicPr>
        <p:blipFill>
          <a:blip r:embed="rId8"/>
          <a:stretch>
            <a:fillRect/>
          </a:stretch>
        </p:blipFill>
        <p:spPr>
          <a:xfrm>
            <a:off x="1960435" y="4521559"/>
            <a:ext cx="883006" cy="441503"/>
          </a:xfrm>
          <a:prstGeom prst="rect">
            <a:avLst/>
          </a:prstGeom>
        </p:spPr>
      </p:pic>
      <p:pic>
        <p:nvPicPr>
          <p:cNvPr id="32" name="Graphic 31">
            <a:extLst>
              <a:ext uri="{FF2B5EF4-FFF2-40B4-BE49-F238E27FC236}">
                <a16:creationId xmlns:a16="http://schemas.microsoft.com/office/drawing/2014/main" id="{1781DBCD-731E-890B-B31D-6EF523444A15}"/>
              </a:ext>
            </a:extLst>
          </p:cNvPr>
          <p:cNvPicPr>
            <a:picLocks noChangeAspect="1"/>
          </p:cNvPicPr>
          <p:nvPr/>
        </p:nvPicPr>
        <p:blipFill>
          <a:blip>
            <a:extLst>
              <a:ext uri="{96DAC541-7B7A-43D3-8B79-37D633B846F1}">
                <asvg:svgBlip xmlns:asvg="http://schemas.microsoft.com/office/drawing/2016/SVG/main" r:embed="rId9"/>
              </a:ext>
            </a:extLst>
          </a:blip>
          <a:srcRect l="14717" t="-13038" r="11130" b="-7030"/>
          <a:stretch/>
        </p:blipFill>
        <p:spPr>
          <a:xfrm>
            <a:off x="1960435" y="6017116"/>
            <a:ext cx="735349" cy="489490"/>
          </a:xfrm>
          <a:prstGeom prst="rect">
            <a:avLst/>
          </a:prstGeom>
        </p:spPr>
      </p:pic>
      <p:pic>
        <p:nvPicPr>
          <p:cNvPr id="33" name="Graphic 32">
            <a:extLst>
              <a:ext uri="{FF2B5EF4-FFF2-40B4-BE49-F238E27FC236}">
                <a16:creationId xmlns:a16="http://schemas.microsoft.com/office/drawing/2014/main" id="{D4067945-BB3E-123E-C6E4-DFCECFEC7E1C}"/>
              </a:ext>
            </a:extLst>
          </p:cNvPr>
          <p:cNvPicPr>
            <a:picLocks noChangeAspect="1"/>
          </p:cNvPicPr>
          <p:nvPr/>
        </p:nvPicPr>
        <p:blipFill>
          <a:blip>
            <a:extLst>
              <a:ext uri="{96DAC541-7B7A-43D3-8B79-37D633B846F1}">
                <asvg:svgBlip xmlns:asvg="http://schemas.microsoft.com/office/drawing/2016/SVG/main" r:embed="rId10"/>
              </a:ext>
            </a:extLst>
          </a:blip>
          <a:srcRect l="14838" r="14319" b="-3462"/>
          <a:stretch/>
        </p:blipFill>
        <p:spPr>
          <a:xfrm>
            <a:off x="1982361" y="5300280"/>
            <a:ext cx="735349" cy="441503"/>
          </a:xfrm>
          <a:prstGeom prst="rect">
            <a:avLst/>
          </a:prstGeom>
        </p:spPr>
      </p:pic>
    </p:spTree>
    <p:extLst>
      <p:ext uri="{BB962C8B-B14F-4D97-AF65-F5344CB8AC3E}">
        <p14:creationId xmlns:p14="http://schemas.microsoft.com/office/powerpoint/2010/main" val="892960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CDC06-1B5B-51F0-5C57-4987313926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86BCA4-94E7-6E39-8527-973CF530A61E}"/>
              </a:ext>
            </a:extLst>
          </p:cNvPr>
          <p:cNvSpPr>
            <a:spLocks noGrp="1"/>
          </p:cNvSpPr>
          <p:nvPr>
            <p:ph type="title"/>
          </p:nvPr>
        </p:nvSpPr>
        <p:spPr/>
        <p:txBody>
          <a:bodyPr/>
          <a:lstStyle/>
          <a:p>
            <a:r>
              <a:rPr lang="en-US" dirty="0"/>
              <a:t>PRACTICE TIME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11F768-86B1-BB16-CF4A-0991CDB05233}"/>
                  </a:ext>
                </a:extLst>
              </p:cNvPr>
              <p:cNvSpPr>
                <a:spLocks noGrp="1"/>
              </p:cNvSpPr>
              <p:nvPr>
                <p:ph idx="1"/>
              </p:nvPr>
            </p:nvSpPr>
            <p:spPr>
              <a:xfrm>
                <a:off x="612647" y="1466612"/>
                <a:ext cx="10917366" cy="4986390"/>
              </a:xfrm>
            </p:spPr>
            <p:txBody>
              <a:bodyPr>
                <a:normAutofit fontScale="85000" lnSpcReduction="20000"/>
              </a:bodyPr>
              <a:lstStyle/>
              <a:p>
                <a:r>
                  <a:rPr lang="en-US" dirty="0"/>
                  <a:t>Can you build a K-map for this table?</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7A11F768-86B1-BB16-CF4A-0991CDB05233}"/>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3"/>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FBC15CE2-BADC-F548-0CE6-2AC9782B258F}"/>
              </a:ext>
            </a:extLst>
          </p:cNvPr>
          <p:cNvSpPr>
            <a:spLocks noGrp="1"/>
          </p:cNvSpPr>
          <p:nvPr>
            <p:ph type="sldNum" sz="quarter" idx="12"/>
          </p:nvPr>
        </p:nvSpPr>
        <p:spPr/>
        <p:txBody>
          <a:bodyPr/>
          <a:lstStyle/>
          <a:p>
            <a:fld id="{CC057153-B650-4DEB-B370-79DDCFDCE934}" type="slidenum">
              <a:rPr lang="en-US" smtClean="0"/>
              <a:t>19</a:t>
            </a:fld>
            <a:endParaRPr lang="en-US"/>
          </a:p>
        </p:txBody>
      </p:sp>
      <p:sp>
        <p:nvSpPr>
          <p:cNvPr id="31" name="TextBox 30">
            <a:extLst>
              <a:ext uri="{FF2B5EF4-FFF2-40B4-BE49-F238E27FC236}">
                <a16:creationId xmlns:a16="http://schemas.microsoft.com/office/drawing/2014/main" id="{1931FD66-9A50-3EFE-9FEB-063EDDB7C08D}"/>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15" name="Table 14">
            <a:extLst>
              <a:ext uri="{FF2B5EF4-FFF2-40B4-BE49-F238E27FC236}">
                <a16:creationId xmlns:a16="http://schemas.microsoft.com/office/drawing/2014/main" id="{73E5FA2D-F3C0-6F17-589A-06863CA0B023}"/>
              </a:ext>
            </a:extLst>
          </p:cNvPr>
          <p:cNvGraphicFramePr>
            <a:graphicFrameLocks noGrp="1"/>
          </p:cNvGraphicFramePr>
          <p:nvPr/>
        </p:nvGraphicFramePr>
        <p:xfrm>
          <a:off x="3530106" y="1996260"/>
          <a:ext cx="3526590" cy="451035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a:txBody>
                    <a:bodyPr/>
                    <a:lstStyle/>
                    <a:p>
                      <a:pPr algn="ctr"/>
                      <a:r>
                        <a:rPr lang="en-US" sz="1400" dirty="0"/>
                        <a:t>in1</a:t>
                      </a:r>
                    </a:p>
                  </a:txBody>
                  <a:tcPr/>
                </a:tc>
                <a:tc>
                  <a:txBody>
                    <a:bodyPr/>
                    <a:lstStyle/>
                    <a:p>
                      <a:pPr algn="ctr"/>
                      <a:r>
                        <a:rPr lang="en-US" sz="1400" dirty="0"/>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in3</a:t>
                      </a:r>
                    </a:p>
                  </a:txBody>
                  <a:tcPr/>
                </a:tc>
                <a:tc>
                  <a:txBody>
                    <a:bodyPr/>
                    <a:lstStyle/>
                    <a:p>
                      <a:pPr algn="ctr"/>
                      <a:r>
                        <a:rPr lang="en-US" sz="1400" dirty="0"/>
                        <a:t>output</a:t>
                      </a:r>
                    </a:p>
                  </a:txBody>
                  <a:tcPr/>
                </a:tc>
                <a:extLst>
                  <a:ext uri="{0D108BD9-81ED-4DB2-BD59-A6C34878D82A}">
                    <a16:rowId xmlns:a16="http://schemas.microsoft.com/office/drawing/2014/main" val="4058499360"/>
                  </a:ext>
                </a:extLst>
              </a:tr>
              <a:tr h="501150">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2398767911"/>
                  </a:ext>
                </a:extLst>
              </a:tr>
              <a:tr h="501150">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1208810885"/>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708052330"/>
                  </a:ext>
                </a:extLst>
              </a:tr>
              <a:tr h="501150">
                <a:tc>
                  <a:txBody>
                    <a:bodyPr/>
                    <a:lstStyle/>
                    <a:p>
                      <a:pPr algn="ctr"/>
                      <a:r>
                        <a:rPr lang="en-US" sz="1400" b="1" dirty="0"/>
                        <a:t>1</a:t>
                      </a:r>
                    </a:p>
                  </a:txBody>
                  <a:tcPr/>
                </a:tc>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25132065"/>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493082528"/>
                  </a:ext>
                </a:extLst>
              </a:tr>
            </a:tbl>
          </a:graphicData>
        </a:graphic>
      </p:graphicFrame>
      <p:pic>
        <p:nvPicPr>
          <p:cNvPr id="25" name="Picture 24">
            <a:extLst>
              <a:ext uri="{FF2B5EF4-FFF2-40B4-BE49-F238E27FC236}">
                <a16:creationId xmlns:a16="http://schemas.microsoft.com/office/drawing/2014/main" id="{245D7951-2841-2A32-FE3D-FEC4701E21DB}"/>
              </a:ext>
            </a:extLst>
          </p:cNvPr>
          <p:cNvPicPr>
            <a:picLocks noChangeAspect="1"/>
          </p:cNvPicPr>
          <p:nvPr/>
        </p:nvPicPr>
        <p:blipFill>
          <a:blip r:embed="rId4"/>
          <a:stretch>
            <a:fillRect/>
          </a:stretch>
        </p:blipFill>
        <p:spPr>
          <a:xfrm>
            <a:off x="1960435" y="2193915"/>
            <a:ext cx="883006" cy="441503"/>
          </a:xfrm>
          <a:prstGeom prst="rect">
            <a:avLst/>
          </a:prstGeom>
        </p:spPr>
      </p:pic>
      <p:pic>
        <p:nvPicPr>
          <p:cNvPr id="27" name="Picture 26">
            <a:extLst>
              <a:ext uri="{FF2B5EF4-FFF2-40B4-BE49-F238E27FC236}">
                <a16:creationId xmlns:a16="http://schemas.microsoft.com/office/drawing/2014/main" id="{D65B7B3D-1DD9-2D52-C7A6-63DB24528551}"/>
              </a:ext>
            </a:extLst>
          </p:cNvPr>
          <p:cNvPicPr>
            <a:picLocks noChangeAspect="1"/>
          </p:cNvPicPr>
          <p:nvPr/>
        </p:nvPicPr>
        <p:blipFill>
          <a:blip r:embed="rId5"/>
          <a:stretch>
            <a:fillRect/>
          </a:stretch>
        </p:blipFill>
        <p:spPr>
          <a:xfrm>
            <a:off x="1965629" y="2961330"/>
            <a:ext cx="883006" cy="441503"/>
          </a:xfrm>
          <a:prstGeom prst="rect">
            <a:avLst/>
          </a:prstGeom>
        </p:spPr>
      </p:pic>
      <p:pic>
        <p:nvPicPr>
          <p:cNvPr id="28" name="Picture 27">
            <a:extLst>
              <a:ext uri="{FF2B5EF4-FFF2-40B4-BE49-F238E27FC236}">
                <a16:creationId xmlns:a16="http://schemas.microsoft.com/office/drawing/2014/main" id="{95A8BEDF-D7A8-7D4E-C7E9-44FBC13D00E9}"/>
              </a:ext>
            </a:extLst>
          </p:cNvPr>
          <p:cNvPicPr>
            <a:picLocks noChangeAspect="1"/>
          </p:cNvPicPr>
          <p:nvPr/>
        </p:nvPicPr>
        <p:blipFill>
          <a:blip r:embed="rId6"/>
          <a:stretch>
            <a:fillRect/>
          </a:stretch>
        </p:blipFill>
        <p:spPr>
          <a:xfrm>
            <a:off x="1976017" y="3717909"/>
            <a:ext cx="883006" cy="441503"/>
          </a:xfrm>
          <a:prstGeom prst="rect">
            <a:avLst/>
          </a:prstGeom>
        </p:spPr>
      </p:pic>
      <p:pic>
        <p:nvPicPr>
          <p:cNvPr id="29" name="Picture 28">
            <a:extLst>
              <a:ext uri="{FF2B5EF4-FFF2-40B4-BE49-F238E27FC236}">
                <a16:creationId xmlns:a16="http://schemas.microsoft.com/office/drawing/2014/main" id="{5E9EBABE-EF90-4D70-6A11-B6CEA90BC841}"/>
              </a:ext>
            </a:extLst>
          </p:cNvPr>
          <p:cNvPicPr>
            <a:picLocks noChangeAspect="1"/>
          </p:cNvPicPr>
          <p:nvPr/>
        </p:nvPicPr>
        <p:blipFill>
          <a:blip r:embed="rId7"/>
          <a:stretch>
            <a:fillRect/>
          </a:stretch>
        </p:blipFill>
        <p:spPr>
          <a:xfrm>
            <a:off x="1960435" y="4521559"/>
            <a:ext cx="883006" cy="441503"/>
          </a:xfrm>
          <a:prstGeom prst="rect">
            <a:avLst/>
          </a:prstGeom>
        </p:spPr>
      </p:pic>
      <p:pic>
        <p:nvPicPr>
          <p:cNvPr id="32" name="Graphic 31">
            <a:extLst>
              <a:ext uri="{FF2B5EF4-FFF2-40B4-BE49-F238E27FC236}">
                <a16:creationId xmlns:a16="http://schemas.microsoft.com/office/drawing/2014/main" id="{20126606-4F34-46CA-A0AF-5184437FB733}"/>
              </a:ext>
            </a:extLst>
          </p:cNvPr>
          <p:cNvPicPr>
            <a:picLocks noChangeAspect="1"/>
          </p:cNvPicPr>
          <p:nvPr/>
        </p:nvPicPr>
        <p:blipFill>
          <a:blip>
            <a:extLst>
              <a:ext uri="{96DAC541-7B7A-43D3-8B79-37D633B846F1}">
                <asvg:svgBlip xmlns:asvg="http://schemas.microsoft.com/office/drawing/2016/SVG/main" r:embed="rId8"/>
              </a:ext>
            </a:extLst>
          </a:blip>
          <a:srcRect l="14717" t="-13038" r="11130" b="-7030"/>
          <a:stretch/>
        </p:blipFill>
        <p:spPr>
          <a:xfrm>
            <a:off x="1960435" y="6017116"/>
            <a:ext cx="735349" cy="489490"/>
          </a:xfrm>
          <a:prstGeom prst="rect">
            <a:avLst/>
          </a:prstGeom>
        </p:spPr>
      </p:pic>
      <p:pic>
        <p:nvPicPr>
          <p:cNvPr id="33" name="Graphic 32">
            <a:extLst>
              <a:ext uri="{FF2B5EF4-FFF2-40B4-BE49-F238E27FC236}">
                <a16:creationId xmlns:a16="http://schemas.microsoft.com/office/drawing/2014/main" id="{9C37EDB2-B032-59DE-6941-50AA33100139}"/>
              </a:ext>
            </a:extLst>
          </p:cNvPr>
          <p:cNvPicPr>
            <a:picLocks noChangeAspect="1"/>
          </p:cNvPicPr>
          <p:nvPr/>
        </p:nvPicPr>
        <p:blipFill>
          <a:blip>
            <a:extLst>
              <a:ext uri="{96DAC541-7B7A-43D3-8B79-37D633B846F1}">
                <asvg:svgBlip xmlns:asvg="http://schemas.microsoft.com/office/drawing/2016/SVG/main" r:embed="rId9"/>
              </a:ext>
            </a:extLst>
          </a:blip>
          <a:srcRect l="14838" r="14319" b="-3462"/>
          <a:stretch/>
        </p:blipFill>
        <p:spPr>
          <a:xfrm>
            <a:off x="1982361" y="5300280"/>
            <a:ext cx="735349" cy="441503"/>
          </a:xfrm>
          <a:prstGeom prst="rect">
            <a:avLst/>
          </a:prstGeom>
        </p:spPr>
      </p:pic>
    </p:spTree>
    <p:extLst>
      <p:ext uri="{BB962C8B-B14F-4D97-AF65-F5344CB8AC3E}">
        <p14:creationId xmlns:p14="http://schemas.microsoft.com/office/powerpoint/2010/main" val="3673235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F9D58D-342E-E604-8FDF-07C5C9F10B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430917-5AFC-84B4-8C85-3AEAA632C007}"/>
              </a:ext>
            </a:extLst>
          </p:cNvPr>
          <p:cNvSpPr>
            <a:spLocks noGrp="1"/>
          </p:cNvSpPr>
          <p:nvPr>
            <p:ph type="title"/>
          </p:nvPr>
        </p:nvSpPr>
        <p:spPr>
          <a:xfrm>
            <a:off x="639542" y="588513"/>
            <a:ext cx="10653578" cy="1132258"/>
          </a:xfrm>
        </p:spPr>
        <p:txBody>
          <a:bodyPr/>
          <a:lstStyle/>
          <a:p>
            <a:r>
              <a:rPr lang="en-US" dirty="0"/>
              <a:t>ANSWER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7061ADD-F73B-2D57-FBD4-6B0B8BED083A}"/>
                  </a:ext>
                </a:extLst>
              </p:cNvPr>
              <p:cNvSpPr>
                <a:spLocks noGrp="1"/>
              </p:cNvSpPr>
              <p:nvPr>
                <p:ph idx="1"/>
              </p:nvPr>
            </p:nvSpPr>
            <p:spPr>
              <a:xfrm>
                <a:off x="639541" y="1506485"/>
                <a:ext cx="10917366" cy="4986390"/>
              </a:xfrm>
            </p:spPr>
            <p:txBody>
              <a:bodyPr>
                <a:normAutofit fontScale="85000" lnSpcReduction="20000"/>
              </a:bodyPr>
              <a:lstStyle/>
              <a:p>
                <a:r>
                  <a:rPr lang="en-US" dirty="0"/>
                  <a:t>Can you build a K-map for this table?</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67061ADD-F73B-2D57-FBD4-6B0B8BED083A}"/>
                  </a:ext>
                </a:extLst>
              </p:cNvPr>
              <p:cNvSpPr>
                <a:spLocks noGrp="1" noRot="1" noChangeAspect="1" noMove="1" noResize="1" noEditPoints="1" noAdjustHandles="1" noChangeArrowheads="1" noChangeShapeType="1" noTextEdit="1"/>
              </p:cNvSpPr>
              <p:nvPr>
                <p:ph idx="1"/>
              </p:nvPr>
            </p:nvSpPr>
            <p:spPr>
              <a:xfrm>
                <a:off x="639541" y="1506485"/>
                <a:ext cx="10917366" cy="4986390"/>
              </a:xfrm>
              <a:blipFill>
                <a:blip r:embed="rId3"/>
                <a:stretch>
                  <a:fillRect l="-232" t="-254"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933C8BB0-937B-03F7-BA8B-FBB5F5F3629B}"/>
              </a:ext>
            </a:extLst>
          </p:cNvPr>
          <p:cNvSpPr>
            <a:spLocks noGrp="1"/>
          </p:cNvSpPr>
          <p:nvPr>
            <p:ph type="sldNum" sz="quarter" idx="12"/>
          </p:nvPr>
        </p:nvSpPr>
        <p:spPr>
          <a:xfrm>
            <a:off x="11659056" y="6492875"/>
            <a:ext cx="429207" cy="365125"/>
          </a:xfrm>
        </p:spPr>
        <p:txBody>
          <a:bodyPr/>
          <a:lstStyle/>
          <a:p>
            <a:fld id="{CC057153-B650-4DEB-B370-79DDCFDCE934}" type="slidenum">
              <a:rPr lang="en-US" smtClean="0"/>
              <a:t>20</a:t>
            </a:fld>
            <a:endParaRPr lang="en-US"/>
          </a:p>
        </p:txBody>
      </p:sp>
      <p:sp>
        <p:nvSpPr>
          <p:cNvPr id="31" name="TextBox 30">
            <a:extLst>
              <a:ext uri="{FF2B5EF4-FFF2-40B4-BE49-F238E27FC236}">
                <a16:creationId xmlns:a16="http://schemas.microsoft.com/office/drawing/2014/main" id="{34E4DCB7-D2BE-71D1-2211-110A96175BD1}"/>
              </a:ext>
            </a:extLst>
          </p:cNvPr>
          <p:cNvSpPr txBox="1"/>
          <p:nvPr/>
        </p:nvSpPr>
        <p:spPr>
          <a:xfrm>
            <a:off x="2024506" y="1137153"/>
            <a:ext cx="184731" cy="369332"/>
          </a:xfrm>
          <a:prstGeom prst="rect">
            <a:avLst/>
          </a:prstGeom>
          <a:noFill/>
        </p:spPr>
        <p:txBody>
          <a:bodyPr wrap="none" rtlCol="0">
            <a:spAutoFit/>
          </a:bodyPr>
          <a:lstStyle/>
          <a:p>
            <a:endParaRPr lang="en-US" dirty="0"/>
          </a:p>
        </p:txBody>
      </p:sp>
      <p:graphicFrame>
        <p:nvGraphicFramePr>
          <p:cNvPr id="15" name="Table 14">
            <a:extLst>
              <a:ext uri="{FF2B5EF4-FFF2-40B4-BE49-F238E27FC236}">
                <a16:creationId xmlns:a16="http://schemas.microsoft.com/office/drawing/2014/main" id="{74C72CAE-F4A6-8072-1B5A-2F61148D7536}"/>
              </a:ext>
            </a:extLst>
          </p:cNvPr>
          <p:cNvGraphicFramePr>
            <a:graphicFrameLocks noGrp="1"/>
          </p:cNvGraphicFramePr>
          <p:nvPr>
            <p:extLst>
              <p:ext uri="{D42A27DB-BD31-4B8C-83A1-F6EECF244321}">
                <p14:modId xmlns:p14="http://schemas.microsoft.com/office/powerpoint/2010/main" val="4079286147"/>
              </p:ext>
            </p:extLst>
          </p:nvPr>
        </p:nvGraphicFramePr>
        <p:xfrm>
          <a:off x="3557000" y="2036133"/>
          <a:ext cx="3526590" cy="451035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a:txBody>
                    <a:bodyPr/>
                    <a:lstStyle/>
                    <a:p>
                      <a:pPr algn="ctr"/>
                      <a:r>
                        <a:rPr lang="en-US" sz="1400" dirty="0"/>
                        <a:t>in1</a:t>
                      </a:r>
                    </a:p>
                  </a:txBody>
                  <a:tcPr/>
                </a:tc>
                <a:tc>
                  <a:txBody>
                    <a:bodyPr/>
                    <a:lstStyle/>
                    <a:p>
                      <a:pPr algn="ctr"/>
                      <a:r>
                        <a:rPr lang="en-US" sz="1400" dirty="0"/>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in3</a:t>
                      </a:r>
                    </a:p>
                  </a:txBody>
                  <a:tcPr/>
                </a:tc>
                <a:tc>
                  <a:txBody>
                    <a:bodyPr/>
                    <a:lstStyle/>
                    <a:p>
                      <a:pPr algn="ctr"/>
                      <a:r>
                        <a:rPr lang="en-US" sz="1400" dirty="0"/>
                        <a:t>output</a:t>
                      </a:r>
                    </a:p>
                  </a:txBody>
                  <a:tcPr/>
                </a:tc>
                <a:extLst>
                  <a:ext uri="{0D108BD9-81ED-4DB2-BD59-A6C34878D82A}">
                    <a16:rowId xmlns:a16="http://schemas.microsoft.com/office/drawing/2014/main" val="4058499360"/>
                  </a:ext>
                </a:extLst>
              </a:tr>
              <a:tr h="501150">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2398767911"/>
                  </a:ext>
                </a:extLst>
              </a:tr>
              <a:tr h="501150">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1208810885"/>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708052330"/>
                  </a:ext>
                </a:extLst>
              </a:tr>
              <a:tr h="501150">
                <a:tc>
                  <a:txBody>
                    <a:bodyPr/>
                    <a:lstStyle/>
                    <a:p>
                      <a:pPr algn="ctr"/>
                      <a:r>
                        <a:rPr lang="en-US" sz="1400" b="1" dirty="0"/>
                        <a:t>1</a:t>
                      </a:r>
                    </a:p>
                  </a:txBody>
                  <a:tcPr/>
                </a:tc>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25132065"/>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493082528"/>
                  </a:ext>
                </a:extLst>
              </a:tr>
            </a:tbl>
          </a:graphicData>
        </a:graphic>
      </p:graphicFrame>
      <p:pic>
        <p:nvPicPr>
          <p:cNvPr id="25" name="Picture 24">
            <a:extLst>
              <a:ext uri="{FF2B5EF4-FFF2-40B4-BE49-F238E27FC236}">
                <a16:creationId xmlns:a16="http://schemas.microsoft.com/office/drawing/2014/main" id="{D74E5F2E-E93E-ED5B-32E2-AD27A2F39E47}"/>
              </a:ext>
            </a:extLst>
          </p:cNvPr>
          <p:cNvPicPr>
            <a:picLocks noChangeAspect="1"/>
          </p:cNvPicPr>
          <p:nvPr/>
        </p:nvPicPr>
        <p:blipFill>
          <a:blip r:embed="rId4"/>
          <a:stretch>
            <a:fillRect/>
          </a:stretch>
        </p:blipFill>
        <p:spPr>
          <a:xfrm>
            <a:off x="1987329" y="2233788"/>
            <a:ext cx="883006" cy="441503"/>
          </a:xfrm>
          <a:prstGeom prst="rect">
            <a:avLst/>
          </a:prstGeom>
        </p:spPr>
      </p:pic>
      <p:pic>
        <p:nvPicPr>
          <p:cNvPr id="27" name="Picture 26">
            <a:extLst>
              <a:ext uri="{FF2B5EF4-FFF2-40B4-BE49-F238E27FC236}">
                <a16:creationId xmlns:a16="http://schemas.microsoft.com/office/drawing/2014/main" id="{C59F4C65-C10A-5AD4-74E3-7162DFE97BB3}"/>
              </a:ext>
            </a:extLst>
          </p:cNvPr>
          <p:cNvPicPr>
            <a:picLocks noChangeAspect="1"/>
          </p:cNvPicPr>
          <p:nvPr/>
        </p:nvPicPr>
        <p:blipFill>
          <a:blip r:embed="rId5"/>
          <a:stretch>
            <a:fillRect/>
          </a:stretch>
        </p:blipFill>
        <p:spPr>
          <a:xfrm>
            <a:off x="1992523" y="3001203"/>
            <a:ext cx="883006" cy="441503"/>
          </a:xfrm>
          <a:prstGeom prst="rect">
            <a:avLst/>
          </a:prstGeom>
        </p:spPr>
      </p:pic>
      <p:pic>
        <p:nvPicPr>
          <p:cNvPr id="28" name="Picture 27">
            <a:extLst>
              <a:ext uri="{FF2B5EF4-FFF2-40B4-BE49-F238E27FC236}">
                <a16:creationId xmlns:a16="http://schemas.microsoft.com/office/drawing/2014/main" id="{B8C274DA-55BF-DAE2-450D-F2D903B5932C}"/>
              </a:ext>
            </a:extLst>
          </p:cNvPr>
          <p:cNvPicPr>
            <a:picLocks noChangeAspect="1"/>
          </p:cNvPicPr>
          <p:nvPr/>
        </p:nvPicPr>
        <p:blipFill>
          <a:blip r:embed="rId6"/>
          <a:stretch>
            <a:fillRect/>
          </a:stretch>
        </p:blipFill>
        <p:spPr>
          <a:xfrm>
            <a:off x="2002911" y="3757782"/>
            <a:ext cx="883006" cy="441503"/>
          </a:xfrm>
          <a:prstGeom prst="rect">
            <a:avLst/>
          </a:prstGeom>
        </p:spPr>
      </p:pic>
      <p:pic>
        <p:nvPicPr>
          <p:cNvPr id="29" name="Picture 28">
            <a:extLst>
              <a:ext uri="{FF2B5EF4-FFF2-40B4-BE49-F238E27FC236}">
                <a16:creationId xmlns:a16="http://schemas.microsoft.com/office/drawing/2014/main" id="{BCFFCDC5-BE81-FEB1-2664-51CC9DF4FE19}"/>
              </a:ext>
            </a:extLst>
          </p:cNvPr>
          <p:cNvPicPr>
            <a:picLocks noChangeAspect="1"/>
          </p:cNvPicPr>
          <p:nvPr/>
        </p:nvPicPr>
        <p:blipFill>
          <a:blip r:embed="rId7"/>
          <a:stretch>
            <a:fillRect/>
          </a:stretch>
        </p:blipFill>
        <p:spPr>
          <a:xfrm>
            <a:off x="1987329" y="4561432"/>
            <a:ext cx="883006" cy="441503"/>
          </a:xfrm>
          <a:prstGeom prst="rect">
            <a:avLst/>
          </a:prstGeom>
        </p:spPr>
      </p:pic>
      <p:pic>
        <p:nvPicPr>
          <p:cNvPr id="32" name="Graphic 31">
            <a:extLst>
              <a:ext uri="{FF2B5EF4-FFF2-40B4-BE49-F238E27FC236}">
                <a16:creationId xmlns:a16="http://schemas.microsoft.com/office/drawing/2014/main" id="{D377CA91-BC85-ED64-96A1-8803741A5D26}"/>
              </a:ext>
            </a:extLst>
          </p:cNvPr>
          <p:cNvPicPr>
            <a:picLocks noChangeAspect="1"/>
          </p:cNvPicPr>
          <p:nvPr/>
        </p:nvPicPr>
        <p:blipFill>
          <a:blip>
            <a:extLst>
              <a:ext uri="{96DAC541-7B7A-43D3-8B79-37D633B846F1}">
                <asvg:svgBlip xmlns:asvg="http://schemas.microsoft.com/office/drawing/2016/SVG/main" r:embed="rId8"/>
              </a:ext>
            </a:extLst>
          </a:blip>
          <a:srcRect l="14717" t="-13038" r="11130" b="-7030"/>
          <a:stretch/>
        </p:blipFill>
        <p:spPr>
          <a:xfrm>
            <a:off x="1987329" y="6056989"/>
            <a:ext cx="735349" cy="489490"/>
          </a:xfrm>
          <a:prstGeom prst="rect">
            <a:avLst/>
          </a:prstGeom>
        </p:spPr>
      </p:pic>
      <p:pic>
        <p:nvPicPr>
          <p:cNvPr id="33" name="Graphic 32">
            <a:extLst>
              <a:ext uri="{FF2B5EF4-FFF2-40B4-BE49-F238E27FC236}">
                <a16:creationId xmlns:a16="http://schemas.microsoft.com/office/drawing/2014/main" id="{B0FBE47E-E73F-09EA-12AE-CBDCC809174C}"/>
              </a:ext>
            </a:extLst>
          </p:cNvPr>
          <p:cNvPicPr>
            <a:picLocks noChangeAspect="1"/>
          </p:cNvPicPr>
          <p:nvPr/>
        </p:nvPicPr>
        <p:blipFill>
          <a:blip>
            <a:extLst>
              <a:ext uri="{96DAC541-7B7A-43D3-8B79-37D633B846F1}">
                <asvg:svgBlip xmlns:asvg="http://schemas.microsoft.com/office/drawing/2016/SVG/main" r:embed="rId9"/>
              </a:ext>
            </a:extLst>
          </a:blip>
          <a:srcRect l="14838" r="14319" b="-3462"/>
          <a:stretch/>
        </p:blipFill>
        <p:spPr>
          <a:xfrm>
            <a:off x="2009255" y="5340153"/>
            <a:ext cx="735349" cy="441503"/>
          </a:xfrm>
          <a:prstGeom prst="rect">
            <a:avLst/>
          </a:prstGeom>
        </p:spPr>
      </p:pic>
      <p:pic>
        <p:nvPicPr>
          <p:cNvPr id="5" name="Picture 4" descr="A K-map table for the 3-variable Boolean function.">
            <a:extLst>
              <a:ext uri="{FF2B5EF4-FFF2-40B4-BE49-F238E27FC236}">
                <a16:creationId xmlns:a16="http://schemas.microsoft.com/office/drawing/2014/main" id="{9C5B17A6-0B05-FE6D-EDDD-D3F633CEF3A8}"/>
              </a:ext>
            </a:extLst>
          </p:cNvPr>
          <p:cNvPicPr>
            <a:picLocks noChangeAspect="1"/>
          </p:cNvPicPr>
          <p:nvPr/>
        </p:nvPicPr>
        <p:blipFill>
          <a:blip r:embed="rId10"/>
          <a:srcRect l="10164" t="23586" b="-1"/>
          <a:stretch>
            <a:fillRect/>
          </a:stretch>
        </p:blipFill>
        <p:spPr>
          <a:xfrm>
            <a:off x="7917912" y="2446676"/>
            <a:ext cx="3605266" cy="2008874"/>
          </a:xfrm>
          <a:prstGeom prst="rect">
            <a:avLst/>
          </a:prstGeom>
        </p:spPr>
      </p:pic>
      <p:sp>
        <p:nvSpPr>
          <p:cNvPr id="6" name="TextBox 5">
            <a:extLst>
              <a:ext uri="{FF2B5EF4-FFF2-40B4-BE49-F238E27FC236}">
                <a16:creationId xmlns:a16="http://schemas.microsoft.com/office/drawing/2014/main" id="{EF697BA3-6A35-2F5D-7094-547FF0533F31}"/>
              </a:ext>
            </a:extLst>
          </p:cNvPr>
          <p:cNvSpPr txBox="1"/>
          <p:nvPr/>
        </p:nvSpPr>
        <p:spPr>
          <a:xfrm>
            <a:off x="7917912" y="4704438"/>
            <a:ext cx="3526590" cy="338554"/>
          </a:xfrm>
          <a:prstGeom prst="rect">
            <a:avLst/>
          </a:prstGeom>
          <a:noFill/>
        </p:spPr>
        <p:txBody>
          <a:bodyPr wrap="square" rtlCol="0">
            <a:spAutoFit/>
          </a:bodyPr>
          <a:lstStyle/>
          <a:p>
            <a:r>
              <a:rPr lang="en-US" sz="1600" dirty="0"/>
              <a:t>(in1 ∧ ¬in3) ∨ (¬in2 ∧ ¬in3)</a:t>
            </a:r>
          </a:p>
        </p:txBody>
      </p:sp>
      <p:cxnSp>
        <p:nvCxnSpPr>
          <p:cNvPr id="7" name="Straight Arrow Connector 6">
            <a:extLst>
              <a:ext uri="{FF2B5EF4-FFF2-40B4-BE49-F238E27FC236}">
                <a16:creationId xmlns:a16="http://schemas.microsoft.com/office/drawing/2014/main" id="{3E216348-4658-B9DF-07A1-F7F10D463100}"/>
              </a:ext>
            </a:extLst>
          </p:cNvPr>
          <p:cNvCxnSpPr>
            <a:cxnSpLocks/>
          </p:cNvCxnSpPr>
          <p:nvPr/>
        </p:nvCxnSpPr>
        <p:spPr>
          <a:xfrm flipV="1">
            <a:off x="8485094" y="3978533"/>
            <a:ext cx="0" cy="810708"/>
          </a:xfrm>
          <a:prstGeom prst="straightConnector1">
            <a:avLst/>
          </a:prstGeom>
          <a:ln>
            <a:solidFill>
              <a:srgbClr val="0089E5"/>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6D84F2AF-8734-1E5E-0F02-0CB9126F3B1C}"/>
              </a:ext>
            </a:extLst>
          </p:cNvPr>
          <p:cNvCxnSpPr>
            <a:cxnSpLocks/>
          </p:cNvCxnSpPr>
          <p:nvPr/>
        </p:nvCxnSpPr>
        <p:spPr>
          <a:xfrm flipH="1" flipV="1">
            <a:off x="9014011" y="3330162"/>
            <a:ext cx="909918" cy="1374276"/>
          </a:xfrm>
          <a:prstGeom prst="straightConnector1">
            <a:avLst/>
          </a:prstGeom>
          <a:ln>
            <a:solidFill>
              <a:srgbClr val="0089E5"/>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CEEF4098-117B-AB35-6DC7-EB9A7BC137E3}"/>
              </a:ext>
            </a:extLst>
          </p:cNvPr>
          <p:cNvSpPr txBox="1"/>
          <p:nvPr/>
        </p:nvSpPr>
        <p:spPr>
          <a:xfrm>
            <a:off x="7511142" y="3470702"/>
            <a:ext cx="6102220" cy="338554"/>
          </a:xfrm>
          <a:prstGeom prst="rect">
            <a:avLst/>
          </a:prstGeom>
          <a:noFill/>
        </p:spPr>
        <p:txBody>
          <a:bodyPr wrap="square">
            <a:spAutoFit/>
          </a:bodyPr>
          <a:lstStyle/>
          <a:p>
            <a:r>
              <a:rPr lang="en-US" sz="1600" b="1" dirty="0"/>
              <a:t>in1</a:t>
            </a:r>
            <a:endParaRPr lang="en-US" b="1" dirty="0"/>
          </a:p>
        </p:txBody>
      </p:sp>
      <p:sp>
        <p:nvSpPr>
          <p:cNvPr id="9" name="TextBox 8">
            <a:extLst>
              <a:ext uri="{FF2B5EF4-FFF2-40B4-BE49-F238E27FC236}">
                <a16:creationId xmlns:a16="http://schemas.microsoft.com/office/drawing/2014/main" id="{DA010F9A-50C2-C5C9-5593-8017749D68FC}"/>
              </a:ext>
            </a:extLst>
          </p:cNvPr>
          <p:cNvSpPr txBox="1"/>
          <p:nvPr/>
        </p:nvSpPr>
        <p:spPr>
          <a:xfrm>
            <a:off x="9340119" y="2036133"/>
            <a:ext cx="6102220" cy="338554"/>
          </a:xfrm>
          <a:prstGeom prst="rect">
            <a:avLst/>
          </a:prstGeom>
          <a:noFill/>
        </p:spPr>
        <p:txBody>
          <a:bodyPr wrap="square">
            <a:spAutoFit/>
          </a:bodyPr>
          <a:lstStyle/>
          <a:p>
            <a:r>
              <a:rPr lang="en-US" sz="1600" b="1" dirty="0"/>
              <a:t>in2 in3</a:t>
            </a:r>
            <a:endParaRPr lang="en-US" b="1" dirty="0"/>
          </a:p>
        </p:txBody>
      </p:sp>
    </p:spTree>
    <p:extLst>
      <p:ext uri="{BB962C8B-B14F-4D97-AF65-F5344CB8AC3E}">
        <p14:creationId xmlns:p14="http://schemas.microsoft.com/office/powerpoint/2010/main" val="20512224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D7FEE-3440-C6C6-4746-5F1FD292A4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D23656-5DED-FEC9-9E62-7588474D7286}"/>
              </a:ext>
            </a:extLst>
          </p:cNvPr>
          <p:cNvSpPr>
            <a:spLocks noGrp="1"/>
          </p:cNvSpPr>
          <p:nvPr>
            <p:ph type="title"/>
          </p:nvPr>
        </p:nvSpPr>
        <p:spPr/>
        <p:txBody>
          <a:bodyPr/>
          <a:lstStyle/>
          <a:p>
            <a:r>
              <a:rPr lang="en-US" dirty="0"/>
              <a:t>PRACTICE TIME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7396A4F-3F6C-D367-BDA7-8F9BD979E6BD}"/>
                  </a:ext>
                </a:extLst>
              </p:cNvPr>
              <p:cNvSpPr>
                <a:spLocks noGrp="1"/>
              </p:cNvSpPr>
              <p:nvPr>
                <p:ph idx="1"/>
              </p:nvPr>
            </p:nvSpPr>
            <p:spPr>
              <a:xfrm>
                <a:off x="612647" y="1466612"/>
                <a:ext cx="10917366" cy="4986390"/>
              </a:xfrm>
            </p:spPr>
            <p:txBody>
              <a:bodyPr>
                <a:normAutofit fontScale="85000" lnSpcReduction="20000"/>
              </a:bodyPr>
              <a:lstStyle/>
              <a:p>
                <a:r>
                  <a:rPr lang="en-US" dirty="0"/>
                  <a:t>Can you build a circuit using the Boolean expression you derived from the K-map?</a:t>
                </a:r>
              </a:p>
              <a:p>
                <a:pPr marL="0" indent="0">
                  <a:buNone/>
                </a:pPr>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E7396A4F-3F6C-D367-BDA7-8F9BD979E6BD}"/>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3"/>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28ADB1E2-4F69-30BF-B02B-0BBD11080B00}"/>
              </a:ext>
            </a:extLst>
          </p:cNvPr>
          <p:cNvSpPr>
            <a:spLocks noGrp="1"/>
          </p:cNvSpPr>
          <p:nvPr>
            <p:ph type="sldNum" sz="quarter" idx="12"/>
          </p:nvPr>
        </p:nvSpPr>
        <p:spPr/>
        <p:txBody>
          <a:bodyPr/>
          <a:lstStyle/>
          <a:p>
            <a:fld id="{CC057153-B650-4DEB-B370-79DDCFDCE934}" type="slidenum">
              <a:rPr lang="en-US" smtClean="0"/>
              <a:t>21</a:t>
            </a:fld>
            <a:endParaRPr lang="en-US"/>
          </a:p>
        </p:txBody>
      </p:sp>
      <p:sp>
        <p:nvSpPr>
          <p:cNvPr id="31" name="TextBox 30">
            <a:extLst>
              <a:ext uri="{FF2B5EF4-FFF2-40B4-BE49-F238E27FC236}">
                <a16:creationId xmlns:a16="http://schemas.microsoft.com/office/drawing/2014/main" id="{54859FEF-4BE0-0A5E-553E-40FAB8167BEF}"/>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15" name="Table 14">
            <a:extLst>
              <a:ext uri="{FF2B5EF4-FFF2-40B4-BE49-F238E27FC236}">
                <a16:creationId xmlns:a16="http://schemas.microsoft.com/office/drawing/2014/main" id="{786C9F26-C93E-A45B-3619-4D26B9D0D656}"/>
              </a:ext>
            </a:extLst>
          </p:cNvPr>
          <p:cNvGraphicFramePr>
            <a:graphicFrameLocks noGrp="1"/>
          </p:cNvGraphicFramePr>
          <p:nvPr/>
        </p:nvGraphicFramePr>
        <p:xfrm>
          <a:off x="3530106" y="1996260"/>
          <a:ext cx="3526590" cy="451035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a:txBody>
                    <a:bodyPr/>
                    <a:lstStyle/>
                    <a:p>
                      <a:pPr algn="ctr"/>
                      <a:r>
                        <a:rPr lang="en-US" sz="1400" dirty="0"/>
                        <a:t>in1</a:t>
                      </a:r>
                    </a:p>
                  </a:txBody>
                  <a:tcPr/>
                </a:tc>
                <a:tc>
                  <a:txBody>
                    <a:bodyPr/>
                    <a:lstStyle/>
                    <a:p>
                      <a:pPr algn="ctr"/>
                      <a:r>
                        <a:rPr lang="en-US" sz="1400" dirty="0"/>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in3</a:t>
                      </a:r>
                    </a:p>
                  </a:txBody>
                  <a:tcPr/>
                </a:tc>
                <a:tc>
                  <a:txBody>
                    <a:bodyPr/>
                    <a:lstStyle/>
                    <a:p>
                      <a:pPr algn="ctr"/>
                      <a:r>
                        <a:rPr lang="en-US" sz="1400" dirty="0"/>
                        <a:t>output</a:t>
                      </a:r>
                    </a:p>
                  </a:txBody>
                  <a:tcPr/>
                </a:tc>
                <a:extLst>
                  <a:ext uri="{0D108BD9-81ED-4DB2-BD59-A6C34878D82A}">
                    <a16:rowId xmlns:a16="http://schemas.microsoft.com/office/drawing/2014/main" val="4058499360"/>
                  </a:ext>
                </a:extLst>
              </a:tr>
              <a:tr h="501150">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2398767911"/>
                  </a:ext>
                </a:extLst>
              </a:tr>
              <a:tr h="501150">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1208810885"/>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708052330"/>
                  </a:ext>
                </a:extLst>
              </a:tr>
              <a:tr h="501150">
                <a:tc>
                  <a:txBody>
                    <a:bodyPr/>
                    <a:lstStyle/>
                    <a:p>
                      <a:pPr algn="ctr"/>
                      <a:r>
                        <a:rPr lang="en-US" sz="1400" b="1" dirty="0"/>
                        <a:t>1</a:t>
                      </a:r>
                    </a:p>
                  </a:txBody>
                  <a:tcPr/>
                </a:tc>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25132065"/>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493082528"/>
                  </a:ext>
                </a:extLst>
              </a:tr>
            </a:tbl>
          </a:graphicData>
        </a:graphic>
      </p:graphicFrame>
      <p:pic>
        <p:nvPicPr>
          <p:cNvPr id="25" name="Picture 24">
            <a:extLst>
              <a:ext uri="{FF2B5EF4-FFF2-40B4-BE49-F238E27FC236}">
                <a16:creationId xmlns:a16="http://schemas.microsoft.com/office/drawing/2014/main" id="{BF016536-C0DD-4A70-3B58-E45EB98E8451}"/>
              </a:ext>
            </a:extLst>
          </p:cNvPr>
          <p:cNvPicPr>
            <a:picLocks noChangeAspect="1"/>
          </p:cNvPicPr>
          <p:nvPr/>
        </p:nvPicPr>
        <p:blipFill>
          <a:blip r:embed="rId4"/>
          <a:stretch>
            <a:fillRect/>
          </a:stretch>
        </p:blipFill>
        <p:spPr>
          <a:xfrm>
            <a:off x="1960435" y="2193915"/>
            <a:ext cx="883006" cy="441503"/>
          </a:xfrm>
          <a:prstGeom prst="rect">
            <a:avLst/>
          </a:prstGeom>
        </p:spPr>
      </p:pic>
      <p:pic>
        <p:nvPicPr>
          <p:cNvPr id="27" name="Picture 26">
            <a:extLst>
              <a:ext uri="{FF2B5EF4-FFF2-40B4-BE49-F238E27FC236}">
                <a16:creationId xmlns:a16="http://schemas.microsoft.com/office/drawing/2014/main" id="{C9A4AD92-B62E-8BF9-0BA9-9AA7CDFB57B6}"/>
              </a:ext>
            </a:extLst>
          </p:cNvPr>
          <p:cNvPicPr>
            <a:picLocks noChangeAspect="1"/>
          </p:cNvPicPr>
          <p:nvPr/>
        </p:nvPicPr>
        <p:blipFill>
          <a:blip r:embed="rId5"/>
          <a:stretch>
            <a:fillRect/>
          </a:stretch>
        </p:blipFill>
        <p:spPr>
          <a:xfrm>
            <a:off x="1965629" y="2961330"/>
            <a:ext cx="883006" cy="441503"/>
          </a:xfrm>
          <a:prstGeom prst="rect">
            <a:avLst/>
          </a:prstGeom>
        </p:spPr>
      </p:pic>
      <p:pic>
        <p:nvPicPr>
          <p:cNvPr id="28" name="Picture 27">
            <a:extLst>
              <a:ext uri="{FF2B5EF4-FFF2-40B4-BE49-F238E27FC236}">
                <a16:creationId xmlns:a16="http://schemas.microsoft.com/office/drawing/2014/main" id="{A90543B2-1EE3-9E52-4FDF-AE9647B2EC42}"/>
              </a:ext>
            </a:extLst>
          </p:cNvPr>
          <p:cNvPicPr>
            <a:picLocks noChangeAspect="1"/>
          </p:cNvPicPr>
          <p:nvPr/>
        </p:nvPicPr>
        <p:blipFill>
          <a:blip r:embed="rId6"/>
          <a:stretch>
            <a:fillRect/>
          </a:stretch>
        </p:blipFill>
        <p:spPr>
          <a:xfrm>
            <a:off x="1976017" y="3717909"/>
            <a:ext cx="883006" cy="441503"/>
          </a:xfrm>
          <a:prstGeom prst="rect">
            <a:avLst/>
          </a:prstGeom>
        </p:spPr>
      </p:pic>
      <p:pic>
        <p:nvPicPr>
          <p:cNvPr id="29" name="Picture 28">
            <a:extLst>
              <a:ext uri="{FF2B5EF4-FFF2-40B4-BE49-F238E27FC236}">
                <a16:creationId xmlns:a16="http://schemas.microsoft.com/office/drawing/2014/main" id="{12D1DA97-60F3-5DAA-88B4-4C055C7BCE82}"/>
              </a:ext>
            </a:extLst>
          </p:cNvPr>
          <p:cNvPicPr>
            <a:picLocks noChangeAspect="1"/>
          </p:cNvPicPr>
          <p:nvPr/>
        </p:nvPicPr>
        <p:blipFill>
          <a:blip r:embed="rId7"/>
          <a:stretch>
            <a:fillRect/>
          </a:stretch>
        </p:blipFill>
        <p:spPr>
          <a:xfrm>
            <a:off x="1960435" y="4521559"/>
            <a:ext cx="883006" cy="441503"/>
          </a:xfrm>
          <a:prstGeom prst="rect">
            <a:avLst/>
          </a:prstGeom>
        </p:spPr>
      </p:pic>
      <p:pic>
        <p:nvPicPr>
          <p:cNvPr id="32" name="Graphic 31">
            <a:extLst>
              <a:ext uri="{FF2B5EF4-FFF2-40B4-BE49-F238E27FC236}">
                <a16:creationId xmlns:a16="http://schemas.microsoft.com/office/drawing/2014/main" id="{B331D7AC-1775-9B75-8F82-A81D3F6E91F0}"/>
              </a:ext>
            </a:extLst>
          </p:cNvPr>
          <p:cNvPicPr>
            <a:picLocks noChangeAspect="1"/>
          </p:cNvPicPr>
          <p:nvPr/>
        </p:nvPicPr>
        <p:blipFill>
          <a:blip>
            <a:extLst>
              <a:ext uri="{96DAC541-7B7A-43D3-8B79-37D633B846F1}">
                <asvg:svgBlip xmlns:asvg="http://schemas.microsoft.com/office/drawing/2016/SVG/main" r:embed="rId8"/>
              </a:ext>
            </a:extLst>
          </a:blip>
          <a:srcRect l="14717" t="-13038" r="11130" b="-7030"/>
          <a:stretch/>
        </p:blipFill>
        <p:spPr>
          <a:xfrm>
            <a:off x="1960435" y="6017116"/>
            <a:ext cx="735349" cy="489490"/>
          </a:xfrm>
          <a:prstGeom prst="rect">
            <a:avLst/>
          </a:prstGeom>
        </p:spPr>
      </p:pic>
      <p:pic>
        <p:nvPicPr>
          <p:cNvPr id="33" name="Graphic 32">
            <a:extLst>
              <a:ext uri="{FF2B5EF4-FFF2-40B4-BE49-F238E27FC236}">
                <a16:creationId xmlns:a16="http://schemas.microsoft.com/office/drawing/2014/main" id="{11064801-43D4-5374-F04C-03B8C6CBAD0A}"/>
              </a:ext>
            </a:extLst>
          </p:cNvPr>
          <p:cNvPicPr>
            <a:picLocks noChangeAspect="1"/>
          </p:cNvPicPr>
          <p:nvPr/>
        </p:nvPicPr>
        <p:blipFill>
          <a:blip>
            <a:extLst>
              <a:ext uri="{96DAC541-7B7A-43D3-8B79-37D633B846F1}">
                <asvg:svgBlip xmlns:asvg="http://schemas.microsoft.com/office/drawing/2016/SVG/main" r:embed="rId9"/>
              </a:ext>
            </a:extLst>
          </a:blip>
          <a:srcRect l="14838" r="14319" b="-3462"/>
          <a:stretch/>
        </p:blipFill>
        <p:spPr>
          <a:xfrm>
            <a:off x="1982361" y="5300280"/>
            <a:ext cx="735349" cy="441503"/>
          </a:xfrm>
          <a:prstGeom prst="rect">
            <a:avLst/>
          </a:prstGeom>
        </p:spPr>
      </p:pic>
      <p:pic>
        <p:nvPicPr>
          <p:cNvPr id="4" name="Picture 3" descr="A K-map table for the 3-variable Boolean function.">
            <a:extLst>
              <a:ext uri="{FF2B5EF4-FFF2-40B4-BE49-F238E27FC236}">
                <a16:creationId xmlns:a16="http://schemas.microsoft.com/office/drawing/2014/main" id="{B90A5407-C97D-30F1-6FEF-85E4A917F00B}"/>
              </a:ext>
            </a:extLst>
          </p:cNvPr>
          <p:cNvPicPr>
            <a:picLocks noChangeAspect="1"/>
          </p:cNvPicPr>
          <p:nvPr/>
        </p:nvPicPr>
        <p:blipFill>
          <a:blip r:embed="rId10"/>
          <a:srcRect l="10164" t="23586" b="-1"/>
          <a:stretch>
            <a:fillRect/>
          </a:stretch>
        </p:blipFill>
        <p:spPr>
          <a:xfrm>
            <a:off x="7917912" y="2446676"/>
            <a:ext cx="3605266" cy="2008874"/>
          </a:xfrm>
          <a:prstGeom prst="rect">
            <a:avLst/>
          </a:prstGeom>
        </p:spPr>
      </p:pic>
      <p:sp>
        <p:nvSpPr>
          <p:cNvPr id="6" name="TextBox 5">
            <a:extLst>
              <a:ext uri="{FF2B5EF4-FFF2-40B4-BE49-F238E27FC236}">
                <a16:creationId xmlns:a16="http://schemas.microsoft.com/office/drawing/2014/main" id="{4633F53F-72C0-520C-26ED-71FFAFCF28D6}"/>
              </a:ext>
            </a:extLst>
          </p:cNvPr>
          <p:cNvSpPr txBox="1"/>
          <p:nvPr/>
        </p:nvSpPr>
        <p:spPr>
          <a:xfrm>
            <a:off x="7917912" y="4704438"/>
            <a:ext cx="3526590" cy="338554"/>
          </a:xfrm>
          <a:prstGeom prst="rect">
            <a:avLst/>
          </a:prstGeom>
          <a:noFill/>
        </p:spPr>
        <p:txBody>
          <a:bodyPr wrap="square" rtlCol="0">
            <a:spAutoFit/>
          </a:bodyPr>
          <a:lstStyle/>
          <a:p>
            <a:r>
              <a:rPr lang="en-US" sz="1600" dirty="0"/>
              <a:t>(in1 ∧ ¬in3) ∨ (¬in2 ∧ ¬in3)</a:t>
            </a:r>
          </a:p>
        </p:txBody>
      </p:sp>
      <p:cxnSp>
        <p:nvCxnSpPr>
          <p:cNvPr id="10" name="Straight Arrow Connector 9">
            <a:extLst>
              <a:ext uri="{FF2B5EF4-FFF2-40B4-BE49-F238E27FC236}">
                <a16:creationId xmlns:a16="http://schemas.microsoft.com/office/drawing/2014/main" id="{6A43397A-E5E7-821C-E32F-53097BFE6CBF}"/>
              </a:ext>
            </a:extLst>
          </p:cNvPr>
          <p:cNvCxnSpPr>
            <a:cxnSpLocks/>
          </p:cNvCxnSpPr>
          <p:nvPr/>
        </p:nvCxnSpPr>
        <p:spPr>
          <a:xfrm flipV="1">
            <a:off x="8485094" y="3978533"/>
            <a:ext cx="0" cy="810708"/>
          </a:xfrm>
          <a:prstGeom prst="straightConnector1">
            <a:avLst/>
          </a:prstGeom>
          <a:ln>
            <a:solidFill>
              <a:srgbClr val="0089E5"/>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19E91694-6757-9626-8AE6-2AFD6E0A4F5A}"/>
              </a:ext>
            </a:extLst>
          </p:cNvPr>
          <p:cNvCxnSpPr>
            <a:cxnSpLocks/>
          </p:cNvCxnSpPr>
          <p:nvPr/>
        </p:nvCxnSpPr>
        <p:spPr>
          <a:xfrm flipH="1" flipV="1">
            <a:off x="9014011" y="3330162"/>
            <a:ext cx="909918" cy="1374276"/>
          </a:xfrm>
          <a:prstGeom prst="straightConnector1">
            <a:avLst/>
          </a:prstGeom>
          <a:ln>
            <a:solidFill>
              <a:srgbClr val="0089E5"/>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296EA91-BEC8-A454-F98C-94644FD509FB}"/>
              </a:ext>
            </a:extLst>
          </p:cNvPr>
          <p:cNvSpPr txBox="1"/>
          <p:nvPr/>
        </p:nvSpPr>
        <p:spPr>
          <a:xfrm>
            <a:off x="7511142" y="3470702"/>
            <a:ext cx="6102220" cy="338554"/>
          </a:xfrm>
          <a:prstGeom prst="rect">
            <a:avLst/>
          </a:prstGeom>
          <a:noFill/>
        </p:spPr>
        <p:txBody>
          <a:bodyPr wrap="square">
            <a:spAutoFit/>
          </a:bodyPr>
          <a:lstStyle/>
          <a:p>
            <a:r>
              <a:rPr lang="en-US" sz="1600" b="1" dirty="0"/>
              <a:t>in1</a:t>
            </a:r>
            <a:endParaRPr lang="en-US" b="1" dirty="0"/>
          </a:p>
        </p:txBody>
      </p:sp>
      <p:sp>
        <p:nvSpPr>
          <p:cNvPr id="13" name="TextBox 12">
            <a:extLst>
              <a:ext uri="{FF2B5EF4-FFF2-40B4-BE49-F238E27FC236}">
                <a16:creationId xmlns:a16="http://schemas.microsoft.com/office/drawing/2014/main" id="{FD09304B-F73B-4C46-8BC8-73BE5CC7C241}"/>
              </a:ext>
            </a:extLst>
          </p:cNvPr>
          <p:cNvSpPr txBox="1"/>
          <p:nvPr/>
        </p:nvSpPr>
        <p:spPr>
          <a:xfrm>
            <a:off x="9340119" y="2036133"/>
            <a:ext cx="6102220" cy="338554"/>
          </a:xfrm>
          <a:prstGeom prst="rect">
            <a:avLst/>
          </a:prstGeom>
          <a:noFill/>
        </p:spPr>
        <p:txBody>
          <a:bodyPr wrap="square">
            <a:spAutoFit/>
          </a:bodyPr>
          <a:lstStyle/>
          <a:p>
            <a:r>
              <a:rPr lang="en-US" sz="1600" b="1" dirty="0"/>
              <a:t>in2 in3</a:t>
            </a:r>
            <a:endParaRPr lang="en-US" b="1" dirty="0"/>
          </a:p>
        </p:txBody>
      </p:sp>
    </p:spTree>
    <p:extLst>
      <p:ext uri="{BB962C8B-B14F-4D97-AF65-F5344CB8AC3E}">
        <p14:creationId xmlns:p14="http://schemas.microsoft.com/office/powerpoint/2010/main" val="1165574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F7325-890E-E821-3F28-C6D106FE37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E4AED9-B862-DAAB-3AAF-AD0A0B11429B}"/>
              </a:ext>
            </a:extLst>
          </p:cNvPr>
          <p:cNvSpPr>
            <a:spLocks noGrp="1"/>
          </p:cNvSpPr>
          <p:nvPr>
            <p:ph type="title"/>
          </p:nvPr>
        </p:nvSpPr>
        <p:spPr/>
        <p:txBody>
          <a:bodyPr/>
          <a:lstStyle/>
          <a:p>
            <a:r>
              <a:rPr lang="en-US" dirty="0"/>
              <a:t>ANSWER – Using Gates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F3F3BA3-7E6E-E498-F0D9-E00E58DF8999}"/>
                  </a:ext>
                </a:extLst>
              </p:cNvPr>
              <p:cNvSpPr>
                <a:spLocks noGrp="1"/>
              </p:cNvSpPr>
              <p:nvPr>
                <p:ph idx="1"/>
              </p:nvPr>
            </p:nvSpPr>
            <p:spPr>
              <a:xfrm>
                <a:off x="612647" y="1466612"/>
                <a:ext cx="10917366" cy="4986390"/>
              </a:xfrm>
            </p:spPr>
            <p:txBody>
              <a:bodyPr>
                <a:normAutofit fontScale="85000" lnSpcReduction="20000"/>
              </a:bodyPr>
              <a:lstStyle/>
              <a:p>
                <a:r>
                  <a:rPr lang="en-US" dirty="0"/>
                  <a:t>Can you build a circuit using the Boolean expression you derived from the K-map?</a:t>
                </a:r>
              </a:p>
              <a:p>
                <a:endParaRPr lang="en-US" dirty="0"/>
              </a:p>
              <a:p>
                <a:r>
                  <a:rPr lang="en-US" dirty="0"/>
                  <a:t>NOT (¬)</a:t>
                </a:r>
              </a:p>
              <a:p>
                <a:endParaRPr lang="en-US" dirty="0"/>
              </a:p>
              <a:p>
                <a:r>
                  <a:rPr lang="en-US" dirty="0"/>
                  <a:t>AND (</a:t>
                </a:r>
                <a:r>
                  <a:rPr lang="en-US" sz="2000" dirty="0"/>
                  <a:t>∧)</a:t>
                </a:r>
                <a:endParaRPr lang="en-US" dirty="0"/>
              </a:p>
              <a:p>
                <a:endParaRPr lang="en-US" dirty="0"/>
              </a:p>
              <a:p>
                <a:r>
                  <a:rPr lang="en-US" dirty="0"/>
                  <a:t>OR (∨)</a:t>
                </a:r>
              </a:p>
              <a:p>
                <a:endParaRPr lang="en-US" dirty="0"/>
              </a:p>
              <a:p>
                <a:r>
                  <a:rPr lang="en-US" dirty="0"/>
                  <a:t>XOR (</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a:t>
                </a:r>
              </a:p>
              <a:p>
                <a:pPr marL="0" indent="0">
                  <a:buNone/>
                </a:pPr>
                <a:endParaRPr lang="en-US" dirty="0"/>
              </a:p>
              <a:p>
                <a:r>
                  <a:rPr lang="en-US" dirty="0"/>
                  <a:t>NAND (</a:t>
                </a:r>
                <a14:m>
                  <m:oMath xmlns:m="http://schemas.openxmlformats.org/officeDocument/2006/math">
                    <m:r>
                      <m:rPr>
                        <m:nor/>
                      </m:rPr>
                      <a:rPr lang="en-US" i="0" smtClean="0"/>
                      <m:t>⊼</m:t>
                    </m:r>
                  </m:oMath>
                </a14:m>
                <a:r>
                  <a:rPr lang="en-US" dirty="0"/>
                  <a:t>)</a:t>
                </a:r>
              </a:p>
              <a:p>
                <a:endParaRPr lang="en-US" dirty="0"/>
              </a:p>
              <a:p>
                <a:r>
                  <a:rPr lang="en-US" dirty="0"/>
                  <a:t>NOR (</a:t>
                </a:r>
                <a14:m>
                  <m:oMath xmlns:m="http://schemas.openxmlformats.org/officeDocument/2006/math">
                    <m:r>
                      <m:rPr>
                        <m:nor/>
                      </m:rPr>
                      <a:rPr lang="en-US" i="0"/>
                      <m:t>⊽</m:t>
                    </m:r>
                  </m:oMath>
                </a14:m>
                <a:r>
                  <a:rPr lang="en-US" dirty="0"/>
                  <a:t>)</a:t>
                </a:r>
              </a:p>
            </p:txBody>
          </p:sp>
        </mc:Choice>
        <mc:Fallback xmlns="">
          <p:sp>
            <p:nvSpPr>
              <p:cNvPr id="3" name="Content Placeholder 2">
                <a:extLst>
                  <a:ext uri="{FF2B5EF4-FFF2-40B4-BE49-F238E27FC236}">
                    <a16:creationId xmlns:a16="http://schemas.microsoft.com/office/drawing/2014/main" id="{2F3F3BA3-7E6E-E498-F0D9-E00E58DF8999}"/>
                  </a:ext>
                </a:extLst>
              </p:cNvPr>
              <p:cNvSpPr>
                <a:spLocks noGrp="1" noRot="1" noChangeAspect="1" noMove="1" noResize="1" noEditPoints="1" noAdjustHandles="1" noChangeArrowheads="1" noChangeShapeType="1" noTextEdit="1"/>
              </p:cNvSpPr>
              <p:nvPr>
                <p:ph idx="1"/>
              </p:nvPr>
            </p:nvSpPr>
            <p:spPr>
              <a:xfrm>
                <a:off x="612647" y="1466612"/>
                <a:ext cx="10917366" cy="4986390"/>
              </a:xfrm>
              <a:blipFill>
                <a:blip r:embed="rId3"/>
                <a:stretch>
                  <a:fillRect l="-349" t="-508" b="-1523"/>
                </a:stretch>
              </a:blipFill>
            </p:spPr>
            <p:txBody>
              <a:bodyPr/>
              <a:lstStyle/>
              <a:p>
                <a:r>
                  <a:rPr lang="en-US">
                    <a:noFill/>
                  </a:rPr>
                  <a:t> </a:t>
                </a:r>
              </a:p>
            </p:txBody>
          </p:sp>
        </mc:Fallback>
      </mc:AlternateContent>
      <p:sp>
        <p:nvSpPr>
          <p:cNvPr id="30" name="Slide Number Placeholder 29">
            <a:extLst>
              <a:ext uri="{FF2B5EF4-FFF2-40B4-BE49-F238E27FC236}">
                <a16:creationId xmlns:a16="http://schemas.microsoft.com/office/drawing/2014/main" id="{9AB097D9-C164-63D1-CCD9-84052BBD3BD2}"/>
              </a:ext>
            </a:extLst>
          </p:cNvPr>
          <p:cNvSpPr>
            <a:spLocks noGrp="1"/>
          </p:cNvSpPr>
          <p:nvPr>
            <p:ph type="sldNum" sz="quarter" idx="12"/>
          </p:nvPr>
        </p:nvSpPr>
        <p:spPr/>
        <p:txBody>
          <a:bodyPr/>
          <a:lstStyle/>
          <a:p>
            <a:fld id="{CC057153-B650-4DEB-B370-79DDCFDCE934}" type="slidenum">
              <a:rPr lang="en-US" smtClean="0"/>
              <a:t>22</a:t>
            </a:fld>
            <a:endParaRPr lang="en-US"/>
          </a:p>
        </p:txBody>
      </p:sp>
      <p:sp>
        <p:nvSpPr>
          <p:cNvPr id="31" name="TextBox 30">
            <a:extLst>
              <a:ext uri="{FF2B5EF4-FFF2-40B4-BE49-F238E27FC236}">
                <a16:creationId xmlns:a16="http://schemas.microsoft.com/office/drawing/2014/main" id="{71EE72F5-345C-A827-F808-3CF077EE28C9}"/>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15" name="Table 14">
            <a:extLst>
              <a:ext uri="{FF2B5EF4-FFF2-40B4-BE49-F238E27FC236}">
                <a16:creationId xmlns:a16="http://schemas.microsoft.com/office/drawing/2014/main" id="{93DA33F6-5F90-F3B7-952F-212374F798AB}"/>
              </a:ext>
            </a:extLst>
          </p:cNvPr>
          <p:cNvGraphicFramePr>
            <a:graphicFrameLocks noGrp="1"/>
          </p:cNvGraphicFramePr>
          <p:nvPr/>
        </p:nvGraphicFramePr>
        <p:xfrm>
          <a:off x="3530106" y="1996260"/>
          <a:ext cx="3526590" cy="4510350"/>
        </p:xfrm>
        <a:graphic>
          <a:graphicData uri="http://schemas.openxmlformats.org/drawingml/2006/table">
            <a:tbl>
              <a:tblPr firstRow="1" bandRow="1">
                <a:tableStyleId>{00A15C55-8517-42AA-B614-E9B94910E393}</a:tableStyleId>
              </a:tblPr>
              <a:tblGrid>
                <a:gridCol w="659901">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a:txBody>
                    <a:bodyPr/>
                    <a:lstStyle/>
                    <a:p>
                      <a:pPr algn="ctr"/>
                      <a:r>
                        <a:rPr lang="en-US" sz="1400" dirty="0"/>
                        <a:t>in1</a:t>
                      </a:r>
                    </a:p>
                  </a:txBody>
                  <a:tcPr/>
                </a:tc>
                <a:tc>
                  <a:txBody>
                    <a:bodyPr/>
                    <a:lstStyle/>
                    <a:p>
                      <a:pPr algn="ctr"/>
                      <a:r>
                        <a:rPr lang="en-US" sz="1400" dirty="0"/>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in3</a:t>
                      </a:r>
                    </a:p>
                  </a:txBody>
                  <a:tcPr/>
                </a:tc>
                <a:tc>
                  <a:txBody>
                    <a:bodyPr/>
                    <a:lstStyle/>
                    <a:p>
                      <a:pPr algn="ctr"/>
                      <a:r>
                        <a:rPr lang="en-US" sz="1400" dirty="0"/>
                        <a:t>output</a:t>
                      </a:r>
                    </a:p>
                  </a:txBody>
                  <a:tcPr/>
                </a:tc>
                <a:extLst>
                  <a:ext uri="{0D108BD9-81ED-4DB2-BD59-A6C34878D82A}">
                    <a16:rowId xmlns:a16="http://schemas.microsoft.com/office/drawing/2014/main" val="4058499360"/>
                  </a:ext>
                </a:extLst>
              </a:tr>
              <a:tr h="501150">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501150">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2398767911"/>
                  </a:ext>
                </a:extLst>
              </a:tr>
              <a:tr h="501150">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1208810885"/>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708052330"/>
                  </a:ext>
                </a:extLst>
              </a:tr>
              <a:tr h="501150">
                <a:tc>
                  <a:txBody>
                    <a:bodyPr/>
                    <a:lstStyle/>
                    <a:p>
                      <a:pPr algn="ctr"/>
                      <a:r>
                        <a:rPr lang="en-US" sz="1400" b="1" dirty="0"/>
                        <a:t>1</a:t>
                      </a:r>
                    </a:p>
                  </a:txBody>
                  <a:tcPr/>
                </a:tc>
                <a:tc>
                  <a:txBody>
                    <a:bodyPr/>
                    <a:lstStyle/>
                    <a:p>
                      <a:pPr algn="ctr"/>
                      <a:r>
                        <a:rPr lang="en-US" sz="1400" b="1" dirty="0"/>
                        <a:t>1</a:t>
                      </a:r>
                    </a:p>
                  </a:txBody>
                  <a:tcPr/>
                </a:tc>
                <a:tc>
                  <a:txBody>
                    <a:bodyPr/>
                    <a:lstStyle/>
                    <a:p>
                      <a:pPr algn="ctr"/>
                      <a:r>
                        <a:rPr lang="en-US" sz="1400" b="1" dirty="0"/>
                        <a:t>0</a:t>
                      </a:r>
                    </a:p>
                  </a:txBody>
                  <a:tcPr/>
                </a:tc>
                <a:tc>
                  <a:txBody>
                    <a:bodyPr/>
                    <a:lstStyle/>
                    <a:p>
                      <a:pPr algn="ctr"/>
                      <a:r>
                        <a:rPr lang="en-US" sz="1400" b="1" dirty="0"/>
                        <a:t>1</a:t>
                      </a:r>
                    </a:p>
                  </a:txBody>
                  <a:tcPr/>
                </a:tc>
                <a:extLst>
                  <a:ext uri="{0D108BD9-81ED-4DB2-BD59-A6C34878D82A}">
                    <a16:rowId xmlns:a16="http://schemas.microsoft.com/office/drawing/2014/main" val="25132065"/>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493082528"/>
                  </a:ext>
                </a:extLst>
              </a:tr>
            </a:tbl>
          </a:graphicData>
        </a:graphic>
      </p:graphicFrame>
      <p:pic>
        <p:nvPicPr>
          <p:cNvPr id="25" name="Picture 24">
            <a:extLst>
              <a:ext uri="{FF2B5EF4-FFF2-40B4-BE49-F238E27FC236}">
                <a16:creationId xmlns:a16="http://schemas.microsoft.com/office/drawing/2014/main" id="{70738F73-4999-A435-ECC3-F1DC1CCB874A}"/>
              </a:ext>
            </a:extLst>
          </p:cNvPr>
          <p:cNvPicPr>
            <a:picLocks noChangeAspect="1"/>
          </p:cNvPicPr>
          <p:nvPr/>
        </p:nvPicPr>
        <p:blipFill>
          <a:blip r:embed="rId4"/>
          <a:stretch>
            <a:fillRect/>
          </a:stretch>
        </p:blipFill>
        <p:spPr>
          <a:xfrm>
            <a:off x="1960435" y="2193915"/>
            <a:ext cx="883006" cy="441503"/>
          </a:xfrm>
          <a:prstGeom prst="rect">
            <a:avLst/>
          </a:prstGeom>
        </p:spPr>
      </p:pic>
      <p:pic>
        <p:nvPicPr>
          <p:cNvPr id="27" name="Picture 26">
            <a:extLst>
              <a:ext uri="{FF2B5EF4-FFF2-40B4-BE49-F238E27FC236}">
                <a16:creationId xmlns:a16="http://schemas.microsoft.com/office/drawing/2014/main" id="{692468D0-7DEB-057F-52CC-E000F7F5D62F}"/>
              </a:ext>
            </a:extLst>
          </p:cNvPr>
          <p:cNvPicPr>
            <a:picLocks noChangeAspect="1"/>
          </p:cNvPicPr>
          <p:nvPr/>
        </p:nvPicPr>
        <p:blipFill>
          <a:blip r:embed="rId5"/>
          <a:stretch>
            <a:fillRect/>
          </a:stretch>
        </p:blipFill>
        <p:spPr>
          <a:xfrm>
            <a:off x="1965629" y="2961330"/>
            <a:ext cx="883006" cy="441503"/>
          </a:xfrm>
          <a:prstGeom prst="rect">
            <a:avLst/>
          </a:prstGeom>
        </p:spPr>
      </p:pic>
      <p:pic>
        <p:nvPicPr>
          <p:cNvPr id="28" name="Picture 27">
            <a:extLst>
              <a:ext uri="{FF2B5EF4-FFF2-40B4-BE49-F238E27FC236}">
                <a16:creationId xmlns:a16="http://schemas.microsoft.com/office/drawing/2014/main" id="{A5876418-2710-3332-7244-748CE6589B4E}"/>
              </a:ext>
            </a:extLst>
          </p:cNvPr>
          <p:cNvPicPr>
            <a:picLocks noChangeAspect="1"/>
          </p:cNvPicPr>
          <p:nvPr/>
        </p:nvPicPr>
        <p:blipFill>
          <a:blip r:embed="rId6"/>
          <a:stretch>
            <a:fillRect/>
          </a:stretch>
        </p:blipFill>
        <p:spPr>
          <a:xfrm>
            <a:off x="1976017" y="3717909"/>
            <a:ext cx="883006" cy="441503"/>
          </a:xfrm>
          <a:prstGeom prst="rect">
            <a:avLst/>
          </a:prstGeom>
        </p:spPr>
      </p:pic>
      <p:pic>
        <p:nvPicPr>
          <p:cNvPr id="29" name="Picture 28">
            <a:extLst>
              <a:ext uri="{FF2B5EF4-FFF2-40B4-BE49-F238E27FC236}">
                <a16:creationId xmlns:a16="http://schemas.microsoft.com/office/drawing/2014/main" id="{15B97B4F-BC6D-46ED-AB75-861E8BDAA8F0}"/>
              </a:ext>
            </a:extLst>
          </p:cNvPr>
          <p:cNvPicPr>
            <a:picLocks noChangeAspect="1"/>
          </p:cNvPicPr>
          <p:nvPr/>
        </p:nvPicPr>
        <p:blipFill>
          <a:blip r:embed="rId7"/>
          <a:stretch>
            <a:fillRect/>
          </a:stretch>
        </p:blipFill>
        <p:spPr>
          <a:xfrm>
            <a:off x="1960435" y="4521559"/>
            <a:ext cx="883006" cy="441503"/>
          </a:xfrm>
          <a:prstGeom prst="rect">
            <a:avLst/>
          </a:prstGeom>
        </p:spPr>
      </p:pic>
      <p:pic>
        <p:nvPicPr>
          <p:cNvPr id="32" name="Graphic 31">
            <a:extLst>
              <a:ext uri="{FF2B5EF4-FFF2-40B4-BE49-F238E27FC236}">
                <a16:creationId xmlns:a16="http://schemas.microsoft.com/office/drawing/2014/main" id="{66900FC9-D706-4682-325A-9C67583C06D9}"/>
              </a:ext>
            </a:extLst>
          </p:cNvPr>
          <p:cNvPicPr>
            <a:picLocks noChangeAspect="1"/>
          </p:cNvPicPr>
          <p:nvPr/>
        </p:nvPicPr>
        <p:blipFill>
          <a:blip>
            <a:extLst>
              <a:ext uri="{96DAC541-7B7A-43D3-8B79-37D633B846F1}">
                <asvg:svgBlip xmlns:asvg="http://schemas.microsoft.com/office/drawing/2016/SVG/main" r:embed="rId8"/>
              </a:ext>
            </a:extLst>
          </a:blip>
          <a:srcRect l="14717" t="-13038" r="11130" b="-7030"/>
          <a:stretch/>
        </p:blipFill>
        <p:spPr>
          <a:xfrm>
            <a:off x="1960435" y="6017116"/>
            <a:ext cx="735349" cy="489490"/>
          </a:xfrm>
          <a:prstGeom prst="rect">
            <a:avLst/>
          </a:prstGeom>
        </p:spPr>
      </p:pic>
      <p:pic>
        <p:nvPicPr>
          <p:cNvPr id="33" name="Graphic 32">
            <a:extLst>
              <a:ext uri="{FF2B5EF4-FFF2-40B4-BE49-F238E27FC236}">
                <a16:creationId xmlns:a16="http://schemas.microsoft.com/office/drawing/2014/main" id="{62FA28A7-205C-36AA-B7AC-53D2003770F9}"/>
              </a:ext>
            </a:extLst>
          </p:cNvPr>
          <p:cNvPicPr>
            <a:picLocks noChangeAspect="1"/>
          </p:cNvPicPr>
          <p:nvPr/>
        </p:nvPicPr>
        <p:blipFill>
          <a:blip>
            <a:extLst>
              <a:ext uri="{96DAC541-7B7A-43D3-8B79-37D633B846F1}">
                <asvg:svgBlip xmlns:asvg="http://schemas.microsoft.com/office/drawing/2016/SVG/main" r:embed="rId9"/>
              </a:ext>
            </a:extLst>
          </a:blip>
          <a:srcRect l="14838" r="14319" b="-3462"/>
          <a:stretch/>
        </p:blipFill>
        <p:spPr>
          <a:xfrm>
            <a:off x="1982361" y="5300280"/>
            <a:ext cx="735349" cy="441503"/>
          </a:xfrm>
          <a:prstGeom prst="rect">
            <a:avLst/>
          </a:prstGeom>
        </p:spPr>
      </p:pic>
      <p:pic>
        <p:nvPicPr>
          <p:cNvPr id="6" name="Picture 5" descr="A diagram of a circuit&#10;&#10;AI-generated content may be incorrect.">
            <a:extLst>
              <a:ext uri="{FF2B5EF4-FFF2-40B4-BE49-F238E27FC236}">
                <a16:creationId xmlns:a16="http://schemas.microsoft.com/office/drawing/2014/main" id="{6E6EE317-0A84-4405-F105-141E4C353443}"/>
              </a:ext>
            </a:extLst>
          </p:cNvPr>
          <p:cNvPicPr>
            <a:picLocks noChangeAspect="1"/>
          </p:cNvPicPr>
          <p:nvPr/>
        </p:nvPicPr>
        <p:blipFill>
          <a:blip r:embed="rId10"/>
          <a:stretch>
            <a:fillRect/>
          </a:stretch>
        </p:blipFill>
        <p:spPr>
          <a:xfrm>
            <a:off x="7337074" y="2096902"/>
            <a:ext cx="4610100" cy="4356100"/>
          </a:xfrm>
          <a:prstGeom prst="rect">
            <a:avLst/>
          </a:prstGeom>
        </p:spPr>
      </p:pic>
    </p:spTree>
    <p:extLst>
      <p:ext uri="{BB962C8B-B14F-4D97-AF65-F5344CB8AC3E}">
        <p14:creationId xmlns:p14="http://schemas.microsoft.com/office/powerpoint/2010/main" val="3319481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FD56EC82-E4F5-7FBE-4416-81B8BF1394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DCB6BB-BE56-156A-3314-A95AA46B029D}"/>
              </a:ext>
            </a:extLst>
          </p:cNvPr>
          <p:cNvSpPr>
            <a:spLocks noGrp="1"/>
          </p:cNvSpPr>
          <p:nvPr>
            <p:ph type="title"/>
          </p:nvPr>
        </p:nvSpPr>
        <p:spPr>
          <a:xfrm>
            <a:off x="612648" y="2862871"/>
            <a:ext cx="10653578" cy="1132258"/>
          </a:xfrm>
        </p:spPr>
        <p:txBody>
          <a:bodyPr>
            <a:normAutofit fontScale="90000"/>
          </a:bodyPr>
          <a:lstStyle/>
          <a:p>
            <a:pPr algn="ctr"/>
            <a:r>
              <a:rPr lang="en-US" sz="8000" dirty="0">
                <a:solidFill>
                  <a:schemeClr val="bg1"/>
                </a:solidFill>
              </a:rPr>
              <a:t>Arithmetic Circuits</a:t>
            </a:r>
          </a:p>
        </p:txBody>
      </p:sp>
      <p:sp>
        <p:nvSpPr>
          <p:cNvPr id="30" name="Slide Number Placeholder 29">
            <a:extLst>
              <a:ext uri="{FF2B5EF4-FFF2-40B4-BE49-F238E27FC236}">
                <a16:creationId xmlns:a16="http://schemas.microsoft.com/office/drawing/2014/main" id="{0AC830EC-01B7-54E2-E001-1BCB67D55E13}"/>
              </a:ext>
            </a:extLst>
          </p:cNvPr>
          <p:cNvSpPr>
            <a:spLocks noGrp="1"/>
          </p:cNvSpPr>
          <p:nvPr>
            <p:ph type="sldNum" sz="quarter" idx="12"/>
          </p:nvPr>
        </p:nvSpPr>
        <p:spPr/>
        <p:txBody>
          <a:bodyPr/>
          <a:lstStyle/>
          <a:p>
            <a:fld id="{CC057153-B650-4DEB-B370-79DDCFDCE934}" type="slidenum">
              <a:rPr lang="en-US" smtClean="0">
                <a:solidFill>
                  <a:schemeClr val="bg1"/>
                </a:solidFill>
              </a:rPr>
              <a:t>23</a:t>
            </a:fld>
            <a:endParaRPr lang="en-US" dirty="0">
              <a:solidFill>
                <a:schemeClr val="bg1"/>
              </a:solidFill>
            </a:endParaRPr>
          </a:p>
        </p:txBody>
      </p:sp>
      <p:sp>
        <p:nvSpPr>
          <p:cNvPr id="31" name="TextBox 30">
            <a:extLst>
              <a:ext uri="{FF2B5EF4-FFF2-40B4-BE49-F238E27FC236}">
                <a16:creationId xmlns:a16="http://schemas.microsoft.com/office/drawing/2014/main" id="{51346452-7DED-E6FB-DC04-08E431387279}"/>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9302645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recap</a:t>
            </a:r>
          </a:p>
        </p:txBody>
      </p:sp>
      <p:sp>
        <p:nvSpPr>
          <p:cNvPr id="5" name="TextBox 4">
            <a:extLst>
              <a:ext uri="{FF2B5EF4-FFF2-40B4-BE49-F238E27FC236}">
                <a16:creationId xmlns:a16="http://schemas.microsoft.com/office/drawing/2014/main" id="{49E8AAEF-DD73-8041-71B3-95A8DD2E3791}"/>
              </a:ext>
            </a:extLst>
          </p:cNvPr>
          <p:cNvSpPr txBox="1"/>
          <p:nvPr/>
        </p:nvSpPr>
        <p:spPr>
          <a:xfrm>
            <a:off x="4828581" y="2642207"/>
            <a:ext cx="1963999" cy="1200329"/>
          </a:xfrm>
          <a:prstGeom prst="rect">
            <a:avLst/>
          </a:prstGeom>
          <a:noFill/>
        </p:spPr>
        <p:txBody>
          <a:bodyPr wrap="none" rtlCol="0">
            <a:spAutoFit/>
          </a:bodyPr>
          <a:lstStyle/>
          <a:p>
            <a:r>
              <a:rPr lang="en-US" sz="3600" dirty="0">
                <a:solidFill>
                  <a:srgbClr val="000000"/>
                </a:solidFill>
              </a:rPr>
              <a:t>0 1 0 1 0</a:t>
            </a:r>
          </a:p>
          <a:p>
            <a:r>
              <a:rPr lang="en-US" sz="3600" dirty="0">
                <a:solidFill>
                  <a:srgbClr val="000000"/>
                </a:solidFill>
              </a:rPr>
              <a:t>0 1  1 1  1</a:t>
            </a:r>
          </a:p>
        </p:txBody>
      </p:sp>
      <p:cxnSp>
        <p:nvCxnSpPr>
          <p:cNvPr id="6" name="Straight Connector 5">
            <a:extLst>
              <a:ext uri="{FF2B5EF4-FFF2-40B4-BE49-F238E27FC236}">
                <a16:creationId xmlns:a16="http://schemas.microsoft.com/office/drawing/2014/main" id="{92E16DE6-DDCD-7994-93C7-82BB22796DAE}"/>
              </a:ext>
            </a:extLst>
          </p:cNvPr>
          <p:cNvCxnSpPr>
            <a:cxnSpLocks/>
          </p:cNvCxnSpPr>
          <p:nvPr/>
        </p:nvCxnSpPr>
        <p:spPr>
          <a:xfrm>
            <a:off x="4745016" y="3861406"/>
            <a:ext cx="2047564"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ED8298CE-31FF-1648-4CE6-57B0244AE7A7}"/>
              </a:ext>
            </a:extLst>
          </p:cNvPr>
          <p:cNvSpPr txBox="1"/>
          <p:nvPr/>
        </p:nvSpPr>
        <p:spPr>
          <a:xfrm>
            <a:off x="4523781" y="3318811"/>
            <a:ext cx="369012" cy="461665"/>
          </a:xfrm>
          <a:prstGeom prst="rect">
            <a:avLst/>
          </a:prstGeom>
          <a:noFill/>
        </p:spPr>
        <p:txBody>
          <a:bodyPr wrap="none" rtlCol="0">
            <a:spAutoFit/>
          </a:bodyPr>
          <a:lstStyle/>
          <a:p>
            <a:r>
              <a:rPr lang="en-US" sz="2400" dirty="0">
                <a:solidFill>
                  <a:srgbClr val="000000"/>
                </a:solidFill>
              </a:rPr>
              <a:t>+</a:t>
            </a:r>
          </a:p>
        </p:txBody>
      </p:sp>
    </p:spTree>
    <p:extLst>
      <p:ext uri="{BB962C8B-B14F-4D97-AF65-F5344CB8AC3E}">
        <p14:creationId xmlns:p14="http://schemas.microsoft.com/office/powerpoint/2010/main" val="37016667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Quick recap</a:t>
            </a:r>
          </a:p>
        </p:txBody>
      </p:sp>
      <p:sp>
        <p:nvSpPr>
          <p:cNvPr id="4" name="TextBox 3">
            <a:extLst>
              <a:ext uri="{FF2B5EF4-FFF2-40B4-BE49-F238E27FC236}">
                <a16:creationId xmlns:a16="http://schemas.microsoft.com/office/drawing/2014/main" id="{FAF49BBA-ABFE-5F59-F7A3-7EA2D4077020}"/>
              </a:ext>
            </a:extLst>
          </p:cNvPr>
          <p:cNvSpPr txBox="1"/>
          <p:nvPr/>
        </p:nvSpPr>
        <p:spPr>
          <a:xfrm>
            <a:off x="4828581" y="2642207"/>
            <a:ext cx="1963999" cy="1200329"/>
          </a:xfrm>
          <a:prstGeom prst="rect">
            <a:avLst/>
          </a:prstGeom>
          <a:noFill/>
        </p:spPr>
        <p:txBody>
          <a:bodyPr wrap="none" rtlCol="0">
            <a:spAutoFit/>
          </a:bodyPr>
          <a:lstStyle/>
          <a:p>
            <a:r>
              <a:rPr lang="en-US" sz="3600" dirty="0">
                <a:solidFill>
                  <a:srgbClr val="000000"/>
                </a:solidFill>
              </a:rPr>
              <a:t>0 1 0 1 0</a:t>
            </a:r>
          </a:p>
          <a:p>
            <a:r>
              <a:rPr lang="en-US" sz="3600" dirty="0">
                <a:solidFill>
                  <a:srgbClr val="000000"/>
                </a:solidFill>
              </a:rPr>
              <a:t>0 1  1 1  1</a:t>
            </a:r>
          </a:p>
        </p:txBody>
      </p:sp>
      <p:cxnSp>
        <p:nvCxnSpPr>
          <p:cNvPr id="5" name="Straight Connector 4">
            <a:extLst>
              <a:ext uri="{FF2B5EF4-FFF2-40B4-BE49-F238E27FC236}">
                <a16:creationId xmlns:a16="http://schemas.microsoft.com/office/drawing/2014/main" id="{983410CC-8A5C-7C28-7243-2EFD264A1EC4}"/>
              </a:ext>
            </a:extLst>
          </p:cNvPr>
          <p:cNvCxnSpPr>
            <a:cxnSpLocks/>
          </p:cNvCxnSpPr>
          <p:nvPr/>
        </p:nvCxnSpPr>
        <p:spPr>
          <a:xfrm>
            <a:off x="4745016" y="3861406"/>
            <a:ext cx="2047564"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AF66BAE8-DED5-9C4B-D832-5F75A47DB184}"/>
              </a:ext>
            </a:extLst>
          </p:cNvPr>
          <p:cNvSpPr txBox="1"/>
          <p:nvPr/>
        </p:nvSpPr>
        <p:spPr>
          <a:xfrm>
            <a:off x="6002317" y="2394496"/>
            <a:ext cx="356188" cy="400110"/>
          </a:xfrm>
          <a:prstGeom prst="rect">
            <a:avLst/>
          </a:prstGeom>
          <a:noFill/>
        </p:spPr>
        <p:txBody>
          <a:bodyPr wrap="none" rtlCol="0">
            <a:spAutoFit/>
          </a:bodyPr>
          <a:lstStyle/>
          <a:p>
            <a:r>
              <a:rPr lang="en-US" sz="2000" dirty="0">
                <a:solidFill>
                  <a:srgbClr val="000000"/>
                </a:solidFill>
              </a:rPr>
              <a:t>0</a:t>
            </a:r>
          </a:p>
        </p:txBody>
      </p:sp>
      <p:sp>
        <p:nvSpPr>
          <p:cNvPr id="7" name="TextBox 6">
            <a:extLst>
              <a:ext uri="{FF2B5EF4-FFF2-40B4-BE49-F238E27FC236}">
                <a16:creationId xmlns:a16="http://schemas.microsoft.com/office/drawing/2014/main" id="{C80D6594-A151-0B40-9D39-5FDDD04C8CCA}"/>
              </a:ext>
            </a:extLst>
          </p:cNvPr>
          <p:cNvSpPr txBox="1"/>
          <p:nvPr/>
        </p:nvSpPr>
        <p:spPr>
          <a:xfrm>
            <a:off x="5638036" y="2394496"/>
            <a:ext cx="285656" cy="400110"/>
          </a:xfrm>
          <a:prstGeom prst="rect">
            <a:avLst/>
          </a:prstGeom>
          <a:noFill/>
        </p:spPr>
        <p:txBody>
          <a:bodyPr wrap="none" rtlCol="0">
            <a:spAutoFit/>
          </a:bodyPr>
          <a:lstStyle/>
          <a:p>
            <a:r>
              <a:rPr lang="en-US" sz="2000" dirty="0">
                <a:solidFill>
                  <a:srgbClr val="000000"/>
                </a:solidFill>
              </a:rPr>
              <a:t>1</a:t>
            </a:r>
          </a:p>
        </p:txBody>
      </p:sp>
      <p:sp>
        <p:nvSpPr>
          <p:cNvPr id="8" name="TextBox 7">
            <a:extLst>
              <a:ext uri="{FF2B5EF4-FFF2-40B4-BE49-F238E27FC236}">
                <a16:creationId xmlns:a16="http://schemas.microsoft.com/office/drawing/2014/main" id="{99A6C79B-8F9A-D31E-819F-583F09A8DAE0}"/>
              </a:ext>
            </a:extLst>
          </p:cNvPr>
          <p:cNvSpPr txBox="1"/>
          <p:nvPr/>
        </p:nvSpPr>
        <p:spPr>
          <a:xfrm>
            <a:off x="5289301" y="2394496"/>
            <a:ext cx="285656" cy="400110"/>
          </a:xfrm>
          <a:prstGeom prst="rect">
            <a:avLst/>
          </a:prstGeom>
          <a:noFill/>
        </p:spPr>
        <p:txBody>
          <a:bodyPr wrap="none" rtlCol="0">
            <a:spAutoFit/>
          </a:bodyPr>
          <a:lstStyle/>
          <a:p>
            <a:r>
              <a:rPr lang="en-US" sz="2000" dirty="0">
                <a:solidFill>
                  <a:srgbClr val="000000"/>
                </a:solidFill>
              </a:rPr>
              <a:t>1</a:t>
            </a:r>
          </a:p>
        </p:txBody>
      </p:sp>
      <p:sp>
        <p:nvSpPr>
          <p:cNvPr id="9" name="TextBox 8">
            <a:extLst>
              <a:ext uri="{FF2B5EF4-FFF2-40B4-BE49-F238E27FC236}">
                <a16:creationId xmlns:a16="http://schemas.microsoft.com/office/drawing/2014/main" id="{3AC99898-F0FB-04A4-93F2-5DF68A9CA35A}"/>
              </a:ext>
            </a:extLst>
          </p:cNvPr>
          <p:cNvSpPr txBox="1"/>
          <p:nvPr/>
        </p:nvSpPr>
        <p:spPr>
          <a:xfrm>
            <a:off x="4897416" y="2394496"/>
            <a:ext cx="285656" cy="400110"/>
          </a:xfrm>
          <a:prstGeom prst="rect">
            <a:avLst/>
          </a:prstGeom>
          <a:noFill/>
        </p:spPr>
        <p:txBody>
          <a:bodyPr wrap="none" rtlCol="0">
            <a:spAutoFit/>
          </a:bodyPr>
          <a:lstStyle/>
          <a:p>
            <a:r>
              <a:rPr lang="en-US" sz="2000" dirty="0">
                <a:solidFill>
                  <a:srgbClr val="000000"/>
                </a:solidFill>
              </a:rPr>
              <a:t>1</a:t>
            </a:r>
          </a:p>
        </p:txBody>
      </p:sp>
      <p:sp>
        <p:nvSpPr>
          <p:cNvPr id="10" name="TextBox 9">
            <a:extLst>
              <a:ext uri="{FF2B5EF4-FFF2-40B4-BE49-F238E27FC236}">
                <a16:creationId xmlns:a16="http://schemas.microsoft.com/office/drawing/2014/main" id="{86A3ECAF-538E-5604-DD6D-8C6ED6B74696}"/>
              </a:ext>
            </a:extLst>
          </p:cNvPr>
          <p:cNvSpPr txBox="1"/>
          <p:nvPr/>
        </p:nvSpPr>
        <p:spPr>
          <a:xfrm>
            <a:off x="4523781" y="3318811"/>
            <a:ext cx="369012" cy="461665"/>
          </a:xfrm>
          <a:prstGeom prst="rect">
            <a:avLst/>
          </a:prstGeom>
          <a:noFill/>
        </p:spPr>
        <p:txBody>
          <a:bodyPr wrap="none" rtlCol="0">
            <a:spAutoFit/>
          </a:bodyPr>
          <a:lstStyle/>
          <a:p>
            <a:r>
              <a:rPr lang="en-US" sz="2400" dirty="0">
                <a:solidFill>
                  <a:srgbClr val="000000"/>
                </a:solidFill>
              </a:rPr>
              <a:t>+</a:t>
            </a:r>
          </a:p>
        </p:txBody>
      </p:sp>
      <p:sp>
        <p:nvSpPr>
          <p:cNvPr id="27" name="TextBox 26">
            <a:extLst>
              <a:ext uri="{FF2B5EF4-FFF2-40B4-BE49-F238E27FC236}">
                <a16:creationId xmlns:a16="http://schemas.microsoft.com/office/drawing/2014/main" id="{4A1A58BF-570B-C2C6-5144-78DA9BC7FF0A}"/>
              </a:ext>
            </a:extLst>
          </p:cNvPr>
          <p:cNvSpPr txBox="1"/>
          <p:nvPr/>
        </p:nvSpPr>
        <p:spPr>
          <a:xfrm>
            <a:off x="4529343" y="2383608"/>
            <a:ext cx="314222" cy="400110"/>
          </a:xfrm>
          <a:prstGeom prst="rect">
            <a:avLst/>
          </a:prstGeom>
          <a:noFill/>
        </p:spPr>
        <p:txBody>
          <a:bodyPr wrap="square" rtlCol="0">
            <a:spAutoFit/>
          </a:bodyPr>
          <a:lstStyle/>
          <a:p>
            <a:r>
              <a:rPr lang="en-US" sz="2000" dirty="0">
                <a:solidFill>
                  <a:srgbClr val="000000"/>
                </a:solidFill>
              </a:rPr>
              <a:t>0</a:t>
            </a:r>
          </a:p>
        </p:txBody>
      </p:sp>
      <p:sp>
        <p:nvSpPr>
          <p:cNvPr id="29" name="TextBox 28">
            <a:extLst>
              <a:ext uri="{FF2B5EF4-FFF2-40B4-BE49-F238E27FC236}">
                <a16:creationId xmlns:a16="http://schemas.microsoft.com/office/drawing/2014/main" id="{681A1C5E-9E82-C1AE-5C49-496FF65B205F}"/>
              </a:ext>
            </a:extLst>
          </p:cNvPr>
          <p:cNvSpPr txBox="1"/>
          <p:nvPr/>
        </p:nvSpPr>
        <p:spPr>
          <a:xfrm>
            <a:off x="4828581" y="3923466"/>
            <a:ext cx="1960793" cy="646331"/>
          </a:xfrm>
          <a:prstGeom prst="rect">
            <a:avLst/>
          </a:prstGeom>
          <a:noFill/>
        </p:spPr>
        <p:txBody>
          <a:bodyPr wrap="none" rtlCol="0">
            <a:spAutoFit/>
          </a:bodyPr>
          <a:lstStyle/>
          <a:p>
            <a:r>
              <a:rPr lang="en-US" sz="3600" dirty="0">
                <a:solidFill>
                  <a:srgbClr val="000000"/>
                </a:solidFill>
              </a:rPr>
              <a:t>1  1 0 0 1</a:t>
            </a:r>
          </a:p>
        </p:txBody>
      </p:sp>
    </p:spTree>
    <p:extLst>
      <p:ext uri="{BB962C8B-B14F-4D97-AF65-F5344CB8AC3E}">
        <p14:creationId xmlns:p14="http://schemas.microsoft.com/office/powerpoint/2010/main" val="12217931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375D6-03FF-E756-9BAD-F42AB4273D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8039FC-4FF2-2157-CEF4-F99FBBFA5258}"/>
              </a:ext>
            </a:extLst>
          </p:cNvPr>
          <p:cNvSpPr>
            <a:spLocks noGrp="1"/>
          </p:cNvSpPr>
          <p:nvPr>
            <p:ph type="title"/>
          </p:nvPr>
        </p:nvSpPr>
        <p:spPr/>
        <p:txBody>
          <a:bodyPr/>
          <a:lstStyle/>
          <a:p>
            <a:r>
              <a:rPr lang="en-US" dirty="0"/>
              <a:t>Think </a:t>
            </a:r>
          </a:p>
        </p:txBody>
      </p:sp>
      <p:sp>
        <p:nvSpPr>
          <p:cNvPr id="4" name="TextBox 3">
            <a:extLst>
              <a:ext uri="{FF2B5EF4-FFF2-40B4-BE49-F238E27FC236}">
                <a16:creationId xmlns:a16="http://schemas.microsoft.com/office/drawing/2014/main" id="{C3C55383-ABE3-875D-0708-FF0C274E2750}"/>
              </a:ext>
            </a:extLst>
          </p:cNvPr>
          <p:cNvSpPr txBox="1"/>
          <p:nvPr/>
        </p:nvSpPr>
        <p:spPr>
          <a:xfrm>
            <a:off x="4828581" y="2642207"/>
            <a:ext cx="1963999" cy="1200329"/>
          </a:xfrm>
          <a:prstGeom prst="rect">
            <a:avLst/>
          </a:prstGeom>
          <a:noFill/>
        </p:spPr>
        <p:txBody>
          <a:bodyPr wrap="none" rtlCol="0">
            <a:spAutoFit/>
          </a:bodyPr>
          <a:lstStyle/>
          <a:p>
            <a:r>
              <a:rPr lang="en-US" sz="3600" dirty="0">
                <a:solidFill>
                  <a:srgbClr val="000000"/>
                </a:solidFill>
              </a:rPr>
              <a:t>0 1 0 1 0</a:t>
            </a:r>
          </a:p>
          <a:p>
            <a:r>
              <a:rPr lang="en-US" sz="3600" dirty="0">
                <a:solidFill>
                  <a:srgbClr val="000000"/>
                </a:solidFill>
              </a:rPr>
              <a:t>0 1  1 1  1</a:t>
            </a:r>
          </a:p>
        </p:txBody>
      </p:sp>
      <p:cxnSp>
        <p:nvCxnSpPr>
          <p:cNvPr id="5" name="Straight Connector 4">
            <a:extLst>
              <a:ext uri="{FF2B5EF4-FFF2-40B4-BE49-F238E27FC236}">
                <a16:creationId xmlns:a16="http://schemas.microsoft.com/office/drawing/2014/main" id="{0C1428EC-5B5B-3878-3CED-C108849B7D5F}"/>
              </a:ext>
            </a:extLst>
          </p:cNvPr>
          <p:cNvCxnSpPr>
            <a:cxnSpLocks/>
          </p:cNvCxnSpPr>
          <p:nvPr/>
        </p:nvCxnSpPr>
        <p:spPr>
          <a:xfrm>
            <a:off x="4745016" y="3861406"/>
            <a:ext cx="2047564"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7496C2E3-93E4-D748-ED5A-30F3232A1C6F}"/>
              </a:ext>
            </a:extLst>
          </p:cNvPr>
          <p:cNvSpPr txBox="1"/>
          <p:nvPr/>
        </p:nvSpPr>
        <p:spPr>
          <a:xfrm>
            <a:off x="6002317" y="2394496"/>
            <a:ext cx="356188" cy="400110"/>
          </a:xfrm>
          <a:prstGeom prst="rect">
            <a:avLst/>
          </a:prstGeom>
          <a:noFill/>
        </p:spPr>
        <p:txBody>
          <a:bodyPr wrap="none" rtlCol="0">
            <a:spAutoFit/>
          </a:bodyPr>
          <a:lstStyle/>
          <a:p>
            <a:r>
              <a:rPr lang="en-US" sz="2000" dirty="0">
                <a:solidFill>
                  <a:srgbClr val="000000"/>
                </a:solidFill>
              </a:rPr>
              <a:t>0</a:t>
            </a:r>
          </a:p>
        </p:txBody>
      </p:sp>
      <p:sp>
        <p:nvSpPr>
          <p:cNvPr id="7" name="TextBox 6">
            <a:extLst>
              <a:ext uri="{FF2B5EF4-FFF2-40B4-BE49-F238E27FC236}">
                <a16:creationId xmlns:a16="http://schemas.microsoft.com/office/drawing/2014/main" id="{C3EEBEBE-204E-D787-56F0-FD9BE57D311A}"/>
              </a:ext>
            </a:extLst>
          </p:cNvPr>
          <p:cNvSpPr txBox="1"/>
          <p:nvPr/>
        </p:nvSpPr>
        <p:spPr>
          <a:xfrm>
            <a:off x="5638036" y="2394496"/>
            <a:ext cx="285656" cy="400110"/>
          </a:xfrm>
          <a:prstGeom prst="rect">
            <a:avLst/>
          </a:prstGeom>
          <a:noFill/>
        </p:spPr>
        <p:txBody>
          <a:bodyPr wrap="none" rtlCol="0">
            <a:spAutoFit/>
          </a:bodyPr>
          <a:lstStyle/>
          <a:p>
            <a:r>
              <a:rPr lang="en-US" sz="2000" dirty="0">
                <a:solidFill>
                  <a:srgbClr val="000000"/>
                </a:solidFill>
              </a:rPr>
              <a:t>1</a:t>
            </a:r>
          </a:p>
        </p:txBody>
      </p:sp>
      <p:sp>
        <p:nvSpPr>
          <p:cNvPr id="8" name="TextBox 7">
            <a:extLst>
              <a:ext uri="{FF2B5EF4-FFF2-40B4-BE49-F238E27FC236}">
                <a16:creationId xmlns:a16="http://schemas.microsoft.com/office/drawing/2014/main" id="{EDCBD59D-5CDF-4CC9-98F7-BBBF380697BA}"/>
              </a:ext>
            </a:extLst>
          </p:cNvPr>
          <p:cNvSpPr txBox="1"/>
          <p:nvPr/>
        </p:nvSpPr>
        <p:spPr>
          <a:xfrm>
            <a:off x="5289301" y="2394496"/>
            <a:ext cx="285656" cy="400110"/>
          </a:xfrm>
          <a:prstGeom prst="rect">
            <a:avLst/>
          </a:prstGeom>
          <a:noFill/>
        </p:spPr>
        <p:txBody>
          <a:bodyPr wrap="none" rtlCol="0">
            <a:spAutoFit/>
          </a:bodyPr>
          <a:lstStyle/>
          <a:p>
            <a:r>
              <a:rPr lang="en-US" sz="2000" dirty="0">
                <a:solidFill>
                  <a:srgbClr val="000000"/>
                </a:solidFill>
              </a:rPr>
              <a:t>1</a:t>
            </a:r>
          </a:p>
        </p:txBody>
      </p:sp>
      <p:sp>
        <p:nvSpPr>
          <p:cNvPr id="9" name="TextBox 8">
            <a:extLst>
              <a:ext uri="{FF2B5EF4-FFF2-40B4-BE49-F238E27FC236}">
                <a16:creationId xmlns:a16="http://schemas.microsoft.com/office/drawing/2014/main" id="{37EC16FC-F44B-BE7C-65CD-A39FABAE8CCE}"/>
              </a:ext>
            </a:extLst>
          </p:cNvPr>
          <p:cNvSpPr txBox="1"/>
          <p:nvPr/>
        </p:nvSpPr>
        <p:spPr>
          <a:xfrm>
            <a:off x="4897416" y="2394496"/>
            <a:ext cx="285656" cy="400110"/>
          </a:xfrm>
          <a:prstGeom prst="rect">
            <a:avLst/>
          </a:prstGeom>
          <a:noFill/>
        </p:spPr>
        <p:txBody>
          <a:bodyPr wrap="none" rtlCol="0">
            <a:spAutoFit/>
          </a:bodyPr>
          <a:lstStyle/>
          <a:p>
            <a:r>
              <a:rPr lang="en-US" sz="2000" dirty="0">
                <a:solidFill>
                  <a:srgbClr val="000000"/>
                </a:solidFill>
              </a:rPr>
              <a:t>1</a:t>
            </a:r>
          </a:p>
        </p:txBody>
      </p:sp>
      <p:sp>
        <p:nvSpPr>
          <p:cNvPr id="10" name="TextBox 9">
            <a:extLst>
              <a:ext uri="{FF2B5EF4-FFF2-40B4-BE49-F238E27FC236}">
                <a16:creationId xmlns:a16="http://schemas.microsoft.com/office/drawing/2014/main" id="{E67ED507-4EEC-ECB8-95DB-3BED23B96366}"/>
              </a:ext>
            </a:extLst>
          </p:cNvPr>
          <p:cNvSpPr txBox="1"/>
          <p:nvPr/>
        </p:nvSpPr>
        <p:spPr>
          <a:xfrm>
            <a:off x="4523781" y="3318811"/>
            <a:ext cx="369012" cy="461665"/>
          </a:xfrm>
          <a:prstGeom prst="rect">
            <a:avLst/>
          </a:prstGeom>
          <a:noFill/>
        </p:spPr>
        <p:txBody>
          <a:bodyPr wrap="none" rtlCol="0">
            <a:spAutoFit/>
          </a:bodyPr>
          <a:lstStyle/>
          <a:p>
            <a:r>
              <a:rPr lang="en-US" sz="2400" dirty="0">
                <a:solidFill>
                  <a:srgbClr val="000000"/>
                </a:solidFill>
              </a:rPr>
              <a:t>+</a:t>
            </a:r>
          </a:p>
        </p:txBody>
      </p:sp>
      <p:sp>
        <p:nvSpPr>
          <p:cNvPr id="27" name="TextBox 26">
            <a:extLst>
              <a:ext uri="{FF2B5EF4-FFF2-40B4-BE49-F238E27FC236}">
                <a16:creationId xmlns:a16="http://schemas.microsoft.com/office/drawing/2014/main" id="{54D084C6-BE17-0355-B798-34E936907AA5}"/>
              </a:ext>
            </a:extLst>
          </p:cNvPr>
          <p:cNvSpPr txBox="1"/>
          <p:nvPr/>
        </p:nvSpPr>
        <p:spPr>
          <a:xfrm>
            <a:off x="4529343" y="2383608"/>
            <a:ext cx="314222" cy="400110"/>
          </a:xfrm>
          <a:prstGeom prst="rect">
            <a:avLst/>
          </a:prstGeom>
          <a:noFill/>
        </p:spPr>
        <p:txBody>
          <a:bodyPr wrap="square" rtlCol="0">
            <a:spAutoFit/>
          </a:bodyPr>
          <a:lstStyle/>
          <a:p>
            <a:r>
              <a:rPr lang="en-US" sz="2000" dirty="0">
                <a:solidFill>
                  <a:srgbClr val="000000"/>
                </a:solidFill>
              </a:rPr>
              <a:t>0</a:t>
            </a:r>
          </a:p>
        </p:txBody>
      </p:sp>
      <p:sp>
        <p:nvSpPr>
          <p:cNvPr id="29" name="TextBox 28">
            <a:extLst>
              <a:ext uri="{FF2B5EF4-FFF2-40B4-BE49-F238E27FC236}">
                <a16:creationId xmlns:a16="http://schemas.microsoft.com/office/drawing/2014/main" id="{952B4C9E-4441-EBC4-1C17-DDAE955430D9}"/>
              </a:ext>
            </a:extLst>
          </p:cNvPr>
          <p:cNvSpPr txBox="1"/>
          <p:nvPr/>
        </p:nvSpPr>
        <p:spPr>
          <a:xfrm>
            <a:off x="4828581" y="3923466"/>
            <a:ext cx="1960793" cy="646331"/>
          </a:xfrm>
          <a:prstGeom prst="rect">
            <a:avLst/>
          </a:prstGeom>
          <a:noFill/>
        </p:spPr>
        <p:txBody>
          <a:bodyPr wrap="none" rtlCol="0">
            <a:spAutoFit/>
          </a:bodyPr>
          <a:lstStyle/>
          <a:p>
            <a:r>
              <a:rPr lang="en-US" sz="3600" dirty="0">
                <a:solidFill>
                  <a:srgbClr val="000000"/>
                </a:solidFill>
              </a:rPr>
              <a:t>1  1 0 0 1</a:t>
            </a:r>
          </a:p>
        </p:txBody>
      </p:sp>
      <p:sp>
        <p:nvSpPr>
          <p:cNvPr id="13" name="Rectangle 12">
            <a:extLst>
              <a:ext uri="{FF2B5EF4-FFF2-40B4-BE49-F238E27FC236}">
                <a16:creationId xmlns:a16="http://schemas.microsoft.com/office/drawing/2014/main" id="{96C4C9A2-11E8-F1FB-5A77-90432B8F70AD}"/>
              </a:ext>
            </a:extLst>
          </p:cNvPr>
          <p:cNvSpPr/>
          <p:nvPr/>
        </p:nvSpPr>
        <p:spPr>
          <a:xfrm>
            <a:off x="6358505" y="2383608"/>
            <a:ext cx="369012" cy="2148077"/>
          </a:xfrm>
          <a:prstGeom prst="rect">
            <a:avLst/>
          </a:prstGeom>
          <a:solidFill>
            <a:srgbClr val="FF0000">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5" name="TextBox 14">
            <a:extLst>
              <a:ext uri="{FF2B5EF4-FFF2-40B4-BE49-F238E27FC236}">
                <a16:creationId xmlns:a16="http://schemas.microsoft.com/office/drawing/2014/main" id="{EFE4A079-C73F-75B2-EE3D-880EBD40754C}"/>
              </a:ext>
            </a:extLst>
          </p:cNvPr>
          <p:cNvSpPr txBox="1"/>
          <p:nvPr/>
        </p:nvSpPr>
        <p:spPr>
          <a:xfrm>
            <a:off x="7751345" y="2482739"/>
            <a:ext cx="534100" cy="369332"/>
          </a:xfrm>
          <a:prstGeom prst="rect">
            <a:avLst/>
          </a:prstGeom>
          <a:noFill/>
        </p:spPr>
        <p:txBody>
          <a:bodyPr wrap="square" rtlCol="0">
            <a:spAutoFit/>
          </a:bodyPr>
          <a:lstStyle/>
          <a:p>
            <a:r>
              <a:rPr lang="en-US" dirty="0"/>
              <a:t>in1</a:t>
            </a:r>
          </a:p>
        </p:txBody>
      </p:sp>
      <p:sp>
        <p:nvSpPr>
          <p:cNvPr id="16" name="TextBox 15">
            <a:extLst>
              <a:ext uri="{FF2B5EF4-FFF2-40B4-BE49-F238E27FC236}">
                <a16:creationId xmlns:a16="http://schemas.microsoft.com/office/drawing/2014/main" id="{EFAFA8B4-8B7B-E036-39C5-EA7A1FAAE30B}"/>
              </a:ext>
            </a:extLst>
          </p:cNvPr>
          <p:cNvSpPr txBox="1"/>
          <p:nvPr/>
        </p:nvSpPr>
        <p:spPr>
          <a:xfrm>
            <a:off x="7751345" y="3495088"/>
            <a:ext cx="588219" cy="369332"/>
          </a:xfrm>
          <a:prstGeom prst="rect">
            <a:avLst/>
          </a:prstGeom>
          <a:noFill/>
        </p:spPr>
        <p:txBody>
          <a:bodyPr wrap="square" rtlCol="0">
            <a:spAutoFit/>
          </a:bodyPr>
          <a:lstStyle/>
          <a:p>
            <a:r>
              <a:rPr lang="en-US" dirty="0"/>
              <a:t>in2</a:t>
            </a:r>
          </a:p>
        </p:txBody>
      </p:sp>
      <p:sp>
        <p:nvSpPr>
          <p:cNvPr id="17" name="TextBox 16">
            <a:extLst>
              <a:ext uri="{FF2B5EF4-FFF2-40B4-BE49-F238E27FC236}">
                <a16:creationId xmlns:a16="http://schemas.microsoft.com/office/drawing/2014/main" id="{55937FF3-30CD-35F1-567A-B18AE4DBC04E}"/>
              </a:ext>
            </a:extLst>
          </p:cNvPr>
          <p:cNvSpPr txBox="1"/>
          <p:nvPr/>
        </p:nvSpPr>
        <p:spPr>
          <a:xfrm>
            <a:off x="7751344" y="4692111"/>
            <a:ext cx="735647" cy="369332"/>
          </a:xfrm>
          <a:prstGeom prst="rect">
            <a:avLst/>
          </a:prstGeom>
          <a:noFill/>
        </p:spPr>
        <p:txBody>
          <a:bodyPr wrap="square" rtlCol="0">
            <a:spAutoFit/>
          </a:bodyPr>
          <a:lstStyle/>
          <a:p>
            <a:r>
              <a:rPr lang="en-US" dirty="0"/>
              <a:t>sum</a:t>
            </a:r>
          </a:p>
        </p:txBody>
      </p:sp>
      <p:sp>
        <p:nvSpPr>
          <p:cNvPr id="18" name="Rectangle 17">
            <a:extLst>
              <a:ext uri="{FF2B5EF4-FFF2-40B4-BE49-F238E27FC236}">
                <a16:creationId xmlns:a16="http://schemas.microsoft.com/office/drawing/2014/main" id="{FCC2A53D-D554-8B62-3380-23A6A68C2158}"/>
              </a:ext>
            </a:extLst>
          </p:cNvPr>
          <p:cNvSpPr/>
          <p:nvPr/>
        </p:nvSpPr>
        <p:spPr>
          <a:xfrm>
            <a:off x="5956635" y="2383354"/>
            <a:ext cx="414665" cy="400110"/>
          </a:xfrm>
          <a:prstGeom prst="rect">
            <a:avLst/>
          </a:prstGeom>
          <a:solidFill>
            <a:srgbClr val="FF0000">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9" name="TextBox 18">
            <a:extLst>
              <a:ext uri="{FF2B5EF4-FFF2-40B4-BE49-F238E27FC236}">
                <a16:creationId xmlns:a16="http://schemas.microsoft.com/office/drawing/2014/main" id="{E89CFECA-4E07-4478-9C7D-E0A8AD03CD38}"/>
              </a:ext>
            </a:extLst>
          </p:cNvPr>
          <p:cNvSpPr txBox="1"/>
          <p:nvPr/>
        </p:nvSpPr>
        <p:spPr>
          <a:xfrm>
            <a:off x="5652263" y="1488739"/>
            <a:ext cx="1367758" cy="369332"/>
          </a:xfrm>
          <a:prstGeom prst="rect">
            <a:avLst/>
          </a:prstGeom>
          <a:noFill/>
        </p:spPr>
        <p:txBody>
          <a:bodyPr wrap="square" rtlCol="0">
            <a:spAutoFit/>
          </a:bodyPr>
          <a:lstStyle/>
          <a:p>
            <a:r>
              <a:rPr lang="en-US" dirty="0"/>
              <a:t>carry-out</a:t>
            </a:r>
          </a:p>
        </p:txBody>
      </p:sp>
      <p:cxnSp>
        <p:nvCxnSpPr>
          <p:cNvPr id="20" name="Straight Arrow Connector 19">
            <a:extLst>
              <a:ext uri="{FF2B5EF4-FFF2-40B4-BE49-F238E27FC236}">
                <a16:creationId xmlns:a16="http://schemas.microsoft.com/office/drawing/2014/main" id="{A4C6809D-B8A3-FB26-EE74-C624B9AF4B66}"/>
              </a:ext>
            </a:extLst>
          </p:cNvPr>
          <p:cNvCxnSpPr>
            <a:cxnSpLocks/>
            <a:stCxn id="19" idx="2"/>
            <a:endCxn id="18" idx="0"/>
          </p:cNvCxnSpPr>
          <p:nvPr/>
        </p:nvCxnSpPr>
        <p:spPr>
          <a:xfrm flipH="1">
            <a:off x="6163968" y="1858071"/>
            <a:ext cx="172174" cy="52528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DD710243-423A-BB65-AC16-691103184FF1}"/>
              </a:ext>
            </a:extLst>
          </p:cNvPr>
          <p:cNvCxnSpPr>
            <a:cxnSpLocks/>
            <a:stCxn id="15" idx="1"/>
          </p:cNvCxnSpPr>
          <p:nvPr/>
        </p:nvCxnSpPr>
        <p:spPr>
          <a:xfrm flipH="1">
            <a:off x="6520198" y="2667405"/>
            <a:ext cx="1231147" cy="1637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Straight Arrow Connector 22">
            <a:extLst>
              <a:ext uri="{FF2B5EF4-FFF2-40B4-BE49-F238E27FC236}">
                <a16:creationId xmlns:a16="http://schemas.microsoft.com/office/drawing/2014/main" id="{3C0FB76F-EA9C-D1E5-DCA9-BD9C6C5E9675}"/>
              </a:ext>
            </a:extLst>
          </p:cNvPr>
          <p:cNvCxnSpPr>
            <a:cxnSpLocks/>
            <a:stCxn id="16" idx="1"/>
          </p:cNvCxnSpPr>
          <p:nvPr/>
        </p:nvCxnSpPr>
        <p:spPr>
          <a:xfrm flipH="1">
            <a:off x="6647210" y="3679754"/>
            <a:ext cx="1104135" cy="549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a:extLst>
              <a:ext uri="{FF2B5EF4-FFF2-40B4-BE49-F238E27FC236}">
                <a16:creationId xmlns:a16="http://schemas.microsoft.com/office/drawing/2014/main" id="{D9FC83CC-5D6D-DE0E-62F0-749F95AC13A1}"/>
              </a:ext>
            </a:extLst>
          </p:cNvPr>
          <p:cNvCxnSpPr>
            <a:cxnSpLocks/>
            <a:stCxn id="17" idx="1"/>
          </p:cNvCxnSpPr>
          <p:nvPr/>
        </p:nvCxnSpPr>
        <p:spPr>
          <a:xfrm flipH="1" flipV="1">
            <a:off x="6666045" y="4410354"/>
            <a:ext cx="1085299" cy="4664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31" name="Content Placeholder 2">
            <a:extLst>
              <a:ext uri="{FF2B5EF4-FFF2-40B4-BE49-F238E27FC236}">
                <a16:creationId xmlns:a16="http://schemas.microsoft.com/office/drawing/2014/main" id="{24066D42-2171-8EAB-20C8-6E8171E21B1B}"/>
              </a:ext>
            </a:extLst>
          </p:cNvPr>
          <p:cNvSpPr>
            <a:spLocks noGrp="1"/>
          </p:cNvSpPr>
          <p:nvPr>
            <p:ph idx="1"/>
          </p:nvPr>
        </p:nvSpPr>
        <p:spPr>
          <a:xfrm>
            <a:off x="791371" y="5488468"/>
            <a:ext cx="11226457" cy="705147"/>
          </a:xfrm>
        </p:spPr>
        <p:txBody>
          <a:bodyPr>
            <a:normAutofit/>
          </a:bodyPr>
          <a:lstStyle/>
          <a:p>
            <a:r>
              <a:rPr lang="en-US" sz="2000" i="1" dirty="0"/>
              <a:t>How can we build a circuit that given input bits in1 and in2 produces carry-out and sum bits?</a:t>
            </a:r>
          </a:p>
        </p:txBody>
      </p:sp>
    </p:spTree>
    <p:extLst>
      <p:ext uri="{BB962C8B-B14F-4D97-AF65-F5344CB8AC3E}">
        <p14:creationId xmlns:p14="http://schemas.microsoft.com/office/powerpoint/2010/main" val="132574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E36AB-03B5-9ED3-D0AA-63DF7BF667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774A7E-2069-DCB0-F1EA-03141AB5C0F1}"/>
              </a:ext>
            </a:extLst>
          </p:cNvPr>
          <p:cNvSpPr>
            <a:spLocks noGrp="1"/>
          </p:cNvSpPr>
          <p:nvPr>
            <p:ph type="title"/>
          </p:nvPr>
        </p:nvSpPr>
        <p:spPr/>
        <p:txBody>
          <a:bodyPr/>
          <a:lstStyle/>
          <a:p>
            <a:r>
              <a:rPr lang="en-US" dirty="0"/>
              <a:t>Think</a:t>
            </a:r>
          </a:p>
        </p:txBody>
      </p:sp>
      <p:sp>
        <p:nvSpPr>
          <p:cNvPr id="3" name="Content Placeholder 2">
            <a:extLst>
              <a:ext uri="{FF2B5EF4-FFF2-40B4-BE49-F238E27FC236}">
                <a16:creationId xmlns:a16="http://schemas.microsoft.com/office/drawing/2014/main" id="{41F6921A-6197-3224-149F-567846455AB7}"/>
              </a:ext>
            </a:extLst>
          </p:cNvPr>
          <p:cNvSpPr>
            <a:spLocks noGrp="1"/>
          </p:cNvSpPr>
          <p:nvPr>
            <p:ph idx="1"/>
          </p:nvPr>
        </p:nvSpPr>
        <p:spPr>
          <a:xfrm>
            <a:off x="612647" y="1715532"/>
            <a:ext cx="10917366" cy="4593828"/>
          </a:xfrm>
        </p:spPr>
        <p:txBody>
          <a:bodyPr>
            <a:normAutofit/>
          </a:bodyPr>
          <a:lstStyle/>
          <a:p>
            <a:r>
              <a:rPr lang="en-US" sz="2000" dirty="0"/>
              <a:t>We want to design a circuit that given two input bits, </a:t>
            </a:r>
            <a:r>
              <a:rPr lang="en-US" dirty="0"/>
              <a:t>in1</a:t>
            </a:r>
            <a:r>
              <a:rPr lang="en-US" sz="2000" dirty="0"/>
              <a:t> and in2, it will produce the sum and carry-out bits.</a:t>
            </a:r>
          </a:p>
          <a:p>
            <a:r>
              <a:rPr lang="en-US" dirty="0"/>
              <a:t>Can you fill in the missing values for carry-out and sum?</a:t>
            </a:r>
            <a:endParaRPr lang="en-US" sz="2000" dirty="0"/>
          </a:p>
        </p:txBody>
      </p:sp>
      <p:sp>
        <p:nvSpPr>
          <p:cNvPr id="30" name="Slide Number Placeholder 29">
            <a:extLst>
              <a:ext uri="{FF2B5EF4-FFF2-40B4-BE49-F238E27FC236}">
                <a16:creationId xmlns:a16="http://schemas.microsoft.com/office/drawing/2014/main" id="{FEA788CD-1DA3-843E-99AD-0377964D0261}"/>
              </a:ext>
            </a:extLst>
          </p:cNvPr>
          <p:cNvSpPr>
            <a:spLocks noGrp="1"/>
          </p:cNvSpPr>
          <p:nvPr>
            <p:ph type="sldNum" sz="quarter" idx="12"/>
          </p:nvPr>
        </p:nvSpPr>
        <p:spPr/>
        <p:txBody>
          <a:bodyPr/>
          <a:lstStyle/>
          <a:p>
            <a:fld id="{CC057153-B650-4DEB-B370-79DDCFDCE934}" type="slidenum">
              <a:rPr lang="en-US" smtClean="0"/>
              <a:t>27</a:t>
            </a:fld>
            <a:endParaRPr lang="en-US"/>
          </a:p>
        </p:txBody>
      </p:sp>
      <p:sp>
        <p:nvSpPr>
          <p:cNvPr id="31" name="TextBox 30">
            <a:extLst>
              <a:ext uri="{FF2B5EF4-FFF2-40B4-BE49-F238E27FC236}">
                <a16:creationId xmlns:a16="http://schemas.microsoft.com/office/drawing/2014/main" id="{9A174D27-6425-342F-32FF-1DADB01CC8A0}"/>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4" name="Table 3">
            <a:extLst>
              <a:ext uri="{FF2B5EF4-FFF2-40B4-BE49-F238E27FC236}">
                <a16:creationId xmlns:a16="http://schemas.microsoft.com/office/drawing/2014/main" id="{68B8C552-5B9A-2B9B-E05A-D17156F6EAC6}"/>
              </a:ext>
            </a:extLst>
          </p:cNvPr>
          <p:cNvGraphicFramePr>
            <a:graphicFrameLocks noGrp="1"/>
          </p:cNvGraphicFramePr>
          <p:nvPr>
            <p:extLst>
              <p:ext uri="{D42A27DB-BD31-4B8C-83A1-F6EECF244321}">
                <p14:modId xmlns:p14="http://schemas.microsoft.com/office/powerpoint/2010/main" val="81769488"/>
              </p:ext>
            </p:extLst>
          </p:nvPr>
        </p:nvGraphicFramePr>
        <p:xfrm>
          <a:off x="8003424" y="3302460"/>
          <a:ext cx="3526589" cy="3006900"/>
        </p:xfrm>
        <a:graphic>
          <a:graphicData uri="http://schemas.openxmlformats.org/drawingml/2006/table">
            <a:tbl>
              <a:tblPr firstRow="1" bandRow="1">
                <a:tableStyleId>{00A15C55-8517-42AA-B614-E9B94910E393}</a:tableStyleId>
              </a:tblPr>
              <a:tblGrid>
                <a:gridCol w="659900">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gridSpan="2">
                  <a:txBody>
                    <a:bodyPr/>
                    <a:lstStyle/>
                    <a:p>
                      <a:pPr algn="ctr"/>
                      <a:r>
                        <a:rPr lang="en-US" sz="1400" dirty="0"/>
                        <a:t>Inputs</a:t>
                      </a:r>
                    </a:p>
                  </a:txBody>
                  <a:tcPr/>
                </a:tc>
                <a:tc hMerge="1">
                  <a:txBody>
                    <a:bodyPr/>
                    <a:lstStyle/>
                    <a:p>
                      <a:pPr algn="ctr"/>
                      <a:endParaRPr lang="en-US" sz="14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Outputs</a:t>
                      </a:r>
                    </a:p>
                  </a:txBody>
                  <a:tcPr/>
                </a:tc>
                <a:tc hMerge="1">
                  <a:txBody>
                    <a:bodyPr/>
                    <a:lstStyle/>
                    <a:p>
                      <a:pPr algn="ctr"/>
                      <a:endParaRPr lang="en-US" sz="1400" dirty="0"/>
                    </a:p>
                  </a:txBody>
                  <a:tcPr/>
                </a:tc>
                <a:extLst>
                  <a:ext uri="{0D108BD9-81ED-4DB2-BD59-A6C34878D82A}">
                    <a16:rowId xmlns:a16="http://schemas.microsoft.com/office/drawing/2014/main" val="3693622868"/>
                  </a:ext>
                </a:extLst>
              </a:tr>
              <a:tr h="501150">
                <a:tc>
                  <a:txBody>
                    <a:bodyPr/>
                    <a:lstStyle/>
                    <a:p>
                      <a:pPr algn="ctr"/>
                      <a:r>
                        <a:rPr lang="en-US" sz="1400" dirty="0">
                          <a:solidFill>
                            <a:schemeClr val="bg1"/>
                          </a:solidFill>
                        </a:rPr>
                        <a:t>in1</a:t>
                      </a:r>
                    </a:p>
                  </a:txBody>
                  <a:tcPr/>
                </a:tc>
                <a:tc>
                  <a:txBody>
                    <a:bodyPr/>
                    <a:lstStyle/>
                    <a:p>
                      <a:pPr algn="ctr"/>
                      <a:r>
                        <a:rPr lang="en-US" sz="1400" dirty="0">
                          <a:solidFill>
                            <a:schemeClr val="bg1"/>
                          </a:solidFill>
                        </a:rPr>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carry-out</a:t>
                      </a:r>
                    </a:p>
                  </a:txBody>
                  <a:tcPr/>
                </a:tc>
                <a:tc>
                  <a:txBody>
                    <a:bodyPr/>
                    <a:lstStyle/>
                    <a:p>
                      <a:pPr algn="ctr"/>
                      <a:r>
                        <a:rPr lang="en-US" sz="1400" dirty="0">
                          <a:solidFill>
                            <a:schemeClr val="bg1"/>
                          </a:solidFill>
                        </a:rPr>
                        <a:t>sum </a:t>
                      </a:r>
                    </a:p>
                  </a:txBody>
                  <a:tcPr/>
                </a:tc>
                <a:extLst>
                  <a:ext uri="{0D108BD9-81ED-4DB2-BD59-A6C34878D82A}">
                    <a16:rowId xmlns:a16="http://schemas.microsoft.com/office/drawing/2014/main" val="4058499360"/>
                  </a:ext>
                </a:extLst>
              </a:tr>
              <a:tr h="50115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a:t>
                      </a:r>
                    </a:p>
                  </a:txBody>
                  <a:tcPr/>
                </a:tc>
                <a:tc>
                  <a:txBody>
                    <a:bodyPr/>
                    <a:lstStyle/>
                    <a:p>
                      <a:pPr algn="ctr"/>
                      <a:r>
                        <a:rPr lang="en-US" sz="1400" b="0" dirty="0"/>
                        <a:t>?</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a:t>
                      </a:r>
                    </a:p>
                  </a:txBody>
                  <a:tcPr/>
                </a:tc>
                <a:tc>
                  <a:txBody>
                    <a:bodyPr/>
                    <a:lstStyle/>
                    <a:p>
                      <a:pPr algn="ctr"/>
                      <a:r>
                        <a:rPr lang="en-US" sz="1400" b="0" dirty="0">
                          <a:solidFill>
                            <a:schemeClr val="tx1"/>
                          </a:solidFill>
                        </a:rPr>
                        <a:t>?</a:t>
                      </a:r>
                    </a:p>
                  </a:txBody>
                  <a:tcPr/>
                </a:tc>
                <a:extLst>
                  <a:ext uri="{0D108BD9-81ED-4DB2-BD59-A6C34878D82A}">
                    <a16:rowId xmlns:a16="http://schemas.microsoft.com/office/drawing/2014/main" val="667803333"/>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a:t>
                      </a:r>
                    </a:p>
                  </a:txBody>
                  <a:tcPr/>
                </a:tc>
                <a:tc>
                  <a:txBody>
                    <a:bodyPr/>
                    <a:lstStyle/>
                    <a:p>
                      <a:pPr algn="ctr"/>
                      <a:r>
                        <a:rPr lang="en-US" sz="1400" dirty="0"/>
                        <a:t>?</a:t>
                      </a:r>
                    </a:p>
                  </a:txBody>
                  <a:tcPr/>
                </a:tc>
                <a:extLst>
                  <a:ext uri="{0D108BD9-81ED-4DB2-BD59-A6C34878D82A}">
                    <a16:rowId xmlns:a16="http://schemas.microsoft.com/office/drawing/2014/main" val="1284451998"/>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a:t>
                      </a:r>
                    </a:p>
                  </a:txBody>
                  <a:tcPr/>
                </a:tc>
                <a:tc>
                  <a:txBody>
                    <a:bodyPr/>
                    <a:lstStyle/>
                    <a:p>
                      <a:pPr algn="ctr"/>
                      <a:r>
                        <a:rPr lang="en-US" sz="1400" dirty="0"/>
                        <a:t>?</a:t>
                      </a:r>
                    </a:p>
                  </a:txBody>
                  <a:tcPr/>
                </a:tc>
                <a:extLst>
                  <a:ext uri="{0D108BD9-81ED-4DB2-BD59-A6C34878D82A}">
                    <a16:rowId xmlns:a16="http://schemas.microsoft.com/office/drawing/2014/main" val="3037479323"/>
                  </a:ext>
                </a:extLst>
              </a:tr>
            </a:tbl>
          </a:graphicData>
        </a:graphic>
      </p:graphicFrame>
    </p:spTree>
    <p:extLst>
      <p:ext uri="{BB962C8B-B14F-4D97-AF65-F5344CB8AC3E}">
        <p14:creationId xmlns:p14="http://schemas.microsoft.com/office/powerpoint/2010/main" val="652663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A0A86-74EA-ACA5-6303-4ABDDF2203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E34893-2441-B614-59D9-DF4BF9D89710}"/>
              </a:ext>
            </a:extLst>
          </p:cNvPr>
          <p:cNvSpPr>
            <a:spLocks noGrp="1"/>
          </p:cNvSpPr>
          <p:nvPr>
            <p:ph type="title"/>
          </p:nvPr>
        </p:nvSpPr>
        <p:spPr/>
        <p:txBody>
          <a:bodyPr/>
          <a:lstStyle/>
          <a:p>
            <a:r>
              <a:rPr lang="en-US" dirty="0"/>
              <a:t>Revisiting addition</a:t>
            </a:r>
          </a:p>
        </p:txBody>
      </p:sp>
      <p:sp>
        <p:nvSpPr>
          <p:cNvPr id="3" name="Content Placeholder 2">
            <a:extLst>
              <a:ext uri="{FF2B5EF4-FFF2-40B4-BE49-F238E27FC236}">
                <a16:creationId xmlns:a16="http://schemas.microsoft.com/office/drawing/2014/main" id="{4C36F6F2-C21E-3116-7300-664CCB62BDC3}"/>
              </a:ext>
            </a:extLst>
          </p:cNvPr>
          <p:cNvSpPr>
            <a:spLocks noGrp="1"/>
          </p:cNvSpPr>
          <p:nvPr>
            <p:ph idx="1"/>
          </p:nvPr>
        </p:nvSpPr>
        <p:spPr>
          <a:xfrm>
            <a:off x="612647" y="1715532"/>
            <a:ext cx="10917366" cy="4593828"/>
          </a:xfrm>
        </p:spPr>
        <p:txBody>
          <a:bodyPr>
            <a:normAutofit/>
          </a:bodyPr>
          <a:lstStyle/>
          <a:p>
            <a:r>
              <a:rPr lang="en-US" sz="2000" dirty="0"/>
              <a:t>So far, our circuits have been performing logical operations. Now we will see how to build circuits that perform arithmetic operations</a:t>
            </a:r>
          </a:p>
          <a:p>
            <a:r>
              <a:rPr lang="en-US" sz="2000" dirty="0"/>
              <a:t>We want to design a circuit that given two input bits, </a:t>
            </a:r>
            <a:r>
              <a:rPr lang="en-US" dirty="0"/>
              <a:t>in1</a:t>
            </a:r>
            <a:r>
              <a:rPr lang="en-US" sz="2000" dirty="0"/>
              <a:t> and in2, it will produce the sum and carry-out bits shown below, that is it will add two bits.</a:t>
            </a:r>
          </a:p>
          <a:p>
            <a:r>
              <a:rPr lang="en-US" dirty="0"/>
              <a:t>We can think of the circuit for each output independently.</a:t>
            </a:r>
            <a:endParaRPr lang="en-US" sz="2000" dirty="0"/>
          </a:p>
        </p:txBody>
      </p:sp>
      <p:sp>
        <p:nvSpPr>
          <p:cNvPr id="30" name="Slide Number Placeholder 29">
            <a:extLst>
              <a:ext uri="{FF2B5EF4-FFF2-40B4-BE49-F238E27FC236}">
                <a16:creationId xmlns:a16="http://schemas.microsoft.com/office/drawing/2014/main" id="{9A435106-E384-4592-D666-281BD97662DC}"/>
              </a:ext>
            </a:extLst>
          </p:cNvPr>
          <p:cNvSpPr>
            <a:spLocks noGrp="1"/>
          </p:cNvSpPr>
          <p:nvPr>
            <p:ph type="sldNum" sz="quarter" idx="12"/>
          </p:nvPr>
        </p:nvSpPr>
        <p:spPr/>
        <p:txBody>
          <a:bodyPr/>
          <a:lstStyle/>
          <a:p>
            <a:fld id="{CC057153-B650-4DEB-B370-79DDCFDCE934}" type="slidenum">
              <a:rPr lang="en-US" smtClean="0"/>
              <a:t>28</a:t>
            </a:fld>
            <a:endParaRPr lang="en-US"/>
          </a:p>
        </p:txBody>
      </p:sp>
      <p:sp>
        <p:nvSpPr>
          <p:cNvPr id="31" name="TextBox 30">
            <a:extLst>
              <a:ext uri="{FF2B5EF4-FFF2-40B4-BE49-F238E27FC236}">
                <a16:creationId xmlns:a16="http://schemas.microsoft.com/office/drawing/2014/main" id="{94089112-F32C-5D72-31C8-691B3206E517}"/>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4" name="Table 3">
            <a:extLst>
              <a:ext uri="{FF2B5EF4-FFF2-40B4-BE49-F238E27FC236}">
                <a16:creationId xmlns:a16="http://schemas.microsoft.com/office/drawing/2014/main" id="{3792CB76-F69A-227C-D979-867A7DDF65BF}"/>
              </a:ext>
            </a:extLst>
          </p:cNvPr>
          <p:cNvGraphicFramePr>
            <a:graphicFrameLocks noGrp="1"/>
          </p:cNvGraphicFramePr>
          <p:nvPr>
            <p:extLst>
              <p:ext uri="{D42A27DB-BD31-4B8C-83A1-F6EECF244321}">
                <p14:modId xmlns:p14="http://schemas.microsoft.com/office/powerpoint/2010/main" val="430761237"/>
              </p:ext>
            </p:extLst>
          </p:nvPr>
        </p:nvGraphicFramePr>
        <p:xfrm>
          <a:off x="8003424" y="3302460"/>
          <a:ext cx="3526589" cy="3006900"/>
        </p:xfrm>
        <a:graphic>
          <a:graphicData uri="http://schemas.openxmlformats.org/drawingml/2006/table">
            <a:tbl>
              <a:tblPr firstRow="1" bandRow="1">
                <a:tableStyleId>{00A15C55-8517-42AA-B614-E9B94910E393}</a:tableStyleId>
              </a:tblPr>
              <a:tblGrid>
                <a:gridCol w="659900">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gridSpan="2">
                  <a:txBody>
                    <a:bodyPr/>
                    <a:lstStyle/>
                    <a:p>
                      <a:pPr algn="ctr"/>
                      <a:r>
                        <a:rPr lang="en-US" sz="1400" dirty="0"/>
                        <a:t>Inputs</a:t>
                      </a:r>
                    </a:p>
                  </a:txBody>
                  <a:tcPr/>
                </a:tc>
                <a:tc hMerge="1">
                  <a:txBody>
                    <a:bodyPr/>
                    <a:lstStyle/>
                    <a:p>
                      <a:pPr algn="ctr"/>
                      <a:endParaRPr lang="en-US" sz="14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Outputs</a:t>
                      </a:r>
                    </a:p>
                  </a:txBody>
                  <a:tcPr/>
                </a:tc>
                <a:tc hMerge="1">
                  <a:txBody>
                    <a:bodyPr/>
                    <a:lstStyle/>
                    <a:p>
                      <a:pPr algn="ctr"/>
                      <a:endParaRPr lang="en-US" sz="1400" dirty="0"/>
                    </a:p>
                  </a:txBody>
                  <a:tcPr/>
                </a:tc>
                <a:extLst>
                  <a:ext uri="{0D108BD9-81ED-4DB2-BD59-A6C34878D82A}">
                    <a16:rowId xmlns:a16="http://schemas.microsoft.com/office/drawing/2014/main" val="3693622868"/>
                  </a:ext>
                </a:extLst>
              </a:tr>
              <a:tr h="501150">
                <a:tc>
                  <a:txBody>
                    <a:bodyPr/>
                    <a:lstStyle/>
                    <a:p>
                      <a:pPr algn="ctr"/>
                      <a:r>
                        <a:rPr lang="en-US" sz="1400" dirty="0">
                          <a:solidFill>
                            <a:schemeClr val="bg1"/>
                          </a:solidFill>
                        </a:rPr>
                        <a:t>in1</a:t>
                      </a:r>
                    </a:p>
                  </a:txBody>
                  <a:tcPr/>
                </a:tc>
                <a:tc>
                  <a:txBody>
                    <a:bodyPr/>
                    <a:lstStyle/>
                    <a:p>
                      <a:pPr algn="ctr"/>
                      <a:r>
                        <a:rPr lang="en-US" sz="1400" dirty="0">
                          <a:solidFill>
                            <a:schemeClr val="bg1"/>
                          </a:solidFill>
                        </a:rPr>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carry-out</a:t>
                      </a:r>
                    </a:p>
                  </a:txBody>
                  <a:tcPr/>
                </a:tc>
                <a:tc>
                  <a:txBody>
                    <a:bodyPr/>
                    <a:lstStyle/>
                    <a:p>
                      <a:pPr algn="ctr"/>
                      <a:r>
                        <a:rPr lang="en-US" sz="1400" dirty="0">
                          <a:solidFill>
                            <a:schemeClr val="bg1"/>
                          </a:solidFill>
                        </a:rPr>
                        <a:t>sum </a:t>
                      </a:r>
                    </a:p>
                  </a:txBody>
                  <a:tcPr/>
                </a:tc>
                <a:extLst>
                  <a:ext uri="{0D108BD9-81ED-4DB2-BD59-A6C34878D82A}">
                    <a16:rowId xmlns:a16="http://schemas.microsoft.com/office/drawing/2014/main" val="4058499360"/>
                  </a:ext>
                </a:extLst>
              </a:tr>
              <a:tr h="50115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extLst>
                  <a:ext uri="{0D108BD9-81ED-4DB2-BD59-A6C34878D82A}">
                    <a16:rowId xmlns:a16="http://schemas.microsoft.com/office/drawing/2014/main" val="667803333"/>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1284451998"/>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037479323"/>
                  </a:ext>
                </a:extLst>
              </a:tr>
            </a:tbl>
          </a:graphicData>
        </a:graphic>
      </p:graphicFrame>
    </p:spTree>
    <p:extLst>
      <p:ext uri="{BB962C8B-B14F-4D97-AF65-F5344CB8AC3E}">
        <p14:creationId xmlns:p14="http://schemas.microsoft.com/office/powerpoint/2010/main" val="16748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528B03-C55F-E9FF-B7E3-AF6BF37342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7CACB1-01D0-15F5-F9C9-30BDE6CD0D5C}"/>
              </a:ext>
            </a:extLst>
          </p:cNvPr>
          <p:cNvSpPr>
            <a:spLocks noGrp="1"/>
          </p:cNvSpPr>
          <p:nvPr>
            <p:ph type="title"/>
          </p:nvPr>
        </p:nvSpPr>
        <p:spPr/>
        <p:txBody>
          <a:bodyPr/>
          <a:lstStyle/>
          <a:p>
            <a:r>
              <a:rPr lang="en-US" dirty="0"/>
              <a:t>PRACTICE TIME – Carry out</a:t>
            </a:r>
          </a:p>
        </p:txBody>
      </p:sp>
      <p:sp>
        <p:nvSpPr>
          <p:cNvPr id="3" name="Content Placeholder 2">
            <a:extLst>
              <a:ext uri="{FF2B5EF4-FFF2-40B4-BE49-F238E27FC236}">
                <a16:creationId xmlns:a16="http://schemas.microsoft.com/office/drawing/2014/main" id="{CF4DC864-0531-D10B-5ADC-91F37ACBDD1C}"/>
              </a:ext>
            </a:extLst>
          </p:cNvPr>
          <p:cNvSpPr>
            <a:spLocks noGrp="1"/>
          </p:cNvSpPr>
          <p:nvPr>
            <p:ph idx="1"/>
          </p:nvPr>
        </p:nvSpPr>
        <p:spPr>
          <a:xfrm>
            <a:off x="612647" y="1715532"/>
            <a:ext cx="10917366" cy="4593828"/>
          </a:xfrm>
        </p:spPr>
        <p:txBody>
          <a:bodyPr>
            <a:normAutofit/>
          </a:bodyPr>
          <a:lstStyle/>
          <a:p>
            <a:r>
              <a:rPr lang="en-US" sz="2000" i="1" dirty="0"/>
              <a:t>Given input bits in1 and in2, what logical expression can we build to return the carry-out?</a:t>
            </a:r>
          </a:p>
        </p:txBody>
      </p:sp>
      <p:sp>
        <p:nvSpPr>
          <p:cNvPr id="30" name="Slide Number Placeholder 29">
            <a:extLst>
              <a:ext uri="{FF2B5EF4-FFF2-40B4-BE49-F238E27FC236}">
                <a16:creationId xmlns:a16="http://schemas.microsoft.com/office/drawing/2014/main" id="{FE165955-8808-4687-9731-DE59B2EFB8A3}"/>
              </a:ext>
            </a:extLst>
          </p:cNvPr>
          <p:cNvSpPr>
            <a:spLocks noGrp="1"/>
          </p:cNvSpPr>
          <p:nvPr>
            <p:ph type="sldNum" sz="quarter" idx="12"/>
          </p:nvPr>
        </p:nvSpPr>
        <p:spPr/>
        <p:txBody>
          <a:bodyPr/>
          <a:lstStyle/>
          <a:p>
            <a:fld id="{CC057153-B650-4DEB-B370-79DDCFDCE934}" type="slidenum">
              <a:rPr lang="en-US" smtClean="0"/>
              <a:t>29</a:t>
            </a:fld>
            <a:endParaRPr lang="en-US"/>
          </a:p>
        </p:txBody>
      </p:sp>
      <p:sp>
        <p:nvSpPr>
          <p:cNvPr id="31" name="TextBox 30">
            <a:extLst>
              <a:ext uri="{FF2B5EF4-FFF2-40B4-BE49-F238E27FC236}">
                <a16:creationId xmlns:a16="http://schemas.microsoft.com/office/drawing/2014/main" id="{7598F10E-0BCA-CDF1-0B6A-9C19A0075D77}"/>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6" name="Table 5">
            <a:extLst>
              <a:ext uri="{FF2B5EF4-FFF2-40B4-BE49-F238E27FC236}">
                <a16:creationId xmlns:a16="http://schemas.microsoft.com/office/drawing/2014/main" id="{102B9560-C527-64E7-166D-751A99361583}"/>
              </a:ext>
            </a:extLst>
          </p:cNvPr>
          <p:cNvGraphicFramePr>
            <a:graphicFrameLocks noGrp="1"/>
          </p:cNvGraphicFramePr>
          <p:nvPr>
            <p:extLst>
              <p:ext uri="{D42A27DB-BD31-4B8C-83A1-F6EECF244321}">
                <p14:modId xmlns:p14="http://schemas.microsoft.com/office/powerpoint/2010/main" val="3215699083"/>
              </p:ext>
            </p:extLst>
          </p:nvPr>
        </p:nvGraphicFramePr>
        <p:xfrm>
          <a:off x="4308035" y="3851100"/>
          <a:ext cx="3526589" cy="3006900"/>
        </p:xfrm>
        <a:graphic>
          <a:graphicData uri="http://schemas.openxmlformats.org/drawingml/2006/table">
            <a:tbl>
              <a:tblPr firstRow="1" bandRow="1">
                <a:tableStyleId>{00A15C55-8517-42AA-B614-E9B94910E393}</a:tableStyleId>
              </a:tblPr>
              <a:tblGrid>
                <a:gridCol w="659900">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gridSpan="2">
                  <a:txBody>
                    <a:bodyPr/>
                    <a:lstStyle/>
                    <a:p>
                      <a:pPr algn="ctr"/>
                      <a:r>
                        <a:rPr lang="en-US" sz="1400" dirty="0"/>
                        <a:t>Inputs</a:t>
                      </a:r>
                    </a:p>
                  </a:txBody>
                  <a:tcPr/>
                </a:tc>
                <a:tc hMerge="1">
                  <a:txBody>
                    <a:bodyPr/>
                    <a:lstStyle/>
                    <a:p>
                      <a:pPr algn="ctr"/>
                      <a:endParaRPr lang="en-US" sz="14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Outputs</a:t>
                      </a:r>
                    </a:p>
                  </a:txBody>
                  <a:tcPr/>
                </a:tc>
                <a:tc hMerge="1">
                  <a:txBody>
                    <a:bodyPr/>
                    <a:lstStyle/>
                    <a:p>
                      <a:pPr algn="ctr"/>
                      <a:endParaRPr lang="en-US" sz="1400" dirty="0"/>
                    </a:p>
                  </a:txBody>
                  <a:tcPr/>
                </a:tc>
                <a:extLst>
                  <a:ext uri="{0D108BD9-81ED-4DB2-BD59-A6C34878D82A}">
                    <a16:rowId xmlns:a16="http://schemas.microsoft.com/office/drawing/2014/main" val="3693622868"/>
                  </a:ext>
                </a:extLst>
              </a:tr>
              <a:tr h="501150">
                <a:tc>
                  <a:txBody>
                    <a:bodyPr/>
                    <a:lstStyle/>
                    <a:p>
                      <a:pPr algn="ctr"/>
                      <a:r>
                        <a:rPr lang="en-US" sz="1400" dirty="0">
                          <a:solidFill>
                            <a:schemeClr val="bg1"/>
                          </a:solidFill>
                        </a:rPr>
                        <a:t>in1</a:t>
                      </a:r>
                    </a:p>
                  </a:txBody>
                  <a:tcPr/>
                </a:tc>
                <a:tc>
                  <a:txBody>
                    <a:bodyPr/>
                    <a:lstStyle/>
                    <a:p>
                      <a:pPr algn="ctr"/>
                      <a:r>
                        <a:rPr lang="en-US" sz="1400" dirty="0">
                          <a:solidFill>
                            <a:schemeClr val="bg1"/>
                          </a:solidFill>
                        </a:rPr>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carry-out</a:t>
                      </a:r>
                    </a:p>
                  </a:txBody>
                  <a:tcPr/>
                </a:tc>
                <a:tc>
                  <a:txBody>
                    <a:bodyPr/>
                    <a:lstStyle/>
                    <a:p>
                      <a:pPr algn="ctr"/>
                      <a:r>
                        <a:rPr lang="en-US" sz="1400" dirty="0">
                          <a:solidFill>
                            <a:schemeClr val="bg1"/>
                          </a:solidFill>
                        </a:rPr>
                        <a:t>sum </a:t>
                      </a:r>
                    </a:p>
                  </a:txBody>
                  <a:tcPr/>
                </a:tc>
                <a:extLst>
                  <a:ext uri="{0D108BD9-81ED-4DB2-BD59-A6C34878D82A}">
                    <a16:rowId xmlns:a16="http://schemas.microsoft.com/office/drawing/2014/main" val="4058499360"/>
                  </a:ext>
                </a:extLst>
              </a:tr>
              <a:tr h="50115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extLst>
                  <a:ext uri="{0D108BD9-81ED-4DB2-BD59-A6C34878D82A}">
                    <a16:rowId xmlns:a16="http://schemas.microsoft.com/office/drawing/2014/main" val="667803333"/>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1284451998"/>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037479323"/>
                  </a:ext>
                </a:extLst>
              </a:tr>
            </a:tbl>
          </a:graphicData>
        </a:graphic>
      </p:graphicFrame>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899B2766-A090-5590-F62F-3BD8DD0341E5}"/>
                  </a:ext>
                </a:extLst>
              </p:cNvPr>
              <p:cNvGraphicFramePr>
                <a:graphicFrameLocks noGrp="1"/>
              </p:cNvGraphicFramePr>
              <p:nvPr>
                <p:extLst>
                  <p:ext uri="{D42A27DB-BD31-4B8C-83A1-F6EECF244321}">
                    <p14:modId xmlns:p14="http://schemas.microsoft.com/office/powerpoint/2010/main" val="1735146016"/>
                  </p:ext>
                </p:extLst>
              </p:nvPr>
            </p:nvGraphicFramePr>
            <p:xfrm>
              <a:off x="7537269" y="0"/>
              <a:ext cx="4654730" cy="1739176"/>
            </p:xfrm>
            <a:graphic>
              <a:graphicData uri="http://schemas.openxmlformats.org/drawingml/2006/table">
                <a:tbl>
                  <a:tblPr firstRow="1" bandRow="1">
                    <a:tableStyleId>{00A15C55-8517-42AA-B614-E9B94910E393}</a:tableStyleId>
                  </a:tblPr>
                  <a:tblGrid>
                    <a:gridCol w="379834">
                      <a:extLst>
                        <a:ext uri="{9D8B030D-6E8A-4147-A177-3AD203B41FA5}">
                          <a16:colId xmlns:a16="http://schemas.microsoft.com/office/drawing/2014/main" val="3264958069"/>
                        </a:ext>
                      </a:extLst>
                    </a:gridCol>
                    <a:gridCol w="423335">
                      <a:extLst>
                        <a:ext uri="{9D8B030D-6E8A-4147-A177-3AD203B41FA5}">
                          <a16:colId xmlns:a16="http://schemas.microsoft.com/office/drawing/2014/main" val="910396186"/>
                        </a:ext>
                      </a:extLst>
                    </a:gridCol>
                    <a:gridCol w="481090">
                      <a:extLst>
                        <a:ext uri="{9D8B030D-6E8A-4147-A177-3AD203B41FA5}">
                          <a16:colId xmlns:a16="http://schemas.microsoft.com/office/drawing/2014/main" val="344589732"/>
                        </a:ext>
                      </a:extLst>
                    </a:gridCol>
                    <a:gridCol w="600976">
                      <a:extLst>
                        <a:ext uri="{9D8B030D-6E8A-4147-A177-3AD203B41FA5}">
                          <a16:colId xmlns:a16="http://schemas.microsoft.com/office/drawing/2014/main" val="4184236198"/>
                        </a:ext>
                      </a:extLst>
                    </a:gridCol>
                    <a:gridCol w="646048">
                      <a:extLst>
                        <a:ext uri="{9D8B030D-6E8A-4147-A177-3AD203B41FA5}">
                          <a16:colId xmlns:a16="http://schemas.microsoft.com/office/drawing/2014/main" val="798940044"/>
                        </a:ext>
                      </a:extLst>
                    </a:gridCol>
                    <a:gridCol w="736194">
                      <a:extLst>
                        <a:ext uri="{9D8B030D-6E8A-4147-A177-3AD203B41FA5}">
                          <a16:colId xmlns:a16="http://schemas.microsoft.com/office/drawing/2014/main" val="3126786975"/>
                        </a:ext>
                      </a:extLst>
                    </a:gridCol>
                    <a:gridCol w="646050">
                      <a:extLst>
                        <a:ext uri="{9D8B030D-6E8A-4147-A177-3AD203B41FA5}">
                          <a16:colId xmlns:a16="http://schemas.microsoft.com/office/drawing/2014/main" val="3040600481"/>
                        </a:ext>
                      </a:extLst>
                    </a:gridCol>
                    <a:gridCol w="741203">
                      <a:extLst>
                        <a:ext uri="{9D8B030D-6E8A-4147-A177-3AD203B41FA5}">
                          <a16:colId xmlns:a16="http://schemas.microsoft.com/office/drawing/2014/main" val="2712046625"/>
                        </a:ext>
                      </a:extLst>
                    </a:gridCol>
                  </a:tblGrid>
                  <a:tr h="494515">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305254">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305254">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305254">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305254">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7" name="Table 6">
                <a:extLst>
                  <a:ext uri="{FF2B5EF4-FFF2-40B4-BE49-F238E27FC236}">
                    <a16:creationId xmlns:a16="http://schemas.microsoft.com/office/drawing/2014/main" id="{899B2766-A090-5590-F62F-3BD8DD0341E5}"/>
                  </a:ext>
                </a:extLst>
              </p:cNvPr>
              <p:cNvGraphicFramePr>
                <a:graphicFrameLocks noGrp="1"/>
              </p:cNvGraphicFramePr>
              <p:nvPr>
                <p:extLst>
                  <p:ext uri="{D42A27DB-BD31-4B8C-83A1-F6EECF244321}">
                    <p14:modId xmlns:p14="http://schemas.microsoft.com/office/powerpoint/2010/main" val="1735146016"/>
                  </p:ext>
                </p:extLst>
              </p:nvPr>
            </p:nvGraphicFramePr>
            <p:xfrm>
              <a:off x="7537269" y="0"/>
              <a:ext cx="4654730" cy="1739176"/>
            </p:xfrm>
            <a:graphic>
              <a:graphicData uri="http://schemas.openxmlformats.org/drawingml/2006/table">
                <a:tbl>
                  <a:tblPr firstRow="1" bandRow="1">
                    <a:tableStyleId>{00A15C55-8517-42AA-B614-E9B94910E393}</a:tableStyleId>
                  </a:tblPr>
                  <a:tblGrid>
                    <a:gridCol w="379834">
                      <a:extLst>
                        <a:ext uri="{9D8B030D-6E8A-4147-A177-3AD203B41FA5}">
                          <a16:colId xmlns:a16="http://schemas.microsoft.com/office/drawing/2014/main" val="3264958069"/>
                        </a:ext>
                      </a:extLst>
                    </a:gridCol>
                    <a:gridCol w="423335">
                      <a:extLst>
                        <a:ext uri="{9D8B030D-6E8A-4147-A177-3AD203B41FA5}">
                          <a16:colId xmlns:a16="http://schemas.microsoft.com/office/drawing/2014/main" val="910396186"/>
                        </a:ext>
                      </a:extLst>
                    </a:gridCol>
                    <a:gridCol w="481090">
                      <a:extLst>
                        <a:ext uri="{9D8B030D-6E8A-4147-A177-3AD203B41FA5}">
                          <a16:colId xmlns:a16="http://schemas.microsoft.com/office/drawing/2014/main" val="344589732"/>
                        </a:ext>
                      </a:extLst>
                    </a:gridCol>
                    <a:gridCol w="600976">
                      <a:extLst>
                        <a:ext uri="{9D8B030D-6E8A-4147-A177-3AD203B41FA5}">
                          <a16:colId xmlns:a16="http://schemas.microsoft.com/office/drawing/2014/main" val="4184236198"/>
                        </a:ext>
                      </a:extLst>
                    </a:gridCol>
                    <a:gridCol w="646048">
                      <a:extLst>
                        <a:ext uri="{9D8B030D-6E8A-4147-A177-3AD203B41FA5}">
                          <a16:colId xmlns:a16="http://schemas.microsoft.com/office/drawing/2014/main" val="798940044"/>
                        </a:ext>
                      </a:extLst>
                    </a:gridCol>
                    <a:gridCol w="736194">
                      <a:extLst>
                        <a:ext uri="{9D8B030D-6E8A-4147-A177-3AD203B41FA5}">
                          <a16:colId xmlns:a16="http://schemas.microsoft.com/office/drawing/2014/main" val="3126786975"/>
                        </a:ext>
                      </a:extLst>
                    </a:gridCol>
                    <a:gridCol w="646050">
                      <a:extLst>
                        <a:ext uri="{9D8B030D-6E8A-4147-A177-3AD203B41FA5}">
                          <a16:colId xmlns:a16="http://schemas.microsoft.com/office/drawing/2014/main" val="3040600481"/>
                        </a:ext>
                      </a:extLst>
                    </a:gridCol>
                    <a:gridCol w="741203">
                      <a:extLst>
                        <a:ext uri="{9D8B030D-6E8A-4147-A177-3AD203B41FA5}">
                          <a16:colId xmlns:a16="http://schemas.microsoft.com/office/drawing/2014/main" val="2712046625"/>
                        </a:ext>
                      </a:extLst>
                    </a:gridCol>
                  </a:tblGrid>
                  <a:tr h="518160">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3"/>
                          <a:stretch>
                            <a:fillRect l="-346552" t="-2439" r="-193103" b="-246341"/>
                          </a:stretch>
                        </a:blipFill>
                      </a:tcPr>
                    </a:tc>
                    <a:tc>
                      <a:txBody>
                        <a:bodyPr/>
                        <a:lstStyle/>
                        <a:p>
                          <a:endParaRPr lang="en-US"/>
                        </a:p>
                      </a:txBody>
                      <a:tcPr>
                        <a:blipFill>
                          <a:blip r:embed="rId3"/>
                          <a:stretch>
                            <a:fillRect l="-507843" t="-2439" r="-119608" b="-246341"/>
                          </a:stretch>
                        </a:blipFill>
                      </a:tcPr>
                    </a:tc>
                    <a:tc>
                      <a:txBody>
                        <a:bodyPr/>
                        <a:lstStyle/>
                        <a:p>
                          <a:endParaRPr lang="en-US"/>
                        </a:p>
                      </a:txBody>
                      <a:tcPr>
                        <a:blipFill>
                          <a:blip r:embed="rId3"/>
                          <a:stretch>
                            <a:fillRect l="-534483" t="-2439" r="-5172" b="-246341"/>
                          </a:stretch>
                        </a:blipFill>
                      </a:tcPr>
                    </a:tc>
                    <a:extLst>
                      <a:ext uri="{0D108BD9-81ED-4DB2-BD59-A6C34878D82A}">
                        <a16:rowId xmlns:a16="http://schemas.microsoft.com/office/drawing/2014/main" val="4058499360"/>
                      </a:ext>
                    </a:extLst>
                  </a:tr>
                  <a:tr h="305254">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305254">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305254">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305254">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146489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BB5A52-5CE5-CE27-3CA6-F98D92695A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8C6D61-DA19-C4BA-536D-C66E6E60D621}"/>
              </a:ext>
            </a:extLst>
          </p:cNvPr>
          <p:cNvSpPr>
            <a:spLocks noGrp="1"/>
          </p:cNvSpPr>
          <p:nvPr>
            <p:ph type="title"/>
          </p:nvPr>
        </p:nvSpPr>
        <p:spPr/>
        <p:txBody>
          <a:bodyPr/>
          <a:lstStyle/>
          <a:p>
            <a:r>
              <a:rPr lang="en-US" dirty="0"/>
              <a:t>ANSWER – Carry out</a:t>
            </a:r>
          </a:p>
        </p:txBody>
      </p:sp>
      <p:sp>
        <p:nvSpPr>
          <p:cNvPr id="3" name="Content Placeholder 2">
            <a:extLst>
              <a:ext uri="{FF2B5EF4-FFF2-40B4-BE49-F238E27FC236}">
                <a16:creationId xmlns:a16="http://schemas.microsoft.com/office/drawing/2014/main" id="{A22B19C6-C2EB-60FB-E40C-548FF9CDDDA6}"/>
              </a:ext>
            </a:extLst>
          </p:cNvPr>
          <p:cNvSpPr>
            <a:spLocks noGrp="1"/>
          </p:cNvSpPr>
          <p:nvPr>
            <p:ph idx="1"/>
          </p:nvPr>
        </p:nvSpPr>
        <p:spPr>
          <a:xfrm>
            <a:off x="612647" y="1715532"/>
            <a:ext cx="10917366" cy="4593828"/>
          </a:xfrm>
        </p:spPr>
        <p:txBody>
          <a:bodyPr>
            <a:normAutofit/>
          </a:bodyPr>
          <a:lstStyle/>
          <a:p>
            <a:r>
              <a:rPr lang="en-US" i="1" dirty="0"/>
              <a:t>Given input bits in1 and in2, what logical expression can we build to return the carry-out?</a:t>
            </a:r>
          </a:p>
          <a:p>
            <a:pPr lvl="1"/>
            <a:r>
              <a:rPr lang="en-US" sz="2000" dirty="0"/>
              <a:t>Carry-out is calculated as in1 ∧ in2. </a:t>
            </a:r>
            <a:endParaRPr lang="en-US" dirty="0"/>
          </a:p>
        </p:txBody>
      </p:sp>
      <p:sp>
        <p:nvSpPr>
          <p:cNvPr id="30" name="Slide Number Placeholder 29">
            <a:extLst>
              <a:ext uri="{FF2B5EF4-FFF2-40B4-BE49-F238E27FC236}">
                <a16:creationId xmlns:a16="http://schemas.microsoft.com/office/drawing/2014/main" id="{CBBDCDE5-4D30-D881-DBFA-AD4B86487504}"/>
              </a:ext>
            </a:extLst>
          </p:cNvPr>
          <p:cNvSpPr>
            <a:spLocks noGrp="1"/>
          </p:cNvSpPr>
          <p:nvPr>
            <p:ph type="sldNum" sz="quarter" idx="12"/>
          </p:nvPr>
        </p:nvSpPr>
        <p:spPr/>
        <p:txBody>
          <a:bodyPr/>
          <a:lstStyle/>
          <a:p>
            <a:fld id="{CC057153-B650-4DEB-B370-79DDCFDCE934}" type="slidenum">
              <a:rPr lang="en-US" smtClean="0"/>
              <a:t>30</a:t>
            </a:fld>
            <a:endParaRPr lang="en-US"/>
          </a:p>
        </p:txBody>
      </p:sp>
      <p:sp>
        <p:nvSpPr>
          <p:cNvPr id="31" name="TextBox 30">
            <a:extLst>
              <a:ext uri="{FF2B5EF4-FFF2-40B4-BE49-F238E27FC236}">
                <a16:creationId xmlns:a16="http://schemas.microsoft.com/office/drawing/2014/main" id="{CDB45C8C-38D4-E515-E524-1A12F37AB525}"/>
              </a:ext>
            </a:extLst>
          </p:cNvPr>
          <p:cNvSpPr txBox="1"/>
          <p:nvPr/>
        </p:nvSpPr>
        <p:spPr>
          <a:xfrm>
            <a:off x="1997612" y="1097280"/>
            <a:ext cx="184731" cy="369332"/>
          </a:xfrm>
          <a:prstGeom prst="rect">
            <a:avLst/>
          </a:prstGeom>
          <a:noFill/>
        </p:spPr>
        <p:txBody>
          <a:bodyPr wrap="none" rtlCol="0">
            <a:spAutoFit/>
          </a:bodyPr>
          <a:lstStyle/>
          <a:p>
            <a:endParaRPr lang="en-US" dirty="0"/>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9C2AB027-C5E4-F064-C305-AF1437C50637}"/>
                  </a:ext>
                </a:extLst>
              </p:cNvPr>
              <p:cNvGraphicFramePr>
                <a:graphicFrameLocks noGrp="1"/>
              </p:cNvGraphicFramePr>
              <p:nvPr>
                <p:extLst>
                  <p:ext uri="{D42A27DB-BD31-4B8C-83A1-F6EECF244321}">
                    <p14:modId xmlns:p14="http://schemas.microsoft.com/office/powerpoint/2010/main" val="1735146016"/>
                  </p:ext>
                </p:extLst>
              </p:nvPr>
            </p:nvGraphicFramePr>
            <p:xfrm>
              <a:off x="7537269" y="0"/>
              <a:ext cx="4654730" cy="1739176"/>
            </p:xfrm>
            <a:graphic>
              <a:graphicData uri="http://schemas.openxmlformats.org/drawingml/2006/table">
                <a:tbl>
                  <a:tblPr firstRow="1" bandRow="1">
                    <a:tableStyleId>{00A15C55-8517-42AA-B614-E9B94910E393}</a:tableStyleId>
                  </a:tblPr>
                  <a:tblGrid>
                    <a:gridCol w="379834">
                      <a:extLst>
                        <a:ext uri="{9D8B030D-6E8A-4147-A177-3AD203B41FA5}">
                          <a16:colId xmlns:a16="http://schemas.microsoft.com/office/drawing/2014/main" val="3264958069"/>
                        </a:ext>
                      </a:extLst>
                    </a:gridCol>
                    <a:gridCol w="423335">
                      <a:extLst>
                        <a:ext uri="{9D8B030D-6E8A-4147-A177-3AD203B41FA5}">
                          <a16:colId xmlns:a16="http://schemas.microsoft.com/office/drawing/2014/main" val="910396186"/>
                        </a:ext>
                      </a:extLst>
                    </a:gridCol>
                    <a:gridCol w="481090">
                      <a:extLst>
                        <a:ext uri="{9D8B030D-6E8A-4147-A177-3AD203B41FA5}">
                          <a16:colId xmlns:a16="http://schemas.microsoft.com/office/drawing/2014/main" val="344589732"/>
                        </a:ext>
                      </a:extLst>
                    </a:gridCol>
                    <a:gridCol w="600976">
                      <a:extLst>
                        <a:ext uri="{9D8B030D-6E8A-4147-A177-3AD203B41FA5}">
                          <a16:colId xmlns:a16="http://schemas.microsoft.com/office/drawing/2014/main" val="4184236198"/>
                        </a:ext>
                      </a:extLst>
                    </a:gridCol>
                    <a:gridCol w="646048">
                      <a:extLst>
                        <a:ext uri="{9D8B030D-6E8A-4147-A177-3AD203B41FA5}">
                          <a16:colId xmlns:a16="http://schemas.microsoft.com/office/drawing/2014/main" val="798940044"/>
                        </a:ext>
                      </a:extLst>
                    </a:gridCol>
                    <a:gridCol w="736194">
                      <a:extLst>
                        <a:ext uri="{9D8B030D-6E8A-4147-A177-3AD203B41FA5}">
                          <a16:colId xmlns:a16="http://schemas.microsoft.com/office/drawing/2014/main" val="3126786975"/>
                        </a:ext>
                      </a:extLst>
                    </a:gridCol>
                    <a:gridCol w="646050">
                      <a:extLst>
                        <a:ext uri="{9D8B030D-6E8A-4147-A177-3AD203B41FA5}">
                          <a16:colId xmlns:a16="http://schemas.microsoft.com/office/drawing/2014/main" val="3040600481"/>
                        </a:ext>
                      </a:extLst>
                    </a:gridCol>
                    <a:gridCol w="741203">
                      <a:extLst>
                        <a:ext uri="{9D8B030D-6E8A-4147-A177-3AD203B41FA5}">
                          <a16:colId xmlns:a16="http://schemas.microsoft.com/office/drawing/2014/main" val="2712046625"/>
                        </a:ext>
                      </a:extLst>
                    </a:gridCol>
                  </a:tblGrid>
                  <a:tr h="494515">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305254">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305254">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305254">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305254">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7" name="Table 6">
                <a:extLst>
                  <a:ext uri="{FF2B5EF4-FFF2-40B4-BE49-F238E27FC236}">
                    <a16:creationId xmlns:a16="http://schemas.microsoft.com/office/drawing/2014/main" id="{9C2AB027-C5E4-F064-C305-AF1437C50637}"/>
                  </a:ext>
                </a:extLst>
              </p:cNvPr>
              <p:cNvGraphicFramePr>
                <a:graphicFrameLocks noGrp="1"/>
              </p:cNvGraphicFramePr>
              <p:nvPr>
                <p:extLst>
                  <p:ext uri="{D42A27DB-BD31-4B8C-83A1-F6EECF244321}">
                    <p14:modId xmlns:p14="http://schemas.microsoft.com/office/powerpoint/2010/main" val="1735146016"/>
                  </p:ext>
                </p:extLst>
              </p:nvPr>
            </p:nvGraphicFramePr>
            <p:xfrm>
              <a:off x="7537269" y="0"/>
              <a:ext cx="4654730" cy="1739176"/>
            </p:xfrm>
            <a:graphic>
              <a:graphicData uri="http://schemas.openxmlformats.org/drawingml/2006/table">
                <a:tbl>
                  <a:tblPr firstRow="1" bandRow="1">
                    <a:tableStyleId>{00A15C55-8517-42AA-B614-E9B94910E393}</a:tableStyleId>
                  </a:tblPr>
                  <a:tblGrid>
                    <a:gridCol w="379834">
                      <a:extLst>
                        <a:ext uri="{9D8B030D-6E8A-4147-A177-3AD203B41FA5}">
                          <a16:colId xmlns:a16="http://schemas.microsoft.com/office/drawing/2014/main" val="3264958069"/>
                        </a:ext>
                      </a:extLst>
                    </a:gridCol>
                    <a:gridCol w="423335">
                      <a:extLst>
                        <a:ext uri="{9D8B030D-6E8A-4147-A177-3AD203B41FA5}">
                          <a16:colId xmlns:a16="http://schemas.microsoft.com/office/drawing/2014/main" val="910396186"/>
                        </a:ext>
                      </a:extLst>
                    </a:gridCol>
                    <a:gridCol w="481090">
                      <a:extLst>
                        <a:ext uri="{9D8B030D-6E8A-4147-A177-3AD203B41FA5}">
                          <a16:colId xmlns:a16="http://schemas.microsoft.com/office/drawing/2014/main" val="344589732"/>
                        </a:ext>
                      </a:extLst>
                    </a:gridCol>
                    <a:gridCol w="600976">
                      <a:extLst>
                        <a:ext uri="{9D8B030D-6E8A-4147-A177-3AD203B41FA5}">
                          <a16:colId xmlns:a16="http://schemas.microsoft.com/office/drawing/2014/main" val="4184236198"/>
                        </a:ext>
                      </a:extLst>
                    </a:gridCol>
                    <a:gridCol w="646048">
                      <a:extLst>
                        <a:ext uri="{9D8B030D-6E8A-4147-A177-3AD203B41FA5}">
                          <a16:colId xmlns:a16="http://schemas.microsoft.com/office/drawing/2014/main" val="798940044"/>
                        </a:ext>
                      </a:extLst>
                    </a:gridCol>
                    <a:gridCol w="736194">
                      <a:extLst>
                        <a:ext uri="{9D8B030D-6E8A-4147-A177-3AD203B41FA5}">
                          <a16:colId xmlns:a16="http://schemas.microsoft.com/office/drawing/2014/main" val="3126786975"/>
                        </a:ext>
                      </a:extLst>
                    </a:gridCol>
                    <a:gridCol w="646050">
                      <a:extLst>
                        <a:ext uri="{9D8B030D-6E8A-4147-A177-3AD203B41FA5}">
                          <a16:colId xmlns:a16="http://schemas.microsoft.com/office/drawing/2014/main" val="3040600481"/>
                        </a:ext>
                      </a:extLst>
                    </a:gridCol>
                    <a:gridCol w="741203">
                      <a:extLst>
                        <a:ext uri="{9D8B030D-6E8A-4147-A177-3AD203B41FA5}">
                          <a16:colId xmlns:a16="http://schemas.microsoft.com/office/drawing/2014/main" val="2712046625"/>
                        </a:ext>
                      </a:extLst>
                    </a:gridCol>
                  </a:tblGrid>
                  <a:tr h="518160">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3"/>
                          <a:stretch>
                            <a:fillRect l="-346552" t="-2439" r="-193103" b="-246341"/>
                          </a:stretch>
                        </a:blipFill>
                      </a:tcPr>
                    </a:tc>
                    <a:tc>
                      <a:txBody>
                        <a:bodyPr/>
                        <a:lstStyle/>
                        <a:p>
                          <a:endParaRPr lang="en-US"/>
                        </a:p>
                      </a:txBody>
                      <a:tcPr>
                        <a:blipFill>
                          <a:blip r:embed="rId3"/>
                          <a:stretch>
                            <a:fillRect l="-507843" t="-2439" r="-119608" b="-246341"/>
                          </a:stretch>
                        </a:blipFill>
                      </a:tcPr>
                    </a:tc>
                    <a:tc>
                      <a:txBody>
                        <a:bodyPr/>
                        <a:lstStyle/>
                        <a:p>
                          <a:endParaRPr lang="en-US"/>
                        </a:p>
                      </a:txBody>
                      <a:tcPr>
                        <a:blipFill>
                          <a:blip r:embed="rId3"/>
                          <a:stretch>
                            <a:fillRect l="-534483" t="-2439" r="-5172" b="-246341"/>
                          </a:stretch>
                        </a:blipFill>
                      </a:tcPr>
                    </a:tc>
                    <a:extLst>
                      <a:ext uri="{0D108BD9-81ED-4DB2-BD59-A6C34878D82A}">
                        <a16:rowId xmlns:a16="http://schemas.microsoft.com/office/drawing/2014/main" val="4058499360"/>
                      </a:ext>
                    </a:extLst>
                  </a:tr>
                  <a:tr h="305254">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305254">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305254">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305254">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graphicFrame>
        <p:nvGraphicFramePr>
          <p:cNvPr id="8" name="Table 7">
            <a:extLst>
              <a:ext uri="{FF2B5EF4-FFF2-40B4-BE49-F238E27FC236}">
                <a16:creationId xmlns:a16="http://schemas.microsoft.com/office/drawing/2014/main" id="{FA40E7D9-54AD-E6F9-4B7F-C6AB4ECB9F43}"/>
              </a:ext>
            </a:extLst>
          </p:cNvPr>
          <p:cNvGraphicFramePr>
            <a:graphicFrameLocks noGrp="1"/>
          </p:cNvGraphicFramePr>
          <p:nvPr>
            <p:extLst>
              <p:ext uri="{D42A27DB-BD31-4B8C-83A1-F6EECF244321}">
                <p14:modId xmlns:p14="http://schemas.microsoft.com/office/powerpoint/2010/main" val="2545685000"/>
              </p:ext>
            </p:extLst>
          </p:nvPr>
        </p:nvGraphicFramePr>
        <p:xfrm>
          <a:off x="4308035" y="3851100"/>
          <a:ext cx="3526589" cy="3006900"/>
        </p:xfrm>
        <a:graphic>
          <a:graphicData uri="http://schemas.openxmlformats.org/drawingml/2006/table">
            <a:tbl>
              <a:tblPr firstRow="1" bandRow="1">
                <a:tableStyleId>{00A15C55-8517-42AA-B614-E9B94910E393}</a:tableStyleId>
              </a:tblPr>
              <a:tblGrid>
                <a:gridCol w="659900">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gridSpan="2">
                  <a:txBody>
                    <a:bodyPr/>
                    <a:lstStyle/>
                    <a:p>
                      <a:pPr algn="ctr"/>
                      <a:r>
                        <a:rPr lang="en-US" sz="1400" dirty="0"/>
                        <a:t>Inputs</a:t>
                      </a:r>
                    </a:p>
                  </a:txBody>
                  <a:tcPr/>
                </a:tc>
                <a:tc hMerge="1">
                  <a:txBody>
                    <a:bodyPr/>
                    <a:lstStyle/>
                    <a:p>
                      <a:pPr algn="ctr"/>
                      <a:endParaRPr lang="en-US" sz="14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Outputs</a:t>
                      </a:r>
                    </a:p>
                  </a:txBody>
                  <a:tcPr/>
                </a:tc>
                <a:tc hMerge="1">
                  <a:txBody>
                    <a:bodyPr/>
                    <a:lstStyle/>
                    <a:p>
                      <a:pPr algn="ctr"/>
                      <a:endParaRPr lang="en-US" sz="1400" dirty="0"/>
                    </a:p>
                  </a:txBody>
                  <a:tcPr/>
                </a:tc>
                <a:extLst>
                  <a:ext uri="{0D108BD9-81ED-4DB2-BD59-A6C34878D82A}">
                    <a16:rowId xmlns:a16="http://schemas.microsoft.com/office/drawing/2014/main" val="3693622868"/>
                  </a:ext>
                </a:extLst>
              </a:tr>
              <a:tr h="501150">
                <a:tc>
                  <a:txBody>
                    <a:bodyPr/>
                    <a:lstStyle/>
                    <a:p>
                      <a:pPr algn="ctr"/>
                      <a:r>
                        <a:rPr lang="en-US" sz="1400" dirty="0">
                          <a:solidFill>
                            <a:schemeClr val="bg1"/>
                          </a:solidFill>
                        </a:rPr>
                        <a:t>in1</a:t>
                      </a:r>
                    </a:p>
                  </a:txBody>
                  <a:tcPr/>
                </a:tc>
                <a:tc>
                  <a:txBody>
                    <a:bodyPr/>
                    <a:lstStyle/>
                    <a:p>
                      <a:pPr algn="ctr"/>
                      <a:r>
                        <a:rPr lang="en-US" sz="1400" dirty="0">
                          <a:solidFill>
                            <a:schemeClr val="bg1"/>
                          </a:solidFill>
                        </a:rPr>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carry-out</a:t>
                      </a:r>
                    </a:p>
                  </a:txBody>
                  <a:tcPr/>
                </a:tc>
                <a:tc>
                  <a:txBody>
                    <a:bodyPr/>
                    <a:lstStyle/>
                    <a:p>
                      <a:pPr algn="ctr"/>
                      <a:r>
                        <a:rPr lang="en-US" sz="1400" dirty="0">
                          <a:solidFill>
                            <a:schemeClr val="bg1"/>
                          </a:solidFill>
                        </a:rPr>
                        <a:t>sum </a:t>
                      </a:r>
                    </a:p>
                  </a:txBody>
                  <a:tcPr/>
                </a:tc>
                <a:extLst>
                  <a:ext uri="{0D108BD9-81ED-4DB2-BD59-A6C34878D82A}">
                    <a16:rowId xmlns:a16="http://schemas.microsoft.com/office/drawing/2014/main" val="4058499360"/>
                  </a:ext>
                </a:extLst>
              </a:tr>
              <a:tr h="50115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extLst>
                  <a:ext uri="{0D108BD9-81ED-4DB2-BD59-A6C34878D82A}">
                    <a16:rowId xmlns:a16="http://schemas.microsoft.com/office/drawing/2014/main" val="667803333"/>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1284451998"/>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037479323"/>
                  </a:ext>
                </a:extLst>
              </a:tr>
            </a:tbl>
          </a:graphicData>
        </a:graphic>
      </p:graphicFrame>
    </p:spTree>
    <p:extLst>
      <p:ext uri="{BB962C8B-B14F-4D97-AF65-F5344CB8AC3E}">
        <p14:creationId xmlns:p14="http://schemas.microsoft.com/office/powerpoint/2010/main" val="83026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A28A6-8C92-BFCA-2BB0-365E2C705E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4EE399-E9C0-8991-0F0A-098FC4063B50}"/>
              </a:ext>
            </a:extLst>
          </p:cNvPr>
          <p:cNvSpPr>
            <a:spLocks noGrp="1"/>
          </p:cNvSpPr>
          <p:nvPr>
            <p:ph type="title"/>
          </p:nvPr>
        </p:nvSpPr>
        <p:spPr/>
        <p:txBody>
          <a:bodyPr/>
          <a:lstStyle/>
          <a:p>
            <a:r>
              <a:rPr lang="en-US" dirty="0"/>
              <a:t>PRACTICE TIME - Sum</a:t>
            </a:r>
          </a:p>
        </p:txBody>
      </p:sp>
      <p:sp>
        <p:nvSpPr>
          <p:cNvPr id="3" name="Content Placeholder 2">
            <a:extLst>
              <a:ext uri="{FF2B5EF4-FFF2-40B4-BE49-F238E27FC236}">
                <a16:creationId xmlns:a16="http://schemas.microsoft.com/office/drawing/2014/main" id="{EA07A928-C299-6C2C-4DE8-6C6F4F18B4F2}"/>
              </a:ext>
            </a:extLst>
          </p:cNvPr>
          <p:cNvSpPr>
            <a:spLocks noGrp="1"/>
          </p:cNvSpPr>
          <p:nvPr>
            <p:ph idx="1"/>
          </p:nvPr>
        </p:nvSpPr>
        <p:spPr>
          <a:xfrm>
            <a:off x="612647" y="1715532"/>
            <a:ext cx="10917366" cy="4593828"/>
          </a:xfrm>
        </p:spPr>
        <p:txBody>
          <a:bodyPr>
            <a:normAutofit/>
          </a:bodyPr>
          <a:lstStyle/>
          <a:p>
            <a:r>
              <a:rPr lang="en-US" i="1" dirty="0"/>
              <a:t>Given input bits in1 and in2, what logical expression can we build to return the carry-out?</a:t>
            </a:r>
          </a:p>
          <a:p>
            <a:pPr lvl="1"/>
            <a:r>
              <a:rPr lang="en-US" sz="2000" dirty="0"/>
              <a:t>Carry-out is calculated as in1 ∧ in2. </a:t>
            </a:r>
            <a:endParaRPr lang="en-US" dirty="0"/>
          </a:p>
          <a:p>
            <a:r>
              <a:rPr lang="en-US" i="1" dirty="0"/>
              <a:t>How about the sum?</a:t>
            </a:r>
          </a:p>
        </p:txBody>
      </p:sp>
      <p:sp>
        <p:nvSpPr>
          <p:cNvPr id="30" name="Slide Number Placeholder 29">
            <a:extLst>
              <a:ext uri="{FF2B5EF4-FFF2-40B4-BE49-F238E27FC236}">
                <a16:creationId xmlns:a16="http://schemas.microsoft.com/office/drawing/2014/main" id="{9AFCE062-AF7C-2E0A-C930-D159DB45727D}"/>
              </a:ext>
            </a:extLst>
          </p:cNvPr>
          <p:cNvSpPr>
            <a:spLocks noGrp="1"/>
          </p:cNvSpPr>
          <p:nvPr>
            <p:ph type="sldNum" sz="quarter" idx="12"/>
          </p:nvPr>
        </p:nvSpPr>
        <p:spPr/>
        <p:txBody>
          <a:bodyPr/>
          <a:lstStyle/>
          <a:p>
            <a:fld id="{CC057153-B650-4DEB-B370-79DDCFDCE934}" type="slidenum">
              <a:rPr lang="en-US" smtClean="0"/>
              <a:t>31</a:t>
            </a:fld>
            <a:endParaRPr lang="en-US"/>
          </a:p>
        </p:txBody>
      </p:sp>
      <p:sp>
        <p:nvSpPr>
          <p:cNvPr id="31" name="TextBox 30">
            <a:extLst>
              <a:ext uri="{FF2B5EF4-FFF2-40B4-BE49-F238E27FC236}">
                <a16:creationId xmlns:a16="http://schemas.microsoft.com/office/drawing/2014/main" id="{CFD7C555-6648-DA7B-F37D-45F573E8A08E}"/>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6" name="Table 5">
            <a:extLst>
              <a:ext uri="{FF2B5EF4-FFF2-40B4-BE49-F238E27FC236}">
                <a16:creationId xmlns:a16="http://schemas.microsoft.com/office/drawing/2014/main" id="{EA55EA23-2144-0895-94F1-C74A0354EC7D}"/>
              </a:ext>
            </a:extLst>
          </p:cNvPr>
          <p:cNvGraphicFramePr>
            <a:graphicFrameLocks noGrp="1"/>
          </p:cNvGraphicFramePr>
          <p:nvPr>
            <p:extLst>
              <p:ext uri="{D42A27DB-BD31-4B8C-83A1-F6EECF244321}">
                <p14:modId xmlns:p14="http://schemas.microsoft.com/office/powerpoint/2010/main" val="1096270860"/>
              </p:ext>
            </p:extLst>
          </p:nvPr>
        </p:nvGraphicFramePr>
        <p:xfrm>
          <a:off x="4308035" y="3851100"/>
          <a:ext cx="3526589" cy="3006900"/>
        </p:xfrm>
        <a:graphic>
          <a:graphicData uri="http://schemas.openxmlformats.org/drawingml/2006/table">
            <a:tbl>
              <a:tblPr firstRow="1" bandRow="1">
                <a:tableStyleId>{00A15C55-8517-42AA-B614-E9B94910E393}</a:tableStyleId>
              </a:tblPr>
              <a:tblGrid>
                <a:gridCol w="659900">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gridSpan="2">
                  <a:txBody>
                    <a:bodyPr/>
                    <a:lstStyle/>
                    <a:p>
                      <a:pPr algn="ctr"/>
                      <a:r>
                        <a:rPr lang="en-US" sz="1400" dirty="0"/>
                        <a:t>Inputs</a:t>
                      </a:r>
                    </a:p>
                  </a:txBody>
                  <a:tcPr/>
                </a:tc>
                <a:tc hMerge="1">
                  <a:txBody>
                    <a:bodyPr/>
                    <a:lstStyle/>
                    <a:p>
                      <a:pPr algn="ctr"/>
                      <a:endParaRPr lang="en-US" sz="14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Outputs</a:t>
                      </a:r>
                    </a:p>
                  </a:txBody>
                  <a:tcPr/>
                </a:tc>
                <a:tc hMerge="1">
                  <a:txBody>
                    <a:bodyPr/>
                    <a:lstStyle/>
                    <a:p>
                      <a:pPr algn="ctr"/>
                      <a:endParaRPr lang="en-US" sz="1400" dirty="0"/>
                    </a:p>
                  </a:txBody>
                  <a:tcPr/>
                </a:tc>
                <a:extLst>
                  <a:ext uri="{0D108BD9-81ED-4DB2-BD59-A6C34878D82A}">
                    <a16:rowId xmlns:a16="http://schemas.microsoft.com/office/drawing/2014/main" val="3693622868"/>
                  </a:ext>
                </a:extLst>
              </a:tr>
              <a:tr h="501150">
                <a:tc>
                  <a:txBody>
                    <a:bodyPr/>
                    <a:lstStyle/>
                    <a:p>
                      <a:pPr algn="ctr"/>
                      <a:r>
                        <a:rPr lang="en-US" sz="1400" dirty="0">
                          <a:solidFill>
                            <a:schemeClr val="bg1"/>
                          </a:solidFill>
                        </a:rPr>
                        <a:t>in1</a:t>
                      </a:r>
                    </a:p>
                  </a:txBody>
                  <a:tcPr/>
                </a:tc>
                <a:tc>
                  <a:txBody>
                    <a:bodyPr/>
                    <a:lstStyle/>
                    <a:p>
                      <a:pPr algn="ctr"/>
                      <a:r>
                        <a:rPr lang="en-US" sz="1400" dirty="0">
                          <a:solidFill>
                            <a:schemeClr val="bg1"/>
                          </a:solidFill>
                        </a:rPr>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carry-out</a:t>
                      </a:r>
                    </a:p>
                  </a:txBody>
                  <a:tcPr/>
                </a:tc>
                <a:tc>
                  <a:txBody>
                    <a:bodyPr/>
                    <a:lstStyle/>
                    <a:p>
                      <a:pPr algn="ctr"/>
                      <a:r>
                        <a:rPr lang="en-US" sz="1400" dirty="0">
                          <a:solidFill>
                            <a:schemeClr val="bg1"/>
                          </a:solidFill>
                        </a:rPr>
                        <a:t>sum </a:t>
                      </a:r>
                    </a:p>
                  </a:txBody>
                  <a:tcPr/>
                </a:tc>
                <a:extLst>
                  <a:ext uri="{0D108BD9-81ED-4DB2-BD59-A6C34878D82A}">
                    <a16:rowId xmlns:a16="http://schemas.microsoft.com/office/drawing/2014/main" val="4058499360"/>
                  </a:ext>
                </a:extLst>
              </a:tr>
              <a:tr h="50115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extLst>
                  <a:ext uri="{0D108BD9-81ED-4DB2-BD59-A6C34878D82A}">
                    <a16:rowId xmlns:a16="http://schemas.microsoft.com/office/drawing/2014/main" val="667803333"/>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1284451998"/>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037479323"/>
                  </a:ext>
                </a:extLst>
              </a:tr>
            </a:tbl>
          </a:graphicData>
        </a:graphic>
      </p:graphicFrame>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BB877BD4-18C6-AC2D-D39D-E3B478947F29}"/>
                  </a:ext>
                </a:extLst>
              </p:cNvPr>
              <p:cNvGraphicFramePr>
                <a:graphicFrameLocks noGrp="1"/>
              </p:cNvGraphicFramePr>
              <p:nvPr>
                <p:extLst>
                  <p:ext uri="{D42A27DB-BD31-4B8C-83A1-F6EECF244321}">
                    <p14:modId xmlns:p14="http://schemas.microsoft.com/office/powerpoint/2010/main" val="1735146016"/>
                  </p:ext>
                </p:extLst>
              </p:nvPr>
            </p:nvGraphicFramePr>
            <p:xfrm>
              <a:off x="7537269" y="0"/>
              <a:ext cx="4654730" cy="1739176"/>
            </p:xfrm>
            <a:graphic>
              <a:graphicData uri="http://schemas.openxmlformats.org/drawingml/2006/table">
                <a:tbl>
                  <a:tblPr firstRow="1" bandRow="1">
                    <a:tableStyleId>{00A15C55-8517-42AA-B614-E9B94910E393}</a:tableStyleId>
                  </a:tblPr>
                  <a:tblGrid>
                    <a:gridCol w="379834">
                      <a:extLst>
                        <a:ext uri="{9D8B030D-6E8A-4147-A177-3AD203B41FA5}">
                          <a16:colId xmlns:a16="http://schemas.microsoft.com/office/drawing/2014/main" val="3264958069"/>
                        </a:ext>
                      </a:extLst>
                    </a:gridCol>
                    <a:gridCol w="423335">
                      <a:extLst>
                        <a:ext uri="{9D8B030D-6E8A-4147-A177-3AD203B41FA5}">
                          <a16:colId xmlns:a16="http://schemas.microsoft.com/office/drawing/2014/main" val="910396186"/>
                        </a:ext>
                      </a:extLst>
                    </a:gridCol>
                    <a:gridCol w="481090">
                      <a:extLst>
                        <a:ext uri="{9D8B030D-6E8A-4147-A177-3AD203B41FA5}">
                          <a16:colId xmlns:a16="http://schemas.microsoft.com/office/drawing/2014/main" val="344589732"/>
                        </a:ext>
                      </a:extLst>
                    </a:gridCol>
                    <a:gridCol w="600976">
                      <a:extLst>
                        <a:ext uri="{9D8B030D-6E8A-4147-A177-3AD203B41FA5}">
                          <a16:colId xmlns:a16="http://schemas.microsoft.com/office/drawing/2014/main" val="4184236198"/>
                        </a:ext>
                      </a:extLst>
                    </a:gridCol>
                    <a:gridCol w="646048">
                      <a:extLst>
                        <a:ext uri="{9D8B030D-6E8A-4147-A177-3AD203B41FA5}">
                          <a16:colId xmlns:a16="http://schemas.microsoft.com/office/drawing/2014/main" val="798940044"/>
                        </a:ext>
                      </a:extLst>
                    </a:gridCol>
                    <a:gridCol w="736194">
                      <a:extLst>
                        <a:ext uri="{9D8B030D-6E8A-4147-A177-3AD203B41FA5}">
                          <a16:colId xmlns:a16="http://schemas.microsoft.com/office/drawing/2014/main" val="3126786975"/>
                        </a:ext>
                      </a:extLst>
                    </a:gridCol>
                    <a:gridCol w="646050">
                      <a:extLst>
                        <a:ext uri="{9D8B030D-6E8A-4147-A177-3AD203B41FA5}">
                          <a16:colId xmlns:a16="http://schemas.microsoft.com/office/drawing/2014/main" val="3040600481"/>
                        </a:ext>
                      </a:extLst>
                    </a:gridCol>
                    <a:gridCol w="741203">
                      <a:extLst>
                        <a:ext uri="{9D8B030D-6E8A-4147-A177-3AD203B41FA5}">
                          <a16:colId xmlns:a16="http://schemas.microsoft.com/office/drawing/2014/main" val="2712046625"/>
                        </a:ext>
                      </a:extLst>
                    </a:gridCol>
                  </a:tblGrid>
                  <a:tr h="494515">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305254">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305254">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305254">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305254">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7" name="Table 6">
                <a:extLst>
                  <a:ext uri="{FF2B5EF4-FFF2-40B4-BE49-F238E27FC236}">
                    <a16:creationId xmlns:a16="http://schemas.microsoft.com/office/drawing/2014/main" id="{BB877BD4-18C6-AC2D-D39D-E3B478947F29}"/>
                  </a:ext>
                </a:extLst>
              </p:cNvPr>
              <p:cNvGraphicFramePr>
                <a:graphicFrameLocks noGrp="1"/>
              </p:cNvGraphicFramePr>
              <p:nvPr>
                <p:extLst>
                  <p:ext uri="{D42A27DB-BD31-4B8C-83A1-F6EECF244321}">
                    <p14:modId xmlns:p14="http://schemas.microsoft.com/office/powerpoint/2010/main" val="1735146016"/>
                  </p:ext>
                </p:extLst>
              </p:nvPr>
            </p:nvGraphicFramePr>
            <p:xfrm>
              <a:off x="7537269" y="0"/>
              <a:ext cx="4654730" cy="1739176"/>
            </p:xfrm>
            <a:graphic>
              <a:graphicData uri="http://schemas.openxmlformats.org/drawingml/2006/table">
                <a:tbl>
                  <a:tblPr firstRow="1" bandRow="1">
                    <a:tableStyleId>{00A15C55-8517-42AA-B614-E9B94910E393}</a:tableStyleId>
                  </a:tblPr>
                  <a:tblGrid>
                    <a:gridCol w="379834">
                      <a:extLst>
                        <a:ext uri="{9D8B030D-6E8A-4147-A177-3AD203B41FA5}">
                          <a16:colId xmlns:a16="http://schemas.microsoft.com/office/drawing/2014/main" val="3264958069"/>
                        </a:ext>
                      </a:extLst>
                    </a:gridCol>
                    <a:gridCol w="423335">
                      <a:extLst>
                        <a:ext uri="{9D8B030D-6E8A-4147-A177-3AD203B41FA5}">
                          <a16:colId xmlns:a16="http://schemas.microsoft.com/office/drawing/2014/main" val="910396186"/>
                        </a:ext>
                      </a:extLst>
                    </a:gridCol>
                    <a:gridCol w="481090">
                      <a:extLst>
                        <a:ext uri="{9D8B030D-6E8A-4147-A177-3AD203B41FA5}">
                          <a16:colId xmlns:a16="http://schemas.microsoft.com/office/drawing/2014/main" val="344589732"/>
                        </a:ext>
                      </a:extLst>
                    </a:gridCol>
                    <a:gridCol w="600976">
                      <a:extLst>
                        <a:ext uri="{9D8B030D-6E8A-4147-A177-3AD203B41FA5}">
                          <a16:colId xmlns:a16="http://schemas.microsoft.com/office/drawing/2014/main" val="4184236198"/>
                        </a:ext>
                      </a:extLst>
                    </a:gridCol>
                    <a:gridCol w="646048">
                      <a:extLst>
                        <a:ext uri="{9D8B030D-6E8A-4147-A177-3AD203B41FA5}">
                          <a16:colId xmlns:a16="http://schemas.microsoft.com/office/drawing/2014/main" val="798940044"/>
                        </a:ext>
                      </a:extLst>
                    </a:gridCol>
                    <a:gridCol w="736194">
                      <a:extLst>
                        <a:ext uri="{9D8B030D-6E8A-4147-A177-3AD203B41FA5}">
                          <a16:colId xmlns:a16="http://schemas.microsoft.com/office/drawing/2014/main" val="3126786975"/>
                        </a:ext>
                      </a:extLst>
                    </a:gridCol>
                    <a:gridCol w="646050">
                      <a:extLst>
                        <a:ext uri="{9D8B030D-6E8A-4147-A177-3AD203B41FA5}">
                          <a16:colId xmlns:a16="http://schemas.microsoft.com/office/drawing/2014/main" val="3040600481"/>
                        </a:ext>
                      </a:extLst>
                    </a:gridCol>
                    <a:gridCol w="741203">
                      <a:extLst>
                        <a:ext uri="{9D8B030D-6E8A-4147-A177-3AD203B41FA5}">
                          <a16:colId xmlns:a16="http://schemas.microsoft.com/office/drawing/2014/main" val="2712046625"/>
                        </a:ext>
                      </a:extLst>
                    </a:gridCol>
                  </a:tblGrid>
                  <a:tr h="518160">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3"/>
                          <a:stretch>
                            <a:fillRect l="-346552" t="-2439" r="-193103" b="-246341"/>
                          </a:stretch>
                        </a:blipFill>
                      </a:tcPr>
                    </a:tc>
                    <a:tc>
                      <a:txBody>
                        <a:bodyPr/>
                        <a:lstStyle/>
                        <a:p>
                          <a:endParaRPr lang="en-US"/>
                        </a:p>
                      </a:txBody>
                      <a:tcPr>
                        <a:blipFill>
                          <a:blip r:embed="rId3"/>
                          <a:stretch>
                            <a:fillRect l="-507843" t="-2439" r="-119608" b="-246341"/>
                          </a:stretch>
                        </a:blipFill>
                      </a:tcPr>
                    </a:tc>
                    <a:tc>
                      <a:txBody>
                        <a:bodyPr/>
                        <a:lstStyle/>
                        <a:p>
                          <a:endParaRPr lang="en-US"/>
                        </a:p>
                      </a:txBody>
                      <a:tcPr>
                        <a:blipFill>
                          <a:blip r:embed="rId3"/>
                          <a:stretch>
                            <a:fillRect l="-534483" t="-2439" r="-5172" b="-246341"/>
                          </a:stretch>
                        </a:blipFill>
                      </a:tcPr>
                    </a:tc>
                    <a:extLst>
                      <a:ext uri="{0D108BD9-81ED-4DB2-BD59-A6C34878D82A}">
                        <a16:rowId xmlns:a16="http://schemas.microsoft.com/office/drawing/2014/main" val="4058499360"/>
                      </a:ext>
                    </a:extLst>
                  </a:tr>
                  <a:tr h="305254">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305254">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305254">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305254">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spTree>
    <p:extLst>
      <p:ext uri="{BB962C8B-B14F-4D97-AF65-F5344CB8AC3E}">
        <p14:creationId xmlns:p14="http://schemas.microsoft.com/office/powerpoint/2010/main" val="3751610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8944D-1196-0E63-BAE2-B5952F741B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61A198-388A-7F82-F07B-B667DFA81D89}"/>
              </a:ext>
            </a:extLst>
          </p:cNvPr>
          <p:cNvSpPr>
            <a:spLocks noGrp="1"/>
          </p:cNvSpPr>
          <p:nvPr>
            <p:ph type="title"/>
          </p:nvPr>
        </p:nvSpPr>
        <p:spPr/>
        <p:txBody>
          <a:bodyPr/>
          <a:lstStyle/>
          <a:p>
            <a:r>
              <a:rPr lang="en-US" dirty="0"/>
              <a:t>ANSWER – Sum</a:t>
            </a:r>
          </a:p>
        </p:txBody>
      </p:sp>
      <p:sp>
        <p:nvSpPr>
          <p:cNvPr id="3" name="Content Placeholder 2">
            <a:extLst>
              <a:ext uri="{FF2B5EF4-FFF2-40B4-BE49-F238E27FC236}">
                <a16:creationId xmlns:a16="http://schemas.microsoft.com/office/drawing/2014/main" id="{4801EEF6-9093-4D71-678C-AEA0A263E8FB}"/>
              </a:ext>
            </a:extLst>
          </p:cNvPr>
          <p:cNvSpPr>
            <a:spLocks noGrp="1"/>
          </p:cNvSpPr>
          <p:nvPr>
            <p:ph idx="1"/>
          </p:nvPr>
        </p:nvSpPr>
        <p:spPr>
          <a:xfrm>
            <a:off x="612647" y="1715532"/>
            <a:ext cx="10917366" cy="4593828"/>
          </a:xfrm>
        </p:spPr>
        <p:txBody>
          <a:bodyPr>
            <a:normAutofit/>
          </a:bodyPr>
          <a:lstStyle/>
          <a:p>
            <a:r>
              <a:rPr lang="en-US" i="1" dirty="0"/>
              <a:t>Given input bits in1 and in2, what logical expression can we build to return the carry-out?</a:t>
            </a:r>
          </a:p>
          <a:p>
            <a:pPr lvl="1"/>
            <a:r>
              <a:rPr lang="en-US" sz="2000" dirty="0"/>
              <a:t>Carry-out is calculated as in1 ∧ in2. </a:t>
            </a:r>
            <a:endParaRPr lang="en-US" dirty="0"/>
          </a:p>
          <a:p>
            <a:r>
              <a:rPr lang="en-US" i="1" dirty="0"/>
              <a:t>How about the sum?</a:t>
            </a:r>
          </a:p>
          <a:p>
            <a:pPr lvl="1"/>
            <a:r>
              <a:rPr lang="en-US" sz="2000" dirty="0"/>
              <a:t>Sum is calculated as in1 ⊕ in2. </a:t>
            </a:r>
          </a:p>
        </p:txBody>
      </p:sp>
      <p:sp>
        <p:nvSpPr>
          <p:cNvPr id="30" name="Slide Number Placeholder 29">
            <a:extLst>
              <a:ext uri="{FF2B5EF4-FFF2-40B4-BE49-F238E27FC236}">
                <a16:creationId xmlns:a16="http://schemas.microsoft.com/office/drawing/2014/main" id="{030C84B2-3AC8-80D0-13A2-EEF1791A06D2}"/>
              </a:ext>
            </a:extLst>
          </p:cNvPr>
          <p:cNvSpPr>
            <a:spLocks noGrp="1"/>
          </p:cNvSpPr>
          <p:nvPr>
            <p:ph type="sldNum" sz="quarter" idx="12"/>
          </p:nvPr>
        </p:nvSpPr>
        <p:spPr/>
        <p:txBody>
          <a:bodyPr/>
          <a:lstStyle/>
          <a:p>
            <a:fld id="{CC057153-B650-4DEB-B370-79DDCFDCE934}" type="slidenum">
              <a:rPr lang="en-US" smtClean="0"/>
              <a:t>32</a:t>
            </a:fld>
            <a:endParaRPr lang="en-US"/>
          </a:p>
        </p:txBody>
      </p:sp>
      <p:sp>
        <p:nvSpPr>
          <p:cNvPr id="31" name="TextBox 30">
            <a:extLst>
              <a:ext uri="{FF2B5EF4-FFF2-40B4-BE49-F238E27FC236}">
                <a16:creationId xmlns:a16="http://schemas.microsoft.com/office/drawing/2014/main" id="{4D7E00EA-3077-44F2-C8CB-96CF0044A856}"/>
              </a:ext>
            </a:extLst>
          </p:cNvPr>
          <p:cNvSpPr txBox="1"/>
          <p:nvPr/>
        </p:nvSpPr>
        <p:spPr>
          <a:xfrm>
            <a:off x="1997612" y="1097280"/>
            <a:ext cx="184731" cy="369332"/>
          </a:xfrm>
          <a:prstGeom prst="rect">
            <a:avLst/>
          </a:prstGeom>
          <a:noFill/>
        </p:spPr>
        <p:txBody>
          <a:bodyPr wrap="none" rtlCol="0">
            <a:spAutoFit/>
          </a:bodyPr>
          <a:lstStyle/>
          <a:p>
            <a:endParaRPr lang="en-US" dirty="0"/>
          </a:p>
        </p:txBody>
      </p:sp>
      <mc:AlternateContent xmlns:mc="http://schemas.openxmlformats.org/markup-compatibility/2006" xmlns:a14="http://schemas.microsoft.com/office/drawing/2010/main">
        <mc:Choice Requires="a14">
          <p:graphicFrame>
            <p:nvGraphicFramePr>
              <p:cNvPr id="5" name="Table 4">
                <a:extLst>
                  <a:ext uri="{FF2B5EF4-FFF2-40B4-BE49-F238E27FC236}">
                    <a16:creationId xmlns:a16="http://schemas.microsoft.com/office/drawing/2014/main" id="{412A2B5B-9594-6B8A-0359-EE1A2071F093}"/>
                  </a:ext>
                </a:extLst>
              </p:cNvPr>
              <p:cNvGraphicFramePr>
                <a:graphicFrameLocks noGrp="1"/>
              </p:cNvGraphicFramePr>
              <p:nvPr>
                <p:extLst>
                  <p:ext uri="{D42A27DB-BD31-4B8C-83A1-F6EECF244321}">
                    <p14:modId xmlns:p14="http://schemas.microsoft.com/office/powerpoint/2010/main" val="1739674766"/>
                  </p:ext>
                </p:extLst>
              </p:nvPr>
            </p:nvGraphicFramePr>
            <p:xfrm>
              <a:off x="7537269" y="0"/>
              <a:ext cx="4654730" cy="1739176"/>
            </p:xfrm>
            <a:graphic>
              <a:graphicData uri="http://schemas.openxmlformats.org/drawingml/2006/table">
                <a:tbl>
                  <a:tblPr firstRow="1" bandRow="1">
                    <a:tableStyleId>{00A15C55-8517-42AA-B614-E9B94910E393}</a:tableStyleId>
                  </a:tblPr>
                  <a:tblGrid>
                    <a:gridCol w="379834">
                      <a:extLst>
                        <a:ext uri="{9D8B030D-6E8A-4147-A177-3AD203B41FA5}">
                          <a16:colId xmlns:a16="http://schemas.microsoft.com/office/drawing/2014/main" val="3264958069"/>
                        </a:ext>
                      </a:extLst>
                    </a:gridCol>
                    <a:gridCol w="423335">
                      <a:extLst>
                        <a:ext uri="{9D8B030D-6E8A-4147-A177-3AD203B41FA5}">
                          <a16:colId xmlns:a16="http://schemas.microsoft.com/office/drawing/2014/main" val="910396186"/>
                        </a:ext>
                      </a:extLst>
                    </a:gridCol>
                    <a:gridCol w="481090">
                      <a:extLst>
                        <a:ext uri="{9D8B030D-6E8A-4147-A177-3AD203B41FA5}">
                          <a16:colId xmlns:a16="http://schemas.microsoft.com/office/drawing/2014/main" val="344589732"/>
                        </a:ext>
                      </a:extLst>
                    </a:gridCol>
                    <a:gridCol w="600976">
                      <a:extLst>
                        <a:ext uri="{9D8B030D-6E8A-4147-A177-3AD203B41FA5}">
                          <a16:colId xmlns:a16="http://schemas.microsoft.com/office/drawing/2014/main" val="4184236198"/>
                        </a:ext>
                      </a:extLst>
                    </a:gridCol>
                    <a:gridCol w="646048">
                      <a:extLst>
                        <a:ext uri="{9D8B030D-6E8A-4147-A177-3AD203B41FA5}">
                          <a16:colId xmlns:a16="http://schemas.microsoft.com/office/drawing/2014/main" val="798940044"/>
                        </a:ext>
                      </a:extLst>
                    </a:gridCol>
                    <a:gridCol w="736194">
                      <a:extLst>
                        <a:ext uri="{9D8B030D-6E8A-4147-A177-3AD203B41FA5}">
                          <a16:colId xmlns:a16="http://schemas.microsoft.com/office/drawing/2014/main" val="3126786975"/>
                        </a:ext>
                      </a:extLst>
                    </a:gridCol>
                    <a:gridCol w="646050">
                      <a:extLst>
                        <a:ext uri="{9D8B030D-6E8A-4147-A177-3AD203B41FA5}">
                          <a16:colId xmlns:a16="http://schemas.microsoft.com/office/drawing/2014/main" val="3040600481"/>
                        </a:ext>
                      </a:extLst>
                    </a:gridCol>
                    <a:gridCol w="741203">
                      <a:extLst>
                        <a:ext uri="{9D8B030D-6E8A-4147-A177-3AD203B41FA5}">
                          <a16:colId xmlns:a16="http://schemas.microsoft.com/office/drawing/2014/main" val="2712046625"/>
                        </a:ext>
                      </a:extLst>
                    </a:gridCol>
                  </a:tblGrid>
                  <a:tr h="494515">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pPr algn="ctr"/>
                          <a:r>
                            <a:rPr lang="en-US" sz="1400" dirty="0"/>
                            <a:t>X </a:t>
                          </a:r>
                          <a14:m>
                            <m:oMath xmlns:m="http://schemas.openxmlformats.org/officeDocument/2006/math">
                              <m:r>
                                <a:rPr lang="en-US" sz="1400" smtClean="0">
                                  <a:latin typeface="Cambria Math" panose="02040503050406030204" pitchFamily="18" charset="0"/>
                                </a:rPr>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tc>
                      <a:txBody>
                        <a:bodyPr/>
                        <a:lstStyle/>
                        <a:p>
                          <a:pPr algn="ctr"/>
                          <a:r>
                            <a:rPr lang="en-US" sz="1400" dirty="0"/>
                            <a:t>X </a:t>
                          </a:r>
                          <a14:m>
                            <m:oMath xmlns:m="http://schemas.openxmlformats.org/officeDocument/2006/math">
                              <m:r>
                                <m:rPr>
                                  <m:nor/>
                                </m:rPr>
                                <a:rPr lang="en-US" sz="1400" i="0" smtClean="0"/>
                                <m:t>⊽</m:t>
                              </m:r>
                            </m:oMath>
                          </a14:m>
                          <a:r>
                            <a:rPr lang="en-US" sz="1400" dirty="0"/>
                            <a:t> Y</a:t>
                          </a:r>
                        </a:p>
                      </a:txBody>
                      <a:tcPr/>
                    </a:tc>
                    <a:extLst>
                      <a:ext uri="{0D108BD9-81ED-4DB2-BD59-A6C34878D82A}">
                        <a16:rowId xmlns:a16="http://schemas.microsoft.com/office/drawing/2014/main" val="4058499360"/>
                      </a:ext>
                    </a:extLst>
                  </a:tr>
                  <a:tr h="305254">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305254">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305254">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305254">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Choice>
        <mc:Fallback xmlns="">
          <p:graphicFrame>
            <p:nvGraphicFramePr>
              <p:cNvPr id="5" name="Table 4">
                <a:extLst>
                  <a:ext uri="{FF2B5EF4-FFF2-40B4-BE49-F238E27FC236}">
                    <a16:creationId xmlns:a16="http://schemas.microsoft.com/office/drawing/2014/main" id="{412A2B5B-9594-6B8A-0359-EE1A2071F093}"/>
                  </a:ext>
                </a:extLst>
              </p:cNvPr>
              <p:cNvGraphicFramePr>
                <a:graphicFrameLocks noGrp="1"/>
              </p:cNvGraphicFramePr>
              <p:nvPr>
                <p:extLst>
                  <p:ext uri="{D42A27DB-BD31-4B8C-83A1-F6EECF244321}">
                    <p14:modId xmlns:p14="http://schemas.microsoft.com/office/powerpoint/2010/main" val="1739674766"/>
                  </p:ext>
                </p:extLst>
              </p:nvPr>
            </p:nvGraphicFramePr>
            <p:xfrm>
              <a:off x="7537269" y="0"/>
              <a:ext cx="4654730" cy="1739176"/>
            </p:xfrm>
            <a:graphic>
              <a:graphicData uri="http://schemas.openxmlformats.org/drawingml/2006/table">
                <a:tbl>
                  <a:tblPr firstRow="1" bandRow="1">
                    <a:tableStyleId>{00A15C55-8517-42AA-B614-E9B94910E393}</a:tableStyleId>
                  </a:tblPr>
                  <a:tblGrid>
                    <a:gridCol w="379834">
                      <a:extLst>
                        <a:ext uri="{9D8B030D-6E8A-4147-A177-3AD203B41FA5}">
                          <a16:colId xmlns:a16="http://schemas.microsoft.com/office/drawing/2014/main" val="3264958069"/>
                        </a:ext>
                      </a:extLst>
                    </a:gridCol>
                    <a:gridCol w="423335">
                      <a:extLst>
                        <a:ext uri="{9D8B030D-6E8A-4147-A177-3AD203B41FA5}">
                          <a16:colId xmlns:a16="http://schemas.microsoft.com/office/drawing/2014/main" val="910396186"/>
                        </a:ext>
                      </a:extLst>
                    </a:gridCol>
                    <a:gridCol w="481090">
                      <a:extLst>
                        <a:ext uri="{9D8B030D-6E8A-4147-A177-3AD203B41FA5}">
                          <a16:colId xmlns:a16="http://schemas.microsoft.com/office/drawing/2014/main" val="344589732"/>
                        </a:ext>
                      </a:extLst>
                    </a:gridCol>
                    <a:gridCol w="600976">
                      <a:extLst>
                        <a:ext uri="{9D8B030D-6E8A-4147-A177-3AD203B41FA5}">
                          <a16:colId xmlns:a16="http://schemas.microsoft.com/office/drawing/2014/main" val="4184236198"/>
                        </a:ext>
                      </a:extLst>
                    </a:gridCol>
                    <a:gridCol w="646048">
                      <a:extLst>
                        <a:ext uri="{9D8B030D-6E8A-4147-A177-3AD203B41FA5}">
                          <a16:colId xmlns:a16="http://schemas.microsoft.com/office/drawing/2014/main" val="798940044"/>
                        </a:ext>
                      </a:extLst>
                    </a:gridCol>
                    <a:gridCol w="736194">
                      <a:extLst>
                        <a:ext uri="{9D8B030D-6E8A-4147-A177-3AD203B41FA5}">
                          <a16:colId xmlns:a16="http://schemas.microsoft.com/office/drawing/2014/main" val="3126786975"/>
                        </a:ext>
                      </a:extLst>
                    </a:gridCol>
                    <a:gridCol w="646050">
                      <a:extLst>
                        <a:ext uri="{9D8B030D-6E8A-4147-A177-3AD203B41FA5}">
                          <a16:colId xmlns:a16="http://schemas.microsoft.com/office/drawing/2014/main" val="3040600481"/>
                        </a:ext>
                      </a:extLst>
                    </a:gridCol>
                    <a:gridCol w="741203">
                      <a:extLst>
                        <a:ext uri="{9D8B030D-6E8A-4147-A177-3AD203B41FA5}">
                          <a16:colId xmlns:a16="http://schemas.microsoft.com/office/drawing/2014/main" val="2712046625"/>
                        </a:ext>
                      </a:extLst>
                    </a:gridCol>
                  </a:tblGrid>
                  <a:tr h="518160">
                    <a:tc>
                      <a:txBody>
                        <a:bodyPr/>
                        <a:lstStyle/>
                        <a:p>
                          <a:pPr algn="ctr"/>
                          <a:r>
                            <a:rPr lang="en-US" sz="1400" dirty="0"/>
                            <a:t>X</a:t>
                          </a:r>
                        </a:p>
                      </a:txBody>
                      <a:tcPr/>
                    </a:tc>
                    <a:tc>
                      <a:txBody>
                        <a:bodyPr/>
                        <a:lstStyle/>
                        <a:p>
                          <a:pPr algn="ctr"/>
                          <a:r>
                            <a:rPr lang="en-US" sz="1400" dirty="0"/>
                            <a:t>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 X</a:t>
                          </a:r>
                        </a:p>
                      </a:txBody>
                      <a:tcPr/>
                    </a:tc>
                    <a:tc>
                      <a:txBody>
                        <a:bodyPr/>
                        <a:lstStyle/>
                        <a:p>
                          <a:pPr algn="ctr"/>
                          <a:r>
                            <a:rPr lang="en-US" sz="1400" dirty="0"/>
                            <a:t>X ∧ Y</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X ∨ Y</a:t>
                          </a:r>
                        </a:p>
                      </a:txBody>
                      <a:tcPr/>
                    </a:tc>
                    <a:tc>
                      <a:txBody>
                        <a:bodyPr/>
                        <a:lstStyle/>
                        <a:p>
                          <a:endParaRPr lang="en-US"/>
                        </a:p>
                      </a:txBody>
                      <a:tcPr>
                        <a:blipFill>
                          <a:blip r:embed="rId3"/>
                          <a:stretch>
                            <a:fillRect l="-346552" t="-2439" r="-193103" b="-246341"/>
                          </a:stretch>
                        </a:blipFill>
                      </a:tcPr>
                    </a:tc>
                    <a:tc>
                      <a:txBody>
                        <a:bodyPr/>
                        <a:lstStyle/>
                        <a:p>
                          <a:endParaRPr lang="en-US"/>
                        </a:p>
                      </a:txBody>
                      <a:tcPr>
                        <a:blipFill>
                          <a:blip r:embed="rId3"/>
                          <a:stretch>
                            <a:fillRect l="-507843" t="-2439" r="-119608" b="-246341"/>
                          </a:stretch>
                        </a:blipFill>
                      </a:tcPr>
                    </a:tc>
                    <a:tc>
                      <a:txBody>
                        <a:bodyPr/>
                        <a:lstStyle/>
                        <a:p>
                          <a:endParaRPr lang="en-US"/>
                        </a:p>
                      </a:txBody>
                      <a:tcPr>
                        <a:blipFill>
                          <a:blip r:embed="rId3"/>
                          <a:stretch>
                            <a:fillRect l="-534483" t="-2439" r="-5172" b="-246341"/>
                          </a:stretch>
                        </a:blipFill>
                      </a:tcPr>
                    </a:tc>
                    <a:extLst>
                      <a:ext uri="{0D108BD9-81ED-4DB2-BD59-A6C34878D82A}">
                        <a16:rowId xmlns:a16="http://schemas.microsoft.com/office/drawing/2014/main" val="4058499360"/>
                      </a:ext>
                    </a:extLst>
                  </a:tr>
                  <a:tr h="305254">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extLst>
                      <a:ext uri="{0D108BD9-81ED-4DB2-BD59-A6C34878D82A}">
                        <a16:rowId xmlns:a16="http://schemas.microsoft.com/office/drawing/2014/main" val="68841992"/>
                      </a:ext>
                    </a:extLst>
                  </a:tr>
                  <a:tr h="305254">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667803333"/>
                      </a:ext>
                    </a:extLst>
                  </a:tr>
                  <a:tr h="305254">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1284451998"/>
                      </a:ext>
                    </a:extLst>
                  </a:tr>
                  <a:tr h="305254">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0</a:t>
                          </a:r>
                        </a:p>
                      </a:txBody>
                      <a:tcPr/>
                    </a:tc>
                    <a:extLst>
                      <a:ext uri="{0D108BD9-81ED-4DB2-BD59-A6C34878D82A}">
                        <a16:rowId xmlns:a16="http://schemas.microsoft.com/office/drawing/2014/main" val="2398767911"/>
                      </a:ext>
                    </a:extLst>
                  </a:tr>
                </a:tbl>
              </a:graphicData>
            </a:graphic>
          </p:graphicFrame>
        </mc:Fallback>
      </mc:AlternateContent>
      <p:graphicFrame>
        <p:nvGraphicFramePr>
          <p:cNvPr id="6" name="Table 5">
            <a:extLst>
              <a:ext uri="{FF2B5EF4-FFF2-40B4-BE49-F238E27FC236}">
                <a16:creationId xmlns:a16="http://schemas.microsoft.com/office/drawing/2014/main" id="{5AA75317-F095-C30A-760C-59B008A9A437}"/>
              </a:ext>
            </a:extLst>
          </p:cNvPr>
          <p:cNvGraphicFramePr>
            <a:graphicFrameLocks noGrp="1"/>
          </p:cNvGraphicFramePr>
          <p:nvPr>
            <p:extLst>
              <p:ext uri="{D42A27DB-BD31-4B8C-83A1-F6EECF244321}">
                <p14:modId xmlns:p14="http://schemas.microsoft.com/office/powerpoint/2010/main" val="2160743729"/>
              </p:ext>
            </p:extLst>
          </p:nvPr>
        </p:nvGraphicFramePr>
        <p:xfrm>
          <a:off x="4308035" y="3851100"/>
          <a:ext cx="3526589" cy="3006900"/>
        </p:xfrm>
        <a:graphic>
          <a:graphicData uri="http://schemas.openxmlformats.org/drawingml/2006/table">
            <a:tbl>
              <a:tblPr firstRow="1" bandRow="1">
                <a:tableStyleId>{00A15C55-8517-42AA-B614-E9B94910E393}</a:tableStyleId>
              </a:tblPr>
              <a:tblGrid>
                <a:gridCol w="659900">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gridSpan="2">
                  <a:txBody>
                    <a:bodyPr/>
                    <a:lstStyle/>
                    <a:p>
                      <a:pPr algn="ctr"/>
                      <a:r>
                        <a:rPr lang="en-US" sz="1400" dirty="0"/>
                        <a:t>Inputs</a:t>
                      </a:r>
                    </a:p>
                  </a:txBody>
                  <a:tcPr/>
                </a:tc>
                <a:tc hMerge="1">
                  <a:txBody>
                    <a:bodyPr/>
                    <a:lstStyle/>
                    <a:p>
                      <a:pPr algn="ctr"/>
                      <a:endParaRPr lang="en-US" sz="14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Outputs</a:t>
                      </a:r>
                    </a:p>
                  </a:txBody>
                  <a:tcPr/>
                </a:tc>
                <a:tc hMerge="1">
                  <a:txBody>
                    <a:bodyPr/>
                    <a:lstStyle/>
                    <a:p>
                      <a:pPr algn="ctr"/>
                      <a:endParaRPr lang="en-US" sz="1400" dirty="0"/>
                    </a:p>
                  </a:txBody>
                  <a:tcPr/>
                </a:tc>
                <a:extLst>
                  <a:ext uri="{0D108BD9-81ED-4DB2-BD59-A6C34878D82A}">
                    <a16:rowId xmlns:a16="http://schemas.microsoft.com/office/drawing/2014/main" val="3693622868"/>
                  </a:ext>
                </a:extLst>
              </a:tr>
              <a:tr h="501150">
                <a:tc>
                  <a:txBody>
                    <a:bodyPr/>
                    <a:lstStyle/>
                    <a:p>
                      <a:pPr algn="ctr"/>
                      <a:r>
                        <a:rPr lang="en-US" sz="1400" dirty="0">
                          <a:solidFill>
                            <a:schemeClr val="bg1"/>
                          </a:solidFill>
                        </a:rPr>
                        <a:t>in1</a:t>
                      </a:r>
                    </a:p>
                  </a:txBody>
                  <a:tcPr/>
                </a:tc>
                <a:tc>
                  <a:txBody>
                    <a:bodyPr/>
                    <a:lstStyle/>
                    <a:p>
                      <a:pPr algn="ctr"/>
                      <a:r>
                        <a:rPr lang="en-US" sz="1400" dirty="0">
                          <a:solidFill>
                            <a:schemeClr val="bg1"/>
                          </a:solidFill>
                        </a:rPr>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carry-out</a:t>
                      </a:r>
                    </a:p>
                  </a:txBody>
                  <a:tcPr/>
                </a:tc>
                <a:tc>
                  <a:txBody>
                    <a:bodyPr/>
                    <a:lstStyle/>
                    <a:p>
                      <a:pPr algn="ctr"/>
                      <a:r>
                        <a:rPr lang="en-US" sz="1400" dirty="0">
                          <a:solidFill>
                            <a:schemeClr val="bg1"/>
                          </a:solidFill>
                        </a:rPr>
                        <a:t>sum </a:t>
                      </a:r>
                    </a:p>
                  </a:txBody>
                  <a:tcPr/>
                </a:tc>
                <a:extLst>
                  <a:ext uri="{0D108BD9-81ED-4DB2-BD59-A6C34878D82A}">
                    <a16:rowId xmlns:a16="http://schemas.microsoft.com/office/drawing/2014/main" val="4058499360"/>
                  </a:ext>
                </a:extLst>
              </a:tr>
              <a:tr h="50115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extLst>
                  <a:ext uri="{0D108BD9-81ED-4DB2-BD59-A6C34878D82A}">
                    <a16:rowId xmlns:a16="http://schemas.microsoft.com/office/drawing/2014/main" val="667803333"/>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1284451998"/>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037479323"/>
                  </a:ext>
                </a:extLst>
              </a:tr>
            </a:tbl>
          </a:graphicData>
        </a:graphic>
      </p:graphicFrame>
    </p:spTree>
    <p:extLst>
      <p:ext uri="{BB962C8B-B14F-4D97-AF65-F5344CB8AC3E}">
        <p14:creationId xmlns:p14="http://schemas.microsoft.com/office/powerpoint/2010/main" val="2226616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D953A-F8AD-6385-5CDF-363662EE13EB}"/>
            </a:ext>
          </a:extLst>
        </p:cNvPr>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69B0E93A-11DC-D549-8BE1-8F0CECAED876}"/>
              </a:ext>
            </a:extLst>
          </p:cNvPr>
          <p:cNvSpPr>
            <a:spLocks noGrp="1"/>
          </p:cNvSpPr>
          <p:nvPr>
            <p:ph idx="1"/>
          </p:nvPr>
        </p:nvSpPr>
        <p:spPr>
          <a:xfrm>
            <a:off x="419047" y="1721759"/>
            <a:ext cx="11642321" cy="4593828"/>
          </a:xfrm>
        </p:spPr>
        <p:txBody>
          <a:bodyPr>
            <a:normAutofit/>
          </a:body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A </a:t>
            </a:r>
            <a:r>
              <a:rPr lang="en-US" b="1" dirty="0"/>
              <a:t>half adder </a:t>
            </a:r>
            <a:r>
              <a:rPr lang="en-US" dirty="0"/>
              <a:t>is a circuit that computes the sum and carry of adding two bits, A and B, together.</a:t>
            </a:r>
          </a:p>
          <a:p>
            <a:pPr lvl="1"/>
            <a:r>
              <a:rPr lang="en-US" sz="1900" dirty="0"/>
              <a:t>Carry-out is calculated as in1 ∧ in2 and sum is calculated as in1 ⊕ in2. </a:t>
            </a:r>
          </a:p>
        </p:txBody>
      </p:sp>
      <p:sp>
        <p:nvSpPr>
          <p:cNvPr id="2" name="Title 1">
            <a:extLst>
              <a:ext uri="{FF2B5EF4-FFF2-40B4-BE49-F238E27FC236}">
                <a16:creationId xmlns:a16="http://schemas.microsoft.com/office/drawing/2014/main" id="{CB86A27A-D327-B617-9B9B-BE0FFD4F1755}"/>
              </a:ext>
            </a:extLst>
          </p:cNvPr>
          <p:cNvSpPr>
            <a:spLocks noGrp="1"/>
          </p:cNvSpPr>
          <p:nvPr>
            <p:ph type="title"/>
          </p:nvPr>
        </p:nvSpPr>
        <p:spPr/>
        <p:txBody>
          <a:bodyPr/>
          <a:lstStyle/>
          <a:p>
            <a:r>
              <a:rPr lang="en-US" dirty="0"/>
              <a:t>Half adder - circuit to add two bits</a:t>
            </a:r>
          </a:p>
        </p:txBody>
      </p:sp>
      <p:sp>
        <p:nvSpPr>
          <p:cNvPr id="30" name="Slide Number Placeholder 29">
            <a:extLst>
              <a:ext uri="{FF2B5EF4-FFF2-40B4-BE49-F238E27FC236}">
                <a16:creationId xmlns:a16="http://schemas.microsoft.com/office/drawing/2014/main" id="{D92B9144-A257-EAAC-537A-FD3DD87F8411}"/>
              </a:ext>
            </a:extLst>
          </p:cNvPr>
          <p:cNvSpPr>
            <a:spLocks noGrp="1"/>
          </p:cNvSpPr>
          <p:nvPr>
            <p:ph type="sldNum" sz="quarter" idx="12"/>
          </p:nvPr>
        </p:nvSpPr>
        <p:spPr/>
        <p:txBody>
          <a:bodyPr/>
          <a:lstStyle/>
          <a:p>
            <a:fld id="{CC057153-B650-4DEB-B370-79DDCFDCE934}" type="slidenum">
              <a:rPr lang="en-US" smtClean="0"/>
              <a:t>33</a:t>
            </a:fld>
            <a:endParaRPr lang="en-US"/>
          </a:p>
        </p:txBody>
      </p:sp>
      <p:sp>
        <p:nvSpPr>
          <p:cNvPr id="31" name="TextBox 30">
            <a:extLst>
              <a:ext uri="{FF2B5EF4-FFF2-40B4-BE49-F238E27FC236}">
                <a16:creationId xmlns:a16="http://schemas.microsoft.com/office/drawing/2014/main" id="{DF2C95E5-19AE-3034-823E-5FB2B283BEDC}"/>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35" name="Table 34">
            <a:extLst>
              <a:ext uri="{FF2B5EF4-FFF2-40B4-BE49-F238E27FC236}">
                <a16:creationId xmlns:a16="http://schemas.microsoft.com/office/drawing/2014/main" id="{4DAA340F-E1B8-5AE2-4D24-F370520494DB}"/>
              </a:ext>
            </a:extLst>
          </p:cNvPr>
          <p:cNvGraphicFramePr>
            <a:graphicFrameLocks noGrp="1"/>
          </p:cNvGraphicFramePr>
          <p:nvPr>
            <p:extLst>
              <p:ext uri="{D42A27DB-BD31-4B8C-83A1-F6EECF244321}">
                <p14:modId xmlns:p14="http://schemas.microsoft.com/office/powerpoint/2010/main" val="2147691463"/>
              </p:ext>
            </p:extLst>
          </p:nvPr>
        </p:nvGraphicFramePr>
        <p:xfrm>
          <a:off x="419048" y="1507473"/>
          <a:ext cx="3526589" cy="3006900"/>
        </p:xfrm>
        <a:graphic>
          <a:graphicData uri="http://schemas.openxmlformats.org/drawingml/2006/table">
            <a:tbl>
              <a:tblPr firstRow="1" bandRow="1">
                <a:tableStyleId>{00A15C55-8517-42AA-B614-E9B94910E393}</a:tableStyleId>
              </a:tblPr>
              <a:tblGrid>
                <a:gridCol w="659900">
                  <a:extLst>
                    <a:ext uri="{9D8B030D-6E8A-4147-A177-3AD203B41FA5}">
                      <a16:colId xmlns:a16="http://schemas.microsoft.com/office/drawing/2014/main" val="3264958069"/>
                    </a:ext>
                  </a:extLst>
                </a:gridCol>
                <a:gridCol w="735475">
                  <a:extLst>
                    <a:ext uri="{9D8B030D-6E8A-4147-A177-3AD203B41FA5}">
                      <a16:colId xmlns:a16="http://schemas.microsoft.com/office/drawing/2014/main" val="910396186"/>
                    </a:ext>
                  </a:extLst>
                </a:gridCol>
                <a:gridCol w="1036932">
                  <a:extLst>
                    <a:ext uri="{9D8B030D-6E8A-4147-A177-3AD203B41FA5}">
                      <a16:colId xmlns:a16="http://schemas.microsoft.com/office/drawing/2014/main" val="344589732"/>
                    </a:ext>
                  </a:extLst>
                </a:gridCol>
                <a:gridCol w="1094282">
                  <a:extLst>
                    <a:ext uri="{9D8B030D-6E8A-4147-A177-3AD203B41FA5}">
                      <a16:colId xmlns:a16="http://schemas.microsoft.com/office/drawing/2014/main" val="4184236198"/>
                    </a:ext>
                  </a:extLst>
                </a:gridCol>
              </a:tblGrid>
              <a:tr h="501150">
                <a:tc gridSpan="2">
                  <a:txBody>
                    <a:bodyPr/>
                    <a:lstStyle/>
                    <a:p>
                      <a:pPr algn="ctr"/>
                      <a:r>
                        <a:rPr lang="en-US" sz="1400" dirty="0"/>
                        <a:t>Inputs</a:t>
                      </a:r>
                    </a:p>
                  </a:txBody>
                  <a:tcPr/>
                </a:tc>
                <a:tc hMerge="1">
                  <a:txBody>
                    <a:bodyPr/>
                    <a:lstStyle/>
                    <a:p>
                      <a:pPr algn="ctr"/>
                      <a:endParaRPr lang="en-US" sz="140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t>Outputs</a:t>
                      </a:r>
                    </a:p>
                  </a:txBody>
                  <a:tcPr/>
                </a:tc>
                <a:tc hMerge="1">
                  <a:txBody>
                    <a:bodyPr/>
                    <a:lstStyle/>
                    <a:p>
                      <a:pPr algn="ctr"/>
                      <a:endParaRPr lang="en-US" sz="1400" dirty="0"/>
                    </a:p>
                  </a:txBody>
                  <a:tcPr/>
                </a:tc>
                <a:extLst>
                  <a:ext uri="{0D108BD9-81ED-4DB2-BD59-A6C34878D82A}">
                    <a16:rowId xmlns:a16="http://schemas.microsoft.com/office/drawing/2014/main" val="3693622868"/>
                  </a:ext>
                </a:extLst>
              </a:tr>
              <a:tr h="501150">
                <a:tc>
                  <a:txBody>
                    <a:bodyPr/>
                    <a:lstStyle/>
                    <a:p>
                      <a:pPr algn="ctr"/>
                      <a:r>
                        <a:rPr lang="en-US" sz="1400" dirty="0">
                          <a:solidFill>
                            <a:schemeClr val="bg1"/>
                          </a:solidFill>
                        </a:rPr>
                        <a:t>in1</a:t>
                      </a:r>
                    </a:p>
                  </a:txBody>
                  <a:tcPr/>
                </a:tc>
                <a:tc>
                  <a:txBody>
                    <a:bodyPr/>
                    <a:lstStyle/>
                    <a:p>
                      <a:pPr algn="ctr"/>
                      <a:r>
                        <a:rPr lang="en-US" sz="1400" dirty="0">
                          <a:solidFill>
                            <a:schemeClr val="bg1"/>
                          </a:solidFill>
                        </a:rPr>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carry-out</a:t>
                      </a:r>
                    </a:p>
                  </a:txBody>
                  <a:tcPr/>
                </a:tc>
                <a:tc>
                  <a:txBody>
                    <a:bodyPr/>
                    <a:lstStyle/>
                    <a:p>
                      <a:pPr algn="ctr"/>
                      <a:r>
                        <a:rPr lang="en-US" sz="1400" dirty="0">
                          <a:solidFill>
                            <a:schemeClr val="bg1"/>
                          </a:solidFill>
                        </a:rPr>
                        <a:t>sum </a:t>
                      </a:r>
                    </a:p>
                  </a:txBody>
                  <a:tcPr/>
                </a:tc>
                <a:extLst>
                  <a:ext uri="{0D108BD9-81ED-4DB2-BD59-A6C34878D82A}">
                    <a16:rowId xmlns:a16="http://schemas.microsoft.com/office/drawing/2014/main" val="4058499360"/>
                  </a:ext>
                </a:extLst>
              </a:tr>
              <a:tr h="50115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extLst>
                  <a:ext uri="{0D108BD9-81ED-4DB2-BD59-A6C34878D82A}">
                    <a16:rowId xmlns:a16="http://schemas.microsoft.com/office/drawing/2014/main" val="667803333"/>
                  </a:ext>
                </a:extLst>
              </a:tr>
              <a:tr h="501150">
                <a:tc>
                  <a:txBody>
                    <a:bodyPr/>
                    <a:lstStyle/>
                    <a:p>
                      <a:pPr algn="ctr"/>
                      <a:r>
                        <a:rPr lang="en-US" sz="1400" dirty="0"/>
                        <a:t>1</a:t>
                      </a:r>
                    </a:p>
                  </a:txBody>
                  <a:tcPr/>
                </a:tc>
                <a:tc>
                  <a:txBody>
                    <a:bodyPr/>
                    <a:lstStyle/>
                    <a:p>
                      <a:pPr algn="ctr"/>
                      <a:r>
                        <a:rPr lang="en-US" sz="1400" dirty="0"/>
                        <a:t>0</a:t>
                      </a:r>
                    </a:p>
                  </a:txBody>
                  <a:tcPr/>
                </a:tc>
                <a:tc>
                  <a:txBody>
                    <a:bodyPr/>
                    <a:lstStyle/>
                    <a:p>
                      <a:pPr algn="ctr"/>
                      <a:r>
                        <a:rPr lang="en-US" sz="1400" dirty="0"/>
                        <a:t>0</a:t>
                      </a:r>
                    </a:p>
                  </a:txBody>
                  <a:tcPr/>
                </a:tc>
                <a:tc>
                  <a:txBody>
                    <a:bodyPr/>
                    <a:lstStyle/>
                    <a:p>
                      <a:pPr algn="ctr"/>
                      <a:r>
                        <a:rPr lang="en-US" sz="1400" dirty="0"/>
                        <a:t>1</a:t>
                      </a:r>
                    </a:p>
                  </a:txBody>
                  <a:tcPr/>
                </a:tc>
                <a:extLst>
                  <a:ext uri="{0D108BD9-81ED-4DB2-BD59-A6C34878D82A}">
                    <a16:rowId xmlns:a16="http://schemas.microsoft.com/office/drawing/2014/main" val="1284451998"/>
                  </a:ext>
                </a:extLst>
              </a:tr>
              <a:tr h="501150">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1</a:t>
                      </a:r>
                    </a:p>
                  </a:txBody>
                  <a:tcPr/>
                </a:tc>
                <a:tc>
                  <a:txBody>
                    <a:bodyPr/>
                    <a:lstStyle/>
                    <a:p>
                      <a:pPr algn="ctr"/>
                      <a:r>
                        <a:rPr lang="en-US" sz="1400" dirty="0"/>
                        <a:t>0</a:t>
                      </a:r>
                    </a:p>
                  </a:txBody>
                  <a:tcPr/>
                </a:tc>
                <a:extLst>
                  <a:ext uri="{0D108BD9-81ED-4DB2-BD59-A6C34878D82A}">
                    <a16:rowId xmlns:a16="http://schemas.microsoft.com/office/drawing/2014/main" val="3037479323"/>
                  </a:ext>
                </a:extLst>
              </a:tr>
            </a:tbl>
          </a:graphicData>
        </a:graphic>
      </p:graphicFrame>
      <p:pic>
        <p:nvPicPr>
          <p:cNvPr id="5" name="Picture 4">
            <a:extLst>
              <a:ext uri="{FF2B5EF4-FFF2-40B4-BE49-F238E27FC236}">
                <a16:creationId xmlns:a16="http://schemas.microsoft.com/office/drawing/2014/main" id="{618EF038-ABDC-2FC3-04F4-811CCFE12640}"/>
              </a:ext>
            </a:extLst>
          </p:cNvPr>
          <p:cNvPicPr>
            <a:picLocks noChangeAspect="1"/>
          </p:cNvPicPr>
          <p:nvPr/>
        </p:nvPicPr>
        <p:blipFill>
          <a:blip r:embed="rId3"/>
          <a:stretch>
            <a:fillRect/>
          </a:stretch>
        </p:blipFill>
        <p:spPr>
          <a:xfrm>
            <a:off x="5482552" y="1466612"/>
            <a:ext cx="5041900" cy="3200400"/>
          </a:xfrm>
          <a:prstGeom prst="rect">
            <a:avLst/>
          </a:prstGeom>
        </p:spPr>
      </p:pic>
    </p:spTree>
    <p:extLst>
      <p:ext uri="{BB962C8B-B14F-4D97-AF65-F5344CB8AC3E}">
        <p14:creationId xmlns:p14="http://schemas.microsoft.com/office/powerpoint/2010/main" val="34459463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A0188-768E-911C-F040-779B7C8864AF}"/>
            </a:ext>
          </a:extLst>
        </p:cNvPr>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4CDF71E7-020F-9E9D-3CB3-6B52CA3E0D6D}"/>
              </a:ext>
            </a:extLst>
          </p:cNvPr>
          <p:cNvSpPr>
            <a:spLocks noGrp="1"/>
          </p:cNvSpPr>
          <p:nvPr>
            <p:ph idx="1"/>
          </p:nvPr>
        </p:nvSpPr>
        <p:spPr>
          <a:xfrm>
            <a:off x="612648" y="1721759"/>
            <a:ext cx="10653579" cy="4593828"/>
          </a:xfrm>
        </p:spPr>
        <p:txBody>
          <a:bodyPr>
            <a:normAutofit/>
          </a:bodyPr>
          <a:lstStyle/>
          <a:p>
            <a:endParaRPr lang="en-US" dirty="0"/>
          </a:p>
          <a:p>
            <a:endParaRPr lang="en-US" dirty="0"/>
          </a:p>
          <a:p>
            <a:endParaRPr lang="en-US" dirty="0"/>
          </a:p>
          <a:p>
            <a:endParaRPr lang="en-US" dirty="0"/>
          </a:p>
          <a:p>
            <a:endParaRPr lang="en-US" dirty="0"/>
          </a:p>
        </p:txBody>
      </p:sp>
      <p:sp>
        <p:nvSpPr>
          <p:cNvPr id="2" name="Title 1">
            <a:extLst>
              <a:ext uri="{FF2B5EF4-FFF2-40B4-BE49-F238E27FC236}">
                <a16:creationId xmlns:a16="http://schemas.microsoft.com/office/drawing/2014/main" id="{D5A20327-4FF0-4148-BCDF-B188739B08F7}"/>
              </a:ext>
            </a:extLst>
          </p:cNvPr>
          <p:cNvSpPr>
            <a:spLocks noGrp="1"/>
          </p:cNvSpPr>
          <p:nvPr>
            <p:ph type="title"/>
          </p:nvPr>
        </p:nvSpPr>
        <p:spPr/>
        <p:txBody>
          <a:bodyPr/>
          <a:lstStyle/>
          <a:p>
            <a:r>
              <a:rPr lang="en-US" dirty="0"/>
              <a:t>Abstracting the half adder component</a:t>
            </a:r>
          </a:p>
        </p:txBody>
      </p:sp>
      <p:sp>
        <p:nvSpPr>
          <p:cNvPr id="30" name="Slide Number Placeholder 29">
            <a:extLst>
              <a:ext uri="{FF2B5EF4-FFF2-40B4-BE49-F238E27FC236}">
                <a16:creationId xmlns:a16="http://schemas.microsoft.com/office/drawing/2014/main" id="{E84EE094-CAB2-7C2B-5DBE-A5A301736EB9}"/>
              </a:ext>
            </a:extLst>
          </p:cNvPr>
          <p:cNvSpPr>
            <a:spLocks noGrp="1"/>
          </p:cNvSpPr>
          <p:nvPr>
            <p:ph type="sldNum" sz="quarter" idx="12"/>
          </p:nvPr>
        </p:nvSpPr>
        <p:spPr/>
        <p:txBody>
          <a:bodyPr/>
          <a:lstStyle/>
          <a:p>
            <a:fld id="{CC057153-B650-4DEB-B370-79DDCFDCE934}" type="slidenum">
              <a:rPr lang="en-US" smtClean="0"/>
              <a:t>34</a:t>
            </a:fld>
            <a:endParaRPr lang="en-US"/>
          </a:p>
        </p:txBody>
      </p:sp>
      <p:sp>
        <p:nvSpPr>
          <p:cNvPr id="31" name="TextBox 30">
            <a:extLst>
              <a:ext uri="{FF2B5EF4-FFF2-40B4-BE49-F238E27FC236}">
                <a16:creationId xmlns:a16="http://schemas.microsoft.com/office/drawing/2014/main" id="{7F827DE9-B1DF-61D9-D9FF-C24C70FD83EE}"/>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88EA878F-7136-4782-8BF9-64FC0DA00240}"/>
              </a:ext>
            </a:extLst>
          </p:cNvPr>
          <p:cNvSpPr txBox="1"/>
          <p:nvPr/>
        </p:nvSpPr>
        <p:spPr>
          <a:xfrm>
            <a:off x="925773" y="5276023"/>
            <a:ext cx="10653578" cy="400110"/>
          </a:xfrm>
          <a:prstGeom prst="rect">
            <a:avLst/>
          </a:prstGeom>
          <a:noFill/>
        </p:spPr>
        <p:txBody>
          <a:bodyPr wrap="square" rtlCol="0">
            <a:spAutoFit/>
          </a:bodyPr>
          <a:lstStyle/>
          <a:p>
            <a:pPr marL="285750" indent="-285750">
              <a:buFont typeface="Arial" panose="020B0604020202020204" pitchFamily="34" charset="0"/>
              <a:buChar char="•"/>
            </a:pPr>
            <a:r>
              <a:rPr lang="en-US" sz="2000" dirty="0"/>
              <a:t>Ignoring implementation details, we can treat the half-adder as a reusable component</a:t>
            </a:r>
          </a:p>
        </p:txBody>
      </p:sp>
      <p:grpSp>
        <p:nvGrpSpPr>
          <p:cNvPr id="8" name="Group 7">
            <a:extLst>
              <a:ext uri="{FF2B5EF4-FFF2-40B4-BE49-F238E27FC236}">
                <a16:creationId xmlns:a16="http://schemas.microsoft.com/office/drawing/2014/main" id="{0A436851-8968-5E5F-E812-827DF34BFD62}"/>
              </a:ext>
            </a:extLst>
          </p:cNvPr>
          <p:cNvGrpSpPr/>
          <p:nvPr/>
        </p:nvGrpSpPr>
        <p:grpSpPr>
          <a:xfrm>
            <a:off x="6955971" y="2540205"/>
            <a:ext cx="2499096" cy="1807616"/>
            <a:chOff x="7477327" y="4588285"/>
            <a:chExt cx="2499096" cy="1807616"/>
          </a:xfrm>
          <a:solidFill>
            <a:srgbClr val="0089E5"/>
          </a:solidFill>
        </p:grpSpPr>
        <p:cxnSp>
          <p:nvCxnSpPr>
            <p:cNvPr id="9" name="Straight Arrow Connector 8">
              <a:extLst>
                <a:ext uri="{FF2B5EF4-FFF2-40B4-BE49-F238E27FC236}">
                  <a16:creationId xmlns:a16="http://schemas.microsoft.com/office/drawing/2014/main" id="{023AE6B4-4912-A0D1-8B15-B5430C13252E}"/>
                </a:ext>
              </a:extLst>
            </p:cNvPr>
            <p:cNvCxnSpPr/>
            <p:nvPr/>
          </p:nvCxnSpPr>
          <p:spPr>
            <a:xfrm>
              <a:off x="8978222" y="4588285"/>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C72DE086-38AA-8B7D-3D04-9E5F6414BF52}"/>
                </a:ext>
              </a:extLst>
            </p:cNvPr>
            <p:cNvCxnSpPr/>
            <p:nvPr/>
          </p:nvCxnSpPr>
          <p:spPr>
            <a:xfrm>
              <a:off x="9495720" y="4588285"/>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1" name="Group 10">
              <a:extLst>
                <a:ext uri="{FF2B5EF4-FFF2-40B4-BE49-F238E27FC236}">
                  <a16:creationId xmlns:a16="http://schemas.microsoft.com/office/drawing/2014/main" id="{EB5CF68D-9FB9-04FE-2E7A-23B371201075}"/>
                </a:ext>
              </a:extLst>
            </p:cNvPr>
            <p:cNvGrpSpPr/>
            <p:nvPr/>
          </p:nvGrpSpPr>
          <p:grpSpPr>
            <a:xfrm>
              <a:off x="7477327" y="4974278"/>
              <a:ext cx="2499096" cy="1421623"/>
              <a:chOff x="7477327" y="4974278"/>
              <a:chExt cx="2499096" cy="1421623"/>
            </a:xfrm>
            <a:grpFill/>
          </p:grpSpPr>
          <p:sp>
            <p:nvSpPr>
              <p:cNvPr id="12" name="Rectangle 11">
                <a:extLst>
                  <a:ext uri="{FF2B5EF4-FFF2-40B4-BE49-F238E27FC236}">
                    <a16:creationId xmlns:a16="http://schemas.microsoft.com/office/drawing/2014/main" id="{DC2240DC-A6AD-F282-2C8C-9382251D300D}"/>
                  </a:ext>
                </a:extLst>
              </p:cNvPr>
              <p:cNvSpPr/>
              <p:nvPr/>
            </p:nvSpPr>
            <p:spPr>
              <a:xfrm>
                <a:off x="8248981" y="4974979"/>
                <a:ext cx="1727442" cy="1004201"/>
              </a:xfrm>
              <a:prstGeom prst="rect">
                <a:avLst/>
              </a:prstGeom>
              <a:grp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1355A928-3303-BD65-8909-1437A2041589}"/>
                  </a:ext>
                </a:extLst>
              </p:cNvPr>
              <p:cNvSpPr txBox="1"/>
              <p:nvPr/>
            </p:nvSpPr>
            <p:spPr>
              <a:xfrm>
                <a:off x="8699331" y="4974278"/>
                <a:ext cx="463739" cy="369332"/>
              </a:xfrm>
              <a:prstGeom prst="rect">
                <a:avLst/>
              </a:prstGeom>
              <a:grpFill/>
            </p:spPr>
            <p:txBody>
              <a:bodyPr wrap="none" rtlCol="0">
                <a:spAutoFit/>
              </a:bodyPr>
              <a:lstStyle/>
              <a:p>
                <a:r>
                  <a:rPr lang="en-US" dirty="0"/>
                  <a:t>in1</a:t>
                </a:r>
              </a:p>
            </p:txBody>
          </p:sp>
          <p:sp>
            <p:nvSpPr>
              <p:cNvPr id="14" name="TextBox 13">
                <a:extLst>
                  <a:ext uri="{FF2B5EF4-FFF2-40B4-BE49-F238E27FC236}">
                    <a16:creationId xmlns:a16="http://schemas.microsoft.com/office/drawing/2014/main" id="{83ECD24B-C986-2403-97E9-F84BE8AA6F91}"/>
                  </a:ext>
                </a:extLst>
              </p:cNvPr>
              <p:cNvSpPr txBox="1"/>
              <p:nvPr/>
            </p:nvSpPr>
            <p:spPr>
              <a:xfrm>
                <a:off x="9159351" y="4974278"/>
                <a:ext cx="463739" cy="369332"/>
              </a:xfrm>
              <a:prstGeom prst="rect">
                <a:avLst/>
              </a:prstGeom>
              <a:grpFill/>
            </p:spPr>
            <p:txBody>
              <a:bodyPr wrap="none" rtlCol="0">
                <a:spAutoFit/>
              </a:bodyPr>
              <a:lstStyle/>
              <a:p>
                <a:r>
                  <a:rPr lang="en-US" dirty="0"/>
                  <a:t>in2</a:t>
                </a:r>
              </a:p>
            </p:txBody>
          </p:sp>
          <p:sp>
            <p:nvSpPr>
              <p:cNvPr id="15" name="TextBox 14">
                <a:extLst>
                  <a:ext uri="{FF2B5EF4-FFF2-40B4-BE49-F238E27FC236}">
                    <a16:creationId xmlns:a16="http://schemas.microsoft.com/office/drawing/2014/main" id="{3F8FCD65-E746-73B2-FAD7-6DFA99469409}"/>
                  </a:ext>
                </a:extLst>
              </p:cNvPr>
              <p:cNvSpPr txBox="1"/>
              <p:nvPr/>
            </p:nvSpPr>
            <p:spPr>
              <a:xfrm>
                <a:off x="8991186" y="5562419"/>
                <a:ext cx="631904" cy="369332"/>
              </a:xfrm>
              <a:prstGeom prst="rect">
                <a:avLst/>
              </a:prstGeom>
              <a:grpFill/>
            </p:spPr>
            <p:txBody>
              <a:bodyPr wrap="square" rtlCol="0">
                <a:spAutoFit/>
              </a:bodyPr>
              <a:lstStyle/>
              <a:p>
                <a:r>
                  <a:rPr lang="en-US" dirty="0"/>
                  <a:t>sum</a:t>
                </a:r>
              </a:p>
            </p:txBody>
          </p:sp>
          <p:sp>
            <p:nvSpPr>
              <p:cNvPr id="16" name="TextBox 15">
                <a:extLst>
                  <a:ext uri="{FF2B5EF4-FFF2-40B4-BE49-F238E27FC236}">
                    <a16:creationId xmlns:a16="http://schemas.microsoft.com/office/drawing/2014/main" id="{A675EAB2-E69C-FF02-82E1-6F709467B719}"/>
                  </a:ext>
                </a:extLst>
              </p:cNvPr>
              <p:cNvSpPr txBox="1"/>
              <p:nvPr/>
            </p:nvSpPr>
            <p:spPr>
              <a:xfrm>
                <a:off x="8260221" y="5266799"/>
                <a:ext cx="1174873" cy="369332"/>
              </a:xfrm>
              <a:prstGeom prst="rect">
                <a:avLst/>
              </a:prstGeom>
              <a:grpFill/>
            </p:spPr>
            <p:txBody>
              <a:bodyPr wrap="none" rtlCol="0">
                <a:spAutoFit/>
              </a:bodyPr>
              <a:lstStyle/>
              <a:p>
                <a:r>
                  <a:rPr lang="en-US" dirty="0"/>
                  <a:t>carry-out</a:t>
                </a:r>
              </a:p>
            </p:txBody>
          </p:sp>
          <p:cxnSp>
            <p:nvCxnSpPr>
              <p:cNvPr id="17" name="Straight Arrow Connector 16">
                <a:extLst>
                  <a:ext uri="{FF2B5EF4-FFF2-40B4-BE49-F238E27FC236}">
                    <a16:creationId xmlns:a16="http://schemas.microsoft.com/office/drawing/2014/main" id="{3E21890B-DD9C-0113-3655-2EDC2834CD9F}"/>
                  </a:ext>
                </a:extLst>
              </p:cNvPr>
              <p:cNvCxnSpPr/>
              <p:nvPr/>
            </p:nvCxnSpPr>
            <p:spPr>
              <a:xfrm>
                <a:off x="9203980" y="6000276"/>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FAF1E5F3-2D77-0C2D-8102-CAD04CA8999B}"/>
                  </a:ext>
                </a:extLst>
              </p:cNvPr>
              <p:cNvCxnSpPr>
                <a:cxnSpLocks/>
                <a:stCxn id="12" idx="1"/>
              </p:cNvCxnSpPr>
              <p:nvPr/>
            </p:nvCxnSpPr>
            <p:spPr>
              <a:xfrm flipH="1">
                <a:off x="7477327" y="5477080"/>
                <a:ext cx="771654" cy="0"/>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grpSp>
      <p:pic>
        <p:nvPicPr>
          <p:cNvPr id="27" name="Picture 26">
            <a:extLst>
              <a:ext uri="{FF2B5EF4-FFF2-40B4-BE49-F238E27FC236}">
                <a16:creationId xmlns:a16="http://schemas.microsoft.com/office/drawing/2014/main" id="{66E0D020-B8AB-C98C-4C67-B5A98FDB10FA}"/>
              </a:ext>
            </a:extLst>
          </p:cNvPr>
          <p:cNvPicPr>
            <a:picLocks noChangeAspect="1"/>
          </p:cNvPicPr>
          <p:nvPr/>
        </p:nvPicPr>
        <p:blipFill>
          <a:blip r:embed="rId3"/>
          <a:stretch>
            <a:fillRect/>
          </a:stretch>
        </p:blipFill>
        <p:spPr>
          <a:xfrm>
            <a:off x="1083211" y="2421762"/>
            <a:ext cx="3888501" cy="2468268"/>
          </a:xfrm>
          <a:prstGeom prst="rect">
            <a:avLst/>
          </a:prstGeom>
        </p:spPr>
      </p:pic>
    </p:spTree>
    <p:extLst>
      <p:ext uri="{BB962C8B-B14F-4D97-AF65-F5344CB8AC3E}">
        <p14:creationId xmlns:p14="http://schemas.microsoft.com/office/powerpoint/2010/main" val="346897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8B911-51D8-C496-185A-9D38DDCD09AE}"/>
            </a:ext>
          </a:extLst>
        </p:cNvPr>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531ED944-5CA4-28A4-DFC3-28FE57921C21}"/>
              </a:ext>
            </a:extLst>
          </p:cNvPr>
          <p:cNvSpPr>
            <a:spLocks noGrp="1"/>
          </p:cNvSpPr>
          <p:nvPr>
            <p:ph idx="1"/>
          </p:nvPr>
        </p:nvSpPr>
        <p:spPr>
          <a:xfrm>
            <a:off x="612648" y="1721759"/>
            <a:ext cx="10653579" cy="4593828"/>
          </a:xfrm>
        </p:spPr>
        <p:txBody>
          <a:bodyPr>
            <a:normAutofit/>
          </a:bodyPr>
          <a:lstStyle/>
          <a:p>
            <a:pPr marL="0" indent="0">
              <a:buNone/>
            </a:pPr>
            <a:endParaRPr lang="en-US" dirty="0"/>
          </a:p>
          <a:p>
            <a:endParaRPr lang="en-US" dirty="0"/>
          </a:p>
          <a:p>
            <a:endParaRPr lang="en-US" dirty="0"/>
          </a:p>
        </p:txBody>
      </p:sp>
      <p:sp>
        <p:nvSpPr>
          <p:cNvPr id="2" name="Title 1">
            <a:extLst>
              <a:ext uri="{FF2B5EF4-FFF2-40B4-BE49-F238E27FC236}">
                <a16:creationId xmlns:a16="http://schemas.microsoft.com/office/drawing/2014/main" id="{E362A3A9-518A-27E7-6624-4F7E95A7F345}"/>
              </a:ext>
            </a:extLst>
          </p:cNvPr>
          <p:cNvSpPr>
            <a:spLocks noGrp="1"/>
          </p:cNvSpPr>
          <p:nvPr>
            <p:ph type="title"/>
          </p:nvPr>
        </p:nvSpPr>
        <p:spPr/>
        <p:txBody>
          <a:bodyPr/>
          <a:lstStyle/>
          <a:p>
            <a:r>
              <a:rPr lang="en-US" dirty="0"/>
              <a:t>Think</a:t>
            </a:r>
          </a:p>
        </p:txBody>
      </p:sp>
      <p:sp>
        <p:nvSpPr>
          <p:cNvPr id="30" name="Slide Number Placeholder 29">
            <a:extLst>
              <a:ext uri="{FF2B5EF4-FFF2-40B4-BE49-F238E27FC236}">
                <a16:creationId xmlns:a16="http://schemas.microsoft.com/office/drawing/2014/main" id="{B2946F9A-7941-AE8F-EAC8-9F1A09699536}"/>
              </a:ext>
            </a:extLst>
          </p:cNvPr>
          <p:cNvSpPr>
            <a:spLocks noGrp="1"/>
          </p:cNvSpPr>
          <p:nvPr>
            <p:ph type="sldNum" sz="quarter" idx="12"/>
          </p:nvPr>
        </p:nvSpPr>
        <p:spPr/>
        <p:txBody>
          <a:bodyPr/>
          <a:lstStyle/>
          <a:p>
            <a:fld id="{CC057153-B650-4DEB-B370-79DDCFDCE934}" type="slidenum">
              <a:rPr lang="en-US" smtClean="0"/>
              <a:t>35</a:t>
            </a:fld>
            <a:endParaRPr lang="en-US"/>
          </a:p>
        </p:txBody>
      </p:sp>
      <p:sp>
        <p:nvSpPr>
          <p:cNvPr id="31" name="TextBox 30">
            <a:extLst>
              <a:ext uri="{FF2B5EF4-FFF2-40B4-BE49-F238E27FC236}">
                <a16:creationId xmlns:a16="http://schemas.microsoft.com/office/drawing/2014/main" id="{117C28C2-9432-1D10-5683-5385C72B02DB}"/>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TextBox 4">
            <a:extLst>
              <a:ext uri="{FF2B5EF4-FFF2-40B4-BE49-F238E27FC236}">
                <a16:creationId xmlns:a16="http://schemas.microsoft.com/office/drawing/2014/main" id="{65269825-95C6-E866-3465-B157423C125B}"/>
              </a:ext>
            </a:extLst>
          </p:cNvPr>
          <p:cNvSpPr txBox="1"/>
          <p:nvPr/>
        </p:nvSpPr>
        <p:spPr>
          <a:xfrm>
            <a:off x="612649" y="4986958"/>
            <a:ext cx="11290878" cy="707886"/>
          </a:xfrm>
          <a:prstGeom prst="rect">
            <a:avLst/>
          </a:prstGeom>
          <a:noFill/>
        </p:spPr>
        <p:txBody>
          <a:bodyPr wrap="square" rtlCol="0">
            <a:spAutoFit/>
          </a:bodyPr>
          <a:lstStyle/>
          <a:p>
            <a:r>
              <a:rPr lang="en-US" sz="2000" dirty="0"/>
              <a:t>The half-adder adds two bits together and returns a carry-out and sum bit. </a:t>
            </a:r>
            <a:br>
              <a:rPr lang="en-US" sz="2000" i="1" dirty="0"/>
            </a:br>
            <a:r>
              <a:rPr lang="en-US" sz="2000" i="1" dirty="0"/>
              <a:t>How can we build a circuit that adds two bits </a:t>
            </a:r>
            <a:r>
              <a:rPr lang="en-US" sz="2000" b="1" i="1" dirty="0"/>
              <a:t>and a carry-in </a:t>
            </a:r>
            <a:r>
              <a:rPr lang="en-US" sz="2000" i="1" dirty="0"/>
              <a:t>to produce a sum and carry-out?</a:t>
            </a:r>
          </a:p>
        </p:txBody>
      </p:sp>
      <p:grpSp>
        <p:nvGrpSpPr>
          <p:cNvPr id="8" name="Group 7">
            <a:extLst>
              <a:ext uri="{FF2B5EF4-FFF2-40B4-BE49-F238E27FC236}">
                <a16:creationId xmlns:a16="http://schemas.microsoft.com/office/drawing/2014/main" id="{B755C2C7-6672-3209-FFC3-456F34A54930}"/>
              </a:ext>
            </a:extLst>
          </p:cNvPr>
          <p:cNvGrpSpPr/>
          <p:nvPr/>
        </p:nvGrpSpPr>
        <p:grpSpPr>
          <a:xfrm>
            <a:off x="1632857" y="2525192"/>
            <a:ext cx="2499096" cy="1807616"/>
            <a:chOff x="7477327" y="4588285"/>
            <a:chExt cx="2499096" cy="1807616"/>
          </a:xfrm>
          <a:solidFill>
            <a:srgbClr val="0089E5"/>
          </a:solidFill>
        </p:grpSpPr>
        <p:cxnSp>
          <p:nvCxnSpPr>
            <p:cNvPr id="9" name="Straight Arrow Connector 8">
              <a:extLst>
                <a:ext uri="{FF2B5EF4-FFF2-40B4-BE49-F238E27FC236}">
                  <a16:creationId xmlns:a16="http://schemas.microsoft.com/office/drawing/2014/main" id="{AB3CA5D9-E5F8-49B0-48A7-F69E2EA6B3F5}"/>
                </a:ext>
              </a:extLst>
            </p:cNvPr>
            <p:cNvCxnSpPr/>
            <p:nvPr/>
          </p:nvCxnSpPr>
          <p:spPr>
            <a:xfrm>
              <a:off x="8978222" y="4588285"/>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a:extLst>
                <a:ext uri="{FF2B5EF4-FFF2-40B4-BE49-F238E27FC236}">
                  <a16:creationId xmlns:a16="http://schemas.microsoft.com/office/drawing/2014/main" id="{17FAE4F9-715F-9C0E-9914-4113379DA063}"/>
                </a:ext>
              </a:extLst>
            </p:cNvPr>
            <p:cNvCxnSpPr/>
            <p:nvPr/>
          </p:nvCxnSpPr>
          <p:spPr>
            <a:xfrm>
              <a:off x="9495720" y="4588285"/>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1" name="Group 10">
              <a:extLst>
                <a:ext uri="{FF2B5EF4-FFF2-40B4-BE49-F238E27FC236}">
                  <a16:creationId xmlns:a16="http://schemas.microsoft.com/office/drawing/2014/main" id="{3B34FB68-32BD-534E-39CB-1DB3CCAC1382}"/>
                </a:ext>
              </a:extLst>
            </p:cNvPr>
            <p:cNvGrpSpPr/>
            <p:nvPr/>
          </p:nvGrpSpPr>
          <p:grpSpPr>
            <a:xfrm>
              <a:off x="7477327" y="4974278"/>
              <a:ext cx="2499096" cy="1421623"/>
              <a:chOff x="7477327" y="4974278"/>
              <a:chExt cx="2499096" cy="1421623"/>
            </a:xfrm>
            <a:grpFill/>
          </p:grpSpPr>
          <p:sp>
            <p:nvSpPr>
              <p:cNvPr id="12" name="Rectangle 11">
                <a:extLst>
                  <a:ext uri="{FF2B5EF4-FFF2-40B4-BE49-F238E27FC236}">
                    <a16:creationId xmlns:a16="http://schemas.microsoft.com/office/drawing/2014/main" id="{D3F87F15-C055-627C-633E-CB0ECB6AED6A}"/>
                  </a:ext>
                </a:extLst>
              </p:cNvPr>
              <p:cNvSpPr/>
              <p:nvPr/>
            </p:nvSpPr>
            <p:spPr>
              <a:xfrm>
                <a:off x="8248981" y="4974979"/>
                <a:ext cx="1727442" cy="1004201"/>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C17BEA94-DAF4-01ED-A9BF-3A7FC3D4CCE8}"/>
                  </a:ext>
                </a:extLst>
              </p:cNvPr>
              <p:cNvSpPr txBox="1"/>
              <p:nvPr/>
            </p:nvSpPr>
            <p:spPr>
              <a:xfrm>
                <a:off x="8699331" y="4974278"/>
                <a:ext cx="463739" cy="369332"/>
              </a:xfrm>
              <a:prstGeom prst="rect">
                <a:avLst/>
              </a:prstGeom>
              <a:grpFill/>
            </p:spPr>
            <p:txBody>
              <a:bodyPr wrap="none" rtlCol="0">
                <a:spAutoFit/>
              </a:bodyPr>
              <a:lstStyle/>
              <a:p>
                <a:r>
                  <a:rPr lang="en-US" dirty="0"/>
                  <a:t>in1</a:t>
                </a:r>
              </a:p>
            </p:txBody>
          </p:sp>
          <p:sp>
            <p:nvSpPr>
              <p:cNvPr id="14" name="TextBox 13">
                <a:extLst>
                  <a:ext uri="{FF2B5EF4-FFF2-40B4-BE49-F238E27FC236}">
                    <a16:creationId xmlns:a16="http://schemas.microsoft.com/office/drawing/2014/main" id="{A360F5BF-0989-E181-144A-8F2DAB4B56D3}"/>
                  </a:ext>
                </a:extLst>
              </p:cNvPr>
              <p:cNvSpPr txBox="1"/>
              <p:nvPr/>
            </p:nvSpPr>
            <p:spPr>
              <a:xfrm>
                <a:off x="9159351" y="4974278"/>
                <a:ext cx="463739" cy="369332"/>
              </a:xfrm>
              <a:prstGeom prst="rect">
                <a:avLst/>
              </a:prstGeom>
              <a:grpFill/>
            </p:spPr>
            <p:txBody>
              <a:bodyPr wrap="none" rtlCol="0">
                <a:spAutoFit/>
              </a:bodyPr>
              <a:lstStyle/>
              <a:p>
                <a:r>
                  <a:rPr lang="en-US" dirty="0"/>
                  <a:t>in2</a:t>
                </a:r>
              </a:p>
            </p:txBody>
          </p:sp>
          <p:sp>
            <p:nvSpPr>
              <p:cNvPr id="15" name="TextBox 14">
                <a:extLst>
                  <a:ext uri="{FF2B5EF4-FFF2-40B4-BE49-F238E27FC236}">
                    <a16:creationId xmlns:a16="http://schemas.microsoft.com/office/drawing/2014/main" id="{6158264B-3265-26D8-CE5B-895606B044D7}"/>
                  </a:ext>
                </a:extLst>
              </p:cNvPr>
              <p:cNvSpPr txBox="1"/>
              <p:nvPr/>
            </p:nvSpPr>
            <p:spPr>
              <a:xfrm>
                <a:off x="8991186" y="5562419"/>
                <a:ext cx="631904" cy="369332"/>
              </a:xfrm>
              <a:prstGeom prst="rect">
                <a:avLst/>
              </a:prstGeom>
              <a:grpFill/>
            </p:spPr>
            <p:txBody>
              <a:bodyPr wrap="square" rtlCol="0">
                <a:spAutoFit/>
              </a:bodyPr>
              <a:lstStyle/>
              <a:p>
                <a:r>
                  <a:rPr lang="en-US" dirty="0"/>
                  <a:t>sum</a:t>
                </a:r>
              </a:p>
            </p:txBody>
          </p:sp>
          <p:sp>
            <p:nvSpPr>
              <p:cNvPr id="16" name="TextBox 15">
                <a:extLst>
                  <a:ext uri="{FF2B5EF4-FFF2-40B4-BE49-F238E27FC236}">
                    <a16:creationId xmlns:a16="http://schemas.microsoft.com/office/drawing/2014/main" id="{13E8B5C8-097D-5D9A-C7ED-484191EA2469}"/>
                  </a:ext>
                </a:extLst>
              </p:cNvPr>
              <p:cNvSpPr txBox="1"/>
              <p:nvPr/>
            </p:nvSpPr>
            <p:spPr>
              <a:xfrm>
                <a:off x="8247158" y="5266799"/>
                <a:ext cx="1174873" cy="369332"/>
              </a:xfrm>
              <a:prstGeom prst="rect">
                <a:avLst/>
              </a:prstGeom>
              <a:grpFill/>
            </p:spPr>
            <p:txBody>
              <a:bodyPr wrap="none" rtlCol="0">
                <a:spAutoFit/>
              </a:bodyPr>
              <a:lstStyle/>
              <a:p>
                <a:r>
                  <a:rPr lang="en-US" dirty="0"/>
                  <a:t>carry-out</a:t>
                </a:r>
              </a:p>
            </p:txBody>
          </p:sp>
          <p:cxnSp>
            <p:nvCxnSpPr>
              <p:cNvPr id="17" name="Straight Arrow Connector 16">
                <a:extLst>
                  <a:ext uri="{FF2B5EF4-FFF2-40B4-BE49-F238E27FC236}">
                    <a16:creationId xmlns:a16="http://schemas.microsoft.com/office/drawing/2014/main" id="{E2411041-91A8-5C82-0D1A-5FACC290F29E}"/>
                  </a:ext>
                </a:extLst>
              </p:cNvPr>
              <p:cNvCxnSpPr/>
              <p:nvPr/>
            </p:nvCxnSpPr>
            <p:spPr>
              <a:xfrm>
                <a:off x="9203980" y="6000276"/>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CB5569F8-B8CD-73C3-F411-D4EFA9682B71}"/>
                  </a:ext>
                </a:extLst>
              </p:cNvPr>
              <p:cNvCxnSpPr>
                <a:cxnSpLocks/>
                <a:stCxn id="12" idx="1"/>
              </p:cNvCxnSpPr>
              <p:nvPr/>
            </p:nvCxnSpPr>
            <p:spPr>
              <a:xfrm flipH="1">
                <a:off x="7477327" y="5477080"/>
                <a:ext cx="771654" cy="0"/>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grpSp>
      <p:sp>
        <p:nvSpPr>
          <p:cNvPr id="4" name="TextBox 3">
            <a:extLst>
              <a:ext uri="{FF2B5EF4-FFF2-40B4-BE49-F238E27FC236}">
                <a16:creationId xmlns:a16="http://schemas.microsoft.com/office/drawing/2014/main" id="{7CE1709A-B182-64E2-CF31-31354752230B}"/>
              </a:ext>
            </a:extLst>
          </p:cNvPr>
          <p:cNvSpPr txBox="1"/>
          <p:nvPr/>
        </p:nvSpPr>
        <p:spPr>
          <a:xfrm>
            <a:off x="7049267" y="2527907"/>
            <a:ext cx="1963999" cy="1200329"/>
          </a:xfrm>
          <a:prstGeom prst="rect">
            <a:avLst/>
          </a:prstGeom>
          <a:noFill/>
        </p:spPr>
        <p:txBody>
          <a:bodyPr wrap="none" rtlCol="0">
            <a:spAutoFit/>
          </a:bodyPr>
          <a:lstStyle/>
          <a:p>
            <a:r>
              <a:rPr lang="en-US" sz="3600" dirty="0">
                <a:solidFill>
                  <a:srgbClr val="000000"/>
                </a:solidFill>
              </a:rPr>
              <a:t>0 1 0 1 0</a:t>
            </a:r>
          </a:p>
          <a:p>
            <a:r>
              <a:rPr lang="en-US" sz="3600" dirty="0">
                <a:solidFill>
                  <a:srgbClr val="000000"/>
                </a:solidFill>
              </a:rPr>
              <a:t>0 1  1 1  1</a:t>
            </a:r>
          </a:p>
        </p:txBody>
      </p:sp>
      <p:cxnSp>
        <p:nvCxnSpPr>
          <p:cNvPr id="7" name="Straight Connector 6">
            <a:extLst>
              <a:ext uri="{FF2B5EF4-FFF2-40B4-BE49-F238E27FC236}">
                <a16:creationId xmlns:a16="http://schemas.microsoft.com/office/drawing/2014/main" id="{7636E9F7-3B0A-83F9-904A-7B285E47A76D}"/>
              </a:ext>
            </a:extLst>
          </p:cNvPr>
          <p:cNvCxnSpPr>
            <a:cxnSpLocks/>
          </p:cNvCxnSpPr>
          <p:nvPr/>
        </p:nvCxnSpPr>
        <p:spPr>
          <a:xfrm>
            <a:off x="6965702" y="3747106"/>
            <a:ext cx="2223727"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9" name="TextBox 18">
            <a:extLst>
              <a:ext uri="{FF2B5EF4-FFF2-40B4-BE49-F238E27FC236}">
                <a16:creationId xmlns:a16="http://schemas.microsoft.com/office/drawing/2014/main" id="{C1C8B895-95C8-ACA6-D061-76B12F5F0AF7}"/>
              </a:ext>
            </a:extLst>
          </p:cNvPr>
          <p:cNvSpPr txBox="1"/>
          <p:nvPr/>
        </p:nvSpPr>
        <p:spPr>
          <a:xfrm>
            <a:off x="7064251" y="3732747"/>
            <a:ext cx="1960793" cy="646331"/>
          </a:xfrm>
          <a:prstGeom prst="rect">
            <a:avLst/>
          </a:prstGeom>
          <a:noFill/>
        </p:spPr>
        <p:txBody>
          <a:bodyPr wrap="none" rtlCol="0">
            <a:spAutoFit/>
          </a:bodyPr>
          <a:lstStyle/>
          <a:p>
            <a:r>
              <a:rPr lang="en-US" sz="3600" dirty="0">
                <a:solidFill>
                  <a:srgbClr val="000000"/>
                </a:solidFill>
              </a:rPr>
              <a:t>1  1 0 0 1</a:t>
            </a:r>
          </a:p>
        </p:txBody>
      </p:sp>
      <p:sp>
        <p:nvSpPr>
          <p:cNvPr id="20" name="TextBox 19">
            <a:extLst>
              <a:ext uri="{FF2B5EF4-FFF2-40B4-BE49-F238E27FC236}">
                <a16:creationId xmlns:a16="http://schemas.microsoft.com/office/drawing/2014/main" id="{00206C01-2B02-0E22-C50B-D0BC16907C2F}"/>
              </a:ext>
            </a:extLst>
          </p:cNvPr>
          <p:cNvSpPr txBox="1"/>
          <p:nvPr/>
        </p:nvSpPr>
        <p:spPr>
          <a:xfrm>
            <a:off x="8223003" y="2280196"/>
            <a:ext cx="356188" cy="400110"/>
          </a:xfrm>
          <a:prstGeom prst="rect">
            <a:avLst/>
          </a:prstGeom>
          <a:noFill/>
        </p:spPr>
        <p:txBody>
          <a:bodyPr wrap="none" rtlCol="0">
            <a:spAutoFit/>
          </a:bodyPr>
          <a:lstStyle/>
          <a:p>
            <a:r>
              <a:rPr lang="en-US" sz="2000" dirty="0">
                <a:solidFill>
                  <a:srgbClr val="000000"/>
                </a:solidFill>
              </a:rPr>
              <a:t>0</a:t>
            </a:r>
          </a:p>
        </p:txBody>
      </p:sp>
      <p:sp>
        <p:nvSpPr>
          <p:cNvPr id="21" name="TextBox 20">
            <a:extLst>
              <a:ext uri="{FF2B5EF4-FFF2-40B4-BE49-F238E27FC236}">
                <a16:creationId xmlns:a16="http://schemas.microsoft.com/office/drawing/2014/main" id="{5718B078-2EE2-1A04-1454-F9FFA7CE3843}"/>
              </a:ext>
            </a:extLst>
          </p:cNvPr>
          <p:cNvSpPr txBox="1"/>
          <p:nvPr/>
        </p:nvSpPr>
        <p:spPr>
          <a:xfrm>
            <a:off x="7858722" y="2280196"/>
            <a:ext cx="285656" cy="400110"/>
          </a:xfrm>
          <a:prstGeom prst="rect">
            <a:avLst/>
          </a:prstGeom>
          <a:noFill/>
        </p:spPr>
        <p:txBody>
          <a:bodyPr wrap="none" rtlCol="0">
            <a:spAutoFit/>
          </a:bodyPr>
          <a:lstStyle/>
          <a:p>
            <a:r>
              <a:rPr lang="en-US" sz="2000" dirty="0">
                <a:solidFill>
                  <a:srgbClr val="000000"/>
                </a:solidFill>
              </a:rPr>
              <a:t>1</a:t>
            </a:r>
          </a:p>
        </p:txBody>
      </p:sp>
      <p:sp>
        <p:nvSpPr>
          <p:cNvPr id="22" name="TextBox 21">
            <a:extLst>
              <a:ext uri="{FF2B5EF4-FFF2-40B4-BE49-F238E27FC236}">
                <a16:creationId xmlns:a16="http://schemas.microsoft.com/office/drawing/2014/main" id="{7FFEFC97-0084-B739-030F-9AB7B8BE7373}"/>
              </a:ext>
            </a:extLst>
          </p:cNvPr>
          <p:cNvSpPr txBox="1"/>
          <p:nvPr/>
        </p:nvSpPr>
        <p:spPr>
          <a:xfrm>
            <a:off x="7509987" y="2280196"/>
            <a:ext cx="285656" cy="400110"/>
          </a:xfrm>
          <a:prstGeom prst="rect">
            <a:avLst/>
          </a:prstGeom>
          <a:noFill/>
        </p:spPr>
        <p:txBody>
          <a:bodyPr wrap="none" rtlCol="0">
            <a:spAutoFit/>
          </a:bodyPr>
          <a:lstStyle/>
          <a:p>
            <a:r>
              <a:rPr lang="en-US" sz="2000" dirty="0">
                <a:solidFill>
                  <a:srgbClr val="000000"/>
                </a:solidFill>
              </a:rPr>
              <a:t>1</a:t>
            </a:r>
          </a:p>
        </p:txBody>
      </p:sp>
      <p:sp>
        <p:nvSpPr>
          <p:cNvPr id="23" name="TextBox 22">
            <a:extLst>
              <a:ext uri="{FF2B5EF4-FFF2-40B4-BE49-F238E27FC236}">
                <a16:creationId xmlns:a16="http://schemas.microsoft.com/office/drawing/2014/main" id="{57948E3A-9263-C6DD-DBE2-AD72176F5146}"/>
              </a:ext>
            </a:extLst>
          </p:cNvPr>
          <p:cNvSpPr txBox="1"/>
          <p:nvPr/>
        </p:nvSpPr>
        <p:spPr>
          <a:xfrm>
            <a:off x="7118102" y="2280196"/>
            <a:ext cx="285656" cy="400110"/>
          </a:xfrm>
          <a:prstGeom prst="rect">
            <a:avLst/>
          </a:prstGeom>
          <a:noFill/>
        </p:spPr>
        <p:txBody>
          <a:bodyPr wrap="none" rtlCol="0">
            <a:spAutoFit/>
          </a:bodyPr>
          <a:lstStyle/>
          <a:p>
            <a:r>
              <a:rPr lang="en-US" sz="2000" dirty="0">
                <a:solidFill>
                  <a:srgbClr val="000000"/>
                </a:solidFill>
              </a:rPr>
              <a:t>1</a:t>
            </a:r>
          </a:p>
        </p:txBody>
      </p:sp>
      <p:sp>
        <p:nvSpPr>
          <p:cNvPr id="24" name="TextBox 23">
            <a:extLst>
              <a:ext uri="{FF2B5EF4-FFF2-40B4-BE49-F238E27FC236}">
                <a16:creationId xmlns:a16="http://schemas.microsoft.com/office/drawing/2014/main" id="{5697CBCD-EE6F-D0B5-7DF5-103F097AA9B5}"/>
              </a:ext>
            </a:extLst>
          </p:cNvPr>
          <p:cNvSpPr txBox="1"/>
          <p:nvPr/>
        </p:nvSpPr>
        <p:spPr>
          <a:xfrm>
            <a:off x="6744467" y="3204511"/>
            <a:ext cx="369012" cy="461665"/>
          </a:xfrm>
          <a:prstGeom prst="rect">
            <a:avLst/>
          </a:prstGeom>
          <a:noFill/>
        </p:spPr>
        <p:txBody>
          <a:bodyPr wrap="none" rtlCol="0">
            <a:spAutoFit/>
          </a:bodyPr>
          <a:lstStyle/>
          <a:p>
            <a:r>
              <a:rPr lang="en-US" sz="2400" dirty="0">
                <a:solidFill>
                  <a:srgbClr val="000000"/>
                </a:solidFill>
              </a:rPr>
              <a:t>+</a:t>
            </a:r>
          </a:p>
        </p:txBody>
      </p:sp>
      <p:cxnSp>
        <p:nvCxnSpPr>
          <p:cNvPr id="26" name="Straight Arrow Connector 25">
            <a:extLst>
              <a:ext uri="{FF2B5EF4-FFF2-40B4-BE49-F238E27FC236}">
                <a16:creationId xmlns:a16="http://schemas.microsoft.com/office/drawing/2014/main" id="{4CECADF8-F35C-1976-9A47-A9397E3308E6}"/>
              </a:ext>
            </a:extLst>
          </p:cNvPr>
          <p:cNvCxnSpPr/>
          <p:nvPr/>
        </p:nvCxnSpPr>
        <p:spPr>
          <a:xfrm>
            <a:off x="4973121" y="3465603"/>
            <a:ext cx="1077686" cy="150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TextBox 26">
            <a:extLst>
              <a:ext uri="{FF2B5EF4-FFF2-40B4-BE49-F238E27FC236}">
                <a16:creationId xmlns:a16="http://schemas.microsoft.com/office/drawing/2014/main" id="{F347CB7C-E89E-93B3-E754-FE9FD0495D35}"/>
              </a:ext>
            </a:extLst>
          </p:cNvPr>
          <p:cNvSpPr txBox="1"/>
          <p:nvPr/>
        </p:nvSpPr>
        <p:spPr>
          <a:xfrm>
            <a:off x="5455972" y="3022346"/>
            <a:ext cx="311304" cy="369332"/>
          </a:xfrm>
          <a:prstGeom prst="rect">
            <a:avLst/>
          </a:prstGeom>
          <a:noFill/>
        </p:spPr>
        <p:txBody>
          <a:bodyPr wrap="none" rtlCol="0">
            <a:spAutoFit/>
          </a:bodyPr>
          <a:lstStyle/>
          <a:p>
            <a:r>
              <a:rPr lang="en-US" dirty="0"/>
              <a:t>?</a:t>
            </a:r>
          </a:p>
        </p:txBody>
      </p:sp>
      <p:sp>
        <p:nvSpPr>
          <p:cNvPr id="28" name="Rectangle 27">
            <a:extLst>
              <a:ext uri="{FF2B5EF4-FFF2-40B4-BE49-F238E27FC236}">
                <a16:creationId xmlns:a16="http://schemas.microsoft.com/office/drawing/2014/main" id="{E5EE014A-DEAE-F1E9-E6B7-3236C9E5680A}"/>
              </a:ext>
            </a:extLst>
          </p:cNvPr>
          <p:cNvSpPr/>
          <p:nvPr/>
        </p:nvSpPr>
        <p:spPr>
          <a:xfrm>
            <a:off x="8268280" y="2218137"/>
            <a:ext cx="316973" cy="2148077"/>
          </a:xfrm>
          <a:prstGeom prst="rect">
            <a:avLst/>
          </a:prstGeom>
          <a:solidFill>
            <a:srgbClr val="FF0000">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29" name="TextBox 28">
            <a:extLst>
              <a:ext uri="{FF2B5EF4-FFF2-40B4-BE49-F238E27FC236}">
                <a16:creationId xmlns:a16="http://schemas.microsoft.com/office/drawing/2014/main" id="{F3528C28-7E6F-4BAB-D906-5837E920043E}"/>
              </a:ext>
            </a:extLst>
          </p:cNvPr>
          <p:cNvSpPr txBox="1"/>
          <p:nvPr/>
        </p:nvSpPr>
        <p:spPr>
          <a:xfrm>
            <a:off x="9699170" y="1735539"/>
            <a:ext cx="1008161" cy="369332"/>
          </a:xfrm>
          <a:prstGeom prst="rect">
            <a:avLst/>
          </a:prstGeom>
          <a:noFill/>
        </p:spPr>
        <p:txBody>
          <a:bodyPr wrap="none" rtlCol="0">
            <a:spAutoFit/>
          </a:bodyPr>
          <a:lstStyle/>
          <a:p>
            <a:r>
              <a:rPr lang="en-US" dirty="0"/>
              <a:t>carry-in</a:t>
            </a:r>
          </a:p>
        </p:txBody>
      </p:sp>
      <p:sp>
        <p:nvSpPr>
          <p:cNvPr id="33" name="TextBox 32">
            <a:extLst>
              <a:ext uri="{FF2B5EF4-FFF2-40B4-BE49-F238E27FC236}">
                <a16:creationId xmlns:a16="http://schemas.microsoft.com/office/drawing/2014/main" id="{0F3EEB9B-76FC-0B63-37F3-F592B93D89BF}"/>
              </a:ext>
            </a:extLst>
          </p:cNvPr>
          <p:cNvSpPr txBox="1"/>
          <p:nvPr/>
        </p:nvSpPr>
        <p:spPr>
          <a:xfrm>
            <a:off x="9656825" y="2310974"/>
            <a:ext cx="458780" cy="369332"/>
          </a:xfrm>
          <a:prstGeom prst="rect">
            <a:avLst/>
          </a:prstGeom>
          <a:noFill/>
        </p:spPr>
        <p:txBody>
          <a:bodyPr wrap="square" rtlCol="0">
            <a:spAutoFit/>
          </a:bodyPr>
          <a:lstStyle/>
          <a:p>
            <a:r>
              <a:rPr lang="en-US" dirty="0"/>
              <a:t>in1</a:t>
            </a:r>
          </a:p>
        </p:txBody>
      </p:sp>
      <p:sp>
        <p:nvSpPr>
          <p:cNvPr id="34" name="TextBox 33">
            <a:extLst>
              <a:ext uri="{FF2B5EF4-FFF2-40B4-BE49-F238E27FC236}">
                <a16:creationId xmlns:a16="http://schemas.microsoft.com/office/drawing/2014/main" id="{22BBF766-19A9-94CE-A3D5-CF919AFB4457}"/>
              </a:ext>
            </a:extLst>
          </p:cNvPr>
          <p:cNvSpPr txBox="1"/>
          <p:nvPr/>
        </p:nvSpPr>
        <p:spPr>
          <a:xfrm>
            <a:off x="9656825" y="3323323"/>
            <a:ext cx="505267" cy="369332"/>
          </a:xfrm>
          <a:prstGeom prst="rect">
            <a:avLst/>
          </a:prstGeom>
          <a:noFill/>
        </p:spPr>
        <p:txBody>
          <a:bodyPr wrap="none" rtlCol="0">
            <a:spAutoFit/>
          </a:bodyPr>
          <a:lstStyle/>
          <a:p>
            <a:r>
              <a:rPr lang="en-US" dirty="0"/>
              <a:t>in2</a:t>
            </a:r>
          </a:p>
        </p:txBody>
      </p:sp>
      <p:sp>
        <p:nvSpPr>
          <p:cNvPr id="35" name="TextBox 34">
            <a:extLst>
              <a:ext uri="{FF2B5EF4-FFF2-40B4-BE49-F238E27FC236}">
                <a16:creationId xmlns:a16="http://schemas.microsoft.com/office/drawing/2014/main" id="{1F1A4EC0-0A78-DA91-649B-839466C8CCE0}"/>
              </a:ext>
            </a:extLst>
          </p:cNvPr>
          <p:cNvSpPr txBox="1"/>
          <p:nvPr/>
        </p:nvSpPr>
        <p:spPr>
          <a:xfrm>
            <a:off x="9656825" y="4520346"/>
            <a:ext cx="631904" cy="369332"/>
          </a:xfrm>
          <a:prstGeom prst="rect">
            <a:avLst/>
          </a:prstGeom>
          <a:noFill/>
        </p:spPr>
        <p:txBody>
          <a:bodyPr wrap="none" rtlCol="0">
            <a:spAutoFit/>
          </a:bodyPr>
          <a:lstStyle/>
          <a:p>
            <a:r>
              <a:rPr lang="en-US" dirty="0"/>
              <a:t>sum</a:t>
            </a:r>
          </a:p>
        </p:txBody>
      </p:sp>
      <p:sp>
        <p:nvSpPr>
          <p:cNvPr id="36" name="Rectangle 35">
            <a:extLst>
              <a:ext uri="{FF2B5EF4-FFF2-40B4-BE49-F238E27FC236}">
                <a16:creationId xmlns:a16="http://schemas.microsoft.com/office/drawing/2014/main" id="{1E642129-3C6F-DAF4-D814-89397E0F39D8}"/>
              </a:ext>
            </a:extLst>
          </p:cNvPr>
          <p:cNvSpPr/>
          <p:nvPr/>
        </p:nvSpPr>
        <p:spPr>
          <a:xfrm>
            <a:off x="7928773" y="2218138"/>
            <a:ext cx="356188" cy="400110"/>
          </a:xfrm>
          <a:prstGeom prst="rect">
            <a:avLst/>
          </a:prstGeom>
          <a:solidFill>
            <a:srgbClr val="FF0000">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37" name="TextBox 36">
            <a:extLst>
              <a:ext uri="{FF2B5EF4-FFF2-40B4-BE49-F238E27FC236}">
                <a16:creationId xmlns:a16="http://schemas.microsoft.com/office/drawing/2014/main" id="{5F480EE8-ED5B-353E-0B23-C9EA73132FD7}"/>
              </a:ext>
            </a:extLst>
          </p:cNvPr>
          <p:cNvSpPr txBox="1"/>
          <p:nvPr/>
        </p:nvSpPr>
        <p:spPr>
          <a:xfrm>
            <a:off x="7557743" y="1316974"/>
            <a:ext cx="1174873" cy="369332"/>
          </a:xfrm>
          <a:prstGeom prst="rect">
            <a:avLst/>
          </a:prstGeom>
          <a:noFill/>
        </p:spPr>
        <p:txBody>
          <a:bodyPr wrap="none" rtlCol="0">
            <a:spAutoFit/>
          </a:bodyPr>
          <a:lstStyle/>
          <a:p>
            <a:r>
              <a:rPr lang="en-US" dirty="0"/>
              <a:t>carry-out</a:t>
            </a:r>
          </a:p>
        </p:txBody>
      </p:sp>
      <p:cxnSp>
        <p:nvCxnSpPr>
          <p:cNvPr id="38" name="Straight Arrow Connector 37">
            <a:extLst>
              <a:ext uri="{FF2B5EF4-FFF2-40B4-BE49-F238E27FC236}">
                <a16:creationId xmlns:a16="http://schemas.microsoft.com/office/drawing/2014/main" id="{4B23EF1D-3C3C-A343-0F04-50941601A8D6}"/>
              </a:ext>
            </a:extLst>
          </p:cNvPr>
          <p:cNvCxnSpPr>
            <a:cxnSpLocks/>
            <a:stCxn id="37" idx="2"/>
            <a:endCxn id="36" idx="0"/>
          </p:cNvCxnSpPr>
          <p:nvPr/>
        </p:nvCxnSpPr>
        <p:spPr>
          <a:xfrm flipH="1">
            <a:off x="8106867" y="1686306"/>
            <a:ext cx="38313" cy="5318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9B93A531-068A-341F-1244-A04F7ABE24F6}"/>
              </a:ext>
            </a:extLst>
          </p:cNvPr>
          <p:cNvCxnSpPr>
            <a:cxnSpLocks/>
            <a:stCxn id="29" idx="1"/>
          </p:cNvCxnSpPr>
          <p:nvPr/>
        </p:nvCxnSpPr>
        <p:spPr>
          <a:xfrm flipH="1">
            <a:off x="8468023" y="1920205"/>
            <a:ext cx="1231147" cy="40011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1283B322-7060-CA9D-E367-9D9B139747CE}"/>
              </a:ext>
            </a:extLst>
          </p:cNvPr>
          <p:cNvCxnSpPr>
            <a:cxnSpLocks/>
            <a:stCxn id="33" idx="1"/>
          </p:cNvCxnSpPr>
          <p:nvPr/>
        </p:nvCxnSpPr>
        <p:spPr>
          <a:xfrm flipH="1">
            <a:off x="8425678" y="2495640"/>
            <a:ext cx="1231147" cy="1637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48" name="TextBox 47">
            <a:extLst>
              <a:ext uri="{FF2B5EF4-FFF2-40B4-BE49-F238E27FC236}">
                <a16:creationId xmlns:a16="http://schemas.microsoft.com/office/drawing/2014/main" id="{B7551852-C3FD-2912-3EA4-3AB8B7FF340C}"/>
              </a:ext>
            </a:extLst>
          </p:cNvPr>
          <p:cNvSpPr txBox="1"/>
          <p:nvPr/>
        </p:nvSpPr>
        <p:spPr>
          <a:xfrm>
            <a:off x="6750029" y="2269308"/>
            <a:ext cx="314222" cy="400110"/>
          </a:xfrm>
          <a:prstGeom prst="rect">
            <a:avLst/>
          </a:prstGeom>
          <a:noFill/>
        </p:spPr>
        <p:txBody>
          <a:bodyPr wrap="square" rtlCol="0">
            <a:spAutoFit/>
          </a:bodyPr>
          <a:lstStyle/>
          <a:p>
            <a:r>
              <a:rPr lang="en-US" sz="2000" dirty="0">
                <a:solidFill>
                  <a:srgbClr val="000000"/>
                </a:solidFill>
              </a:rPr>
              <a:t>0</a:t>
            </a:r>
          </a:p>
        </p:txBody>
      </p:sp>
      <p:cxnSp>
        <p:nvCxnSpPr>
          <p:cNvPr id="53" name="Straight Arrow Connector 52">
            <a:extLst>
              <a:ext uri="{FF2B5EF4-FFF2-40B4-BE49-F238E27FC236}">
                <a16:creationId xmlns:a16="http://schemas.microsoft.com/office/drawing/2014/main" id="{ADBEC438-94ED-0FDE-F6BF-42E6FE70F540}"/>
              </a:ext>
            </a:extLst>
          </p:cNvPr>
          <p:cNvCxnSpPr>
            <a:cxnSpLocks/>
            <a:stCxn id="34" idx="1"/>
          </p:cNvCxnSpPr>
          <p:nvPr/>
        </p:nvCxnSpPr>
        <p:spPr>
          <a:xfrm flipH="1">
            <a:off x="8552690" y="3507989"/>
            <a:ext cx="1104135" cy="549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5" name="Straight Arrow Connector 54">
            <a:extLst>
              <a:ext uri="{FF2B5EF4-FFF2-40B4-BE49-F238E27FC236}">
                <a16:creationId xmlns:a16="http://schemas.microsoft.com/office/drawing/2014/main" id="{C1720291-9905-5B46-6052-F779D49689FF}"/>
              </a:ext>
            </a:extLst>
          </p:cNvPr>
          <p:cNvCxnSpPr>
            <a:cxnSpLocks/>
            <a:stCxn id="35" idx="1"/>
          </p:cNvCxnSpPr>
          <p:nvPr/>
        </p:nvCxnSpPr>
        <p:spPr>
          <a:xfrm flipH="1" flipV="1">
            <a:off x="8571525" y="4238589"/>
            <a:ext cx="1085300" cy="4664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206611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DC1B5-1869-3B10-9670-B013D50F8764}"/>
            </a:ext>
          </a:extLst>
        </p:cNvPr>
        <p:cNvGrpSpPr/>
        <p:nvPr/>
      </p:nvGrpSpPr>
      <p:grpSpPr>
        <a:xfrm>
          <a:off x="0" y="0"/>
          <a:ext cx="0" cy="0"/>
          <a:chOff x="0" y="0"/>
          <a:chExt cx="0" cy="0"/>
        </a:xfrm>
      </p:grpSpPr>
      <p:sp>
        <p:nvSpPr>
          <p:cNvPr id="32" name="Content Placeholder 31">
            <a:extLst>
              <a:ext uri="{FF2B5EF4-FFF2-40B4-BE49-F238E27FC236}">
                <a16:creationId xmlns:a16="http://schemas.microsoft.com/office/drawing/2014/main" id="{5D1C4DF2-9D53-3A9B-BF26-704243357BB2}"/>
              </a:ext>
            </a:extLst>
          </p:cNvPr>
          <p:cNvSpPr>
            <a:spLocks noGrp="1"/>
          </p:cNvSpPr>
          <p:nvPr>
            <p:ph idx="1"/>
          </p:nvPr>
        </p:nvSpPr>
        <p:spPr>
          <a:xfrm>
            <a:off x="612648" y="1721759"/>
            <a:ext cx="10653579" cy="4593828"/>
          </a:xfrm>
        </p:spPr>
        <p:txBody>
          <a:bodyPr>
            <a:normAutofit/>
          </a:bodyPr>
          <a:lstStyle/>
          <a:p>
            <a:endParaRPr lang="en-US" dirty="0"/>
          </a:p>
          <a:p>
            <a:endParaRPr lang="en-US" dirty="0"/>
          </a:p>
          <a:p>
            <a:endParaRPr lang="en-US" dirty="0"/>
          </a:p>
          <a:p>
            <a:endParaRPr lang="en-US" dirty="0"/>
          </a:p>
          <a:p>
            <a:endParaRPr lang="en-US" dirty="0"/>
          </a:p>
        </p:txBody>
      </p:sp>
      <p:sp>
        <p:nvSpPr>
          <p:cNvPr id="2" name="Title 1">
            <a:extLst>
              <a:ext uri="{FF2B5EF4-FFF2-40B4-BE49-F238E27FC236}">
                <a16:creationId xmlns:a16="http://schemas.microsoft.com/office/drawing/2014/main" id="{0BBEBE4C-786B-37DA-0471-9D812ED2ADCA}"/>
              </a:ext>
            </a:extLst>
          </p:cNvPr>
          <p:cNvSpPr>
            <a:spLocks noGrp="1"/>
          </p:cNvSpPr>
          <p:nvPr>
            <p:ph type="title"/>
          </p:nvPr>
        </p:nvSpPr>
        <p:spPr>
          <a:xfrm>
            <a:off x="612648" y="548640"/>
            <a:ext cx="11019514" cy="1132258"/>
          </a:xfrm>
        </p:spPr>
        <p:txBody>
          <a:bodyPr/>
          <a:lstStyle/>
          <a:p>
            <a:r>
              <a:rPr lang="en-US" dirty="0"/>
              <a:t>Full adder - circuit to add two bits and a carry-in</a:t>
            </a:r>
          </a:p>
        </p:txBody>
      </p:sp>
      <p:sp>
        <p:nvSpPr>
          <p:cNvPr id="30" name="Slide Number Placeholder 29">
            <a:extLst>
              <a:ext uri="{FF2B5EF4-FFF2-40B4-BE49-F238E27FC236}">
                <a16:creationId xmlns:a16="http://schemas.microsoft.com/office/drawing/2014/main" id="{DB909FB3-EAA2-CEC1-5F26-040995717D61}"/>
              </a:ext>
            </a:extLst>
          </p:cNvPr>
          <p:cNvSpPr>
            <a:spLocks noGrp="1"/>
          </p:cNvSpPr>
          <p:nvPr>
            <p:ph type="sldNum" sz="quarter" idx="12"/>
          </p:nvPr>
        </p:nvSpPr>
        <p:spPr/>
        <p:txBody>
          <a:bodyPr/>
          <a:lstStyle/>
          <a:p>
            <a:fld id="{CC057153-B650-4DEB-B370-79DDCFDCE934}" type="slidenum">
              <a:rPr lang="en-US" smtClean="0"/>
              <a:t>36</a:t>
            </a:fld>
            <a:endParaRPr lang="en-US"/>
          </a:p>
        </p:txBody>
      </p:sp>
      <p:sp>
        <p:nvSpPr>
          <p:cNvPr id="31" name="TextBox 30">
            <a:extLst>
              <a:ext uri="{FF2B5EF4-FFF2-40B4-BE49-F238E27FC236}">
                <a16:creationId xmlns:a16="http://schemas.microsoft.com/office/drawing/2014/main" id="{A79B2AFE-67C5-6F33-3494-A2C1746FB825}"/>
              </a:ext>
            </a:extLst>
          </p:cNvPr>
          <p:cNvSpPr txBox="1"/>
          <p:nvPr/>
        </p:nvSpPr>
        <p:spPr>
          <a:xfrm>
            <a:off x="1997612" y="1097280"/>
            <a:ext cx="184731" cy="369332"/>
          </a:xfrm>
          <a:prstGeom prst="rect">
            <a:avLst/>
          </a:prstGeom>
          <a:noFill/>
        </p:spPr>
        <p:txBody>
          <a:bodyPr wrap="none" rtlCol="0">
            <a:spAutoFit/>
          </a:bodyPr>
          <a:lstStyle/>
          <a:p>
            <a:endParaRPr lang="en-US" dirty="0"/>
          </a:p>
        </p:txBody>
      </p:sp>
      <p:grpSp>
        <p:nvGrpSpPr>
          <p:cNvPr id="6" name="Group 5">
            <a:extLst>
              <a:ext uri="{FF2B5EF4-FFF2-40B4-BE49-F238E27FC236}">
                <a16:creationId xmlns:a16="http://schemas.microsoft.com/office/drawing/2014/main" id="{61568A1A-E96A-A4D0-5555-BB9F2FAEDA9F}"/>
              </a:ext>
            </a:extLst>
          </p:cNvPr>
          <p:cNvGrpSpPr/>
          <p:nvPr/>
        </p:nvGrpSpPr>
        <p:grpSpPr>
          <a:xfrm>
            <a:off x="7205142" y="3295348"/>
            <a:ext cx="2796312" cy="1807569"/>
            <a:chOff x="7477327" y="4588332"/>
            <a:chExt cx="2796312" cy="1807569"/>
          </a:xfrm>
          <a:solidFill>
            <a:srgbClr val="0089E5"/>
          </a:solidFill>
        </p:grpSpPr>
        <p:cxnSp>
          <p:nvCxnSpPr>
            <p:cNvPr id="25" name="Straight Arrow Connector 24">
              <a:extLst>
                <a:ext uri="{FF2B5EF4-FFF2-40B4-BE49-F238E27FC236}">
                  <a16:creationId xmlns:a16="http://schemas.microsoft.com/office/drawing/2014/main" id="{0A05CEA2-3708-7FFA-A478-48170911D86B}"/>
                </a:ext>
              </a:extLst>
            </p:cNvPr>
            <p:cNvCxnSpPr/>
            <p:nvPr/>
          </p:nvCxnSpPr>
          <p:spPr>
            <a:xfrm>
              <a:off x="8528605" y="4588332"/>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50A7B05-39E5-D9BE-819D-EE381A7955D0}"/>
                </a:ext>
              </a:extLst>
            </p:cNvPr>
            <p:cNvCxnSpPr/>
            <p:nvPr/>
          </p:nvCxnSpPr>
          <p:spPr>
            <a:xfrm>
              <a:off x="9046103" y="4588332"/>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33" name="Group 32">
              <a:extLst>
                <a:ext uri="{FF2B5EF4-FFF2-40B4-BE49-F238E27FC236}">
                  <a16:creationId xmlns:a16="http://schemas.microsoft.com/office/drawing/2014/main" id="{3D06C5E1-4A07-EA7D-518F-4ED903A29A57}"/>
                </a:ext>
              </a:extLst>
            </p:cNvPr>
            <p:cNvGrpSpPr/>
            <p:nvPr/>
          </p:nvGrpSpPr>
          <p:grpSpPr>
            <a:xfrm>
              <a:off x="7477327" y="4974325"/>
              <a:ext cx="2796312" cy="1421576"/>
              <a:chOff x="7477327" y="4974325"/>
              <a:chExt cx="2796312" cy="1421576"/>
            </a:xfrm>
            <a:grpFill/>
          </p:grpSpPr>
          <p:sp>
            <p:nvSpPr>
              <p:cNvPr id="34" name="Rectangle 33">
                <a:extLst>
                  <a:ext uri="{FF2B5EF4-FFF2-40B4-BE49-F238E27FC236}">
                    <a16:creationId xmlns:a16="http://schemas.microsoft.com/office/drawing/2014/main" id="{202B8BB4-E357-9801-8A68-81A01E4AA791}"/>
                  </a:ext>
                </a:extLst>
              </p:cNvPr>
              <p:cNvSpPr/>
              <p:nvPr/>
            </p:nvSpPr>
            <p:spPr>
              <a:xfrm>
                <a:off x="8248980" y="4974979"/>
                <a:ext cx="2024659" cy="1004201"/>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BB7B42CC-8794-E201-94A9-AE3EAD59A18D}"/>
                  </a:ext>
                </a:extLst>
              </p:cNvPr>
              <p:cNvSpPr txBox="1"/>
              <p:nvPr/>
            </p:nvSpPr>
            <p:spPr>
              <a:xfrm>
                <a:off x="8249714" y="4974325"/>
                <a:ext cx="463739" cy="369332"/>
              </a:xfrm>
              <a:prstGeom prst="rect">
                <a:avLst/>
              </a:prstGeom>
              <a:grpFill/>
            </p:spPr>
            <p:txBody>
              <a:bodyPr wrap="none" rtlCol="0">
                <a:spAutoFit/>
              </a:bodyPr>
              <a:lstStyle/>
              <a:p>
                <a:r>
                  <a:rPr lang="en-US" dirty="0"/>
                  <a:t>in1</a:t>
                </a:r>
              </a:p>
            </p:txBody>
          </p:sp>
          <p:sp>
            <p:nvSpPr>
              <p:cNvPr id="36" name="TextBox 35">
                <a:extLst>
                  <a:ext uri="{FF2B5EF4-FFF2-40B4-BE49-F238E27FC236}">
                    <a16:creationId xmlns:a16="http://schemas.microsoft.com/office/drawing/2014/main" id="{89039091-3D6C-80B4-4737-25FD95108D73}"/>
                  </a:ext>
                </a:extLst>
              </p:cNvPr>
              <p:cNvSpPr txBox="1"/>
              <p:nvPr/>
            </p:nvSpPr>
            <p:spPr>
              <a:xfrm>
                <a:off x="8709734" y="4974325"/>
                <a:ext cx="463739" cy="369332"/>
              </a:xfrm>
              <a:prstGeom prst="rect">
                <a:avLst/>
              </a:prstGeom>
              <a:grpFill/>
            </p:spPr>
            <p:txBody>
              <a:bodyPr wrap="none" rtlCol="0">
                <a:spAutoFit/>
              </a:bodyPr>
              <a:lstStyle/>
              <a:p>
                <a:r>
                  <a:rPr lang="en-US" dirty="0"/>
                  <a:t>in2</a:t>
                </a:r>
              </a:p>
            </p:txBody>
          </p:sp>
          <p:sp>
            <p:nvSpPr>
              <p:cNvPr id="37" name="TextBox 36">
                <a:extLst>
                  <a:ext uri="{FF2B5EF4-FFF2-40B4-BE49-F238E27FC236}">
                    <a16:creationId xmlns:a16="http://schemas.microsoft.com/office/drawing/2014/main" id="{DAB79ABD-B4EF-71C0-70F9-199777EE7CD9}"/>
                  </a:ext>
                </a:extLst>
              </p:cNvPr>
              <p:cNvSpPr txBox="1"/>
              <p:nvPr/>
            </p:nvSpPr>
            <p:spPr>
              <a:xfrm>
                <a:off x="8991186" y="5562419"/>
                <a:ext cx="631904" cy="369332"/>
              </a:xfrm>
              <a:prstGeom prst="rect">
                <a:avLst/>
              </a:prstGeom>
              <a:grpFill/>
            </p:spPr>
            <p:txBody>
              <a:bodyPr wrap="square" rtlCol="0">
                <a:spAutoFit/>
              </a:bodyPr>
              <a:lstStyle/>
              <a:p>
                <a:r>
                  <a:rPr lang="en-US" dirty="0"/>
                  <a:t>sum</a:t>
                </a:r>
              </a:p>
            </p:txBody>
          </p:sp>
          <p:sp>
            <p:nvSpPr>
              <p:cNvPr id="38" name="TextBox 37">
                <a:extLst>
                  <a:ext uri="{FF2B5EF4-FFF2-40B4-BE49-F238E27FC236}">
                    <a16:creationId xmlns:a16="http://schemas.microsoft.com/office/drawing/2014/main" id="{E36B21E5-F8E5-3175-6EA2-7E72EC134F92}"/>
                  </a:ext>
                </a:extLst>
              </p:cNvPr>
              <p:cNvSpPr txBox="1"/>
              <p:nvPr/>
            </p:nvSpPr>
            <p:spPr>
              <a:xfrm>
                <a:off x="8296145" y="5266799"/>
                <a:ext cx="1174873" cy="369332"/>
              </a:xfrm>
              <a:prstGeom prst="rect">
                <a:avLst/>
              </a:prstGeom>
              <a:grpFill/>
            </p:spPr>
            <p:txBody>
              <a:bodyPr wrap="none" rtlCol="0">
                <a:spAutoFit/>
              </a:bodyPr>
              <a:lstStyle/>
              <a:p>
                <a:r>
                  <a:rPr lang="en-US" dirty="0"/>
                  <a:t>carry-out</a:t>
                </a:r>
              </a:p>
            </p:txBody>
          </p:sp>
          <p:cxnSp>
            <p:nvCxnSpPr>
              <p:cNvPr id="39" name="Straight Arrow Connector 38">
                <a:extLst>
                  <a:ext uri="{FF2B5EF4-FFF2-40B4-BE49-F238E27FC236}">
                    <a16:creationId xmlns:a16="http://schemas.microsoft.com/office/drawing/2014/main" id="{DA6845E6-73C2-F210-0458-D40E0440BBC9}"/>
                  </a:ext>
                </a:extLst>
              </p:cNvPr>
              <p:cNvCxnSpPr/>
              <p:nvPr/>
            </p:nvCxnSpPr>
            <p:spPr>
              <a:xfrm>
                <a:off x="9203980" y="6000276"/>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DCB7B534-C6C6-2D20-6A64-0E49B0240192}"/>
                  </a:ext>
                </a:extLst>
              </p:cNvPr>
              <p:cNvCxnSpPr>
                <a:cxnSpLocks/>
                <a:stCxn id="34" idx="1"/>
              </p:cNvCxnSpPr>
              <p:nvPr/>
            </p:nvCxnSpPr>
            <p:spPr>
              <a:xfrm flipH="1">
                <a:off x="7477327" y="5477080"/>
                <a:ext cx="771653" cy="0"/>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grpSp>
      <p:sp>
        <p:nvSpPr>
          <p:cNvPr id="42" name="TextBox 41">
            <a:extLst>
              <a:ext uri="{FF2B5EF4-FFF2-40B4-BE49-F238E27FC236}">
                <a16:creationId xmlns:a16="http://schemas.microsoft.com/office/drawing/2014/main" id="{DFE58562-1887-8BD8-6C1B-2924E7FE53EC}"/>
              </a:ext>
            </a:extLst>
          </p:cNvPr>
          <p:cNvSpPr txBox="1"/>
          <p:nvPr/>
        </p:nvSpPr>
        <p:spPr>
          <a:xfrm>
            <a:off x="8874471" y="3684277"/>
            <a:ext cx="1008161" cy="369332"/>
          </a:xfrm>
          <a:prstGeom prst="rect">
            <a:avLst/>
          </a:prstGeom>
          <a:solidFill>
            <a:srgbClr val="0089E5"/>
          </a:solidFill>
        </p:spPr>
        <p:txBody>
          <a:bodyPr wrap="none" rtlCol="0">
            <a:spAutoFit/>
          </a:bodyPr>
          <a:lstStyle/>
          <a:p>
            <a:r>
              <a:rPr lang="en-US" dirty="0"/>
              <a:t>carry-in</a:t>
            </a:r>
          </a:p>
        </p:txBody>
      </p:sp>
      <p:cxnSp>
        <p:nvCxnSpPr>
          <p:cNvPr id="44" name="Straight Arrow Connector 43">
            <a:extLst>
              <a:ext uri="{FF2B5EF4-FFF2-40B4-BE49-F238E27FC236}">
                <a16:creationId xmlns:a16="http://schemas.microsoft.com/office/drawing/2014/main" id="{39FCF716-120B-7D77-44B2-235CDC91D3FC}"/>
              </a:ext>
            </a:extLst>
          </p:cNvPr>
          <p:cNvCxnSpPr/>
          <p:nvPr/>
        </p:nvCxnSpPr>
        <p:spPr>
          <a:xfrm>
            <a:off x="9350905" y="3264543"/>
            <a:ext cx="0" cy="395625"/>
          </a:xfrm>
          <a:prstGeom prst="straightConnector1">
            <a:avLst/>
          </a:prstGeom>
          <a:solidFill>
            <a:srgbClr val="0089E5"/>
          </a:solid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45" name="TextBox 44">
            <a:extLst>
              <a:ext uri="{FF2B5EF4-FFF2-40B4-BE49-F238E27FC236}">
                <a16:creationId xmlns:a16="http://schemas.microsoft.com/office/drawing/2014/main" id="{6FC7FD6B-0CD7-86E5-6DAD-9CA603E5CD7B}"/>
              </a:ext>
            </a:extLst>
          </p:cNvPr>
          <p:cNvSpPr txBox="1"/>
          <p:nvPr/>
        </p:nvSpPr>
        <p:spPr>
          <a:xfrm>
            <a:off x="2052718" y="3295348"/>
            <a:ext cx="1963999" cy="1200329"/>
          </a:xfrm>
          <a:prstGeom prst="rect">
            <a:avLst/>
          </a:prstGeom>
          <a:noFill/>
        </p:spPr>
        <p:txBody>
          <a:bodyPr wrap="none" rtlCol="0">
            <a:spAutoFit/>
          </a:bodyPr>
          <a:lstStyle/>
          <a:p>
            <a:r>
              <a:rPr lang="en-US" sz="3600" dirty="0">
                <a:solidFill>
                  <a:srgbClr val="000000"/>
                </a:solidFill>
              </a:rPr>
              <a:t>0 1 0 1 0</a:t>
            </a:r>
          </a:p>
          <a:p>
            <a:r>
              <a:rPr lang="en-US" sz="3600" dirty="0">
                <a:solidFill>
                  <a:srgbClr val="000000"/>
                </a:solidFill>
              </a:rPr>
              <a:t>0 1  1 1  1</a:t>
            </a:r>
          </a:p>
        </p:txBody>
      </p:sp>
      <p:cxnSp>
        <p:nvCxnSpPr>
          <p:cNvPr id="46" name="Straight Connector 45">
            <a:extLst>
              <a:ext uri="{FF2B5EF4-FFF2-40B4-BE49-F238E27FC236}">
                <a16:creationId xmlns:a16="http://schemas.microsoft.com/office/drawing/2014/main" id="{9F587D50-5D37-04A2-B70F-CE0008D5A23C}"/>
              </a:ext>
            </a:extLst>
          </p:cNvPr>
          <p:cNvCxnSpPr>
            <a:cxnSpLocks/>
          </p:cNvCxnSpPr>
          <p:nvPr/>
        </p:nvCxnSpPr>
        <p:spPr>
          <a:xfrm>
            <a:off x="1969153" y="4514547"/>
            <a:ext cx="2223727"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7" name="TextBox 46">
            <a:extLst>
              <a:ext uri="{FF2B5EF4-FFF2-40B4-BE49-F238E27FC236}">
                <a16:creationId xmlns:a16="http://schemas.microsoft.com/office/drawing/2014/main" id="{3DC04BBE-8214-9393-2C25-229EF093CEC3}"/>
              </a:ext>
            </a:extLst>
          </p:cNvPr>
          <p:cNvSpPr txBox="1"/>
          <p:nvPr/>
        </p:nvSpPr>
        <p:spPr>
          <a:xfrm>
            <a:off x="2067702" y="4500188"/>
            <a:ext cx="1960793" cy="646331"/>
          </a:xfrm>
          <a:prstGeom prst="rect">
            <a:avLst/>
          </a:prstGeom>
          <a:noFill/>
        </p:spPr>
        <p:txBody>
          <a:bodyPr wrap="none" rtlCol="0">
            <a:spAutoFit/>
          </a:bodyPr>
          <a:lstStyle/>
          <a:p>
            <a:r>
              <a:rPr lang="en-US" sz="3600" dirty="0">
                <a:solidFill>
                  <a:srgbClr val="000000"/>
                </a:solidFill>
              </a:rPr>
              <a:t>1  1 0 0 1</a:t>
            </a:r>
          </a:p>
        </p:txBody>
      </p:sp>
      <p:sp>
        <p:nvSpPr>
          <p:cNvPr id="48" name="TextBox 47">
            <a:extLst>
              <a:ext uri="{FF2B5EF4-FFF2-40B4-BE49-F238E27FC236}">
                <a16:creationId xmlns:a16="http://schemas.microsoft.com/office/drawing/2014/main" id="{823B7DA4-A001-756F-7CC2-AF9CDBCF7904}"/>
              </a:ext>
            </a:extLst>
          </p:cNvPr>
          <p:cNvSpPr txBox="1"/>
          <p:nvPr/>
        </p:nvSpPr>
        <p:spPr>
          <a:xfrm>
            <a:off x="3226454" y="3047637"/>
            <a:ext cx="356188" cy="400110"/>
          </a:xfrm>
          <a:prstGeom prst="rect">
            <a:avLst/>
          </a:prstGeom>
          <a:noFill/>
        </p:spPr>
        <p:txBody>
          <a:bodyPr wrap="none" rtlCol="0">
            <a:spAutoFit/>
          </a:bodyPr>
          <a:lstStyle/>
          <a:p>
            <a:r>
              <a:rPr lang="en-US" sz="2000" dirty="0">
                <a:solidFill>
                  <a:srgbClr val="000000"/>
                </a:solidFill>
              </a:rPr>
              <a:t>0</a:t>
            </a:r>
          </a:p>
        </p:txBody>
      </p:sp>
      <p:sp>
        <p:nvSpPr>
          <p:cNvPr id="49" name="TextBox 48">
            <a:extLst>
              <a:ext uri="{FF2B5EF4-FFF2-40B4-BE49-F238E27FC236}">
                <a16:creationId xmlns:a16="http://schemas.microsoft.com/office/drawing/2014/main" id="{92D8EB8D-B5FE-6C3D-0C33-822DC936FFCA}"/>
              </a:ext>
            </a:extLst>
          </p:cNvPr>
          <p:cNvSpPr txBox="1"/>
          <p:nvPr/>
        </p:nvSpPr>
        <p:spPr>
          <a:xfrm>
            <a:off x="2862173" y="3047637"/>
            <a:ext cx="285656" cy="400110"/>
          </a:xfrm>
          <a:prstGeom prst="rect">
            <a:avLst/>
          </a:prstGeom>
          <a:noFill/>
        </p:spPr>
        <p:txBody>
          <a:bodyPr wrap="none" rtlCol="0">
            <a:spAutoFit/>
          </a:bodyPr>
          <a:lstStyle/>
          <a:p>
            <a:r>
              <a:rPr lang="en-US" sz="2000" dirty="0">
                <a:solidFill>
                  <a:srgbClr val="000000"/>
                </a:solidFill>
              </a:rPr>
              <a:t>1</a:t>
            </a:r>
          </a:p>
        </p:txBody>
      </p:sp>
      <p:sp>
        <p:nvSpPr>
          <p:cNvPr id="50" name="TextBox 49">
            <a:extLst>
              <a:ext uri="{FF2B5EF4-FFF2-40B4-BE49-F238E27FC236}">
                <a16:creationId xmlns:a16="http://schemas.microsoft.com/office/drawing/2014/main" id="{0C2162BA-E665-AB78-2D4C-2E453F282395}"/>
              </a:ext>
            </a:extLst>
          </p:cNvPr>
          <p:cNvSpPr txBox="1"/>
          <p:nvPr/>
        </p:nvSpPr>
        <p:spPr>
          <a:xfrm>
            <a:off x="2513438" y="3047637"/>
            <a:ext cx="285656" cy="400110"/>
          </a:xfrm>
          <a:prstGeom prst="rect">
            <a:avLst/>
          </a:prstGeom>
          <a:noFill/>
        </p:spPr>
        <p:txBody>
          <a:bodyPr wrap="none" rtlCol="0">
            <a:spAutoFit/>
          </a:bodyPr>
          <a:lstStyle/>
          <a:p>
            <a:r>
              <a:rPr lang="en-US" sz="2000" dirty="0">
                <a:solidFill>
                  <a:srgbClr val="000000"/>
                </a:solidFill>
              </a:rPr>
              <a:t>1</a:t>
            </a:r>
          </a:p>
        </p:txBody>
      </p:sp>
      <p:sp>
        <p:nvSpPr>
          <p:cNvPr id="51" name="TextBox 50">
            <a:extLst>
              <a:ext uri="{FF2B5EF4-FFF2-40B4-BE49-F238E27FC236}">
                <a16:creationId xmlns:a16="http://schemas.microsoft.com/office/drawing/2014/main" id="{CE21980C-9186-9726-4562-038A7348AEE4}"/>
              </a:ext>
            </a:extLst>
          </p:cNvPr>
          <p:cNvSpPr txBox="1"/>
          <p:nvPr/>
        </p:nvSpPr>
        <p:spPr>
          <a:xfrm>
            <a:off x="2121553" y="3047637"/>
            <a:ext cx="285656" cy="400110"/>
          </a:xfrm>
          <a:prstGeom prst="rect">
            <a:avLst/>
          </a:prstGeom>
          <a:noFill/>
        </p:spPr>
        <p:txBody>
          <a:bodyPr wrap="none" rtlCol="0">
            <a:spAutoFit/>
          </a:bodyPr>
          <a:lstStyle/>
          <a:p>
            <a:r>
              <a:rPr lang="en-US" sz="2000" dirty="0">
                <a:solidFill>
                  <a:srgbClr val="000000"/>
                </a:solidFill>
              </a:rPr>
              <a:t>1</a:t>
            </a:r>
          </a:p>
        </p:txBody>
      </p:sp>
      <p:sp>
        <p:nvSpPr>
          <p:cNvPr id="52" name="TextBox 51">
            <a:extLst>
              <a:ext uri="{FF2B5EF4-FFF2-40B4-BE49-F238E27FC236}">
                <a16:creationId xmlns:a16="http://schemas.microsoft.com/office/drawing/2014/main" id="{DE88554B-5E31-2B5D-A771-32AEE8AD01A7}"/>
              </a:ext>
            </a:extLst>
          </p:cNvPr>
          <p:cNvSpPr txBox="1"/>
          <p:nvPr/>
        </p:nvSpPr>
        <p:spPr>
          <a:xfrm>
            <a:off x="1747918" y="3971952"/>
            <a:ext cx="369012" cy="461665"/>
          </a:xfrm>
          <a:prstGeom prst="rect">
            <a:avLst/>
          </a:prstGeom>
          <a:noFill/>
        </p:spPr>
        <p:txBody>
          <a:bodyPr wrap="none" rtlCol="0">
            <a:spAutoFit/>
          </a:bodyPr>
          <a:lstStyle/>
          <a:p>
            <a:r>
              <a:rPr lang="en-US" sz="2400" dirty="0">
                <a:solidFill>
                  <a:srgbClr val="000000"/>
                </a:solidFill>
              </a:rPr>
              <a:t>+</a:t>
            </a:r>
          </a:p>
        </p:txBody>
      </p:sp>
      <p:sp>
        <p:nvSpPr>
          <p:cNvPr id="53" name="Rectangle 52">
            <a:extLst>
              <a:ext uri="{FF2B5EF4-FFF2-40B4-BE49-F238E27FC236}">
                <a16:creationId xmlns:a16="http://schemas.microsoft.com/office/drawing/2014/main" id="{0839F47E-E8A0-317F-C116-0FF03D563491}"/>
              </a:ext>
            </a:extLst>
          </p:cNvPr>
          <p:cNvSpPr/>
          <p:nvPr/>
        </p:nvSpPr>
        <p:spPr>
          <a:xfrm>
            <a:off x="3271731" y="2985578"/>
            <a:ext cx="316973" cy="2148077"/>
          </a:xfrm>
          <a:prstGeom prst="rect">
            <a:avLst/>
          </a:prstGeom>
          <a:solidFill>
            <a:srgbClr val="FF0000">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4" name="TextBox 53">
            <a:extLst>
              <a:ext uri="{FF2B5EF4-FFF2-40B4-BE49-F238E27FC236}">
                <a16:creationId xmlns:a16="http://schemas.microsoft.com/office/drawing/2014/main" id="{08AD95E7-991D-1FBD-BE99-5F30FA8F5B7A}"/>
              </a:ext>
            </a:extLst>
          </p:cNvPr>
          <p:cNvSpPr txBox="1"/>
          <p:nvPr/>
        </p:nvSpPr>
        <p:spPr>
          <a:xfrm>
            <a:off x="4702621" y="2502980"/>
            <a:ext cx="1008161" cy="369332"/>
          </a:xfrm>
          <a:prstGeom prst="rect">
            <a:avLst/>
          </a:prstGeom>
          <a:noFill/>
        </p:spPr>
        <p:txBody>
          <a:bodyPr wrap="none" rtlCol="0">
            <a:spAutoFit/>
          </a:bodyPr>
          <a:lstStyle/>
          <a:p>
            <a:r>
              <a:rPr lang="en-US" dirty="0"/>
              <a:t>carry-in</a:t>
            </a:r>
          </a:p>
        </p:txBody>
      </p:sp>
      <p:sp>
        <p:nvSpPr>
          <p:cNvPr id="55" name="TextBox 54">
            <a:extLst>
              <a:ext uri="{FF2B5EF4-FFF2-40B4-BE49-F238E27FC236}">
                <a16:creationId xmlns:a16="http://schemas.microsoft.com/office/drawing/2014/main" id="{8F316308-E1FB-53A4-FE92-600FB9F0E4CA}"/>
              </a:ext>
            </a:extLst>
          </p:cNvPr>
          <p:cNvSpPr txBox="1"/>
          <p:nvPr/>
        </p:nvSpPr>
        <p:spPr>
          <a:xfrm>
            <a:off x="4660276" y="3078415"/>
            <a:ext cx="458780" cy="369332"/>
          </a:xfrm>
          <a:prstGeom prst="rect">
            <a:avLst/>
          </a:prstGeom>
          <a:noFill/>
        </p:spPr>
        <p:txBody>
          <a:bodyPr wrap="square" rtlCol="0">
            <a:spAutoFit/>
          </a:bodyPr>
          <a:lstStyle/>
          <a:p>
            <a:r>
              <a:rPr lang="en-US" dirty="0"/>
              <a:t>in1</a:t>
            </a:r>
          </a:p>
        </p:txBody>
      </p:sp>
      <p:sp>
        <p:nvSpPr>
          <p:cNvPr id="56" name="TextBox 55">
            <a:extLst>
              <a:ext uri="{FF2B5EF4-FFF2-40B4-BE49-F238E27FC236}">
                <a16:creationId xmlns:a16="http://schemas.microsoft.com/office/drawing/2014/main" id="{4BE0AE49-E722-4D9E-CA82-25459A13748F}"/>
              </a:ext>
            </a:extLst>
          </p:cNvPr>
          <p:cNvSpPr txBox="1"/>
          <p:nvPr/>
        </p:nvSpPr>
        <p:spPr>
          <a:xfrm>
            <a:off x="4660276" y="4090764"/>
            <a:ext cx="505267" cy="369332"/>
          </a:xfrm>
          <a:prstGeom prst="rect">
            <a:avLst/>
          </a:prstGeom>
          <a:noFill/>
        </p:spPr>
        <p:txBody>
          <a:bodyPr wrap="none" rtlCol="0">
            <a:spAutoFit/>
          </a:bodyPr>
          <a:lstStyle/>
          <a:p>
            <a:r>
              <a:rPr lang="en-US" dirty="0"/>
              <a:t>in2</a:t>
            </a:r>
          </a:p>
        </p:txBody>
      </p:sp>
      <p:sp>
        <p:nvSpPr>
          <p:cNvPr id="57" name="TextBox 56">
            <a:extLst>
              <a:ext uri="{FF2B5EF4-FFF2-40B4-BE49-F238E27FC236}">
                <a16:creationId xmlns:a16="http://schemas.microsoft.com/office/drawing/2014/main" id="{6D74DA8B-64D2-F5B8-7397-214CA76AEFFD}"/>
              </a:ext>
            </a:extLst>
          </p:cNvPr>
          <p:cNvSpPr txBox="1"/>
          <p:nvPr/>
        </p:nvSpPr>
        <p:spPr>
          <a:xfrm>
            <a:off x="4660276" y="5287787"/>
            <a:ext cx="631904" cy="369332"/>
          </a:xfrm>
          <a:prstGeom prst="rect">
            <a:avLst/>
          </a:prstGeom>
          <a:noFill/>
        </p:spPr>
        <p:txBody>
          <a:bodyPr wrap="none" rtlCol="0">
            <a:spAutoFit/>
          </a:bodyPr>
          <a:lstStyle/>
          <a:p>
            <a:r>
              <a:rPr lang="en-US" dirty="0"/>
              <a:t>sum</a:t>
            </a:r>
          </a:p>
        </p:txBody>
      </p:sp>
      <p:sp>
        <p:nvSpPr>
          <p:cNvPr id="58" name="Rectangle 57">
            <a:extLst>
              <a:ext uri="{FF2B5EF4-FFF2-40B4-BE49-F238E27FC236}">
                <a16:creationId xmlns:a16="http://schemas.microsoft.com/office/drawing/2014/main" id="{A2F19786-C0B4-B7CF-DB6D-707C95D82E7E}"/>
              </a:ext>
            </a:extLst>
          </p:cNvPr>
          <p:cNvSpPr/>
          <p:nvPr/>
        </p:nvSpPr>
        <p:spPr>
          <a:xfrm>
            <a:off x="2932224" y="2985579"/>
            <a:ext cx="356188" cy="400110"/>
          </a:xfrm>
          <a:prstGeom prst="rect">
            <a:avLst/>
          </a:prstGeom>
          <a:solidFill>
            <a:srgbClr val="FF0000">
              <a:alpha val="26000"/>
            </a:srgbClr>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59" name="TextBox 58">
            <a:extLst>
              <a:ext uri="{FF2B5EF4-FFF2-40B4-BE49-F238E27FC236}">
                <a16:creationId xmlns:a16="http://schemas.microsoft.com/office/drawing/2014/main" id="{5253FA2F-02E3-C5F3-5322-466BBF9333E2}"/>
              </a:ext>
            </a:extLst>
          </p:cNvPr>
          <p:cNvSpPr txBox="1"/>
          <p:nvPr/>
        </p:nvSpPr>
        <p:spPr>
          <a:xfrm>
            <a:off x="2561194" y="2084415"/>
            <a:ext cx="1174873" cy="369332"/>
          </a:xfrm>
          <a:prstGeom prst="rect">
            <a:avLst/>
          </a:prstGeom>
          <a:noFill/>
        </p:spPr>
        <p:txBody>
          <a:bodyPr wrap="none" rtlCol="0">
            <a:spAutoFit/>
          </a:bodyPr>
          <a:lstStyle/>
          <a:p>
            <a:r>
              <a:rPr lang="en-US" dirty="0"/>
              <a:t>carry-out</a:t>
            </a:r>
          </a:p>
        </p:txBody>
      </p:sp>
      <p:cxnSp>
        <p:nvCxnSpPr>
          <p:cNvPr id="60" name="Straight Arrow Connector 59">
            <a:extLst>
              <a:ext uri="{FF2B5EF4-FFF2-40B4-BE49-F238E27FC236}">
                <a16:creationId xmlns:a16="http://schemas.microsoft.com/office/drawing/2014/main" id="{80E269AC-5AE3-2D9D-7A86-CF719EA5BFB4}"/>
              </a:ext>
            </a:extLst>
          </p:cNvPr>
          <p:cNvCxnSpPr>
            <a:cxnSpLocks/>
            <a:stCxn id="59" idx="2"/>
            <a:endCxn id="58" idx="0"/>
          </p:cNvCxnSpPr>
          <p:nvPr/>
        </p:nvCxnSpPr>
        <p:spPr>
          <a:xfrm flipH="1">
            <a:off x="3110318" y="2453747"/>
            <a:ext cx="38313" cy="53183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1" name="Straight Arrow Connector 60">
            <a:extLst>
              <a:ext uri="{FF2B5EF4-FFF2-40B4-BE49-F238E27FC236}">
                <a16:creationId xmlns:a16="http://schemas.microsoft.com/office/drawing/2014/main" id="{1B736DEE-D4E8-85B7-3BE6-2E996116BB3B}"/>
              </a:ext>
            </a:extLst>
          </p:cNvPr>
          <p:cNvCxnSpPr>
            <a:cxnSpLocks/>
            <a:stCxn id="54" idx="1"/>
          </p:cNvCxnSpPr>
          <p:nvPr/>
        </p:nvCxnSpPr>
        <p:spPr>
          <a:xfrm flipH="1">
            <a:off x="3471474" y="2687646"/>
            <a:ext cx="1231147" cy="40011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416D730F-D30D-9A95-5075-712145810BD0}"/>
              </a:ext>
            </a:extLst>
          </p:cNvPr>
          <p:cNvCxnSpPr>
            <a:cxnSpLocks/>
            <a:stCxn id="55" idx="1"/>
          </p:cNvCxnSpPr>
          <p:nvPr/>
        </p:nvCxnSpPr>
        <p:spPr>
          <a:xfrm flipH="1">
            <a:off x="3429129" y="3263081"/>
            <a:ext cx="1231147" cy="16377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3" name="TextBox 62">
            <a:extLst>
              <a:ext uri="{FF2B5EF4-FFF2-40B4-BE49-F238E27FC236}">
                <a16:creationId xmlns:a16="http://schemas.microsoft.com/office/drawing/2014/main" id="{6A89349D-80D7-653E-F6A8-3D608E05CDEF}"/>
              </a:ext>
            </a:extLst>
          </p:cNvPr>
          <p:cNvSpPr txBox="1"/>
          <p:nvPr/>
        </p:nvSpPr>
        <p:spPr>
          <a:xfrm>
            <a:off x="1753480" y="3036749"/>
            <a:ext cx="314222" cy="400110"/>
          </a:xfrm>
          <a:prstGeom prst="rect">
            <a:avLst/>
          </a:prstGeom>
          <a:noFill/>
        </p:spPr>
        <p:txBody>
          <a:bodyPr wrap="square" rtlCol="0">
            <a:spAutoFit/>
          </a:bodyPr>
          <a:lstStyle/>
          <a:p>
            <a:r>
              <a:rPr lang="en-US" sz="2000" dirty="0">
                <a:solidFill>
                  <a:srgbClr val="000000"/>
                </a:solidFill>
              </a:rPr>
              <a:t>0</a:t>
            </a:r>
          </a:p>
        </p:txBody>
      </p:sp>
      <p:cxnSp>
        <p:nvCxnSpPr>
          <p:cNvPr id="64" name="Straight Arrow Connector 63">
            <a:extLst>
              <a:ext uri="{FF2B5EF4-FFF2-40B4-BE49-F238E27FC236}">
                <a16:creationId xmlns:a16="http://schemas.microsoft.com/office/drawing/2014/main" id="{37E13773-2E62-451E-31A8-E50DFEA16D52}"/>
              </a:ext>
            </a:extLst>
          </p:cNvPr>
          <p:cNvCxnSpPr>
            <a:cxnSpLocks/>
            <a:stCxn id="56" idx="1"/>
          </p:cNvCxnSpPr>
          <p:nvPr/>
        </p:nvCxnSpPr>
        <p:spPr>
          <a:xfrm flipH="1">
            <a:off x="3556141" y="4275430"/>
            <a:ext cx="1104135" cy="5495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5" name="Straight Arrow Connector 64">
            <a:extLst>
              <a:ext uri="{FF2B5EF4-FFF2-40B4-BE49-F238E27FC236}">
                <a16:creationId xmlns:a16="http://schemas.microsoft.com/office/drawing/2014/main" id="{10C21465-78DC-4A14-CF28-BBE6ECF266DF}"/>
              </a:ext>
            </a:extLst>
          </p:cNvPr>
          <p:cNvCxnSpPr>
            <a:cxnSpLocks/>
            <a:stCxn id="57" idx="1"/>
          </p:cNvCxnSpPr>
          <p:nvPr/>
        </p:nvCxnSpPr>
        <p:spPr>
          <a:xfrm flipH="1" flipV="1">
            <a:off x="3574976" y="5006030"/>
            <a:ext cx="1085300" cy="46642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04450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EA0CB9-AE66-EB5E-61DC-DAB31F0104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4E6E10-5ACD-47E6-E55A-44D17F178642}"/>
              </a:ext>
            </a:extLst>
          </p:cNvPr>
          <p:cNvSpPr>
            <a:spLocks noGrp="1"/>
          </p:cNvSpPr>
          <p:nvPr>
            <p:ph type="title"/>
          </p:nvPr>
        </p:nvSpPr>
        <p:spPr/>
        <p:txBody>
          <a:bodyPr/>
          <a:lstStyle/>
          <a:p>
            <a:r>
              <a:rPr lang="en-US" dirty="0"/>
              <a:t>Revisiting addition</a:t>
            </a:r>
          </a:p>
        </p:txBody>
      </p:sp>
      <p:sp>
        <p:nvSpPr>
          <p:cNvPr id="30" name="Slide Number Placeholder 29">
            <a:extLst>
              <a:ext uri="{FF2B5EF4-FFF2-40B4-BE49-F238E27FC236}">
                <a16:creationId xmlns:a16="http://schemas.microsoft.com/office/drawing/2014/main" id="{46FDA802-F81D-3DBB-C519-934FC3052DE8}"/>
              </a:ext>
            </a:extLst>
          </p:cNvPr>
          <p:cNvSpPr>
            <a:spLocks noGrp="1"/>
          </p:cNvSpPr>
          <p:nvPr>
            <p:ph type="sldNum" sz="quarter" idx="12"/>
          </p:nvPr>
        </p:nvSpPr>
        <p:spPr/>
        <p:txBody>
          <a:bodyPr/>
          <a:lstStyle/>
          <a:p>
            <a:fld id="{CC057153-B650-4DEB-B370-79DDCFDCE934}" type="slidenum">
              <a:rPr lang="en-US" smtClean="0"/>
              <a:t>37</a:t>
            </a:fld>
            <a:endParaRPr lang="en-US"/>
          </a:p>
        </p:txBody>
      </p:sp>
      <p:sp>
        <p:nvSpPr>
          <p:cNvPr id="31" name="TextBox 30">
            <a:extLst>
              <a:ext uri="{FF2B5EF4-FFF2-40B4-BE49-F238E27FC236}">
                <a16:creationId xmlns:a16="http://schemas.microsoft.com/office/drawing/2014/main" id="{F5EBBDD6-4552-9380-47E3-E818FD14E81D}"/>
              </a:ext>
            </a:extLst>
          </p:cNvPr>
          <p:cNvSpPr txBox="1"/>
          <p:nvPr/>
        </p:nvSpPr>
        <p:spPr>
          <a:xfrm>
            <a:off x="1997612" y="1097280"/>
            <a:ext cx="184731" cy="369332"/>
          </a:xfrm>
          <a:prstGeom prst="rect">
            <a:avLst/>
          </a:prstGeom>
          <a:noFill/>
        </p:spPr>
        <p:txBody>
          <a:bodyPr wrap="none" rtlCol="0">
            <a:spAutoFit/>
          </a:bodyPr>
          <a:lstStyle/>
          <a:p>
            <a:endParaRPr lang="en-US" dirty="0"/>
          </a:p>
        </p:txBody>
      </p:sp>
      <p:grpSp>
        <p:nvGrpSpPr>
          <p:cNvPr id="195" name="Group 194">
            <a:extLst>
              <a:ext uri="{FF2B5EF4-FFF2-40B4-BE49-F238E27FC236}">
                <a16:creationId xmlns:a16="http://schemas.microsoft.com/office/drawing/2014/main" id="{CE2CDB1D-3350-72ED-BE83-601090EFEA1C}"/>
              </a:ext>
            </a:extLst>
          </p:cNvPr>
          <p:cNvGrpSpPr/>
          <p:nvPr/>
        </p:nvGrpSpPr>
        <p:grpSpPr>
          <a:xfrm>
            <a:off x="363800" y="4633588"/>
            <a:ext cx="2101776" cy="1650048"/>
            <a:chOff x="1704080" y="4589554"/>
            <a:chExt cx="2101776" cy="1650048"/>
          </a:xfrm>
        </p:grpSpPr>
        <p:cxnSp>
          <p:nvCxnSpPr>
            <p:cNvPr id="130" name="Straight Arrow Connector 129">
              <a:extLst>
                <a:ext uri="{FF2B5EF4-FFF2-40B4-BE49-F238E27FC236}">
                  <a16:creationId xmlns:a16="http://schemas.microsoft.com/office/drawing/2014/main" id="{85BCCDA0-D55C-ECF5-8D2A-0F4AB07C4FBB}"/>
                </a:ext>
              </a:extLst>
            </p:cNvPr>
            <p:cNvCxnSpPr/>
            <p:nvPr/>
          </p:nvCxnSpPr>
          <p:spPr>
            <a:xfrm>
              <a:off x="2404506" y="4589554"/>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3" name="Straight Arrow Connector 132">
              <a:extLst>
                <a:ext uri="{FF2B5EF4-FFF2-40B4-BE49-F238E27FC236}">
                  <a16:creationId xmlns:a16="http://schemas.microsoft.com/office/drawing/2014/main" id="{4591EBEA-C5F1-284D-2F04-37629BBD8E0E}"/>
                </a:ext>
              </a:extLst>
            </p:cNvPr>
            <p:cNvCxnSpPr/>
            <p:nvPr/>
          </p:nvCxnSpPr>
          <p:spPr>
            <a:xfrm>
              <a:off x="2886823" y="4598484"/>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94" name="Group 193">
              <a:extLst>
                <a:ext uri="{FF2B5EF4-FFF2-40B4-BE49-F238E27FC236}">
                  <a16:creationId xmlns:a16="http://schemas.microsoft.com/office/drawing/2014/main" id="{A5EF9B53-60EC-EC7D-1E98-21E7E9DD5C76}"/>
                </a:ext>
              </a:extLst>
            </p:cNvPr>
            <p:cNvGrpSpPr/>
            <p:nvPr/>
          </p:nvGrpSpPr>
          <p:grpSpPr>
            <a:xfrm>
              <a:off x="1704080" y="4929577"/>
              <a:ext cx="2101776" cy="1310025"/>
              <a:chOff x="1704080" y="4929577"/>
              <a:chExt cx="2101776" cy="1310025"/>
            </a:xfrm>
          </p:grpSpPr>
          <p:sp>
            <p:nvSpPr>
              <p:cNvPr id="127" name="Rectangle 126">
                <a:extLst>
                  <a:ext uri="{FF2B5EF4-FFF2-40B4-BE49-F238E27FC236}">
                    <a16:creationId xmlns:a16="http://schemas.microsoft.com/office/drawing/2014/main" id="{F38481B4-5F1B-7F97-0900-6285C56AC1E4}"/>
                  </a:ext>
                </a:extLst>
              </p:cNvPr>
              <p:cNvSpPr/>
              <p:nvPr/>
            </p:nvSpPr>
            <p:spPr>
              <a:xfrm>
                <a:off x="2099706" y="4994109"/>
                <a:ext cx="1706150" cy="849868"/>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8" name="TextBox 127">
                <a:extLst>
                  <a:ext uri="{FF2B5EF4-FFF2-40B4-BE49-F238E27FC236}">
                    <a16:creationId xmlns:a16="http://schemas.microsoft.com/office/drawing/2014/main" id="{87DF150F-7619-1F8C-9597-7E3625FEA860}"/>
                  </a:ext>
                </a:extLst>
              </p:cNvPr>
              <p:cNvSpPr txBox="1"/>
              <p:nvPr/>
            </p:nvSpPr>
            <p:spPr>
              <a:xfrm>
                <a:off x="2186408" y="4929577"/>
                <a:ext cx="463739" cy="369332"/>
              </a:xfrm>
              <a:prstGeom prst="rect">
                <a:avLst/>
              </a:prstGeom>
              <a:noFill/>
            </p:spPr>
            <p:txBody>
              <a:bodyPr wrap="none" rtlCol="0">
                <a:spAutoFit/>
              </a:bodyPr>
              <a:lstStyle/>
              <a:p>
                <a:r>
                  <a:rPr lang="en-US" dirty="0"/>
                  <a:t>in1</a:t>
                </a:r>
              </a:p>
            </p:txBody>
          </p:sp>
          <p:sp>
            <p:nvSpPr>
              <p:cNvPr id="129" name="TextBox 128">
                <a:extLst>
                  <a:ext uri="{FF2B5EF4-FFF2-40B4-BE49-F238E27FC236}">
                    <a16:creationId xmlns:a16="http://schemas.microsoft.com/office/drawing/2014/main" id="{58128237-BBF5-70A7-463F-B606451DAF36}"/>
                  </a:ext>
                </a:extLst>
              </p:cNvPr>
              <p:cNvSpPr txBox="1"/>
              <p:nvPr/>
            </p:nvSpPr>
            <p:spPr>
              <a:xfrm>
                <a:off x="2646428" y="4929577"/>
                <a:ext cx="463739" cy="369332"/>
              </a:xfrm>
              <a:prstGeom prst="rect">
                <a:avLst/>
              </a:prstGeom>
              <a:noFill/>
            </p:spPr>
            <p:txBody>
              <a:bodyPr wrap="none" rtlCol="0">
                <a:spAutoFit/>
              </a:bodyPr>
              <a:lstStyle/>
              <a:p>
                <a:r>
                  <a:rPr lang="en-US" dirty="0"/>
                  <a:t>in2</a:t>
                </a:r>
              </a:p>
            </p:txBody>
          </p:sp>
          <p:sp>
            <p:nvSpPr>
              <p:cNvPr id="131" name="TextBox 130">
                <a:extLst>
                  <a:ext uri="{FF2B5EF4-FFF2-40B4-BE49-F238E27FC236}">
                    <a16:creationId xmlns:a16="http://schemas.microsoft.com/office/drawing/2014/main" id="{A9E5D73C-5991-5A60-5B75-B61548113BD4}"/>
                  </a:ext>
                </a:extLst>
              </p:cNvPr>
              <p:cNvSpPr txBox="1"/>
              <p:nvPr/>
            </p:nvSpPr>
            <p:spPr>
              <a:xfrm>
                <a:off x="2674029" y="5474645"/>
                <a:ext cx="631904" cy="369332"/>
              </a:xfrm>
              <a:prstGeom prst="rect">
                <a:avLst/>
              </a:prstGeom>
              <a:noFill/>
            </p:spPr>
            <p:txBody>
              <a:bodyPr wrap="none" rtlCol="0">
                <a:spAutoFit/>
              </a:bodyPr>
              <a:lstStyle/>
              <a:p>
                <a:r>
                  <a:rPr lang="en-US" dirty="0"/>
                  <a:t>sum</a:t>
                </a:r>
              </a:p>
            </p:txBody>
          </p:sp>
          <p:sp>
            <p:nvSpPr>
              <p:cNvPr id="132" name="TextBox 131">
                <a:extLst>
                  <a:ext uri="{FF2B5EF4-FFF2-40B4-BE49-F238E27FC236}">
                    <a16:creationId xmlns:a16="http://schemas.microsoft.com/office/drawing/2014/main" id="{2F604DD9-098B-37E3-7DA0-6E3993D54CA1}"/>
                  </a:ext>
                </a:extLst>
              </p:cNvPr>
              <p:cNvSpPr txBox="1"/>
              <p:nvPr/>
            </p:nvSpPr>
            <p:spPr>
              <a:xfrm>
                <a:off x="2039306" y="5234377"/>
                <a:ext cx="950901" cy="307777"/>
              </a:xfrm>
              <a:prstGeom prst="rect">
                <a:avLst/>
              </a:prstGeom>
              <a:noFill/>
            </p:spPr>
            <p:txBody>
              <a:bodyPr wrap="none" rtlCol="0">
                <a:spAutoFit/>
              </a:bodyPr>
              <a:lstStyle/>
              <a:p>
                <a:r>
                  <a:rPr lang="en-US" sz="1400" dirty="0"/>
                  <a:t>carry-out</a:t>
                </a:r>
              </a:p>
            </p:txBody>
          </p:sp>
          <p:cxnSp>
            <p:nvCxnSpPr>
              <p:cNvPr id="134" name="Straight Arrow Connector 133">
                <a:extLst>
                  <a:ext uri="{FF2B5EF4-FFF2-40B4-BE49-F238E27FC236}">
                    <a16:creationId xmlns:a16="http://schemas.microsoft.com/office/drawing/2014/main" id="{A09C8AA1-F421-722E-669B-E6C66F1AE489}"/>
                  </a:ext>
                </a:extLst>
              </p:cNvPr>
              <p:cNvCxnSpPr/>
              <p:nvPr/>
            </p:nvCxnSpPr>
            <p:spPr>
              <a:xfrm>
                <a:off x="2886823" y="584397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35" name="Straight Arrow Connector 134">
                <a:extLst>
                  <a:ext uri="{FF2B5EF4-FFF2-40B4-BE49-F238E27FC236}">
                    <a16:creationId xmlns:a16="http://schemas.microsoft.com/office/drawing/2014/main" id="{B51B7E7B-F073-CF23-BC7B-E85B76B43790}"/>
                  </a:ext>
                </a:extLst>
              </p:cNvPr>
              <p:cNvCxnSpPr/>
              <p:nvPr/>
            </p:nvCxnSpPr>
            <p:spPr>
              <a:xfrm rot="5400000">
                <a:off x="1901893" y="5251989"/>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136" name="TextBox 135">
                <a:extLst>
                  <a:ext uri="{FF2B5EF4-FFF2-40B4-BE49-F238E27FC236}">
                    <a16:creationId xmlns:a16="http://schemas.microsoft.com/office/drawing/2014/main" id="{6ABC4E45-5BD2-B51B-97DE-C79F6E6493D6}"/>
                  </a:ext>
                </a:extLst>
              </p:cNvPr>
              <p:cNvSpPr txBox="1"/>
              <p:nvPr/>
            </p:nvSpPr>
            <p:spPr>
              <a:xfrm>
                <a:off x="3014106" y="4929577"/>
                <a:ext cx="739931" cy="307777"/>
              </a:xfrm>
              <a:prstGeom prst="rect">
                <a:avLst/>
              </a:prstGeom>
              <a:noFill/>
            </p:spPr>
            <p:txBody>
              <a:bodyPr wrap="none" rtlCol="0">
                <a:spAutoFit/>
              </a:bodyPr>
              <a:lstStyle/>
              <a:p>
                <a:r>
                  <a:rPr lang="en-US" sz="1400" dirty="0"/>
                  <a:t>carry-in</a:t>
                </a:r>
              </a:p>
            </p:txBody>
          </p:sp>
        </p:grpSp>
      </p:grpSp>
      <p:sp>
        <p:nvSpPr>
          <p:cNvPr id="138" name="TextBox 137">
            <a:extLst>
              <a:ext uri="{FF2B5EF4-FFF2-40B4-BE49-F238E27FC236}">
                <a16:creationId xmlns:a16="http://schemas.microsoft.com/office/drawing/2014/main" id="{B2BD6D99-0E1D-AB95-FE42-DF50E8EC87B5}"/>
              </a:ext>
            </a:extLst>
          </p:cNvPr>
          <p:cNvSpPr txBox="1"/>
          <p:nvPr/>
        </p:nvSpPr>
        <p:spPr>
          <a:xfrm>
            <a:off x="4860863" y="2076403"/>
            <a:ext cx="1456937" cy="1754326"/>
          </a:xfrm>
          <a:prstGeom prst="rect">
            <a:avLst/>
          </a:prstGeom>
          <a:noFill/>
        </p:spPr>
        <p:txBody>
          <a:bodyPr wrap="none" rtlCol="0">
            <a:spAutoFit/>
          </a:bodyPr>
          <a:lstStyle/>
          <a:p>
            <a:r>
              <a:rPr lang="en-US" sz="3600" dirty="0"/>
              <a:t>01010</a:t>
            </a:r>
          </a:p>
          <a:p>
            <a:r>
              <a:rPr lang="en-US" sz="3600" dirty="0"/>
              <a:t>01 11 1</a:t>
            </a:r>
          </a:p>
          <a:p>
            <a:endParaRPr lang="en-US" sz="3600" dirty="0"/>
          </a:p>
        </p:txBody>
      </p:sp>
      <p:cxnSp>
        <p:nvCxnSpPr>
          <p:cNvPr id="139" name="Straight Connector 138">
            <a:extLst>
              <a:ext uri="{FF2B5EF4-FFF2-40B4-BE49-F238E27FC236}">
                <a16:creationId xmlns:a16="http://schemas.microsoft.com/office/drawing/2014/main" id="{FC41F8A7-6FCA-42C8-1BC9-C9DE9E0EEDB6}"/>
              </a:ext>
            </a:extLst>
          </p:cNvPr>
          <p:cNvCxnSpPr/>
          <p:nvPr/>
        </p:nvCxnSpPr>
        <p:spPr>
          <a:xfrm>
            <a:off x="4800454" y="3295603"/>
            <a:ext cx="1676400" cy="0"/>
          </a:xfrm>
          <a:prstGeom prst="line">
            <a:avLst/>
          </a:prstGeom>
          <a:ln w="38100"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188" name="Group 187">
            <a:extLst>
              <a:ext uri="{FF2B5EF4-FFF2-40B4-BE49-F238E27FC236}">
                <a16:creationId xmlns:a16="http://schemas.microsoft.com/office/drawing/2014/main" id="{84B0557B-02D9-B7C2-16F1-48BF7ADAD172}"/>
              </a:ext>
            </a:extLst>
          </p:cNvPr>
          <p:cNvGrpSpPr/>
          <p:nvPr/>
        </p:nvGrpSpPr>
        <p:grpSpPr>
          <a:xfrm>
            <a:off x="8509461" y="4575474"/>
            <a:ext cx="2473960" cy="1653929"/>
            <a:chOff x="7502463" y="4575474"/>
            <a:chExt cx="2473960" cy="1653929"/>
          </a:xfrm>
          <a:solidFill>
            <a:srgbClr val="0089E5"/>
          </a:solidFill>
        </p:grpSpPr>
        <p:cxnSp>
          <p:nvCxnSpPr>
            <p:cNvPr id="99" name="Straight Arrow Connector 98">
              <a:extLst>
                <a:ext uri="{FF2B5EF4-FFF2-40B4-BE49-F238E27FC236}">
                  <a16:creationId xmlns:a16="http://schemas.microsoft.com/office/drawing/2014/main" id="{94C52CC0-D6A4-BCD1-620D-1F1B94CB32AB}"/>
                </a:ext>
              </a:extLst>
            </p:cNvPr>
            <p:cNvCxnSpPr/>
            <p:nvPr/>
          </p:nvCxnSpPr>
          <p:spPr>
            <a:xfrm>
              <a:off x="8721663" y="4579355"/>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2" name="Straight Arrow Connector 101">
              <a:extLst>
                <a:ext uri="{FF2B5EF4-FFF2-40B4-BE49-F238E27FC236}">
                  <a16:creationId xmlns:a16="http://schemas.microsoft.com/office/drawing/2014/main" id="{96E5F870-562A-15BD-4FC6-1423DDA11643}"/>
                </a:ext>
              </a:extLst>
            </p:cNvPr>
            <p:cNvCxnSpPr/>
            <p:nvPr/>
          </p:nvCxnSpPr>
          <p:spPr>
            <a:xfrm>
              <a:off x="9203980" y="4588285"/>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87" name="Group 186">
              <a:extLst>
                <a:ext uri="{FF2B5EF4-FFF2-40B4-BE49-F238E27FC236}">
                  <a16:creationId xmlns:a16="http://schemas.microsoft.com/office/drawing/2014/main" id="{7AC82463-49C0-C3C0-D12C-D662FA703712}"/>
                </a:ext>
              </a:extLst>
            </p:cNvPr>
            <p:cNvGrpSpPr/>
            <p:nvPr/>
          </p:nvGrpSpPr>
          <p:grpSpPr>
            <a:xfrm>
              <a:off x="7502463" y="4575474"/>
              <a:ext cx="2473960" cy="1653929"/>
              <a:chOff x="7502463" y="4575474"/>
              <a:chExt cx="2473960" cy="1653929"/>
            </a:xfrm>
            <a:grpFill/>
          </p:grpSpPr>
          <p:sp>
            <p:nvSpPr>
              <p:cNvPr id="96" name="Rectangle 95">
                <a:extLst>
                  <a:ext uri="{FF2B5EF4-FFF2-40B4-BE49-F238E27FC236}">
                    <a16:creationId xmlns:a16="http://schemas.microsoft.com/office/drawing/2014/main" id="{C5E90E4F-732B-8FC7-1ED9-14A18FD3ACEF}"/>
                  </a:ext>
                </a:extLst>
              </p:cNvPr>
              <p:cNvSpPr/>
              <p:nvPr/>
            </p:nvSpPr>
            <p:spPr>
              <a:xfrm>
                <a:off x="8248981" y="4974980"/>
                <a:ext cx="1727442" cy="858798"/>
              </a:xfrm>
              <a:prstGeom prst="rect">
                <a:avLst/>
              </a:prstGeom>
              <a:grp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7" name="TextBox 96">
                <a:extLst>
                  <a:ext uri="{FF2B5EF4-FFF2-40B4-BE49-F238E27FC236}">
                    <a16:creationId xmlns:a16="http://schemas.microsoft.com/office/drawing/2014/main" id="{633E4798-715F-A291-98C7-8281D2686A49}"/>
                  </a:ext>
                </a:extLst>
              </p:cNvPr>
              <p:cNvSpPr txBox="1"/>
              <p:nvPr/>
            </p:nvSpPr>
            <p:spPr>
              <a:xfrm>
                <a:off x="8503565" y="4975361"/>
                <a:ext cx="463739" cy="369332"/>
              </a:xfrm>
              <a:prstGeom prst="rect">
                <a:avLst/>
              </a:prstGeom>
              <a:grpFill/>
            </p:spPr>
            <p:txBody>
              <a:bodyPr wrap="none" rtlCol="0">
                <a:spAutoFit/>
              </a:bodyPr>
              <a:lstStyle/>
              <a:p>
                <a:r>
                  <a:rPr lang="en-US" dirty="0"/>
                  <a:t>in1</a:t>
                </a:r>
              </a:p>
            </p:txBody>
          </p:sp>
          <p:sp>
            <p:nvSpPr>
              <p:cNvPr id="98" name="TextBox 97">
                <a:extLst>
                  <a:ext uri="{FF2B5EF4-FFF2-40B4-BE49-F238E27FC236}">
                    <a16:creationId xmlns:a16="http://schemas.microsoft.com/office/drawing/2014/main" id="{93848975-CA0F-0097-3B0D-D4709F3995A0}"/>
                  </a:ext>
                </a:extLst>
              </p:cNvPr>
              <p:cNvSpPr txBox="1"/>
              <p:nvPr/>
            </p:nvSpPr>
            <p:spPr>
              <a:xfrm>
                <a:off x="8963585" y="4975361"/>
                <a:ext cx="463739" cy="369332"/>
              </a:xfrm>
              <a:prstGeom prst="rect">
                <a:avLst/>
              </a:prstGeom>
              <a:grpFill/>
            </p:spPr>
            <p:txBody>
              <a:bodyPr wrap="none" rtlCol="0">
                <a:spAutoFit/>
              </a:bodyPr>
              <a:lstStyle/>
              <a:p>
                <a:r>
                  <a:rPr lang="en-US" dirty="0"/>
                  <a:t>in2</a:t>
                </a:r>
              </a:p>
            </p:txBody>
          </p:sp>
          <p:sp>
            <p:nvSpPr>
              <p:cNvPr id="100" name="TextBox 99">
                <a:extLst>
                  <a:ext uri="{FF2B5EF4-FFF2-40B4-BE49-F238E27FC236}">
                    <a16:creationId xmlns:a16="http://schemas.microsoft.com/office/drawing/2014/main" id="{3361C049-BB52-6203-4B21-C30E8F2A88FF}"/>
                  </a:ext>
                </a:extLst>
              </p:cNvPr>
              <p:cNvSpPr txBox="1"/>
              <p:nvPr/>
            </p:nvSpPr>
            <p:spPr>
              <a:xfrm>
                <a:off x="8991186" y="5464446"/>
                <a:ext cx="631904" cy="369332"/>
              </a:xfrm>
              <a:prstGeom prst="rect">
                <a:avLst/>
              </a:prstGeom>
              <a:grpFill/>
            </p:spPr>
            <p:txBody>
              <a:bodyPr wrap="none" rtlCol="0">
                <a:spAutoFit/>
              </a:bodyPr>
              <a:lstStyle/>
              <a:p>
                <a:r>
                  <a:rPr lang="en-US" dirty="0"/>
                  <a:t>sum</a:t>
                </a:r>
              </a:p>
            </p:txBody>
          </p:sp>
          <p:sp>
            <p:nvSpPr>
              <p:cNvPr id="101" name="TextBox 100">
                <a:extLst>
                  <a:ext uri="{FF2B5EF4-FFF2-40B4-BE49-F238E27FC236}">
                    <a16:creationId xmlns:a16="http://schemas.microsoft.com/office/drawing/2014/main" id="{14B9E408-35B1-5E1C-7F90-17A333D071A2}"/>
                  </a:ext>
                </a:extLst>
              </p:cNvPr>
              <p:cNvSpPr txBox="1"/>
              <p:nvPr/>
            </p:nvSpPr>
            <p:spPr>
              <a:xfrm>
                <a:off x="8356463" y="5224178"/>
                <a:ext cx="950901" cy="307777"/>
              </a:xfrm>
              <a:prstGeom prst="rect">
                <a:avLst/>
              </a:prstGeom>
              <a:grpFill/>
            </p:spPr>
            <p:txBody>
              <a:bodyPr wrap="none" rtlCol="0">
                <a:spAutoFit/>
              </a:bodyPr>
              <a:lstStyle/>
              <a:p>
                <a:r>
                  <a:rPr lang="en-US" sz="1400" dirty="0"/>
                  <a:t>carry-out</a:t>
                </a:r>
              </a:p>
            </p:txBody>
          </p:sp>
          <p:cxnSp>
            <p:nvCxnSpPr>
              <p:cNvPr id="103" name="Straight Arrow Connector 102">
                <a:extLst>
                  <a:ext uri="{FF2B5EF4-FFF2-40B4-BE49-F238E27FC236}">
                    <a16:creationId xmlns:a16="http://schemas.microsoft.com/office/drawing/2014/main" id="{3297B6B1-8446-66ED-44C4-D045B02F533D}"/>
                  </a:ext>
                </a:extLst>
              </p:cNvPr>
              <p:cNvCxnSpPr/>
              <p:nvPr/>
            </p:nvCxnSpPr>
            <p:spPr>
              <a:xfrm>
                <a:off x="9203980" y="5833778"/>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4" name="Straight Arrow Connector 113">
                <a:extLst>
                  <a:ext uri="{FF2B5EF4-FFF2-40B4-BE49-F238E27FC236}">
                    <a16:creationId xmlns:a16="http://schemas.microsoft.com/office/drawing/2014/main" id="{C594BA40-70F0-DE18-F207-4169725B6EB7}"/>
                  </a:ext>
                </a:extLst>
              </p:cNvPr>
              <p:cNvCxnSpPr/>
              <p:nvPr/>
            </p:nvCxnSpPr>
            <p:spPr>
              <a:xfrm>
                <a:off x="7503828" y="4587959"/>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6F2B2BB9-AB91-6776-E612-5A5B6392DA9C}"/>
                  </a:ext>
                </a:extLst>
              </p:cNvPr>
              <p:cNvCxnSpPr/>
              <p:nvPr/>
            </p:nvCxnSpPr>
            <p:spPr>
              <a:xfrm flipH="1">
                <a:off x="8086935" y="5424251"/>
                <a:ext cx="329928" cy="0"/>
              </a:xfrm>
              <a:prstGeom prst="line">
                <a:avLst/>
              </a:prstGeom>
              <a:grpFill/>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8DC7DB42-98ED-1269-04A2-D25666D3BEC1}"/>
                  </a:ext>
                </a:extLst>
              </p:cNvPr>
              <p:cNvCxnSpPr/>
              <p:nvPr/>
            </p:nvCxnSpPr>
            <p:spPr>
              <a:xfrm flipV="1">
                <a:off x="8086935" y="4575474"/>
                <a:ext cx="0" cy="858937"/>
              </a:xfrm>
              <a:prstGeom prst="line">
                <a:avLst/>
              </a:prstGeom>
              <a:grpFill/>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4A8872E2-76BA-7D1B-6C53-3ACE3D0D08CF}"/>
                  </a:ext>
                </a:extLst>
              </p:cNvPr>
              <p:cNvCxnSpPr/>
              <p:nvPr/>
            </p:nvCxnSpPr>
            <p:spPr>
              <a:xfrm flipH="1">
                <a:off x="7502463" y="4590464"/>
                <a:ext cx="584472" cy="0"/>
              </a:xfrm>
              <a:prstGeom prst="line">
                <a:avLst/>
              </a:prstGeom>
              <a:grpFill/>
              <a:ln>
                <a:solidFill>
                  <a:srgbClr val="0089E5"/>
                </a:solidFill>
              </a:ln>
              <a:effectLst/>
            </p:spPr>
            <p:style>
              <a:lnRef idx="2">
                <a:schemeClr val="accent1"/>
              </a:lnRef>
              <a:fillRef idx="0">
                <a:schemeClr val="accent1"/>
              </a:fillRef>
              <a:effectRef idx="1">
                <a:schemeClr val="accent1"/>
              </a:effectRef>
              <a:fontRef idx="minor">
                <a:schemeClr val="tx1"/>
              </a:fontRef>
            </p:style>
          </p:cxnSp>
        </p:grpSp>
      </p:grpSp>
      <p:grpSp>
        <p:nvGrpSpPr>
          <p:cNvPr id="190" name="Group 189">
            <a:extLst>
              <a:ext uri="{FF2B5EF4-FFF2-40B4-BE49-F238E27FC236}">
                <a16:creationId xmlns:a16="http://schemas.microsoft.com/office/drawing/2014/main" id="{7B94190F-F6C3-4786-8CA7-5C95248FB81C}"/>
              </a:ext>
            </a:extLst>
          </p:cNvPr>
          <p:cNvGrpSpPr/>
          <p:nvPr/>
        </p:nvGrpSpPr>
        <p:grpSpPr>
          <a:xfrm>
            <a:off x="6446981" y="4594019"/>
            <a:ext cx="2603562" cy="1650048"/>
            <a:chOff x="5439983" y="4594019"/>
            <a:chExt cx="2603562" cy="1650048"/>
          </a:xfrm>
          <a:solidFill>
            <a:srgbClr val="0089E5"/>
          </a:solidFill>
        </p:grpSpPr>
        <p:cxnSp>
          <p:nvCxnSpPr>
            <p:cNvPr id="111" name="Straight Arrow Connector 110">
              <a:extLst>
                <a:ext uri="{FF2B5EF4-FFF2-40B4-BE49-F238E27FC236}">
                  <a16:creationId xmlns:a16="http://schemas.microsoft.com/office/drawing/2014/main" id="{A3B53699-F356-CB5C-A37C-42AA38423AB1}"/>
                </a:ext>
              </a:extLst>
            </p:cNvPr>
            <p:cNvCxnSpPr/>
            <p:nvPr/>
          </p:nvCxnSpPr>
          <p:spPr>
            <a:xfrm>
              <a:off x="7131705" y="4602949"/>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89" name="Group 188">
              <a:extLst>
                <a:ext uri="{FF2B5EF4-FFF2-40B4-BE49-F238E27FC236}">
                  <a16:creationId xmlns:a16="http://schemas.microsoft.com/office/drawing/2014/main" id="{A84CCADA-5E37-5A5F-04C4-E3B7A87DAC20}"/>
                </a:ext>
              </a:extLst>
            </p:cNvPr>
            <p:cNvGrpSpPr/>
            <p:nvPr/>
          </p:nvGrpSpPr>
          <p:grpSpPr>
            <a:xfrm>
              <a:off x="5439983" y="4594019"/>
              <a:ext cx="2603562" cy="1650048"/>
              <a:chOff x="5439983" y="4594019"/>
              <a:chExt cx="2603562" cy="1650048"/>
            </a:xfrm>
            <a:grpFill/>
          </p:grpSpPr>
          <p:sp>
            <p:nvSpPr>
              <p:cNvPr id="105" name="Rectangle 104">
                <a:extLst>
                  <a:ext uri="{FF2B5EF4-FFF2-40B4-BE49-F238E27FC236}">
                    <a16:creationId xmlns:a16="http://schemas.microsoft.com/office/drawing/2014/main" id="{484731A9-E0DE-F2A0-BFF0-0EF56E213CB0}"/>
                  </a:ext>
                </a:extLst>
              </p:cNvPr>
              <p:cNvSpPr/>
              <p:nvPr/>
            </p:nvSpPr>
            <p:spPr>
              <a:xfrm>
                <a:off x="6172959" y="4951760"/>
                <a:ext cx="1870586" cy="896682"/>
              </a:xfrm>
              <a:prstGeom prst="rect">
                <a:avLst/>
              </a:prstGeom>
              <a:grp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6" name="TextBox 105">
                <a:extLst>
                  <a:ext uri="{FF2B5EF4-FFF2-40B4-BE49-F238E27FC236}">
                    <a16:creationId xmlns:a16="http://schemas.microsoft.com/office/drawing/2014/main" id="{C5940A1D-12A1-4E57-D0C4-C1A34C6EF56B}"/>
                  </a:ext>
                </a:extLst>
              </p:cNvPr>
              <p:cNvSpPr txBox="1"/>
              <p:nvPr/>
            </p:nvSpPr>
            <p:spPr>
              <a:xfrm>
                <a:off x="6431290" y="4952703"/>
                <a:ext cx="463739" cy="369332"/>
              </a:xfrm>
              <a:prstGeom prst="rect">
                <a:avLst/>
              </a:prstGeom>
              <a:grpFill/>
            </p:spPr>
            <p:txBody>
              <a:bodyPr wrap="none" rtlCol="0">
                <a:spAutoFit/>
              </a:bodyPr>
              <a:lstStyle/>
              <a:p>
                <a:r>
                  <a:rPr lang="en-US" dirty="0"/>
                  <a:t>in1</a:t>
                </a:r>
              </a:p>
            </p:txBody>
          </p:sp>
          <p:sp>
            <p:nvSpPr>
              <p:cNvPr id="107" name="TextBox 106">
                <a:extLst>
                  <a:ext uri="{FF2B5EF4-FFF2-40B4-BE49-F238E27FC236}">
                    <a16:creationId xmlns:a16="http://schemas.microsoft.com/office/drawing/2014/main" id="{E61E5601-62AB-356C-4CEA-9D012E5FB499}"/>
                  </a:ext>
                </a:extLst>
              </p:cNvPr>
              <p:cNvSpPr txBox="1"/>
              <p:nvPr/>
            </p:nvSpPr>
            <p:spPr>
              <a:xfrm>
                <a:off x="6853988" y="4952703"/>
                <a:ext cx="463739" cy="369332"/>
              </a:xfrm>
              <a:prstGeom prst="rect">
                <a:avLst/>
              </a:prstGeom>
              <a:grpFill/>
            </p:spPr>
            <p:txBody>
              <a:bodyPr wrap="none" rtlCol="0">
                <a:spAutoFit/>
              </a:bodyPr>
              <a:lstStyle/>
              <a:p>
                <a:r>
                  <a:rPr lang="en-US" dirty="0"/>
                  <a:t>in2</a:t>
                </a:r>
              </a:p>
            </p:txBody>
          </p:sp>
          <p:cxnSp>
            <p:nvCxnSpPr>
              <p:cNvPr id="108" name="Straight Arrow Connector 107">
                <a:extLst>
                  <a:ext uri="{FF2B5EF4-FFF2-40B4-BE49-F238E27FC236}">
                    <a16:creationId xmlns:a16="http://schemas.microsoft.com/office/drawing/2014/main" id="{5DD1C467-9764-62F0-EEF8-A07DA3A8C1D7}"/>
                  </a:ext>
                </a:extLst>
              </p:cNvPr>
              <p:cNvCxnSpPr/>
              <p:nvPr/>
            </p:nvCxnSpPr>
            <p:spPr>
              <a:xfrm>
                <a:off x="6649388" y="4594019"/>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110" name="TextBox 109">
                <a:extLst>
                  <a:ext uri="{FF2B5EF4-FFF2-40B4-BE49-F238E27FC236}">
                    <a16:creationId xmlns:a16="http://schemas.microsoft.com/office/drawing/2014/main" id="{D308E715-5E42-4C07-8875-8B465500011B}"/>
                  </a:ext>
                </a:extLst>
              </p:cNvPr>
              <p:cNvSpPr txBox="1"/>
              <p:nvPr/>
            </p:nvSpPr>
            <p:spPr>
              <a:xfrm>
                <a:off x="6284188" y="5238842"/>
                <a:ext cx="950901" cy="523220"/>
              </a:xfrm>
              <a:prstGeom prst="rect">
                <a:avLst/>
              </a:prstGeom>
              <a:grpFill/>
            </p:spPr>
            <p:txBody>
              <a:bodyPr wrap="none" rtlCol="0">
                <a:spAutoFit/>
              </a:bodyPr>
              <a:lstStyle/>
              <a:p>
                <a:r>
                  <a:rPr lang="en-US" sz="1400" dirty="0"/>
                  <a:t>carry-out</a:t>
                </a:r>
              </a:p>
              <a:p>
                <a:endParaRPr lang="en-US" sz="1400" dirty="0"/>
              </a:p>
            </p:txBody>
          </p:sp>
          <p:cxnSp>
            <p:nvCxnSpPr>
              <p:cNvPr id="112" name="Straight Arrow Connector 111">
                <a:extLst>
                  <a:ext uri="{FF2B5EF4-FFF2-40B4-BE49-F238E27FC236}">
                    <a16:creationId xmlns:a16="http://schemas.microsoft.com/office/drawing/2014/main" id="{074504A0-C420-E3F6-5106-0AC84F34B745}"/>
                  </a:ext>
                </a:extLst>
              </p:cNvPr>
              <p:cNvCxnSpPr/>
              <p:nvPr/>
            </p:nvCxnSpPr>
            <p:spPr>
              <a:xfrm>
                <a:off x="7131705" y="5848442"/>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113" name="TextBox 112">
                <a:extLst>
                  <a:ext uri="{FF2B5EF4-FFF2-40B4-BE49-F238E27FC236}">
                    <a16:creationId xmlns:a16="http://schemas.microsoft.com/office/drawing/2014/main" id="{41566AD4-7FF7-46E2-4777-5E7DED879E2B}"/>
                  </a:ext>
                </a:extLst>
              </p:cNvPr>
              <p:cNvSpPr txBox="1"/>
              <p:nvPr/>
            </p:nvSpPr>
            <p:spPr>
              <a:xfrm>
                <a:off x="7258988" y="4952703"/>
                <a:ext cx="739931" cy="307777"/>
              </a:xfrm>
              <a:prstGeom prst="rect">
                <a:avLst/>
              </a:prstGeom>
              <a:grpFill/>
            </p:spPr>
            <p:txBody>
              <a:bodyPr wrap="none" rtlCol="0">
                <a:spAutoFit/>
              </a:bodyPr>
              <a:lstStyle/>
              <a:p>
                <a:r>
                  <a:rPr lang="en-US" sz="1400" dirty="0"/>
                  <a:t>carry-in</a:t>
                </a:r>
              </a:p>
            </p:txBody>
          </p:sp>
          <p:cxnSp>
            <p:nvCxnSpPr>
              <p:cNvPr id="125" name="Straight Arrow Connector 124">
                <a:extLst>
                  <a:ext uri="{FF2B5EF4-FFF2-40B4-BE49-F238E27FC236}">
                    <a16:creationId xmlns:a16="http://schemas.microsoft.com/office/drawing/2014/main" id="{EBF7AF70-3303-02B0-8369-78647FE6EEA1}"/>
                  </a:ext>
                </a:extLst>
              </p:cNvPr>
              <p:cNvCxnSpPr/>
              <p:nvPr/>
            </p:nvCxnSpPr>
            <p:spPr>
              <a:xfrm>
                <a:off x="5441902" y="4598484"/>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481AC2B9-2F29-4799-7F42-88945D5E5494}"/>
                  </a:ext>
                </a:extLst>
              </p:cNvPr>
              <p:cNvCxnSpPr/>
              <p:nvPr/>
            </p:nvCxnSpPr>
            <p:spPr>
              <a:xfrm flipH="1">
                <a:off x="6024455" y="5458612"/>
                <a:ext cx="329928" cy="0"/>
              </a:xfrm>
              <a:prstGeom prst="line">
                <a:avLst/>
              </a:prstGeom>
              <a:grpFill/>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2F73F63E-5E92-6481-9DAB-8051918B2F47}"/>
                  </a:ext>
                </a:extLst>
              </p:cNvPr>
              <p:cNvCxnSpPr/>
              <p:nvPr/>
            </p:nvCxnSpPr>
            <p:spPr>
              <a:xfrm flipV="1">
                <a:off x="6024455" y="4609835"/>
                <a:ext cx="0" cy="858937"/>
              </a:xfrm>
              <a:prstGeom prst="line">
                <a:avLst/>
              </a:prstGeom>
              <a:grpFill/>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149" name="Straight Connector 148">
                <a:extLst>
                  <a:ext uri="{FF2B5EF4-FFF2-40B4-BE49-F238E27FC236}">
                    <a16:creationId xmlns:a16="http://schemas.microsoft.com/office/drawing/2014/main" id="{202440DC-3CF3-C4B9-73D7-E64BEC4FB3B3}"/>
                  </a:ext>
                </a:extLst>
              </p:cNvPr>
              <p:cNvCxnSpPr/>
              <p:nvPr/>
            </p:nvCxnSpPr>
            <p:spPr>
              <a:xfrm flipH="1">
                <a:off x="5439983" y="4609835"/>
                <a:ext cx="584472" cy="0"/>
              </a:xfrm>
              <a:prstGeom prst="line">
                <a:avLst/>
              </a:prstGeom>
              <a:grpFill/>
              <a:ln>
                <a:solidFill>
                  <a:srgbClr val="0089E5"/>
                </a:solidFill>
              </a:ln>
              <a:effectLst/>
            </p:spPr>
            <p:style>
              <a:lnRef idx="2">
                <a:schemeClr val="accent1"/>
              </a:lnRef>
              <a:fillRef idx="0">
                <a:schemeClr val="accent1"/>
              </a:fillRef>
              <a:effectRef idx="1">
                <a:schemeClr val="accent1"/>
              </a:effectRef>
              <a:fontRef idx="minor">
                <a:schemeClr val="tx1"/>
              </a:fontRef>
            </p:style>
          </p:cxnSp>
          <p:sp>
            <p:nvSpPr>
              <p:cNvPr id="109" name="TextBox 108">
                <a:extLst>
                  <a:ext uri="{FF2B5EF4-FFF2-40B4-BE49-F238E27FC236}">
                    <a16:creationId xmlns:a16="http://schemas.microsoft.com/office/drawing/2014/main" id="{10975B00-8C06-2783-29AD-43CD8749B9C3}"/>
                  </a:ext>
                </a:extLst>
              </p:cNvPr>
              <p:cNvSpPr txBox="1"/>
              <p:nvPr/>
            </p:nvSpPr>
            <p:spPr>
              <a:xfrm>
                <a:off x="6918911" y="5479110"/>
                <a:ext cx="631904" cy="369332"/>
              </a:xfrm>
              <a:prstGeom prst="rect">
                <a:avLst/>
              </a:prstGeom>
              <a:grpFill/>
            </p:spPr>
            <p:txBody>
              <a:bodyPr wrap="none" rtlCol="0">
                <a:spAutoFit/>
              </a:bodyPr>
              <a:lstStyle/>
              <a:p>
                <a:r>
                  <a:rPr lang="en-US" dirty="0"/>
                  <a:t>sum</a:t>
                </a:r>
              </a:p>
            </p:txBody>
          </p:sp>
        </p:grpSp>
      </p:grpSp>
      <p:grpSp>
        <p:nvGrpSpPr>
          <p:cNvPr id="193" name="Group 192">
            <a:extLst>
              <a:ext uri="{FF2B5EF4-FFF2-40B4-BE49-F238E27FC236}">
                <a16:creationId xmlns:a16="http://schemas.microsoft.com/office/drawing/2014/main" id="{E4DBEF79-13C7-8A61-DD08-DE7C2852F260}"/>
              </a:ext>
            </a:extLst>
          </p:cNvPr>
          <p:cNvGrpSpPr/>
          <p:nvPr/>
        </p:nvGrpSpPr>
        <p:grpSpPr>
          <a:xfrm>
            <a:off x="4325118" y="4589554"/>
            <a:ext cx="2567703" cy="1650048"/>
            <a:chOff x="3318120" y="4589554"/>
            <a:chExt cx="2567703" cy="1650048"/>
          </a:xfrm>
          <a:solidFill>
            <a:srgbClr val="0089E5"/>
          </a:solidFill>
        </p:grpSpPr>
        <p:cxnSp>
          <p:nvCxnSpPr>
            <p:cNvPr id="119" name="Straight Arrow Connector 118">
              <a:extLst>
                <a:ext uri="{FF2B5EF4-FFF2-40B4-BE49-F238E27FC236}">
                  <a16:creationId xmlns:a16="http://schemas.microsoft.com/office/drawing/2014/main" id="{9172DE39-950B-AC0C-D30E-1D22539A277F}"/>
                </a:ext>
              </a:extLst>
            </p:cNvPr>
            <p:cNvCxnSpPr/>
            <p:nvPr/>
          </p:nvCxnSpPr>
          <p:spPr>
            <a:xfrm>
              <a:off x="4527502" y="4589554"/>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2" name="Straight Arrow Connector 121">
              <a:extLst>
                <a:ext uri="{FF2B5EF4-FFF2-40B4-BE49-F238E27FC236}">
                  <a16:creationId xmlns:a16="http://schemas.microsoft.com/office/drawing/2014/main" id="{6391A509-2282-5BE8-BDF5-173F60A22142}"/>
                </a:ext>
              </a:extLst>
            </p:cNvPr>
            <p:cNvCxnSpPr/>
            <p:nvPr/>
          </p:nvCxnSpPr>
          <p:spPr>
            <a:xfrm>
              <a:off x="5009819" y="4598484"/>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92" name="Group 191">
              <a:extLst>
                <a:ext uri="{FF2B5EF4-FFF2-40B4-BE49-F238E27FC236}">
                  <a16:creationId xmlns:a16="http://schemas.microsoft.com/office/drawing/2014/main" id="{38E9D209-C227-3001-30CA-6E808623209E}"/>
                </a:ext>
              </a:extLst>
            </p:cNvPr>
            <p:cNvGrpSpPr/>
            <p:nvPr/>
          </p:nvGrpSpPr>
          <p:grpSpPr>
            <a:xfrm>
              <a:off x="3318120" y="4598484"/>
              <a:ext cx="2567703" cy="1641118"/>
              <a:chOff x="3318120" y="4598484"/>
              <a:chExt cx="2567703" cy="1641118"/>
            </a:xfrm>
            <a:grpFill/>
          </p:grpSpPr>
          <p:cxnSp>
            <p:nvCxnSpPr>
              <p:cNvPr id="137" name="Straight Arrow Connector 136">
                <a:extLst>
                  <a:ext uri="{FF2B5EF4-FFF2-40B4-BE49-F238E27FC236}">
                    <a16:creationId xmlns:a16="http://schemas.microsoft.com/office/drawing/2014/main" id="{EF63322F-823A-CF3A-7483-FF1E2A40FDC0}"/>
                  </a:ext>
                </a:extLst>
              </p:cNvPr>
              <p:cNvCxnSpPr/>
              <p:nvPr/>
            </p:nvCxnSpPr>
            <p:spPr>
              <a:xfrm>
                <a:off x="3318906" y="4598484"/>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91" name="Group 190">
                <a:extLst>
                  <a:ext uri="{FF2B5EF4-FFF2-40B4-BE49-F238E27FC236}">
                    <a16:creationId xmlns:a16="http://schemas.microsoft.com/office/drawing/2014/main" id="{764C58F8-468E-95DE-6878-EC829B69EF07}"/>
                  </a:ext>
                </a:extLst>
              </p:cNvPr>
              <p:cNvGrpSpPr/>
              <p:nvPr/>
            </p:nvGrpSpPr>
            <p:grpSpPr>
              <a:xfrm>
                <a:off x="3318120" y="4605509"/>
                <a:ext cx="2567703" cy="1634093"/>
                <a:chOff x="3318120" y="4605509"/>
                <a:chExt cx="2567703" cy="1634093"/>
              </a:xfrm>
              <a:grpFill/>
            </p:grpSpPr>
            <p:sp>
              <p:nvSpPr>
                <p:cNvPr id="116" name="Rectangle 115">
                  <a:extLst>
                    <a:ext uri="{FF2B5EF4-FFF2-40B4-BE49-F238E27FC236}">
                      <a16:creationId xmlns:a16="http://schemas.microsoft.com/office/drawing/2014/main" id="{D9CC999D-1837-DEED-E5CE-185760873C70}"/>
                    </a:ext>
                  </a:extLst>
                </p:cNvPr>
                <p:cNvSpPr/>
                <p:nvPr/>
              </p:nvSpPr>
              <p:spPr>
                <a:xfrm>
                  <a:off x="4118521" y="4990157"/>
                  <a:ext cx="1767302" cy="964915"/>
                </a:xfrm>
                <a:prstGeom prst="rect">
                  <a:avLst/>
                </a:prstGeom>
                <a:grp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17" name="TextBox 116">
                  <a:extLst>
                    <a:ext uri="{FF2B5EF4-FFF2-40B4-BE49-F238E27FC236}">
                      <a16:creationId xmlns:a16="http://schemas.microsoft.com/office/drawing/2014/main" id="{1078D4D9-602F-C8A6-AB5C-CAE7F388E8B1}"/>
                    </a:ext>
                  </a:extLst>
                </p:cNvPr>
                <p:cNvSpPr txBox="1"/>
                <p:nvPr/>
              </p:nvSpPr>
              <p:spPr>
                <a:xfrm>
                  <a:off x="4309404" y="5004221"/>
                  <a:ext cx="463739" cy="369332"/>
                </a:xfrm>
                <a:prstGeom prst="rect">
                  <a:avLst/>
                </a:prstGeom>
                <a:grpFill/>
              </p:spPr>
              <p:txBody>
                <a:bodyPr wrap="none" rtlCol="0">
                  <a:spAutoFit/>
                </a:bodyPr>
                <a:lstStyle/>
                <a:p>
                  <a:r>
                    <a:rPr lang="en-US" dirty="0"/>
                    <a:t>in1</a:t>
                  </a:r>
                </a:p>
              </p:txBody>
            </p:sp>
            <p:sp>
              <p:nvSpPr>
                <p:cNvPr id="118" name="TextBox 117">
                  <a:extLst>
                    <a:ext uri="{FF2B5EF4-FFF2-40B4-BE49-F238E27FC236}">
                      <a16:creationId xmlns:a16="http://schemas.microsoft.com/office/drawing/2014/main" id="{DE7D44AC-2246-1ECC-5536-7432F2F29DB6}"/>
                    </a:ext>
                  </a:extLst>
                </p:cNvPr>
                <p:cNvSpPr txBox="1"/>
                <p:nvPr/>
              </p:nvSpPr>
              <p:spPr>
                <a:xfrm>
                  <a:off x="4732102" y="5004221"/>
                  <a:ext cx="463739" cy="369332"/>
                </a:xfrm>
                <a:prstGeom prst="rect">
                  <a:avLst/>
                </a:prstGeom>
                <a:grpFill/>
              </p:spPr>
              <p:txBody>
                <a:bodyPr wrap="none" rtlCol="0">
                  <a:spAutoFit/>
                </a:bodyPr>
                <a:lstStyle/>
                <a:p>
                  <a:r>
                    <a:rPr lang="en-US" dirty="0"/>
                    <a:t>in2</a:t>
                  </a:r>
                </a:p>
              </p:txBody>
            </p:sp>
            <p:sp>
              <p:nvSpPr>
                <p:cNvPr id="121" name="TextBox 120">
                  <a:extLst>
                    <a:ext uri="{FF2B5EF4-FFF2-40B4-BE49-F238E27FC236}">
                      <a16:creationId xmlns:a16="http://schemas.microsoft.com/office/drawing/2014/main" id="{1DBB4072-486B-30E0-0034-1778B9FF6A72}"/>
                    </a:ext>
                  </a:extLst>
                </p:cNvPr>
                <p:cNvSpPr txBox="1"/>
                <p:nvPr/>
              </p:nvSpPr>
              <p:spPr>
                <a:xfrm>
                  <a:off x="4162302" y="5305497"/>
                  <a:ext cx="950901" cy="523220"/>
                </a:xfrm>
                <a:prstGeom prst="rect">
                  <a:avLst/>
                </a:prstGeom>
                <a:grpFill/>
              </p:spPr>
              <p:txBody>
                <a:bodyPr wrap="none" rtlCol="0">
                  <a:spAutoFit/>
                </a:bodyPr>
                <a:lstStyle/>
                <a:p>
                  <a:r>
                    <a:rPr lang="en-US" sz="1400" dirty="0"/>
                    <a:t>carry-out</a:t>
                  </a:r>
                </a:p>
                <a:p>
                  <a:endParaRPr lang="en-US" sz="1400" dirty="0"/>
                </a:p>
              </p:txBody>
            </p:sp>
            <p:cxnSp>
              <p:nvCxnSpPr>
                <p:cNvPr id="123" name="Straight Arrow Connector 122">
                  <a:extLst>
                    <a:ext uri="{FF2B5EF4-FFF2-40B4-BE49-F238E27FC236}">
                      <a16:creationId xmlns:a16="http://schemas.microsoft.com/office/drawing/2014/main" id="{AAD0D214-867C-60A8-5DCD-5CAE0C0C57DB}"/>
                    </a:ext>
                  </a:extLst>
                </p:cNvPr>
                <p:cNvCxnSpPr/>
                <p:nvPr/>
              </p:nvCxnSpPr>
              <p:spPr>
                <a:xfrm>
                  <a:off x="5009819" y="5843977"/>
                  <a:ext cx="0" cy="395625"/>
                </a:xfrm>
                <a:prstGeom prst="straightConnector1">
                  <a:avLst/>
                </a:prstGeom>
                <a:grpFill/>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124" name="TextBox 123">
                  <a:extLst>
                    <a:ext uri="{FF2B5EF4-FFF2-40B4-BE49-F238E27FC236}">
                      <a16:creationId xmlns:a16="http://schemas.microsoft.com/office/drawing/2014/main" id="{1168849A-B4F6-BB9E-9FF1-A87402BB9155}"/>
                    </a:ext>
                  </a:extLst>
                </p:cNvPr>
                <p:cNvSpPr txBox="1"/>
                <p:nvPr/>
              </p:nvSpPr>
              <p:spPr>
                <a:xfrm>
                  <a:off x="5137102" y="4985560"/>
                  <a:ext cx="739931" cy="307777"/>
                </a:xfrm>
                <a:prstGeom prst="rect">
                  <a:avLst/>
                </a:prstGeom>
                <a:grpFill/>
              </p:spPr>
              <p:txBody>
                <a:bodyPr wrap="none" rtlCol="0">
                  <a:spAutoFit/>
                </a:bodyPr>
                <a:lstStyle/>
                <a:p>
                  <a:r>
                    <a:rPr lang="en-US" sz="1400" dirty="0"/>
                    <a:t>carry-in</a:t>
                  </a:r>
                </a:p>
              </p:txBody>
            </p:sp>
            <p:cxnSp>
              <p:nvCxnSpPr>
                <p:cNvPr id="151" name="Straight Connector 150">
                  <a:extLst>
                    <a:ext uri="{FF2B5EF4-FFF2-40B4-BE49-F238E27FC236}">
                      <a16:creationId xmlns:a16="http://schemas.microsoft.com/office/drawing/2014/main" id="{DA3D6EFD-4282-0FE1-D91E-EA09076CD36D}"/>
                    </a:ext>
                  </a:extLst>
                </p:cNvPr>
                <p:cNvCxnSpPr/>
                <p:nvPr/>
              </p:nvCxnSpPr>
              <p:spPr>
                <a:xfrm flipH="1">
                  <a:off x="3902592" y="5454286"/>
                  <a:ext cx="329928" cy="0"/>
                </a:xfrm>
                <a:prstGeom prst="line">
                  <a:avLst/>
                </a:prstGeom>
                <a:grpFill/>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152" name="Straight Connector 151">
                  <a:extLst>
                    <a:ext uri="{FF2B5EF4-FFF2-40B4-BE49-F238E27FC236}">
                      <a16:creationId xmlns:a16="http://schemas.microsoft.com/office/drawing/2014/main" id="{15FAF579-A0F7-AF82-2FB9-7C8283599D34}"/>
                    </a:ext>
                  </a:extLst>
                </p:cNvPr>
                <p:cNvCxnSpPr/>
                <p:nvPr/>
              </p:nvCxnSpPr>
              <p:spPr>
                <a:xfrm flipV="1">
                  <a:off x="3902592" y="4605509"/>
                  <a:ext cx="0" cy="858937"/>
                </a:xfrm>
                <a:prstGeom prst="line">
                  <a:avLst/>
                </a:prstGeom>
                <a:grpFill/>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153" name="Straight Connector 152">
                  <a:extLst>
                    <a:ext uri="{FF2B5EF4-FFF2-40B4-BE49-F238E27FC236}">
                      <a16:creationId xmlns:a16="http://schemas.microsoft.com/office/drawing/2014/main" id="{67F84F89-6E37-D2AA-7BDC-05F222551DA5}"/>
                    </a:ext>
                  </a:extLst>
                </p:cNvPr>
                <p:cNvCxnSpPr/>
                <p:nvPr/>
              </p:nvCxnSpPr>
              <p:spPr>
                <a:xfrm flipH="1">
                  <a:off x="3318120" y="4605509"/>
                  <a:ext cx="584472" cy="0"/>
                </a:xfrm>
                <a:prstGeom prst="line">
                  <a:avLst/>
                </a:prstGeom>
                <a:grpFill/>
                <a:ln>
                  <a:solidFill>
                    <a:srgbClr val="0089E5"/>
                  </a:solidFill>
                </a:ln>
                <a:effectLst/>
              </p:spPr>
              <p:style>
                <a:lnRef idx="2">
                  <a:schemeClr val="accent1"/>
                </a:lnRef>
                <a:fillRef idx="0">
                  <a:schemeClr val="accent1"/>
                </a:fillRef>
                <a:effectRef idx="1">
                  <a:schemeClr val="accent1"/>
                </a:effectRef>
                <a:fontRef idx="minor">
                  <a:schemeClr val="tx1"/>
                </a:fontRef>
              </p:style>
            </p:cxnSp>
            <p:sp>
              <p:nvSpPr>
                <p:cNvPr id="120" name="TextBox 119">
                  <a:extLst>
                    <a:ext uri="{FF2B5EF4-FFF2-40B4-BE49-F238E27FC236}">
                      <a16:creationId xmlns:a16="http://schemas.microsoft.com/office/drawing/2014/main" id="{D1A15099-CF6B-D1C2-0433-E17F85BE71EE}"/>
                    </a:ext>
                  </a:extLst>
                </p:cNvPr>
                <p:cNvSpPr txBox="1"/>
                <p:nvPr/>
              </p:nvSpPr>
              <p:spPr>
                <a:xfrm>
                  <a:off x="4748381" y="5567862"/>
                  <a:ext cx="631904" cy="369332"/>
                </a:xfrm>
                <a:prstGeom prst="rect">
                  <a:avLst/>
                </a:prstGeom>
                <a:grpFill/>
              </p:spPr>
              <p:txBody>
                <a:bodyPr wrap="none" rtlCol="0">
                  <a:spAutoFit/>
                </a:bodyPr>
                <a:lstStyle/>
                <a:p>
                  <a:r>
                    <a:rPr lang="en-US" dirty="0"/>
                    <a:t>sum</a:t>
                  </a:r>
                </a:p>
              </p:txBody>
            </p:sp>
          </p:grpSp>
        </p:grpSp>
      </p:grpSp>
      <p:sp>
        <p:nvSpPr>
          <p:cNvPr id="154" name="TextBox 153">
            <a:extLst>
              <a:ext uri="{FF2B5EF4-FFF2-40B4-BE49-F238E27FC236}">
                <a16:creationId xmlns:a16="http://schemas.microsoft.com/office/drawing/2014/main" id="{4A76BF8B-7388-699E-930E-3B16B3085126}"/>
              </a:ext>
            </a:extLst>
          </p:cNvPr>
          <p:cNvSpPr txBox="1"/>
          <p:nvPr/>
        </p:nvSpPr>
        <p:spPr>
          <a:xfrm>
            <a:off x="9488002" y="3976323"/>
            <a:ext cx="439393" cy="646331"/>
          </a:xfrm>
          <a:prstGeom prst="rect">
            <a:avLst/>
          </a:prstGeom>
          <a:noFill/>
        </p:spPr>
        <p:txBody>
          <a:bodyPr wrap="none" rtlCol="0">
            <a:spAutoFit/>
          </a:bodyPr>
          <a:lstStyle/>
          <a:p>
            <a:r>
              <a:rPr lang="en-US" sz="3600" dirty="0"/>
              <a:t>0</a:t>
            </a:r>
          </a:p>
        </p:txBody>
      </p:sp>
      <p:sp>
        <p:nvSpPr>
          <p:cNvPr id="155" name="TextBox 154">
            <a:extLst>
              <a:ext uri="{FF2B5EF4-FFF2-40B4-BE49-F238E27FC236}">
                <a16:creationId xmlns:a16="http://schemas.microsoft.com/office/drawing/2014/main" id="{DDBB3EA0-9B9B-10B8-F609-1C288D8B0AF6}"/>
              </a:ext>
            </a:extLst>
          </p:cNvPr>
          <p:cNvSpPr txBox="1"/>
          <p:nvPr/>
        </p:nvSpPr>
        <p:spPr>
          <a:xfrm>
            <a:off x="10003595" y="3981403"/>
            <a:ext cx="439393" cy="646331"/>
          </a:xfrm>
          <a:prstGeom prst="rect">
            <a:avLst/>
          </a:prstGeom>
          <a:noFill/>
        </p:spPr>
        <p:txBody>
          <a:bodyPr wrap="none" rtlCol="0">
            <a:spAutoFit/>
          </a:bodyPr>
          <a:lstStyle/>
          <a:p>
            <a:r>
              <a:rPr lang="en-US" sz="3600" dirty="0"/>
              <a:t>1</a:t>
            </a:r>
          </a:p>
        </p:txBody>
      </p:sp>
      <p:sp>
        <p:nvSpPr>
          <p:cNvPr id="156" name="TextBox 155">
            <a:extLst>
              <a:ext uri="{FF2B5EF4-FFF2-40B4-BE49-F238E27FC236}">
                <a16:creationId xmlns:a16="http://schemas.microsoft.com/office/drawing/2014/main" id="{6F2DDD6E-CA87-A2D4-1FE7-12F073FD47F4}"/>
              </a:ext>
            </a:extLst>
          </p:cNvPr>
          <p:cNvSpPr txBox="1"/>
          <p:nvPr/>
        </p:nvSpPr>
        <p:spPr>
          <a:xfrm>
            <a:off x="7412469" y="3981403"/>
            <a:ext cx="439393" cy="646331"/>
          </a:xfrm>
          <a:prstGeom prst="rect">
            <a:avLst/>
          </a:prstGeom>
          <a:noFill/>
        </p:spPr>
        <p:txBody>
          <a:bodyPr wrap="none" rtlCol="0">
            <a:spAutoFit/>
          </a:bodyPr>
          <a:lstStyle/>
          <a:p>
            <a:r>
              <a:rPr lang="en-US" sz="3600" dirty="0"/>
              <a:t>1</a:t>
            </a:r>
          </a:p>
        </p:txBody>
      </p:sp>
      <p:sp>
        <p:nvSpPr>
          <p:cNvPr id="157" name="TextBox 156">
            <a:extLst>
              <a:ext uri="{FF2B5EF4-FFF2-40B4-BE49-F238E27FC236}">
                <a16:creationId xmlns:a16="http://schemas.microsoft.com/office/drawing/2014/main" id="{11258A35-DD86-AB87-E439-5137563D49BF}"/>
              </a:ext>
            </a:extLst>
          </p:cNvPr>
          <p:cNvSpPr txBox="1"/>
          <p:nvPr/>
        </p:nvSpPr>
        <p:spPr>
          <a:xfrm>
            <a:off x="7928062" y="3986483"/>
            <a:ext cx="439393" cy="646331"/>
          </a:xfrm>
          <a:prstGeom prst="rect">
            <a:avLst/>
          </a:prstGeom>
          <a:noFill/>
        </p:spPr>
        <p:txBody>
          <a:bodyPr wrap="none" rtlCol="0">
            <a:spAutoFit/>
          </a:bodyPr>
          <a:lstStyle/>
          <a:p>
            <a:r>
              <a:rPr lang="en-US" sz="3600" dirty="0"/>
              <a:t>1</a:t>
            </a:r>
          </a:p>
        </p:txBody>
      </p:sp>
      <p:sp>
        <p:nvSpPr>
          <p:cNvPr id="158" name="TextBox 157">
            <a:extLst>
              <a:ext uri="{FF2B5EF4-FFF2-40B4-BE49-F238E27FC236}">
                <a16:creationId xmlns:a16="http://schemas.microsoft.com/office/drawing/2014/main" id="{204DC591-852C-E69A-BE9C-ECDEF08BD4FE}"/>
              </a:ext>
            </a:extLst>
          </p:cNvPr>
          <p:cNvSpPr txBox="1"/>
          <p:nvPr/>
        </p:nvSpPr>
        <p:spPr>
          <a:xfrm>
            <a:off x="5314809" y="4015792"/>
            <a:ext cx="439393" cy="646331"/>
          </a:xfrm>
          <a:prstGeom prst="rect">
            <a:avLst/>
          </a:prstGeom>
          <a:noFill/>
        </p:spPr>
        <p:txBody>
          <a:bodyPr wrap="none" rtlCol="0">
            <a:spAutoFit/>
          </a:bodyPr>
          <a:lstStyle/>
          <a:p>
            <a:r>
              <a:rPr lang="en-US" sz="3600" dirty="0"/>
              <a:t>0</a:t>
            </a:r>
          </a:p>
        </p:txBody>
      </p:sp>
      <p:sp>
        <p:nvSpPr>
          <p:cNvPr id="159" name="TextBox 158">
            <a:extLst>
              <a:ext uri="{FF2B5EF4-FFF2-40B4-BE49-F238E27FC236}">
                <a16:creationId xmlns:a16="http://schemas.microsoft.com/office/drawing/2014/main" id="{C12AEDFE-989C-AD78-A8B1-B48384E1730A}"/>
              </a:ext>
            </a:extLst>
          </p:cNvPr>
          <p:cNvSpPr txBox="1"/>
          <p:nvPr/>
        </p:nvSpPr>
        <p:spPr>
          <a:xfrm>
            <a:off x="5830402" y="4020872"/>
            <a:ext cx="439393" cy="646331"/>
          </a:xfrm>
          <a:prstGeom prst="rect">
            <a:avLst/>
          </a:prstGeom>
          <a:noFill/>
        </p:spPr>
        <p:txBody>
          <a:bodyPr wrap="none" rtlCol="0">
            <a:spAutoFit/>
          </a:bodyPr>
          <a:lstStyle/>
          <a:p>
            <a:r>
              <a:rPr lang="en-US" sz="3600" dirty="0"/>
              <a:t>1</a:t>
            </a:r>
          </a:p>
        </p:txBody>
      </p:sp>
      <p:sp>
        <p:nvSpPr>
          <p:cNvPr id="160" name="TextBox 159">
            <a:extLst>
              <a:ext uri="{FF2B5EF4-FFF2-40B4-BE49-F238E27FC236}">
                <a16:creationId xmlns:a16="http://schemas.microsoft.com/office/drawing/2014/main" id="{B2E64CD1-E75D-3A68-C624-5692DA1AD804}"/>
              </a:ext>
            </a:extLst>
          </p:cNvPr>
          <p:cNvSpPr txBox="1"/>
          <p:nvPr/>
        </p:nvSpPr>
        <p:spPr>
          <a:xfrm>
            <a:off x="3181209" y="4015792"/>
            <a:ext cx="439393" cy="646331"/>
          </a:xfrm>
          <a:prstGeom prst="rect">
            <a:avLst/>
          </a:prstGeom>
          <a:noFill/>
        </p:spPr>
        <p:txBody>
          <a:bodyPr wrap="none" rtlCol="0">
            <a:spAutoFit/>
          </a:bodyPr>
          <a:lstStyle/>
          <a:p>
            <a:r>
              <a:rPr lang="en-US" sz="3600" dirty="0"/>
              <a:t>1</a:t>
            </a:r>
          </a:p>
        </p:txBody>
      </p:sp>
      <p:sp>
        <p:nvSpPr>
          <p:cNvPr id="161" name="TextBox 160">
            <a:extLst>
              <a:ext uri="{FF2B5EF4-FFF2-40B4-BE49-F238E27FC236}">
                <a16:creationId xmlns:a16="http://schemas.microsoft.com/office/drawing/2014/main" id="{8D36F9E7-D09E-AFCC-BF9D-1E2C2DE61858}"/>
              </a:ext>
            </a:extLst>
          </p:cNvPr>
          <p:cNvSpPr txBox="1"/>
          <p:nvPr/>
        </p:nvSpPr>
        <p:spPr>
          <a:xfrm>
            <a:off x="3696802" y="4020872"/>
            <a:ext cx="439393" cy="646331"/>
          </a:xfrm>
          <a:prstGeom prst="rect">
            <a:avLst/>
          </a:prstGeom>
          <a:noFill/>
        </p:spPr>
        <p:txBody>
          <a:bodyPr wrap="none" rtlCol="0">
            <a:spAutoFit/>
          </a:bodyPr>
          <a:lstStyle/>
          <a:p>
            <a:r>
              <a:rPr lang="en-US" sz="3600" dirty="0"/>
              <a:t>1</a:t>
            </a:r>
          </a:p>
        </p:txBody>
      </p:sp>
      <p:cxnSp>
        <p:nvCxnSpPr>
          <p:cNvPr id="162" name="Straight Arrow Connector 161">
            <a:extLst>
              <a:ext uri="{FF2B5EF4-FFF2-40B4-BE49-F238E27FC236}">
                <a16:creationId xmlns:a16="http://schemas.microsoft.com/office/drawing/2014/main" id="{12BD5B23-592F-5014-8F35-E955A8A0B2C3}"/>
              </a:ext>
            </a:extLst>
          </p:cNvPr>
          <p:cNvCxnSpPr>
            <a:cxnSpLocks/>
          </p:cNvCxnSpPr>
          <p:nvPr/>
        </p:nvCxnSpPr>
        <p:spPr>
          <a:xfrm>
            <a:off x="6212678" y="3127704"/>
            <a:ext cx="3785506" cy="1006099"/>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3" name="Straight Arrow Connector 162">
            <a:extLst>
              <a:ext uri="{FF2B5EF4-FFF2-40B4-BE49-F238E27FC236}">
                <a16:creationId xmlns:a16="http://schemas.microsoft.com/office/drawing/2014/main" id="{B86B2E61-D4EF-A9C3-3F9C-AD2F4E80348F}"/>
              </a:ext>
            </a:extLst>
          </p:cNvPr>
          <p:cNvCxnSpPr>
            <a:cxnSpLocks/>
          </p:cNvCxnSpPr>
          <p:nvPr/>
        </p:nvCxnSpPr>
        <p:spPr>
          <a:xfrm>
            <a:off x="5857590" y="3127703"/>
            <a:ext cx="2070472" cy="990860"/>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C6111C45-9D19-B187-1B65-AE56CD9316A0}"/>
              </a:ext>
            </a:extLst>
          </p:cNvPr>
          <p:cNvCxnSpPr>
            <a:cxnSpLocks/>
          </p:cNvCxnSpPr>
          <p:nvPr/>
        </p:nvCxnSpPr>
        <p:spPr>
          <a:xfrm>
            <a:off x="5672189" y="3127702"/>
            <a:ext cx="158213" cy="990861"/>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126D4765-613A-089F-0922-6BE62FC0FEDC}"/>
              </a:ext>
            </a:extLst>
          </p:cNvPr>
          <p:cNvCxnSpPr>
            <a:cxnSpLocks/>
          </p:cNvCxnSpPr>
          <p:nvPr/>
        </p:nvCxnSpPr>
        <p:spPr>
          <a:xfrm flipH="1">
            <a:off x="3681027" y="3139119"/>
            <a:ext cx="1650958" cy="979444"/>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166" name="TextBox 165">
            <a:extLst>
              <a:ext uri="{FF2B5EF4-FFF2-40B4-BE49-F238E27FC236}">
                <a16:creationId xmlns:a16="http://schemas.microsoft.com/office/drawing/2014/main" id="{92E32646-8B21-6B13-889A-BB8C977A073D}"/>
              </a:ext>
            </a:extLst>
          </p:cNvPr>
          <p:cNvSpPr txBox="1"/>
          <p:nvPr/>
        </p:nvSpPr>
        <p:spPr>
          <a:xfrm>
            <a:off x="4451729" y="2734052"/>
            <a:ext cx="389951" cy="461665"/>
          </a:xfrm>
          <a:prstGeom prst="rect">
            <a:avLst/>
          </a:prstGeom>
          <a:noFill/>
        </p:spPr>
        <p:txBody>
          <a:bodyPr wrap="none" rtlCol="0">
            <a:spAutoFit/>
          </a:bodyPr>
          <a:lstStyle/>
          <a:p>
            <a:r>
              <a:rPr lang="en-US" sz="2400" dirty="0"/>
              <a:t>+</a:t>
            </a:r>
          </a:p>
        </p:txBody>
      </p:sp>
      <p:sp>
        <p:nvSpPr>
          <p:cNvPr id="168" name="TextBox 167">
            <a:extLst>
              <a:ext uri="{FF2B5EF4-FFF2-40B4-BE49-F238E27FC236}">
                <a16:creationId xmlns:a16="http://schemas.microsoft.com/office/drawing/2014/main" id="{D9BBF8C9-729F-F049-3650-8CB735AF75E0}"/>
              </a:ext>
            </a:extLst>
          </p:cNvPr>
          <p:cNvSpPr txBox="1"/>
          <p:nvPr/>
        </p:nvSpPr>
        <p:spPr>
          <a:xfrm>
            <a:off x="5564470" y="1648175"/>
            <a:ext cx="492443" cy="646331"/>
          </a:xfrm>
          <a:prstGeom prst="rect">
            <a:avLst/>
          </a:prstGeom>
          <a:noFill/>
        </p:spPr>
        <p:txBody>
          <a:bodyPr wrap="none" rtlCol="0">
            <a:spAutoFit/>
          </a:bodyPr>
          <a:lstStyle/>
          <a:p>
            <a:r>
              <a:rPr lang="en-US" sz="3600" dirty="0">
                <a:solidFill>
                  <a:srgbClr val="0089E5"/>
                </a:solidFill>
              </a:rPr>
              <a:t>0</a:t>
            </a:r>
          </a:p>
        </p:txBody>
      </p:sp>
      <p:sp>
        <p:nvSpPr>
          <p:cNvPr id="169" name="TextBox 168">
            <a:extLst>
              <a:ext uri="{FF2B5EF4-FFF2-40B4-BE49-F238E27FC236}">
                <a16:creationId xmlns:a16="http://schemas.microsoft.com/office/drawing/2014/main" id="{51B1AC12-348E-9E95-AC14-2F99B84815BA}"/>
              </a:ext>
            </a:extLst>
          </p:cNvPr>
          <p:cNvSpPr txBox="1"/>
          <p:nvPr/>
        </p:nvSpPr>
        <p:spPr>
          <a:xfrm>
            <a:off x="5089463" y="1648175"/>
            <a:ext cx="365806" cy="646331"/>
          </a:xfrm>
          <a:prstGeom prst="rect">
            <a:avLst/>
          </a:prstGeom>
          <a:noFill/>
        </p:spPr>
        <p:txBody>
          <a:bodyPr wrap="none" rtlCol="0">
            <a:spAutoFit/>
          </a:bodyPr>
          <a:lstStyle/>
          <a:p>
            <a:r>
              <a:rPr lang="en-US" sz="3600" dirty="0">
                <a:solidFill>
                  <a:srgbClr val="0089E5"/>
                </a:solidFill>
              </a:rPr>
              <a:t>1</a:t>
            </a:r>
          </a:p>
        </p:txBody>
      </p:sp>
      <p:sp>
        <p:nvSpPr>
          <p:cNvPr id="170" name="TextBox 169">
            <a:extLst>
              <a:ext uri="{FF2B5EF4-FFF2-40B4-BE49-F238E27FC236}">
                <a16:creationId xmlns:a16="http://schemas.microsoft.com/office/drawing/2014/main" id="{B0D5B30B-DA0B-2D68-D9B5-2A56D657BB91}"/>
              </a:ext>
            </a:extLst>
          </p:cNvPr>
          <p:cNvSpPr txBox="1"/>
          <p:nvPr/>
        </p:nvSpPr>
        <p:spPr>
          <a:xfrm>
            <a:off x="4860863" y="1648175"/>
            <a:ext cx="365806" cy="646331"/>
          </a:xfrm>
          <a:prstGeom prst="rect">
            <a:avLst/>
          </a:prstGeom>
          <a:noFill/>
        </p:spPr>
        <p:txBody>
          <a:bodyPr wrap="none" rtlCol="0">
            <a:spAutoFit/>
          </a:bodyPr>
          <a:lstStyle/>
          <a:p>
            <a:r>
              <a:rPr lang="en-US" sz="3600" dirty="0">
                <a:solidFill>
                  <a:srgbClr val="0089E5"/>
                </a:solidFill>
              </a:rPr>
              <a:t>1</a:t>
            </a:r>
          </a:p>
        </p:txBody>
      </p:sp>
      <p:sp>
        <p:nvSpPr>
          <p:cNvPr id="171" name="TextBox 170">
            <a:extLst>
              <a:ext uri="{FF2B5EF4-FFF2-40B4-BE49-F238E27FC236}">
                <a16:creationId xmlns:a16="http://schemas.microsoft.com/office/drawing/2014/main" id="{1499BFE6-74EA-3501-8B28-44FCEB1016B0}"/>
              </a:ext>
            </a:extLst>
          </p:cNvPr>
          <p:cNvSpPr txBox="1"/>
          <p:nvPr/>
        </p:nvSpPr>
        <p:spPr>
          <a:xfrm>
            <a:off x="5334980" y="1652464"/>
            <a:ext cx="365806" cy="646331"/>
          </a:xfrm>
          <a:prstGeom prst="rect">
            <a:avLst/>
          </a:prstGeom>
          <a:noFill/>
        </p:spPr>
        <p:txBody>
          <a:bodyPr wrap="none" rtlCol="0">
            <a:spAutoFit/>
          </a:bodyPr>
          <a:lstStyle/>
          <a:p>
            <a:r>
              <a:rPr lang="en-US" sz="3600" dirty="0">
                <a:solidFill>
                  <a:srgbClr val="0089E5"/>
                </a:solidFill>
              </a:rPr>
              <a:t>1</a:t>
            </a:r>
          </a:p>
        </p:txBody>
      </p:sp>
      <p:sp>
        <p:nvSpPr>
          <p:cNvPr id="173" name="TextBox 172">
            <a:extLst>
              <a:ext uri="{FF2B5EF4-FFF2-40B4-BE49-F238E27FC236}">
                <a16:creationId xmlns:a16="http://schemas.microsoft.com/office/drawing/2014/main" id="{D12FCA94-AA16-93EF-2499-FDD5CF0338DA}"/>
              </a:ext>
            </a:extLst>
          </p:cNvPr>
          <p:cNvSpPr txBox="1"/>
          <p:nvPr/>
        </p:nvSpPr>
        <p:spPr>
          <a:xfrm>
            <a:off x="5963719" y="3198805"/>
            <a:ext cx="365806" cy="646331"/>
          </a:xfrm>
          <a:prstGeom prst="rect">
            <a:avLst/>
          </a:prstGeom>
          <a:noFill/>
        </p:spPr>
        <p:txBody>
          <a:bodyPr wrap="none" rtlCol="0">
            <a:spAutoFit/>
          </a:bodyPr>
          <a:lstStyle/>
          <a:p>
            <a:r>
              <a:rPr lang="en-US" sz="3600" dirty="0">
                <a:solidFill>
                  <a:srgbClr val="0089E5"/>
                </a:solidFill>
              </a:rPr>
              <a:t>1</a:t>
            </a:r>
          </a:p>
        </p:txBody>
      </p:sp>
      <p:sp>
        <p:nvSpPr>
          <p:cNvPr id="174" name="TextBox 173">
            <a:extLst>
              <a:ext uri="{FF2B5EF4-FFF2-40B4-BE49-F238E27FC236}">
                <a16:creationId xmlns:a16="http://schemas.microsoft.com/office/drawing/2014/main" id="{48B1EDAF-F949-A798-0EB5-1E9BA17C9517}"/>
              </a:ext>
            </a:extLst>
          </p:cNvPr>
          <p:cNvSpPr txBox="1"/>
          <p:nvPr/>
        </p:nvSpPr>
        <p:spPr>
          <a:xfrm>
            <a:off x="5676726" y="3198805"/>
            <a:ext cx="492443" cy="646331"/>
          </a:xfrm>
          <a:prstGeom prst="rect">
            <a:avLst/>
          </a:prstGeom>
          <a:noFill/>
        </p:spPr>
        <p:txBody>
          <a:bodyPr wrap="none" rtlCol="0">
            <a:spAutoFit/>
          </a:bodyPr>
          <a:lstStyle/>
          <a:p>
            <a:r>
              <a:rPr lang="en-US" sz="3600" dirty="0">
                <a:solidFill>
                  <a:srgbClr val="0089E5"/>
                </a:solidFill>
              </a:rPr>
              <a:t>0</a:t>
            </a:r>
          </a:p>
        </p:txBody>
      </p:sp>
      <p:sp>
        <p:nvSpPr>
          <p:cNvPr id="175" name="TextBox 174">
            <a:extLst>
              <a:ext uri="{FF2B5EF4-FFF2-40B4-BE49-F238E27FC236}">
                <a16:creationId xmlns:a16="http://schemas.microsoft.com/office/drawing/2014/main" id="{39044138-0214-A65A-B7CB-BE14875C0197}"/>
              </a:ext>
            </a:extLst>
          </p:cNvPr>
          <p:cNvSpPr txBox="1"/>
          <p:nvPr/>
        </p:nvSpPr>
        <p:spPr>
          <a:xfrm>
            <a:off x="5371926" y="3198805"/>
            <a:ext cx="492443" cy="646331"/>
          </a:xfrm>
          <a:prstGeom prst="rect">
            <a:avLst/>
          </a:prstGeom>
          <a:noFill/>
        </p:spPr>
        <p:txBody>
          <a:bodyPr wrap="none" rtlCol="0">
            <a:spAutoFit/>
          </a:bodyPr>
          <a:lstStyle/>
          <a:p>
            <a:r>
              <a:rPr lang="en-US" sz="3600" dirty="0">
                <a:solidFill>
                  <a:srgbClr val="0089E5"/>
                </a:solidFill>
              </a:rPr>
              <a:t>0</a:t>
            </a:r>
          </a:p>
        </p:txBody>
      </p:sp>
      <p:sp>
        <p:nvSpPr>
          <p:cNvPr id="176" name="TextBox 175">
            <a:extLst>
              <a:ext uri="{FF2B5EF4-FFF2-40B4-BE49-F238E27FC236}">
                <a16:creationId xmlns:a16="http://schemas.microsoft.com/office/drawing/2014/main" id="{5D3CC8F7-D7C6-1E09-EFB9-47DD047711EC}"/>
              </a:ext>
            </a:extLst>
          </p:cNvPr>
          <p:cNvSpPr txBox="1"/>
          <p:nvPr/>
        </p:nvSpPr>
        <p:spPr>
          <a:xfrm>
            <a:off x="5125519" y="3198805"/>
            <a:ext cx="365806" cy="646331"/>
          </a:xfrm>
          <a:prstGeom prst="rect">
            <a:avLst/>
          </a:prstGeom>
          <a:noFill/>
        </p:spPr>
        <p:txBody>
          <a:bodyPr wrap="none" rtlCol="0">
            <a:spAutoFit/>
          </a:bodyPr>
          <a:lstStyle/>
          <a:p>
            <a:r>
              <a:rPr lang="en-US" sz="3600" dirty="0">
                <a:solidFill>
                  <a:srgbClr val="0089E5"/>
                </a:solidFill>
              </a:rPr>
              <a:t>1</a:t>
            </a:r>
          </a:p>
        </p:txBody>
      </p:sp>
      <p:sp>
        <p:nvSpPr>
          <p:cNvPr id="177" name="TextBox 176">
            <a:extLst>
              <a:ext uri="{FF2B5EF4-FFF2-40B4-BE49-F238E27FC236}">
                <a16:creationId xmlns:a16="http://schemas.microsoft.com/office/drawing/2014/main" id="{6F7C793F-C2E9-5BE9-2A39-9685213B0527}"/>
              </a:ext>
            </a:extLst>
          </p:cNvPr>
          <p:cNvSpPr txBox="1"/>
          <p:nvPr/>
        </p:nvSpPr>
        <p:spPr>
          <a:xfrm>
            <a:off x="4896919" y="3198805"/>
            <a:ext cx="365806" cy="646331"/>
          </a:xfrm>
          <a:prstGeom prst="rect">
            <a:avLst/>
          </a:prstGeom>
          <a:noFill/>
        </p:spPr>
        <p:txBody>
          <a:bodyPr wrap="none" rtlCol="0">
            <a:spAutoFit/>
          </a:bodyPr>
          <a:lstStyle/>
          <a:p>
            <a:r>
              <a:rPr lang="en-US" sz="3600" dirty="0">
                <a:solidFill>
                  <a:srgbClr val="0089E5"/>
                </a:solidFill>
              </a:rPr>
              <a:t>1</a:t>
            </a:r>
          </a:p>
        </p:txBody>
      </p:sp>
      <p:sp>
        <p:nvSpPr>
          <p:cNvPr id="179" name="TextBox 178">
            <a:extLst>
              <a:ext uri="{FF2B5EF4-FFF2-40B4-BE49-F238E27FC236}">
                <a16:creationId xmlns:a16="http://schemas.microsoft.com/office/drawing/2014/main" id="{6F9BFCF4-024B-6396-017A-72F909326F21}"/>
              </a:ext>
            </a:extLst>
          </p:cNvPr>
          <p:cNvSpPr txBox="1"/>
          <p:nvPr/>
        </p:nvSpPr>
        <p:spPr>
          <a:xfrm>
            <a:off x="7901536" y="6212926"/>
            <a:ext cx="492443" cy="646331"/>
          </a:xfrm>
          <a:prstGeom prst="rect">
            <a:avLst/>
          </a:prstGeom>
          <a:noFill/>
        </p:spPr>
        <p:txBody>
          <a:bodyPr wrap="none" rtlCol="0">
            <a:spAutoFit/>
          </a:bodyPr>
          <a:lstStyle/>
          <a:p>
            <a:r>
              <a:rPr lang="en-US" sz="3600" dirty="0">
                <a:solidFill>
                  <a:srgbClr val="0089E5"/>
                </a:solidFill>
              </a:rPr>
              <a:t>0</a:t>
            </a:r>
          </a:p>
        </p:txBody>
      </p:sp>
      <p:sp>
        <p:nvSpPr>
          <p:cNvPr id="180" name="TextBox 179">
            <a:extLst>
              <a:ext uri="{FF2B5EF4-FFF2-40B4-BE49-F238E27FC236}">
                <a16:creationId xmlns:a16="http://schemas.microsoft.com/office/drawing/2014/main" id="{86B6BB57-5868-9115-80E9-0DAA17C0836A}"/>
              </a:ext>
            </a:extLst>
          </p:cNvPr>
          <p:cNvSpPr txBox="1"/>
          <p:nvPr/>
        </p:nvSpPr>
        <p:spPr>
          <a:xfrm>
            <a:off x="5780687" y="6187515"/>
            <a:ext cx="492443" cy="646331"/>
          </a:xfrm>
          <a:prstGeom prst="rect">
            <a:avLst/>
          </a:prstGeom>
          <a:noFill/>
        </p:spPr>
        <p:txBody>
          <a:bodyPr wrap="none" rtlCol="0">
            <a:spAutoFit/>
          </a:bodyPr>
          <a:lstStyle/>
          <a:p>
            <a:r>
              <a:rPr lang="en-US" sz="3600" dirty="0">
                <a:solidFill>
                  <a:srgbClr val="0089E5"/>
                </a:solidFill>
              </a:rPr>
              <a:t>0</a:t>
            </a:r>
          </a:p>
        </p:txBody>
      </p:sp>
      <p:sp>
        <p:nvSpPr>
          <p:cNvPr id="181" name="TextBox 180">
            <a:extLst>
              <a:ext uri="{FF2B5EF4-FFF2-40B4-BE49-F238E27FC236}">
                <a16:creationId xmlns:a16="http://schemas.microsoft.com/office/drawing/2014/main" id="{649B4AB1-4748-2D81-8B9E-1A0A3549FDEA}"/>
              </a:ext>
            </a:extLst>
          </p:cNvPr>
          <p:cNvSpPr txBox="1"/>
          <p:nvPr/>
        </p:nvSpPr>
        <p:spPr>
          <a:xfrm>
            <a:off x="3681668" y="6151837"/>
            <a:ext cx="365806" cy="646331"/>
          </a:xfrm>
          <a:prstGeom prst="rect">
            <a:avLst/>
          </a:prstGeom>
          <a:noFill/>
        </p:spPr>
        <p:txBody>
          <a:bodyPr wrap="none" rtlCol="0">
            <a:spAutoFit/>
          </a:bodyPr>
          <a:lstStyle/>
          <a:p>
            <a:r>
              <a:rPr lang="en-US" sz="3600" dirty="0">
                <a:solidFill>
                  <a:srgbClr val="0089E5"/>
                </a:solidFill>
              </a:rPr>
              <a:t>1</a:t>
            </a:r>
          </a:p>
        </p:txBody>
      </p:sp>
      <p:sp>
        <p:nvSpPr>
          <p:cNvPr id="182" name="TextBox 181">
            <a:extLst>
              <a:ext uri="{FF2B5EF4-FFF2-40B4-BE49-F238E27FC236}">
                <a16:creationId xmlns:a16="http://schemas.microsoft.com/office/drawing/2014/main" id="{644EE492-1BDD-A7B6-076E-CE7F85865CD9}"/>
              </a:ext>
            </a:extLst>
          </p:cNvPr>
          <p:cNvSpPr txBox="1"/>
          <p:nvPr/>
        </p:nvSpPr>
        <p:spPr>
          <a:xfrm>
            <a:off x="2053078" y="3986251"/>
            <a:ext cx="365806" cy="646331"/>
          </a:xfrm>
          <a:prstGeom prst="rect">
            <a:avLst/>
          </a:prstGeom>
          <a:noFill/>
        </p:spPr>
        <p:txBody>
          <a:bodyPr wrap="none" rtlCol="0">
            <a:spAutoFit/>
          </a:bodyPr>
          <a:lstStyle/>
          <a:p>
            <a:r>
              <a:rPr lang="en-US" sz="3600" dirty="0">
                <a:solidFill>
                  <a:srgbClr val="0089E5"/>
                </a:solidFill>
              </a:rPr>
              <a:t>1</a:t>
            </a:r>
          </a:p>
        </p:txBody>
      </p:sp>
      <p:sp>
        <p:nvSpPr>
          <p:cNvPr id="183" name="TextBox 182">
            <a:extLst>
              <a:ext uri="{FF2B5EF4-FFF2-40B4-BE49-F238E27FC236}">
                <a16:creationId xmlns:a16="http://schemas.microsoft.com/office/drawing/2014/main" id="{EB4CCE68-704A-A570-6E82-3454E43C2EFB}"/>
              </a:ext>
            </a:extLst>
          </p:cNvPr>
          <p:cNvSpPr txBox="1"/>
          <p:nvPr/>
        </p:nvSpPr>
        <p:spPr>
          <a:xfrm>
            <a:off x="4179843" y="4015792"/>
            <a:ext cx="365806" cy="646331"/>
          </a:xfrm>
          <a:prstGeom prst="rect">
            <a:avLst/>
          </a:prstGeom>
          <a:noFill/>
        </p:spPr>
        <p:txBody>
          <a:bodyPr wrap="none" rtlCol="0">
            <a:spAutoFit/>
          </a:bodyPr>
          <a:lstStyle/>
          <a:p>
            <a:r>
              <a:rPr lang="en-US" sz="3600" dirty="0">
                <a:solidFill>
                  <a:srgbClr val="0089E5"/>
                </a:solidFill>
              </a:rPr>
              <a:t>1</a:t>
            </a:r>
          </a:p>
        </p:txBody>
      </p:sp>
      <p:sp>
        <p:nvSpPr>
          <p:cNvPr id="184" name="TextBox 183">
            <a:extLst>
              <a:ext uri="{FF2B5EF4-FFF2-40B4-BE49-F238E27FC236}">
                <a16:creationId xmlns:a16="http://schemas.microsoft.com/office/drawing/2014/main" id="{50AED5E4-6539-F4BA-0491-79DE9B9AAAB3}"/>
              </a:ext>
            </a:extLst>
          </p:cNvPr>
          <p:cNvSpPr txBox="1"/>
          <p:nvPr/>
        </p:nvSpPr>
        <p:spPr>
          <a:xfrm>
            <a:off x="6294435" y="4009873"/>
            <a:ext cx="365806" cy="646331"/>
          </a:xfrm>
          <a:prstGeom prst="rect">
            <a:avLst/>
          </a:prstGeom>
          <a:noFill/>
        </p:spPr>
        <p:txBody>
          <a:bodyPr wrap="none" rtlCol="0">
            <a:spAutoFit/>
          </a:bodyPr>
          <a:lstStyle/>
          <a:p>
            <a:r>
              <a:rPr lang="en-US" sz="3600" dirty="0">
                <a:solidFill>
                  <a:srgbClr val="0089E5"/>
                </a:solidFill>
              </a:rPr>
              <a:t>1</a:t>
            </a:r>
          </a:p>
        </p:txBody>
      </p:sp>
      <p:sp>
        <p:nvSpPr>
          <p:cNvPr id="178" name="TextBox 177">
            <a:extLst>
              <a:ext uri="{FF2B5EF4-FFF2-40B4-BE49-F238E27FC236}">
                <a16:creationId xmlns:a16="http://schemas.microsoft.com/office/drawing/2014/main" id="{53971D4C-A651-F10E-81BD-3AE277E4DF1A}"/>
              </a:ext>
            </a:extLst>
          </p:cNvPr>
          <p:cNvSpPr txBox="1"/>
          <p:nvPr/>
        </p:nvSpPr>
        <p:spPr>
          <a:xfrm>
            <a:off x="10019549" y="6240171"/>
            <a:ext cx="365806" cy="646331"/>
          </a:xfrm>
          <a:prstGeom prst="rect">
            <a:avLst/>
          </a:prstGeom>
          <a:noFill/>
        </p:spPr>
        <p:txBody>
          <a:bodyPr wrap="none" rtlCol="0">
            <a:spAutoFit/>
          </a:bodyPr>
          <a:lstStyle/>
          <a:p>
            <a:r>
              <a:rPr lang="en-US" sz="3600" dirty="0">
                <a:solidFill>
                  <a:srgbClr val="0089E5"/>
                </a:solidFill>
              </a:rPr>
              <a:t>1</a:t>
            </a:r>
          </a:p>
        </p:txBody>
      </p:sp>
      <p:sp>
        <p:nvSpPr>
          <p:cNvPr id="185" name="TextBox 184">
            <a:extLst>
              <a:ext uri="{FF2B5EF4-FFF2-40B4-BE49-F238E27FC236}">
                <a16:creationId xmlns:a16="http://schemas.microsoft.com/office/drawing/2014/main" id="{79902854-9870-AD3D-E527-99C2AA82276C}"/>
              </a:ext>
            </a:extLst>
          </p:cNvPr>
          <p:cNvSpPr txBox="1"/>
          <p:nvPr/>
        </p:nvSpPr>
        <p:spPr>
          <a:xfrm>
            <a:off x="8365739" y="3986482"/>
            <a:ext cx="492443" cy="646331"/>
          </a:xfrm>
          <a:prstGeom prst="rect">
            <a:avLst/>
          </a:prstGeom>
          <a:noFill/>
        </p:spPr>
        <p:txBody>
          <a:bodyPr wrap="none" rtlCol="0">
            <a:spAutoFit/>
          </a:bodyPr>
          <a:lstStyle/>
          <a:p>
            <a:r>
              <a:rPr lang="en-US" sz="3600" dirty="0">
                <a:solidFill>
                  <a:srgbClr val="0089E5"/>
                </a:solidFill>
              </a:rPr>
              <a:t>0</a:t>
            </a:r>
          </a:p>
        </p:txBody>
      </p:sp>
      <p:grpSp>
        <p:nvGrpSpPr>
          <p:cNvPr id="214" name="Group 213">
            <a:extLst>
              <a:ext uri="{FF2B5EF4-FFF2-40B4-BE49-F238E27FC236}">
                <a16:creationId xmlns:a16="http://schemas.microsoft.com/office/drawing/2014/main" id="{D34CD954-1D08-A7B3-34B6-BA0F5E384FD6}"/>
              </a:ext>
            </a:extLst>
          </p:cNvPr>
          <p:cNvGrpSpPr/>
          <p:nvPr/>
        </p:nvGrpSpPr>
        <p:grpSpPr>
          <a:xfrm>
            <a:off x="2197345" y="4622654"/>
            <a:ext cx="2570526" cy="1650048"/>
            <a:chOff x="3318120" y="4589554"/>
            <a:chExt cx="2570526" cy="1650048"/>
          </a:xfrm>
        </p:grpSpPr>
        <p:cxnSp>
          <p:nvCxnSpPr>
            <p:cNvPr id="215" name="Straight Arrow Connector 214">
              <a:extLst>
                <a:ext uri="{FF2B5EF4-FFF2-40B4-BE49-F238E27FC236}">
                  <a16:creationId xmlns:a16="http://schemas.microsoft.com/office/drawing/2014/main" id="{B53A5529-46AF-C335-11E7-B1A6B47DBF18}"/>
                </a:ext>
              </a:extLst>
            </p:cNvPr>
            <p:cNvCxnSpPr/>
            <p:nvPr/>
          </p:nvCxnSpPr>
          <p:spPr>
            <a:xfrm>
              <a:off x="4527502" y="4589554"/>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6" name="Straight Arrow Connector 215">
              <a:extLst>
                <a:ext uri="{FF2B5EF4-FFF2-40B4-BE49-F238E27FC236}">
                  <a16:creationId xmlns:a16="http://schemas.microsoft.com/office/drawing/2014/main" id="{D9360BD3-9313-1BB8-E849-B14B9AEB268A}"/>
                </a:ext>
              </a:extLst>
            </p:cNvPr>
            <p:cNvCxnSpPr/>
            <p:nvPr/>
          </p:nvCxnSpPr>
          <p:spPr>
            <a:xfrm>
              <a:off x="5009819" y="4598484"/>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217" name="Group 216">
              <a:extLst>
                <a:ext uri="{FF2B5EF4-FFF2-40B4-BE49-F238E27FC236}">
                  <a16:creationId xmlns:a16="http://schemas.microsoft.com/office/drawing/2014/main" id="{F3AB8C24-8AB7-C838-64AE-35FC5925558A}"/>
                </a:ext>
              </a:extLst>
            </p:cNvPr>
            <p:cNvGrpSpPr/>
            <p:nvPr/>
          </p:nvGrpSpPr>
          <p:grpSpPr>
            <a:xfrm>
              <a:off x="3318120" y="4598484"/>
              <a:ext cx="2570526" cy="1641118"/>
              <a:chOff x="3318120" y="4598484"/>
              <a:chExt cx="2570526" cy="1641118"/>
            </a:xfrm>
          </p:grpSpPr>
          <p:cxnSp>
            <p:nvCxnSpPr>
              <p:cNvPr id="218" name="Straight Arrow Connector 217">
                <a:extLst>
                  <a:ext uri="{FF2B5EF4-FFF2-40B4-BE49-F238E27FC236}">
                    <a16:creationId xmlns:a16="http://schemas.microsoft.com/office/drawing/2014/main" id="{167EA593-FFD1-7E12-BBD9-53A6A071D352}"/>
                  </a:ext>
                </a:extLst>
              </p:cNvPr>
              <p:cNvCxnSpPr/>
              <p:nvPr/>
            </p:nvCxnSpPr>
            <p:spPr>
              <a:xfrm>
                <a:off x="3318906" y="4598484"/>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219" name="Group 218">
                <a:extLst>
                  <a:ext uri="{FF2B5EF4-FFF2-40B4-BE49-F238E27FC236}">
                    <a16:creationId xmlns:a16="http://schemas.microsoft.com/office/drawing/2014/main" id="{970FD845-BD88-77BD-02C5-25942DB5EE70}"/>
                  </a:ext>
                </a:extLst>
              </p:cNvPr>
              <p:cNvGrpSpPr/>
              <p:nvPr/>
            </p:nvGrpSpPr>
            <p:grpSpPr>
              <a:xfrm>
                <a:off x="3318120" y="4605509"/>
                <a:ext cx="2570526" cy="1634093"/>
                <a:chOff x="3318120" y="4605509"/>
                <a:chExt cx="2570526" cy="1634093"/>
              </a:xfrm>
            </p:grpSpPr>
            <p:sp>
              <p:nvSpPr>
                <p:cNvPr id="220" name="Rectangle 219">
                  <a:extLst>
                    <a:ext uri="{FF2B5EF4-FFF2-40B4-BE49-F238E27FC236}">
                      <a16:creationId xmlns:a16="http://schemas.microsoft.com/office/drawing/2014/main" id="{DB556EAB-8AF3-D9A2-11FB-86FFFF63FD8B}"/>
                    </a:ext>
                  </a:extLst>
                </p:cNvPr>
                <p:cNvSpPr/>
                <p:nvPr/>
              </p:nvSpPr>
              <p:spPr>
                <a:xfrm>
                  <a:off x="4222701" y="4994109"/>
                  <a:ext cx="1665945" cy="849868"/>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21" name="TextBox 220">
                  <a:extLst>
                    <a:ext uri="{FF2B5EF4-FFF2-40B4-BE49-F238E27FC236}">
                      <a16:creationId xmlns:a16="http://schemas.microsoft.com/office/drawing/2014/main" id="{090A8985-CD47-83E7-3128-7EA77C1DFC7A}"/>
                    </a:ext>
                  </a:extLst>
                </p:cNvPr>
                <p:cNvSpPr txBox="1"/>
                <p:nvPr/>
              </p:nvSpPr>
              <p:spPr>
                <a:xfrm>
                  <a:off x="4309404" y="4929577"/>
                  <a:ext cx="463739" cy="369332"/>
                </a:xfrm>
                <a:prstGeom prst="rect">
                  <a:avLst/>
                </a:prstGeom>
                <a:noFill/>
              </p:spPr>
              <p:txBody>
                <a:bodyPr wrap="none" rtlCol="0">
                  <a:spAutoFit/>
                </a:bodyPr>
                <a:lstStyle/>
                <a:p>
                  <a:r>
                    <a:rPr lang="en-US" dirty="0"/>
                    <a:t>in1</a:t>
                  </a:r>
                </a:p>
              </p:txBody>
            </p:sp>
            <p:sp>
              <p:nvSpPr>
                <p:cNvPr id="222" name="TextBox 221">
                  <a:extLst>
                    <a:ext uri="{FF2B5EF4-FFF2-40B4-BE49-F238E27FC236}">
                      <a16:creationId xmlns:a16="http://schemas.microsoft.com/office/drawing/2014/main" id="{AC64390B-2483-9B21-B1A0-7CEDCD14E57E}"/>
                    </a:ext>
                  </a:extLst>
                </p:cNvPr>
                <p:cNvSpPr txBox="1"/>
                <p:nvPr/>
              </p:nvSpPr>
              <p:spPr>
                <a:xfrm>
                  <a:off x="4769424" y="4929577"/>
                  <a:ext cx="463739" cy="369332"/>
                </a:xfrm>
                <a:prstGeom prst="rect">
                  <a:avLst/>
                </a:prstGeom>
                <a:noFill/>
              </p:spPr>
              <p:txBody>
                <a:bodyPr wrap="none" rtlCol="0">
                  <a:spAutoFit/>
                </a:bodyPr>
                <a:lstStyle/>
                <a:p>
                  <a:r>
                    <a:rPr lang="en-US" dirty="0"/>
                    <a:t>in2</a:t>
                  </a:r>
                </a:p>
              </p:txBody>
            </p:sp>
            <p:sp>
              <p:nvSpPr>
                <p:cNvPr id="223" name="TextBox 222">
                  <a:extLst>
                    <a:ext uri="{FF2B5EF4-FFF2-40B4-BE49-F238E27FC236}">
                      <a16:creationId xmlns:a16="http://schemas.microsoft.com/office/drawing/2014/main" id="{6C859A63-DEEC-B05E-8432-2DA2D5E27159}"/>
                    </a:ext>
                  </a:extLst>
                </p:cNvPr>
                <p:cNvSpPr txBox="1"/>
                <p:nvPr/>
              </p:nvSpPr>
              <p:spPr>
                <a:xfrm>
                  <a:off x="4797025" y="5474645"/>
                  <a:ext cx="631904" cy="369332"/>
                </a:xfrm>
                <a:prstGeom prst="rect">
                  <a:avLst/>
                </a:prstGeom>
                <a:noFill/>
              </p:spPr>
              <p:txBody>
                <a:bodyPr wrap="none" rtlCol="0">
                  <a:spAutoFit/>
                </a:bodyPr>
                <a:lstStyle/>
                <a:p>
                  <a:r>
                    <a:rPr lang="en-US" dirty="0"/>
                    <a:t>sum</a:t>
                  </a:r>
                </a:p>
              </p:txBody>
            </p:sp>
            <p:sp>
              <p:nvSpPr>
                <p:cNvPr id="224" name="TextBox 223">
                  <a:extLst>
                    <a:ext uri="{FF2B5EF4-FFF2-40B4-BE49-F238E27FC236}">
                      <a16:creationId xmlns:a16="http://schemas.microsoft.com/office/drawing/2014/main" id="{31AF51BF-6AD4-7177-E9F7-CBC24305198E}"/>
                    </a:ext>
                  </a:extLst>
                </p:cNvPr>
                <p:cNvSpPr txBox="1"/>
                <p:nvPr/>
              </p:nvSpPr>
              <p:spPr>
                <a:xfrm>
                  <a:off x="4162302" y="5234377"/>
                  <a:ext cx="950901" cy="307777"/>
                </a:xfrm>
                <a:prstGeom prst="rect">
                  <a:avLst/>
                </a:prstGeom>
                <a:noFill/>
              </p:spPr>
              <p:txBody>
                <a:bodyPr wrap="none" rtlCol="0">
                  <a:spAutoFit/>
                </a:bodyPr>
                <a:lstStyle/>
                <a:p>
                  <a:r>
                    <a:rPr lang="en-US" sz="1400" dirty="0"/>
                    <a:t>carry-out</a:t>
                  </a:r>
                </a:p>
              </p:txBody>
            </p:sp>
            <p:cxnSp>
              <p:nvCxnSpPr>
                <p:cNvPr id="225" name="Straight Arrow Connector 224">
                  <a:extLst>
                    <a:ext uri="{FF2B5EF4-FFF2-40B4-BE49-F238E27FC236}">
                      <a16:creationId xmlns:a16="http://schemas.microsoft.com/office/drawing/2014/main" id="{032FFD1A-34B1-66D5-C2B0-088F5DDE6E2F}"/>
                    </a:ext>
                  </a:extLst>
                </p:cNvPr>
                <p:cNvCxnSpPr/>
                <p:nvPr/>
              </p:nvCxnSpPr>
              <p:spPr>
                <a:xfrm>
                  <a:off x="5009819" y="584397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226" name="TextBox 225">
                  <a:extLst>
                    <a:ext uri="{FF2B5EF4-FFF2-40B4-BE49-F238E27FC236}">
                      <a16:creationId xmlns:a16="http://schemas.microsoft.com/office/drawing/2014/main" id="{B7C9A61D-E026-8238-43DD-BBFE64154C89}"/>
                    </a:ext>
                  </a:extLst>
                </p:cNvPr>
                <p:cNvSpPr txBox="1"/>
                <p:nvPr/>
              </p:nvSpPr>
              <p:spPr>
                <a:xfrm>
                  <a:off x="5137102" y="4929577"/>
                  <a:ext cx="739931" cy="307777"/>
                </a:xfrm>
                <a:prstGeom prst="rect">
                  <a:avLst/>
                </a:prstGeom>
                <a:noFill/>
              </p:spPr>
              <p:txBody>
                <a:bodyPr wrap="none" rtlCol="0">
                  <a:spAutoFit/>
                </a:bodyPr>
                <a:lstStyle/>
                <a:p>
                  <a:r>
                    <a:rPr lang="en-US" sz="1400" dirty="0"/>
                    <a:t>carry-in</a:t>
                  </a:r>
                </a:p>
              </p:txBody>
            </p:sp>
            <p:cxnSp>
              <p:nvCxnSpPr>
                <p:cNvPr id="227" name="Straight Connector 226">
                  <a:extLst>
                    <a:ext uri="{FF2B5EF4-FFF2-40B4-BE49-F238E27FC236}">
                      <a16:creationId xmlns:a16="http://schemas.microsoft.com/office/drawing/2014/main" id="{9AF4A619-FC34-EE07-32C6-ED5DD79D0DAE}"/>
                    </a:ext>
                  </a:extLst>
                </p:cNvPr>
                <p:cNvCxnSpPr/>
                <p:nvPr/>
              </p:nvCxnSpPr>
              <p:spPr>
                <a:xfrm flipH="1">
                  <a:off x="3902592" y="5454286"/>
                  <a:ext cx="329928"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228" name="Straight Connector 227">
                  <a:extLst>
                    <a:ext uri="{FF2B5EF4-FFF2-40B4-BE49-F238E27FC236}">
                      <a16:creationId xmlns:a16="http://schemas.microsoft.com/office/drawing/2014/main" id="{57AED2DE-5CE0-4189-4051-43F822930E65}"/>
                    </a:ext>
                  </a:extLst>
                </p:cNvPr>
                <p:cNvCxnSpPr/>
                <p:nvPr/>
              </p:nvCxnSpPr>
              <p:spPr>
                <a:xfrm flipV="1">
                  <a:off x="3902592" y="4605509"/>
                  <a:ext cx="0" cy="858937"/>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229" name="Straight Connector 228">
                  <a:extLst>
                    <a:ext uri="{FF2B5EF4-FFF2-40B4-BE49-F238E27FC236}">
                      <a16:creationId xmlns:a16="http://schemas.microsoft.com/office/drawing/2014/main" id="{6ADC6F03-4E3F-59F2-7F8B-C028FA38A195}"/>
                    </a:ext>
                  </a:extLst>
                </p:cNvPr>
                <p:cNvCxnSpPr/>
                <p:nvPr/>
              </p:nvCxnSpPr>
              <p:spPr>
                <a:xfrm flipH="1">
                  <a:off x="3318120" y="4605509"/>
                  <a:ext cx="584472"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grpSp>
        </p:grpSp>
      </p:grpSp>
      <p:cxnSp>
        <p:nvCxnSpPr>
          <p:cNvPr id="230" name="Straight Arrow Connector 229">
            <a:extLst>
              <a:ext uri="{FF2B5EF4-FFF2-40B4-BE49-F238E27FC236}">
                <a16:creationId xmlns:a16="http://schemas.microsoft.com/office/drawing/2014/main" id="{DF289DF9-0D97-8A75-3ABD-02075CC67C20}"/>
              </a:ext>
            </a:extLst>
          </p:cNvPr>
          <p:cNvCxnSpPr>
            <a:cxnSpLocks/>
          </p:cNvCxnSpPr>
          <p:nvPr/>
        </p:nvCxnSpPr>
        <p:spPr>
          <a:xfrm flipH="1">
            <a:off x="1731290" y="3139119"/>
            <a:ext cx="3246900" cy="979444"/>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232" name="TextBox 231">
            <a:extLst>
              <a:ext uri="{FF2B5EF4-FFF2-40B4-BE49-F238E27FC236}">
                <a16:creationId xmlns:a16="http://schemas.microsoft.com/office/drawing/2014/main" id="{1225A2CF-7F69-66D3-D381-85FBB66D9B3D}"/>
              </a:ext>
            </a:extLst>
          </p:cNvPr>
          <p:cNvSpPr txBox="1"/>
          <p:nvPr/>
        </p:nvSpPr>
        <p:spPr>
          <a:xfrm>
            <a:off x="1312301" y="4022583"/>
            <a:ext cx="439393" cy="646331"/>
          </a:xfrm>
          <a:prstGeom prst="rect">
            <a:avLst/>
          </a:prstGeom>
          <a:noFill/>
        </p:spPr>
        <p:txBody>
          <a:bodyPr wrap="square" rtlCol="0">
            <a:spAutoFit/>
          </a:bodyPr>
          <a:lstStyle/>
          <a:p>
            <a:r>
              <a:rPr lang="en-US" sz="3600" dirty="0"/>
              <a:t>0</a:t>
            </a:r>
          </a:p>
        </p:txBody>
      </p:sp>
      <p:sp>
        <p:nvSpPr>
          <p:cNvPr id="233" name="TextBox 232">
            <a:extLst>
              <a:ext uri="{FF2B5EF4-FFF2-40B4-BE49-F238E27FC236}">
                <a16:creationId xmlns:a16="http://schemas.microsoft.com/office/drawing/2014/main" id="{B6117534-E4E9-0551-A97D-4F2FA459E28A}"/>
              </a:ext>
            </a:extLst>
          </p:cNvPr>
          <p:cNvSpPr txBox="1"/>
          <p:nvPr/>
        </p:nvSpPr>
        <p:spPr>
          <a:xfrm>
            <a:off x="838603" y="4020872"/>
            <a:ext cx="439393" cy="646331"/>
          </a:xfrm>
          <a:prstGeom prst="rect">
            <a:avLst/>
          </a:prstGeom>
          <a:noFill/>
        </p:spPr>
        <p:txBody>
          <a:bodyPr wrap="none" rtlCol="0">
            <a:spAutoFit/>
          </a:bodyPr>
          <a:lstStyle/>
          <a:p>
            <a:r>
              <a:rPr lang="en-US" sz="3600" dirty="0"/>
              <a:t>0</a:t>
            </a:r>
          </a:p>
        </p:txBody>
      </p:sp>
      <p:sp>
        <p:nvSpPr>
          <p:cNvPr id="235" name="TextBox 234">
            <a:extLst>
              <a:ext uri="{FF2B5EF4-FFF2-40B4-BE49-F238E27FC236}">
                <a16:creationId xmlns:a16="http://schemas.microsoft.com/office/drawing/2014/main" id="{DF4D2C6E-2302-B201-0BC0-422D7D1641CA}"/>
              </a:ext>
            </a:extLst>
          </p:cNvPr>
          <p:cNvSpPr txBox="1"/>
          <p:nvPr/>
        </p:nvSpPr>
        <p:spPr>
          <a:xfrm>
            <a:off x="4527213" y="1650894"/>
            <a:ext cx="492443" cy="646331"/>
          </a:xfrm>
          <a:prstGeom prst="rect">
            <a:avLst/>
          </a:prstGeom>
          <a:noFill/>
        </p:spPr>
        <p:txBody>
          <a:bodyPr wrap="none" rtlCol="0">
            <a:spAutoFit/>
          </a:bodyPr>
          <a:lstStyle/>
          <a:p>
            <a:r>
              <a:rPr lang="en-US" sz="3600" dirty="0">
                <a:solidFill>
                  <a:srgbClr val="0089E5"/>
                </a:solidFill>
              </a:rPr>
              <a:t>0</a:t>
            </a:r>
          </a:p>
        </p:txBody>
      </p:sp>
      <p:sp>
        <p:nvSpPr>
          <p:cNvPr id="236" name="TextBox 235">
            <a:extLst>
              <a:ext uri="{FF2B5EF4-FFF2-40B4-BE49-F238E27FC236}">
                <a16:creationId xmlns:a16="http://schemas.microsoft.com/office/drawing/2014/main" id="{B56EFDDD-AA9F-9FB8-C0D0-B76523227717}"/>
              </a:ext>
            </a:extLst>
          </p:cNvPr>
          <p:cNvSpPr txBox="1"/>
          <p:nvPr/>
        </p:nvSpPr>
        <p:spPr>
          <a:xfrm>
            <a:off x="-14069" y="5142318"/>
            <a:ext cx="492443" cy="646331"/>
          </a:xfrm>
          <a:prstGeom prst="rect">
            <a:avLst/>
          </a:prstGeom>
          <a:noFill/>
        </p:spPr>
        <p:txBody>
          <a:bodyPr wrap="none" rtlCol="0">
            <a:spAutoFit/>
          </a:bodyPr>
          <a:lstStyle/>
          <a:p>
            <a:r>
              <a:rPr lang="en-US" sz="3600" dirty="0">
                <a:solidFill>
                  <a:srgbClr val="0089E5"/>
                </a:solidFill>
              </a:rPr>
              <a:t>0</a:t>
            </a:r>
          </a:p>
        </p:txBody>
      </p:sp>
      <p:sp>
        <p:nvSpPr>
          <p:cNvPr id="237" name="TextBox 236">
            <a:extLst>
              <a:ext uri="{FF2B5EF4-FFF2-40B4-BE49-F238E27FC236}">
                <a16:creationId xmlns:a16="http://schemas.microsoft.com/office/drawing/2014/main" id="{4EDB21B1-7CFB-843A-35BC-F8DD059C0592}"/>
              </a:ext>
            </a:extLst>
          </p:cNvPr>
          <p:cNvSpPr txBox="1"/>
          <p:nvPr/>
        </p:nvSpPr>
        <p:spPr>
          <a:xfrm>
            <a:off x="1323653" y="6152790"/>
            <a:ext cx="365806" cy="646331"/>
          </a:xfrm>
          <a:prstGeom prst="rect">
            <a:avLst/>
          </a:prstGeom>
          <a:noFill/>
        </p:spPr>
        <p:txBody>
          <a:bodyPr wrap="none" rtlCol="0">
            <a:spAutoFit/>
          </a:bodyPr>
          <a:lstStyle/>
          <a:p>
            <a:r>
              <a:rPr lang="en-US" sz="3600" dirty="0">
                <a:solidFill>
                  <a:srgbClr val="0089E5"/>
                </a:solidFill>
              </a:rPr>
              <a:t>1</a:t>
            </a:r>
          </a:p>
        </p:txBody>
      </p:sp>
    </p:spTree>
    <p:extLst>
      <p:ext uri="{BB962C8B-B14F-4D97-AF65-F5344CB8AC3E}">
        <p14:creationId xmlns:p14="http://schemas.microsoft.com/office/powerpoint/2010/main" val="3964324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8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7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7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8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7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6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9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5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83"/>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7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6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8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65"/>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21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61"/>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6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181"/>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8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7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76"/>
                                        </p:tgtEl>
                                        <p:attrNameLst>
                                          <p:attrName>style.visibility</p:attrName>
                                        </p:attrNameLst>
                                      </p:cBhvr>
                                      <p:to>
                                        <p:strVal val="visible"/>
                                      </p:to>
                                    </p:set>
                                  </p:childTnLst>
                                </p:cTn>
                              </p:par>
                              <p:par>
                                <p:cTn id="83" presetID="1" presetClass="entr" presetSubtype="0" fill="hold" grpId="1" nodeType="withEffect">
                                  <p:stCondLst>
                                    <p:cond delay="0"/>
                                  </p:stCondLst>
                                  <p:childTnLst>
                                    <p:set>
                                      <p:cBhvr>
                                        <p:cTn id="84" dur="1" fill="hold">
                                          <p:stCondLst>
                                            <p:cond delay="0"/>
                                          </p:stCondLst>
                                        </p:cTn>
                                        <p:tgtEl>
                                          <p:spTgt spid="17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214"/>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23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23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23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95"/>
                                        </p:tgtEl>
                                        <p:attrNameLst>
                                          <p:attrName>style.visibility</p:attrName>
                                        </p:attrNameLst>
                                      </p:cBhvr>
                                      <p:to>
                                        <p:strVal val="visible"/>
                                      </p:to>
                                    </p:se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grpId="0" nodeType="clickEffect">
                                  <p:stCondLst>
                                    <p:cond delay="0"/>
                                  </p:stCondLst>
                                  <p:childTnLst>
                                    <p:set>
                                      <p:cBhvr>
                                        <p:cTn id="100" dur="1" fill="hold">
                                          <p:stCondLst>
                                            <p:cond delay="0"/>
                                          </p:stCondLst>
                                        </p:cTn>
                                        <p:tgtEl>
                                          <p:spTgt spid="235"/>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77"/>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3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237"/>
                                        </p:tgtEl>
                                        <p:attrNameLst>
                                          <p:attrName>style.visibility</p:attrName>
                                        </p:attrNameLst>
                                      </p:cBhvr>
                                      <p:to>
                                        <p:strVal val="visible"/>
                                      </p:to>
                                    </p:set>
                                  </p:childTnLst>
                                </p:cTn>
                              </p:par>
                              <p:par>
                                <p:cTn id="107" presetID="1" presetClass="entr" presetSubtype="0" fill="hold" grpId="1" nodeType="withEffect">
                                  <p:stCondLst>
                                    <p:cond delay="0"/>
                                  </p:stCondLst>
                                  <p:childTnLst>
                                    <p:set>
                                      <p:cBhvr>
                                        <p:cTn id="108" dur="1" fill="hold">
                                          <p:stCondLst>
                                            <p:cond delay="0"/>
                                          </p:stCondLst>
                                        </p:cTn>
                                        <p:tgtEl>
                                          <p:spTgt spid="177"/>
                                        </p:tgtEl>
                                        <p:attrNameLst>
                                          <p:attrName>style.visibility</p:attrName>
                                        </p:attrNameLst>
                                      </p:cBhvr>
                                      <p:to>
                                        <p:strVal val="visible"/>
                                      </p:to>
                                    </p:set>
                                  </p:childTnLst>
                                </p:cTn>
                              </p:par>
                              <p:par>
                                <p:cTn id="109" presetID="1" presetClass="entr" presetSubtype="0" fill="hold" grpId="1" nodeType="withEffect">
                                  <p:stCondLst>
                                    <p:cond delay="0"/>
                                  </p:stCondLst>
                                  <p:childTnLst>
                                    <p:set>
                                      <p:cBhvr>
                                        <p:cTn id="110" dur="1" fill="hold">
                                          <p:stCondLst>
                                            <p:cond delay="0"/>
                                          </p:stCondLst>
                                        </p:cTn>
                                        <p:tgtEl>
                                          <p:spTgt spid="2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p:bldP spid="155" grpId="0"/>
      <p:bldP spid="156" grpId="0"/>
      <p:bldP spid="157" grpId="0"/>
      <p:bldP spid="158" grpId="0"/>
      <p:bldP spid="159" grpId="0"/>
      <p:bldP spid="160" grpId="0"/>
      <p:bldP spid="161" grpId="0"/>
      <p:bldP spid="168" grpId="0"/>
      <p:bldP spid="169" grpId="0"/>
      <p:bldP spid="170" grpId="0"/>
      <p:bldP spid="170" grpId="1"/>
      <p:bldP spid="171" grpId="0"/>
      <p:bldP spid="173" grpId="0"/>
      <p:bldP spid="174" grpId="0"/>
      <p:bldP spid="175" grpId="0"/>
      <p:bldP spid="176" grpId="0"/>
      <p:bldP spid="177" grpId="0"/>
      <p:bldP spid="177" grpId="1"/>
      <p:bldP spid="179" grpId="0"/>
      <p:bldP spid="180" grpId="0"/>
      <p:bldP spid="181" grpId="0"/>
      <p:bldP spid="182" grpId="0"/>
      <p:bldP spid="183" grpId="0"/>
      <p:bldP spid="184" grpId="0"/>
      <p:bldP spid="178" grpId="0"/>
      <p:bldP spid="185" grpId="0"/>
      <p:bldP spid="232" grpId="0"/>
      <p:bldP spid="233" grpId="0"/>
      <p:bldP spid="235" grpId="0"/>
      <p:bldP spid="235" grpId="1"/>
      <p:bldP spid="236" grpId="0"/>
      <p:bldP spid="23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0DCE4-D902-B64F-E4F0-CC29218C0B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854628-B970-2341-E63F-C8FDEEF81620}"/>
              </a:ext>
            </a:extLst>
          </p:cNvPr>
          <p:cNvSpPr>
            <a:spLocks noGrp="1"/>
          </p:cNvSpPr>
          <p:nvPr>
            <p:ph type="title"/>
          </p:nvPr>
        </p:nvSpPr>
        <p:spPr/>
        <p:txBody>
          <a:bodyPr>
            <a:normAutofit/>
          </a:bodyPr>
          <a:lstStyle/>
          <a:p>
            <a:r>
              <a:rPr lang="en-US" sz="3200" dirty="0"/>
              <a:t>Think</a:t>
            </a:r>
          </a:p>
        </p:txBody>
      </p:sp>
      <p:sp>
        <p:nvSpPr>
          <p:cNvPr id="30" name="Slide Number Placeholder 29">
            <a:extLst>
              <a:ext uri="{FF2B5EF4-FFF2-40B4-BE49-F238E27FC236}">
                <a16:creationId xmlns:a16="http://schemas.microsoft.com/office/drawing/2014/main" id="{8BAC33FE-2211-C5F4-2260-FE5CF2C714AB}"/>
              </a:ext>
            </a:extLst>
          </p:cNvPr>
          <p:cNvSpPr>
            <a:spLocks noGrp="1"/>
          </p:cNvSpPr>
          <p:nvPr>
            <p:ph type="sldNum" sz="quarter" idx="12"/>
          </p:nvPr>
        </p:nvSpPr>
        <p:spPr/>
        <p:txBody>
          <a:bodyPr/>
          <a:lstStyle/>
          <a:p>
            <a:fld id="{CC057153-B650-4DEB-B370-79DDCFDCE934}" type="slidenum">
              <a:rPr lang="en-US" smtClean="0"/>
              <a:t>38</a:t>
            </a:fld>
            <a:endParaRPr lang="en-US"/>
          </a:p>
        </p:txBody>
      </p:sp>
      <p:sp>
        <p:nvSpPr>
          <p:cNvPr id="31" name="TextBox 30">
            <a:extLst>
              <a:ext uri="{FF2B5EF4-FFF2-40B4-BE49-F238E27FC236}">
                <a16:creationId xmlns:a16="http://schemas.microsoft.com/office/drawing/2014/main" id="{2060D2AF-55B8-581A-2B27-B0F88FBDC717}"/>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4" name="Table 3">
            <a:extLst>
              <a:ext uri="{FF2B5EF4-FFF2-40B4-BE49-F238E27FC236}">
                <a16:creationId xmlns:a16="http://schemas.microsoft.com/office/drawing/2014/main" id="{8C2A3F0A-531A-184C-BE9D-08927A703F73}"/>
              </a:ext>
            </a:extLst>
          </p:cNvPr>
          <p:cNvGraphicFramePr>
            <a:graphicFrameLocks noGrp="1"/>
          </p:cNvGraphicFramePr>
          <p:nvPr>
            <p:extLst>
              <p:ext uri="{D42A27DB-BD31-4B8C-83A1-F6EECF244321}">
                <p14:modId xmlns:p14="http://schemas.microsoft.com/office/powerpoint/2010/main" val="3901203114"/>
              </p:ext>
            </p:extLst>
          </p:nvPr>
        </p:nvGraphicFramePr>
        <p:xfrm>
          <a:off x="3869363" y="1441502"/>
          <a:ext cx="4140147" cy="5011500"/>
        </p:xfrm>
        <a:graphic>
          <a:graphicData uri="http://schemas.openxmlformats.org/drawingml/2006/table">
            <a:tbl>
              <a:tblPr firstRow="1" bandRow="1">
                <a:tableStyleId>{00A15C55-8517-42AA-B614-E9B94910E393}</a:tableStyleId>
              </a:tblPr>
              <a:tblGrid>
                <a:gridCol w="598679">
                  <a:extLst>
                    <a:ext uri="{9D8B030D-6E8A-4147-A177-3AD203B41FA5}">
                      <a16:colId xmlns:a16="http://schemas.microsoft.com/office/drawing/2014/main" val="3264958069"/>
                    </a:ext>
                  </a:extLst>
                </a:gridCol>
                <a:gridCol w="667242">
                  <a:extLst>
                    <a:ext uri="{9D8B030D-6E8A-4147-A177-3AD203B41FA5}">
                      <a16:colId xmlns:a16="http://schemas.microsoft.com/office/drawing/2014/main" val="910396186"/>
                    </a:ext>
                  </a:extLst>
                </a:gridCol>
                <a:gridCol w="940732">
                  <a:extLst>
                    <a:ext uri="{9D8B030D-6E8A-4147-A177-3AD203B41FA5}">
                      <a16:colId xmlns:a16="http://schemas.microsoft.com/office/drawing/2014/main" val="344589732"/>
                    </a:ext>
                  </a:extLst>
                </a:gridCol>
                <a:gridCol w="940732">
                  <a:extLst>
                    <a:ext uri="{9D8B030D-6E8A-4147-A177-3AD203B41FA5}">
                      <a16:colId xmlns:a16="http://schemas.microsoft.com/office/drawing/2014/main" val="3981572935"/>
                    </a:ext>
                  </a:extLst>
                </a:gridCol>
                <a:gridCol w="992762">
                  <a:extLst>
                    <a:ext uri="{9D8B030D-6E8A-4147-A177-3AD203B41FA5}">
                      <a16:colId xmlns:a16="http://schemas.microsoft.com/office/drawing/2014/main" val="4184236198"/>
                    </a:ext>
                  </a:extLst>
                </a:gridCol>
              </a:tblGrid>
              <a:tr h="501150">
                <a:tc gridSpan="3">
                  <a:txBody>
                    <a:bodyPr/>
                    <a:lstStyle/>
                    <a:p>
                      <a:pPr algn="ctr"/>
                      <a:r>
                        <a:rPr lang="en-US" sz="1400" b="0" dirty="0"/>
                        <a:t>Inputs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extLst>
                  <a:ext uri="{0D108BD9-81ED-4DB2-BD59-A6C34878D82A}">
                    <a16:rowId xmlns:a16="http://schemas.microsoft.com/office/drawing/2014/main" val="512593591"/>
                  </a:ext>
                </a:extLst>
              </a:tr>
              <a:tr h="501150">
                <a:tc>
                  <a:txBody>
                    <a:bodyPr/>
                    <a:lstStyle/>
                    <a:p>
                      <a:pPr algn="ctr"/>
                      <a:r>
                        <a:rPr lang="en-US" sz="1400" b="0" dirty="0">
                          <a:solidFill>
                            <a:schemeClr val="bg1"/>
                          </a:solidFill>
                        </a:rPr>
                        <a:t>in1</a:t>
                      </a:r>
                    </a:p>
                  </a:txBody>
                  <a:tcPr/>
                </a:tc>
                <a:tc>
                  <a:txBody>
                    <a:bodyPr/>
                    <a:lstStyle/>
                    <a:p>
                      <a:pPr algn="ctr"/>
                      <a:r>
                        <a:rPr lang="en-US" sz="1400" b="0" dirty="0">
                          <a:solidFill>
                            <a:schemeClr val="bg1"/>
                          </a:solidFill>
                        </a:rPr>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carry-in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sum</a:t>
                      </a:r>
                    </a:p>
                  </a:txBody>
                  <a:tcPr/>
                </a:tc>
                <a:tc>
                  <a:txBody>
                    <a:bodyPr/>
                    <a:lstStyle/>
                    <a:p>
                      <a:pPr algn="ctr"/>
                      <a:r>
                        <a:rPr lang="en-US" sz="1400" b="0" dirty="0">
                          <a:solidFill>
                            <a:schemeClr val="bg1"/>
                          </a:solidFill>
                        </a:rPr>
                        <a:t>carry-out</a:t>
                      </a:r>
                    </a:p>
                  </a:txBody>
                  <a:tcPr/>
                </a:tc>
                <a:extLst>
                  <a:ext uri="{0D108BD9-81ED-4DB2-BD59-A6C34878D82A}">
                    <a16:rowId xmlns:a16="http://schemas.microsoft.com/office/drawing/2014/main" val="4058499360"/>
                  </a:ext>
                </a:extLst>
              </a:tr>
              <a:tr h="50115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a:t>
                      </a:r>
                    </a:p>
                  </a:txBody>
                  <a:tcPr/>
                </a:tc>
                <a:tc>
                  <a:txBody>
                    <a:bodyPr/>
                    <a:lstStyle/>
                    <a:p>
                      <a:pPr algn="ctr"/>
                      <a:r>
                        <a:rPr lang="en-US" sz="1400" b="0" dirty="0"/>
                        <a:t>?</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t>?</a:t>
                      </a:r>
                    </a:p>
                  </a:txBody>
                  <a:tcPr/>
                </a:tc>
                <a:tc>
                  <a:txBody>
                    <a:bodyPr/>
                    <a:lstStyle/>
                    <a:p>
                      <a:pPr algn="ctr"/>
                      <a:r>
                        <a:rPr lang="en-US" sz="1400" b="0" dirty="0"/>
                        <a:t>?</a:t>
                      </a:r>
                    </a:p>
                  </a:txBody>
                  <a:tcPr/>
                </a:tc>
                <a:extLst>
                  <a:ext uri="{0D108BD9-81ED-4DB2-BD59-A6C34878D82A}">
                    <a16:rowId xmlns:a16="http://schemas.microsoft.com/office/drawing/2014/main" val="667803333"/>
                  </a:ext>
                </a:extLst>
              </a:tr>
              <a:tr h="50115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a:t>
                      </a:r>
                    </a:p>
                  </a:txBody>
                  <a:tcPr/>
                </a:tc>
                <a:tc>
                  <a:txBody>
                    <a:bodyPr/>
                    <a:lstStyle/>
                    <a:p>
                      <a:pPr algn="ctr"/>
                      <a:r>
                        <a:rPr lang="en-US" sz="1400" b="0" dirty="0"/>
                        <a:t>?</a:t>
                      </a:r>
                    </a:p>
                  </a:txBody>
                  <a:tcPr/>
                </a:tc>
                <a:extLst>
                  <a:ext uri="{0D108BD9-81ED-4DB2-BD59-A6C34878D82A}">
                    <a16:rowId xmlns:a16="http://schemas.microsoft.com/office/drawing/2014/main" val="1284451998"/>
                  </a:ext>
                </a:extLst>
              </a:tr>
              <a:tr h="50115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a:t>
                      </a:r>
                    </a:p>
                  </a:txBody>
                  <a:tcPr/>
                </a:tc>
                <a:tc>
                  <a:txBody>
                    <a:bodyPr/>
                    <a:lstStyle/>
                    <a:p>
                      <a:pPr algn="ctr"/>
                      <a:r>
                        <a:rPr lang="en-US" sz="1400" b="0" dirty="0"/>
                        <a:t>?</a:t>
                      </a:r>
                    </a:p>
                  </a:txBody>
                  <a:tcPr/>
                </a:tc>
                <a:extLst>
                  <a:ext uri="{0D108BD9-81ED-4DB2-BD59-A6C34878D82A}">
                    <a16:rowId xmlns:a16="http://schemas.microsoft.com/office/drawing/2014/main" val="3037479323"/>
                  </a:ext>
                </a:extLst>
              </a:tr>
              <a:tr h="50115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a:t>
                      </a:r>
                    </a:p>
                  </a:txBody>
                  <a:tcPr/>
                </a:tc>
                <a:tc>
                  <a:txBody>
                    <a:bodyPr/>
                    <a:lstStyle/>
                    <a:p>
                      <a:pPr algn="ctr"/>
                      <a:r>
                        <a:rPr lang="en-US" sz="1400" b="0" dirty="0"/>
                        <a:t>?</a:t>
                      </a:r>
                    </a:p>
                  </a:txBody>
                  <a:tcPr/>
                </a:tc>
                <a:extLst>
                  <a:ext uri="{0D108BD9-81ED-4DB2-BD59-A6C34878D82A}">
                    <a16:rowId xmlns:a16="http://schemas.microsoft.com/office/drawing/2014/main" val="3905126024"/>
                  </a:ext>
                </a:extLst>
              </a:tr>
              <a:tr h="50115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a:t>
                      </a:r>
                    </a:p>
                  </a:txBody>
                  <a:tcPr/>
                </a:tc>
                <a:tc>
                  <a:txBody>
                    <a:bodyPr/>
                    <a:lstStyle/>
                    <a:p>
                      <a:pPr algn="ctr"/>
                      <a:r>
                        <a:rPr lang="en-US" sz="1400" b="0" dirty="0"/>
                        <a:t>?</a:t>
                      </a:r>
                    </a:p>
                  </a:txBody>
                  <a:tcPr/>
                </a:tc>
                <a:extLst>
                  <a:ext uri="{0D108BD9-81ED-4DB2-BD59-A6C34878D82A}">
                    <a16:rowId xmlns:a16="http://schemas.microsoft.com/office/drawing/2014/main" val="3958961087"/>
                  </a:ext>
                </a:extLst>
              </a:tr>
              <a:tr h="50115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a:t>
                      </a:r>
                    </a:p>
                  </a:txBody>
                  <a:tcPr/>
                </a:tc>
                <a:tc>
                  <a:txBody>
                    <a:bodyPr/>
                    <a:lstStyle/>
                    <a:p>
                      <a:pPr algn="ctr"/>
                      <a:r>
                        <a:rPr lang="en-US" sz="1400" b="0" dirty="0"/>
                        <a:t>?</a:t>
                      </a:r>
                    </a:p>
                  </a:txBody>
                  <a:tcPr/>
                </a:tc>
                <a:extLst>
                  <a:ext uri="{0D108BD9-81ED-4DB2-BD59-A6C34878D82A}">
                    <a16:rowId xmlns:a16="http://schemas.microsoft.com/office/drawing/2014/main" val="3968003470"/>
                  </a:ext>
                </a:extLst>
              </a:tr>
              <a:tr h="50115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a:t>
                      </a:r>
                    </a:p>
                  </a:txBody>
                  <a:tcPr/>
                </a:tc>
                <a:tc>
                  <a:txBody>
                    <a:bodyPr/>
                    <a:lstStyle/>
                    <a:p>
                      <a:pPr algn="ctr"/>
                      <a:r>
                        <a:rPr lang="en-US" sz="1400" b="0" dirty="0"/>
                        <a:t>?</a:t>
                      </a:r>
                    </a:p>
                  </a:txBody>
                  <a:tcPr/>
                </a:tc>
                <a:extLst>
                  <a:ext uri="{0D108BD9-81ED-4DB2-BD59-A6C34878D82A}">
                    <a16:rowId xmlns:a16="http://schemas.microsoft.com/office/drawing/2014/main" val="1567029226"/>
                  </a:ext>
                </a:extLst>
              </a:tr>
            </a:tbl>
          </a:graphicData>
        </a:graphic>
      </p:graphicFrame>
      <p:sp>
        <p:nvSpPr>
          <p:cNvPr id="5" name="Content Placeholder 31">
            <a:extLst>
              <a:ext uri="{FF2B5EF4-FFF2-40B4-BE49-F238E27FC236}">
                <a16:creationId xmlns:a16="http://schemas.microsoft.com/office/drawing/2014/main" id="{E1F81402-4730-5B60-4410-65BC58B60744}"/>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Tree>
    <p:extLst>
      <p:ext uri="{BB962C8B-B14F-4D97-AF65-F5344CB8AC3E}">
        <p14:creationId xmlns:p14="http://schemas.microsoft.com/office/powerpoint/2010/main" val="27854736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6920D-41AC-94AF-5630-7705C0378C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3A67FE-EAAD-DBFC-B29F-74063BCA6D3D}"/>
              </a:ext>
            </a:extLst>
          </p:cNvPr>
          <p:cNvSpPr>
            <a:spLocks noGrp="1"/>
          </p:cNvSpPr>
          <p:nvPr>
            <p:ph type="title"/>
          </p:nvPr>
        </p:nvSpPr>
        <p:spPr/>
        <p:txBody>
          <a:bodyPr>
            <a:normAutofit/>
          </a:bodyPr>
          <a:lstStyle/>
          <a:p>
            <a:r>
              <a:rPr lang="en-US" sz="3200" dirty="0"/>
              <a:t>Full adder - circuit to add two bits and a carry-in</a:t>
            </a:r>
          </a:p>
        </p:txBody>
      </p:sp>
      <p:sp>
        <p:nvSpPr>
          <p:cNvPr id="30" name="Slide Number Placeholder 29">
            <a:extLst>
              <a:ext uri="{FF2B5EF4-FFF2-40B4-BE49-F238E27FC236}">
                <a16:creationId xmlns:a16="http://schemas.microsoft.com/office/drawing/2014/main" id="{1652EBFF-900B-A052-B2DD-78CB881EB595}"/>
              </a:ext>
            </a:extLst>
          </p:cNvPr>
          <p:cNvSpPr>
            <a:spLocks noGrp="1"/>
          </p:cNvSpPr>
          <p:nvPr>
            <p:ph type="sldNum" sz="quarter" idx="12"/>
          </p:nvPr>
        </p:nvSpPr>
        <p:spPr/>
        <p:txBody>
          <a:bodyPr/>
          <a:lstStyle/>
          <a:p>
            <a:fld id="{CC057153-B650-4DEB-B370-79DDCFDCE934}" type="slidenum">
              <a:rPr lang="en-US" smtClean="0"/>
              <a:t>39</a:t>
            </a:fld>
            <a:endParaRPr lang="en-US"/>
          </a:p>
        </p:txBody>
      </p:sp>
      <p:sp>
        <p:nvSpPr>
          <p:cNvPr id="31" name="TextBox 30">
            <a:extLst>
              <a:ext uri="{FF2B5EF4-FFF2-40B4-BE49-F238E27FC236}">
                <a16:creationId xmlns:a16="http://schemas.microsoft.com/office/drawing/2014/main" id="{97498CAF-BD70-5150-6911-78F9903DE80C}"/>
              </a:ext>
            </a:extLst>
          </p:cNvPr>
          <p:cNvSpPr txBox="1"/>
          <p:nvPr/>
        </p:nvSpPr>
        <p:spPr>
          <a:xfrm>
            <a:off x="1997612" y="1097280"/>
            <a:ext cx="184731" cy="369332"/>
          </a:xfrm>
          <a:prstGeom prst="rect">
            <a:avLst/>
          </a:prstGeom>
          <a:noFill/>
        </p:spPr>
        <p:txBody>
          <a:bodyPr wrap="none" rtlCol="0">
            <a:spAutoFit/>
          </a:bodyPr>
          <a:lstStyle/>
          <a:p>
            <a:endParaRPr lang="en-US" dirty="0"/>
          </a:p>
        </p:txBody>
      </p:sp>
      <p:graphicFrame>
        <p:nvGraphicFramePr>
          <p:cNvPr id="4" name="Table 3">
            <a:extLst>
              <a:ext uri="{FF2B5EF4-FFF2-40B4-BE49-F238E27FC236}">
                <a16:creationId xmlns:a16="http://schemas.microsoft.com/office/drawing/2014/main" id="{2A90076E-E671-7DAD-5239-1D15EF41EE89}"/>
              </a:ext>
            </a:extLst>
          </p:cNvPr>
          <p:cNvGraphicFramePr>
            <a:graphicFrameLocks noGrp="1"/>
          </p:cNvGraphicFramePr>
          <p:nvPr>
            <p:extLst>
              <p:ext uri="{D42A27DB-BD31-4B8C-83A1-F6EECF244321}">
                <p14:modId xmlns:p14="http://schemas.microsoft.com/office/powerpoint/2010/main" val="117620888"/>
              </p:ext>
            </p:extLst>
          </p:nvPr>
        </p:nvGraphicFramePr>
        <p:xfrm>
          <a:off x="3869363" y="1441502"/>
          <a:ext cx="4140147" cy="5011500"/>
        </p:xfrm>
        <a:graphic>
          <a:graphicData uri="http://schemas.openxmlformats.org/drawingml/2006/table">
            <a:tbl>
              <a:tblPr firstRow="1" bandRow="1">
                <a:tableStyleId>{00A15C55-8517-42AA-B614-E9B94910E393}</a:tableStyleId>
              </a:tblPr>
              <a:tblGrid>
                <a:gridCol w="598679">
                  <a:extLst>
                    <a:ext uri="{9D8B030D-6E8A-4147-A177-3AD203B41FA5}">
                      <a16:colId xmlns:a16="http://schemas.microsoft.com/office/drawing/2014/main" val="3264958069"/>
                    </a:ext>
                  </a:extLst>
                </a:gridCol>
                <a:gridCol w="667242">
                  <a:extLst>
                    <a:ext uri="{9D8B030D-6E8A-4147-A177-3AD203B41FA5}">
                      <a16:colId xmlns:a16="http://schemas.microsoft.com/office/drawing/2014/main" val="910396186"/>
                    </a:ext>
                  </a:extLst>
                </a:gridCol>
                <a:gridCol w="940732">
                  <a:extLst>
                    <a:ext uri="{9D8B030D-6E8A-4147-A177-3AD203B41FA5}">
                      <a16:colId xmlns:a16="http://schemas.microsoft.com/office/drawing/2014/main" val="344589732"/>
                    </a:ext>
                  </a:extLst>
                </a:gridCol>
                <a:gridCol w="940732">
                  <a:extLst>
                    <a:ext uri="{9D8B030D-6E8A-4147-A177-3AD203B41FA5}">
                      <a16:colId xmlns:a16="http://schemas.microsoft.com/office/drawing/2014/main" val="3981572935"/>
                    </a:ext>
                  </a:extLst>
                </a:gridCol>
                <a:gridCol w="992762">
                  <a:extLst>
                    <a:ext uri="{9D8B030D-6E8A-4147-A177-3AD203B41FA5}">
                      <a16:colId xmlns:a16="http://schemas.microsoft.com/office/drawing/2014/main" val="4184236198"/>
                    </a:ext>
                  </a:extLst>
                </a:gridCol>
              </a:tblGrid>
              <a:tr h="501150">
                <a:tc gridSpan="3">
                  <a:txBody>
                    <a:bodyPr/>
                    <a:lstStyle/>
                    <a:p>
                      <a:pPr algn="ctr"/>
                      <a:r>
                        <a:rPr lang="en-US" sz="1400" b="0" dirty="0"/>
                        <a:t>Inputs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extLst>
                  <a:ext uri="{0D108BD9-81ED-4DB2-BD59-A6C34878D82A}">
                    <a16:rowId xmlns:a16="http://schemas.microsoft.com/office/drawing/2014/main" val="512593591"/>
                  </a:ext>
                </a:extLst>
              </a:tr>
              <a:tr h="501150">
                <a:tc>
                  <a:txBody>
                    <a:bodyPr/>
                    <a:lstStyle/>
                    <a:p>
                      <a:pPr algn="ctr"/>
                      <a:r>
                        <a:rPr lang="en-US" sz="1400" b="0" dirty="0">
                          <a:solidFill>
                            <a:schemeClr val="bg1"/>
                          </a:solidFill>
                        </a:rPr>
                        <a:t>in1</a:t>
                      </a:r>
                    </a:p>
                  </a:txBody>
                  <a:tcPr/>
                </a:tc>
                <a:tc>
                  <a:txBody>
                    <a:bodyPr/>
                    <a:lstStyle/>
                    <a:p>
                      <a:pPr algn="ctr"/>
                      <a:r>
                        <a:rPr lang="en-US" sz="1400" b="0" dirty="0">
                          <a:solidFill>
                            <a:schemeClr val="bg1"/>
                          </a:solidFill>
                        </a:rPr>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carry-in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sum</a:t>
                      </a:r>
                    </a:p>
                  </a:txBody>
                  <a:tcPr/>
                </a:tc>
                <a:tc>
                  <a:txBody>
                    <a:bodyPr/>
                    <a:lstStyle/>
                    <a:p>
                      <a:pPr algn="ctr"/>
                      <a:r>
                        <a:rPr lang="en-US" sz="1400" b="0" dirty="0">
                          <a:solidFill>
                            <a:schemeClr val="bg1"/>
                          </a:solidFill>
                        </a:rPr>
                        <a:t>carry-out</a:t>
                      </a:r>
                    </a:p>
                  </a:txBody>
                  <a:tcPr/>
                </a:tc>
                <a:extLst>
                  <a:ext uri="{0D108BD9-81ED-4DB2-BD59-A6C34878D82A}">
                    <a16:rowId xmlns:a16="http://schemas.microsoft.com/office/drawing/2014/main" val="4058499360"/>
                  </a:ext>
                </a:extLst>
              </a:tr>
              <a:tr h="50115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50115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50115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r h="50115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3905126024"/>
                  </a:ext>
                </a:extLst>
              </a:tr>
              <a:tr h="50115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958961087"/>
                  </a:ext>
                </a:extLst>
              </a:tr>
              <a:tr h="50115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968003470"/>
                  </a:ext>
                </a:extLst>
              </a:tr>
              <a:tr h="50115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extLst>
                  <a:ext uri="{0D108BD9-81ED-4DB2-BD59-A6C34878D82A}">
                    <a16:rowId xmlns:a16="http://schemas.microsoft.com/office/drawing/2014/main" val="1567029226"/>
                  </a:ext>
                </a:extLst>
              </a:tr>
            </a:tbl>
          </a:graphicData>
        </a:graphic>
      </p:graphicFrame>
      <p:sp>
        <p:nvSpPr>
          <p:cNvPr id="5" name="Content Placeholder 31">
            <a:extLst>
              <a:ext uri="{FF2B5EF4-FFF2-40B4-BE49-F238E27FC236}">
                <a16:creationId xmlns:a16="http://schemas.microsoft.com/office/drawing/2014/main" id="{C8F6A13F-3014-0587-DB7D-4FBFF2F18ABA}"/>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Tree>
    <p:extLst>
      <p:ext uri="{BB962C8B-B14F-4D97-AF65-F5344CB8AC3E}">
        <p14:creationId xmlns:p14="http://schemas.microsoft.com/office/powerpoint/2010/main" val="2503100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6B7EC7-A5F6-7814-A5F8-0E3690AE887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C6A4F5BB-9B3C-FC50-BE0A-395EFBAEA2C4}"/>
              </a:ext>
            </a:extLst>
          </p:cNvPr>
          <p:cNvPicPr>
            <a:picLocks noChangeAspect="1"/>
          </p:cNvPicPr>
          <p:nvPr/>
        </p:nvPicPr>
        <p:blipFill>
          <a:blip r:embed="rId3"/>
          <a:stretch>
            <a:fillRect/>
          </a:stretch>
        </p:blipFill>
        <p:spPr>
          <a:xfrm>
            <a:off x="2182342" y="2384645"/>
            <a:ext cx="4825488" cy="4259370"/>
          </a:xfrm>
          <a:prstGeom prst="rect">
            <a:avLst/>
          </a:prstGeom>
        </p:spPr>
      </p:pic>
      <p:sp>
        <p:nvSpPr>
          <p:cNvPr id="2" name="Title 1">
            <a:extLst>
              <a:ext uri="{FF2B5EF4-FFF2-40B4-BE49-F238E27FC236}">
                <a16:creationId xmlns:a16="http://schemas.microsoft.com/office/drawing/2014/main" id="{9D241E2A-638D-1881-0745-9EB72DF87EA5}"/>
              </a:ext>
            </a:extLst>
          </p:cNvPr>
          <p:cNvSpPr>
            <a:spLocks noGrp="1"/>
          </p:cNvSpPr>
          <p:nvPr>
            <p:ph type="title"/>
          </p:nvPr>
        </p:nvSpPr>
        <p:spPr/>
        <p:txBody>
          <a:bodyPr>
            <a:normAutofit/>
          </a:bodyPr>
          <a:lstStyle/>
          <a:p>
            <a:r>
              <a:rPr lang="en-US" sz="3200" dirty="0"/>
              <a:t>Implementing a full adder</a:t>
            </a:r>
          </a:p>
        </p:txBody>
      </p:sp>
      <p:sp>
        <p:nvSpPr>
          <p:cNvPr id="30" name="Slide Number Placeholder 29">
            <a:extLst>
              <a:ext uri="{FF2B5EF4-FFF2-40B4-BE49-F238E27FC236}">
                <a16:creationId xmlns:a16="http://schemas.microsoft.com/office/drawing/2014/main" id="{B4F2CB96-233C-8DE3-3836-3BDAF5711ACE}"/>
              </a:ext>
            </a:extLst>
          </p:cNvPr>
          <p:cNvSpPr>
            <a:spLocks noGrp="1"/>
          </p:cNvSpPr>
          <p:nvPr>
            <p:ph type="sldNum" sz="quarter" idx="12"/>
          </p:nvPr>
        </p:nvSpPr>
        <p:spPr/>
        <p:txBody>
          <a:bodyPr/>
          <a:lstStyle/>
          <a:p>
            <a:fld id="{CC057153-B650-4DEB-B370-79DDCFDCE934}" type="slidenum">
              <a:rPr lang="en-US" smtClean="0"/>
              <a:t>40</a:t>
            </a:fld>
            <a:endParaRPr lang="en-US"/>
          </a:p>
        </p:txBody>
      </p:sp>
      <p:sp>
        <p:nvSpPr>
          <p:cNvPr id="31" name="TextBox 30">
            <a:extLst>
              <a:ext uri="{FF2B5EF4-FFF2-40B4-BE49-F238E27FC236}">
                <a16:creationId xmlns:a16="http://schemas.microsoft.com/office/drawing/2014/main" id="{6A3BD678-42F4-6443-1EA7-5B3A22637AAD}"/>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E0FF8B4F-709A-FCC4-44EE-E792ACAFD0DC}"/>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6" name="Rectangle 5">
            <a:extLst>
              <a:ext uri="{FF2B5EF4-FFF2-40B4-BE49-F238E27FC236}">
                <a16:creationId xmlns:a16="http://schemas.microsoft.com/office/drawing/2014/main" id="{FE84DC81-8990-C2B6-FE83-D416A3FB9E3A}"/>
              </a:ext>
            </a:extLst>
          </p:cNvPr>
          <p:cNvSpPr/>
          <p:nvPr/>
        </p:nvSpPr>
        <p:spPr>
          <a:xfrm>
            <a:off x="4424082" y="2393576"/>
            <a:ext cx="3316170" cy="2763575"/>
          </a:xfrm>
          <a:prstGeom prst="rect">
            <a:avLst/>
          </a:prstGeom>
          <a:noFill/>
          <a:ln w="28575" cmpd="sng">
            <a:solidFill>
              <a:srgbClr val="0089E5"/>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9E5"/>
              </a:solidFill>
            </a:endParaRPr>
          </a:p>
        </p:txBody>
      </p:sp>
      <p:sp>
        <p:nvSpPr>
          <p:cNvPr id="9" name="Rectangle 8">
            <a:extLst>
              <a:ext uri="{FF2B5EF4-FFF2-40B4-BE49-F238E27FC236}">
                <a16:creationId xmlns:a16="http://schemas.microsoft.com/office/drawing/2014/main" id="{4D25F481-991A-AAC2-34EB-82E992ED6352}"/>
              </a:ext>
            </a:extLst>
          </p:cNvPr>
          <p:cNvSpPr/>
          <p:nvPr/>
        </p:nvSpPr>
        <p:spPr>
          <a:xfrm>
            <a:off x="664314" y="2393576"/>
            <a:ext cx="3571510" cy="2763575"/>
          </a:xfrm>
          <a:prstGeom prst="rect">
            <a:avLst/>
          </a:prstGeom>
          <a:noFill/>
          <a:ln w="28575" cmpd="sng">
            <a:solidFill>
              <a:srgbClr val="0089E5"/>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0089E5"/>
              </a:solidFill>
            </a:endParaRPr>
          </a:p>
        </p:txBody>
      </p:sp>
      <p:sp>
        <p:nvSpPr>
          <p:cNvPr id="10" name="TextBox 9">
            <a:extLst>
              <a:ext uri="{FF2B5EF4-FFF2-40B4-BE49-F238E27FC236}">
                <a16:creationId xmlns:a16="http://schemas.microsoft.com/office/drawing/2014/main" id="{58693083-FB7F-626F-1F96-BBC2B84B70D5}"/>
              </a:ext>
            </a:extLst>
          </p:cNvPr>
          <p:cNvSpPr txBox="1"/>
          <p:nvPr/>
        </p:nvSpPr>
        <p:spPr>
          <a:xfrm>
            <a:off x="1538480" y="5234766"/>
            <a:ext cx="1287725" cy="369332"/>
          </a:xfrm>
          <a:prstGeom prst="rect">
            <a:avLst/>
          </a:prstGeom>
          <a:noFill/>
        </p:spPr>
        <p:txBody>
          <a:bodyPr wrap="none" rtlCol="0">
            <a:spAutoFit/>
          </a:bodyPr>
          <a:lstStyle/>
          <a:p>
            <a:r>
              <a:rPr lang="en-US" dirty="0">
                <a:solidFill>
                  <a:srgbClr val="0089E5"/>
                </a:solidFill>
              </a:rPr>
              <a:t>half-adder</a:t>
            </a:r>
          </a:p>
        </p:txBody>
      </p:sp>
      <p:sp>
        <p:nvSpPr>
          <p:cNvPr id="11" name="TextBox 10">
            <a:extLst>
              <a:ext uri="{FF2B5EF4-FFF2-40B4-BE49-F238E27FC236}">
                <a16:creationId xmlns:a16="http://schemas.microsoft.com/office/drawing/2014/main" id="{B93A4E1F-CE86-D2A7-1EBF-761DCCBC6845}"/>
              </a:ext>
            </a:extLst>
          </p:cNvPr>
          <p:cNvSpPr txBox="1"/>
          <p:nvPr/>
        </p:nvSpPr>
        <p:spPr>
          <a:xfrm>
            <a:off x="5452137" y="5157151"/>
            <a:ext cx="1287725" cy="369332"/>
          </a:xfrm>
          <a:prstGeom prst="rect">
            <a:avLst/>
          </a:prstGeom>
          <a:noFill/>
        </p:spPr>
        <p:txBody>
          <a:bodyPr wrap="none" rtlCol="0">
            <a:spAutoFit/>
          </a:bodyPr>
          <a:lstStyle/>
          <a:p>
            <a:r>
              <a:rPr lang="en-US" dirty="0">
                <a:solidFill>
                  <a:srgbClr val="0089E5"/>
                </a:solidFill>
              </a:rPr>
              <a:t>half-adder</a:t>
            </a:r>
          </a:p>
        </p:txBody>
      </p:sp>
      <p:graphicFrame>
        <p:nvGraphicFramePr>
          <p:cNvPr id="12" name="Table 11">
            <a:extLst>
              <a:ext uri="{FF2B5EF4-FFF2-40B4-BE49-F238E27FC236}">
                <a16:creationId xmlns:a16="http://schemas.microsoft.com/office/drawing/2014/main" id="{2455B09C-7D95-B164-8D3D-B84BA00FDD91}"/>
              </a:ext>
            </a:extLst>
          </p:cNvPr>
          <p:cNvGraphicFramePr>
            <a:graphicFrameLocks noGrp="1"/>
          </p:cNvGraphicFramePr>
          <p:nvPr>
            <p:extLst>
              <p:ext uri="{D42A27DB-BD31-4B8C-83A1-F6EECF244321}">
                <p14:modId xmlns:p14="http://schemas.microsoft.com/office/powerpoint/2010/main" val="3809749852"/>
              </p:ext>
            </p:extLst>
          </p:nvPr>
        </p:nvGraphicFramePr>
        <p:xfrm>
          <a:off x="8052763" y="1281946"/>
          <a:ext cx="3699965" cy="5028510"/>
        </p:xfrm>
        <a:graphic>
          <a:graphicData uri="http://schemas.openxmlformats.org/drawingml/2006/table">
            <a:tbl>
              <a:tblPr firstRow="1" bandRow="1">
                <a:tableStyleId>{00A15C55-8517-42AA-B614-E9B94910E393}</a:tableStyleId>
              </a:tblPr>
              <a:tblGrid>
                <a:gridCol w="535027">
                  <a:extLst>
                    <a:ext uri="{9D8B030D-6E8A-4147-A177-3AD203B41FA5}">
                      <a16:colId xmlns:a16="http://schemas.microsoft.com/office/drawing/2014/main" val="3264958069"/>
                    </a:ext>
                  </a:extLst>
                </a:gridCol>
                <a:gridCol w="596301">
                  <a:extLst>
                    <a:ext uri="{9D8B030D-6E8A-4147-A177-3AD203B41FA5}">
                      <a16:colId xmlns:a16="http://schemas.microsoft.com/office/drawing/2014/main" val="910396186"/>
                    </a:ext>
                  </a:extLst>
                </a:gridCol>
                <a:gridCol w="840713">
                  <a:extLst>
                    <a:ext uri="{9D8B030D-6E8A-4147-A177-3AD203B41FA5}">
                      <a16:colId xmlns:a16="http://schemas.microsoft.com/office/drawing/2014/main" val="344589732"/>
                    </a:ext>
                  </a:extLst>
                </a:gridCol>
                <a:gridCol w="840713">
                  <a:extLst>
                    <a:ext uri="{9D8B030D-6E8A-4147-A177-3AD203B41FA5}">
                      <a16:colId xmlns:a16="http://schemas.microsoft.com/office/drawing/2014/main" val="3981572935"/>
                    </a:ext>
                  </a:extLst>
                </a:gridCol>
                <a:gridCol w="887211">
                  <a:extLst>
                    <a:ext uri="{9D8B030D-6E8A-4147-A177-3AD203B41FA5}">
                      <a16:colId xmlns:a16="http://schemas.microsoft.com/office/drawing/2014/main" val="4184236198"/>
                    </a:ext>
                  </a:extLst>
                </a:gridCol>
              </a:tblGrid>
              <a:tr h="501150">
                <a:tc gridSpan="3">
                  <a:txBody>
                    <a:bodyPr/>
                    <a:lstStyle/>
                    <a:p>
                      <a:pPr algn="ctr"/>
                      <a:r>
                        <a:rPr lang="en-US" sz="1400" b="0" dirty="0"/>
                        <a:t>Inputs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extLst>
                  <a:ext uri="{0D108BD9-81ED-4DB2-BD59-A6C34878D82A}">
                    <a16:rowId xmlns:a16="http://schemas.microsoft.com/office/drawing/2014/main" val="512593591"/>
                  </a:ext>
                </a:extLst>
              </a:tr>
              <a:tr h="501150">
                <a:tc>
                  <a:txBody>
                    <a:bodyPr/>
                    <a:lstStyle/>
                    <a:p>
                      <a:pPr algn="ctr"/>
                      <a:r>
                        <a:rPr lang="en-US" sz="1400" b="0" dirty="0">
                          <a:solidFill>
                            <a:schemeClr val="bg1"/>
                          </a:solidFill>
                        </a:rPr>
                        <a:t>in1</a:t>
                      </a:r>
                    </a:p>
                  </a:txBody>
                  <a:tcPr/>
                </a:tc>
                <a:tc>
                  <a:txBody>
                    <a:bodyPr/>
                    <a:lstStyle/>
                    <a:p>
                      <a:pPr algn="ctr"/>
                      <a:r>
                        <a:rPr lang="en-US" sz="1400" b="0" dirty="0">
                          <a:solidFill>
                            <a:schemeClr val="bg1"/>
                          </a:solidFill>
                        </a:rPr>
                        <a:t>in2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carry-in</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sum</a:t>
                      </a:r>
                    </a:p>
                  </a:txBody>
                  <a:tcPr/>
                </a:tc>
                <a:tc>
                  <a:txBody>
                    <a:bodyPr/>
                    <a:lstStyle/>
                    <a:p>
                      <a:pPr algn="ctr"/>
                      <a:r>
                        <a:rPr lang="en-US" sz="1400" b="0" dirty="0">
                          <a:solidFill>
                            <a:schemeClr val="bg1"/>
                          </a:solidFill>
                        </a:rPr>
                        <a:t>carry-out</a:t>
                      </a:r>
                    </a:p>
                  </a:txBody>
                  <a:tcPr/>
                </a:tc>
                <a:extLst>
                  <a:ext uri="{0D108BD9-81ED-4DB2-BD59-A6C34878D82A}">
                    <a16:rowId xmlns:a16="http://schemas.microsoft.com/office/drawing/2014/main" val="4058499360"/>
                  </a:ext>
                </a:extLst>
              </a:tr>
              <a:tr h="50115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50115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50115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50115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r h="50115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3905126024"/>
                  </a:ext>
                </a:extLst>
              </a:tr>
              <a:tr h="50115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958961087"/>
                  </a:ext>
                </a:extLst>
              </a:tr>
              <a:tr h="50115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968003470"/>
                  </a:ext>
                </a:extLst>
              </a:tr>
              <a:tr h="50115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extLst>
                  <a:ext uri="{0D108BD9-81ED-4DB2-BD59-A6C34878D82A}">
                    <a16:rowId xmlns:a16="http://schemas.microsoft.com/office/drawing/2014/main" val="1567029226"/>
                  </a:ext>
                </a:extLst>
              </a:tr>
            </a:tbl>
          </a:graphicData>
        </a:graphic>
      </p:graphicFrame>
      <p:sp>
        <p:nvSpPr>
          <p:cNvPr id="7" name="TextBox 6">
            <a:extLst>
              <a:ext uri="{FF2B5EF4-FFF2-40B4-BE49-F238E27FC236}">
                <a16:creationId xmlns:a16="http://schemas.microsoft.com/office/drawing/2014/main" id="{BA3C60E2-4A8F-394E-3FA7-335A34C943E3}"/>
              </a:ext>
            </a:extLst>
          </p:cNvPr>
          <p:cNvSpPr txBox="1"/>
          <p:nvPr/>
        </p:nvSpPr>
        <p:spPr>
          <a:xfrm>
            <a:off x="612647" y="1298501"/>
            <a:ext cx="7440116" cy="646331"/>
          </a:xfrm>
          <a:prstGeom prst="rect">
            <a:avLst/>
          </a:prstGeom>
          <a:noFill/>
        </p:spPr>
        <p:txBody>
          <a:bodyPr wrap="square">
            <a:spAutoFit/>
          </a:bodyPr>
          <a:lstStyle/>
          <a:p>
            <a:pPr marL="285750" indent="-285750">
              <a:buFont typeface="Arial" panose="020B0604020202020204" pitchFamily="34" charset="0"/>
              <a:buChar char="•"/>
            </a:pPr>
            <a:r>
              <a:rPr lang="en-US" dirty="0"/>
              <a:t>The sum is calculated as (in1 ⊕ in2) ⊕ carry-in.</a:t>
            </a:r>
          </a:p>
          <a:p>
            <a:pPr marL="285750" indent="-285750">
              <a:buFont typeface="Arial" panose="020B0604020202020204" pitchFamily="34" charset="0"/>
              <a:buChar char="•"/>
            </a:pPr>
            <a:r>
              <a:rPr lang="en-US" dirty="0"/>
              <a:t>The carry-out is calculated as (in1 ∧ in2) ∨ ((in1 ⊕ in2) ∧ carry-in).</a:t>
            </a:r>
          </a:p>
        </p:txBody>
      </p:sp>
    </p:spTree>
    <p:extLst>
      <p:ext uri="{BB962C8B-B14F-4D97-AF65-F5344CB8AC3E}">
        <p14:creationId xmlns:p14="http://schemas.microsoft.com/office/powerpoint/2010/main" val="138018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09993-65EB-A2C7-DD06-6FB05EA0BA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B7CAD8-FA8B-25DD-14F0-8D4DD075A3B1}"/>
              </a:ext>
            </a:extLst>
          </p:cNvPr>
          <p:cNvSpPr>
            <a:spLocks noGrp="1"/>
          </p:cNvSpPr>
          <p:nvPr>
            <p:ph type="title"/>
          </p:nvPr>
        </p:nvSpPr>
        <p:spPr/>
        <p:txBody>
          <a:bodyPr>
            <a:normAutofit/>
          </a:bodyPr>
          <a:lstStyle/>
          <a:p>
            <a:r>
              <a:rPr lang="en-US" sz="3200" dirty="0"/>
              <a:t>Think</a:t>
            </a:r>
          </a:p>
        </p:txBody>
      </p:sp>
      <p:sp>
        <p:nvSpPr>
          <p:cNvPr id="30" name="Slide Number Placeholder 29">
            <a:extLst>
              <a:ext uri="{FF2B5EF4-FFF2-40B4-BE49-F238E27FC236}">
                <a16:creationId xmlns:a16="http://schemas.microsoft.com/office/drawing/2014/main" id="{13BA0CD8-1862-A9FC-485A-502DFEB7F873}"/>
              </a:ext>
            </a:extLst>
          </p:cNvPr>
          <p:cNvSpPr>
            <a:spLocks noGrp="1"/>
          </p:cNvSpPr>
          <p:nvPr>
            <p:ph type="sldNum" sz="quarter" idx="12"/>
          </p:nvPr>
        </p:nvSpPr>
        <p:spPr/>
        <p:txBody>
          <a:bodyPr/>
          <a:lstStyle/>
          <a:p>
            <a:fld id="{CC057153-B650-4DEB-B370-79DDCFDCE934}" type="slidenum">
              <a:rPr lang="en-US" smtClean="0"/>
              <a:t>41</a:t>
            </a:fld>
            <a:endParaRPr lang="en-US"/>
          </a:p>
        </p:txBody>
      </p:sp>
      <p:sp>
        <p:nvSpPr>
          <p:cNvPr id="31" name="TextBox 30">
            <a:extLst>
              <a:ext uri="{FF2B5EF4-FFF2-40B4-BE49-F238E27FC236}">
                <a16:creationId xmlns:a16="http://schemas.microsoft.com/office/drawing/2014/main" id="{33C39F5A-3ED5-E235-3559-55689880D9A9}"/>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743E684D-CF5E-8DF7-BE40-CB02CE29ED7F}"/>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745D889D-03B6-3636-2FB4-D27DF4D70745}"/>
                  </a:ext>
                </a:extLst>
              </p:cNvPr>
              <p:cNvSpPr>
                <a:spLocks noGrp="1"/>
              </p:cNvSpPr>
              <p:nvPr>
                <p:ph idx="1"/>
              </p:nvPr>
            </p:nvSpPr>
            <p:spPr>
              <a:xfrm>
                <a:off x="612647" y="1463348"/>
                <a:ext cx="11247659" cy="4593828"/>
              </a:xfrm>
            </p:spPr>
            <p:txBody>
              <a:bodyPr/>
              <a:lstStyle/>
              <a:p>
                <a:r>
                  <a:rPr lang="en-US" dirty="0"/>
                  <a:t>A full adder calculates the sum of a single column of the addition operation.</a:t>
                </a:r>
              </a:p>
              <a:p>
                <a:r>
                  <a:rPr lang="en-US" dirty="0"/>
                  <a:t>If we want to add two n-bit numbers together, we chain n full adders, each responsible for one of the n columns of the addition operation. This circuit is known as a </a:t>
                </a:r>
                <a:r>
                  <a:rPr lang="en-US" b="1" dirty="0"/>
                  <a:t>ripple-carry adder</a:t>
                </a:r>
                <a:r>
                  <a:rPr lang="en-US" dirty="0"/>
                  <a:t>.</a:t>
                </a:r>
              </a:p>
              <a:p>
                <a:r>
                  <a:rPr lang="en-US" dirty="0"/>
                  <a:t>For example, let’s say we want to add two 4-bit numbers A and B, with  </a:t>
                </a:r>
                <a14:m>
                  <m:oMath xmlns:m="http://schemas.openxmlformats.org/officeDocument/2006/math">
                    <m:r>
                      <a:rPr lang="en-US" i="1" dirty="0" smtClean="0">
                        <a:latin typeface="Cambria Math" panose="02040503050406030204" pitchFamily="18" charset="0"/>
                      </a:rPr>
                      <m:t>𝐴</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3</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2</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1</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0</m:t>
                        </m:r>
                      </m:sub>
                    </m:sSub>
                    <m:r>
                      <a:rPr lang="en-US" i="1" dirty="0" smtClean="0">
                        <a:latin typeface="Cambria Math" panose="02040503050406030204" pitchFamily="18" charset="0"/>
                      </a:rPr>
                      <m:t> </m:t>
                    </m:r>
                  </m:oMath>
                </a14:m>
                <a:r>
                  <a:rPr lang="en-US" dirty="0"/>
                  <a:t>and </a:t>
                </a:r>
                <a14:m>
                  <m:oMath xmlns:m="http://schemas.openxmlformats.org/officeDocument/2006/math">
                    <m:r>
                      <a:rPr lang="en-US" i="1" dirty="0" smtClean="0">
                        <a:latin typeface="Cambria Math" panose="02040503050406030204" pitchFamily="18" charset="0"/>
                      </a:rPr>
                      <m:t>𝐵</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𝐵</m:t>
                        </m:r>
                      </m:e>
                      <m:sub>
                        <m:r>
                          <a:rPr lang="en-US" i="1" dirty="0" smtClean="0">
                            <a:latin typeface="Cambria Math" panose="02040503050406030204" pitchFamily="18" charset="0"/>
                          </a:rPr>
                          <m:t>3</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𝐵</m:t>
                        </m:r>
                      </m:e>
                      <m:sub>
                        <m:r>
                          <a:rPr lang="en-US" i="1" dirty="0" smtClean="0">
                            <a:latin typeface="Cambria Math" panose="02040503050406030204" pitchFamily="18" charset="0"/>
                          </a:rPr>
                          <m:t>2</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𝐵</m:t>
                        </m:r>
                      </m:e>
                      <m:sub>
                        <m:r>
                          <a:rPr lang="en-US" i="1" dirty="0" smtClean="0">
                            <a:latin typeface="Cambria Math" panose="02040503050406030204" pitchFamily="18" charset="0"/>
                          </a:rPr>
                          <m:t>1</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𝐵</m:t>
                        </m:r>
                      </m:e>
                      <m:sub>
                        <m:r>
                          <a:rPr lang="en-US" i="1" dirty="0" smtClean="0">
                            <a:latin typeface="Cambria Math" panose="02040503050406030204" pitchFamily="18" charset="0"/>
                          </a:rPr>
                          <m:t>0</m:t>
                        </m:r>
                      </m:sub>
                    </m:sSub>
                  </m:oMath>
                </a14:m>
                <a:r>
                  <a:rPr lang="en-US" dirty="0"/>
                  <a:t>.</a:t>
                </a:r>
              </a:p>
              <a:p>
                <a:r>
                  <a:rPr lang="en-US" i="1" dirty="0"/>
                  <a:t>What goes in carry-in1?</a:t>
                </a:r>
              </a:p>
            </p:txBody>
          </p:sp>
        </mc:Choice>
        <mc:Fallback xmlns="">
          <p:sp>
            <p:nvSpPr>
              <p:cNvPr id="8" name="Content Placeholder 7">
                <a:extLst>
                  <a:ext uri="{FF2B5EF4-FFF2-40B4-BE49-F238E27FC236}">
                    <a16:creationId xmlns:a16="http://schemas.microsoft.com/office/drawing/2014/main" id="{745D889D-03B6-3636-2FB4-D27DF4D70745}"/>
                  </a:ext>
                </a:extLst>
              </p:cNvPr>
              <p:cNvSpPr>
                <a:spLocks noGrp="1" noRot="1" noChangeAspect="1" noMove="1" noResize="1" noEditPoints="1" noAdjustHandles="1" noChangeArrowheads="1" noChangeShapeType="1" noTextEdit="1"/>
              </p:cNvSpPr>
              <p:nvPr>
                <p:ph idx="1"/>
              </p:nvPr>
            </p:nvSpPr>
            <p:spPr>
              <a:xfrm>
                <a:off x="612647" y="1463348"/>
                <a:ext cx="11247659" cy="4593828"/>
              </a:xfrm>
              <a:blipFill>
                <a:blip r:embed="rId3"/>
                <a:stretch>
                  <a:fillRect l="-451" r="-451"/>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9B7684D0-B7F9-2D10-1785-4A1C371BF5E6}"/>
              </a:ext>
            </a:extLst>
          </p:cNvPr>
          <p:cNvGrpSpPr/>
          <p:nvPr/>
        </p:nvGrpSpPr>
        <p:grpSpPr>
          <a:xfrm>
            <a:off x="7795654" y="5071349"/>
            <a:ext cx="1818988" cy="1650048"/>
            <a:chOff x="5197400" y="3165177"/>
            <a:chExt cx="1818988" cy="1650048"/>
          </a:xfrm>
        </p:grpSpPr>
        <p:sp>
          <p:nvSpPr>
            <p:cNvPr id="6" name="Rectangle 5">
              <a:extLst>
                <a:ext uri="{FF2B5EF4-FFF2-40B4-BE49-F238E27FC236}">
                  <a16:creationId xmlns:a16="http://schemas.microsoft.com/office/drawing/2014/main" id="{15A6172B-AF36-6230-8349-3AFF29BACF72}"/>
                </a:ext>
              </a:extLst>
            </p:cNvPr>
            <p:cNvSpPr/>
            <p:nvPr/>
          </p:nvSpPr>
          <p:spPr>
            <a:xfrm>
              <a:off x="5257799" y="3569732"/>
              <a:ext cx="1758589" cy="849868"/>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D1878AC-402E-0F69-F20D-E12CDFD40D1C}"/>
                </a:ext>
              </a:extLst>
            </p:cNvPr>
            <p:cNvSpPr txBox="1"/>
            <p:nvPr/>
          </p:nvSpPr>
          <p:spPr>
            <a:xfrm>
              <a:off x="5344502" y="3505200"/>
              <a:ext cx="408999" cy="369332"/>
            </a:xfrm>
            <a:prstGeom prst="rect">
              <a:avLst/>
            </a:prstGeom>
            <a:noFill/>
          </p:spPr>
          <p:txBody>
            <a:bodyPr wrap="none" rtlCol="0">
              <a:spAutoFit/>
            </a:bodyPr>
            <a:lstStyle/>
            <a:p>
              <a:r>
                <a:rPr lang="en-US" dirty="0"/>
                <a:t>A</a:t>
              </a:r>
              <a:r>
                <a:rPr lang="en-US" baseline="-25000" dirty="0"/>
                <a:t>0</a:t>
              </a:r>
            </a:p>
          </p:txBody>
        </p:sp>
        <p:sp>
          <p:nvSpPr>
            <p:cNvPr id="9" name="TextBox 8">
              <a:extLst>
                <a:ext uri="{FF2B5EF4-FFF2-40B4-BE49-F238E27FC236}">
                  <a16:creationId xmlns:a16="http://schemas.microsoft.com/office/drawing/2014/main" id="{2A7CAB53-41E0-E0E1-4E98-B0F510E12076}"/>
                </a:ext>
              </a:extLst>
            </p:cNvPr>
            <p:cNvSpPr txBox="1"/>
            <p:nvPr/>
          </p:nvSpPr>
          <p:spPr>
            <a:xfrm>
              <a:off x="5804522" y="3505200"/>
              <a:ext cx="448673" cy="369332"/>
            </a:xfrm>
            <a:prstGeom prst="rect">
              <a:avLst/>
            </a:prstGeom>
            <a:noFill/>
          </p:spPr>
          <p:txBody>
            <a:bodyPr wrap="none" rtlCol="0">
              <a:spAutoFit/>
            </a:bodyPr>
            <a:lstStyle/>
            <a:p>
              <a:r>
                <a:rPr lang="en-US" dirty="0"/>
                <a:t> B</a:t>
              </a:r>
              <a:r>
                <a:rPr lang="en-US" baseline="-25000" dirty="0"/>
                <a:t>0</a:t>
              </a:r>
            </a:p>
          </p:txBody>
        </p:sp>
        <p:cxnSp>
          <p:nvCxnSpPr>
            <p:cNvPr id="10" name="Straight Arrow Connector 9">
              <a:extLst>
                <a:ext uri="{FF2B5EF4-FFF2-40B4-BE49-F238E27FC236}">
                  <a16:creationId xmlns:a16="http://schemas.microsoft.com/office/drawing/2014/main" id="{7CEEFD6F-1BC2-0698-172D-CFF7E33630C6}"/>
                </a:ext>
              </a:extLst>
            </p:cNvPr>
            <p:cNvCxnSpPr/>
            <p:nvPr/>
          </p:nvCxnSpPr>
          <p:spPr>
            <a:xfrm>
              <a:off x="5562600" y="316517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6A12E7BC-0532-298F-CC04-81D00559E788}"/>
                </a:ext>
              </a:extLst>
            </p:cNvPr>
            <p:cNvSpPr txBox="1"/>
            <p:nvPr/>
          </p:nvSpPr>
          <p:spPr>
            <a:xfrm>
              <a:off x="5832123" y="4050268"/>
              <a:ext cx="785793" cy="369332"/>
            </a:xfrm>
            <a:prstGeom prst="rect">
              <a:avLst/>
            </a:prstGeom>
            <a:noFill/>
          </p:spPr>
          <p:txBody>
            <a:bodyPr wrap="none" rtlCol="0">
              <a:spAutoFit/>
            </a:bodyPr>
            <a:lstStyle/>
            <a:p>
              <a:r>
                <a:rPr lang="en-US" dirty="0"/>
                <a:t>sum0</a:t>
              </a:r>
            </a:p>
          </p:txBody>
        </p:sp>
        <p:sp>
          <p:nvSpPr>
            <p:cNvPr id="12" name="TextBox 11">
              <a:extLst>
                <a:ext uri="{FF2B5EF4-FFF2-40B4-BE49-F238E27FC236}">
                  <a16:creationId xmlns:a16="http://schemas.microsoft.com/office/drawing/2014/main" id="{CAF09DA6-B0AA-0991-C7F1-D523772DAFED}"/>
                </a:ext>
              </a:extLst>
            </p:cNvPr>
            <p:cNvSpPr txBox="1"/>
            <p:nvPr/>
          </p:nvSpPr>
          <p:spPr>
            <a:xfrm>
              <a:off x="5197400" y="3810000"/>
              <a:ext cx="1071127" cy="307777"/>
            </a:xfrm>
            <a:prstGeom prst="rect">
              <a:avLst/>
            </a:prstGeom>
            <a:noFill/>
          </p:spPr>
          <p:txBody>
            <a:bodyPr wrap="none" rtlCol="0">
              <a:spAutoFit/>
            </a:bodyPr>
            <a:lstStyle/>
            <a:p>
              <a:r>
                <a:rPr lang="en-US" sz="1400" dirty="0"/>
                <a:t>carry-out0</a:t>
              </a:r>
            </a:p>
          </p:txBody>
        </p:sp>
        <p:cxnSp>
          <p:nvCxnSpPr>
            <p:cNvPr id="13" name="Straight Arrow Connector 12">
              <a:extLst>
                <a:ext uri="{FF2B5EF4-FFF2-40B4-BE49-F238E27FC236}">
                  <a16:creationId xmlns:a16="http://schemas.microsoft.com/office/drawing/2014/main" id="{EEF7D4F5-84D1-DFBD-CCC7-82BBC327C84B}"/>
                </a:ext>
              </a:extLst>
            </p:cNvPr>
            <p:cNvCxnSpPr/>
            <p:nvPr/>
          </p:nvCxnSpPr>
          <p:spPr>
            <a:xfrm>
              <a:off x="6044917"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A0140C67-88D1-F544-C650-6F3519F4957B}"/>
                </a:ext>
              </a:extLst>
            </p:cNvPr>
            <p:cNvCxnSpPr/>
            <p:nvPr/>
          </p:nvCxnSpPr>
          <p:spPr>
            <a:xfrm>
              <a:off x="6044917" y="4419600"/>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15" name="Group 14">
            <a:extLst>
              <a:ext uri="{FF2B5EF4-FFF2-40B4-BE49-F238E27FC236}">
                <a16:creationId xmlns:a16="http://schemas.microsoft.com/office/drawing/2014/main" id="{9FBD6CD4-6D6F-8223-7792-029674AFF794}"/>
              </a:ext>
            </a:extLst>
          </p:cNvPr>
          <p:cNvGrpSpPr/>
          <p:nvPr/>
        </p:nvGrpSpPr>
        <p:grpSpPr>
          <a:xfrm>
            <a:off x="5662054" y="5043548"/>
            <a:ext cx="1867993" cy="1650048"/>
            <a:chOff x="5197400" y="3165177"/>
            <a:chExt cx="1867993" cy="1650048"/>
          </a:xfrm>
        </p:grpSpPr>
        <p:sp>
          <p:nvSpPr>
            <p:cNvPr id="16" name="Rectangle 15">
              <a:extLst>
                <a:ext uri="{FF2B5EF4-FFF2-40B4-BE49-F238E27FC236}">
                  <a16:creationId xmlns:a16="http://schemas.microsoft.com/office/drawing/2014/main" id="{E0FBC268-6FB7-45AF-DF56-0316CFA149E2}"/>
                </a:ext>
              </a:extLst>
            </p:cNvPr>
            <p:cNvSpPr/>
            <p:nvPr/>
          </p:nvSpPr>
          <p:spPr>
            <a:xfrm>
              <a:off x="5257799" y="3569732"/>
              <a:ext cx="1735127" cy="849868"/>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1FF03183-E933-9098-99E4-6EB29585AC2F}"/>
                </a:ext>
              </a:extLst>
            </p:cNvPr>
            <p:cNvSpPr txBox="1"/>
            <p:nvPr/>
          </p:nvSpPr>
          <p:spPr>
            <a:xfrm>
              <a:off x="5344502" y="3505200"/>
              <a:ext cx="408999" cy="369332"/>
            </a:xfrm>
            <a:prstGeom prst="rect">
              <a:avLst/>
            </a:prstGeom>
            <a:noFill/>
          </p:spPr>
          <p:txBody>
            <a:bodyPr wrap="none" rtlCol="0">
              <a:spAutoFit/>
            </a:bodyPr>
            <a:lstStyle/>
            <a:p>
              <a:r>
                <a:rPr lang="en-US" dirty="0"/>
                <a:t>A</a:t>
              </a:r>
              <a:r>
                <a:rPr lang="en-US" baseline="-25000" dirty="0"/>
                <a:t>1</a:t>
              </a:r>
            </a:p>
          </p:txBody>
        </p:sp>
        <p:sp>
          <p:nvSpPr>
            <p:cNvPr id="18" name="TextBox 17">
              <a:extLst>
                <a:ext uri="{FF2B5EF4-FFF2-40B4-BE49-F238E27FC236}">
                  <a16:creationId xmlns:a16="http://schemas.microsoft.com/office/drawing/2014/main" id="{C01F7E09-972C-5EBE-29F3-970E2C0590EB}"/>
                </a:ext>
              </a:extLst>
            </p:cNvPr>
            <p:cNvSpPr txBox="1"/>
            <p:nvPr/>
          </p:nvSpPr>
          <p:spPr>
            <a:xfrm>
              <a:off x="5804522" y="3505200"/>
              <a:ext cx="448673" cy="369332"/>
            </a:xfrm>
            <a:prstGeom prst="rect">
              <a:avLst/>
            </a:prstGeom>
            <a:noFill/>
          </p:spPr>
          <p:txBody>
            <a:bodyPr wrap="none" rtlCol="0">
              <a:spAutoFit/>
            </a:bodyPr>
            <a:lstStyle/>
            <a:p>
              <a:r>
                <a:rPr lang="en-US" dirty="0"/>
                <a:t> B</a:t>
              </a:r>
              <a:r>
                <a:rPr lang="en-US" baseline="-25000" dirty="0"/>
                <a:t>1</a:t>
              </a:r>
            </a:p>
          </p:txBody>
        </p:sp>
        <p:cxnSp>
          <p:nvCxnSpPr>
            <p:cNvPr id="19" name="Straight Arrow Connector 18">
              <a:extLst>
                <a:ext uri="{FF2B5EF4-FFF2-40B4-BE49-F238E27FC236}">
                  <a16:creationId xmlns:a16="http://schemas.microsoft.com/office/drawing/2014/main" id="{626A4907-9FA2-4AB3-CDE4-1360D14E9DDD}"/>
                </a:ext>
              </a:extLst>
            </p:cNvPr>
            <p:cNvCxnSpPr/>
            <p:nvPr/>
          </p:nvCxnSpPr>
          <p:spPr>
            <a:xfrm>
              <a:off x="5562600" y="316517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5A88D4CF-FD37-81B8-136A-A790F74B626F}"/>
                </a:ext>
              </a:extLst>
            </p:cNvPr>
            <p:cNvSpPr txBox="1"/>
            <p:nvPr/>
          </p:nvSpPr>
          <p:spPr>
            <a:xfrm>
              <a:off x="5832123" y="4050268"/>
              <a:ext cx="723275" cy="369332"/>
            </a:xfrm>
            <a:prstGeom prst="rect">
              <a:avLst/>
            </a:prstGeom>
            <a:noFill/>
          </p:spPr>
          <p:txBody>
            <a:bodyPr wrap="none" rtlCol="0">
              <a:spAutoFit/>
            </a:bodyPr>
            <a:lstStyle/>
            <a:p>
              <a:r>
                <a:rPr lang="en-US" dirty="0"/>
                <a:t>sum1</a:t>
              </a:r>
            </a:p>
          </p:txBody>
        </p:sp>
        <p:sp>
          <p:nvSpPr>
            <p:cNvPr id="21" name="TextBox 20">
              <a:extLst>
                <a:ext uri="{FF2B5EF4-FFF2-40B4-BE49-F238E27FC236}">
                  <a16:creationId xmlns:a16="http://schemas.microsoft.com/office/drawing/2014/main" id="{5905C7AF-1CF6-D481-512A-DED4CF2D6112}"/>
                </a:ext>
              </a:extLst>
            </p:cNvPr>
            <p:cNvSpPr txBox="1"/>
            <p:nvPr/>
          </p:nvSpPr>
          <p:spPr>
            <a:xfrm>
              <a:off x="5197400" y="3810000"/>
              <a:ext cx="1021433" cy="307777"/>
            </a:xfrm>
            <a:prstGeom prst="rect">
              <a:avLst/>
            </a:prstGeom>
            <a:noFill/>
          </p:spPr>
          <p:txBody>
            <a:bodyPr wrap="none" rtlCol="0">
              <a:spAutoFit/>
            </a:bodyPr>
            <a:lstStyle/>
            <a:p>
              <a:r>
                <a:rPr lang="en-US" sz="1400" dirty="0"/>
                <a:t>carry-out1</a:t>
              </a:r>
            </a:p>
          </p:txBody>
        </p:sp>
        <p:cxnSp>
          <p:nvCxnSpPr>
            <p:cNvPr id="22" name="Straight Arrow Connector 21">
              <a:extLst>
                <a:ext uri="{FF2B5EF4-FFF2-40B4-BE49-F238E27FC236}">
                  <a16:creationId xmlns:a16="http://schemas.microsoft.com/office/drawing/2014/main" id="{78B0751B-BEB0-D7D4-9C54-24427799BB25}"/>
                </a:ext>
              </a:extLst>
            </p:cNvPr>
            <p:cNvCxnSpPr/>
            <p:nvPr/>
          </p:nvCxnSpPr>
          <p:spPr>
            <a:xfrm>
              <a:off x="6044917"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4A86318A-84A0-2481-129E-8CDA02444284}"/>
                </a:ext>
              </a:extLst>
            </p:cNvPr>
            <p:cNvCxnSpPr/>
            <p:nvPr/>
          </p:nvCxnSpPr>
          <p:spPr>
            <a:xfrm>
              <a:off x="6044917" y="4419600"/>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AF1B882B-94AF-46DD-37B2-71F5D3517DD2}"/>
                </a:ext>
              </a:extLst>
            </p:cNvPr>
            <p:cNvSpPr txBox="1"/>
            <p:nvPr/>
          </p:nvSpPr>
          <p:spPr>
            <a:xfrm>
              <a:off x="6172200" y="3505200"/>
              <a:ext cx="893193" cy="307777"/>
            </a:xfrm>
            <a:prstGeom prst="rect">
              <a:avLst/>
            </a:prstGeom>
            <a:noFill/>
          </p:spPr>
          <p:txBody>
            <a:bodyPr wrap="none" rtlCol="0">
              <a:spAutoFit/>
            </a:bodyPr>
            <a:lstStyle/>
            <a:p>
              <a:r>
                <a:rPr lang="en-US" sz="1400" dirty="0"/>
                <a:t>carry-in1</a:t>
              </a:r>
            </a:p>
          </p:txBody>
        </p:sp>
        <p:cxnSp>
          <p:nvCxnSpPr>
            <p:cNvPr id="25" name="Straight Arrow Connector 24">
              <a:extLst>
                <a:ext uri="{FF2B5EF4-FFF2-40B4-BE49-F238E27FC236}">
                  <a16:creationId xmlns:a16="http://schemas.microsoft.com/office/drawing/2014/main" id="{178952DB-206D-0CCE-6C6D-159047F95502}"/>
                </a:ext>
              </a:extLst>
            </p:cNvPr>
            <p:cNvCxnSpPr/>
            <p:nvPr/>
          </p:nvCxnSpPr>
          <p:spPr>
            <a:xfrm>
              <a:off x="6477000"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a16="http://schemas.microsoft.com/office/drawing/2014/main" id="{0569AD52-CB48-2E67-0A0E-C18341167D4A}"/>
              </a:ext>
            </a:extLst>
          </p:cNvPr>
          <p:cNvGrpSpPr/>
          <p:nvPr/>
        </p:nvGrpSpPr>
        <p:grpSpPr>
          <a:xfrm>
            <a:off x="3601493" y="5081548"/>
            <a:ext cx="1904863" cy="1650048"/>
            <a:chOff x="5197400" y="3165177"/>
            <a:chExt cx="1904863" cy="1650048"/>
          </a:xfrm>
        </p:grpSpPr>
        <p:sp>
          <p:nvSpPr>
            <p:cNvPr id="27" name="Rectangle 26">
              <a:extLst>
                <a:ext uri="{FF2B5EF4-FFF2-40B4-BE49-F238E27FC236}">
                  <a16:creationId xmlns:a16="http://schemas.microsoft.com/office/drawing/2014/main" id="{3E425C44-B574-4B1D-9301-F17ADCCCAB08}"/>
                </a:ext>
              </a:extLst>
            </p:cNvPr>
            <p:cNvSpPr/>
            <p:nvPr/>
          </p:nvSpPr>
          <p:spPr>
            <a:xfrm>
              <a:off x="5257799" y="3569732"/>
              <a:ext cx="1748791" cy="849868"/>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EEA707DC-0234-F888-5AF9-CE98AA413548}"/>
                </a:ext>
              </a:extLst>
            </p:cNvPr>
            <p:cNvSpPr txBox="1"/>
            <p:nvPr/>
          </p:nvSpPr>
          <p:spPr>
            <a:xfrm>
              <a:off x="5344502" y="3505200"/>
              <a:ext cx="408999" cy="369332"/>
            </a:xfrm>
            <a:prstGeom prst="rect">
              <a:avLst/>
            </a:prstGeom>
            <a:noFill/>
          </p:spPr>
          <p:txBody>
            <a:bodyPr wrap="none" rtlCol="0">
              <a:spAutoFit/>
            </a:bodyPr>
            <a:lstStyle/>
            <a:p>
              <a:r>
                <a:rPr lang="en-US" dirty="0"/>
                <a:t>A</a:t>
              </a:r>
              <a:r>
                <a:rPr lang="en-US" baseline="-25000" dirty="0"/>
                <a:t>2</a:t>
              </a:r>
            </a:p>
          </p:txBody>
        </p:sp>
        <p:sp>
          <p:nvSpPr>
            <p:cNvPr id="29" name="TextBox 28">
              <a:extLst>
                <a:ext uri="{FF2B5EF4-FFF2-40B4-BE49-F238E27FC236}">
                  <a16:creationId xmlns:a16="http://schemas.microsoft.com/office/drawing/2014/main" id="{CCFC0C2B-9C7C-05D1-49F9-BD07FF3000C7}"/>
                </a:ext>
              </a:extLst>
            </p:cNvPr>
            <p:cNvSpPr txBox="1"/>
            <p:nvPr/>
          </p:nvSpPr>
          <p:spPr>
            <a:xfrm>
              <a:off x="5804522" y="3505200"/>
              <a:ext cx="384991" cy="369332"/>
            </a:xfrm>
            <a:prstGeom prst="rect">
              <a:avLst/>
            </a:prstGeom>
            <a:noFill/>
          </p:spPr>
          <p:txBody>
            <a:bodyPr wrap="none" rtlCol="0">
              <a:spAutoFit/>
            </a:bodyPr>
            <a:lstStyle/>
            <a:p>
              <a:r>
                <a:rPr lang="en-US" dirty="0"/>
                <a:t>B</a:t>
              </a:r>
              <a:r>
                <a:rPr lang="en-US" baseline="-25000" dirty="0"/>
                <a:t>2</a:t>
              </a:r>
            </a:p>
          </p:txBody>
        </p:sp>
        <p:cxnSp>
          <p:nvCxnSpPr>
            <p:cNvPr id="32" name="Straight Arrow Connector 31">
              <a:extLst>
                <a:ext uri="{FF2B5EF4-FFF2-40B4-BE49-F238E27FC236}">
                  <a16:creationId xmlns:a16="http://schemas.microsoft.com/office/drawing/2014/main" id="{DC709B37-089D-9EFF-697B-0EB306D1A2E2}"/>
                </a:ext>
              </a:extLst>
            </p:cNvPr>
            <p:cNvCxnSpPr/>
            <p:nvPr/>
          </p:nvCxnSpPr>
          <p:spPr>
            <a:xfrm>
              <a:off x="5562600" y="316517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D75716AE-CDC0-5970-4DC9-210C1C381F79}"/>
                </a:ext>
              </a:extLst>
            </p:cNvPr>
            <p:cNvSpPr txBox="1"/>
            <p:nvPr/>
          </p:nvSpPr>
          <p:spPr>
            <a:xfrm>
              <a:off x="5832123" y="4050268"/>
              <a:ext cx="769763" cy="369332"/>
            </a:xfrm>
            <a:prstGeom prst="rect">
              <a:avLst/>
            </a:prstGeom>
            <a:noFill/>
          </p:spPr>
          <p:txBody>
            <a:bodyPr wrap="none" rtlCol="0">
              <a:spAutoFit/>
            </a:bodyPr>
            <a:lstStyle/>
            <a:p>
              <a:r>
                <a:rPr lang="en-US" dirty="0"/>
                <a:t>sum2</a:t>
              </a:r>
            </a:p>
          </p:txBody>
        </p:sp>
        <p:sp>
          <p:nvSpPr>
            <p:cNvPr id="34" name="TextBox 33">
              <a:extLst>
                <a:ext uri="{FF2B5EF4-FFF2-40B4-BE49-F238E27FC236}">
                  <a16:creationId xmlns:a16="http://schemas.microsoft.com/office/drawing/2014/main" id="{E921CDC8-1943-4831-9B39-3EE9581D621A}"/>
                </a:ext>
              </a:extLst>
            </p:cNvPr>
            <p:cNvSpPr txBox="1"/>
            <p:nvPr/>
          </p:nvSpPr>
          <p:spPr>
            <a:xfrm>
              <a:off x="5197400" y="3810000"/>
              <a:ext cx="1058303" cy="307777"/>
            </a:xfrm>
            <a:prstGeom prst="rect">
              <a:avLst/>
            </a:prstGeom>
            <a:noFill/>
          </p:spPr>
          <p:txBody>
            <a:bodyPr wrap="none" rtlCol="0">
              <a:spAutoFit/>
            </a:bodyPr>
            <a:lstStyle/>
            <a:p>
              <a:r>
                <a:rPr lang="en-US" sz="1400" dirty="0"/>
                <a:t>carry-out2</a:t>
              </a:r>
            </a:p>
          </p:txBody>
        </p:sp>
        <p:cxnSp>
          <p:nvCxnSpPr>
            <p:cNvPr id="35" name="Straight Arrow Connector 34">
              <a:extLst>
                <a:ext uri="{FF2B5EF4-FFF2-40B4-BE49-F238E27FC236}">
                  <a16:creationId xmlns:a16="http://schemas.microsoft.com/office/drawing/2014/main" id="{AD9F8B36-BA26-8BD6-942B-5BBB31CF53FB}"/>
                </a:ext>
              </a:extLst>
            </p:cNvPr>
            <p:cNvCxnSpPr/>
            <p:nvPr/>
          </p:nvCxnSpPr>
          <p:spPr>
            <a:xfrm>
              <a:off x="6044917"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B37A6389-E31D-B66D-C90D-4A3E40E1876A}"/>
                </a:ext>
              </a:extLst>
            </p:cNvPr>
            <p:cNvCxnSpPr/>
            <p:nvPr/>
          </p:nvCxnSpPr>
          <p:spPr>
            <a:xfrm>
              <a:off x="6044917" y="4419600"/>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E9D3F9BF-C0A3-F2EB-23C0-BCB055AA3028}"/>
                </a:ext>
              </a:extLst>
            </p:cNvPr>
            <p:cNvSpPr txBox="1"/>
            <p:nvPr/>
          </p:nvSpPr>
          <p:spPr>
            <a:xfrm>
              <a:off x="6172200" y="3505200"/>
              <a:ext cx="930063" cy="307777"/>
            </a:xfrm>
            <a:prstGeom prst="rect">
              <a:avLst/>
            </a:prstGeom>
            <a:noFill/>
          </p:spPr>
          <p:txBody>
            <a:bodyPr wrap="none" rtlCol="0">
              <a:spAutoFit/>
            </a:bodyPr>
            <a:lstStyle/>
            <a:p>
              <a:r>
                <a:rPr lang="en-US" sz="1400" dirty="0"/>
                <a:t>carry-in2</a:t>
              </a:r>
            </a:p>
          </p:txBody>
        </p:sp>
        <p:cxnSp>
          <p:nvCxnSpPr>
            <p:cNvPr id="38" name="Straight Arrow Connector 37">
              <a:extLst>
                <a:ext uri="{FF2B5EF4-FFF2-40B4-BE49-F238E27FC236}">
                  <a16:creationId xmlns:a16="http://schemas.microsoft.com/office/drawing/2014/main" id="{DFC1B72A-0683-1C6B-FFA0-10099E9EECFA}"/>
                </a:ext>
              </a:extLst>
            </p:cNvPr>
            <p:cNvCxnSpPr/>
            <p:nvPr/>
          </p:nvCxnSpPr>
          <p:spPr>
            <a:xfrm>
              <a:off x="6477000"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EE5CA202-0845-DF67-AEBA-24728F2A3030}"/>
              </a:ext>
            </a:extLst>
          </p:cNvPr>
          <p:cNvGrpSpPr/>
          <p:nvPr/>
        </p:nvGrpSpPr>
        <p:grpSpPr>
          <a:xfrm>
            <a:off x="1143271" y="5081548"/>
            <a:ext cx="2243295" cy="1650048"/>
            <a:chOff x="4862174" y="3165177"/>
            <a:chExt cx="2243295" cy="1650048"/>
          </a:xfrm>
        </p:grpSpPr>
        <p:sp>
          <p:nvSpPr>
            <p:cNvPr id="40" name="Rectangle 39">
              <a:extLst>
                <a:ext uri="{FF2B5EF4-FFF2-40B4-BE49-F238E27FC236}">
                  <a16:creationId xmlns:a16="http://schemas.microsoft.com/office/drawing/2014/main" id="{3ED57E06-A42E-1B21-94EE-04F08AF50851}"/>
                </a:ext>
              </a:extLst>
            </p:cNvPr>
            <p:cNvSpPr/>
            <p:nvPr/>
          </p:nvSpPr>
          <p:spPr>
            <a:xfrm>
              <a:off x="5257800" y="3569732"/>
              <a:ext cx="1768890" cy="849868"/>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id="{F2DFBF18-C48D-D5A1-F8ED-FE63087F8B96}"/>
                </a:ext>
              </a:extLst>
            </p:cNvPr>
            <p:cNvSpPr txBox="1"/>
            <p:nvPr/>
          </p:nvSpPr>
          <p:spPr>
            <a:xfrm>
              <a:off x="5344502" y="3505200"/>
              <a:ext cx="408999" cy="369332"/>
            </a:xfrm>
            <a:prstGeom prst="rect">
              <a:avLst/>
            </a:prstGeom>
            <a:noFill/>
          </p:spPr>
          <p:txBody>
            <a:bodyPr wrap="none" rtlCol="0">
              <a:spAutoFit/>
            </a:bodyPr>
            <a:lstStyle/>
            <a:p>
              <a:r>
                <a:rPr lang="en-US" dirty="0"/>
                <a:t>A</a:t>
              </a:r>
              <a:r>
                <a:rPr lang="en-US" baseline="-25000" dirty="0"/>
                <a:t>3</a:t>
              </a:r>
            </a:p>
          </p:txBody>
        </p:sp>
        <p:sp>
          <p:nvSpPr>
            <p:cNvPr id="42" name="TextBox 41">
              <a:extLst>
                <a:ext uri="{FF2B5EF4-FFF2-40B4-BE49-F238E27FC236}">
                  <a16:creationId xmlns:a16="http://schemas.microsoft.com/office/drawing/2014/main" id="{CBA14812-E635-E899-9156-EA04748120AD}"/>
                </a:ext>
              </a:extLst>
            </p:cNvPr>
            <p:cNvSpPr txBox="1"/>
            <p:nvPr/>
          </p:nvSpPr>
          <p:spPr>
            <a:xfrm>
              <a:off x="5804522" y="3505200"/>
              <a:ext cx="384991" cy="369332"/>
            </a:xfrm>
            <a:prstGeom prst="rect">
              <a:avLst/>
            </a:prstGeom>
            <a:noFill/>
          </p:spPr>
          <p:txBody>
            <a:bodyPr wrap="none" rtlCol="0">
              <a:spAutoFit/>
            </a:bodyPr>
            <a:lstStyle/>
            <a:p>
              <a:r>
                <a:rPr lang="en-US" dirty="0"/>
                <a:t>B</a:t>
              </a:r>
              <a:r>
                <a:rPr lang="en-US" baseline="-25000" dirty="0"/>
                <a:t>3</a:t>
              </a:r>
            </a:p>
          </p:txBody>
        </p:sp>
        <p:cxnSp>
          <p:nvCxnSpPr>
            <p:cNvPr id="43" name="Straight Arrow Connector 42">
              <a:extLst>
                <a:ext uri="{FF2B5EF4-FFF2-40B4-BE49-F238E27FC236}">
                  <a16:creationId xmlns:a16="http://schemas.microsoft.com/office/drawing/2014/main" id="{217A2B6E-E429-EB7A-8899-523B0CDA776C}"/>
                </a:ext>
              </a:extLst>
            </p:cNvPr>
            <p:cNvCxnSpPr/>
            <p:nvPr/>
          </p:nvCxnSpPr>
          <p:spPr>
            <a:xfrm>
              <a:off x="5562600" y="316517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D98A6F6B-B328-69D7-8DA6-DCAED4927925}"/>
                </a:ext>
              </a:extLst>
            </p:cNvPr>
            <p:cNvSpPr txBox="1"/>
            <p:nvPr/>
          </p:nvSpPr>
          <p:spPr>
            <a:xfrm>
              <a:off x="5832123" y="4050268"/>
              <a:ext cx="772969" cy="369332"/>
            </a:xfrm>
            <a:prstGeom prst="rect">
              <a:avLst/>
            </a:prstGeom>
            <a:noFill/>
          </p:spPr>
          <p:txBody>
            <a:bodyPr wrap="none" rtlCol="0">
              <a:spAutoFit/>
            </a:bodyPr>
            <a:lstStyle/>
            <a:p>
              <a:r>
                <a:rPr lang="en-US" dirty="0"/>
                <a:t>sum3</a:t>
              </a:r>
            </a:p>
          </p:txBody>
        </p:sp>
        <p:sp>
          <p:nvSpPr>
            <p:cNvPr id="45" name="TextBox 44">
              <a:extLst>
                <a:ext uri="{FF2B5EF4-FFF2-40B4-BE49-F238E27FC236}">
                  <a16:creationId xmlns:a16="http://schemas.microsoft.com/office/drawing/2014/main" id="{87F207AA-1F03-28D1-50BB-BDC3DCF72849}"/>
                </a:ext>
              </a:extLst>
            </p:cNvPr>
            <p:cNvSpPr txBox="1"/>
            <p:nvPr/>
          </p:nvSpPr>
          <p:spPr>
            <a:xfrm>
              <a:off x="5197400" y="3810000"/>
              <a:ext cx="1061509" cy="307777"/>
            </a:xfrm>
            <a:prstGeom prst="rect">
              <a:avLst/>
            </a:prstGeom>
            <a:noFill/>
          </p:spPr>
          <p:txBody>
            <a:bodyPr wrap="none" rtlCol="0">
              <a:spAutoFit/>
            </a:bodyPr>
            <a:lstStyle/>
            <a:p>
              <a:r>
                <a:rPr lang="en-US" sz="1400" dirty="0"/>
                <a:t>carry-out3</a:t>
              </a:r>
            </a:p>
          </p:txBody>
        </p:sp>
        <p:cxnSp>
          <p:nvCxnSpPr>
            <p:cNvPr id="46" name="Straight Arrow Connector 45">
              <a:extLst>
                <a:ext uri="{FF2B5EF4-FFF2-40B4-BE49-F238E27FC236}">
                  <a16:creationId xmlns:a16="http://schemas.microsoft.com/office/drawing/2014/main" id="{00FA19C1-3F8D-6CBF-349A-0ECA76D195D2}"/>
                </a:ext>
              </a:extLst>
            </p:cNvPr>
            <p:cNvCxnSpPr/>
            <p:nvPr/>
          </p:nvCxnSpPr>
          <p:spPr>
            <a:xfrm>
              <a:off x="6044917"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89C74C0F-EB3D-99C2-7CF3-7616E344322A}"/>
                </a:ext>
              </a:extLst>
            </p:cNvPr>
            <p:cNvCxnSpPr/>
            <p:nvPr/>
          </p:nvCxnSpPr>
          <p:spPr>
            <a:xfrm>
              <a:off x="6044917" y="4419600"/>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630FC3F6-6F84-A55D-A0B4-0968BA7FAA92}"/>
                </a:ext>
              </a:extLst>
            </p:cNvPr>
            <p:cNvCxnSpPr/>
            <p:nvPr/>
          </p:nvCxnSpPr>
          <p:spPr>
            <a:xfrm rot="5400000">
              <a:off x="5059987" y="3827612"/>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C0431D45-F807-141F-7C1F-2AFF3E4B5FE4}"/>
                </a:ext>
              </a:extLst>
            </p:cNvPr>
            <p:cNvSpPr txBox="1"/>
            <p:nvPr/>
          </p:nvSpPr>
          <p:spPr>
            <a:xfrm>
              <a:off x="6172200" y="3505200"/>
              <a:ext cx="933269" cy="307777"/>
            </a:xfrm>
            <a:prstGeom prst="rect">
              <a:avLst/>
            </a:prstGeom>
            <a:noFill/>
          </p:spPr>
          <p:txBody>
            <a:bodyPr wrap="none" rtlCol="0">
              <a:spAutoFit/>
            </a:bodyPr>
            <a:lstStyle/>
            <a:p>
              <a:r>
                <a:rPr lang="en-US" sz="1400" dirty="0"/>
                <a:t>carry-in3</a:t>
              </a:r>
            </a:p>
          </p:txBody>
        </p:sp>
        <p:cxnSp>
          <p:nvCxnSpPr>
            <p:cNvPr id="50" name="Straight Arrow Connector 49">
              <a:extLst>
                <a:ext uri="{FF2B5EF4-FFF2-40B4-BE49-F238E27FC236}">
                  <a16:creationId xmlns:a16="http://schemas.microsoft.com/office/drawing/2014/main" id="{2A98372F-7E1C-8565-63EA-956189066714}"/>
                </a:ext>
              </a:extLst>
            </p:cNvPr>
            <p:cNvCxnSpPr/>
            <p:nvPr/>
          </p:nvCxnSpPr>
          <p:spPr>
            <a:xfrm>
              <a:off x="6477000"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52" name="Group 51">
            <a:extLst>
              <a:ext uri="{FF2B5EF4-FFF2-40B4-BE49-F238E27FC236}">
                <a16:creationId xmlns:a16="http://schemas.microsoft.com/office/drawing/2014/main" id="{2313E147-F2CD-1F60-69AE-EBB076D4BD6C}"/>
              </a:ext>
            </a:extLst>
          </p:cNvPr>
          <p:cNvGrpSpPr/>
          <p:nvPr/>
        </p:nvGrpSpPr>
        <p:grpSpPr>
          <a:xfrm>
            <a:off x="6941654" y="5052478"/>
            <a:ext cx="914400" cy="858937"/>
            <a:chOff x="5958226" y="4645482"/>
            <a:chExt cx="914400" cy="858937"/>
          </a:xfrm>
        </p:grpSpPr>
        <p:cxnSp>
          <p:nvCxnSpPr>
            <p:cNvPr id="53" name="Straight Connector 52">
              <a:extLst>
                <a:ext uri="{FF2B5EF4-FFF2-40B4-BE49-F238E27FC236}">
                  <a16:creationId xmlns:a16="http://schemas.microsoft.com/office/drawing/2014/main" id="{6A87750C-C74A-8A76-74A2-27C2F30698A4}"/>
                </a:ext>
              </a:extLst>
            </p:cNvPr>
            <p:cNvCxnSpPr/>
            <p:nvPr/>
          </p:nvCxnSpPr>
          <p:spPr>
            <a:xfrm flipH="1">
              <a:off x="6542698" y="5494259"/>
              <a:ext cx="329928"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B657016D-888F-26E7-C1BA-346695F5C58F}"/>
                </a:ext>
              </a:extLst>
            </p:cNvPr>
            <p:cNvCxnSpPr/>
            <p:nvPr/>
          </p:nvCxnSpPr>
          <p:spPr>
            <a:xfrm flipV="1">
              <a:off x="6542698" y="4645482"/>
              <a:ext cx="0" cy="858937"/>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C9C1FB3A-FD8D-7FC5-7E48-2515BDC355B0}"/>
                </a:ext>
              </a:extLst>
            </p:cNvPr>
            <p:cNvCxnSpPr/>
            <p:nvPr/>
          </p:nvCxnSpPr>
          <p:spPr>
            <a:xfrm flipH="1">
              <a:off x="5958226" y="4645482"/>
              <a:ext cx="584472"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grpSp>
      <p:grpSp>
        <p:nvGrpSpPr>
          <p:cNvPr id="56" name="Group 55">
            <a:extLst>
              <a:ext uri="{FF2B5EF4-FFF2-40B4-BE49-F238E27FC236}">
                <a16:creationId xmlns:a16="http://schemas.microsoft.com/office/drawing/2014/main" id="{3868D4A6-0FD7-44D8-0059-D1CC57343EF3}"/>
              </a:ext>
            </a:extLst>
          </p:cNvPr>
          <p:cNvGrpSpPr/>
          <p:nvPr/>
        </p:nvGrpSpPr>
        <p:grpSpPr>
          <a:xfrm>
            <a:off x="4879174" y="5101829"/>
            <a:ext cx="914400" cy="858937"/>
            <a:chOff x="5958226" y="4645482"/>
            <a:chExt cx="914400" cy="858937"/>
          </a:xfrm>
        </p:grpSpPr>
        <p:cxnSp>
          <p:nvCxnSpPr>
            <p:cNvPr id="57" name="Straight Connector 56">
              <a:extLst>
                <a:ext uri="{FF2B5EF4-FFF2-40B4-BE49-F238E27FC236}">
                  <a16:creationId xmlns:a16="http://schemas.microsoft.com/office/drawing/2014/main" id="{F19BD70D-2D8F-2473-0B1B-641F6E39362F}"/>
                </a:ext>
              </a:extLst>
            </p:cNvPr>
            <p:cNvCxnSpPr/>
            <p:nvPr/>
          </p:nvCxnSpPr>
          <p:spPr>
            <a:xfrm flipH="1">
              <a:off x="6542698" y="5494259"/>
              <a:ext cx="329928"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D3903051-DDAF-4C2B-D8C5-FFD88B39A173}"/>
                </a:ext>
              </a:extLst>
            </p:cNvPr>
            <p:cNvCxnSpPr/>
            <p:nvPr/>
          </p:nvCxnSpPr>
          <p:spPr>
            <a:xfrm flipV="1">
              <a:off x="6542698" y="4645482"/>
              <a:ext cx="0" cy="858937"/>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FE0495B5-1BB1-BA0F-B801-76A58002F132}"/>
                </a:ext>
              </a:extLst>
            </p:cNvPr>
            <p:cNvCxnSpPr/>
            <p:nvPr/>
          </p:nvCxnSpPr>
          <p:spPr>
            <a:xfrm flipH="1">
              <a:off x="5958226" y="4645482"/>
              <a:ext cx="584472"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grpSp>
      <p:grpSp>
        <p:nvGrpSpPr>
          <p:cNvPr id="60" name="Group 59">
            <a:extLst>
              <a:ext uri="{FF2B5EF4-FFF2-40B4-BE49-F238E27FC236}">
                <a16:creationId xmlns:a16="http://schemas.microsoft.com/office/drawing/2014/main" id="{C9D573B7-E8FE-3C29-5041-286828DB86DF}"/>
              </a:ext>
            </a:extLst>
          </p:cNvPr>
          <p:cNvGrpSpPr/>
          <p:nvPr/>
        </p:nvGrpSpPr>
        <p:grpSpPr>
          <a:xfrm>
            <a:off x="2757311" y="5097503"/>
            <a:ext cx="914400" cy="858937"/>
            <a:chOff x="5958226" y="4645482"/>
            <a:chExt cx="914400" cy="858937"/>
          </a:xfrm>
        </p:grpSpPr>
        <p:cxnSp>
          <p:nvCxnSpPr>
            <p:cNvPr id="61" name="Straight Connector 60">
              <a:extLst>
                <a:ext uri="{FF2B5EF4-FFF2-40B4-BE49-F238E27FC236}">
                  <a16:creationId xmlns:a16="http://schemas.microsoft.com/office/drawing/2014/main" id="{35504313-E211-2910-89C5-95B25C03B2F6}"/>
                </a:ext>
              </a:extLst>
            </p:cNvPr>
            <p:cNvCxnSpPr/>
            <p:nvPr/>
          </p:nvCxnSpPr>
          <p:spPr>
            <a:xfrm flipH="1">
              <a:off x="6542698" y="5494259"/>
              <a:ext cx="329928"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81F9AF78-BE0C-A077-18D9-1CA506A3A01B}"/>
                </a:ext>
              </a:extLst>
            </p:cNvPr>
            <p:cNvCxnSpPr/>
            <p:nvPr/>
          </p:nvCxnSpPr>
          <p:spPr>
            <a:xfrm flipV="1">
              <a:off x="6542698" y="4645482"/>
              <a:ext cx="0" cy="858937"/>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1D8C4DF5-2057-71E5-BBCB-1212DE45996D}"/>
                </a:ext>
              </a:extLst>
            </p:cNvPr>
            <p:cNvCxnSpPr/>
            <p:nvPr/>
          </p:nvCxnSpPr>
          <p:spPr>
            <a:xfrm flipH="1">
              <a:off x="5958226" y="4645482"/>
              <a:ext cx="584472"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grpSp>
      <p:sp>
        <p:nvSpPr>
          <p:cNvPr id="64" name="TextBox 63">
            <a:extLst>
              <a:ext uri="{FF2B5EF4-FFF2-40B4-BE49-F238E27FC236}">
                <a16:creationId xmlns:a16="http://schemas.microsoft.com/office/drawing/2014/main" id="{75A6088F-8BD9-0446-65A2-8E5E9F0434CF}"/>
              </a:ext>
            </a:extLst>
          </p:cNvPr>
          <p:cNvSpPr txBox="1"/>
          <p:nvPr/>
        </p:nvSpPr>
        <p:spPr>
          <a:xfrm>
            <a:off x="8754035" y="5496341"/>
            <a:ext cx="942887" cy="307777"/>
          </a:xfrm>
          <a:prstGeom prst="rect">
            <a:avLst/>
          </a:prstGeom>
          <a:noFill/>
        </p:spPr>
        <p:txBody>
          <a:bodyPr wrap="none" rtlCol="0">
            <a:spAutoFit/>
          </a:bodyPr>
          <a:lstStyle/>
          <a:p>
            <a:r>
              <a:rPr lang="en-US" sz="1400" dirty="0"/>
              <a:t>carry-in0</a:t>
            </a:r>
          </a:p>
        </p:txBody>
      </p:sp>
      <p:cxnSp>
        <p:nvCxnSpPr>
          <p:cNvPr id="65" name="Straight Arrow Connector 64">
            <a:extLst>
              <a:ext uri="{FF2B5EF4-FFF2-40B4-BE49-F238E27FC236}">
                <a16:creationId xmlns:a16="http://schemas.microsoft.com/office/drawing/2014/main" id="{CAD2AAFC-D304-FF78-3467-16F00331B478}"/>
              </a:ext>
            </a:extLst>
          </p:cNvPr>
          <p:cNvCxnSpPr/>
          <p:nvPr/>
        </p:nvCxnSpPr>
        <p:spPr>
          <a:xfrm>
            <a:off x="9135035" y="5068372"/>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60B8CB7F-37BB-157B-EE12-BD6196D4DCC8}"/>
              </a:ext>
            </a:extLst>
          </p:cNvPr>
          <p:cNvSpPr txBox="1"/>
          <p:nvPr/>
        </p:nvSpPr>
        <p:spPr>
          <a:xfrm>
            <a:off x="8965758" y="4527194"/>
            <a:ext cx="311304" cy="369332"/>
          </a:xfrm>
          <a:prstGeom prst="rect">
            <a:avLst/>
          </a:prstGeom>
          <a:noFill/>
        </p:spPr>
        <p:txBody>
          <a:bodyPr wrap="none" rtlCol="0">
            <a:spAutoFit/>
          </a:bodyPr>
          <a:lstStyle/>
          <a:p>
            <a:r>
              <a:rPr lang="en-US" dirty="0"/>
              <a:t>?</a:t>
            </a:r>
          </a:p>
        </p:txBody>
      </p:sp>
    </p:spTree>
    <p:extLst>
      <p:ext uri="{BB962C8B-B14F-4D97-AF65-F5344CB8AC3E}">
        <p14:creationId xmlns:p14="http://schemas.microsoft.com/office/powerpoint/2010/main" val="38010952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FEB32-1C3C-C737-F6B5-356BE39A73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362D6B-6800-FF7F-460C-F62DB6AF7862}"/>
              </a:ext>
            </a:extLst>
          </p:cNvPr>
          <p:cNvSpPr>
            <a:spLocks noGrp="1"/>
          </p:cNvSpPr>
          <p:nvPr>
            <p:ph type="title"/>
          </p:nvPr>
        </p:nvSpPr>
        <p:spPr/>
        <p:txBody>
          <a:bodyPr>
            <a:normAutofit/>
          </a:bodyPr>
          <a:lstStyle/>
          <a:p>
            <a:r>
              <a:rPr lang="en-US" sz="3200" dirty="0"/>
              <a:t>Ripple-carry adder</a:t>
            </a:r>
          </a:p>
        </p:txBody>
      </p:sp>
      <p:sp>
        <p:nvSpPr>
          <p:cNvPr id="30" name="Slide Number Placeholder 29">
            <a:extLst>
              <a:ext uri="{FF2B5EF4-FFF2-40B4-BE49-F238E27FC236}">
                <a16:creationId xmlns:a16="http://schemas.microsoft.com/office/drawing/2014/main" id="{285FC0C9-B377-CED4-43AF-54616BE6027D}"/>
              </a:ext>
            </a:extLst>
          </p:cNvPr>
          <p:cNvSpPr>
            <a:spLocks noGrp="1"/>
          </p:cNvSpPr>
          <p:nvPr>
            <p:ph type="sldNum" sz="quarter" idx="12"/>
          </p:nvPr>
        </p:nvSpPr>
        <p:spPr/>
        <p:txBody>
          <a:bodyPr/>
          <a:lstStyle/>
          <a:p>
            <a:fld id="{CC057153-B650-4DEB-B370-79DDCFDCE934}" type="slidenum">
              <a:rPr lang="en-US" smtClean="0"/>
              <a:t>42</a:t>
            </a:fld>
            <a:endParaRPr lang="en-US"/>
          </a:p>
        </p:txBody>
      </p:sp>
      <p:sp>
        <p:nvSpPr>
          <p:cNvPr id="31" name="TextBox 30">
            <a:extLst>
              <a:ext uri="{FF2B5EF4-FFF2-40B4-BE49-F238E27FC236}">
                <a16:creationId xmlns:a16="http://schemas.microsoft.com/office/drawing/2014/main" id="{AC1B043C-B7BC-F14B-ED35-FA02772EB2D1}"/>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F46226E9-EF6A-C2D3-0EF8-3DF024CEC149}"/>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mc:AlternateContent xmlns:mc="http://schemas.openxmlformats.org/markup-compatibility/2006">
        <mc:Choice xmlns:a14="http://schemas.microsoft.com/office/drawing/2010/main" Requires="a14">
          <p:sp>
            <p:nvSpPr>
              <p:cNvPr id="8" name="Content Placeholder 7">
                <a:extLst>
                  <a:ext uri="{FF2B5EF4-FFF2-40B4-BE49-F238E27FC236}">
                    <a16:creationId xmlns:a16="http://schemas.microsoft.com/office/drawing/2014/main" id="{763CEA26-650F-5BBD-16C8-9EF4A219E2EF}"/>
                  </a:ext>
                </a:extLst>
              </p:cNvPr>
              <p:cNvSpPr>
                <a:spLocks noGrp="1"/>
              </p:cNvSpPr>
              <p:nvPr>
                <p:ph idx="1"/>
              </p:nvPr>
            </p:nvSpPr>
            <p:spPr>
              <a:xfrm>
                <a:off x="612647" y="1463348"/>
                <a:ext cx="11247659" cy="4593828"/>
              </a:xfrm>
            </p:spPr>
            <p:txBody>
              <a:bodyPr/>
              <a:lstStyle/>
              <a:p>
                <a:r>
                  <a:rPr lang="en-US" dirty="0"/>
                  <a:t>A full adder calculates the sum of a single column of the addition operation.</a:t>
                </a:r>
              </a:p>
              <a:p>
                <a:r>
                  <a:rPr lang="en-US" dirty="0"/>
                  <a:t>If we want to add two n-bit numbers together, we chain n full adders, each responsible for one of the n columns of the addition operation. This circuit is known as a </a:t>
                </a:r>
                <a:r>
                  <a:rPr lang="en-US" b="1" dirty="0"/>
                  <a:t>ripple-carry adder</a:t>
                </a:r>
                <a:r>
                  <a:rPr lang="en-US" dirty="0"/>
                  <a:t>.</a:t>
                </a:r>
              </a:p>
              <a:p>
                <a:r>
                  <a:rPr lang="en-US" dirty="0"/>
                  <a:t>For example, let’s say we want to add two 4-bit numbers A and B, with  </a:t>
                </a:r>
                <a14:m>
                  <m:oMath xmlns:m="http://schemas.openxmlformats.org/officeDocument/2006/math">
                    <m:r>
                      <a:rPr lang="en-US" i="1" dirty="0" smtClean="0">
                        <a:latin typeface="Cambria Math" panose="02040503050406030204" pitchFamily="18" charset="0"/>
                      </a:rPr>
                      <m:t>𝐴</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3</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2</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1</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0</m:t>
                        </m:r>
                      </m:sub>
                    </m:sSub>
                    <m:r>
                      <a:rPr lang="en-US" i="1" dirty="0" smtClean="0">
                        <a:latin typeface="Cambria Math" panose="02040503050406030204" pitchFamily="18" charset="0"/>
                      </a:rPr>
                      <m:t> </m:t>
                    </m:r>
                  </m:oMath>
                </a14:m>
                <a:r>
                  <a:rPr lang="en-US" dirty="0"/>
                  <a:t>and </a:t>
                </a:r>
                <a14:m>
                  <m:oMath xmlns:m="http://schemas.openxmlformats.org/officeDocument/2006/math">
                    <m:r>
                      <a:rPr lang="en-US" i="1" dirty="0" smtClean="0">
                        <a:latin typeface="Cambria Math" panose="02040503050406030204" pitchFamily="18" charset="0"/>
                      </a:rPr>
                      <m:t>𝐵</m:t>
                    </m:r>
                    <m:r>
                      <a:rPr lang="en-US" i="1" dirty="0" smtClean="0">
                        <a:latin typeface="Cambria Math" panose="02040503050406030204" pitchFamily="18" charset="0"/>
                      </a:rPr>
                      <m:t>=</m:t>
                    </m:r>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𝐵</m:t>
                        </m:r>
                      </m:e>
                      <m:sub>
                        <m:r>
                          <a:rPr lang="en-US" i="1" dirty="0" smtClean="0">
                            <a:latin typeface="Cambria Math" panose="02040503050406030204" pitchFamily="18" charset="0"/>
                          </a:rPr>
                          <m:t>3</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𝐵</m:t>
                        </m:r>
                      </m:e>
                      <m:sub>
                        <m:r>
                          <a:rPr lang="en-US" i="1" dirty="0" smtClean="0">
                            <a:latin typeface="Cambria Math" panose="02040503050406030204" pitchFamily="18" charset="0"/>
                          </a:rPr>
                          <m:t>2</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𝐵</m:t>
                        </m:r>
                      </m:e>
                      <m:sub>
                        <m:r>
                          <a:rPr lang="en-US" i="1" dirty="0" smtClean="0">
                            <a:latin typeface="Cambria Math" panose="02040503050406030204" pitchFamily="18" charset="0"/>
                          </a:rPr>
                          <m:t>1</m:t>
                        </m:r>
                      </m:sub>
                    </m:sSub>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𝐵</m:t>
                        </m:r>
                      </m:e>
                      <m:sub>
                        <m:r>
                          <a:rPr lang="en-US" i="1" dirty="0" smtClean="0">
                            <a:latin typeface="Cambria Math" panose="02040503050406030204" pitchFamily="18" charset="0"/>
                          </a:rPr>
                          <m:t>0</m:t>
                        </m:r>
                      </m:sub>
                    </m:sSub>
                  </m:oMath>
                </a14:m>
                <a:r>
                  <a:rPr lang="en-US" dirty="0"/>
                  <a:t>.</a:t>
                </a:r>
              </a:p>
              <a:p>
                <a:r>
                  <a:rPr lang="en-US" dirty="0"/>
                  <a:t>The first carry-in1 will be 0.</a:t>
                </a:r>
              </a:p>
            </p:txBody>
          </p:sp>
        </mc:Choice>
        <mc:Fallback>
          <p:sp>
            <p:nvSpPr>
              <p:cNvPr id="8" name="Content Placeholder 7">
                <a:extLst>
                  <a:ext uri="{FF2B5EF4-FFF2-40B4-BE49-F238E27FC236}">
                    <a16:creationId xmlns:a16="http://schemas.microsoft.com/office/drawing/2014/main" id="{763CEA26-650F-5BBD-16C8-9EF4A219E2EF}"/>
                  </a:ext>
                </a:extLst>
              </p:cNvPr>
              <p:cNvSpPr>
                <a:spLocks noGrp="1" noRot="1" noChangeAspect="1" noMove="1" noResize="1" noEditPoints="1" noAdjustHandles="1" noChangeArrowheads="1" noChangeShapeType="1" noTextEdit="1"/>
              </p:cNvSpPr>
              <p:nvPr>
                <p:ph idx="1"/>
              </p:nvPr>
            </p:nvSpPr>
            <p:spPr>
              <a:xfrm>
                <a:off x="612647" y="1463348"/>
                <a:ext cx="11247659" cy="4593828"/>
              </a:xfrm>
              <a:blipFill>
                <a:blip r:embed="rId3"/>
                <a:stretch>
                  <a:fillRect l="-451" r="-451"/>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A325BFAD-8755-2348-6F8E-39492961541D}"/>
              </a:ext>
            </a:extLst>
          </p:cNvPr>
          <p:cNvGrpSpPr/>
          <p:nvPr/>
        </p:nvGrpSpPr>
        <p:grpSpPr>
          <a:xfrm>
            <a:off x="7795654" y="5071349"/>
            <a:ext cx="1818988" cy="1650048"/>
            <a:chOff x="5197400" y="3165177"/>
            <a:chExt cx="1818988" cy="1650048"/>
          </a:xfrm>
        </p:grpSpPr>
        <p:sp>
          <p:nvSpPr>
            <p:cNvPr id="6" name="Rectangle 5">
              <a:extLst>
                <a:ext uri="{FF2B5EF4-FFF2-40B4-BE49-F238E27FC236}">
                  <a16:creationId xmlns:a16="http://schemas.microsoft.com/office/drawing/2014/main" id="{D89C16BB-3B14-51C2-4C28-172B6C4A7A2C}"/>
                </a:ext>
              </a:extLst>
            </p:cNvPr>
            <p:cNvSpPr/>
            <p:nvPr/>
          </p:nvSpPr>
          <p:spPr>
            <a:xfrm>
              <a:off x="5257799" y="3569732"/>
              <a:ext cx="1758589" cy="849868"/>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3B40980-2B43-0164-7DAE-06915D8CF561}"/>
                </a:ext>
              </a:extLst>
            </p:cNvPr>
            <p:cNvSpPr txBox="1"/>
            <p:nvPr/>
          </p:nvSpPr>
          <p:spPr>
            <a:xfrm>
              <a:off x="5344502" y="3505200"/>
              <a:ext cx="408999" cy="369332"/>
            </a:xfrm>
            <a:prstGeom prst="rect">
              <a:avLst/>
            </a:prstGeom>
            <a:noFill/>
          </p:spPr>
          <p:txBody>
            <a:bodyPr wrap="none" rtlCol="0">
              <a:spAutoFit/>
            </a:bodyPr>
            <a:lstStyle/>
            <a:p>
              <a:r>
                <a:rPr lang="en-US" dirty="0"/>
                <a:t>A</a:t>
              </a:r>
              <a:r>
                <a:rPr lang="en-US" baseline="-25000" dirty="0"/>
                <a:t>0</a:t>
              </a:r>
            </a:p>
          </p:txBody>
        </p:sp>
        <p:sp>
          <p:nvSpPr>
            <p:cNvPr id="9" name="TextBox 8">
              <a:extLst>
                <a:ext uri="{FF2B5EF4-FFF2-40B4-BE49-F238E27FC236}">
                  <a16:creationId xmlns:a16="http://schemas.microsoft.com/office/drawing/2014/main" id="{F03F281E-A87C-50A6-1C59-2967A274243C}"/>
                </a:ext>
              </a:extLst>
            </p:cNvPr>
            <p:cNvSpPr txBox="1"/>
            <p:nvPr/>
          </p:nvSpPr>
          <p:spPr>
            <a:xfrm>
              <a:off x="5804522" y="3505200"/>
              <a:ext cx="448673" cy="369332"/>
            </a:xfrm>
            <a:prstGeom prst="rect">
              <a:avLst/>
            </a:prstGeom>
            <a:noFill/>
          </p:spPr>
          <p:txBody>
            <a:bodyPr wrap="none" rtlCol="0">
              <a:spAutoFit/>
            </a:bodyPr>
            <a:lstStyle/>
            <a:p>
              <a:r>
                <a:rPr lang="en-US" dirty="0"/>
                <a:t> B</a:t>
              </a:r>
              <a:r>
                <a:rPr lang="en-US" baseline="-25000" dirty="0"/>
                <a:t>0</a:t>
              </a:r>
            </a:p>
          </p:txBody>
        </p:sp>
        <p:cxnSp>
          <p:nvCxnSpPr>
            <p:cNvPr id="10" name="Straight Arrow Connector 9">
              <a:extLst>
                <a:ext uri="{FF2B5EF4-FFF2-40B4-BE49-F238E27FC236}">
                  <a16:creationId xmlns:a16="http://schemas.microsoft.com/office/drawing/2014/main" id="{6C933AB6-EC41-F61C-D9FA-CA2CEE5456F3}"/>
                </a:ext>
              </a:extLst>
            </p:cNvPr>
            <p:cNvCxnSpPr/>
            <p:nvPr/>
          </p:nvCxnSpPr>
          <p:spPr>
            <a:xfrm>
              <a:off x="5562600" y="316517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4852B80E-36B5-C793-85FB-9701B86D3A10}"/>
                </a:ext>
              </a:extLst>
            </p:cNvPr>
            <p:cNvSpPr txBox="1"/>
            <p:nvPr/>
          </p:nvSpPr>
          <p:spPr>
            <a:xfrm>
              <a:off x="5832123" y="4050268"/>
              <a:ext cx="785793" cy="369332"/>
            </a:xfrm>
            <a:prstGeom prst="rect">
              <a:avLst/>
            </a:prstGeom>
            <a:noFill/>
          </p:spPr>
          <p:txBody>
            <a:bodyPr wrap="none" rtlCol="0">
              <a:spAutoFit/>
            </a:bodyPr>
            <a:lstStyle/>
            <a:p>
              <a:r>
                <a:rPr lang="en-US" dirty="0"/>
                <a:t>sum0</a:t>
              </a:r>
            </a:p>
          </p:txBody>
        </p:sp>
        <p:sp>
          <p:nvSpPr>
            <p:cNvPr id="12" name="TextBox 11">
              <a:extLst>
                <a:ext uri="{FF2B5EF4-FFF2-40B4-BE49-F238E27FC236}">
                  <a16:creationId xmlns:a16="http://schemas.microsoft.com/office/drawing/2014/main" id="{019064D4-1CED-9598-F17B-AE1E05ECD680}"/>
                </a:ext>
              </a:extLst>
            </p:cNvPr>
            <p:cNvSpPr txBox="1"/>
            <p:nvPr/>
          </p:nvSpPr>
          <p:spPr>
            <a:xfrm>
              <a:off x="5197400" y="3810000"/>
              <a:ext cx="1071127" cy="307777"/>
            </a:xfrm>
            <a:prstGeom prst="rect">
              <a:avLst/>
            </a:prstGeom>
            <a:noFill/>
          </p:spPr>
          <p:txBody>
            <a:bodyPr wrap="none" rtlCol="0">
              <a:spAutoFit/>
            </a:bodyPr>
            <a:lstStyle/>
            <a:p>
              <a:r>
                <a:rPr lang="en-US" sz="1400" dirty="0"/>
                <a:t>carry-out0</a:t>
              </a:r>
            </a:p>
          </p:txBody>
        </p:sp>
        <p:cxnSp>
          <p:nvCxnSpPr>
            <p:cNvPr id="13" name="Straight Arrow Connector 12">
              <a:extLst>
                <a:ext uri="{FF2B5EF4-FFF2-40B4-BE49-F238E27FC236}">
                  <a16:creationId xmlns:a16="http://schemas.microsoft.com/office/drawing/2014/main" id="{1030127D-5FA4-F279-CC72-0BC24F5F7B61}"/>
                </a:ext>
              </a:extLst>
            </p:cNvPr>
            <p:cNvCxnSpPr/>
            <p:nvPr/>
          </p:nvCxnSpPr>
          <p:spPr>
            <a:xfrm>
              <a:off x="6044917"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0BED0426-C4E3-809C-0836-1C00C18FE9D8}"/>
                </a:ext>
              </a:extLst>
            </p:cNvPr>
            <p:cNvCxnSpPr/>
            <p:nvPr/>
          </p:nvCxnSpPr>
          <p:spPr>
            <a:xfrm>
              <a:off x="6044917" y="4419600"/>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15" name="Group 14">
            <a:extLst>
              <a:ext uri="{FF2B5EF4-FFF2-40B4-BE49-F238E27FC236}">
                <a16:creationId xmlns:a16="http://schemas.microsoft.com/office/drawing/2014/main" id="{16ADB352-A218-F068-A32A-1FE6860D7623}"/>
              </a:ext>
            </a:extLst>
          </p:cNvPr>
          <p:cNvGrpSpPr/>
          <p:nvPr/>
        </p:nvGrpSpPr>
        <p:grpSpPr>
          <a:xfrm>
            <a:off x="5662054" y="5043548"/>
            <a:ext cx="1867993" cy="1650048"/>
            <a:chOff x="5197400" y="3165177"/>
            <a:chExt cx="1867993" cy="1650048"/>
          </a:xfrm>
        </p:grpSpPr>
        <p:sp>
          <p:nvSpPr>
            <p:cNvPr id="16" name="Rectangle 15">
              <a:extLst>
                <a:ext uri="{FF2B5EF4-FFF2-40B4-BE49-F238E27FC236}">
                  <a16:creationId xmlns:a16="http://schemas.microsoft.com/office/drawing/2014/main" id="{D03A8E19-0A3E-9F57-5341-39365CCFF521}"/>
                </a:ext>
              </a:extLst>
            </p:cNvPr>
            <p:cNvSpPr/>
            <p:nvPr/>
          </p:nvSpPr>
          <p:spPr>
            <a:xfrm>
              <a:off x="5257799" y="3569732"/>
              <a:ext cx="1735127" cy="849868"/>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6EFFA276-AAA5-C813-573D-70D0ABAA0D87}"/>
                </a:ext>
              </a:extLst>
            </p:cNvPr>
            <p:cNvSpPr txBox="1"/>
            <p:nvPr/>
          </p:nvSpPr>
          <p:spPr>
            <a:xfrm>
              <a:off x="5344502" y="3505200"/>
              <a:ext cx="408999" cy="369332"/>
            </a:xfrm>
            <a:prstGeom prst="rect">
              <a:avLst/>
            </a:prstGeom>
            <a:noFill/>
          </p:spPr>
          <p:txBody>
            <a:bodyPr wrap="none" rtlCol="0">
              <a:spAutoFit/>
            </a:bodyPr>
            <a:lstStyle/>
            <a:p>
              <a:r>
                <a:rPr lang="en-US" dirty="0"/>
                <a:t>A</a:t>
              </a:r>
              <a:r>
                <a:rPr lang="en-US" baseline="-25000" dirty="0"/>
                <a:t>1</a:t>
              </a:r>
            </a:p>
          </p:txBody>
        </p:sp>
        <p:sp>
          <p:nvSpPr>
            <p:cNvPr id="18" name="TextBox 17">
              <a:extLst>
                <a:ext uri="{FF2B5EF4-FFF2-40B4-BE49-F238E27FC236}">
                  <a16:creationId xmlns:a16="http://schemas.microsoft.com/office/drawing/2014/main" id="{BCA2E667-CC3D-7B86-CA86-724C22180B35}"/>
                </a:ext>
              </a:extLst>
            </p:cNvPr>
            <p:cNvSpPr txBox="1"/>
            <p:nvPr/>
          </p:nvSpPr>
          <p:spPr>
            <a:xfrm>
              <a:off x="5804522" y="3505200"/>
              <a:ext cx="448673" cy="369332"/>
            </a:xfrm>
            <a:prstGeom prst="rect">
              <a:avLst/>
            </a:prstGeom>
            <a:noFill/>
          </p:spPr>
          <p:txBody>
            <a:bodyPr wrap="none" rtlCol="0">
              <a:spAutoFit/>
            </a:bodyPr>
            <a:lstStyle/>
            <a:p>
              <a:r>
                <a:rPr lang="en-US" dirty="0"/>
                <a:t> B</a:t>
              </a:r>
              <a:r>
                <a:rPr lang="en-US" baseline="-25000" dirty="0"/>
                <a:t>1</a:t>
              </a:r>
            </a:p>
          </p:txBody>
        </p:sp>
        <p:cxnSp>
          <p:nvCxnSpPr>
            <p:cNvPr id="19" name="Straight Arrow Connector 18">
              <a:extLst>
                <a:ext uri="{FF2B5EF4-FFF2-40B4-BE49-F238E27FC236}">
                  <a16:creationId xmlns:a16="http://schemas.microsoft.com/office/drawing/2014/main" id="{D1D0B82E-9F85-1355-26F5-2746A68C2E17}"/>
                </a:ext>
              </a:extLst>
            </p:cNvPr>
            <p:cNvCxnSpPr/>
            <p:nvPr/>
          </p:nvCxnSpPr>
          <p:spPr>
            <a:xfrm>
              <a:off x="5562600" y="316517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20" name="TextBox 19">
              <a:extLst>
                <a:ext uri="{FF2B5EF4-FFF2-40B4-BE49-F238E27FC236}">
                  <a16:creationId xmlns:a16="http://schemas.microsoft.com/office/drawing/2014/main" id="{6F6DD201-9BD8-1A83-6514-7DC5AD6071D0}"/>
                </a:ext>
              </a:extLst>
            </p:cNvPr>
            <p:cNvSpPr txBox="1"/>
            <p:nvPr/>
          </p:nvSpPr>
          <p:spPr>
            <a:xfrm>
              <a:off x="5832123" y="4050268"/>
              <a:ext cx="723275" cy="369332"/>
            </a:xfrm>
            <a:prstGeom prst="rect">
              <a:avLst/>
            </a:prstGeom>
            <a:noFill/>
          </p:spPr>
          <p:txBody>
            <a:bodyPr wrap="none" rtlCol="0">
              <a:spAutoFit/>
            </a:bodyPr>
            <a:lstStyle/>
            <a:p>
              <a:r>
                <a:rPr lang="en-US" dirty="0"/>
                <a:t>sum1</a:t>
              </a:r>
            </a:p>
          </p:txBody>
        </p:sp>
        <p:sp>
          <p:nvSpPr>
            <p:cNvPr id="21" name="TextBox 20">
              <a:extLst>
                <a:ext uri="{FF2B5EF4-FFF2-40B4-BE49-F238E27FC236}">
                  <a16:creationId xmlns:a16="http://schemas.microsoft.com/office/drawing/2014/main" id="{16423682-7CFD-2783-8E2A-7D63BB25DC18}"/>
                </a:ext>
              </a:extLst>
            </p:cNvPr>
            <p:cNvSpPr txBox="1"/>
            <p:nvPr/>
          </p:nvSpPr>
          <p:spPr>
            <a:xfrm>
              <a:off x="5197400" y="3810000"/>
              <a:ext cx="1021433" cy="307777"/>
            </a:xfrm>
            <a:prstGeom prst="rect">
              <a:avLst/>
            </a:prstGeom>
            <a:noFill/>
          </p:spPr>
          <p:txBody>
            <a:bodyPr wrap="none" rtlCol="0">
              <a:spAutoFit/>
            </a:bodyPr>
            <a:lstStyle/>
            <a:p>
              <a:r>
                <a:rPr lang="en-US" sz="1400" dirty="0"/>
                <a:t>carry-out1</a:t>
              </a:r>
            </a:p>
          </p:txBody>
        </p:sp>
        <p:cxnSp>
          <p:nvCxnSpPr>
            <p:cNvPr id="22" name="Straight Arrow Connector 21">
              <a:extLst>
                <a:ext uri="{FF2B5EF4-FFF2-40B4-BE49-F238E27FC236}">
                  <a16:creationId xmlns:a16="http://schemas.microsoft.com/office/drawing/2014/main" id="{F1E655E9-00B9-2749-FAFB-ABBEEC8EB6EB}"/>
                </a:ext>
              </a:extLst>
            </p:cNvPr>
            <p:cNvCxnSpPr/>
            <p:nvPr/>
          </p:nvCxnSpPr>
          <p:spPr>
            <a:xfrm>
              <a:off x="6044917"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C5F9C40A-4726-74E2-96BF-4F73D9804DB0}"/>
                </a:ext>
              </a:extLst>
            </p:cNvPr>
            <p:cNvCxnSpPr/>
            <p:nvPr/>
          </p:nvCxnSpPr>
          <p:spPr>
            <a:xfrm>
              <a:off x="6044917" y="4419600"/>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382BF88A-E5D6-B28E-18E7-4AF92A9D1414}"/>
                </a:ext>
              </a:extLst>
            </p:cNvPr>
            <p:cNvSpPr txBox="1"/>
            <p:nvPr/>
          </p:nvSpPr>
          <p:spPr>
            <a:xfrm>
              <a:off x="6172200" y="3505200"/>
              <a:ext cx="893193" cy="307777"/>
            </a:xfrm>
            <a:prstGeom prst="rect">
              <a:avLst/>
            </a:prstGeom>
            <a:noFill/>
          </p:spPr>
          <p:txBody>
            <a:bodyPr wrap="none" rtlCol="0">
              <a:spAutoFit/>
            </a:bodyPr>
            <a:lstStyle/>
            <a:p>
              <a:r>
                <a:rPr lang="en-US" sz="1400" dirty="0"/>
                <a:t>carry-in1</a:t>
              </a:r>
            </a:p>
          </p:txBody>
        </p:sp>
        <p:cxnSp>
          <p:nvCxnSpPr>
            <p:cNvPr id="25" name="Straight Arrow Connector 24">
              <a:extLst>
                <a:ext uri="{FF2B5EF4-FFF2-40B4-BE49-F238E27FC236}">
                  <a16:creationId xmlns:a16="http://schemas.microsoft.com/office/drawing/2014/main" id="{BBB1F561-C9EC-B603-168B-BE2942FA3E47}"/>
                </a:ext>
              </a:extLst>
            </p:cNvPr>
            <p:cNvCxnSpPr/>
            <p:nvPr/>
          </p:nvCxnSpPr>
          <p:spPr>
            <a:xfrm>
              <a:off x="6477000"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26" name="Group 25">
            <a:extLst>
              <a:ext uri="{FF2B5EF4-FFF2-40B4-BE49-F238E27FC236}">
                <a16:creationId xmlns:a16="http://schemas.microsoft.com/office/drawing/2014/main" id="{0825D89C-C81A-E2F6-3FE8-B58F882BBA2F}"/>
              </a:ext>
            </a:extLst>
          </p:cNvPr>
          <p:cNvGrpSpPr/>
          <p:nvPr/>
        </p:nvGrpSpPr>
        <p:grpSpPr>
          <a:xfrm>
            <a:off x="3601493" y="5081548"/>
            <a:ext cx="1904863" cy="1650048"/>
            <a:chOff x="5197400" y="3165177"/>
            <a:chExt cx="1904863" cy="1650048"/>
          </a:xfrm>
        </p:grpSpPr>
        <p:sp>
          <p:nvSpPr>
            <p:cNvPr id="27" name="Rectangle 26">
              <a:extLst>
                <a:ext uri="{FF2B5EF4-FFF2-40B4-BE49-F238E27FC236}">
                  <a16:creationId xmlns:a16="http://schemas.microsoft.com/office/drawing/2014/main" id="{B1BCE2FC-3CA7-243F-43E6-E19CD28AAF12}"/>
                </a:ext>
              </a:extLst>
            </p:cNvPr>
            <p:cNvSpPr/>
            <p:nvPr/>
          </p:nvSpPr>
          <p:spPr>
            <a:xfrm>
              <a:off x="5257799" y="3569732"/>
              <a:ext cx="1748791" cy="849868"/>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199553D0-A9CB-802F-E2DB-165F7964767F}"/>
                </a:ext>
              </a:extLst>
            </p:cNvPr>
            <p:cNvSpPr txBox="1"/>
            <p:nvPr/>
          </p:nvSpPr>
          <p:spPr>
            <a:xfrm>
              <a:off x="5344502" y="3505200"/>
              <a:ext cx="408999" cy="369332"/>
            </a:xfrm>
            <a:prstGeom prst="rect">
              <a:avLst/>
            </a:prstGeom>
            <a:noFill/>
          </p:spPr>
          <p:txBody>
            <a:bodyPr wrap="none" rtlCol="0">
              <a:spAutoFit/>
            </a:bodyPr>
            <a:lstStyle/>
            <a:p>
              <a:r>
                <a:rPr lang="en-US" dirty="0"/>
                <a:t>A</a:t>
              </a:r>
              <a:r>
                <a:rPr lang="en-US" baseline="-25000" dirty="0"/>
                <a:t>2</a:t>
              </a:r>
            </a:p>
          </p:txBody>
        </p:sp>
        <p:sp>
          <p:nvSpPr>
            <p:cNvPr id="29" name="TextBox 28">
              <a:extLst>
                <a:ext uri="{FF2B5EF4-FFF2-40B4-BE49-F238E27FC236}">
                  <a16:creationId xmlns:a16="http://schemas.microsoft.com/office/drawing/2014/main" id="{F98ECD24-A6D7-DB6C-054A-C91EC441FB75}"/>
                </a:ext>
              </a:extLst>
            </p:cNvPr>
            <p:cNvSpPr txBox="1"/>
            <p:nvPr/>
          </p:nvSpPr>
          <p:spPr>
            <a:xfrm>
              <a:off x="5804522" y="3505200"/>
              <a:ext cx="384991" cy="369332"/>
            </a:xfrm>
            <a:prstGeom prst="rect">
              <a:avLst/>
            </a:prstGeom>
            <a:noFill/>
          </p:spPr>
          <p:txBody>
            <a:bodyPr wrap="none" rtlCol="0">
              <a:spAutoFit/>
            </a:bodyPr>
            <a:lstStyle/>
            <a:p>
              <a:r>
                <a:rPr lang="en-US" dirty="0"/>
                <a:t>B</a:t>
              </a:r>
              <a:r>
                <a:rPr lang="en-US" baseline="-25000" dirty="0"/>
                <a:t>2</a:t>
              </a:r>
            </a:p>
          </p:txBody>
        </p:sp>
        <p:cxnSp>
          <p:nvCxnSpPr>
            <p:cNvPr id="32" name="Straight Arrow Connector 31">
              <a:extLst>
                <a:ext uri="{FF2B5EF4-FFF2-40B4-BE49-F238E27FC236}">
                  <a16:creationId xmlns:a16="http://schemas.microsoft.com/office/drawing/2014/main" id="{83BC21D7-DA63-E34A-7133-7CDD024AE670}"/>
                </a:ext>
              </a:extLst>
            </p:cNvPr>
            <p:cNvCxnSpPr/>
            <p:nvPr/>
          </p:nvCxnSpPr>
          <p:spPr>
            <a:xfrm>
              <a:off x="5562600" y="316517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D601091B-FE45-DAE0-F9BF-5AB703465EF6}"/>
                </a:ext>
              </a:extLst>
            </p:cNvPr>
            <p:cNvSpPr txBox="1"/>
            <p:nvPr/>
          </p:nvSpPr>
          <p:spPr>
            <a:xfrm>
              <a:off x="5832123" y="4050268"/>
              <a:ext cx="769763" cy="369332"/>
            </a:xfrm>
            <a:prstGeom prst="rect">
              <a:avLst/>
            </a:prstGeom>
            <a:noFill/>
          </p:spPr>
          <p:txBody>
            <a:bodyPr wrap="none" rtlCol="0">
              <a:spAutoFit/>
            </a:bodyPr>
            <a:lstStyle/>
            <a:p>
              <a:r>
                <a:rPr lang="en-US" dirty="0"/>
                <a:t>sum2</a:t>
              </a:r>
            </a:p>
          </p:txBody>
        </p:sp>
        <p:sp>
          <p:nvSpPr>
            <p:cNvPr id="34" name="TextBox 33">
              <a:extLst>
                <a:ext uri="{FF2B5EF4-FFF2-40B4-BE49-F238E27FC236}">
                  <a16:creationId xmlns:a16="http://schemas.microsoft.com/office/drawing/2014/main" id="{A865FC74-3B29-884C-E744-670CD0BB03DC}"/>
                </a:ext>
              </a:extLst>
            </p:cNvPr>
            <p:cNvSpPr txBox="1"/>
            <p:nvPr/>
          </p:nvSpPr>
          <p:spPr>
            <a:xfrm>
              <a:off x="5197400" y="3810000"/>
              <a:ext cx="1058303" cy="307777"/>
            </a:xfrm>
            <a:prstGeom prst="rect">
              <a:avLst/>
            </a:prstGeom>
            <a:noFill/>
          </p:spPr>
          <p:txBody>
            <a:bodyPr wrap="none" rtlCol="0">
              <a:spAutoFit/>
            </a:bodyPr>
            <a:lstStyle/>
            <a:p>
              <a:r>
                <a:rPr lang="en-US" sz="1400" dirty="0"/>
                <a:t>carry-out2</a:t>
              </a:r>
            </a:p>
          </p:txBody>
        </p:sp>
        <p:cxnSp>
          <p:nvCxnSpPr>
            <p:cNvPr id="35" name="Straight Arrow Connector 34">
              <a:extLst>
                <a:ext uri="{FF2B5EF4-FFF2-40B4-BE49-F238E27FC236}">
                  <a16:creationId xmlns:a16="http://schemas.microsoft.com/office/drawing/2014/main" id="{0F821DAB-46D0-46AA-AF54-F73344FBFD3C}"/>
                </a:ext>
              </a:extLst>
            </p:cNvPr>
            <p:cNvCxnSpPr/>
            <p:nvPr/>
          </p:nvCxnSpPr>
          <p:spPr>
            <a:xfrm>
              <a:off x="6044917"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D34E8200-DB89-705F-786C-27A71F2648DC}"/>
                </a:ext>
              </a:extLst>
            </p:cNvPr>
            <p:cNvCxnSpPr/>
            <p:nvPr/>
          </p:nvCxnSpPr>
          <p:spPr>
            <a:xfrm>
              <a:off x="6044917" y="4419600"/>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37" name="TextBox 36">
              <a:extLst>
                <a:ext uri="{FF2B5EF4-FFF2-40B4-BE49-F238E27FC236}">
                  <a16:creationId xmlns:a16="http://schemas.microsoft.com/office/drawing/2014/main" id="{7B4C0219-4D2A-109A-0FC9-1744B0589006}"/>
                </a:ext>
              </a:extLst>
            </p:cNvPr>
            <p:cNvSpPr txBox="1"/>
            <p:nvPr/>
          </p:nvSpPr>
          <p:spPr>
            <a:xfrm>
              <a:off x="6172200" y="3505200"/>
              <a:ext cx="930063" cy="307777"/>
            </a:xfrm>
            <a:prstGeom prst="rect">
              <a:avLst/>
            </a:prstGeom>
            <a:noFill/>
          </p:spPr>
          <p:txBody>
            <a:bodyPr wrap="none" rtlCol="0">
              <a:spAutoFit/>
            </a:bodyPr>
            <a:lstStyle/>
            <a:p>
              <a:r>
                <a:rPr lang="en-US" sz="1400" dirty="0"/>
                <a:t>carry-in2</a:t>
              </a:r>
            </a:p>
          </p:txBody>
        </p:sp>
        <p:cxnSp>
          <p:nvCxnSpPr>
            <p:cNvPr id="38" name="Straight Arrow Connector 37">
              <a:extLst>
                <a:ext uri="{FF2B5EF4-FFF2-40B4-BE49-F238E27FC236}">
                  <a16:creationId xmlns:a16="http://schemas.microsoft.com/office/drawing/2014/main" id="{B60B9051-8A3B-9FB5-A691-EED42FE28026}"/>
                </a:ext>
              </a:extLst>
            </p:cNvPr>
            <p:cNvCxnSpPr/>
            <p:nvPr/>
          </p:nvCxnSpPr>
          <p:spPr>
            <a:xfrm>
              <a:off x="6477000"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39" name="Group 38">
            <a:extLst>
              <a:ext uri="{FF2B5EF4-FFF2-40B4-BE49-F238E27FC236}">
                <a16:creationId xmlns:a16="http://schemas.microsoft.com/office/drawing/2014/main" id="{33830E9A-7A64-8FCA-AAB8-5DA22D403EF1}"/>
              </a:ext>
            </a:extLst>
          </p:cNvPr>
          <p:cNvGrpSpPr/>
          <p:nvPr/>
        </p:nvGrpSpPr>
        <p:grpSpPr>
          <a:xfrm>
            <a:off x="1143271" y="5081548"/>
            <a:ext cx="2243295" cy="1650048"/>
            <a:chOff x="4862174" y="3165177"/>
            <a:chExt cx="2243295" cy="1650048"/>
          </a:xfrm>
        </p:grpSpPr>
        <p:sp>
          <p:nvSpPr>
            <p:cNvPr id="40" name="Rectangle 39">
              <a:extLst>
                <a:ext uri="{FF2B5EF4-FFF2-40B4-BE49-F238E27FC236}">
                  <a16:creationId xmlns:a16="http://schemas.microsoft.com/office/drawing/2014/main" id="{B5A9B763-2240-7292-FF1A-94923CAD9644}"/>
                </a:ext>
              </a:extLst>
            </p:cNvPr>
            <p:cNvSpPr/>
            <p:nvPr/>
          </p:nvSpPr>
          <p:spPr>
            <a:xfrm>
              <a:off x="5257800" y="3569732"/>
              <a:ext cx="1768890" cy="849868"/>
            </a:xfrm>
            <a:prstGeom prst="rect">
              <a:avLst/>
            </a:prstGeom>
            <a:solidFill>
              <a:srgbClr val="0089E5"/>
            </a:solidFill>
            <a:ln>
              <a:solidFill>
                <a:srgbClr val="0089E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1" name="TextBox 40">
              <a:extLst>
                <a:ext uri="{FF2B5EF4-FFF2-40B4-BE49-F238E27FC236}">
                  <a16:creationId xmlns:a16="http://schemas.microsoft.com/office/drawing/2014/main" id="{9996FDDF-8C47-B728-3589-6D0A7A645B68}"/>
                </a:ext>
              </a:extLst>
            </p:cNvPr>
            <p:cNvSpPr txBox="1"/>
            <p:nvPr/>
          </p:nvSpPr>
          <p:spPr>
            <a:xfrm>
              <a:off x="5344502" y="3505200"/>
              <a:ext cx="408999" cy="369332"/>
            </a:xfrm>
            <a:prstGeom prst="rect">
              <a:avLst/>
            </a:prstGeom>
            <a:noFill/>
          </p:spPr>
          <p:txBody>
            <a:bodyPr wrap="none" rtlCol="0">
              <a:spAutoFit/>
            </a:bodyPr>
            <a:lstStyle/>
            <a:p>
              <a:r>
                <a:rPr lang="en-US" dirty="0"/>
                <a:t>A</a:t>
              </a:r>
              <a:r>
                <a:rPr lang="en-US" baseline="-25000" dirty="0"/>
                <a:t>3</a:t>
              </a:r>
            </a:p>
          </p:txBody>
        </p:sp>
        <p:sp>
          <p:nvSpPr>
            <p:cNvPr id="42" name="TextBox 41">
              <a:extLst>
                <a:ext uri="{FF2B5EF4-FFF2-40B4-BE49-F238E27FC236}">
                  <a16:creationId xmlns:a16="http://schemas.microsoft.com/office/drawing/2014/main" id="{A0680373-9345-2D2F-99F6-0BB425F0DF1A}"/>
                </a:ext>
              </a:extLst>
            </p:cNvPr>
            <p:cNvSpPr txBox="1"/>
            <p:nvPr/>
          </p:nvSpPr>
          <p:spPr>
            <a:xfrm>
              <a:off x="5804522" y="3505200"/>
              <a:ext cx="384991" cy="369332"/>
            </a:xfrm>
            <a:prstGeom prst="rect">
              <a:avLst/>
            </a:prstGeom>
            <a:noFill/>
          </p:spPr>
          <p:txBody>
            <a:bodyPr wrap="none" rtlCol="0">
              <a:spAutoFit/>
            </a:bodyPr>
            <a:lstStyle/>
            <a:p>
              <a:r>
                <a:rPr lang="en-US" dirty="0"/>
                <a:t>B</a:t>
              </a:r>
              <a:r>
                <a:rPr lang="en-US" baseline="-25000" dirty="0"/>
                <a:t>3</a:t>
              </a:r>
            </a:p>
          </p:txBody>
        </p:sp>
        <p:cxnSp>
          <p:nvCxnSpPr>
            <p:cNvPr id="43" name="Straight Arrow Connector 42">
              <a:extLst>
                <a:ext uri="{FF2B5EF4-FFF2-40B4-BE49-F238E27FC236}">
                  <a16:creationId xmlns:a16="http://schemas.microsoft.com/office/drawing/2014/main" id="{2A5EAEA4-CA94-658A-044F-1A9A74284941}"/>
                </a:ext>
              </a:extLst>
            </p:cNvPr>
            <p:cNvCxnSpPr/>
            <p:nvPr/>
          </p:nvCxnSpPr>
          <p:spPr>
            <a:xfrm>
              <a:off x="5562600" y="316517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572C6875-06A9-43A1-8568-AF153C472BC7}"/>
                </a:ext>
              </a:extLst>
            </p:cNvPr>
            <p:cNvSpPr txBox="1"/>
            <p:nvPr/>
          </p:nvSpPr>
          <p:spPr>
            <a:xfrm>
              <a:off x="5832123" y="4050268"/>
              <a:ext cx="772969" cy="369332"/>
            </a:xfrm>
            <a:prstGeom prst="rect">
              <a:avLst/>
            </a:prstGeom>
            <a:noFill/>
          </p:spPr>
          <p:txBody>
            <a:bodyPr wrap="none" rtlCol="0">
              <a:spAutoFit/>
            </a:bodyPr>
            <a:lstStyle/>
            <a:p>
              <a:r>
                <a:rPr lang="en-US" dirty="0"/>
                <a:t>sum3</a:t>
              </a:r>
            </a:p>
          </p:txBody>
        </p:sp>
        <p:sp>
          <p:nvSpPr>
            <p:cNvPr id="45" name="TextBox 44">
              <a:extLst>
                <a:ext uri="{FF2B5EF4-FFF2-40B4-BE49-F238E27FC236}">
                  <a16:creationId xmlns:a16="http://schemas.microsoft.com/office/drawing/2014/main" id="{B72FD24D-318F-1D37-FACF-F28B0F402009}"/>
                </a:ext>
              </a:extLst>
            </p:cNvPr>
            <p:cNvSpPr txBox="1"/>
            <p:nvPr/>
          </p:nvSpPr>
          <p:spPr>
            <a:xfrm>
              <a:off x="5197400" y="3810000"/>
              <a:ext cx="1061509" cy="307777"/>
            </a:xfrm>
            <a:prstGeom prst="rect">
              <a:avLst/>
            </a:prstGeom>
            <a:noFill/>
          </p:spPr>
          <p:txBody>
            <a:bodyPr wrap="none" rtlCol="0">
              <a:spAutoFit/>
            </a:bodyPr>
            <a:lstStyle/>
            <a:p>
              <a:r>
                <a:rPr lang="en-US" sz="1400" dirty="0"/>
                <a:t>carry-out3</a:t>
              </a:r>
            </a:p>
          </p:txBody>
        </p:sp>
        <p:cxnSp>
          <p:nvCxnSpPr>
            <p:cNvPr id="46" name="Straight Arrow Connector 45">
              <a:extLst>
                <a:ext uri="{FF2B5EF4-FFF2-40B4-BE49-F238E27FC236}">
                  <a16:creationId xmlns:a16="http://schemas.microsoft.com/office/drawing/2014/main" id="{33578727-3493-257B-EE15-8126730C284E}"/>
                </a:ext>
              </a:extLst>
            </p:cNvPr>
            <p:cNvCxnSpPr/>
            <p:nvPr/>
          </p:nvCxnSpPr>
          <p:spPr>
            <a:xfrm>
              <a:off x="6044917"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BFF606DD-9B5A-79E1-57DA-5D529AF611A5}"/>
                </a:ext>
              </a:extLst>
            </p:cNvPr>
            <p:cNvCxnSpPr/>
            <p:nvPr/>
          </p:nvCxnSpPr>
          <p:spPr>
            <a:xfrm>
              <a:off x="6044917" y="4419600"/>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D03E3963-5C99-042D-3183-D7915719998F}"/>
                </a:ext>
              </a:extLst>
            </p:cNvPr>
            <p:cNvCxnSpPr/>
            <p:nvPr/>
          </p:nvCxnSpPr>
          <p:spPr>
            <a:xfrm rot="5400000">
              <a:off x="5059987" y="3827612"/>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49" name="TextBox 48">
              <a:extLst>
                <a:ext uri="{FF2B5EF4-FFF2-40B4-BE49-F238E27FC236}">
                  <a16:creationId xmlns:a16="http://schemas.microsoft.com/office/drawing/2014/main" id="{F265C862-2B12-682F-2CB8-A1D87C154728}"/>
                </a:ext>
              </a:extLst>
            </p:cNvPr>
            <p:cNvSpPr txBox="1"/>
            <p:nvPr/>
          </p:nvSpPr>
          <p:spPr>
            <a:xfrm>
              <a:off x="6172200" y="3505200"/>
              <a:ext cx="933269" cy="307777"/>
            </a:xfrm>
            <a:prstGeom prst="rect">
              <a:avLst/>
            </a:prstGeom>
            <a:noFill/>
          </p:spPr>
          <p:txBody>
            <a:bodyPr wrap="none" rtlCol="0">
              <a:spAutoFit/>
            </a:bodyPr>
            <a:lstStyle/>
            <a:p>
              <a:r>
                <a:rPr lang="en-US" sz="1400" dirty="0"/>
                <a:t>carry-in3</a:t>
              </a:r>
            </a:p>
          </p:txBody>
        </p:sp>
        <p:cxnSp>
          <p:nvCxnSpPr>
            <p:cNvPr id="50" name="Straight Arrow Connector 49">
              <a:extLst>
                <a:ext uri="{FF2B5EF4-FFF2-40B4-BE49-F238E27FC236}">
                  <a16:creationId xmlns:a16="http://schemas.microsoft.com/office/drawing/2014/main" id="{20DFC8D5-FD33-FE75-E4F3-B20A182039E4}"/>
                </a:ext>
              </a:extLst>
            </p:cNvPr>
            <p:cNvCxnSpPr/>
            <p:nvPr/>
          </p:nvCxnSpPr>
          <p:spPr>
            <a:xfrm>
              <a:off x="6477000" y="3174107"/>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52" name="Group 51">
            <a:extLst>
              <a:ext uri="{FF2B5EF4-FFF2-40B4-BE49-F238E27FC236}">
                <a16:creationId xmlns:a16="http://schemas.microsoft.com/office/drawing/2014/main" id="{0F4CE66A-4DA0-543F-D967-35D02CFB2847}"/>
              </a:ext>
            </a:extLst>
          </p:cNvPr>
          <p:cNvGrpSpPr/>
          <p:nvPr/>
        </p:nvGrpSpPr>
        <p:grpSpPr>
          <a:xfrm>
            <a:off x="6941654" y="5052478"/>
            <a:ext cx="914400" cy="858937"/>
            <a:chOff x="5958226" y="4645482"/>
            <a:chExt cx="914400" cy="858937"/>
          </a:xfrm>
        </p:grpSpPr>
        <p:cxnSp>
          <p:nvCxnSpPr>
            <p:cNvPr id="53" name="Straight Connector 52">
              <a:extLst>
                <a:ext uri="{FF2B5EF4-FFF2-40B4-BE49-F238E27FC236}">
                  <a16:creationId xmlns:a16="http://schemas.microsoft.com/office/drawing/2014/main" id="{D3875B42-08DA-922E-20A6-E4225E096A72}"/>
                </a:ext>
              </a:extLst>
            </p:cNvPr>
            <p:cNvCxnSpPr/>
            <p:nvPr/>
          </p:nvCxnSpPr>
          <p:spPr>
            <a:xfrm flipH="1">
              <a:off x="6542698" y="5494259"/>
              <a:ext cx="329928"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CE3C7699-E4E5-7184-F3E8-2A1D2C867763}"/>
                </a:ext>
              </a:extLst>
            </p:cNvPr>
            <p:cNvCxnSpPr/>
            <p:nvPr/>
          </p:nvCxnSpPr>
          <p:spPr>
            <a:xfrm flipV="1">
              <a:off x="6542698" y="4645482"/>
              <a:ext cx="0" cy="858937"/>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CB0C4485-F1AC-760C-B48D-7489D6964A9C}"/>
                </a:ext>
              </a:extLst>
            </p:cNvPr>
            <p:cNvCxnSpPr/>
            <p:nvPr/>
          </p:nvCxnSpPr>
          <p:spPr>
            <a:xfrm flipH="1">
              <a:off x="5958226" y="4645482"/>
              <a:ext cx="584472"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grpSp>
      <p:grpSp>
        <p:nvGrpSpPr>
          <p:cNvPr id="56" name="Group 55">
            <a:extLst>
              <a:ext uri="{FF2B5EF4-FFF2-40B4-BE49-F238E27FC236}">
                <a16:creationId xmlns:a16="http://schemas.microsoft.com/office/drawing/2014/main" id="{77676FA3-EEB0-479E-3B4C-8D15A4604BD7}"/>
              </a:ext>
            </a:extLst>
          </p:cNvPr>
          <p:cNvGrpSpPr/>
          <p:nvPr/>
        </p:nvGrpSpPr>
        <p:grpSpPr>
          <a:xfrm>
            <a:off x="4879174" y="5101829"/>
            <a:ext cx="914400" cy="858937"/>
            <a:chOff x="5958226" y="4645482"/>
            <a:chExt cx="914400" cy="858937"/>
          </a:xfrm>
        </p:grpSpPr>
        <p:cxnSp>
          <p:nvCxnSpPr>
            <p:cNvPr id="57" name="Straight Connector 56">
              <a:extLst>
                <a:ext uri="{FF2B5EF4-FFF2-40B4-BE49-F238E27FC236}">
                  <a16:creationId xmlns:a16="http://schemas.microsoft.com/office/drawing/2014/main" id="{E888E6B8-29C3-96F1-227A-2683415C3065}"/>
                </a:ext>
              </a:extLst>
            </p:cNvPr>
            <p:cNvCxnSpPr/>
            <p:nvPr/>
          </p:nvCxnSpPr>
          <p:spPr>
            <a:xfrm flipH="1">
              <a:off x="6542698" y="5494259"/>
              <a:ext cx="329928"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242F7CAB-EADA-E08D-89BB-5CE907E501F1}"/>
                </a:ext>
              </a:extLst>
            </p:cNvPr>
            <p:cNvCxnSpPr/>
            <p:nvPr/>
          </p:nvCxnSpPr>
          <p:spPr>
            <a:xfrm flipV="1">
              <a:off x="6542698" y="4645482"/>
              <a:ext cx="0" cy="858937"/>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C27C21ED-FC9A-02C5-7935-9901E6F81B29}"/>
                </a:ext>
              </a:extLst>
            </p:cNvPr>
            <p:cNvCxnSpPr/>
            <p:nvPr/>
          </p:nvCxnSpPr>
          <p:spPr>
            <a:xfrm flipH="1">
              <a:off x="5958226" y="4645482"/>
              <a:ext cx="584472"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grpSp>
      <p:grpSp>
        <p:nvGrpSpPr>
          <p:cNvPr id="60" name="Group 59">
            <a:extLst>
              <a:ext uri="{FF2B5EF4-FFF2-40B4-BE49-F238E27FC236}">
                <a16:creationId xmlns:a16="http://schemas.microsoft.com/office/drawing/2014/main" id="{C86214A6-9B49-FFBC-3386-BA26A96BB461}"/>
              </a:ext>
            </a:extLst>
          </p:cNvPr>
          <p:cNvGrpSpPr/>
          <p:nvPr/>
        </p:nvGrpSpPr>
        <p:grpSpPr>
          <a:xfrm>
            <a:off x="2757311" y="5097503"/>
            <a:ext cx="914400" cy="858937"/>
            <a:chOff x="5958226" y="4645482"/>
            <a:chExt cx="914400" cy="858937"/>
          </a:xfrm>
        </p:grpSpPr>
        <p:cxnSp>
          <p:nvCxnSpPr>
            <p:cNvPr id="61" name="Straight Connector 60">
              <a:extLst>
                <a:ext uri="{FF2B5EF4-FFF2-40B4-BE49-F238E27FC236}">
                  <a16:creationId xmlns:a16="http://schemas.microsoft.com/office/drawing/2014/main" id="{7FB709A6-D0DC-BADD-CA4B-3DEF79909B39}"/>
                </a:ext>
              </a:extLst>
            </p:cNvPr>
            <p:cNvCxnSpPr/>
            <p:nvPr/>
          </p:nvCxnSpPr>
          <p:spPr>
            <a:xfrm flipH="1">
              <a:off x="6542698" y="5494259"/>
              <a:ext cx="329928"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0F655915-C267-666A-BBF9-037F39B38C24}"/>
                </a:ext>
              </a:extLst>
            </p:cNvPr>
            <p:cNvCxnSpPr/>
            <p:nvPr/>
          </p:nvCxnSpPr>
          <p:spPr>
            <a:xfrm flipV="1">
              <a:off x="6542698" y="4645482"/>
              <a:ext cx="0" cy="858937"/>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90F32B76-52AA-7009-4D1B-01AC7D06CCFA}"/>
                </a:ext>
              </a:extLst>
            </p:cNvPr>
            <p:cNvCxnSpPr/>
            <p:nvPr/>
          </p:nvCxnSpPr>
          <p:spPr>
            <a:xfrm flipH="1">
              <a:off x="5958226" y="4645482"/>
              <a:ext cx="584472" cy="0"/>
            </a:xfrm>
            <a:prstGeom prst="line">
              <a:avLst/>
            </a:prstGeom>
            <a:ln>
              <a:solidFill>
                <a:srgbClr val="0089E5"/>
              </a:solidFill>
            </a:ln>
            <a:effectLst/>
          </p:spPr>
          <p:style>
            <a:lnRef idx="2">
              <a:schemeClr val="accent1"/>
            </a:lnRef>
            <a:fillRef idx="0">
              <a:schemeClr val="accent1"/>
            </a:fillRef>
            <a:effectRef idx="1">
              <a:schemeClr val="accent1"/>
            </a:effectRef>
            <a:fontRef idx="minor">
              <a:schemeClr val="tx1"/>
            </a:fontRef>
          </p:style>
        </p:cxnSp>
      </p:grpSp>
      <p:sp>
        <p:nvSpPr>
          <p:cNvPr id="64" name="TextBox 63">
            <a:extLst>
              <a:ext uri="{FF2B5EF4-FFF2-40B4-BE49-F238E27FC236}">
                <a16:creationId xmlns:a16="http://schemas.microsoft.com/office/drawing/2014/main" id="{6902E52C-CE7B-FE84-AB3F-18595E009ED3}"/>
              </a:ext>
            </a:extLst>
          </p:cNvPr>
          <p:cNvSpPr txBox="1"/>
          <p:nvPr/>
        </p:nvSpPr>
        <p:spPr>
          <a:xfrm>
            <a:off x="8754035" y="5496341"/>
            <a:ext cx="942887" cy="307777"/>
          </a:xfrm>
          <a:prstGeom prst="rect">
            <a:avLst/>
          </a:prstGeom>
          <a:noFill/>
        </p:spPr>
        <p:txBody>
          <a:bodyPr wrap="none" rtlCol="0">
            <a:spAutoFit/>
          </a:bodyPr>
          <a:lstStyle/>
          <a:p>
            <a:r>
              <a:rPr lang="en-US" sz="1400" dirty="0"/>
              <a:t>carry-in0</a:t>
            </a:r>
          </a:p>
        </p:txBody>
      </p:sp>
      <p:cxnSp>
        <p:nvCxnSpPr>
          <p:cNvPr id="65" name="Straight Arrow Connector 64">
            <a:extLst>
              <a:ext uri="{FF2B5EF4-FFF2-40B4-BE49-F238E27FC236}">
                <a16:creationId xmlns:a16="http://schemas.microsoft.com/office/drawing/2014/main" id="{DD36AD37-5779-6DD7-C2B7-CFFE019BD34A}"/>
              </a:ext>
            </a:extLst>
          </p:cNvPr>
          <p:cNvCxnSpPr/>
          <p:nvPr/>
        </p:nvCxnSpPr>
        <p:spPr>
          <a:xfrm>
            <a:off x="9135035" y="5068372"/>
            <a:ext cx="0" cy="395625"/>
          </a:xfrm>
          <a:prstGeom prst="straightConnector1">
            <a:avLst/>
          </a:prstGeom>
          <a:ln>
            <a:solidFill>
              <a:srgbClr val="0089E5"/>
            </a:solidFill>
            <a:tailEnd type="arrow"/>
          </a:ln>
          <a:effectLst/>
        </p:spPr>
        <p:style>
          <a:lnRef idx="2">
            <a:schemeClr val="accent1"/>
          </a:lnRef>
          <a:fillRef idx="0">
            <a:schemeClr val="accent1"/>
          </a:fillRef>
          <a:effectRef idx="1">
            <a:schemeClr val="accent1"/>
          </a:effectRef>
          <a:fontRef idx="minor">
            <a:schemeClr val="tx1"/>
          </a:fontRef>
        </p:style>
      </p:cxnSp>
      <p:sp>
        <p:nvSpPr>
          <p:cNvPr id="66" name="TextBox 65">
            <a:extLst>
              <a:ext uri="{FF2B5EF4-FFF2-40B4-BE49-F238E27FC236}">
                <a16:creationId xmlns:a16="http://schemas.microsoft.com/office/drawing/2014/main" id="{F1E0CB68-A01B-6337-EAD3-2D9CA5E1131A}"/>
              </a:ext>
            </a:extLst>
          </p:cNvPr>
          <p:cNvSpPr txBox="1"/>
          <p:nvPr/>
        </p:nvSpPr>
        <p:spPr>
          <a:xfrm>
            <a:off x="8965758" y="4527194"/>
            <a:ext cx="338554" cy="369332"/>
          </a:xfrm>
          <a:prstGeom prst="rect">
            <a:avLst/>
          </a:prstGeom>
          <a:noFill/>
        </p:spPr>
        <p:txBody>
          <a:bodyPr wrap="none" rtlCol="0">
            <a:spAutoFit/>
          </a:bodyPr>
          <a:lstStyle/>
          <a:p>
            <a:r>
              <a:rPr lang="en-US" dirty="0"/>
              <a:t>0</a:t>
            </a:r>
          </a:p>
        </p:txBody>
      </p:sp>
    </p:spTree>
    <p:extLst>
      <p:ext uri="{BB962C8B-B14F-4D97-AF65-F5344CB8AC3E}">
        <p14:creationId xmlns:p14="http://schemas.microsoft.com/office/powerpoint/2010/main" val="41071386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30DCC7B5-66AE-3284-9932-2715D73AAB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4F99BA-16E5-4023-DAE2-EC2DE83DD7DB}"/>
              </a:ext>
            </a:extLst>
          </p:cNvPr>
          <p:cNvSpPr>
            <a:spLocks noGrp="1"/>
          </p:cNvSpPr>
          <p:nvPr>
            <p:ph type="title"/>
          </p:nvPr>
        </p:nvSpPr>
        <p:spPr>
          <a:xfrm>
            <a:off x="612648" y="2862871"/>
            <a:ext cx="10653578" cy="1132258"/>
          </a:xfrm>
        </p:spPr>
        <p:txBody>
          <a:bodyPr>
            <a:normAutofit fontScale="90000"/>
          </a:bodyPr>
          <a:lstStyle/>
          <a:p>
            <a:pPr algn="ctr"/>
            <a:r>
              <a:rPr lang="en-US" sz="8000" dirty="0">
                <a:solidFill>
                  <a:schemeClr val="bg1"/>
                </a:solidFill>
              </a:rPr>
              <a:t>Decoders</a:t>
            </a:r>
          </a:p>
        </p:txBody>
      </p:sp>
      <p:sp>
        <p:nvSpPr>
          <p:cNvPr id="30" name="Slide Number Placeholder 29">
            <a:extLst>
              <a:ext uri="{FF2B5EF4-FFF2-40B4-BE49-F238E27FC236}">
                <a16:creationId xmlns:a16="http://schemas.microsoft.com/office/drawing/2014/main" id="{95D60E6A-C543-A628-531D-FBDBF5687BE9}"/>
              </a:ext>
            </a:extLst>
          </p:cNvPr>
          <p:cNvSpPr>
            <a:spLocks noGrp="1"/>
          </p:cNvSpPr>
          <p:nvPr>
            <p:ph type="sldNum" sz="quarter" idx="12"/>
          </p:nvPr>
        </p:nvSpPr>
        <p:spPr/>
        <p:txBody>
          <a:bodyPr/>
          <a:lstStyle/>
          <a:p>
            <a:fld id="{CC057153-B650-4DEB-B370-79DDCFDCE934}" type="slidenum">
              <a:rPr lang="en-US" smtClean="0">
                <a:solidFill>
                  <a:schemeClr val="bg1"/>
                </a:solidFill>
              </a:rPr>
              <a:t>43</a:t>
            </a:fld>
            <a:endParaRPr lang="en-US" dirty="0">
              <a:solidFill>
                <a:schemeClr val="bg1"/>
              </a:solidFill>
            </a:endParaRPr>
          </a:p>
        </p:txBody>
      </p:sp>
      <p:sp>
        <p:nvSpPr>
          <p:cNvPr id="31" name="TextBox 30">
            <a:extLst>
              <a:ext uri="{FF2B5EF4-FFF2-40B4-BE49-F238E27FC236}">
                <a16:creationId xmlns:a16="http://schemas.microsoft.com/office/drawing/2014/main" id="{83E093EE-95F3-894C-6158-7B6AE4BE1732}"/>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8833925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D17FA-75A2-60C3-D98F-58636596F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75040C-D80F-D38E-4EA0-CE8C0F3D63C3}"/>
              </a:ext>
            </a:extLst>
          </p:cNvPr>
          <p:cNvSpPr>
            <a:spLocks noGrp="1"/>
          </p:cNvSpPr>
          <p:nvPr>
            <p:ph type="title"/>
          </p:nvPr>
        </p:nvSpPr>
        <p:spPr/>
        <p:txBody>
          <a:bodyPr>
            <a:normAutofit/>
          </a:bodyPr>
          <a:lstStyle/>
          <a:p>
            <a:r>
              <a:rPr lang="en-US" sz="3200" dirty="0"/>
              <a:t>Think</a:t>
            </a:r>
          </a:p>
        </p:txBody>
      </p:sp>
      <p:sp>
        <p:nvSpPr>
          <p:cNvPr id="30" name="Slide Number Placeholder 29">
            <a:extLst>
              <a:ext uri="{FF2B5EF4-FFF2-40B4-BE49-F238E27FC236}">
                <a16:creationId xmlns:a16="http://schemas.microsoft.com/office/drawing/2014/main" id="{91346780-3330-F484-EC18-012F1C22480B}"/>
              </a:ext>
            </a:extLst>
          </p:cNvPr>
          <p:cNvSpPr>
            <a:spLocks noGrp="1"/>
          </p:cNvSpPr>
          <p:nvPr>
            <p:ph type="sldNum" sz="quarter" idx="12"/>
          </p:nvPr>
        </p:nvSpPr>
        <p:spPr/>
        <p:txBody>
          <a:bodyPr/>
          <a:lstStyle/>
          <a:p>
            <a:fld id="{CC057153-B650-4DEB-B370-79DDCFDCE934}" type="slidenum">
              <a:rPr lang="en-US" smtClean="0"/>
              <a:t>44</a:t>
            </a:fld>
            <a:endParaRPr lang="en-US"/>
          </a:p>
        </p:txBody>
      </p:sp>
      <p:sp>
        <p:nvSpPr>
          <p:cNvPr id="31" name="TextBox 30">
            <a:extLst>
              <a:ext uri="{FF2B5EF4-FFF2-40B4-BE49-F238E27FC236}">
                <a16:creationId xmlns:a16="http://schemas.microsoft.com/office/drawing/2014/main" id="{997AB9F8-4787-8049-83C0-62422B37A9D4}"/>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804A0ECF-ADBB-A831-637E-197992B4867B}"/>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mc:AlternateContent xmlns:mc="http://schemas.openxmlformats.org/markup-compatibility/2006" xmlns:a14="http://schemas.microsoft.com/office/drawing/2010/main">
        <mc:Choice Requires="a14">
          <p:graphicFrame>
            <p:nvGraphicFramePr>
              <p:cNvPr id="71" name="Table 70">
                <a:extLst>
                  <a:ext uri="{FF2B5EF4-FFF2-40B4-BE49-F238E27FC236}">
                    <a16:creationId xmlns:a16="http://schemas.microsoft.com/office/drawing/2014/main" id="{957B2461-D16F-8688-DF61-9DF291A87C7A}"/>
                  </a:ext>
                </a:extLst>
              </p:cNvPr>
              <p:cNvGraphicFramePr>
                <a:graphicFrameLocks noGrp="1"/>
              </p:cNvGraphicFramePr>
              <p:nvPr>
                <p:extLst>
                  <p:ext uri="{D42A27DB-BD31-4B8C-83A1-F6EECF244321}">
                    <p14:modId xmlns:p14="http://schemas.microsoft.com/office/powerpoint/2010/main" val="685466958"/>
                  </p:ext>
                </p:extLst>
              </p:nvPr>
            </p:nvGraphicFramePr>
            <p:xfrm>
              <a:off x="6536705" y="2976021"/>
              <a:ext cx="5095457" cy="2224302"/>
            </p:xfrm>
            <a:graphic>
              <a:graphicData uri="http://schemas.openxmlformats.org/drawingml/2006/table">
                <a:tbl>
                  <a:tblPr firstRow="1" bandRow="1">
                    <a:tableStyleId>{00A15C55-8517-42AA-B614-E9B94910E393}</a:tableStyleId>
                  </a:tblPr>
                  <a:tblGrid>
                    <a:gridCol w="459989">
                      <a:extLst>
                        <a:ext uri="{9D8B030D-6E8A-4147-A177-3AD203B41FA5}">
                          <a16:colId xmlns:a16="http://schemas.microsoft.com/office/drawing/2014/main" val="3264958069"/>
                        </a:ext>
                      </a:extLst>
                    </a:gridCol>
                    <a:gridCol w="674403">
                      <a:extLst>
                        <a:ext uri="{9D8B030D-6E8A-4147-A177-3AD203B41FA5}">
                          <a16:colId xmlns:a16="http://schemas.microsoft.com/office/drawing/2014/main" val="910396186"/>
                        </a:ext>
                      </a:extLst>
                    </a:gridCol>
                    <a:gridCol w="950826">
                      <a:extLst>
                        <a:ext uri="{9D8B030D-6E8A-4147-A177-3AD203B41FA5}">
                          <a16:colId xmlns:a16="http://schemas.microsoft.com/office/drawing/2014/main" val="3981572935"/>
                        </a:ext>
                      </a:extLst>
                    </a:gridCol>
                    <a:gridCol w="1003413">
                      <a:extLst>
                        <a:ext uri="{9D8B030D-6E8A-4147-A177-3AD203B41FA5}">
                          <a16:colId xmlns:a16="http://schemas.microsoft.com/office/drawing/2014/main" val="4184236198"/>
                        </a:ext>
                      </a:extLst>
                    </a:gridCol>
                    <a:gridCol w="1003413">
                      <a:extLst>
                        <a:ext uri="{9D8B030D-6E8A-4147-A177-3AD203B41FA5}">
                          <a16:colId xmlns:a16="http://schemas.microsoft.com/office/drawing/2014/main" val="3319192055"/>
                        </a:ext>
                      </a:extLst>
                    </a:gridCol>
                    <a:gridCol w="1003413">
                      <a:extLst>
                        <a:ext uri="{9D8B030D-6E8A-4147-A177-3AD203B41FA5}">
                          <a16:colId xmlns:a16="http://schemas.microsoft.com/office/drawing/2014/main" val="2318207910"/>
                        </a:ext>
                      </a:extLst>
                    </a:gridCol>
                  </a:tblGrid>
                  <a:tr h="370717">
                    <a:tc gridSpan="2">
                      <a:txBody>
                        <a:bodyPr/>
                        <a:lstStyle/>
                        <a:p>
                          <a:pPr algn="ctr"/>
                          <a:r>
                            <a:rPr lang="en-US" sz="1400" b="0" dirty="0"/>
                            <a:t>Inputs</a:t>
                          </a:r>
                        </a:p>
                      </a:txBody>
                      <a:tcPr/>
                    </a:tc>
                    <a:tc hMerge="1">
                      <a:txBody>
                        <a:bodyPr/>
                        <a:lstStyle/>
                        <a:p>
                          <a:pPr algn="ctr"/>
                          <a:endParaRPr lang="en-US" sz="1400" b="0"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70717">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m:t>
                                    </m:r>
                                  </m:sub>
                                </m:sSub>
                              </m:oMath>
                            </m:oMathPara>
                          </a14:m>
                          <a:endParaRPr lang="en-US" sz="1400" b="0" dirty="0">
                            <a:solidFill>
                              <a:schemeClr val="bg1"/>
                            </a:solidFill>
                          </a:endParaRPr>
                        </a:p>
                      </a:txBody>
                      <a:tcPr>
                        <a:solidFill>
                          <a:schemeClr val="accent4"/>
                        </a:solidFill>
                      </a:tcPr>
                    </a:tc>
                    <a:extLst>
                      <a:ext uri="{0D108BD9-81ED-4DB2-BD59-A6C34878D82A}">
                        <a16:rowId xmlns:a16="http://schemas.microsoft.com/office/drawing/2014/main" val="4058499360"/>
                      </a:ext>
                    </a:extLst>
                  </a:tr>
                  <a:tr h="370717">
                    <a:tc>
                      <a:txBody>
                        <a:bodyPr/>
                        <a:lstStyle/>
                        <a:p>
                          <a:pPr algn="ctr"/>
                          <a:r>
                            <a:rPr lang="en-US" sz="1400" b="0" dirty="0"/>
                            <a:t>0</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68841992"/>
                      </a:ext>
                    </a:extLst>
                  </a:tr>
                  <a:tr h="370717">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extLst>
                      <a:ext uri="{0D108BD9-81ED-4DB2-BD59-A6C34878D82A}">
                        <a16:rowId xmlns:a16="http://schemas.microsoft.com/office/drawing/2014/main" val="667803333"/>
                      </a:ext>
                    </a:extLst>
                  </a:tr>
                  <a:tr h="370717">
                    <a:tc>
                      <a:txBody>
                        <a:bodyPr/>
                        <a:lstStyle/>
                        <a:p>
                          <a:pPr algn="ctr"/>
                          <a:r>
                            <a:rPr lang="en-US" sz="1400" b="0" dirty="0"/>
                            <a:t>1</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1284451998"/>
                      </a:ext>
                    </a:extLst>
                  </a:tr>
                  <a:tr h="370717">
                    <a:tc>
                      <a:txBody>
                        <a:bodyPr/>
                        <a:lstStyle/>
                        <a:p>
                          <a:pPr algn="ctr"/>
                          <a:r>
                            <a:rPr lang="en-US" sz="1400" b="0" dirty="0"/>
                            <a:t>1</a:t>
                          </a:r>
                        </a:p>
                      </a:txBody>
                      <a:tcPr/>
                    </a:tc>
                    <a:tc>
                      <a:txBody>
                        <a:bodyPr/>
                        <a:lstStyle/>
                        <a:p>
                          <a:pPr algn="ctr"/>
                          <a:r>
                            <a:rPr lang="en-US" sz="1400" b="0" dirty="0"/>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3037479323"/>
                      </a:ext>
                    </a:extLst>
                  </a:tr>
                </a:tbl>
              </a:graphicData>
            </a:graphic>
          </p:graphicFrame>
        </mc:Choice>
        <mc:Fallback xmlns="">
          <p:graphicFrame>
            <p:nvGraphicFramePr>
              <p:cNvPr id="71" name="Table 70">
                <a:extLst>
                  <a:ext uri="{FF2B5EF4-FFF2-40B4-BE49-F238E27FC236}">
                    <a16:creationId xmlns:a16="http://schemas.microsoft.com/office/drawing/2014/main" id="{957B2461-D16F-8688-DF61-9DF291A87C7A}"/>
                  </a:ext>
                </a:extLst>
              </p:cNvPr>
              <p:cNvGraphicFramePr>
                <a:graphicFrameLocks noGrp="1"/>
              </p:cNvGraphicFramePr>
              <p:nvPr>
                <p:extLst>
                  <p:ext uri="{D42A27DB-BD31-4B8C-83A1-F6EECF244321}">
                    <p14:modId xmlns:p14="http://schemas.microsoft.com/office/powerpoint/2010/main" val="685466958"/>
                  </p:ext>
                </p:extLst>
              </p:nvPr>
            </p:nvGraphicFramePr>
            <p:xfrm>
              <a:off x="6536705" y="2976021"/>
              <a:ext cx="5095457" cy="2224302"/>
            </p:xfrm>
            <a:graphic>
              <a:graphicData uri="http://schemas.openxmlformats.org/drawingml/2006/table">
                <a:tbl>
                  <a:tblPr firstRow="1" bandRow="1">
                    <a:tableStyleId>{00A15C55-8517-42AA-B614-E9B94910E393}</a:tableStyleId>
                  </a:tblPr>
                  <a:tblGrid>
                    <a:gridCol w="459989">
                      <a:extLst>
                        <a:ext uri="{9D8B030D-6E8A-4147-A177-3AD203B41FA5}">
                          <a16:colId xmlns:a16="http://schemas.microsoft.com/office/drawing/2014/main" val="3264958069"/>
                        </a:ext>
                      </a:extLst>
                    </a:gridCol>
                    <a:gridCol w="674403">
                      <a:extLst>
                        <a:ext uri="{9D8B030D-6E8A-4147-A177-3AD203B41FA5}">
                          <a16:colId xmlns:a16="http://schemas.microsoft.com/office/drawing/2014/main" val="910396186"/>
                        </a:ext>
                      </a:extLst>
                    </a:gridCol>
                    <a:gridCol w="950826">
                      <a:extLst>
                        <a:ext uri="{9D8B030D-6E8A-4147-A177-3AD203B41FA5}">
                          <a16:colId xmlns:a16="http://schemas.microsoft.com/office/drawing/2014/main" val="3981572935"/>
                        </a:ext>
                      </a:extLst>
                    </a:gridCol>
                    <a:gridCol w="1003413">
                      <a:extLst>
                        <a:ext uri="{9D8B030D-6E8A-4147-A177-3AD203B41FA5}">
                          <a16:colId xmlns:a16="http://schemas.microsoft.com/office/drawing/2014/main" val="4184236198"/>
                        </a:ext>
                      </a:extLst>
                    </a:gridCol>
                    <a:gridCol w="1003413">
                      <a:extLst>
                        <a:ext uri="{9D8B030D-6E8A-4147-A177-3AD203B41FA5}">
                          <a16:colId xmlns:a16="http://schemas.microsoft.com/office/drawing/2014/main" val="3319192055"/>
                        </a:ext>
                      </a:extLst>
                    </a:gridCol>
                    <a:gridCol w="1003413">
                      <a:extLst>
                        <a:ext uri="{9D8B030D-6E8A-4147-A177-3AD203B41FA5}">
                          <a16:colId xmlns:a16="http://schemas.microsoft.com/office/drawing/2014/main" val="2318207910"/>
                        </a:ext>
                      </a:extLst>
                    </a:gridCol>
                  </a:tblGrid>
                  <a:tr h="370717">
                    <a:tc gridSpan="2">
                      <a:txBody>
                        <a:bodyPr/>
                        <a:lstStyle/>
                        <a:p>
                          <a:pPr algn="ctr"/>
                          <a:r>
                            <a:rPr lang="en-US" sz="1400" b="0" dirty="0"/>
                            <a:t>Inputs</a:t>
                          </a:r>
                        </a:p>
                      </a:txBody>
                      <a:tcPr/>
                    </a:tc>
                    <a:tc hMerge="1">
                      <a:txBody>
                        <a:bodyPr/>
                        <a:lstStyle/>
                        <a:p>
                          <a:pPr algn="ctr"/>
                          <a:endParaRPr lang="en-US" sz="1400" b="0"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70717">
                    <a:tc>
                      <a:txBody>
                        <a:bodyPr/>
                        <a:lstStyle/>
                        <a:p>
                          <a:endParaRPr lang="en-US"/>
                        </a:p>
                      </a:txBody>
                      <a:tcPr>
                        <a:blipFill>
                          <a:blip r:embed="rId3"/>
                          <a:stretch>
                            <a:fillRect t="-100000" r="-1025000" b="-393333"/>
                          </a:stretch>
                        </a:blipFill>
                      </a:tcPr>
                    </a:tc>
                    <a:tc>
                      <a:txBody>
                        <a:bodyPr/>
                        <a:lstStyle/>
                        <a:p>
                          <a:endParaRPr lang="en-US"/>
                        </a:p>
                      </a:txBody>
                      <a:tcPr>
                        <a:blipFill>
                          <a:blip r:embed="rId3"/>
                          <a:stretch>
                            <a:fillRect l="-67925" t="-100000" r="-596226" b="-393333"/>
                          </a:stretch>
                        </a:blipFill>
                      </a:tcPr>
                    </a:tc>
                    <a:tc>
                      <a:txBody>
                        <a:bodyPr/>
                        <a:lstStyle/>
                        <a:p>
                          <a:endParaRPr lang="en-US"/>
                        </a:p>
                      </a:txBody>
                      <a:tcPr>
                        <a:blipFill>
                          <a:blip r:embed="rId3"/>
                          <a:stretch>
                            <a:fillRect l="-117105" t="-100000" r="-315789" b="-393333"/>
                          </a:stretch>
                        </a:blipFill>
                      </a:tcPr>
                    </a:tc>
                    <a:tc>
                      <a:txBody>
                        <a:bodyPr/>
                        <a:lstStyle/>
                        <a:p>
                          <a:endParaRPr lang="en-US"/>
                        </a:p>
                      </a:txBody>
                      <a:tcPr>
                        <a:blipFill>
                          <a:blip r:embed="rId3"/>
                          <a:stretch>
                            <a:fillRect l="-208861" t="-100000" r="-203797" b="-393333"/>
                          </a:stretch>
                        </a:blipFill>
                      </a:tcPr>
                    </a:tc>
                    <a:tc>
                      <a:txBody>
                        <a:bodyPr/>
                        <a:lstStyle/>
                        <a:p>
                          <a:endParaRPr lang="en-US"/>
                        </a:p>
                      </a:txBody>
                      <a:tcPr>
                        <a:blipFill>
                          <a:blip r:embed="rId3"/>
                          <a:stretch>
                            <a:fillRect l="-308861" t="-100000" r="-103797" b="-393333"/>
                          </a:stretch>
                        </a:blipFill>
                      </a:tcPr>
                    </a:tc>
                    <a:tc>
                      <a:txBody>
                        <a:bodyPr/>
                        <a:lstStyle/>
                        <a:p>
                          <a:endParaRPr lang="en-US"/>
                        </a:p>
                      </a:txBody>
                      <a:tcPr>
                        <a:blipFill>
                          <a:blip r:embed="rId3"/>
                          <a:stretch>
                            <a:fillRect l="-408861" t="-100000" r="-3797" b="-393333"/>
                          </a:stretch>
                        </a:blipFill>
                      </a:tcPr>
                    </a:tc>
                    <a:extLst>
                      <a:ext uri="{0D108BD9-81ED-4DB2-BD59-A6C34878D82A}">
                        <a16:rowId xmlns:a16="http://schemas.microsoft.com/office/drawing/2014/main" val="4058499360"/>
                      </a:ext>
                    </a:extLst>
                  </a:tr>
                  <a:tr h="370717">
                    <a:tc>
                      <a:txBody>
                        <a:bodyPr/>
                        <a:lstStyle/>
                        <a:p>
                          <a:pPr algn="ctr"/>
                          <a:r>
                            <a:rPr lang="en-US" sz="1400" b="0" dirty="0"/>
                            <a:t>0</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68841992"/>
                      </a:ext>
                    </a:extLst>
                  </a:tr>
                  <a:tr h="370717">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extLst>
                      <a:ext uri="{0D108BD9-81ED-4DB2-BD59-A6C34878D82A}">
                        <a16:rowId xmlns:a16="http://schemas.microsoft.com/office/drawing/2014/main" val="667803333"/>
                      </a:ext>
                    </a:extLst>
                  </a:tr>
                  <a:tr h="370717">
                    <a:tc>
                      <a:txBody>
                        <a:bodyPr/>
                        <a:lstStyle/>
                        <a:p>
                          <a:pPr algn="ctr"/>
                          <a:r>
                            <a:rPr lang="en-US" sz="1400" b="0" dirty="0"/>
                            <a:t>1</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1284451998"/>
                      </a:ext>
                    </a:extLst>
                  </a:tr>
                  <a:tr h="370717">
                    <a:tc>
                      <a:txBody>
                        <a:bodyPr/>
                        <a:lstStyle/>
                        <a:p>
                          <a:pPr algn="ctr"/>
                          <a:r>
                            <a:rPr lang="en-US" sz="1400" b="0" dirty="0"/>
                            <a:t>1</a:t>
                          </a:r>
                        </a:p>
                      </a:txBody>
                      <a:tcPr/>
                    </a:tc>
                    <a:tc>
                      <a:txBody>
                        <a:bodyPr/>
                        <a:lstStyle/>
                        <a:p>
                          <a:pPr algn="ctr"/>
                          <a:r>
                            <a:rPr lang="en-US" sz="1400" b="0" dirty="0"/>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3037479323"/>
                      </a:ext>
                    </a:extLst>
                  </a:tr>
                </a:tbl>
              </a:graphicData>
            </a:graphic>
          </p:graphicFrame>
        </mc:Fallback>
      </mc:AlternateContent>
      <p:pic>
        <p:nvPicPr>
          <p:cNvPr id="4" name="Picture 3" descr="A 2-bit decoder showing two inputs d1 and d0 with values 0 and 1 respectively. Four outputs, t00, t01, t10, t11 are depicted. Only t01 has the output 1, every other one is 0.">
            <a:extLst>
              <a:ext uri="{FF2B5EF4-FFF2-40B4-BE49-F238E27FC236}">
                <a16:creationId xmlns:a16="http://schemas.microsoft.com/office/drawing/2014/main" id="{CE9DEE96-7CD0-9CE2-ECB9-03D8637298B9}"/>
              </a:ext>
            </a:extLst>
          </p:cNvPr>
          <p:cNvPicPr>
            <a:picLocks noChangeAspect="1"/>
          </p:cNvPicPr>
          <p:nvPr/>
        </p:nvPicPr>
        <p:blipFill>
          <a:blip r:embed="rId4"/>
          <a:stretch>
            <a:fillRect/>
          </a:stretch>
        </p:blipFill>
        <p:spPr>
          <a:xfrm>
            <a:off x="704244" y="1580182"/>
            <a:ext cx="5466522" cy="4729178"/>
          </a:xfrm>
          <a:prstGeom prst="rect">
            <a:avLst/>
          </a:prstGeom>
        </p:spPr>
      </p:pic>
    </p:spTree>
    <p:extLst>
      <p:ext uri="{BB962C8B-B14F-4D97-AF65-F5344CB8AC3E}">
        <p14:creationId xmlns:p14="http://schemas.microsoft.com/office/powerpoint/2010/main" val="2594873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C34CB-A08B-D424-5CDC-5444D9E073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3939A5-D83B-8468-72E2-EEF8F92EB669}"/>
              </a:ext>
            </a:extLst>
          </p:cNvPr>
          <p:cNvSpPr>
            <a:spLocks noGrp="1"/>
          </p:cNvSpPr>
          <p:nvPr>
            <p:ph type="title"/>
          </p:nvPr>
        </p:nvSpPr>
        <p:spPr/>
        <p:txBody>
          <a:bodyPr>
            <a:normAutofit/>
          </a:bodyPr>
          <a:lstStyle/>
          <a:p>
            <a:r>
              <a:rPr lang="en-US" sz="3200" dirty="0"/>
              <a:t>2-bit decoders</a:t>
            </a:r>
          </a:p>
        </p:txBody>
      </p:sp>
      <p:sp>
        <p:nvSpPr>
          <p:cNvPr id="30" name="Slide Number Placeholder 29">
            <a:extLst>
              <a:ext uri="{FF2B5EF4-FFF2-40B4-BE49-F238E27FC236}">
                <a16:creationId xmlns:a16="http://schemas.microsoft.com/office/drawing/2014/main" id="{2DE1BA22-8621-F837-7499-FCBB0F05B597}"/>
              </a:ext>
            </a:extLst>
          </p:cNvPr>
          <p:cNvSpPr>
            <a:spLocks noGrp="1"/>
          </p:cNvSpPr>
          <p:nvPr>
            <p:ph type="sldNum" sz="quarter" idx="12"/>
          </p:nvPr>
        </p:nvSpPr>
        <p:spPr/>
        <p:txBody>
          <a:bodyPr/>
          <a:lstStyle/>
          <a:p>
            <a:fld id="{CC057153-B650-4DEB-B370-79DDCFDCE934}" type="slidenum">
              <a:rPr lang="en-US" smtClean="0"/>
              <a:t>45</a:t>
            </a:fld>
            <a:endParaRPr lang="en-US"/>
          </a:p>
        </p:txBody>
      </p:sp>
      <p:sp>
        <p:nvSpPr>
          <p:cNvPr id="31" name="TextBox 30">
            <a:extLst>
              <a:ext uri="{FF2B5EF4-FFF2-40B4-BE49-F238E27FC236}">
                <a16:creationId xmlns:a16="http://schemas.microsoft.com/office/drawing/2014/main" id="{D0AB676B-796F-0114-73C6-74CEC3F9F0F2}"/>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28F171A8-A9FB-3318-8DDD-D708505B9D90}"/>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mc:AlternateContent xmlns:mc="http://schemas.openxmlformats.org/markup-compatibility/2006" xmlns:a14="http://schemas.microsoft.com/office/drawing/2010/main">
        <mc:Choice Requires="a14">
          <p:graphicFrame>
            <p:nvGraphicFramePr>
              <p:cNvPr id="71" name="Table 70">
                <a:extLst>
                  <a:ext uri="{FF2B5EF4-FFF2-40B4-BE49-F238E27FC236}">
                    <a16:creationId xmlns:a16="http://schemas.microsoft.com/office/drawing/2014/main" id="{5C276A8D-2CF6-95AD-6C67-100060B5E3EB}"/>
                  </a:ext>
                </a:extLst>
              </p:cNvPr>
              <p:cNvGraphicFramePr>
                <a:graphicFrameLocks noGrp="1"/>
              </p:cNvGraphicFramePr>
              <p:nvPr>
                <p:extLst>
                  <p:ext uri="{D42A27DB-BD31-4B8C-83A1-F6EECF244321}">
                    <p14:modId xmlns:p14="http://schemas.microsoft.com/office/powerpoint/2010/main" val="2473067995"/>
                  </p:ext>
                </p:extLst>
              </p:nvPr>
            </p:nvGraphicFramePr>
            <p:xfrm>
              <a:off x="6536705" y="2976021"/>
              <a:ext cx="5095457" cy="2224302"/>
            </p:xfrm>
            <a:graphic>
              <a:graphicData uri="http://schemas.openxmlformats.org/drawingml/2006/table">
                <a:tbl>
                  <a:tblPr firstRow="1" bandRow="1">
                    <a:tableStyleId>{00A15C55-8517-42AA-B614-E9B94910E393}</a:tableStyleId>
                  </a:tblPr>
                  <a:tblGrid>
                    <a:gridCol w="459989">
                      <a:extLst>
                        <a:ext uri="{9D8B030D-6E8A-4147-A177-3AD203B41FA5}">
                          <a16:colId xmlns:a16="http://schemas.microsoft.com/office/drawing/2014/main" val="3264958069"/>
                        </a:ext>
                      </a:extLst>
                    </a:gridCol>
                    <a:gridCol w="674403">
                      <a:extLst>
                        <a:ext uri="{9D8B030D-6E8A-4147-A177-3AD203B41FA5}">
                          <a16:colId xmlns:a16="http://schemas.microsoft.com/office/drawing/2014/main" val="910396186"/>
                        </a:ext>
                      </a:extLst>
                    </a:gridCol>
                    <a:gridCol w="950826">
                      <a:extLst>
                        <a:ext uri="{9D8B030D-6E8A-4147-A177-3AD203B41FA5}">
                          <a16:colId xmlns:a16="http://schemas.microsoft.com/office/drawing/2014/main" val="3981572935"/>
                        </a:ext>
                      </a:extLst>
                    </a:gridCol>
                    <a:gridCol w="1003413">
                      <a:extLst>
                        <a:ext uri="{9D8B030D-6E8A-4147-A177-3AD203B41FA5}">
                          <a16:colId xmlns:a16="http://schemas.microsoft.com/office/drawing/2014/main" val="4184236198"/>
                        </a:ext>
                      </a:extLst>
                    </a:gridCol>
                    <a:gridCol w="1003413">
                      <a:extLst>
                        <a:ext uri="{9D8B030D-6E8A-4147-A177-3AD203B41FA5}">
                          <a16:colId xmlns:a16="http://schemas.microsoft.com/office/drawing/2014/main" val="3319192055"/>
                        </a:ext>
                      </a:extLst>
                    </a:gridCol>
                    <a:gridCol w="1003413">
                      <a:extLst>
                        <a:ext uri="{9D8B030D-6E8A-4147-A177-3AD203B41FA5}">
                          <a16:colId xmlns:a16="http://schemas.microsoft.com/office/drawing/2014/main" val="2318207910"/>
                        </a:ext>
                      </a:extLst>
                    </a:gridCol>
                  </a:tblGrid>
                  <a:tr h="370717">
                    <a:tc gridSpan="2">
                      <a:txBody>
                        <a:bodyPr/>
                        <a:lstStyle/>
                        <a:p>
                          <a:pPr algn="ctr"/>
                          <a:r>
                            <a:rPr lang="en-US" sz="1400" b="0" dirty="0"/>
                            <a:t>Inputs</a:t>
                          </a:r>
                        </a:p>
                      </a:txBody>
                      <a:tcPr/>
                    </a:tc>
                    <a:tc hMerge="1">
                      <a:txBody>
                        <a:bodyPr/>
                        <a:lstStyle/>
                        <a:p>
                          <a:pPr algn="ctr"/>
                          <a:endParaRPr lang="en-US" sz="1400" b="0"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70717">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m:t>
                                    </m:r>
                                  </m:sub>
                                </m:sSub>
                              </m:oMath>
                            </m:oMathPara>
                          </a14:m>
                          <a:endParaRPr lang="en-US" sz="1400" b="0" dirty="0">
                            <a:solidFill>
                              <a:schemeClr val="bg1"/>
                            </a:solidFill>
                          </a:endParaRPr>
                        </a:p>
                      </a:txBody>
                      <a:tcPr>
                        <a:solidFill>
                          <a:schemeClr val="accent4"/>
                        </a:solidFill>
                      </a:tcPr>
                    </a:tc>
                    <a:extLst>
                      <a:ext uri="{0D108BD9-81ED-4DB2-BD59-A6C34878D82A}">
                        <a16:rowId xmlns:a16="http://schemas.microsoft.com/office/drawing/2014/main" val="4058499360"/>
                      </a:ext>
                    </a:extLst>
                  </a:tr>
                  <a:tr h="370717">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1"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370717">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1"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370717">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1"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370717">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1" dirty="0"/>
                            <a:t>1</a:t>
                          </a:r>
                        </a:p>
                      </a:txBody>
                      <a:tcPr/>
                    </a:tc>
                    <a:extLst>
                      <a:ext uri="{0D108BD9-81ED-4DB2-BD59-A6C34878D82A}">
                        <a16:rowId xmlns:a16="http://schemas.microsoft.com/office/drawing/2014/main" val="3037479323"/>
                      </a:ext>
                    </a:extLst>
                  </a:tr>
                </a:tbl>
              </a:graphicData>
            </a:graphic>
          </p:graphicFrame>
        </mc:Choice>
        <mc:Fallback xmlns="">
          <p:graphicFrame>
            <p:nvGraphicFramePr>
              <p:cNvPr id="71" name="Table 70">
                <a:extLst>
                  <a:ext uri="{FF2B5EF4-FFF2-40B4-BE49-F238E27FC236}">
                    <a16:creationId xmlns:a16="http://schemas.microsoft.com/office/drawing/2014/main" id="{5C276A8D-2CF6-95AD-6C67-100060B5E3EB}"/>
                  </a:ext>
                </a:extLst>
              </p:cNvPr>
              <p:cNvGraphicFramePr>
                <a:graphicFrameLocks noGrp="1"/>
              </p:cNvGraphicFramePr>
              <p:nvPr>
                <p:extLst>
                  <p:ext uri="{D42A27DB-BD31-4B8C-83A1-F6EECF244321}">
                    <p14:modId xmlns:p14="http://schemas.microsoft.com/office/powerpoint/2010/main" val="2473067995"/>
                  </p:ext>
                </p:extLst>
              </p:nvPr>
            </p:nvGraphicFramePr>
            <p:xfrm>
              <a:off x="6536705" y="2976021"/>
              <a:ext cx="5095457" cy="2224302"/>
            </p:xfrm>
            <a:graphic>
              <a:graphicData uri="http://schemas.openxmlformats.org/drawingml/2006/table">
                <a:tbl>
                  <a:tblPr firstRow="1" bandRow="1">
                    <a:tableStyleId>{00A15C55-8517-42AA-B614-E9B94910E393}</a:tableStyleId>
                  </a:tblPr>
                  <a:tblGrid>
                    <a:gridCol w="459989">
                      <a:extLst>
                        <a:ext uri="{9D8B030D-6E8A-4147-A177-3AD203B41FA5}">
                          <a16:colId xmlns:a16="http://schemas.microsoft.com/office/drawing/2014/main" val="3264958069"/>
                        </a:ext>
                      </a:extLst>
                    </a:gridCol>
                    <a:gridCol w="674403">
                      <a:extLst>
                        <a:ext uri="{9D8B030D-6E8A-4147-A177-3AD203B41FA5}">
                          <a16:colId xmlns:a16="http://schemas.microsoft.com/office/drawing/2014/main" val="910396186"/>
                        </a:ext>
                      </a:extLst>
                    </a:gridCol>
                    <a:gridCol w="950826">
                      <a:extLst>
                        <a:ext uri="{9D8B030D-6E8A-4147-A177-3AD203B41FA5}">
                          <a16:colId xmlns:a16="http://schemas.microsoft.com/office/drawing/2014/main" val="3981572935"/>
                        </a:ext>
                      </a:extLst>
                    </a:gridCol>
                    <a:gridCol w="1003413">
                      <a:extLst>
                        <a:ext uri="{9D8B030D-6E8A-4147-A177-3AD203B41FA5}">
                          <a16:colId xmlns:a16="http://schemas.microsoft.com/office/drawing/2014/main" val="4184236198"/>
                        </a:ext>
                      </a:extLst>
                    </a:gridCol>
                    <a:gridCol w="1003413">
                      <a:extLst>
                        <a:ext uri="{9D8B030D-6E8A-4147-A177-3AD203B41FA5}">
                          <a16:colId xmlns:a16="http://schemas.microsoft.com/office/drawing/2014/main" val="3319192055"/>
                        </a:ext>
                      </a:extLst>
                    </a:gridCol>
                    <a:gridCol w="1003413">
                      <a:extLst>
                        <a:ext uri="{9D8B030D-6E8A-4147-A177-3AD203B41FA5}">
                          <a16:colId xmlns:a16="http://schemas.microsoft.com/office/drawing/2014/main" val="2318207910"/>
                        </a:ext>
                      </a:extLst>
                    </a:gridCol>
                  </a:tblGrid>
                  <a:tr h="370717">
                    <a:tc gridSpan="2">
                      <a:txBody>
                        <a:bodyPr/>
                        <a:lstStyle/>
                        <a:p>
                          <a:pPr algn="ctr"/>
                          <a:r>
                            <a:rPr lang="en-US" sz="1400" b="0" dirty="0"/>
                            <a:t>Inputs</a:t>
                          </a:r>
                        </a:p>
                      </a:txBody>
                      <a:tcPr/>
                    </a:tc>
                    <a:tc hMerge="1">
                      <a:txBody>
                        <a:bodyPr/>
                        <a:lstStyle/>
                        <a:p>
                          <a:pPr algn="ctr"/>
                          <a:endParaRPr lang="en-US" sz="1400" b="0"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70717">
                    <a:tc>
                      <a:txBody>
                        <a:bodyPr/>
                        <a:lstStyle/>
                        <a:p>
                          <a:endParaRPr lang="en-US"/>
                        </a:p>
                      </a:txBody>
                      <a:tcPr>
                        <a:blipFill>
                          <a:blip r:embed="rId3"/>
                          <a:stretch>
                            <a:fillRect t="-100000" r="-1025000" b="-393333"/>
                          </a:stretch>
                        </a:blipFill>
                      </a:tcPr>
                    </a:tc>
                    <a:tc>
                      <a:txBody>
                        <a:bodyPr/>
                        <a:lstStyle/>
                        <a:p>
                          <a:endParaRPr lang="en-US"/>
                        </a:p>
                      </a:txBody>
                      <a:tcPr>
                        <a:blipFill>
                          <a:blip r:embed="rId3"/>
                          <a:stretch>
                            <a:fillRect l="-67925" t="-100000" r="-596226" b="-393333"/>
                          </a:stretch>
                        </a:blipFill>
                      </a:tcPr>
                    </a:tc>
                    <a:tc>
                      <a:txBody>
                        <a:bodyPr/>
                        <a:lstStyle/>
                        <a:p>
                          <a:endParaRPr lang="en-US"/>
                        </a:p>
                      </a:txBody>
                      <a:tcPr>
                        <a:blipFill>
                          <a:blip r:embed="rId3"/>
                          <a:stretch>
                            <a:fillRect l="-117105" t="-100000" r="-315789" b="-393333"/>
                          </a:stretch>
                        </a:blipFill>
                      </a:tcPr>
                    </a:tc>
                    <a:tc>
                      <a:txBody>
                        <a:bodyPr/>
                        <a:lstStyle/>
                        <a:p>
                          <a:endParaRPr lang="en-US"/>
                        </a:p>
                      </a:txBody>
                      <a:tcPr>
                        <a:blipFill>
                          <a:blip r:embed="rId3"/>
                          <a:stretch>
                            <a:fillRect l="-208861" t="-100000" r="-203797" b="-393333"/>
                          </a:stretch>
                        </a:blipFill>
                      </a:tcPr>
                    </a:tc>
                    <a:tc>
                      <a:txBody>
                        <a:bodyPr/>
                        <a:lstStyle/>
                        <a:p>
                          <a:endParaRPr lang="en-US"/>
                        </a:p>
                      </a:txBody>
                      <a:tcPr>
                        <a:blipFill>
                          <a:blip r:embed="rId3"/>
                          <a:stretch>
                            <a:fillRect l="-308861" t="-100000" r="-103797" b="-393333"/>
                          </a:stretch>
                        </a:blipFill>
                      </a:tcPr>
                    </a:tc>
                    <a:tc>
                      <a:txBody>
                        <a:bodyPr/>
                        <a:lstStyle/>
                        <a:p>
                          <a:endParaRPr lang="en-US"/>
                        </a:p>
                      </a:txBody>
                      <a:tcPr>
                        <a:blipFill>
                          <a:blip r:embed="rId3"/>
                          <a:stretch>
                            <a:fillRect l="-408861" t="-100000" r="-3797" b="-393333"/>
                          </a:stretch>
                        </a:blipFill>
                      </a:tcPr>
                    </a:tc>
                    <a:extLst>
                      <a:ext uri="{0D108BD9-81ED-4DB2-BD59-A6C34878D82A}">
                        <a16:rowId xmlns:a16="http://schemas.microsoft.com/office/drawing/2014/main" val="4058499360"/>
                      </a:ext>
                    </a:extLst>
                  </a:tr>
                  <a:tr h="370717">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1"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370717">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1"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370717">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1"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370717">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1" dirty="0"/>
                            <a:t>1</a:t>
                          </a:r>
                        </a:p>
                      </a:txBody>
                      <a:tcPr/>
                    </a:tc>
                    <a:extLst>
                      <a:ext uri="{0D108BD9-81ED-4DB2-BD59-A6C34878D82A}">
                        <a16:rowId xmlns:a16="http://schemas.microsoft.com/office/drawing/2014/main" val="3037479323"/>
                      </a:ext>
                    </a:extLst>
                  </a:tr>
                </a:tbl>
              </a:graphicData>
            </a:graphic>
          </p:graphicFrame>
        </mc:Fallback>
      </mc:AlternateContent>
      <p:pic>
        <p:nvPicPr>
          <p:cNvPr id="4" name="Picture 3" descr="A 2-bit decoder showing two inputs d1 and d0 with values 0 and 1 respectively. Four outputs, t00, t01, t10, t11 are depicted. Only t01 has the output 1, every other one is 0.">
            <a:extLst>
              <a:ext uri="{FF2B5EF4-FFF2-40B4-BE49-F238E27FC236}">
                <a16:creationId xmlns:a16="http://schemas.microsoft.com/office/drawing/2014/main" id="{B12E0148-24D1-CC86-24A2-E11C9C171F57}"/>
              </a:ext>
            </a:extLst>
          </p:cNvPr>
          <p:cNvPicPr>
            <a:picLocks noChangeAspect="1"/>
          </p:cNvPicPr>
          <p:nvPr/>
        </p:nvPicPr>
        <p:blipFill>
          <a:blip r:embed="rId4"/>
          <a:stretch>
            <a:fillRect/>
          </a:stretch>
        </p:blipFill>
        <p:spPr>
          <a:xfrm>
            <a:off x="704244" y="1580182"/>
            <a:ext cx="5466522" cy="4729178"/>
          </a:xfrm>
          <a:prstGeom prst="rect">
            <a:avLst/>
          </a:prstGeom>
        </p:spPr>
      </p:pic>
    </p:spTree>
    <p:extLst>
      <p:ext uri="{BB962C8B-B14F-4D97-AF65-F5344CB8AC3E}">
        <p14:creationId xmlns:p14="http://schemas.microsoft.com/office/powerpoint/2010/main" val="11470107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3B89C-EDBA-19C1-A90B-E19BF15A13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8BB65E-CFD4-24F5-A0AD-86353D0A2EC1}"/>
              </a:ext>
            </a:extLst>
          </p:cNvPr>
          <p:cNvSpPr>
            <a:spLocks noGrp="1"/>
          </p:cNvSpPr>
          <p:nvPr>
            <p:ph type="title"/>
          </p:nvPr>
        </p:nvSpPr>
        <p:spPr/>
        <p:txBody>
          <a:bodyPr>
            <a:normAutofit/>
          </a:bodyPr>
          <a:lstStyle/>
          <a:p>
            <a:r>
              <a:rPr lang="en-US" sz="3200" dirty="0"/>
              <a:t>2-bit decoders</a:t>
            </a:r>
          </a:p>
        </p:txBody>
      </p:sp>
      <p:sp>
        <p:nvSpPr>
          <p:cNvPr id="30" name="Slide Number Placeholder 29">
            <a:extLst>
              <a:ext uri="{FF2B5EF4-FFF2-40B4-BE49-F238E27FC236}">
                <a16:creationId xmlns:a16="http://schemas.microsoft.com/office/drawing/2014/main" id="{669A8843-804F-728C-A1FB-A95C0DD5711F}"/>
              </a:ext>
            </a:extLst>
          </p:cNvPr>
          <p:cNvSpPr>
            <a:spLocks noGrp="1"/>
          </p:cNvSpPr>
          <p:nvPr>
            <p:ph type="sldNum" sz="quarter" idx="12"/>
          </p:nvPr>
        </p:nvSpPr>
        <p:spPr/>
        <p:txBody>
          <a:bodyPr/>
          <a:lstStyle/>
          <a:p>
            <a:fld id="{CC057153-B650-4DEB-B370-79DDCFDCE934}" type="slidenum">
              <a:rPr lang="en-US" smtClean="0"/>
              <a:t>46</a:t>
            </a:fld>
            <a:endParaRPr lang="en-US"/>
          </a:p>
        </p:txBody>
      </p:sp>
      <p:sp>
        <p:nvSpPr>
          <p:cNvPr id="31" name="TextBox 30">
            <a:extLst>
              <a:ext uri="{FF2B5EF4-FFF2-40B4-BE49-F238E27FC236}">
                <a16:creationId xmlns:a16="http://schemas.microsoft.com/office/drawing/2014/main" id="{08D1BFB8-062E-C4CB-5D8D-8AAB5D3DCFDD}"/>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4F767226-1349-72AC-B1F0-AF6026C5466D}"/>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8" name="Content Placeholder 7">
            <a:extLst>
              <a:ext uri="{FF2B5EF4-FFF2-40B4-BE49-F238E27FC236}">
                <a16:creationId xmlns:a16="http://schemas.microsoft.com/office/drawing/2014/main" id="{FD3AB630-86B2-60E3-2764-91418BC59BA5}"/>
              </a:ext>
            </a:extLst>
          </p:cNvPr>
          <p:cNvSpPr>
            <a:spLocks noGrp="1"/>
          </p:cNvSpPr>
          <p:nvPr>
            <p:ph idx="1"/>
          </p:nvPr>
        </p:nvSpPr>
        <p:spPr>
          <a:xfrm>
            <a:off x="6725478" y="3045648"/>
            <a:ext cx="5466522" cy="3176102"/>
          </a:xfrm>
        </p:spPr>
        <p:txBody>
          <a:bodyPr/>
          <a:lstStyle/>
          <a:p>
            <a:r>
              <a:rPr lang="en-US" dirty="0"/>
              <a:t>2-bit decoders are basic circuits that take 2 inputs and convert them up to 4 outputs. </a:t>
            </a:r>
          </a:p>
          <a:p>
            <a:r>
              <a:rPr lang="en-US" dirty="0"/>
              <a:t>Exactly one of the outputs will be 1. Which one is determined by the value, in binary, of the two inputs.</a:t>
            </a:r>
          </a:p>
          <a:p>
            <a:r>
              <a:rPr lang="en-US" dirty="0"/>
              <a:t>You can think of them as a binary to unary converter (from 2 to 1)</a:t>
            </a:r>
          </a:p>
        </p:txBody>
      </p:sp>
      <mc:AlternateContent xmlns:mc="http://schemas.openxmlformats.org/markup-compatibility/2006" xmlns:a14="http://schemas.microsoft.com/office/drawing/2010/main">
        <mc:Choice Requires="a14">
          <p:graphicFrame>
            <p:nvGraphicFramePr>
              <p:cNvPr id="71" name="Table 70">
                <a:extLst>
                  <a:ext uri="{FF2B5EF4-FFF2-40B4-BE49-F238E27FC236}">
                    <a16:creationId xmlns:a16="http://schemas.microsoft.com/office/drawing/2014/main" id="{B836A1CC-921C-1A85-2CA7-6C6412BC6DF6}"/>
                  </a:ext>
                </a:extLst>
              </p:cNvPr>
              <p:cNvGraphicFramePr>
                <a:graphicFrameLocks noGrp="1"/>
              </p:cNvGraphicFramePr>
              <p:nvPr/>
            </p:nvGraphicFramePr>
            <p:xfrm>
              <a:off x="7096539" y="0"/>
              <a:ext cx="5095457" cy="2224302"/>
            </p:xfrm>
            <a:graphic>
              <a:graphicData uri="http://schemas.openxmlformats.org/drawingml/2006/table">
                <a:tbl>
                  <a:tblPr firstRow="1" bandRow="1">
                    <a:tableStyleId>{00A15C55-8517-42AA-B614-E9B94910E393}</a:tableStyleId>
                  </a:tblPr>
                  <a:tblGrid>
                    <a:gridCol w="459989">
                      <a:extLst>
                        <a:ext uri="{9D8B030D-6E8A-4147-A177-3AD203B41FA5}">
                          <a16:colId xmlns:a16="http://schemas.microsoft.com/office/drawing/2014/main" val="3264958069"/>
                        </a:ext>
                      </a:extLst>
                    </a:gridCol>
                    <a:gridCol w="674403">
                      <a:extLst>
                        <a:ext uri="{9D8B030D-6E8A-4147-A177-3AD203B41FA5}">
                          <a16:colId xmlns:a16="http://schemas.microsoft.com/office/drawing/2014/main" val="910396186"/>
                        </a:ext>
                      </a:extLst>
                    </a:gridCol>
                    <a:gridCol w="950826">
                      <a:extLst>
                        <a:ext uri="{9D8B030D-6E8A-4147-A177-3AD203B41FA5}">
                          <a16:colId xmlns:a16="http://schemas.microsoft.com/office/drawing/2014/main" val="3981572935"/>
                        </a:ext>
                      </a:extLst>
                    </a:gridCol>
                    <a:gridCol w="1003413">
                      <a:extLst>
                        <a:ext uri="{9D8B030D-6E8A-4147-A177-3AD203B41FA5}">
                          <a16:colId xmlns:a16="http://schemas.microsoft.com/office/drawing/2014/main" val="4184236198"/>
                        </a:ext>
                      </a:extLst>
                    </a:gridCol>
                    <a:gridCol w="1003413">
                      <a:extLst>
                        <a:ext uri="{9D8B030D-6E8A-4147-A177-3AD203B41FA5}">
                          <a16:colId xmlns:a16="http://schemas.microsoft.com/office/drawing/2014/main" val="3319192055"/>
                        </a:ext>
                      </a:extLst>
                    </a:gridCol>
                    <a:gridCol w="1003413">
                      <a:extLst>
                        <a:ext uri="{9D8B030D-6E8A-4147-A177-3AD203B41FA5}">
                          <a16:colId xmlns:a16="http://schemas.microsoft.com/office/drawing/2014/main" val="2318207910"/>
                        </a:ext>
                      </a:extLst>
                    </a:gridCol>
                  </a:tblGrid>
                  <a:tr h="370717">
                    <a:tc gridSpan="2">
                      <a:txBody>
                        <a:bodyPr/>
                        <a:lstStyle/>
                        <a:p>
                          <a:pPr algn="ctr"/>
                          <a:r>
                            <a:rPr lang="en-US" sz="1400" b="0" dirty="0"/>
                            <a:t>Inputs</a:t>
                          </a:r>
                        </a:p>
                      </a:txBody>
                      <a:tcPr/>
                    </a:tc>
                    <a:tc hMerge="1">
                      <a:txBody>
                        <a:bodyPr/>
                        <a:lstStyle/>
                        <a:p>
                          <a:pPr algn="ctr"/>
                          <a:endParaRPr lang="en-US" sz="1400" b="0"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70717">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m:t>
                                    </m:r>
                                  </m:sub>
                                </m:sSub>
                              </m:oMath>
                            </m:oMathPara>
                          </a14:m>
                          <a:endParaRPr lang="en-US" sz="1400" b="0" dirty="0">
                            <a:solidFill>
                              <a:schemeClr val="bg1"/>
                            </a:solidFill>
                          </a:endParaRPr>
                        </a:p>
                      </a:txBody>
                      <a:tcPr>
                        <a:solidFill>
                          <a:schemeClr val="accent4"/>
                        </a:solidFill>
                      </a:tcPr>
                    </a:tc>
                    <a:extLst>
                      <a:ext uri="{0D108BD9-81ED-4DB2-BD59-A6C34878D82A}">
                        <a16:rowId xmlns:a16="http://schemas.microsoft.com/office/drawing/2014/main" val="4058499360"/>
                      </a:ext>
                    </a:extLst>
                  </a:tr>
                  <a:tr h="370717">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370717">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370717">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370717">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Choice>
        <mc:Fallback xmlns="">
          <p:graphicFrame>
            <p:nvGraphicFramePr>
              <p:cNvPr id="71" name="Table 70">
                <a:extLst>
                  <a:ext uri="{FF2B5EF4-FFF2-40B4-BE49-F238E27FC236}">
                    <a16:creationId xmlns:a16="http://schemas.microsoft.com/office/drawing/2014/main" id="{957B2461-D16F-8688-DF61-9DF291A87C7A}"/>
                  </a:ext>
                </a:extLst>
              </p:cNvPr>
              <p:cNvGraphicFramePr>
                <a:graphicFrameLocks noGrp="1"/>
              </p:cNvGraphicFramePr>
              <p:nvPr>
                <p:extLst>
                  <p:ext uri="{D42A27DB-BD31-4B8C-83A1-F6EECF244321}">
                    <p14:modId xmlns:p14="http://schemas.microsoft.com/office/powerpoint/2010/main" val="1079606184"/>
                  </p:ext>
                </p:extLst>
              </p:nvPr>
            </p:nvGraphicFramePr>
            <p:xfrm>
              <a:off x="7096539" y="0"/>
              <a:ext cx="5095457" cy="2224302"/>
            </p:xfrm>
            <a:graphic>
              <a:graphicData uri="http://schemas.openxmlformats.org/drawingml/2006/table">
                <a:tbl>
                  <a:tblPr firstRow="1" bandRow="1">
                    <a:tableStyleId>{00A15C55-8517-42AA-B614-E9B94910E393}</a:tableStyleId>
                  </a:tblPr>
                  <a:tblGrid>
                    <a:gridCol w="459989">
                      <a:extLst>
                        <a:ext uri="{9D8B030D-6E8A-4147-A177-3AD203B41FA5}">
                          <a16:colId xmlns:a16="http://schemas.microsoft.com/office/drawing/2014/main" val="3264958069"/>
                        </a:ext>
                      </a:extLst>
                    </a:gridCol>
                    <a:gridCol w="674403">
                      <a:extLst>
                        <a:ext uri="{9D8B030D-6E8A-4147-A177-3AD203B41FA5}">
                          <a16:colId xmlns:a16="http://schemas.microsoft.com/office/drawing/2014/main" val="910396186"/>
                        </a:ext>
                      </a:extLst>
                    </a:gridCol>
                    <a:gridCol w="950826">
                      <a:extLst>
                        <a:ext uri="{9D8B030D-6E8A-4147-A177-3AD203B41FA5}">
                          <a16:colId xmlns:a16="http://schemas.microsoft.com/office/drawing/2014/main" val="3981572935"/>
                        </a:ext>
                      </a:extLst>
                    </a:gridCol>
                    <a:gridCol w="1003413">
                      <a:extLst>
                        <a:ext uri="{9D8B030D-6E8A-4147-A177-3AD203B41FA5}">
                          <a16:colId xmlns:a16="http://schemas.microsoft.com/office/drawing/2014/main" val="4184236198"/>
                        </a:ext>
                      </a:extLst>
                    </a:gridCol>
                    <a:gridCol w="1003413">
                      <a:extLst>
                        <a:ext uri="{9D8B030D-6E8A-4147-A177-3AD203B41FA5}">
                          <a16:colId xmlns:a16="http://schemas.microsoft.com/office/drawing/2014/main" val="3319192055"/>
                        </a:ext>
                      </a:extLst>
                    </a:gridCol>
                    <a:gridCol w="1003413">
                      <a:extLst>
                        <a:ext uri="{9D8B030D-6E8A-4147-A177-3AD203B41FA5}">
                          <a16:colId xmlns:a16="http://schemas.microsoft.com/office/drawing/2014/main" val="2318207910"/>
                        </a:ext>
                      </a:extLst>
                    </a:gridCol>
                  </a:tblGrid>
                  <a:tr h="370717">
                    <a:tc gridSpan="2">
                      <a:txBody>
                        <a:bodyPr/>
                        <a:lstStyle/>
                        <a:p>
                          <a:pPr algn="ctr"/>
                          <a:r>
                            <a:rPr lang="en-US" sz="1400" b="0" dirty="0"/>
                            <a:t>Inputs</a:t>
                          </a:r>
                        </a:p>
                      </a:txBody>
                      <a:tcPr/>
                    </a:tc>
                    <a:tc hMerge="1">
                      <a:txBody>
                        <a:bodyPr/>
                        <a:lstStyle/>
                        <a:p>
                          <a:pPr algn="ctr"/>
                          <a:endParaRPr lang="en-US" sz="1400" b="0"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70717">
                    <a:tc>
                      <a:txBody>
                        <a:bodyPr/>
                        <a:lstStyle/>
                        <a:p>
                          <a:endParaRPr lang="en-US"/>
                        </a:p>
                      </a:txBody>
                      <a:tcPr>
                        <a:blipFill>
                          <a:blip r:embed="rId4"/>
                          <a:stretch>
                            <a:fillRect t="-100000" r="-1025000" b="-393333"/>
                          </a:stretch>
                        </a:blipFill>
                      </a:tcPr>
                    </a:tc>
                    <a:tc>
                      <a:txBody>
                        <a:bodyPr/>
                        <a:lstStyle/>
                        <a:p>
                          <a:endParaRPr lang="en-US"/>
                        </a:p>
                      </a:txBody>
                      <a:tcPr>
                        <a:blipFill>
                          <a:blip r:embed="rId4"/>
                          <a:stretch>
                            <a:fillRect l="-67925" t="-100000" r="-596226" b="-393333"/>
                          </a:stretch>
                        </a:blipFill>
                      </a:tcPr>
                    </a:tc>
                    <a:tc>
                      <a:txBody>
                        <a:bodyPr/>
                        <a:lstStyle/>
                        <a:p>
                          <a:endParaRPr lang="en-US"/>
                        </a:p>
                      </a:txBody>
                      <a:tcPr>
                        <a:blipFill>
                          <a:blip r:embed="rId4"/>
                          <a:stretch>
                            <a:fillRect l="-117105" t="-100000" r="-315789" b="-393333"/>
                          </a:stretch>
                        </a:blipFill>
                      </a:tcPr>
                    </a:tc>
                    <a:tc>
                      <a:txBody>
                        <a:bodyPr/>
                        <a:lstStyle/>
                        <a:p>
                          <a:endParaRPr lang="en-US"/>
                        </a:p>
                      </a:txBody>
                      <a:tcPr>
                        <a:blipFill>
                          <a:blip r:embed="rId4"/>
                          <a:stretch>
                            <a:fillRect l="-208861" t="-100000" r="-203797" b="-393333"/>
                          </a:stretch>
                        </a:blipFill>
                      </a:tcPr>
                    </a:tc>
                    <a:tc>
                      <a:txBody>
                        <a:bodyPr/>
                        <a:lstStyle/>
                        <a:p>
                          <a:endParaRPr lang="en-US"/>
                        </a:p>
                      </a:txBody>
                      <a:tcPr>
                        <a:blipFill>
                          <a:blip r:embed="rId4"/>
                          <a:stretch>
                            <a:fillRect l="-308861" t="-100000" r="-103797" b="-393333"/>
                          </a:stretch>
                        </a:blipFill>
                      </a:tcPr>
                    </a:tc>
                    <a:tc>
                      <a:txBody>
                        <a:bodyPr/>
                        <a:lstStyle/>
                        <a:p>
                          <a:endParaRPr lang="en-US"/>
                        </a:p>
                      </a:txBody>
                      <a:tcPr>
                        <a:blipFill>
                          <a:blip r:embed="rId4"/>
                          <a:stretch>
                            <a:fillRect l="-408861" t="-100000" r="-3797" b="-393333"/>
                          </a:stretch>
                        </a:blipFill>
                      </a:tcPr>
                    </a:tc>
                    <a:extLst>
                      <a:ext uri="{0D108BD9-81ED-4DB2-BD59-A6C34878D82A}">
                        <a16:rowId xmlns:a16="http://schemas.microsoft.com/office/drawing/2014/main" val="4058499360"/>
                      </a:ext>
                    </a:extLst>
                  </a:tr>
                  <a:tr h="370717">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370717">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370717">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370717">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Fallback>
      </mc:AlternateContent>
      <p:pic>
        <p:nvPicPr>
          <p:cNvPr id="4" name="Picture 3" descr="A 2-bit decoder showing two inputs d1 and d0 with values 0 and 1 respectively. Four outputs, t00, t01, t10, t11 are depicted. Only t01 has the output 1, every other one is 0.">
            <a:extLst>
              <a:ext uri="{FF2B5EF4-FFF2-40B4-BE49-F238E27FC236}">
                <a16:creationId xmlns:a16="http://schemas.microsoft.com/office/drawing/2014/main" id="{B278F84E-18D3-868B-96B6-A6D5CA6152E4}"/>
              </a:ext>
            </a:extLst>
          </p:cNvPr>
          <p:cNvPicPr>
            <a:picLocks noChangeAspect="1"/>
          </p:cNvPicPr>
          <p:nvPr/>
        </p:nvPicPr>
        <p:blipFill>
          <a:blip r:embed="rId5"/>
          <a:stretch>
            <a:fillRect/>
          </a:stretch>
        </p:blipFill>
        <p:spPr>
          <a:xfrm>
            <a:off x="704244" y="1580182"/>
            <a:ext cx="5466522" cy="4729178"/>
          </a:xfrm>
          <a:prstGeom prst="rect">
            <a:avLst/>
          </a:prstGeom>
        </p:spPr>
      </p:pic>
    </p:spTree>
    <p:extLst>
      <p:ext uri="{BB962C8B-B14F-4D97-AF65-F5344CB8AC3E}">
        <p14:creationId xmlns:p14="http://schemas.microsoft.com/office/powerpoint/2010/main" val="270834470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80D22-1D87-CF25-75CF-963CC0C04D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96D006-AEBB-6876-EEB2-708449AD336F}"/>
              </a:ext>
            </a:extLst>
          </p:cNvPr>
          <p:cNvSpPr>
            <a:spLocks noGrp="1"/>
          </p:cNvSpPr>
          <p:nvPr>
            <p:ph type="title"/>
          </p:nvPr>
        </p:nvSpPr>
        <p:spPr/>
        <p:txBody>
          <a:bodyPr>
            <a:normAutofit/>
          </a:bodyPr>
          <a:lstStyle/>
          <a:p>
            <a:r>
              <a:rPr lang="en-US" sz="3200" dirty="0"/>
              <a:t>Think</a:t>
            </a:r>
          </a:p>
        </p:txBody>
      </p:sp>
      <p:sp>
        <p:nvSpPr>
          <p:cNvPr id="30" name="Slide Number Placeholder 29">
            <a:extLst>
              <a:ext uri="{FF2B5EF4-FFF2-40B4-BE49-F238E27FC236}">
                <a16:creationId xmlns:a16="http://schemas.microsoft.com/office/drawing/2014/main" id="{55850B3D-7DDD-63A2-B9D8-0B7D7DC6F276}"/>
              </a:ext>
            </a:extLst>
          </p:cNvPr>
          <p:cNvSpPr>
            <a:spLocks noGrp="1"/>
          </p:cNvSpPr>
          <p:nvPr>
            <p:ph type="sldNum" sz="quarter" idx="12"/>
          </p:nvPr>
        </p:nvSpPr>
        <p:spPr/>
        <p:txBody>
          <a:bodyPr/>
          <a:lstStyle/>
          <a:p>
            <a:fld id="{CC057153-B650-4DEB-B370-79DDCFDCE934}" type="slidenum">
              <a:rPr lang="en-US" smtClean="0"/>
              <a:t>47</a:t>
            </a:fld>
            <a:endParaRPr lang="en-US"/>
          </a:p>
        </p:txBody>
      </p:sp>
      <p:sp>
        <p:nvSpPr>
          <p:cNvPr id="31" name="TextBox 30">
            <a:extLst>
              <a:ext uri="{FF2B5EF4-FFF2-40B4-BE49-F238E27FC236}">
                <a16:creationId xmlns:a16="http://schemas.microsoft.com/office/drawing/2014/main" id="{C69247F3-FEAC-07B4-4C03-C75A8D8B9501}"/>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1A0B646A-BC1B-8CFB-72D8-02237433787F}"/>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mc:AlternateContent xmlns:mc="http://schemas.openxmlformats.org/markup-compatibility/2006" xmlns:a14="http://schemas.microsoft.com/office/drawing/2010/main">
        <mc:Choice Requires="a14">
          <p:graphicFrame>
            <p:nvGraphicFramePr>
              <p:cNvPr id="71" name="Table 70">
                <a:extLst>
                  <a:ext uri="{FF2B5EF4-FFF2-40B4-BE49-F238E27FC236}">
                    <a16:creationId xmlns:a16="http://schemas.microsoft.com/office/drawing/2014/main" id="{77ADDD67-672D-F5D4-DC90-2BD25D3739E8}"/>
                  </a:ext>
                </a:extLst>
              </p:cNvPr>
              <p:cNvGraphicFramePr>
                <a:graphicFrameLocks noGrp="1"/>
              </p:cNvGraphicFramePr>
              <p:nvPr>
                <p:extLst>
                  <p:ext uri="{D42A27DB-BD31-4B8C-83A1-F6EECF244321}">
                    <p14:modId xmlns:p14="http://schemas.microsoft.com/office/powerpoint/2010/main" val="3278554567"/>
                  </p:ext>
                </p:extLst>
              </p:nvPr>
            </p:nvGraphicFramePr>
            <p:xfrm>
              <a:off x="7700654" y="2240485"/>
              <a:ext cx="3931508" cy="3048000"/>
            </p:xfrm>
            <a:graphic>
              <a:graphicData uri="http://schemas.openxmlformats.org/drawingml/2006/table">
                <a:tbl>
                  <a:tblPr firstRow="1" bandRow="1">
                    <a:tableStyleId>{00A15C55-8517-42AA-B614-E9B94910E393}</a:tableStyleId>
                  </a:tblPr>
                  <a:tblGrid>
                    <a:gridCol w="790099">
                      <a:extLst>
                        <a:ext uri="{9D8B030D-6E8A-4147-A177-3AD203B41FA5}">
                          <a16:colId xmlns:a16="http://schemas.microsoft.com/office/drawing/2014/main" val="2259217349"/>
                        </a:ext>
                      </a:extLst>
                    </a:gridCol>
                    <a:gridCol w="416689">
                      <a:extLst>
                        <a:ext uri="{9D8B030D-6E8A-4147-A177-3AD203B41FA5}">
                          <a16:colId xmlns:a16="http://schemas.microsoft.com/office/drawing/2014/main" val="3264958069"/>
                        </a:ext>
                      </a:extLst>
                    </a:gridCol>
                    <a:gridCol w="451412">
                      <a:extLst>
                        <a:ext uri="{9D8B030D-6E8A-4147-A177-3AD203B41FA5}">
                          <a16:colId xmlns:a16="http://schemas.microsoft.com/office/drawing/2014/main" val="910396186"/>
                        </a:ext>
                      </a:extLst>
                    </a:gridCol>
                    <a:gridCol w="520861">
                      <a:extLst>
                        <a:ext uri="{9D8B030D-6E8A-4147-A177-3AD203B41FA5}">
                          <a16:colId xmlns:a16="http://schemas.microsoft.com/office/drawing/2014/main" val="3981572935"/>
                        </a:ext>
                      </a:extLst>
                    </a:gridCol>
                    <a:gridCol w="555585">
                      <a:extLst>
                        <a:ext uri="{9D8B030D-6E8A-4147-A177-3AD203B41FA5}">
                          <a16:colId xmlns:a16="http://schemas.microsoft.com/office/drawing/2014/main" val="4184236198"/>
                        </a:ext>
                      </a:extLst>
                    </a:gridCol>
                    <a:gridCol w="465522">
                      <a:extLst>
                        <a:ext uri="{9D8B030D-6E8A-4147-A177-3AD203B41FA5}">
                          <a16:colId xmlns:a16="http://schemas.microsoft.com/office/drawing/2014/main" val="3319192055"/>
                        </a:ext>
                      </a:extLst>
                    </a:gridCol>
                    <a:gridCol w="731340">
                      <a:extLst>
                        <a:ext uri="{9D8B030D-6E8A-4147-A177-3AD203B41FA5}">
                          <a16:colId xmlns:a16="http://schemas.microsoft.com/office/drawing/2014/main" val="2318207910"/>
                        </a:ext>
                      </a:extLst>
                    </a:gridCol>
                  </a:tblGrid>
                  <a:tr h="299049">
                    <a:tc gridSpan="3">
                      <a:txBody>
                        <a:bodyPr/>
                        <a:lstStyle/>
                        <a:p>
                          <a:pPr algn="ctr"/>
                          <a:r>
                            <a:rPr lang="en-US" sz="1400" b="0" dirty="0"/>
                            <a:t>Inputs</a:t>
                          </a:r>
                        </a:p>
                      </a:txBody>
                      <a:tcPr/>
                    </a:tc>
                    <a:tc hMerge="1">
                      <a:txBody>
                        <a:bodyPr/>
                        <a:lstStyle/>
                        <a:p>
                          <a:endParaRPr dirty="0"/>
                        </a:p>
                      </a:txBody>
                      <a:tcPr/>
                    </a:tc>
                    <a:tc hMerge="1">
                      <a:txBody>
                        <a:bodyPr/>
                        <a:lstStyle/>
                        <a:p>
                          <a:pPr algn="ctr"/>
                          <a:endParaRPr lang="en-US" sz="1400" b="0"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9049">
                    <a:tc>
                      <a:txBody>
                        <a:bodyPr/>
                        <a:lstStyle/>
                        <a:p>
                          <a:pPr algn="ctr"/>
                          <a:r>
                            <a:rPr lang="en-US" sz="1400" b="0" dirty="0">
                              <a:solidFill>
                                <a:schemeClr val="bg1"/>
                              </a:solidFill>
                            </a:rPr>
                            <a:t>enable</a:t>
                          </a: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m:t>
                                    </m:r>
                                  </m:sub>
                                </m:sSub>
                              </m:oMath>
                            </m:oMathPara>
                          </a14:m>
                          <a:endParaRPr lang="en-US" sz="1400" b="0" dirty="0">
                            <a:solidFill>
                              <a:schemeClr val="bg1"/>
                            </a:solidFill>
                          </a:endParaRPr>
                        </a:p>
                      </a:txBody>
                      <a:tcPr>
                        <a:solidFill>
                          <a:schemeClr val="accent4"/>
                        </a:solidFill>
                      </a:tcPr>
                    </a:tc>
                    <a:extLst>
                      <a:ext uri="{0D108BD9-81ED-4DB2-BD59-A6C34878D82A}">
                        <a16:rowId xmlns:a16="http://schemas.microsoft.com/office/drawing/2014/main" val="4058499360"/>
                      </a:ext>
                    </a:extLst>
                  </a:tr>
                  <a:tr h="299049">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1732700711"/>
                      </a:ext>
                    </a:extLst>
                  </a:tr>
                  <a:tr h="299049">
                    <a:tc>
                      <a:txBody>
                        <a:bodyPr/>
                        <a:lstStyle/>
                        <a:p>
                          <a:pPr algn="ctr"/>
                          <a:r>
                            <a:rPr lang="en-US" sz="1400" b="0" dirty="0"/>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669102674"/>
                      </a:ext>
                    </a:extLst>
                  </a:tr>
                  <a:tr h="299049">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2020153941"/>
                      </a:ext>
                    </a:extLst>
                  </a:tr>
                  <a:tr h="299049">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1573552669"/>
                      </a:ext>
                    </a:extLst>
                  </a:tr>
                  <a:tr h="299049">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68841992"/>
                      </a:ext>
                    </a:extLst>
                  </a:tr>
                  <a:tr h="299049">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extLst>
                      <a:ext uri="{0D108BD9-81ED-4DB2-BD59-A6C34878D82A}">
                        <a16:rowId xmlns:a16="http://schemas.microsoft.com/office/drawing/2014/main" val="667803333"/>
                      </a:ext>
                    </a:extLst>
                  </a:tr>
                  <a:tr h="299049">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1284451998"/>
                      </a:ext>
                    </a:extLst>
                  </a:tr>
                  <a:tr h="299049">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3037479323"/>
                      </a:ext>
                    </a:extLst>
                  </a:tr>
                </a:tbl>
              </a:graphicData>
            </a:graphic>
          </p:graphicFrame>
        </mc:Choice>
        <mc:Fallback xmlns="">
          <p:graphicFrame>
            <p:nvGraphicFramePr>
              <p:cNvPr id="71" name="Table 70">
                <a:extLst>
                  <a:ext uri="{FF2B5EF4-FFF2-40B4-BE49-F238E27FC236}">
                    <a16:creationId xmlns:a16="http://schemas.microsoft.com/office/drawing/2014/main" id="{77ADDD67-672D-F5D4-DC90-2BD25D3739E8}"/>
                  </a:ext>
                </a:extLst>
              </p:cNvPr>
              <p:cNvGraphicFramePr>
                <a:graphicFrameLocks noGrp="1"/>
              </p:cNvGraphicFramePr>
              <p:nvPr>
                <p:extLst>
                  <p:ext uri="{D42A27DB-BD31-4B8C-83A1-F6EECF244321}">
                    <p14:modId xmlns:p14="http://schemas.microsoft.com/office/powerpoint/2010/main" val="3278554567"/>
                  </p:ext>
                </p:extLst>
              </p:nvPr>
            </p:nvGraphicFramePr>
            <p:xfrm>
              <a:off x="7700654" y="2240485"/>
              <a:ext cx="3931508" cy="3048000"/>
            </p:xfrm>
            <a:graphic>
              <a:graphicData uri="http://schemas.openxmlformats.org/drawingml/2006/table">
                <a:tbl>
                  <a:tblPr firstRow="1" bandRow="1">
                    <a:tableStyleId>{00A15C55-8517-42AA-B614-E9B94910E393}</a:tableStyleId>
                  </a:tblPr>
                  <a:tblGrid>
                    <a:gridCol w="790099">
                      <a:extLst>
                        <a:ext uri="{9D8B030D-6E8A-4147-A177-3AD203B41FA5}">
                          <a16:colId xmlns:a16="http://schemas.microsoft.com/office/drawing/2014/main" val="2259217349"/>
                        </a:ext>
                      </a:extLst>
                    </a:gridCol>
                    <a:gridCol w="416689">
                      <a:extLst>
                        <a:ext uri="{9D8B030D-6E8A-4147-A177-3AD203B41FA5}">
                          <a16:colId xmlns:a16="http://schemas.microsoft.com/office/drawing/2014/main" val="3264958069"/>
                        </a:ext>
                      </a:extLst>
                    </a:gridCol>
                    <a:gridCol w="451412">
                      <a:extLst>
                        <a:ext uri="{9D8B030D-6E8A-4147-A177-3AD203B41FA5}">
                          <a16:colId xmlns:a16="http://schemas.microsoft.com/office/drawing/2014/main" val="910396186"/>
                        </a:ext>
                      </a:extLst>
                    </a:gridCol>
                    <a:gridCol w="520861">
                      <a:extLst>
                        <a:ext uri="{9D8B030D-6E8A-4147-A177-3AD203B41FA5}">
                          <a16:colId xmlns:a16="http://schemas.microsoft.com/office/drawing/2014/main" val="3981572935"/>
                        </a:ext>
                      </a:extLst>
                    </a:gridCol>
                    <a:gridCol w="555585">
                      <a:extLst>
                        <a:ext uri="{9D8B030D-6E8A-4147-A177-3AD203B41FA5}">
                          <a16:colId xmlns:a16="http://schemas.microsoft.com/office/drawing/2014/main" val="4184236198"/>
                        </a:ext>
                      </a:extLst>
                    </a:gridCol>
                    <a:gridCol w="465522">
                      <a:extLst>
                        <a:ext uri="{9D8B030D-6E8A-4147-A177-3AD203B41FA5}">
                          <a16:colId xmlns:a16="http://schemas.microsoft.com/office/drawing/2014/main" val="3319192055"/>
                        </a:ext>
                      </a:extLst>
                    </a:gridCol>
                    <a:gridCol w="731340">
                      <a:extLst>
                        <a:ext uri="{9D8B030D-6E8A-4147-A177-3AD203B41FA5}">
                          <a16:colId xmlns:a16="http://schemas.microsoft.com/office/drawing/2014/main" val="2318207910"/>
                        </a:ext>
                      </a:extLst>
                    </a:gridCol>
                  </a:tblGrid>
                  <a:tr h="304800">
                    <a:tc gridSpan="3">
                      <a:txBody>
                        <a:bodyPr/>
                        <a:lstStyle/>
                        <a:p>
                          <a:pPr algn="ctr"/>
                          <a:r>
                            <a:rPr lang="en-US" sz="1400" b="0" dirty="0"/>
                            <a:t>Inputs</a:t>
                          </a:r>
                        </a:p>
                      </a:txBody>
                      <a:tcPr/>
                    </a:tc>
                    <a:tc hMerge="1">
                      <a:txBody>
                        <a:bodyPr/>
                        <a:lstStyle/>
                        <a:p>
                          <a:endParaRPr dirty="0"/>
                        </a:p>
                      </a:txBody>
                      <a:tcPr/>
                    </a:tc>
                    <a:tc hMerge="1">
                      <a:txBody>
                        <a:bodyPr/>
                        <a:lstStyle/>
                        <a:p>
                          <a:pPr algn="ctr"/>
                          <a:endParaRPr lang="en-US" sz="1400" b="0"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04800">
                    <a:tc>
                      <a:txBody>
                        <a:bodyPr/>
                        <a:lstStyle/>
                        <a:p>
                          <a:pPr algn="ctr"/>
                          <a:r>
                            <a:rPr lang="en-US" sz="1400" b="0" dirty="0">
                              <a:solidFill>
                                <a:schemeClr val="bg1"/>
                              </a:solidFill>
                            </a:rPr>
                            <a:t>enable</a:t>
                          </a:r>
                        </a:p>
                      </a:txBody>
                      <a:tcPr>
                        <a:solidFill>
                          <a:schemeClr val="accent4"/>
                        </a:solidFill>
                      </a:tcPr>
                    </a:tc>
                    <a:tc>
                      <a:txBody>
                        <a:bodyPr/>
                        <a:lstStyle/>
                        <a:p>
                          <a:endParaRPr lang="en-US"/>
                        </a:p>
                      </a:txBody>
                      <a:tcPr>
                        <a:blipFill>
                          <a:blip r:embed="rId3"/>
                          <a:stretch>
                            <a:fillRect l="-190909" t="-104167" r="-660606" b="-820833"/>
                          </a:stretch>
                        </a:blipFill>
                      </a:tcPr>
                    </a:tc>
                    <a:tc>
                      <a:txBody>
                        <a:bodyPr/>
                        <a:lstStyle/>
                        <a:p>
                          <a:endParaRPr lang="en-US"/>
                        </a:p>
                      </a:txBody>
                      <a:tcPr>
                        <a:blipFill>
                          <a:blip r:embed="rId3"/>
                          <a:stretch>
                            <a:fillRect l="-266667" t="-104167" r="-505556" b="-820833"/>
                          </a:stretch>
                        </a:blipFill>
                      </a:tcPr>
                    </a:tc>
                    <a:tc>
                      <a:txBody>
                        <a:bodyPr/>
                        <a:lstStyle/>
                        <a:p>
                          <a:endParaRPr lang="en-US"/>
                        </a:p>
                      </a:txBody>
                      <a:tcPr>
                        <a:blipFill>
                          <a:blip r:embed="rId3"/>
                          <a:stretch>
                            <a:fillRect l="-321951" t="-104167" r="-343902" b="-820833"/>
                          </a:stretch>
                        </a:blipFill>
                      </a:tcPr>
                    </a:tc>
                    <a:tc>
                      <a:txBody>
                        <a:bodyPr/>
                        <a:lstStyle/>
                        <a:p>
                          <a:endParaRPr lang="en-US"/>
                        </a:p>
                      </a:txBody>
                      <a:tcPr>
                        <a:blipFill>
                          <a:blip r:embed="rId3"/>
                          <a:stretch>
                            <a:fillRect l="-393182" t="-104167" r="-220455" b="-820833"/>
                          </a:stretch>
                        </a:blipFill>
                      </a:tcPr>
                    </a:tc>
                    <a:tc>
                      <a:txBody>
                        <a:bodyPr/>
                        <a:lstStyle/>
                        <a:p>
                          <a:endParaRPr lang="en-US"/>
                        </a:p>
                      </a:txBody>
                      <a:tcPr>
                        <a:blipFill>
                          <a:blip r:embed="rId3"/>
                          <a:stretch>
                            <a:fillRect l="-602778" t="-104167" r="-169444" b="-820833"/>
                          </a:stretch>
                        </a:blipFill>
                      </a:tcPr>
                    </a:tc>
                    <a:tc>
                      <a:txBody>
                        <a:bodyPr/>
                        <a:lstStyle/>
                        <a:p>
                          <a:endParaRPr lang="en-US"/>
                        </a:p>
                      </a:txBody>
                      <a:tcPr>
                        <a:blipFill>
                          <a:blip r:embed="rId3"/>
                          <a:stretch>
                            <a:fillRect l="-436207" t="-104167" r="-5172" b="-820833"/>
                          </a:stretch>
                        </a:blipFill>
                      </a:tcPr>
                    </a:tc>
                    <a:extLst>
                      <a:ext uri="{0D108BD9-81ED-4DB2-BD59-A6C34878D82A}">
                        <a16:rowId xmlns:a16="http://schemas.microsoft.com/office/drawing/2014/main" val="4058499360"/>
                      </a:ext>
                    </a:extLst>
                  </a:tr>
                  <a:tr h="30480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1732700711"/>
                      </a:ext>
                    </a:extLst>
                  </a:tr>
                  <a:tr h="304800">
                    <a:tc>
                      <a:txBody>
                        <a:bodyPr/>
                        <a:lstStyle/>
                        <a:p>
                          <a:pPr algn="ctr"/>
                          <a:r>
                            <a:rPr lang="en-US" sz="1400" b="0" dirty="0"/>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669102674"/>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2020153941"/>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1573552669"/>
                      </a:ext>
                    </a:extLst>
                  </a:tr>
                  <a:tr h="30480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68841992"/>
                      </a:ext>
                    </a:extLst>
                  </a:tr>
                  <a:tr h="304800">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tc>
                      <a:txBody>
                        <a:bodyPr/>
                        <a:lstStyle/>
                        <a:p>
                          <a:pPr algn="ctr"/>
                          <a:endParaRPr lang="en-US" sz="1400" b="0" dirty="0">
                            <a:solidFill>
                              <a:schemeClr val="tx1"/>
                            </a:solidFill>
                          </a:endParaRPr>
                        </a:p>
                      </a:txBody>
                      <a:tcPr/>
                    </a:tc>
                    <a:extLst>
                      <a:ext uri="{0D108BD9-81ED-4DB2-BD59-A6C34878D82A}">
                        <a16:rowId xmlns:a16="http://schemas.microsoft.com/office/drawing/2014/main" val="667803333"/>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1284451998"/>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extLst>
                      <a:ext uri="{0D108BD9-81ED-4DB2-BD59-A6C34878D82A}">
                        <a16:rowId xmlns:a16="http://schemas.microsoft.com/office/drawing/2014/main" val="3037479323"/>
                      </a:ext>
                    </a:extLst>
                  </a:tr>
                </a:tbl>
              </a:graphicData>
            </a:graphic>
          </p:graphicFrame>
        </mc:Fallback>
      </mc:AlternateContent>
      <p:pic>
        <p:nvPicPr>
          <p:cNvPr id="4" name="Picture 3">
            <a:extLst>
              <a:ext uri="{FF2B5EF4-FFF2-40B4-BE49-F238E27FC236}">
                <a16:creationId xmlns:a16="http://schemas.microsoft.com/office/drawing/2014/main" id="{43E138AA-7745-8F8D-0A4F-5C0776978CF4}"/>
              </a:ext>
            </a:extLst>
          </p:cNvPr>
          <p:cNvPicPr>
            <a:picLocks noChangeAspect="1"/>
          </p:cNvPicPr>
          <p:nvPr/>
        </p:nvPicPr>
        <p:blipFill>
          <a:blip r:embed="rId4"/>
          <a:stretch>
            <a:fillRect/>
          </a:stretch>
        </p:blipFill>
        <p:spPr>
          <a:xfrm>
            <a:off x="419926" y="1593685"/>
            <a:ext cx="5978225" cy="4341601"/>
          </a:xfrm>
          <a:prstGeom prst="rect">
            <a:avLst/>
          </a:prstGeom>
        </p:spPr>
      </p:pic>
    </p:spTree>
    <p:extLst>
      <p:ext uri="{BB962C8B-B14F-4D97-AF65-F5344CB8AC3E}">
        <p14:creationId xmlns:p14="http://schemas.microsoft.com/office/powerpoint/2010/main" val="25629320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CE3B6-6075-6177-2FC0-355AB761EB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78F0EB-8946-90AF-B9DC-F86681B4C223}"/>
              </a:ext>
            </a:extLst>
          </p:cNvPr>
          <p:cNvSpPr>
            <a:spLocks noGrp="1"/>
          </p:cNvSpPr>
          <p:nvPr>
            <p:ph type="title"/>
          </p:nvPr>
        </p:nvSpPr>
        <p:spPr/>
        <p:txBody>
          <a:bodyPr>
            <a:normAutofit/>
          </a:bodyPr>
          <a:lstStyle/>
          <a:p>
            <a:r>
              <a:rPr lang="en-US" sz="3200" dirty="0"/>
              <a:t>2-bit decoders with enable input</a:t>
            </a:r>
          </a:p>
        </p:txBody>
      </p:sp>
      <p:sp>
        <p:nvSpPr>
          <p:cNvPr id="30" name="Slide Number Placeholder 29">
            <a:extLst>
              <a:ext uri="{FF2B5EF4-FFF2-40B4-BE49-F238E27FC236}">
                <a16:creationId xmlns:a16="http://schemas.microsoft.com/office/drawing/2014/main" id="{80EE470C-0FBE-FE48-FB41-77A6E9491609}"/>
              </a:ext>
            </a:extLst>
          </p:cNvPr>
          <p:cNvSpPr>
            <a:spLocks noGrp="1"/>
          </p:cNvSpPr>
          <p:nvPr>
            <p:ph type="sldNum" sz="quarter" idx="12"/>
          </p:nvPr>
        </p:nvSpPr>
        <p:spPr/>
        <p:txBody>
          <a:bodyPr/>
          <a:lstStyle/>
          <a:p>
            <a:fld id="{CC057153-B650-4DEB-B370-79DDCFDCE934}" type="slidenum">
              <a:rPr lang="en-US" smtClean="0"/>
              <a:t>48</a:t>
            </a:fld>
            <a:endParaRPr lang="en-US"/>
          </a:p>
        </p:txBody>
      </p:sp>
      <p:sp>
        <p:nvSpPr>
          <p:cNvPr id="31" name="TextBox 30">
            <a:extLst>
              <a:ext uri="{FF2B5EF4-FFF2-40B4-BE49-F238E27FC236}">
                <a16:creationId xmlns:a16="http://schemas.microsoft.com/office/drawing/2014/main" id="{2A0BFFC8-1272-2388-F0FC-A6BF6170EA78}"/>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AF6DB54D-E8B1-4032-CF6F-85F662C1EE21}"/>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8" name="Content Placeholder 7">
            <a:extLst>
              <a:ext uri="{FF2B5EF4-FFF2-40B4-BE49-F238E27FC236}">
                <a16:creationId xmlns:a16="http://schemas.microsoft.com/office/drawing/2014/main" id="{57DBA2EF-AFA4-D3D2-6ED1-D2A3FC133763}"/>
              </a:ext>
            </a:extLst>
          </p:cNvPr>
          <p:cNvSpPr>
            <a:spLocks noGrp="1"/>
          </p:cNvSpPr>
          <p:nvPr>
            <p:ph idx="1"/>
          </p:nvPr>
        </p:nvSpPr>
        <p:spPr>
          <a:xfrm>
            <a:off x="6538609" y="3818755"/>
            <a:ext cx="5807354" cy="4593828"/>
          </a:xfrm>
        </p:spPr>
        <p:txBody>
          <a:bodyPr/>
          <a:lstStyle/>
          <a:p>
            <a:r>
              <a:rPr lang="en-US" dirty="0"/>
              <a:t>When enable is on (1) the turned on and works as usual. When enable is off (0), the decoder is off. </a:t>
            </a:r>
          </a:p>
        </p:txBody>
      </p:sp>
      <mc:AlternateContent xmlns:mc="http://schemas.openxmlformats.org/markup-compatibility/2006" xmlns:a14="http://schemas.microsoft.com/office/drawing/2010/main">
        <mc:Choice Requires="a14">
          <p:graphicFrame>
            <p:nvGraphicFramePr>
              <p:cNvPr id="71" name="Table 70">
                <a:extLst>
                  <a:ext uri="{FF2B5EF4-FFF2-40B4-BE49-F238E27FC236}">
                    <a16:creationId xmlns:a16="http://schemas.microsoft.com/office/drawing/2014/main" id="{9868567C-CDA1-0FC7-56CB-0DD64620B18C}"/>
                  </a:ext>
                </a:extLst>
              </p:cNvPr>
              <p:cNvGraphicFramePr>
                <a:graphicFrameLocks noGrp="1"/>
              </p:cNvGraphicFramePr>
              <p:nvPr/>
            </p:nvGraphicFramePr>
            <p:xfrm>
              <a:off x="7474225" y="-8754"/>
              <a:ext cx="3931508" cy="3048000"/>
            </p:xfrm>
            <a:graphic>
              <a:graphicData uri="http://schemas.openxmlformats.org/drawingml/2006/table">
                <a:tbl>
                  <a:tblPr firstRow="1" bandRow="1">
                    <a:tableStyleId>{00A15C55-8517-42AA-B614-E9B94910E393}</a:tableStyleId>
                  </a:tblPr>
                  <a:tblGrid>
                    <a:gridCol w="790099">
                      <a:extLst>
                        <a:ext uri="{9D8B030D-6E8A-4147-A177-3AD203B41FA5}">
                          <a16:colId xmlns:a16="http://schemas.microsoft.com/office/drawing/2014/main" val="2259217349"/>
                        </a:ext>
                      </a:extLst>
                    </a:gridCol>
                    <a:gridCol w="416689">
                      <a:extLst>
                        <a:ext uri="{9D8B030D-6E8A-4147-A177-3AD203B41FA5}">
                          <a16:colId xmlns:a16="http://schemas.microsoft.com/office/drawing/2014/main" val="3264958069"/>
                        </a:ext>
                      </a:extLst>
                    </a:gridCol>
                    <a:gridCol w="451412">
                      <a:extLst>
                        <a:ext uri="{9D8B030D-6E8A-4147-A177-3AD203B41FA5}">
                          <a16:colId xmlns:a16="http://schemas.microsoft.com/office/drawing/2014/main" val="910396186"/>
                        </a:ext>
                      </a:extLst>
                    </a:gridCol>
                    <a:gridCol w="520861">
                      <a:extLst>
                        <a:ext uri="{9D8B030D-6E8A-4147-A177-3AD203B41FA5}">
                          <a16:colId xmlns:a16="http://schemas.microsoft.com/office/drawing/2014/main" val="3981572935"/>
                        </a:ext>
                      </a:extLst>
                    </a:gridCol>
                    <a:gridCol w="555585">
                      <a:extLst>
                        <a:ext uri="{9D8B030D-6E8A-4147-A177-3AD203B41FA5}">
                          <a16:colId xmlns:a16="http://schemas.microsoft.com/office/drawing/2014/main" val="4184236198"/>
                        </a:ext>
                      </a:extLst>
                    </a:gridCol>
                    <a:gridCol w="465522">
                      <a:extLst>
                        <a:ext uri="{9D8B030D-6E8A-4147-A177-3AD203B41FA5}">
                          <a16:colId xmlns:a16="http://schemas.microsoft.com/office/drawing/2014/main" val="3319192055"/>
                        </a:ext>
                      </a:extLst>
                    </a:gridCol>
                    <a:gridCol w="731340">
                      <a:extLst>
                        <a:ext uri="{9D8B030D-6E8A-4147-A177-3AD203B41FA5}">
                          <a16:colId xmlns:a16="http://schemas.microsoft.com/office/drawing/2014/main" val="2318207910"/>
                        </a:ext>
                      </a:extLst>
                    </a:gridCol>
                  </a:tblGrid>
                  <a:tr h="299049">
                    <a:tc gridSpan="3">
                      <a:txBody>
                        <a:bodyPr/>
                        <a:lstStyle/>
                        <a:p>
                          <a:pPr algn="ctr"/>
                          <a:r>
                            <a:rPr lang="en-US" sz="1400" b="0" dirty="0"/>
                            <a:t>Inputs</a:t>
                          </a:r>
                        </a:p>
                      </a:txBody>
                      <a:tcPr/>
                    </a:tc>
                    <a:tc hMerge="1">
                      <a:txBody>
                        <a:bodyPr/>
                        <a:lstStyle/>
                        <a:p>
                          <a:endParaRPr dirty="0"/>
                        </a:p>
                      </a:txBody>
                      <a:tcPr/>
                    </a:tc>
                    <a:tc hMerge="1">
                      <a:txBody>
                        <a:bodyPr/>
                        <a:lstStyle/>
                        <a:p>
                          <a:pPr algn="ctr"/>
                          <a:endParaRPr lang="en-US" sz="1400" b="0"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9049">
                    <a:tc>
                      <a:txBody>
                        <a:bodyPr/>
                        <a:lstStyle/>
                        <a:p>
                          <a:pPr algn="ctr"/>
                          <a:r>
                            <a:rPr lang="en-US" sz="1400" b="0" dirty="0">
                              <a:solidFill>
                                <a:schemeClr val="bg1"/>
                              </a:solidFill>
                            </a:rPr>
                            <a:t>enable</a:t>
                          </a: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m:t>
                                    </m:r>
                                  </m:sub>
                                </m:sSub>
                              </m:oMath>
                            </m:oMathPara>
                          </a14:m>
                          <a:endParaRPr lang="en-US" sz="1400" b="0" dirty="0">
                            <a:solidFill>
                              <a:schemeClr val="bg1"/>
                            </a:solidFill>
                          </a:endParaRPr>
                        </a:p>
                      </a:txBody>
                      <a:tcPr>
                        <a:solidFill>
                          <a:schemeClr val="accent4"/>
                        </a:solidFill>
                      </a:tcPr>
                    </a:tc>
                    <a:extLst>
                      <a:ext uri="{0D108BD9-81ED-4DB2-BD59-A6C34878D82A}">
                        <a16:rowId xmlns:a16="http://schemas.microsoft.com/office/drawing/2014/main" val="4058499360"/>
                      </a:ext>
                    </a:extLst>
                  </a:tr>
                  <a:tr h="299049">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732700711"/>
                      </a:ext>
                    </a:extLst>
                  </a:tr>
                  <a:tr h="299049">
                    <a:tc>
                      <a:txBody>
                        <a:bodyPr/>
                        <a:lstStyle/>
                        <a:p>
                          <a:pPr algn="ctr"/>
                          <a:r>
                            <a:rPr lang="en-US" sz="1400" b="0" dirty="0"/>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9102674"/>
                      </a:ext>
                    </a:extLst>
                  </a:tr>
                  <a:tr h="299049">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2020153941"/>
                      </a:ext>
                    </a:extLst>
                  </a:tr>
                  <a:tr h="299049">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573552669"/>
                      </a:ext>
                    </a:extLst>
                  </a:tr>
                  <a:tr h="299049">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299049">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299049">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299049">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Choice>
        <mc:Fallback xmlns="">
          <p:graphicFrame>
            <p:nvGraphicFramePr>
              <p:cNvPr id="71" name="Table 70">
                <a:extLst>
                  <a:ext uri="{FF2B5EF4-FFF2-40B4-BE49-F238E27FC236}">
                    <a16:creationId xmlns:a16="http://schemas.microsoft.com/office/drawing/2014/main" id="{77ADDD67-672D-F5D4-DC90-2BD25D3739E8}"/>
                  </a:ext>
                </a:extLst>
              </p:cNvPr>
              <p:cNvGraphicFramePr>
                <a:graphicFrameLocks noGrp="1"/>
              </p:cNvGraphicFramePr>
              <p:nvPr>
                <p:extLst>
                  <p:ext uri="{D42A27DB-BD31-4B8C-83A1-F6EECF244321}">
                    <p14:modId xmlns:p14="http://schemas.microsoft.com/office/powerpoint/2010/main" val="4230512439"/>
                  </p:ext>
                </p:extLst>
              </p:nvPr>
            </p:nvGraphicFramePr>
            <p:xfrm>
              <a:off x="7474225" y="-8754"/>
              <a:ext cx="3931508" cy="3048000"/>
            </p:xfrm>
            <a:graphic>
              <a:graphicData uri="http://schemas.openxmlformats.org/drawingml/2006/table">
                <a:tbl>
                  <a:tblPr firstRow="1" bandRow="1">
                    <a:tableStyleId>{00A15C55-8517-42AA-B614-E9B94910E393}</a:tableStyleId>
                  </a:tblPr>
                  <a:tblGrid>
                    <a:gridCol w="790099">
                      <a:extLst>
                        <a:ext uri="{9D8B030D-6E8A-4147-A177-3AD203B41FA5}">
                          <a16:colId xmlns:a16="http://schemas.microsoft.com/office/drawing/2014/main" val="2259217349"/>
                        </a:ext>
                      </a:extLst>
                    </a:gridCol>
                    <a:gridCol w="416689">
                      <a:extLst>
                        <a:ext uri="{9D8B030D-6E8A-4147-A177-3AD203B41FA5}">
                          <a16:colId xmlns:a16="http://schemas.microsoft.com/office/drawing/2014/main" val="3264958069"/>
                        </a:ext>
                      </a:extLst>
                    </a:gridCol>
                    <a:gridCol w="451412">
                      <a:extLst>
                        <a:ext uri="{9D8B030D-6E8A-4147-A177-3AD203B41FA5}">
                          <a16:colId xmlns:a16="http://schemas.microsoft.com/office/drawing/2014/main" val="910396186"/>
                        </a:ext>
                      </a:extLst>
                    </a:gridCol>
                    <a:gridCol w="520861">
                      <a:extLst>
                        <a:ext uri="{9D8B030D-6E8A-4147-A177-3AD203B41FA5}">
                          <a16:colId xmlns:a16="http://schemas.microsoft.com/office/drawing/2014/main" val="3981572935"/>
                        </a:ext>
                      </a:extLst>
                    </a:gridCol>
                    <a:gridCol w="555585">
                      <a:extLst>
                        <a:ext uri="{9D8B030D-6E8A-4147-A177-3AD203B41FA5}">
                          <a16:colId xmlns:a16="http://schemas.microsoft.com/office/drawing/2014/main" val="4184236198"/>
                        </a:ext>
                      </a:extLst>
                    </a:gridCol>
                    <a:gridCol w="465522">
                      <a:extLst>
                        <a:ext uri="{9D8B030D-6E8A-4147-A177-3AD203B41FA5}">
                          <a16:colId xmlns:a16="http://schemas.microsoft.com/office/drawing/2014/main" val="3319192055"/>
                        </a:ext>
                      </a:extLst>
                    </a:gridCol>
                    <a:gridCol w="731340">
                      <a:extLst>
                        <a:ext uri="{9D8B030D-6E8A-4147-A177-3AD203B41FA5}">
                          <a16:colId xmlns:a16="http://schemas.microsoft.com/office/drawing/2014/main" val="2318207910"/>
                        </a:ext>
                      </a:extLst>
                    </a:gridCol>
                  </a:tblGrid>
                  <a:tr h="304800">
                    <a:tc gridSpan="3">
                      <a:txBody>
                        <a:bodyPr/>
                        <a:lstStyle/>
                        <a:p>
                          <a:pPr algn="ctr"/>
                          <a:r>
                            <a:rPr lang="en-US" sz="1400" b="0" dirty="0"/>
                            <a:t>Inputs</a:t>
                          </a:r>
                        </a:p>
                      </a:txBody>
                      <a:tcPr/>
                    </a:tc>
                    <a:tc hMerge="1">
                      <a:txBody>
                        <a:bodyPr/>
                        <a:lstStyle/>
                        <a:p>
                          <a:endParaRPr dirty="0"/>
                        </a:p>
                      </a:txBody>
                      <a:tcPr/>
                    </a:tc>
                    <a:tc hMerge="1">
                      <a:txBody>
                        <a:bodyPr/>
                        <a:lstStyle/>
                        <a:p>
                          <a:pPr algn="ctr"/>
                          <a:endParaRPr lang="en-US" sz="1400" b="0" dirty="0"/>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04800">
                    <a:tc>
                      <a:txBody>
                        <a:bodyPr/>
                        <a:lstStyle/>
                        <a:p>
                          <a:pPr algn="ctr"/>
                          <a:r>
                            <a:rPr lang="en-US" sz="1400" b="0" dirty="0">
                              <a:solidFill>
                                <a:schemeClr val="bg1"/>
                              </a:solidFill>
                            </a:rPr>
                            <a:t>enable</a:t>
                          </a:r>
                        </a:p>
                      </a:txBody>
                      <a:tcPr>
                        <a:solidFill>
                          <a:schemeClr val="accent4"/>
                        </a:solidFill>
                      </a:tcPr>
                    </a:tc>
                    <a:tc>
                      <a:txBody>
                        <a:bodyPr/>
                        <a:lstStyle/>
                        <a:p>
                          <a:endParaRPr lang="en-US"/>
                        </a:p>
                      </a:txBody>
                      <a:tcPr>
                        <a:blipFill>
                          <a:blip r:embed="rId3"/>
                          <a:stretch>
                            <a:fillRect l="-196875" t="-104167" r="-681250" b="-820833"/>
                          </a:stretch>
                        </a:blipFill>
                      </a:tcPr>
                    </a:tc>
                    <a:tc>
                      <a:txBody>
                        <a:bodyPr/>
                        <a:lstStyle/>
                        <a:p>
                          <a:endParaRPr lang="en-US"/>
                        </a:p>
                      </a:txBody>
                      <a:tcPr>
                        <a:blipFill>
                          <a:blip r:embed="rId3"/>
                          <a:stretch>
                            <a:fillRect l="-263889" t="-104167" r="-505556" b="-820833"/>
                          </a:stretch>
                        </a:blipFill>
                      </a:tcPr>
                    </a:tc>
                    <a:tc>
                      <a:txBody>
                        <a:bodyPr/>
                        <a:lstStyle/>
                        <a:p>
                          <a:endParaRPr lang="en-US"/>
                        </a:p>
                      </a:txBody>
                      <a:tcPr>
                        <a:blipFill>
                          <a:blip r:embed="rId3"/>
                          <a:stretch>
                            <a:fillRect l="-319512" t="-104167" r="-343902" b="-820833"/>
                          </a:stretch>
                        </a:blipFill>
                      </a:tcPr>
                    </a:tc>
                    <a:tc>
                      <a:txBody>
                        <a:bodyPr/>
                        <a:lstStyle/>
                        <a:p>
                          <a:endParaRPr lang="en-US"/>
                        </a:p>
                      </a:txBody>
                      <a:tcPr>
                        <a:blipFill>
                          <a:blip r:embed="rId3"/>
                          <a:stretch>
                            <a:fillRect l="-390909" t="-104167" r="-220455" b="-820833"/>
                          </a:stretch>
                        </a:blipFill>
                      </a:tcPr>
                    </a:tc>
                    <a:tc>
                      <a:txBody>
                        <a:bodyPr/>
                        <a:lstStyle/>
                        <a:p>
                          <a:endParaRPr lang="en-US"/>
                        </a:p>
                      </a:txBody>
                      <a:tcPr>
                        <a:blipFill>
                          <a:blip r:embed="rId3"/>
                          <a:stretch>
                            <a:fillRect l="-583784" t="-104167" r="-162162" b="-820833"/>
                          </a:stretch>
                        </a:blipFill>
                      </a:tcPr>
                    </a:tc>
                    <a:tc>
                      <a:txBody>
                        <a:bodyPr/>
                        <a:lstStyle/>
                        <a:p>
                          <a:endParaRPr lang="en-US"/>
                        </a:p>
                      </a:txBody>
                      <a:tcPr>
                        <a:blipFill>
                          <a:blip r:embed="rId3"/>
                          <a:stretch>
                            <a:fillRect l="-436207" t="-104167" r="-3448" b="-820833"/>
                          </a:stretch>
                        </a:blipFill>
                      </a:tcPr>
                    </a:tc>
                    <a:extLst>
                      <a:ext uri="{0D108BD9-81ED-4DB2-BD59-A6C34878D82A}">
                        <a16:rowId xmlns:a16="http://schemas.microsoft.com/office/drawing/2014/main" val="4058499360"/>
                      </a:ext>
                    </a:extLst>
                  </a:tr>
                  <a:tr h="30480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732700711"/>
                      </a:ext>
                    </a:extLst>
                  </a:tr>
                  <a:tr h="304800">
                    <a:tc>
                      <a:txBody>
                        <a:bodyPr/>
                        <a:lstStyle/>
                        <a:p>
                          <a:pPr algn="ctr"/>
                          <a:r>
                            <a:rPr lang="en-US" sz="1400" b="0" dirty="0"/>
                            <a:t>0</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9102674"/>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2020153941"/>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573552669"/>
                      </a:ext>
                    </a:extLst>
                  </a:tr>
                  <a:tr h="30480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304800">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extLst>
                      <a:ext uri="{0D108BD9-81ED-4DB2-BD59-A6C34878D82A}">
                        <a16:rowId xmlns:a16="http://schemas.microsoft.com/office/drawing/2014/main" val="667803333"/>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Fallback>
      </mc:AlternateContent>
      <p:pic>
        <p:nvPicPr>
          <p:cNvPr id="4" name="Picture 3">
            <a:extLst>
              <a:ext uri="{FF2B5EF4-FFF2-40B4-BE49-F238E27FC236}">
                <a16:creationId xmlns:a16="http://schemas.microsoft.com/office/drawing/2014/main" id="{2CAFCFE1-138F-1180-2316-C773F2D42FF0}"/>
              </a:ext>
            </a:extLst>
          </p:cNvPr>
          <p:cNvPicPr>
            <a:picLocks noChangeAspect="1"/>
          </p:cNvPicPr>
          <p:nvPr/>
        </p:nvPicPr>
        <p:blipFill>
          <a:blip r:embed="rId4"/>
          <a:stretch>
            <a:fillRect/>
          </a:stretch>
        </p:blipFill>
        <p:spPr>
          <a:xfrm>
            <a:off x="419926" y="1593685"/>
            <a:ext cx="5978225" cy="4341601"/>
          </a:xfrm>
          <a:prstGeom prst="rect">
            <a:avLst/>
          </a:prstGeom>
        </p:spPr>
      </p:pic>
    </p:spTree>
    <p:extLst>
      <p:ext uri="{BB962C8B-B14F-4D97-AF65-F5344CB8AC3E}">
        <p14:creationId xmlns:p14="http://schemas.microsoft.com/office/powerpoint/2010/main" val="17280831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E91C5-7A03-03A9-5E06-6DDEB1F705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22A3CA-AC9B-BDAF-2F16-BDA030C65347}"/>
              </a:ext>
            </a:extLst>
          </p:cNvPr>
          <p:cNvSpPr>
            <a:spLocks noGrp="1"/>
          </p:cNvSpPr>
          <p:nvPr>
            <p:ph type="title"/>
          </p:nvPr>
        </p:nvSpPr>
        <p:spPr/>
        <p:txBody>
          <a:bodyPr>
            <a:normAutofit/>
          </a:bodyPr>
          <a:lstStyle/>
          <a:p>
            <a:r>
              <a:rPr lang="en-US" sz="3200" dirty="0"/>
              <a:t>Think</a:t>
            </a:r>
          </a:p>
        </p:txBody>
      </p:sp>
      <p:sp>
        <p:nvSpPr>
          <p:cNvPr id="30" name="Slide Number Placeholder 29">
            <a:extLst>
              <a:ext uri="{FF2B5EF4-FFF2-40B4-BE49-F238E27FC236}">
                <a16:creationId xmlns:a16="http://schemas.microsoft.com/office/drawing/2014/main" id="{C51285BA-7114-AFF3-1BEA-707DF59AEE0C}"/>
              </a:ext>
            </a:extLst>
          </p:cNvPr>
          <p:cNvSpPr>
            <a:spLocks noGrp="1"/>
          </p:cNvSpPr>
          <p:nvPr>
            <p:ph type="sldNum" sz="quarter" idx="12"/>
          </p:nvPr>
        </p:nvSpPr>
        <p:spPr/>
        <p:txBody>
          <a:bodyPr/>
          <a:lstStyle/>
          <a:p>
            <a:fld id="{CC057153-B650-4DEB-B370-79DDCFDCE934}" type="slidenum">
              <a:rPr lang="en-US" smtClean="0"/>
              <a:t>49</a:t>
            </a:fld>
            <a:endParaRPr lang="en-US"/>
          </a:p>
        </p:txBody>
      </p:sp>
      <p:sp>
        <p:nvSpPr>
          <p:cNvPr id="31" name="TextBox 30">
            <a:extLst>
              <a:ext uri="{FF2B5EF4-FFF2-40B4-BE49-F238E27FC236}">
                <a16:creationId xmlns:a16="http://schemas.microsoft.com/office/drawing/2014/main" id="{D8975CD1-5AF9-EE04-852E-ECB3349A02D8}"/>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491707CE-B9C1-089C-7744-181521891085}"/>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8" name="Content Placeholder 7">
            <a:extLst>
              <a:ext uri="{FF2B5EF4-FFF2-40B4-BE49-F238E27FC236}">
                <a16:creationId xmlns:a16="http://schemas.microsoft.com/office/drawing/2014/main" id="{E506CAC7-7F6E-AAA5-5241-3E7E209B1E46}"/>
              </a:ext>
            </a:extLst>
          </p:cNvPr>
          <p:cNvSpPr>
            <a:spLocks noGrp="1"/>
          </p:cNvSpPr>
          <p:nvPr>
            <p:ph idx="1"/>
          </p:nvPr>
        </p:nvSpPr>
        <p:spPr>
          <a:xfrm>
            <a:off x="612648" y="1715532"/>
            <a:ext cx="10768366" cy="4593828"/>
          </a:xfrm>
        </p:spPr>
        <p:txBody>
          <a:bodyPr/>
          <a:lstStyle/>
          <a:p>
            <a:r>
              <a:rPr lang="en-US" i="1" dirty="0"/>
              <a:t>What if we wanted to build a 3-bit decoder? How many lines would we have?</a:t>
            </a:r>
          </a:p>
        </p:txBody>
      </p:sp>
    </p:spTree>
    <p:extLst>
      <p:ext uri="{BB962C8B-B14F-4D97-AF65-F5344CB8AC3E}">
        <p14:creationId xmlns:p14="http://schemas.microsoft.com/office/powerpoint/2010/main" val="31005117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FF7EA-F98F-7736-5AA8-2A6A4E38C7D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1A1251-EFD3-7C35-3959-D82E090EA201}"/>
              </a:ext>
            </a:extLst>
          </p:cNvPr>
          <p:cNvSpPr>
            <a:spLocks noGrp="1"/>
          </p:cNvSpPr>
          <p:nvPr>
            <p:ph type="title"/>
          </p:nvPr>
        </p:nvSpPr>
        <p:spPr/>
        <p:txBody>
          <a:bodyPr>
            <a:normAutofit/>
          </a:bodyPr>
          <a:lstStyle/>
          <a:p>
            <a:r>
              <a:rPr lang="en-US" sz="3200" dirty="0"/>
              <a:t>3-bit decoder</a:t>
            </a:r>
          </a:p>
        </p:txBody>
      </p:sp>
      <p:sp>
        <p:nvSpPr>
          <p:cNvPr id="30" name="Slide Number Placeholder 29">
            <a:extLst>
              <a:ext uri="{FF2B5EF4-FFF2-40B4-BE49-F238E27FC236}">
                <a16:creationId xmlns:a16="http://schemas.microsoft.com/office/drawing/2014/main" id="{730D57C8-AFF9-144D-C1D1-69061BC88361}"/>
              </a:ext>
            </a:extLst>
          </p:cNvPr>
          <p:cNvSpPr>
            <a:spLocks noGrp="1"/>
          </p:cNvSpPr>
          <p:nvPr>
            <p:ph type="sldNum" sz="quarter" idx="12"/>
          </p:nvPr>
        </p:nvSpPr>
        <p:spPr/>
        <p:txBody>
          <a:bodyPr/>
          <a:lstStyle/>
          <a:p>
            <a:fld id="{CC057153-B650-4DEB-B370-79DDCFDCE934}" type="slidenum">
              <a:rPr lang="en-US" smtClean="0"/>
              <a:t>50</a:t>
            </a:fld>
            <a:endParaRPr lang="en-US"/>
          </a:p>
        </p:txBody>
      </p:sp>
      <p:sp>
        <p:nvSpPr>
          <p:cNvPr id="31" name="TextBox 30">
            <a:extLst>
              <a:ext uri="{FF2B5EF4-FFF2-40B4-BE49-F238E27FC236}">
                <a16:creationId xmlns:a16="http://schemas.microsoft.com/office/drawing/2014/main" id="{2E82403D-FD6B-9B72-AACA-3C4D7122B430}"/>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2F523B07-E4FD-8EE6-B216-863846DCDF33}"/>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8" name="Content Placeholder 7">
            <a:extLst>
              <a:ext uri="{FF2B5EF4-FFF2-40B4-BE49-F238E27FC236}">
                <a16:creationId xmlns:a16="http://schemas.microsoft.com/office/drawing/2014/main" id="{8E5B3528-90E0-4573-EBC4-50FE438E6575}"/>
              </a:ext>
            </a:extLst>
          </p:cNvPr>
          <p:cNvSpPr>
            <a:spLocks noGrp="1"/>
          </p:cNvSpPr>
          <p:nvPr>
            <p:ph idx="1"/>
          </p:nvPr>
        </p:nvSpPr>
        <p:spPr>
          <a:xfrm>
            <a:off x="612648" y="1715532"/>
            <a:ext cx="10768366" cy="4593828"/>
          </a:xfrm>
        </p:spPr>
        <p:txBody>
          <a:bodyPr/>
          <a:lstStyle/>
          <a:p>
            <a:r>
              <a:rPr lang="en-US" i="1" dirty="0"/>
              <a:t>What if we wanted to build a 3-bit decoder? How many lines would we have?</a:t>
            </a:r>
          </a:p>
          <a:p>
            <a:pPr lvl="1"/>
            <a:r>
              <a:rPr lang="en-US" sz="2000" dirty="0"/>
              <a:t>8</a:t>
            </a:r>
            <a:endParaRPr lang="en-US" dirty="0"/>
          </a:p>
        </p:txBody>
      </p:sp>
      <mc:AlternateContent xmlns:mc="http://schemas.openxmlformats.org/markup-compatibility/2006" xmlns:a14="http://schemas.microsoft.com/office/drawing/2010/main">
        <mc:Choice Requires="a14">
          <p:graphicFrame>
            <p:nvGraphicFramePr>
              <p:cNvPr id="3" name="Table 2">
                <a:extLst>
                  <a:ext uri="{FF2B5EF4-FFF2-40B4-BE49-F238E27FC236}">
                    <a16:creationId xmlns:a16="http://schemas.microsoft.com/office/drawing/2014/main" id="{F345E8E5-0B32-707E-FD0B-A601710254A2}"/>
                  </a:ext>
                </a:extLst>
              </p:cNvPr>
              <p:cNvGraphicFramePr>
                <a:graphicFrameLocks noGrp="1"/>
              </p:cNvGraphicFramePr>
              <p:nvPr>
                <p:extLst>
                  <p:ext uri="{D42A27DB-BD31-4B8C-83A1-F6EECF244321}">
                    <p14:modId xmlns:p14="http://schemas.microsoft.com/office/powerpoint/2010/main" val="4263780690"/>
                  </p:ext>
                </p:extLst>
              </p:nvPr>
            </p:nvGraphicFramePr>
            <p:xfrm>
              <a:off x="2871934" y="3295994"/>
              <a:ext cx="5466523" cy="3048000"/>
            </p:xfrm>
            <a:graphic>
              <a:graphicData uri="http://schemas.openxmlformats.org/drawingml/2006/table">
                <a:tbl>
                  <a:tblPr firstRow="1" bandRow="1">
                    <a:tableStyleId>{00A15C55-8517-42AA-B614-E9B94910E393}</a:tableStyleId>
                  </a:tblPr>
                  <a:tblGrid>
                    <a:gridCol w="381203">
                      <a:extLst>
                        <a:ext uri="{9D8B030D-6E8A-4147-A177-3AD203B41FA5}">
                          <a16:colId xmlns:a16="http://schemas.microsoft.com/office/drawing/2014/main" val="3264958069"/>
                        </a:ext>
                      </a:extLst>
                    </a:gridCol>
                    <a:gridCol w="487685">
                      <a:extLst>
                        <a:ext uri="{9D8B030D-6E8A-4147-A177-3AD203B41FA5}">
                          <a16:colId xmlns:a16="http://schemas.microsoft.com/office/drawing/2014/main" val="910396186"/>
                        </a:ext>
                      </a:extLst>
                    </a:gridCol>
                    <a:gridCol w="487685">
                      <a:extLst>
                        <a:ext uri="{9D8B030D-6E8A-4147-A177-3AD203B41FA5}">
                          <a16:colId xmlns:a16="http://schemas.microsoft.com/office/drawing/2014/main" val="2274059668"/>
                        </a:ext>
                      </a:extLst>
                    </a:gridCol>
                    <a:gridCol w="376241">
                      <a:extLst>
                        <a:ext uri="{9D8B030D-6E8A-4147-A177-3AD203B41FA5}">
                          <a16:colId xmlns:a16="http://schemas.microsoft.com/office/drawing/2014/main" val="3981572935"/>
                        </a:ext>
                      </a:extLst>
                    </a:gridCol>
                    <a:gridCol w="533387">
                      <a:extLst>
                        <a:ext uri="{9D8B030D-6E8A-4147-A177-3AD203B41FA5}">
                          <a16:colId xmlns:a16="http://schemas.microsoft.com/office/drawing/2014/main" val="4184236198"/>
                        </a:ext>
                      </a:extLst>
                    </a:gridCol>
                    <a:gridCol w="533387">
                      <a:extLst>
                        <a:ext uri="{9D8B030D-6E8A-4147-A177-3AD203B41FA5}">
                          <a16:colId xmlns:a16="http://schemas.microsoft.com/office/drawing/2014/main" val="3319192055"/>
                        </a:ext>
                      </a:extLst>
                    </a:gridCol>
                    <a:gridCol w="533387">
                      <a:extLst>
                        <a:ext uri="{9D8B030D-6E8A-4147-A177-3AD203B41FA5}">
                          <a16:colId xmlns:a16="http://schemas.microsoft.com/office/drawing/2014/main" val="2318207910"/>
                        </a:ext>
                      </a:extLst>
                    </a:gridCol>
                    <a:gridCol w="533387">
                      <a:extLst>
                        <a:ext uri="{9D8B030D-6E8A-4147-A177-3AD203B41FA5}">
                          <a16:colId xmlns:a16="http://schemas.microsoft.com/office/drawing/2014/main" val="1261863275"/>
                        </a:ext>
                      </a:extLst>
                    </a:gridCol>
                    <a:gridCol w="533387">
                      <a:extLst>
                        <a:ext uri="{9D8B030D-6E8A-4147-A177-3AD203B41FA5}">
                          <a16:colId xmlns:a16="http://schemas.microsoft.com/office/drawing/2014/main" val="4254096173"/>
                        </a:ext>
                      </a:extLst>
                    </a:gridCol>
                    <a:gridCol w="533387">
                      <a:extLst>
                        <a:ext uri="{9D8B030D-6E8A-4147-A177-3AD203B41FA5}">
                          <a16:colId xmlns:a16="http://schemas.microsoft.com/office/drawing/2014/main" val="782379960"/>
                        </a:ext>
                      </a:extLst>
                    </a:gridCol>
                    <a:gridCol w="533387">
                      <a:extLst>
                        <a:ext uri="{9D8B030D-6E8A-4147-A177-3AD203B41FA5}">
                          <a16:colId xmlns:a16="http://schemas.microsoft.com/office/drawing/2014/main" val="3799979702"/>
                        </a:ext>
                      </a:extLst>
                    </a:gridCol>
                  </a:tblGrid>
                  <a:tr h="279683">
                    <a:tc gridSpan="3">
                      <a:txBody>
                        <a:bodyPr/>
                        <a:lstStyle/>
                        <a:p>
                          <a:pPr algn="ctr"/>
                          <a:r>
                            <a:rPr lang="en-US" sz="1400" b="0" dirty="0"/>
                            <a:t>Inputs</a:t>
                          </a:r>
                        </a:p>
                      </a:txBody>
                      <a:tcPr/>
                    </a:tc>
                    <a:tc hMerge="1">
                      <a:txBody>
                        <a:bodyPr/>
                        <a:lstStyle/>
                        <a:p>
                          <a:pPr algn="ctr"/>
                          <a:endParaRPr lang="en-US" sz="1400" b="0" dirty="0"/>
                        </a:p>
                      </a:txBody>
                      <a:tcPr/>
                    </a:tc>
                    <a:tc hMerge="1">
                      <a:txBody>
                        <a:bodyPr/>
                        <a:lstStyle/>
                        <a:p>
                          <a:pPr algn="ctr"/>
                          <a:endParaRPr lang="en-US" sz="1400" b="0" dirty="0"/>
                        </a:p>
                      </a:txBody>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79683">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2</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111</m:t>
                                    </m:r>
                                  </m:sub>
                                </m:sSub>
                              </m:oMath>
                            </m:oMathPara>
                          </a14:m>
                          <a:endParaRPr lang="en-US" sz="1400" b="0" dirty="0">
                            <a:solidFill>
                              <a:schemeClr val="bg1"/>
                            </a:solidFill>
                          </a:endParaRPr>
                        </a:p>
                      </a:txBody>
                      <a:tcPr>
                        <a:solidFill>
                          <a:schemeClr val="accent4"/>
                        </a:solidFill>
                      </a:tcPr>
                    </a:tc>
                    <a:extLst>
                      <a:ext uri="{0D108BD9-81ED-4DB2-BD59-A6C34878D82A}">
                        <a16:rowId xmlns:a16="http://schemas.microsoft.com/office/drawing/2014/main" val="4058499360"/>
                      </a:ext>
                    </a:extLst>
                  </a:tr>
                  <a:tr h="279683">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732700711"/>
                      </a:ext>
                    </a:extLst>
                  </a:tr>
                  <a:tr h="279683">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9102674"/>
                      </a:ext>
                    </a:extLst>
                  </a:tr>
                  <a:tr h="279683">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2020153941"/>
                      </a:ext>
                    </a:extLst>
                  </a:tr>
                  <a:tr h="279683">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573552669"/>
                      </a:ext>
                    </a:extLst>
                  </a:tr>
                  <a:tr h="279683">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279683">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7803333"/>
                      </a:ext>
                    </a:extLst>
                  </a:tr>
                  <a:tr h="279683">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279683">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Choice>
        <mc:Fallback xmlns="">
          <p:graphicFrame>
            <p:nvGraphicFramePr>
              <p:cNvPr id="3" name="Table 2">
                <a:extLst>
                  <a:ext uri="{FF2B5EF4-FFF2-40B4-BE49-F238E27FC236}">
                    <a16:creationId xmlns:a16="http://schemas.microsoft.com/office/drawing/2014/main" id="{F345E8E5-0B32-707E-FD0B-A601710254A2}"/>
                  </a:ext>
                </a:extLst>
              </p:cNvPr>
              <p:cNvGraphicFramePr>
                <a:graphicFrameLocks noGrp="1"/>
              </p:cNvGraphicFramePr>
              <p:nvPr>
                <p:extLst>
                  <p:ext uri="{D42A27DB-BD31-4B8C-83A1-F6EECF244321}">
                    <p14:modId xmlns:p14="http://schemas.microsoft.com/office/powerpoint/2010/main" val="4263780690"/>
                  </p:ext>
                </p:extLst>
              </p:nvPr>
            </p:nvGraphicFramePr>
            <p:xfrm>
              <a:off x="2871934" y="3295994"/>
              <a:ext cx="5466523" cy="3048000"/>
            </p:xfrm>
            <a:graphic>
              <a:graphicData uri="http://schemas.openxmlformats.org/drawingml/2006/table">
                <a:tbl>
                  <a:tblPr firstRow="1" bandRow="1">
                    <a:tableStyleId>{00A15C55-8517-42AA-B614-E9B94910E393}</a:tableStyleId>
                  </a:tblPr>
                  <a:tblGrid>
                    <a:gridCol w="381203">
                      <a:extLst>
                        <a:ext uri="{9D8B030D-6E8A-4147-A177-3AD203B41FA5}">
                          <a16:colId xmlns:a16="http://schemas.microsoft.com/office/drawing/2014/main" val="3264958069"/>
                        </a:ext>
                      </a:extLst>
                    </a:gridCol>
                    <a:gridCol w="487685">
                      <a:extLst>
                        <a:ext uri="{9D8B030D-6E8A-4147-A177-3AD203B41FA5}">
                          <a16:colId xmlns:a16="http://schemas.microsoft.com/office/drawing/2014/main" val="910396186"/>
                        </a:ext>
                      </a:extLst>
                    </a:gridCol>
                    <a:gridCol w="487685">
                      <a:extLst>
                        <a:ext uri="{9D8B030D-6E8A-4147-A177-3AD203B41FA5}">
                          <a16:colId xmlns:a16="http://schemas.microsoft.com/office/drawing/2014/main" val="2274059668"/>
                        </a:ext>
                      </a:extLst>
                    </a:gridCol>
                    <a:gridCol w="376241">
                      <a:extLst>
                        <a:ext uri="{9D8B030D-6E8A-4147-A177-3AD203B41FA5}">
                          <a16:colId xmlns:a16="http://schemas.microsoft.com/office/drawing/2014/main" val="3981572935"/>
                        </a:ext>
                      </a:extLst>
                    </a:gridCol>
                    <a:gridCol w="533387">
                      <a:extLst>
                        <a:ext uri="{9D8B030D-6E8A-4147-A177-3AD203B41FA5}">
                          <a16:colId xmlns:a16="http://schemas.microsoft.com/office/drawing/2014/main" val="4184236198"/>
                        </a:ext>
                      </a:extLst>
                    </a:gridCol>
                    <a:gridCol w="533387">
                      <a:extLst>
                        <a:ext uri="{9D8B030D-6E8A-4147-A177-3AD203B41FA5}">
                          <a16:colId xmlns:a16="http://schemas.microsoft.com/office/drawing/2014/main" val="3319192055"/>
                        </a:ext>
                      </a:extLst>
                    </a:gridCol>
                    <a:gridCol w="533387">
                      <a:extLst>
                        <a:ext uri="{9D8B030D-6E8A-4147-A177-3AD203B41FA5}">
                          <a16:colId xmlns:a16="http://schemas.microsoft.com/office/drawing/2014/main" val="2318207910"/>
                        </a:ext>
                      </a:extLst>
                    </a:gridCol>
                    <a:gridCol w="533387">
                      <a:extLst>
                        <a:ext uri="{9D8B030D-6E8A-4147-A177-3AD203B41FA5}">
                          <a16:colId xmlns:a16="http://schemas.microsoft.com/office/drawing/2014/main" val="1261863275"/>
                        </a:ext>
                      </a:extLst>
                    </a:gridCol>
                    <a:gridCol w="533387">
                      <a:extLst>
                        <a:ext uri="{9D8B030D-6E8A-4147-A177-3AD203B41FA5}">
                          <a16:colId xmlns:a16="http://schemas.microsoft.com/office/drawing/2014/main" val="4254096173"/>
                        </a:ext>
                      </a:extLst>
                    </a:gridCol>
                    <a:gridCol w="533387">
                      <a:extLst>
                        <a:ext uri="{9D8B030D-6E8A-4147-A177-3AD203B41FA5}">
                          <a16:colId xmlns:a16="http://schemas.microsoft.com/office/drawing/2014/main" val="782379960"/>
                        </a:ext>
                      </a:extLst>
                    </a:gridCol>
                    <a:gridCol w="533387">
                      <a:extLst>
                        <a:ext uri="{9D8B030D-6E8A-4147-A177-3AD203B41FA5}">
                          <a16:colId xmlns:a16="http://schemas.microsoft.com/office/drawing/2014/main" val="3799979702"/>
                        </a:ext>
                      </a:extLst>
                    </a:gridCol>
                  </a:tblGrid>
                  <a:tr h="304800">
                    <a:tc gridSpan="3">
                      <a:txBody>
                        <a:bodyPr/>
                        <a:lstStyle/>
                        <a:p>
                          <a:pPr algn="ctr"/>
                          <a:r>
                            <a:rPr lang="en-US" sz="1400" b="0" dirty="0"/>
                            <a:t>Inputs</a:t>
                          </a:r>
                        </a:p>
                      </a:txBody>
                      <a:tcPr/>
                    </a:tc>
                    <a:tc hMerge="1">
                      <a:txBody>
                        <a:bodyPr/>
                        <a:lstStyle/>
                        <a:p>
                          <a:pPr algn="ctr"/>
                          <a:endParaRPr lang="en-US" sz="1400" b="0" dirty="0"/>
                        </a:p>
                      </a:txBody>
                      <a:tcPr/>
                    </a:tc>
                    <a:tc hMerge="1">
                      <a:txBody>
                        <a:bodyPr/>
                        <a:lstStyle/>
                        <a:p>
                          <a:pPr algn="ctr"/>
                          <a:endParaRPr lang="en-US" sz="1400" b="0" dirty="0"/>
                        </a:p>
                      </a:txBody>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04800">
                    <a:tc>
                      <a:txBody>
                        <a:bodyPr/>
                        <a:lstStyle/>
                        <a:p>
                          <a:endParaRPr lang="en-US"/>
                        </a:p>
                      </a:txBody>
                      <a:tcPr>
                        <a:blipFill>
                          <a:blip r:embed="rId3"/>
                          <a:stretch>
                            <a:fillRect l="-3333" t="-104167" r="-1346667" b="-825000"/>
                          </a:stretch>
                        </a:blipFill>
                      </a:tcPr>
                    </a:tc>
                    <a:tc>
                      <a:txBody>
                        <a:bodyPr/>
                        <a:lstStyle/>
                        <a:p>
                          <a:endParaRPr lang="en-US"/>
                        </a:p>
                      </a:txBody>
                      <a:tcPr>
                        <a:blipFill>
                          <a:blip r:embed="rId3"/>
                          <a:stretch>
                            <a:fillRect l="-79487" t="-104167" r="-935897" b="-825000"/>
                          </a:stretch>
                        </a:blipFill>
                      </a:tcPr>
                    </a:tc>
                    <a:tc>
                      <a:txBody>
                        <a:bodyPr/>
                        <a:lstStyle/>
                        <a:p>
                          <a:endParaRPr lang="en-US"/>
                        </a:p>
                      </a:txBody>
                      <a:tcPr>
                        <a:blipFill>
                          <a:blip r:embed="rId3"/>
                          <a:stretch>
                            <a:fillRect l="-184211" t="-104167" r="-860526" b="-825000"/>
                          </a:stretch>
                        </a:blipFill>
                      </a:tcPr>
                    </a:tc>
                    <a:tc>
                      <a:txBody>
                        <a:bodyPr/>
                        <a:lstStyle/>
                        <a:p>
                          <a:endParaRPr lang="en-US"/>
                        </a:p>
                      </a:txBody>
                      <a:tcPr>
                        <a:blipFill>
                          <a:blip r:embed="rId3"/>
                          <a:stretch>
                            <a:fillRect l="-360000" t="-104167" r="-990000" b="-825000"/>
                          </a:stretch>
                        </a:blipFill>
                      </a:tcPr>
                    </a:tc>
                    <a:tc>
                      <a:txBody>
                        <a:bodyPr/>
                        <a:lstStyle/>
                        <a:p>
                          <a:endParaRPr lang="en-US"/>
                        </a:p>
                      </a:txBody>
                      <a:tcPr>
                        <a:blipFill>
                          <a:blip r:embed="rId3"/>
                          <a:stretch>
                            <a:fillRect l="-328571" t="-104167" r="-607143" b="-825000"/>
                          </a:stretch>
                        </a:blipFill>
                      </a:tcPr>
                    </a:tc>
                    <a:tc>
                      <a:txBody>
                        <a:bodyPr/>
                        <a:lstStyle/>
                        <a:p>
                          <a:endParaRPr lang="en-US"/>
                        </a:p>
                      </a:txBody>
                      <a:tcPr>
                        <a:blipFill>
                          <a:blip r:embed="rId3"/>
                          <a:stretch>
                            <a:fillRect l="-428571" t="-104167" r="-507143" b="-825000"/>
                          </a:stretch>
                        </a:blipFill>
                      </a:tcPr>
                    </a:tc>
                    <a:tc>
                      <a:txBody>
                        <a:bodyPr/>
                        <a:lstStyle/>
                        <a:p>
                          <a:endParaRPr lang="en-US"/>
                        </a:p>
                      </a:txBody>
                      <a:tcPr>
                        <a:blipFill>
                          <a:blip r:embed="rId3"/>
                          <a:stretch>
                            <a:fillRect l="-528571" t="-104167" r="-407143" b="-825000"/>
                          </a:stretch>
                        </a:blipFill>
                      </a:tcPr>
                    </a:tc>
                    <a:tc>
                      <a:txBody>
                        <a:bodyPr/>
                        <a:lstStyle/>
                        <a:p>
                          <a:endParaRPr lang="en-US"/>
                        </a:p>
                      </a:txBody>
                      <a:tcPr>
                        <a:blipFill>
                          <a:blip r:embed="rId3"/>
                          <a:stretch>
                            <a:fillRect l="-628571" t="-104167" r="-307143" b="-825000"/>
                          </a:stretch>
                        </a:blipFill>
                      </a:tcPr>
                    </a:tc>
                    <a:tc>
                      <a:txBody>
                        <a:bodyPr/>
                        <a:lstStyle/>
                        <a:p>
                          <a:endParaRPr lang="en-US"/>
                        </a:p>
                      </a:txBody>
                      <a:tcPr>
                        <a:blipFill>
                          <a:blip r:embed="rId3"/>
                          <a:stretch>
                            <a:fillRect l="-728571" t="-104167" r="-207143" b="-825000"/>
                          </a:stretch>
                        </a:blipFill>
                      </a:tcPr>
                    </a:tc>
                    <a:tc>
                      <a:txBody>
                        <a:bodyPr/>
                        <a:lstStyle/>
                        <a:p>
                          <a:endParaRPr lang="en-US"/>
                        </a:p>
                      </a:txBody>
                      <a:tcPr>
                        <a:blipFill>
                          <a:blip r:embed="rId3"/>
                          <a:stretch>
                            <a:fillRect l="-828571" t="-104167" r="-107143" b="-825000"/>
                          </a:stretch>
                        </a:blipFill>
                      </a:tcPr>
                    </a:tc>
                    <a:tc>
                      <a:txBody>
                        <a:bodyPr/>
                        <a:lstStyle/>
                        <a:p>
                          <a:endParaRPr lang="en-US"/>
                        </a:p>
                      </a:txBody>
                      <a:tcPr>
                        <a:blipFill>
                          <a:blip r:embed="rId3"/>
                          <a:stretch>
                            <a:fillRect l="-928571" t="-104167" r="-7143" b="-825000"/>
                          </a:stretch>
                        </a:blipFill>
                      </a:tcPr>
                    </a:tc>
                    <a:extLst>
                      <a:ext uri="{0D108BD9-81ED-4DB2-BD59-A6C34878D82A}">
                        <a16:rowId xmlns:a16="http://schemas.microsoft.com/office/drawing/2014/main" val="4058499360"/>
                      </a:ext>
                    </a:extLst>
                  </a:tr>
                  <a:tr h="30480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732700711"/>
                      </a:ext>
                    </a:extLst>
                  </a:tr>
                  <a:tr h="30480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9102674"/>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2020153941"/>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573552669"/>
                      </a:ext>
                    </a:extLst>
                  </a:tr>
                  <a:tr h="30480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304800">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7803333"/>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Fallback>
      </mc:AlternateContent>
    </p:spTree>
    <p:extLst>
      <p:ext uri="{BB962C8B-B14F-4D97-AF65-F5344CB8AC3E}">
        <p14:creationId xmlns:p14="http://schemas.microsoft.com/office/powerpoint/2010/main" val="34075374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CA756-49E8-729A-EC88-E1AD4F04D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733C1B-9618-57AA-D53D-F5249DF5E6B3}"/>
              </a:ext>
            </a:extLst>
          </p:cNvPr>
          <p:cNvSpPr>
            <a:spLocks noGrp="1"/>
          </p:cNvSpPr>
          <p:nvPr>
            <p:ph type="title"/>
          </p:nvPr>
        </p:nvSpPr>
        <p:spPr/>
        <p:txBody>
          <a:bodyPr>
            <a:normAutofit/>
          </a:bodyPr>
          <a:lstStyle/>
          <a:p>
            <a:r>
              <a:rPr lang="en-US" sz="3200" dirty="0"/>
              <a:t>Building a 3-bit decoder</a:t>
            </a:r>
          </a:p>
        </p:txBody>
      </p:sp>
      <p:sp>
        <p:nvSpPr>
          <p:cNvPr id="30" name="Slide Number Placeholder 29">
            <a:extLst>
              <a:ext uri="{FF2B5EF4-FFF2-40B4-BE49-F238E27FC236}">
                <a16:creationId xmlns:a16="http://schemas.microsoft.com/office/drawing/2014/main" id="{E7BE57EB-DA55-CCFC-4EBD-5208E1A75193}"/>
              </a:ext>
            </a:extLst>
          </p:cNvPr>
          <p:cNvSpPr>
            <a:spLocks noGrp="1"/>
          </p:cNvSpPr>
          <p:nvPr>
            <p:ph type="sldNum" sz="quarter" idx="12"/>
          </p:nvPr>
        </p:nvSpPr>
        <p:spPr/>
        <p:txBody>
          <a:bodyPr/>
          <a:lstStyle/>
          <a:p>
            <a:fld id="{CC057153-B650-4DEB-B370-79DDCFDCE934}" type="slidenum">
              <a:rPr lang="en-US" smtClean="0"/>
              <a:t>51</a:t>
            </a:fld>
            <a:endParaRPr lang="en-US"/>
          </a:p>
        </p:txBody>
      </p:sp>
      <p:sp>
        <p:nvSpPr>
          <p:cNvPr id="31" name="TextBox 30">
            <a:extLst>
              <a:ext uri="{FF2B5EF4-FFF2-40B4-BE49-F238E27FC236}">
                <a16:creationId xmlns:a16="http://schemas.microsoft.com/office/drawing/2014/main" id="{00379725-6BB4-9110-57E8-45370AFEE02F}"/>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29F0EDAF-5163-FA23-97A0-D65A2302DA22}"/>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8" name="Content Placeholder 7">
            <a:extLst>
              <a:ext uri="{FF2B5EF4-FFF2-40B4-BE49-F238E27FC236}">
                <a16:creationId xmlns:a16="http://schemas.microsoft.com/office/drawing/2014/main" id="{DDFCB9CD-D9EB-FEE3-F631-BB097F2916B8}"/>
              </a:ext>
            </a:extLst>
          </p:cNvPr>
          <p:cNvSpPr>
            <a:spLocks noGrp="1"/>
          </p:cNvSpPr>
          <p:nvPr>
            <p:ph idx="1"/>
          </p:nvPr>
        </p:nvSpPr>
        <p:spPr>
          <a:xfrm>
            <a:off x="612648" y="1715532"/>
            <a:ext cx="5466522" cy="4593828"/>
          </a:xfrm>
        </p:spPr>
        <p:txBody>
          <a:bodyPr/>
          <a:lstStyle/>
          <a:p>
            <a:r>
              <a:rPr lang="en-US" dirty="0"/>
              <a:t>We could design a circuit for scratch, but instead we will reuse 2-bit decoders.</a:t>
            </a:r>
          </a:p>
          <a:p>
            <a:r>
              <a:rPr lang="en-US" dirty="0"/>
              <a:t>We will also use the idea of the enable input.</a:t>
            </a:r>
          </a:p>
        </p:txBody>
      </p:sp>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4DBA29E5-8E3E-59D7-6D60-6082641FDC2A}"/>
                  </a:ext>
                </a:extLst>
              </p:cNvPr>
              <p:cNvGraphicFramePr>
                <a:graphicFrameLocks noGrp="1"/>
              </p:cNvGraphicFramePr>
              <p:nvPr>
                <p:extLst>
                  <p:ext uri="{D42A27DB-BD31-4B8C-83A1-F6EECF244321}">
                    <p14:modId xmlns:p14="http://schemas.microsoft.com/office/powerpoint/2010/main" val="3856024222"/>
                  </p:ext>
                </p:extLst>
              </p:nvPr>
            </p:nvGraphicFramePr>
            <p:xfrm>
              <a:off x="6725477" y="0"/>
              <a:ext cx="5466523" cy="3048000"/>
            </p:xfrm>
            <a:graphic>
              <a:graphicData uri="http://schemas.openxmlformats.org/drawingml/2006/table">
                <a:tbl>
                  <a:tblPr firstRow="1" bandRow="1">
                    <a:tableStyleId>{00A15C55-8517-42AA-B614-E9B94910E393}</a:tableStyleId>
                  </a:tblPr>
                  <a:tblGrid>
                    <a:gridCol w="381203">
                      <a:extLst>
                        <a:ext uri="{9D8B030D-6E8A-4147-A177-3AD203B41FA5}">
                          <a16:colId xmlns:a16="http://schemas.microsoft.com/office/drawing/2014/main" val="3264958069"/>
                        </a:ext>
                      </a:extLst>
                    </a:gridCol>
                    <a:gridCol w="487685">
                      <a:extLst>
                        <a:ext uri="{9D8B030D-6E8A-4147-A177-3AD203B41FA5}">
                          <a16:colId xmlns:a16="http://schemas.microsoft.com/office/drawing/2014/main" val="910396186"/>
                        </a:ext>
                      </a:extLst>
                    </a:gridCol>
                    <a:gridCol w="487685">
                      <a:extLst>
                        <a:ext uri="{9D8B030D-6E8A-4147-A177-3AD203B41FA5}">
                          <a16:colId xmlns:a16="http://schemas.microsoft.com/office/drawing/2014/main" val="2274059668"/>
                        </a:ext>
                      </a:extLst>
                    </a:gridCol>
                    <a:gridCol w="376241">
                      <a:extLst>
                        <a:ext uri="{9D8B030D-6E8A-4147-A177-3AD203B41FA5}">
                          <a16:colId xmlns:a16="http://schemas.microsoft.com/office/drawing/2014/main" val="3981572935"/>
                        </a:ext>
                      </a:extLst>
                    </a:gridCol>
                    <a:gridCol w="533387">
                      <a:extLst>
                        <a:ext uri="{9D8B030D-6E8A-4147-A177-3AD203B41FA5}">
                          <a16:colId xmlns:a16="http://schemas.microsoft.com/office/drawing/2014/main" val="4184236198"/>
                        </a:ext>
                      </a:extLst>
                    </a:gridCol>
                    <a:gridCol w="533387">
                      <a:extLst>
                        <a:ext uri="{9D8B030D-6E8A-4147-A177-3AD203B41FA5}">
                          <a16:colId xmlns:a16="http://schemas.microsoft.com/office/drawing/2014/main" val="3319192055"/>
                        </a:ext>
                      </a:extLst>
                    </a:gridCol>
                    <a:gridCol w="533387">
                      <a:extLst>
                        <a:ext uri="{9D8B030D-6E8A-4147-A177-3AD203B41FA5}">
                          <a16:colId xmlns:a16="http://schemas.microsoft.com/office/drawing/2014/main" val="2318207910"/>
                        </a:ext>
                      </a:extLst>
                    </a:gridCol>
                    <a:gridCol w="533387">
                      <a:extLst>
                        <a:ext uri="{9D8B030D-6E8A-4147-A177-3AD203B41FA5}">
                          <a16:colId xmlns:a16="http://schemas.microsoft.com/office/drawing/2014/main" val="1261863275"/>
                        </a:ext>
                      </a:extLst>
                    </a:gridCol>
                    <a:gridCol w="533387">
                      <a:extLst>
                        <a:ext uri="{9D8B030D-6E8A-4147-A177-3AD203B41FA5}">
                          <a16:colId xmlns:a16="http://schemas.microsoft.com/office/drawing/2014/main" val="4254096173"/>
                        </a:ext>
                      </a:extLst>
                    </a:gridCol>
                    <a:gridCol w="533387">
                      <a:extLst>
                        <a:ext uri="{9D8B030D-6E8A-4147-A177-3AD203B41FA5}">
                          <a16:colId xmlns:a16="http://schemas.microsoft.com/office/drawing/2014/main" val="782379960"/>
                        </a:ext>
                      </a:extLst>
                    </a:gridCol>
                    <a:gridCol w="533387">
                      <a:extLst>
                        <a:ext uri="{9D8B030D-6E8A-4147-A177-3AD203B41FA5}">
                          <a16:colId xmlns:a16="http://schemas.microsoft.com/office/drawing/2014/main" val="3799979702"/>
                        </a:ext>
                      </a:extLst>
                    </a:gridCol>
                  </a:tblGrid>
                  <a:tr h="279683">
                    <a:tc gridSpan="3">
                      <a:txBody>
                        <a:bodyPr/>
                        <a:lstStyle/>
                        <a:p>
                          <a:pPr algn="ctr"/>
                          <a:r>
                            <a:rPr lang="en-US" sz="1400" b="0" dirty="0"/>
                            <a:t>Inputs</a:t>
                          </a:r>
                        </a:p>
                      </a:txBody>
                      <a:tcPr/>
                    </a:tc>
                    <a:tc hMerge="1">
                      <a:txBody>
                        <a:bodyPr/>
                        <a:lstStyle/>
                        <a:p>
                          <a:pPr algn="ctr"/>
                          <a:endParaRPr lang="en-US" sz="1400" b="0" dirty="0"/>
                        </a:p>
                      </a:txBody>
                      <a:tcPr/>
                    </a:tc>
                    <a:tc hMerge="1">
                      <a:txBody>
                        <a:bodyPr/>
                        <a:lstStyle/>
                        <a:p>
                          <a:pPr algn="ctr"/>
                          <a:endParaRPr lang="en-US" sz="1400" b="0" dirty="0"/>
                        </a:p>
                      </a:txBody>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79683">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2</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111</m:t>
                                    </m:r>
                                  </m:sub>
                                </m:sSub>
                              </m:oMath>
                            </m:oMathPara>
                          </a14:m>
                          <a:endParaRPr lang="en-US" sz="1400" b="0" dirty="0">
                            <a:solidFill>
                              <a:schemeClr val="bg1"/>
                            </a:solidFill>
                          </a:endParaRPr>
                        </a:p>
                      </a:txBody>
                      <a:tcPr>
                        <a:solidFill>
                          <a:schemeClr val="accent4"/>
                        </a:solidFill>
                      </a:tcPr>
                    </a:tc>
                    <a:extLst>
                      <a:ext uri="{0D108BD9-81ED-4DB2-BD59-A6C34878D82A}">
                        <a16:rowId xmlns:a16="http://schemas.microsoft.com/office/drawing/2014/main" val="4058499360"/>
                      </a:ext>
                    </a:extLst>
                  </a:tr>
                  <a:tr h="279683">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732700711"/>
                      </a:ext>
                    </a:extLst>
                  </a:tr>
                  <a:tr h="279683">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9102674"/>
                      </a:ext>
                    </a:extLst>
                  </a:tr>
                  <a:tr h="279683">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2020153941"/>
                      </a:ext>
                    </a:extLst>
                  </a:tr>
                  <a:tr h="279683">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573552669"/>
                      </a:ext>
                    </a:extLst>
                  </a:tr>
                  <a:tr h="279683">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279683">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7803333"/>
                      </a:ext>
                    </a:extLst>
                  </a:tr>
                  <a:tr h="279683">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279683">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Choice>
        <mc:Fallback xmlns="">
          <p:graphicFrame>
            <p:nvGraphicFramePr>
              <p:cNvPr id="11" name="Table 10">
                <a:extLst>
                  <a:ext uri="{FF2B5EF4-FFF2-40B4-BE49-F238E27FC236}">
                    <a16:creationId xmlns:a16="http://schemas.microsoft.com/office/drawing/2014/main" id="{4DBA29E5-8E3E-59D7-6D60-6082641FDC2A}"/>
                  </a:ext>
                </a:extLst>
              </p:cNvPr>
              <p:cNvGraphicFramePr>
                <a:graphicFrameLocks noGrp="1"/>
              </p:cNvGraphicFramePr>
              <p:nvPr>
                <p:extLst>
                  <p:ext uri="{D42A27DB-BD31-4B8C-83A1-F6EECF244321}">
                    <p14:modId xmlns:p14="http://schemas.microsoft.com/office/powerpoint/2010/main" val="3856024222"/>
                  </p:ext>
                </p:extLst>
              </p:nvPr>
            </p:nvGraphicFramePr>
            <p:xfrm>
              <a:off x="6725477" y="0"/>
              <a:ext cx="5466523" cy="3048000"/>
            </p:xfrm>
            <a:graphic>
              <a:graphicData uri="http://schemas.openxmlformats.org/drawingml/2006/table">
                <a:tbl>
                  <a:tblPr firstRow="1" bandRow="1">
                    <a:tableStyleId>{00A15C55-8517-42AA-B614-E9B94910E393}</a:tableStyleId>
                  </a:tblPr>
                  <a:tblGrid>
                    <a:gridCol w="381203">
                      <a:extLst>
                        <a:ext uri="{9D8B030D-6E8A-4147-A177-3AD203B41FA5}">
                          <a16:colId xmlns:a16="http://schemas.microsoft.com/office/drawing/2014/main" val="3264958069"/>
                        </a:ext>
                      </a:extLst>
                    </a:gridCol>
                    <a:gridCol w="487685">
                      <a:extLst>
                        <a:ext uri="{9D8B030D-6E8A-4147-A177-3AD203B41FA5}">
                          <a16:colId xmlns:a16="http://schemas.microsoft.com/office/drawing/2014/main" val="910396186"/>
                        </a:ext>
                      </a:extLst>
                    </a:gridCol>
                    <a:gridCol w="487685">
                      <a:extLst>
                        <a:ext uri="{9D8B030D-6E8A-4147-A177-3AD203B41FA5}">
                          <a16:colId xmlns:a16="http://schemas.microsoft.com/office/drawing/2014/main" val="2274059668"/>
                        </a:ext>
                      </a:extLst>
                    </a:gridCol>
                    <a:gridCol w="376241">
                      <a:extLst>
                        <a:ext uri="{9D8B030D-6E8A-4147-A177-3AD203B41FA5}">
                          <a16:colId xmlns:a16="http://schemas.microsoft.com/office/drawing/2014/main" val="3981572935"/>
                        </a:ext>
                      </a:extLst>
                    </a:gridCol>
                    <a:gridCol w="533387">
                      <a:extLst>
                        <a:ext uri="{9D8B030D-6E8A-4147-A177-3AD203B41FA5}">
                          <a16:colId xmlns:a16="http://schemas.microsoft.com/office/drawing/2014/main" val="4184236198"/>
                        </a:ext>
                      </a:extLst>
                    </a:gridCol>
                    <a:gridCol w="533387">
                      <a:extLst>
                        <a:ext uri="{9D8B030D-6E8A-4147-A177-3AD203B41FA5}">
                          <a16:colId xmlns:a16="http://schemas.microsoft.com/office/drawing/2014/main" val="3319192055"/>
                        </a:ext>
                      </a:extLst>
                    </a:gridCol>
                    <a:gridCol w="533387">
                      <a:extLst>
                        <a:ext uri="{9D8B030D-6E8A-4147-A177-3AD203B41FA5}">
                          <a16:colId xmlns:a16="http://schemas.microsoft.com/office/drawing/2014/main" val="2318207910"/>
                        </a:ext>
                      </a:extLst>
                    </a:gridCol>
                    <a:gridCol w="533387">
                      <a:extLst>
                        <a:ext uri="{9D8B030D-6E8A-4147-A177-3AD203B41FA5}">
                          <a16:colId xmlns:a16="http://schemas.microsoft.com/office/drawing/2014/main" val="1261863275"/>
                        </a:ext>
                      </a:extLst>
                    </a:gridCol>
                    <a:gridCol w="533387">
                      <a:extLst>
                        <a:ext uri="{9D8B030D-6E8A-4147-A177-3AD203B41FA5}">
                          <a16:colId xmlns:a16="http://schemas.microsoft.com/office/drawing/2014/main" val="4254096173"/>
                        </a:ext>
                      </a:extLst>
                    </a:gridCol>
                    <a:gridCol w="533387">
                      <a:extLst>
                        <a:ext uri="{9D8B030D-6E8A-4147-A177-3AD203B41FA5}">
                          <a16:colId xmlns:a16="http://schemas.microsoft.com/office/drawing/2014/main" val="782379960"/>
                        </a:ext>
                      </a:extLst>
                    </a:gridCol>
                    <a:gridCol w="533387">
                      <a:extLst>
                        <a:ext uri="{9D8B030D-6E8A-4147-A177-3AD203B41FA5}">
                          <a16:colId xmlns:a16="http://schemas.microsoft.com/office/drawing/2014/main" val="3799979702"/>
                        </a:ext>
                      </a:extLst>
                    </a:gridCol>
                  </a:tblGrid>
                  <a:tr h="304800">
                    <a:tc gridSpan="3">
                      <a:txBody>
                        <a:bodyPr/>
                        <a:lstStyle/>
                        <a:p>
                          <a:pPr algn="ctr"/>
                          <a:r>
                            <a:rPr lang="en-US" sz="1400" b="0" dirty="0"/>
                            <a:t>Inputs</a:t>
                          </a:r>
                        </a:p>
                      </a:txBody>
                      <a:tcPr/>
                    </a:tc>
                    <a:tc hMerge="1">
                      <a:txBody>
                        <a:bodyPr/>
                        <a:lstStyle/>
                        <a:p>
                          <a:pPr algn="ctr"/>
                          <a:endParaRPr lang="en-US" sz="1400" b="0" dirty="0"/>
                        </a:p>
                      </a:txBody>
                      <a:tcPr/>
                    </a:tc>
                    <a:tc hMerge="1">
                      <a:txBody>
                        <a:bodyPr/>
                        <a:lstStyle/>
                        <a:p>
                          <a:pPr algn="ctr"/>
                          <a:endParaRPr lang="en-US" sz="1400" b="0" dirty="0"/>
                        </a:p>
                      </a:txBody>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04800">
                    <a:tc>
                      <a:txBody>
                        <a:bodyPr/>
                        <a:lstStyle/>
                        <a:p>
                          <a:endParaRPr lang="en-US"/>
                        </a:p>
                      </a:txBody>
                      <a:tcPr>
                        <a:blipFill>
                          <a:blip r:embed="rId3"/>
                          <a:stretch>
                            <a:fillRect l="-3333" t="-104167" r="-1346667" b="-820833"/>
                          </a:stretch>
                        </a:blipFill>
                      </a:tcPr>
                    </a:tc>
                    <a:tc>
                      <a:txBody>
                        <a:bodyPr/>
                        <a:lstStyle/>
                        <a:p>
                          <a:endParaRPr lang="en-US"/>
                        </a:p>
                      </a:txBody>
                      <a:tcPr>
                        <a:blipFill>
                          <a:blip r:embed="rId3"/>
                          <a:stretch>
                            <a:fillRect l="-79487" t="-104167" r="-935897" b="-820833"/>
                          </a:stretch>
                        </a:blipFill>
                      </a:tcPr>
                    </a:tc>
                    <a:tc>
                      <a:txBody>
                        <a:bodyPr/>
                        <a:lstStyle/>
                        <a:p>
                          <a:endParaRPr lang="en-US"/>
                        </a:p>
                      </a:txBody>
                      <a:tcPr>
                        <a:blipFill>
                          <a:blip r:embed="rId3"/>
                          <a:stretch>
                            <a:fillRect l="-184211" t="-104167" r="-860526" b="-820833"/>
                          </a:stretch>
                        </a:blipFill>
                      </a:tcPr>
                    </a:tc>
                    <a:tc>
                      <a:txBody>
                        <a:bodyPr/>
                        <a:lstStyle/>
                        <a:p>
                          <a:endParaRPr lang="en-US"/>
                        </a:p>
                      </a:txBody>
                      <a:tcPr>
                        <a:blipFill>
                          <a:blip r:embed="rId3"/>
                          <a:stretch>
                            <a:fillRect l="-360000" t="-104167" r="-990000" b="-820833"/>
                          </a:stretch>
                        </a:blipFill>
                      </a:tcPr>
                    </a:tc>
                    <a:tc>
                      <a:txBody>
                        <a:bodyPr/>
                        <a:lstStyle/>
                        <a:p>
                          <a:endParaRPr lang="en-US"/>
                        </a:p>
                      </a:txBody>
                      <a:tcPr>
                        <a:blipFill>
                          <a:blip r:embed="rId3"/>
                          <a:stretch>
                            <a:fillRect l="-328571" t="-104167" r="-607143" b="-820833"/>
                          </a:stretch>
                        </a:blipFill>
                      </a:tcPr>
                    </a:tc>
                    <a:tc>
                      <a:txBody>
                        <a:bodyPr/>
                        <a:lstStyle/>
                        <a:p>
                          <a:endParaRPr lang="en-US"/>
                        </a:p>
                      </a:txBody>
                      <a:tcPr>
                        <a:blipFill>
                          <a:blip r:embed="rId3"/>
                          <a:stretch>
                            <a:fillRect l="-428571" t="-104167" r="-507143" b="-820833"/>
                          </a:stretch>
                        </a:blipFill>
                      </a:tcPr>
                    </a:tc>
                    <a:tc>
                      <a:txBody>
                        <a:bodyPr/>
                        <a:lstStyle/>
                        <a:p>
                          <a:endParaRPr lang="en-US"/>
                        </a:p>
                      </a:txBody>
                      <a:tcPr>
                        <a:blipFill>
                          <a:blip r:embed="rId3"/>
                          <a:stretch>
                            <a:fillRect l="-528571" t="-104167" r="-407143" b="-820833"/>
                          </a:stretch>
                        </a:blipFill>
                      </a:tcPr>
                    </a:tc>
                    <a:tc>
                      <a:txBody>
                        <a:bodyPr/>
                        <a:lstStyle/>
                        <a:p>
                          <a:endParaRPr lang="en-US"/>
                        </a:p>
                      </a:txBody>
                      <a:tcPr>
                        <a:blipFill>
                          <a:blip r:embed="rId3"/>
                          <a:stretch>
                            <a:fillRect l="-628571" t="-104167" r="-307143" b="-820833"/>
                          </a:stretch>
                        </a:blipFill>
                      </a:tcPr>
                    </a:tc>
                    <a:tc>
                      <a:txBody>
                        <a:bodyPr/>
                        <a:lstStyle/>
                        <a:p>
                          <a:endParaRPr lang="en-US"/>
                        </a:p>
                      </a:txBody>
                      <a:tcPr>
                        <a:blipFill>
                          <a:blip r:embed="rId3"/>
                          <a:stretch>
                            <a:fillRect l="-728571" t="-104167" r="-207143" b="-820833"/>
                          </a:stretch>
                        </a:blipFill>
                      </a:tcPr>
                    </a:tc>
                    <a:tc>
                      <a:txBody>
                        <a:bodyPr/>
                        <a:lstStyle/>
                        <a:p>
                          <a:endParaRPr lang="en-US"/>
                        </a:p>
                      </a:txBody>
                      <a:tcPr>
                        <a:blipFill>
                          <a:blip r:embed="rId3"/>
                          <a:stretch>
                            <a:fillRect l="-828571" t="-104167" r="-107143" b="-820833"/>
                          </a:stretch>
                        </a:blipFill>
                      </a:tcPr>
                    </a:tc>
                    <a:tc>
                      <a:txBody>
                        <a:bodyPr/>
                        <a:lstStyle/>
                        <a:p>
                          <a:endParaRPr lang="en-US"/>
                        </a:p>
                      </a:txBody>
                      <a:tcPr>
                        <a:blipFill>
                          <a:blip r:embed="rId3"/>
                          <a:stretch>
                            <a:fillRect l="-928571" t="-104167" r="-7143" b="-820833"/>
                          </a:stretch>
                        </a:blipFill>
                      </a:tcPr>
                    </a:tc>
                    <a:extLst>
                      <a:ext uri="{0D108BD9-81ED-4DB2-BD59-A6C34878D82A}">
                        <a16:rowId xmlns:a16="http://schemas.microsoft.com/office/drawing/2014/main" val="4058499360"/>
                      </a:ext>
                    </a:extLst>
                  </a:tr>
                  <a:tr h="30480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732700711"/>
                      </a:ext>
                    </a:extLst>
                  </a:tr>
                  <a:tr h="30480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9102674"/>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2020153941"/>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573552669"/>
                      </a:ext>
                    </a:extLst>
                  </a:tr>
                  <a:tr h="30480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304800">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7803333"/>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Fallback>
      </mc:AlternateContent>
      <p:pic>
        <p:nvPicPr>
          <p:cNvPr id="3" name="Picture 2">
            <a:extLst>
              <a:ext uri="{FF2B5EF4-FFF2-40B4-BE49-F238E27FC236}">
                <a16:creationId xmlns:a16="http://schemas.microsoft.com/office/drawing/2014/main" id="{0064EEDE-40DB-FE5A-F6CA-810E0B837799}"/>
              </a:ext>
            </a:extLst>
          </p:cNvPr>
          <p:cNvPicPr>
            <a:picLocks noChangeAspect="1"/>
          </p:cNvPicPr>
          <p:nvPr/>
        </p:nvPicPr>
        <p:blipFill>
          <a:blip r:embed="rId4"/>
          <a:stretch>
            <a:fillRect/>
          </a:stretch>
        </p:blipFill>
        <p:spPr>
          <a:xfrm>
            <a:off x="925773" y="3583957"/>
            <a:ext cx="4201950" cy="3051607"/>
          </a:xfrm>
          <a:prstGeom prst="rect">
            <a:avLst/>
          </a:prstGeom>
        </p:spPr>
      </p:pic>
      <p:pic>
        <p:nvPicPr>
          <p:cNvPr id="4" name="Picture 3">
            <a:extLst>
              <a:ext uri="{FF2B5EF4-FFF2-40B4-BE49-F238E27FC236}">
                <a16:creationId xmlns:a16="http://schemas.microsoft.com/office/drawing/2014/main" id="{57A8DEC2-46EB-4990-A684-89DFC3A74E66}"/>
              </a:ext>
            </a:extLst>
          </p:cNvPr>
          <p:cNvPicPr>
            <a:picLocks noChangeAspect="1"/>
          </p:cNvPicPr>
          <p:nvPr/>
        </p:nvPicPr>
        <p:blipFill>
          <a:blip r:embed="rId4"/>
          <a:stretch>
            <a:fillRect/>
          </a:stretch>
        </p:blipFill>
        <p:spPr>
          <a:xfrm>
            <a:off x="7047447" y="3596640"/>
            <a:ext cx="4201950" cy="3051607"/>
          </a:xfrm>
          <a:prstGeom prst="rect">
            <a:avLst/>
          </a:prstGeom>
        </p:spPr>
      </p:pic>
    </p:spTree>
    <p:extLst>
      <p:ext uri="{BB962C8B-B14F-4D97-AF65-F5344CB8AC3E}">
        <p14:creationId xmlns:p14="http://schemas.microsoft.com/office/powerpoint/2010/main" val="42328894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C60F0B-DA20-8BFD-E718-76163401DD8E}"/>
            </a:ext>
          </a:extLst>
        </p:cNvPr>
        <p:cNvGrpSpPr/>
        <p:nvPr/>
      </p:nvGrpSpPr>
      <p:grpSpPr>
        <a:xfrm>
          <a:off x="0" y="0"/>
          <a:ext cx="0" cy="0"/>
          <a:chOff x="0" y="0"/>
          <a:chExt cx="0" cy="0"/>
        </a:xfrm>
      </p:grpSpPr>
      <p:pic>
        <p:nvPicPr>
          <p:cNvPr id="4" name="Picture 3" descr="A diagram of a 3-bit decoder using three inputs, d2, d1, d0, and eight outputs, t000 to t111. The decoder is visualized with 8 AND gates. When d2 is 0, the top decoder is activated, sending output to one of t0xx.  When d2 is 1, the bottom decoder is activated, sending output to one of t1xx. The input for d2d1d0 is 110 activates only t110.">
            <a:extLst>
              <a:ext uri="{FF2B5EF4-FFF2-40B4-BE49-F238E27FC236}">
                <a16:creationId xmlns:a16="http://schemas.microsoft.com/office/drawing/2014/main" id="{333F4C42-6BD3-1F1E-B8BD-B4DD819566FB}"/>
              </a:ext>
            </a:extLst>
          </p:cNvPr>
          <p:cNvPicPr>
            <a:picLocks noChangeAspect="1"/>
          </p:cNvPicPr>
          <p:nvPr/>
        </p:nvPicPr>
        <p:blipFill>
          <a:blip r:embed="rId3"/>
          <a:stretch>
            <a:fillRect/>
          </a:stretch>
        </p:blipFill>
        <p:spPr>
          <a:xfrm>
            <a:off x="909663" y="1114769"/>
            <a:ext cx="5020672" cy="5576466"/>
          </a:xfrm>
          <a:prstGeom prst="rect">
            <a:avLst/>
          </a:prstGeom>
        </p:spPr>
      </p:pic>
      <p:sp>
        <p:nvSpPr>
          <p:cNvPr id="2" name="Title 1">
            <a:extLst>
              <a:ext uri="{FF2B5EF4-FFF2-40B4-BE49-F238E27FC236}">
                <a16:creationId xmlns:a16="http://schemas.microsoft.com/office/drawing/2014/main" id="{80BBEFC9-9743-A3A9-0D86-97A0E998ACD6}"/>
              </a:ext>
            </a:extLst>
          </p:cNvPr>
          <p:cNvSpPr>
            <a:spLocks noGrp="1"/>
          </p:cNvSpPr>
          <p:nvPr>
            <p:ph type="title"/>
          </p:nvPr>
        </p:nvSpPr>
        <p:spPr/>
        <p:txBody>
          <a:bodyPr>
            <a:normAutofit/>
          </a:bodyPr>
          <a:lstStyle/>
          <a:p>
            <a:r>
              <a:rPr lang="en-US" sz="3200" dirty="0"/>
              <a:t>Building a 3-bit decoder</a:t>
            </a:r>
          </a:p>
        </p:txBody>
      </p:sp>
      <p:sp>
        <p:nvSpPr>
          <p:cNvPr id="30" name="Slide Number Placeholder 29">
            <a:extLst>
              <a:ext uri="{FF2B5EF4-FFF2-40B4-BE49-F238E27FC236}">
                <a16:creationId xmlns:a16="http://schemas.microsoft.com/office/drawing/2014/main" id="{005AAD48-EC70-6A29-581B-2BA0B57268EC}"/>
              </a:ext>
            </a:extLst>
          </p:cNvPr>
          <p:cNvSpPr>
            <a:spLocks noGrp="1"/>
          </p:cNvSpPr>
          <p:nvPr>
            <p:ph type="sldNum" sz="quarter" idx="12"/>
          </p:nvPr>
        </p:nvSpPr>
        <p:spPr/>
        <p:txBody>
          <a:bodyPr/>
          <a:lstStyle/>
          <a:p>
            <a:fld id="{CC057153-B650-4DEB-B370-79DDCFDCE934}" type="slidenum">
              <a:rPr lang="en-US" smtClean="0"/>
              <a:t>52</a:t>
            </a:fld>
            <a:endParaRPr lang="en-US"/>
          </a:p>
        </p:txBody>
      </p:sp>
      <p:sp>
        <p:nvSpPr>
          <p:cNvPr id="31" name="TextBox 30">
            <a:extLst>
              <a:ext uri="{FF2B5EF4-FFF2-40B4-BE49-F238E27FC236}">
                <a16:creationId xmlns:a16="http://schemas.microsoft.com/office/drawing/2014/main" id="{51FA510C-E1BE-E357-50B8-2BD9FDBC112F}"/>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3B1CA125-2BBA-EE4D-2821-EF730DCF64B8}"/>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27D2AC08-9FEA-7236-B7C1-5D6C68F04586}"/>
                  </a:ext>
                </a:extLst>
              </p:cNvPr>
              <p:cNvSpPr>
                <a:spLocks noGrp="1"/>
              </p:cNvSpPr>
              <p:nvPr>
                <p:ph idx="1"/>
              </p:nvPr>
            </p:nvSpPr>
            <p:spPr>
              <a:xfrm>
                <a:off x="6594847" y="3600114"/>
                <a:ext cx="5466522" cy="2852888"/>
              </a:xfrm>
            </p:spPr>
            <p:txBody>
              <a:bodyPr/>
              <a:lstStyle/>
              <a:p>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panose="02040503050406030204" pitchFamily="18" charset="0"/>
                          </a:rPr>
                          <m:t>2</m:t>
                        </m:r>
                      </m:sub>
                    </m:sSub>
                  </m:oMath>
                </a14:m>
                <a:r>
                  <a:rPr lang="en-US" dirty="0"/>
                  <a:t> acts as the enable bit to two decoders.</a:t>
                </a:r>
              </a:p>
              <a:p>
                <a:r>
                  <a:rPr lang="en-US" dirty="0"/>
                  <a:t>When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panose="02040503050406030204" pitchFamily="18" charset="0"/>
                          </a:rPr>
                          <m:t>2</m:t>
                        </m:r>
                      </m:sub>
                    </m:sSub>
                  </m:oMath>
                </a14:m>
                <a:r>
                  <a:rPr lang="en-US" dirty="0"/>
                  <a:t> is 0, the top decoder is activated, sending output to one of t0xx. </a:t>
                </a:r>
              </a:p>
              <a:p>
                <a:r>
                  <a:rPr lang="en-US" dirty="0"/>
                  <a:t>When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panose="02040503050406030204" pitchFamily="18" charset="0"/>
                          </a:rPr>
                          <m:t>2</m:t>
                        </m:r>
                      </m:sub>
                    </m:sSub>
                  </m:oMath>
                </a14:m>
                <a:r>
                  <a:rPr lang="en-US" dirty="0"/>
                  <a:t> is 1, the bottom decoder is activated, sending output to one of t1xx.</a:t>
                </a:r>
              </a:p>
              <a:p>
                <a:r>
                  <a:rPr lang="en-US" dirty="0"/>
                  <a:t>Complicated design</a:t>
                </a:r>
              </a:p>
            </p:txBody>
          </p:sp>
        </mc:Choice>
        <mc:Fallback xmlns="">
          <p:sp>
            <p:nvSpPr>
              <p:cNvPr id="8" name="Content Placeholder 7">
                <a:extLst>
                  <a:ext uri="{FF2B5EF4-FFF2-40B4-BE49-F238E27FC236}">
                    <a16:creationId xmlns:a16="http://schemas.microsoft.com/office/drawing/2014/main" id="{27D2AC08-9FEA-7236-B7C1-5D6C68F04586}"/>
                  </a:ext>
                </a:extLst>
              </p:cNvPr>
              <p:cNvSpPr>
                <a:spLocks noGrp="1" noRot="1" noChangeAspect="1" noMove="1" noResize="1" noEditPoints="1" noAdjustHandles="1" noChangeArrowheads="1" noChangeShapeType="1" noTextEdit="1"/>
              </p:cNvSpPr>
              <p:nvPr>
                <p:ph idx="1"/>
              </p:nvPr>
            </p:nvSpPr>
            <p:spPr>
              <a:xfrm>
                <a:off x="6594847" y="3600114"/>
                <a:ext cx="5466522" cy="2852888"/>
              </a:xfrm>
              <a:blipFill>
                <a:blip r:embed="rId4"/>
                <a:stretch>
                  <a:fillRect l="-928" r="-9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937CD5C0-D103-C186-D8EA-4D0C294DEA2F}"/>
                  </a:ext>
                </a:extLst>
              </p:cNvPr>
              <p:cNvGraphicFramePr>
                <a:graphicFrameLocks noGrp="1"/>
              </p:cNvGraphicFramePr>
              <p:nvPr>
                <p:extLst>
                  <p:ext uri="{D42A27DB-BD31-4B8C-83A1-F6EECF244321}">
                    <p14:modId xmlns:p14="http://schemas.microsoft.com/office/powerpoint/2010/main" val="3365765472"/>
                  </p:ext>
                </p:extLst>
              </p:nvPr>
            </p:nvGraphicFramePr>
            <p:xfrm>
              <a:off x="6725477" y="0"/>
              <a:ext cx="5466523" cy="3048000"/>
            </p:xfrm>
            <a:graphic>
              <a:graphicData uri="http://schemas.openxmlformats.org/drawingml/2006/table">
                <a:tbl>
                  <a:tblPr firstRow="1" bandRow="1">
                    <a:tableStyleId>{00A15C55-8517-42AA-B614-E9B94910E393}</a:tableStyleId>
                  </a:tblPr>
                  <a:tblGrid>
                    <a:gridCol w="381203">
                      <a:extLst>
                        <a:ext uri="{9D8B030D-6E8A-4147-A177-3AD203B41FA5}">
                          <a16:colId xmlns:a16="http://schemas.microsoft.com/office/drawing/2014/main" val="3264958069"/>
                        </a:ext>
                      </a:extLst>
                    </a:gridCol>
                    <a:gridCol w="487685">
                      <a:extLst>
                        <a:ext uri="{9D8B030D-6E8A-4147-A177-3AD203B41FA5}">
                          <a16:colId xmlns:a16="http://schemas.microsoft.com/office/drawing/2014/main" val="910396186"/>
                        </a:ext>
                      </a:extLst>
                    </a:gridCol>
                    <a:gridCol w="487685">
                      <a:extLst>
                        <a:ext uri="{9D8B030D-6E8A-4147-A177-3AD203B41FA5}">
                          <a16:colId xmlns:a16="http://schemas.microsoft.com/office/drawing/2014/main" val="2274059668"/>
                        </a:ext>
                      </a:extLst>
                    </a:gridCol>
                    <a:gridCol w="376241">
                      <a:extLst>
                        <a:ext uri="{9D8B030D-6E8A-4147-A177-3AD203B41FA5}">
                          <a16:colId xmlns:a16="http://schemas.microsoft.com/office/drawing/2014/main" val="3981572935"/>
                        </a:ext>
                      </a:extLst>
                    </a:gridCol>
                    <a:gridCol w="533387">
                      <a:extLst>
                        <a:ext uri="{9D8B030D-6E8A-4147-A177-3AD203B41FA5}">
                          <a16:colId xmlns:a16="http://schemas.microsoft.com/office/drawing/2014/main" val="4184236198"/>
                        </a:ext>
                      </a:extLst>
                    </a:gridCol>
                    <a:gridCol w="533387">
                      <a:extLst>
                        <a:ext uri="{9D8B030D-6E8A-4147-A177-3AD203B41FA5}">
                          <a16:colId xmlns:a16="http://schemas.microsoft.com/office/drawing/2014/main" val="3319192055"/>
                        </a:ext>
                      </a:extLst>
                    </a:gridCol>
                    <a:gridCol w="533387">
                      <a:extLst>
                        <a:ext uri="{9D8B030D-6E8A-4147-A177-3AD203B41FA5}">
                          <a16:colId xmlns:a16="http://schemas.microsoft.com/office/drawing/2014/main" val="2318207910"/>
                        </a:ext>
                      </a:extLst>
                    </a:gridCol>
                    <a:gridCol w="533387">
                      <a:extLst>
                        <a:ext uri="{9D8B030D-6E8A-4147-A177-3AD203B41FA5}">
                          <a16:colId xmlns:a16="http://schemas.microsoft.com/office/drawing/2014/main" val="1261863275"/>
                        </a:ext>
                      </a:extLst>
                    </a:gridCol>
                    <a:gridCol w="533387">
                      <a:extLst>
                        <a:ext uri="{9D8B030D-6E8A-4147-A177-3AD203B41FA5}">
                          <a16:colId xmlns:a16="http://schemas.microsoft.com/office/drawing/2014/main" val="4254096173"/>
                        </a:ext>
                      </a:extLst>
                    </a:gridCol>
                    <a:gridCol w="533387">
                      <a:extLst>
                        <a:ext uri="{9D8B030D-6E8A-4147-A177-3AD203B41FA5}">
                          <a16:colId xmlns:a16="http://schemas.microsoft.com/office/drawing/2014/main" val="782379960"/>
                        </a:ext>
                      </a:extLst>
                    </a:gridCol>
                    <a:gridCol w="533387">
                      <a:extLst>
                        <a:ext uri="{9D8B030D-6E8A-4147-A177-3AD203B41FA5}">
                          <a16:colId xmlns:a16="http://schemas.microsoft.com/office/drawing/2014/main" val="3799979702"/>
                        </a:ext>
                      </a:extLst>
                    </a:gridCol>
                  </a:tblGrid>
                  <a:tr h="279683">
                    <a:tc gridSpan="3">
                      <a:txBody>
                        <a:bodyPr/>
                        <a:lstStyle/>
                        <a:p>
                          <a:pPr algn="ctr"/>
                          <a:r>
                            <a:rPr lang="en-US" sz="1400" b="0" dirty="0"/>
                            <a:t>Inputs</a:t>
                          </a:r>
                        </a:p>
                      </a:txBody>
                      <a:tcPr/>
                    </a:tc>
                    <a:tc hMerge="1">
                      <a:txBody>
                        <a:bodyPr/>
                        <a:lstStyle/>
                        <a:p>
                          <a:pPr algn="ctr"/>
                          <a:endParaRPr lang="en-US" sz="1400" b="0" dirty="0"/>
                        </a:p>
                      </a:txBody>
                      <a:tcPr/>
                    </a:tc>
                    <a:tc hMerge="1">
                      <a:txBody>
                        <a:bodyPr/>
                        <a:lstStyle/>
                        <a:p>
                          <a:pPr algn="ctr"/>
                          <a:endParaRPr lang="en-US" sz="1400" b="0" dirty="0"/>
                        </a:p>
                      </a:txBody>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79683">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2</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111</m:t>
                                    </m:r>
                                  </m:sub>
                                </m:sSub>
                              </m:oMath>
                            </m:oMathPara>
                          </a14:m>
                          <a:endParaRPr lang="en-US" sz="1400" b="0" dirty="0">
                            <a:solidFill>
                              <a:schemeClr val="bg1"/>
                            </a:solidFill>
                          </a:endParaRPr>
                        </a:p>
                      </a:txBody>
                      <a:tcPr>
                        <a:solidFill>
                          <a:schemeClr val="accent4"/>
                        </a:solidFill>
                      </a:tcPr>
                    </a:tc>
                    <a:extLst>
                      <a:ext uri="{0D108BD9-81ED-4DB2-BD59-A6C34878D82A}">
                        <a16:rowId xmlns:a16="http://schemas.microsoft.com/office/drawing/2014/main" val="4058499360"/>
                      </a:ext>
                    </a:extLst>
                  </a:tr>
                  <a:tr h="279683">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732700711"/>
                      </a:ext>
                    </a:extLst>
                  </a:tr>
                  <a:tr h="279683">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9102674"/>
                      </a:ext>
                    </a:extLst>
                  </a:tr>
                  <a:tr h="279683">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2020153941"/>
                      </a:ext>
                    </a:extLst>
                  </a:tr>
                  <a:tr h="279683">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573552669"/>
                      </a:ext>
                    </a:extLst>
                  </a:tr>
                  <a:tr h="279683">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279683">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7803333"/>
                      </a:ext>
                    </a:extLst>
                  </a:tr>
                  <a:tr h="279683">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279683">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Choice>
        <mc:Fallback xmlns="">
          <p:graphicFrame>
            <p:nvGraphicFramePr>
              <p:cNvPr id="10" name="Table 9">
                <a:extLst>
                  <a:ext uri="{FF2B5EF4-FFF2-40B4-BE49-F238E27FC236}">
                    <a16:creationId xmlns:a16="http://schemas.microsoft.com/office/drawing/2014/main" id="{937CD5C0-D103-C186-D8EA-4D0C294DEA2F}"/>
                  </a:ext>
                </a:extLst>
              </p:cNvPr>
              <p:cNvGraphicFramePr>
                <a:graphicFrameLocks noGrp="1"/>
              </p:cNvGraphicFramePr>
              <p:nvPr>
                <p:extLst>
                  <p:ext uri="{D42A27DB-BD31-4B8C-83A1-F6EECF244321}">
                    <p14:modId xmlns:p14="http://schemas.microsoft.com/office/powerpoint/2010/main" val="3365765472"/>
                  </p:ext>
                </p:extLst>
              </p:nvPr>
            </p:nvGraphicFramePr>
            <p:xfrm>
              <a:off x="6725477" y="0"/>
              <a:ext cx="5466523" cy="3048000"/>
            </p:xfrm>
            <a:graphic>
              <a:graphicData uri="http://schemas.openxmlformats.org/drawingml/2006/table">
                <a:tbl>
                  <a:tblPr firstRow="1" bandRow="1">
                    <a:tableStyleId>{00A15C55-8517-42AA-B614-E9B94910E393}</a:tableStyleId>
                  </a:tblPr>
                  <a:tblGrid>
                    <a:gridCol w="381203">
                      <a:extLst>
                        <a:ext uri="{9D8B030D-6E8A-4147-A177-3AD203B41FA5}">
                          <a16:colId xmlns:a16="http://schemas.microsoft.com/office/drawing/2014/main" val="3264958069"/>
                        </a:ext>
                      </a:extLst>
                    </a:gridCol>
                    <a:gridCol w="487685">
                      <a:extLst>
                        <a:ext uri="{9D8B030D-6E8A-4147-A177-3AD203B41FA5}">
                          <a16:colId xmlns:a16="http://schemas.microsoft.com/office/drawing/2014/main" val="910396186"/>
                        </a:ext>
                      </a:extLst>
                    </a:gridCol>
                    <a:gridCol w="487685">
                      <a:extLst>
                        <a:ext uri="{9D8B030D-6E8A-4147-A177-3AD203B41FA5}">
                          <a16:colId xmlns:a16="http://schemas.microsoft.com/office/drawing/2014/main" val="2274059668"/>
                        </a:ext>
                      </a:extLst>
                    </a:gridCol>
                    <a:gridCol w="376241">
                      <a:extLst>
                        <a:ext uri="{9D8B030D-6E8A-4147-A177-3AD203B41FA5}">
                          <a16:colId xmlns:a16="http://schemas.microsoft.com/office/drawing/2014/main" val="3981572935"/>
                        </a:ext>
                      </a:extLst>
                    </a:gridCol>
                    <a:gridCol w="533387">
                      <a:extLst>
                        <a:ext uri="{9D8B030D-6E8A-4147-A177-3AD203B41FA5}">
                          <a16:colId xmlns:a16="http://schemas.microsoft.com/office/drawing/2014/main" val="4184236198"/>
                        </a:ext>
                      </a:extLst>
                    </a:gridCol>
                    <a:gridCol w="533387">
                      <a:extLst>
                        <a:ext uri="{9D8B030D-6E8A-4147-A177-3AD203B41FA5}">
                          <a16:colId xmlns:a16="http://schemas.microsoft.com/office/drawing/2014/main" val="3319192055"/>
                        </a:ext>
                      </a:extLst>
                    </a:gridCol>
                    <a:gridCol w="533387">
                      <a:extLst>
                        <a:ext uri="{9D8B030D-6E8A-4147-A177-3AD203B41FA5}">
                          <a16:colId xmlns:a16="http://schemas.microsoft.com/office/drawing/2014/main" val="2318207910"/>
                        </a:ext>
                      </a:extLst>
                    </a:gridCol>
                    <a:gridCol w="533387">
                      <a:extLst>
                        <a:ext uri="{9D8B030D-6E8A-4147-A177-3AD203B41FA5}">
                          <a16:colId xmlns:a16="http://schemas.microsoft.com/office/drawing/2014/main" val="1261863275"/>
                        </a:ext>
                      </a:extLst>
                    </a:gridCol>
                    <a:gridCol w="533387">
                      <a:extLst>
                        <a:ext uri="{9D8B030D-6E8A-4147-A177-3AD203B41FA5}">
                          <a16:colId xmlns:a16="http://schemas.microsoft.com/office/drawing/2014/main" val="4254096173"/>
                        </a:ext>
                      </a:extLst>
                    </a:gridCol>
                    <a:gridCol w="533387">
                      <a:extLst>
                        <a:ext uri="{9D8B030D-6E8A-4147-A177-3AD203B41FA5}">
                          <a16:colId xmlns:a16="http://schemas.microsoft.com/office/drawing/2014/main" val="782379960"/>
                        </a:ext>
                      </a:extLst>
                    </a:gridCol>
                    <a:gridCol w="533387">
                      <a:extLst>
                        <a:ext uri="{9D8B030D-6E8A-4147-A177-3AD203B41FA5}">
                          <a16:colId xmlns:a16="http://schemas.microsoft.com/office/drawing/2014/main" val="3799979702"/>
                        </a:ext>
                      </a:extLst>
                    </a:gridCol>
                  </a:tblGrid>
                  <a:tr h="304800">
                    <a:tc gridSpan="3">
                      <a:txBody>
                        <a:bodyPr/>
                        <a:lstStyle/>
                        <a:p>
                          <a:pPr algn="ctr"/>
                          <a:r>
                            <a:rPr lang="en-US" sz="1400" b="0" dirty="0"/>
                            <a:t>Inputs</a:t>
                          </a:r>
                        </a:p>
                      </a:txBody>
                      <a:tcPr/>
                    </a:tc>
                    <a:tc hMerge="1">
                      <a:txBody>
                        <a:bodyPr/>
                        <a:lstStyle/>
                        <a:p>
                          <a:pPr algn="ctr"/>
                          <a:endParaRPr lang="en-US" sz="1400" b="0" dirty="0"/>
                        </a:p>
                      </a:txBody>
                      <a:tcPr/>
                    </a:tc>
                    <a:tc hMerge="1">
                      <a:txBody>
                        <a:bodyPr/>
                        <a:lstStyle/>
                        <a:p>
                          <a:pPr algn="ctr"/>
                          <a:endParaRPr lang="en-US" sz="1400" b="0" dirty="0"/>
                        </a:p>
                      </a:txBody>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04800">
                    <a:tc>
                      <a:txBody>
                        <a:bodyPr/>
                        <a:lstStyle/>
                        <a:p>
                          <a:endParaRPr lang="en-US"/>
                        </a:p>
                      </a:txBody>
                      <a:tcPr>
                        <a:blipFill>
                          <a:blip r:embed="rId5"/>
                          <a:stretch>
                            <a:fillRect l="-3333" t="-104167" r="-1346667" b="-820833"/>
                          </a:stretch>
                        </a:blipFill>
                      </a:tcPr>
                    </a:tc>
                    <a:tc>
                      <a:txBody>
                        <a:bodyPr/>
                        <a:lstStyle/>
                        <a:p>
                          <a:endParaRPr lang="en-US"/>
                        </a:p>
                      </a:txBody>
                      <a:tcPr>
                        <a:blipFill>
                          <a:blip r:embed="rId5"/>
                          <a:stretch>
                            <a:fillRect l="-79487" t="-104167" r="-935897" b="-820833"/>
                          </a:stretch>
                        </a:blipFill>
                      </a:tcPr>
                    </a:tc>
                    <a:tc>
                      <a:txBody>
                        <a:bodyPr/>
                        <a:lstStyle/>
                        <a:p>
                          <a:endParaRPr lang="en-US"/>
                        </a:p>
                      </a:txBody>
                      <a:tcPr>
                        <a:blipFill>
                          <a:blip r:embed="rId5"/>
                          <a:stretch>
                            <a:fillRect l="-184211" t="-104167" r="-860526" b="-820833"/>
                          </a:stretch>
                        </a:blipFill>
                      </a:tcPr>
                    </a:tc>
                    <a:tc>
                      <a:txBody>
                        <a:bodyPr/>
                        <a:lstStyle/>
                        <a:p>
                          <a:endParaRPr lang="en-US"/>
                        </a:p>
                      </a:txBody>
                      <a:tcPr>
                        <a:blipFill>
                          <a:blip r:embed="rId5"/>
                          <a:stretch>
                            <a:fillRect l="-360000" t="-104167" r="-990000" b="-820833"/>
                          </a:stretch>
                        </a:blipFill>
                      </a:tcPr>
                    </a:tc>
                    <a:tc>
                      <a:txBody>
                        <a:bodyPr/>
                        <a:lstStyle/>
                        <a:p>
                          <a:endParaRPr lang="en-US"/>
                        </a:p>
                      </a:txBody>
                      <a:tcPr>
                        <a:blipFill>
                          <a:blip r:embed="rId5"/>
                          <a:stretch>
                            <a:fillRect l="-328571" t="-104167" r="-607143" b="-820833"/>
                          </a:stretch>
                        </a:blipFill>
                      </a:tcPr>
                    </a:tc>
                    <a:tc>
                      <a:txBody>
                        <a:bodyPr/>
                        <a:lstStyle/>
                        <a:p>
                          <a:endParaRPr lang="en-US"/>
                        </a:p>
                      </a:txBody>
                      <a:tcPr>
                        <a:blipFill>
                          <a:blip r:embed="rId5"/>
                          <a:stretch>
                            <a:fillRect l="-428571" t="-104167" r="-507143" b="-820833"/>
                          </a:stretch>
                        </a:blipFill>
                      </a:tcPr>
                    </a:tc>
                    <a:tc>
                      <a:txBody>
                        <a:bodyPr/>
                        <a:lstStyle/>
                        <a:p>
                          <a:endParaRPr lang="en-US"/>
                        </a:p>
                      </a:txBody>
                      <a:tcPr>
                        <a:blipFill>
                          <a:blip r:embed="rId5"/>
                          <a:stretch>
                            <a:fillRect l="-528571" t="-104167" r="-407143" b="-820833"/>
                          </a:stretch>
                        </a:blipFill>
                      </a:tcPr>
                    </a:tc>
                    <a:tc>
                      <a:txBody>
                        <a:bodyPr/>
                        <a:lstStyle/>
                        <a:p>
                          <a:endParaRPr lang="en-US"/>
                        </a:p>
                      </a:txBody>
                      <a:tcPr>
                        <a:blipFill>
                          <a:blip r:embed="rId5"/>
                          <a:stretch>
                            <a:fillRect l="-628571" t="-104167" r="-307143" b="-820833"/>
                          </a:stretch>
                        </a:blipFill>
                      </a:tcPr>
                    </a:tc>
                    <a:tc>
                      <a:txBody>
                        <a:bodyPr/>
                        <a:lstStyle/>
                        <a:p>
                          <a:endParaRPr lang="en-US"/>
                        </a:p>
                      </a:txBody>
                      <a:tcPr>
                        <a:blipFill>
                          <a:blip r:embed="rId5"/>
                          <a:stretch>
                            <a:fillRect l="-728571" t="-104167" r="-207143" b="-820833"/>
                          </a:stretch>
                        </a:blipFill>
                      </a:tcPr>
                    </a:tc>
                    <a:tc>
                      <a:txBody>
                        <a:bodyPr/>
                        <a:lstStyle/>
                        <a:p>
                          <a:endParaRPr lang="en-US"/>
                        </a:p>
                      </a:txBody>
                      <a:tcPr>
                        <a:blipFill>
                          <a:blip r:embed="rId5"/>
                          <a:stretch>
                            <a:fillRect l="-828571" t="-104167" r="-107143" b="-820833"/>
                          </a:stretch>
                        </a:blipFill>
                      </a:tcPr>
                    </a:tc>
                    <a:tc>
                      <a:txBody>
                        <a:bodyPr/>
                        <a:lstStyle/>
                        <a:p>
                          <a:endParaRPr lang="en-US"/>
                        </a:p>
                      </a:txBody>
                      <a:tcPr>
                        <a:blipFill>
                          <a:blip r:embed="rId5"/>
                          <a:stretch>
                            <a:fillRect l="-928571" t="-104167" r="-7143" b="-820833"/>
                          </a:stretch>
                        </a:blipFill>
                      </a:tcPr>
                    </a:tc>
                    <a:extLst>
                      <a:ext uri="{0D108BD9-81ED-4DB2-BD59-A6C34878D82A}">
                        <a16:rowId xmlns:a16="http://schemas.microsoft.com/office/drawing/2014/main" val="4058499360"/>
                      </a:ext>
                    </a:extLst>
                  </a:tr>
                  <a:tr h="30480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732700711"/>
                      </a:ext>
                    </a:extLst>
                  </a:tr>
                  <a:tr h="30480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9102674"/>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2020153941"/>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573552669"/>
                      </a:ext>
                    </a:extLst>
                  </a:tr>
                  <a:tr h="30480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304800">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7803333"/>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Fallback>
      </mc:AlternateContent>
      <p:sp>
        <p:nvSpPr>
          <p:cNvPr id="13" name="Rectangle 12">
            <a:extLst>
              <a:ext uri="{FF2B5EF4-FFF2-40B4-BE49-F238E27FC236}">
                <a16:creationId xmlns:a16="http://schemas.microsoft.com/office/drawing/2014/main" id="{3616B017-D885-AC51-7748-EC4616EC551E}"/>
              </a:ext>
            </a:extLst>
          </p:cNvPr>
          <p:cNvSpPr/>
          <p:nvPr/>
        </p:nvSpPr>
        <p:spPr>
          <a:xfrm>
            <a:off x="909663" y="1097280"/>
            <a:ext cx="5186337" cy="3135684"/>
          </a:xfrm>
          <a:prstGeom prst="rect">
            <a:avLst/>
          </a:prstGeom>
          <a:noFill/>
          <a:ln w="28575" cmpd="sng">
            <a:solidFill>
              <a:srgbClr val="0089E5"/>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5A4A2221-5F7C-B835-364B-E68DE11E874B}"/>
              </a:ext>
            </a:extLst>
          </p:cNvPr>
          <p:cNvSpPr txBox="1"/>
          <p:nvPr/>
        </p:nvSpPr>
        <p:spPr>
          <a:xfrm>
            <a:off x="6096000" y="2848714"/>
            <a:ext cx="1370862" cy="646331"/>
          </a:xfrm>
          <a:prstGeom prst="rect">
            <a:avLst/>
          </a:prstGeom>
          <a:noFill/>
        </p:spPr>
        <p:txBody>
          <a:bodyPr wrap="square" rtlCol="0">
            <a:spAutoFit/>
          </a:bodyPr>
          <a:lstStyle/>
          <a:p>
            <a:r>
              <a:rPr lang="en-US" dirty="0">
                <a:solidFill>
                  <a:srgbClr val="0089E5"/>
                </a:solidFill>
              </a:rPr>
              <a:t>2-bit decoder</a:t>
            </a:r>
          </a:p>
        </p:txBody>
      </p:sp>
      <p:sp>
        <p:nvSpPr>
          <p:cNvPr id="15" name="Rectangle 14">
            <a:extLst>
              <a:ext uri="{FF2B5EF4-FFF2-40B4-BE49-F238E27FC236}">
                <a16:creationId xmlns:a16="http://schemas.microsoft.com/office/drawing/2014/main" id="{D55C9E3E-7FE5-4CB4-4C17-328FB6FD3AED}"/>
              </a:ext>
            </a:extLst>
          </p:cNvPr>
          <p:cNvSpPr/>
          <p:nvPr/>
        </p:nvSpPr>
        <p:spPr>
          <a:xfrm>
            <a:off x="928172" y="4273825"/>
            <a:ext cx="5167828" cy="2491793"/>
          </a:xfrm>
          <a:prstGeom prst="rect">
            <a:avLst/>
          </a:prstGeom>
          <a:noFill/>
          <a:ln w="28575" cmpd="sng">
            <a:solidFill>
              <a:srgbClr val="0089E5"/>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F28DFFD5-7015-3C85-02AC-6BBD58683654}"/>
              </a:ext>
            </a:extLst>
          </p:cNvPr>
          <p:cNvSpPr txBox="1"/>
          <p:nvPr/>
        </p:nvSpPr>
        <p:spPr>
          <a:xfrm>
            <a:off x="6096000" y="5927633"/>
            <a:ext cx="1370862" cy="646331"/>
          </a:xfrm>
          <a:prstGeom prst="rect">
            <a:avLst/>
          </a:prstGeom>
          <a:noFill/>
        </p:spPr>
        <p:txBody>
          <a:bodyPr wrap="square" rtlCol="0">
            <a:spAutoFit/>
          </a:bodyPr>
          <a:lstStyle/>
          <a:p>
            <a:r>
              <a:rPr lang="en-US" dirty="0">
                <a:solidFill>
                  <a:srgbClr val="0089E5"/>
                </a:solidFill>
              </a:rPr>
              <a:t>2-bit decoder</a:t>
            </a:r>
          </a:p>
        </p:txBody>
      </p:sp>
    </p:spTree>
    <p:extLst>
      <p:ext uri="{BB962C8B-B14F-4D97-AF65-F5344CB8AC3E}">
        <p14:creationId xmlns:p14="http://schemas.microsoft.com/office/powerpoint/2010/main" val="1353822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9891B-24F4-A15B-5537-C0DAA7F831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A51E51-3C70-46C8-C6FD-84537693C578}"/>
              </a:ext>
            </a:extLst>
          </p:cNvPr>
          <p:cNvSpPr>
            <a:spLocks noGrp="1"/>
          </p:cNvSpPr>
          <p:nvPr>
            <p:ph type="title"/>
          </p:nvPr>
        </p:nvSpPr>
        <p:spPr/>
        <p:txBody>
          <a:bodyPr>
            <a:normAutofit/>
          </a:bodyPr>
          <a:lstStyle/>
          <a:p>
            <a:r>
              <a:rPr lang="en-US" sz="3200" dirty="0"/>
              <a:t>Abstraction in decoders</a:t>
            </a:r>
          </a:p>
        </p:txBody>
      </p:sp>
      <p:sp>
        <p:nvSpPr>
          <p:cNvPr id="30" name="Slide Number Placeholder 29">
            <a:extLst>
              <a:ext uri="{FF2B5EF4-FFF2-40B4-BE49-F238E27FC236}">
                <a16:creationId xmlns:a16="http://schemas.microsoft.com/office/drawing/2014/main" id="{9BB8BC9C-C4D5-6AF3-87AE-C2413F59C30C}"/>
              </a:ext>
            </a:extLst>
          </p:cNvPr>
          <p:cNvSpPr>
            <a:spLocks noGrp="1"/>
          </p:cNvSpPr>
          <p:nvPr>
            <p:ph type="sldNum" sz="quarter" idx="12"/>
          </p:nvPr>
        </p:nvSpPr>
        <p:spPr/>
        <p:txBody>
          <a:bodyPr/>
          <a:lstStyle/>
          <a:p>
            <a:fld id="{CC057153-B650-4DEB-B370-79DDCFDCE934}" type="slidenum">
              <a:rPr lang="en-US" smtClean="0"/>
              <a:t>53</a:t>
            </a:fld>
            <a:endParaRPr lang="en-US"/>
          </a:p>
        </p:txBody>
      </p:sp>
      <p:sp>
        <p:nvSpPr>
          <p:cNvPr id="31" name="TextBox 30">
            <a:extLst>
              <a:ext uri="{FF2B5EF4-FFF2-40B4-BE49-F238E27FC236}">
                <a16:creationId xmlns:a16="http://schemas.microsoft.com/office/drawing/2014/main" id="{3202C798-B87D-D3FD-44BA-8F4084E7ACF3}"/>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7C787C97-C2BB-CC4C-814B-39E8EC017DEE}"/>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25E13892-166F-08C3-FA75-45F9FF7DFAAE}"/>
                  </a:ext>
                </a:extLst>
              </p:cNvPr>
              <p:cNvSpPr>
                <a:spLocks noGrp="1"/>
              </p:cNvSpPr>
              <p:nvPr>
                <p:ph idx="1"/>
              </p:nvPr>
            </p:nvSpPr>
            <p:spPr>
              <a:xfrm>
                <a:off x="6594847" y="3600114"/>
                <a:ext cx="5466522" cy="2474682"/>
              </a:xfrm>
            </p:spPr>
            <p:txBody>
              <a:bodyPr>
                <a:normAutofit lnSpcReduction="10000"/>
              </a:bodyPr>
              <a:lstStyle/>
              <a:p>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panose="02040503050406030204" pitchFamily="18" charset="0"/>
                          </a:rPr>
                          <m:t>2</m:t>
                        </m:r>
                      </m:sub>
                    </m:sSub>
                  </m:oMath>
                </a14:m>
                <a:r>
                  <a:rPr lang="en-US" dirty="0"/>
                  <a:t> acts as the enable bit to two decoders.</a:t>
                </a:r>
              </a:p>
              <a:p>
                <a:r>
                  <a:rPr lang="en-US" dirty="0"/>
                  <a:t>When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panose="02040503050406030204" pitchFamily="18" charset="0"/>
                          </a:rPr>
                          <m:t>2</m:t>
                        </m:r>
                      </m:sub>
                    </m:sSub>
                  </m:oMath>
                </a14:m>
                <a:r>
                  <a:rPr lang="en-US" dirty="0"/>
                  <a:t> is 0, the top decoder is activated, sending output to one of t0xx. </a:t>
                </a:r>
              </a:p>
              <a:p>
                <a:r>
                  <a:rPr lang="en-US" dirty="0"/>
                  <a:t>When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𝑑</m:t>
                        </m:r>
                      </m:e>
                      <m:sub>
                        <m:r>
                          <a:rPr lang="en-US" i="1" dirty="0">
                            <a:latin typeface="Cambria Math" panose="02040503050406030204" pitchFamily="18" charset="0"/>
                          </a:rPr>
                          <m:t>2</m:t>
                        </m:r>
                      </m:sub>
                    </m:sSub>
                  </m:oMath>
                </a14:m>
                <a:r>
                  <a:rPr lang="en-US" dirty="0"/>
                  <a:t> is 1, the bottom decoder is activated, sending output to one of t1xx.</a:t>
                </a:r>
              </a:p>
              <a:p>
                <a:r>
                  <a:rPr lang="en-US" dirty="0"/>
                  <a:t>Cleaner design</a:t>
                </a:r>
              </a:p>
            </p:txBody>
          </p:sp>
        </mc:Choice>
        <mc:Fallback xmlns="">
          <p:sp>
            <p:nvSpPr>
              <p:cNvPr id="8" name="Content Placeholder 7">
                <a:extLst>
                  <a:ext uri="{FF2B5EF4-FFF2-40B4-BE49-F238E27FC236}">
                    <a16:creationId xmlns:a16="http://schemas.microsoft.com/office/drawing/2014/main" id="{25E13892-166F-08C3-FA75-45F9FF7DFAAE}"/>
                  </a:ext>
                </a:extLst>
              </p:cNvPr>
              <p:cNvSpPr>
                <a:spLocks noGrp="1" noRot="1" noChangeAspect="1" noMove="1" noResize="1" noEditPoints="1" noAdjustHandles="1" noChangeArrowheads="1" noChangeShapeType="1" noTextEdit="1"/>
              </p:cNvSpPr>
              <p:nvPr>
                <p:ph idx="1"/>
              </p:nvPr>
            </p:nvSpPr>
            <p:spPr>
              <a:xfrm>
                <a:off x="6594847" y="3600114"/>
                <a:ext cx="5466522" cy="2474682"/>
              </a:xfrm>
              <a:blipFill>
                <a:blip r:embed="rId3"/>
                <a:stretch>
                  <a:fillRect l="-928" t="-1020" r="-928" b="-40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3734359D-B697-FE64-2C54-A5DB494F1955}"/>
                  </a:ext>
                </a:extLst>
              </p:cNvPr>
              <p:cNvGraphicFramePr>
                <a:graphicFrameLocks noGrp="1"/>
              </p:cNvGraphicFramePr>
              <p:nvPr>
                <p:extLst>
                  <p:ext uri="{D42A27DB-BD31-4B8C-83A1-F6EECF244321}">
                    <p14:modId xmlns:p14="http://schemas.microsoft.com/office/powerpoint/2010/main" val="226927679"/>
                  </p:ext>
                </p:extLst>
              </p:nvPr>
            </p:nvGraphicFramePr>
            <p:xfrm>
              <a:off x="6725477" y="0"/>
              <a:ext cx="5466523" cy="3048000"/>
            </p:xfrm>
            <a:graphic>
              <a:graphicData uri="http://schemas.openxmlformats.org/drawingml/2006/table">
                <a:tbl>
                  <a:tblPr firstRow="1" bandRow="1">
                    <a:tableStyleId>{00A15C55-8517-42AA-B614-E9B94910E393}</a:tableStyleId>
                  </a:tblPr>
                  <a:tblGrid>
                    <a:gridCol w="381203">
                      <a:extLst>
                        <a:ext uri="{9D8B030D-6E8A-4147-A177-3AD203B41FA5}">
                          <a16:colId xmlns:a16="http://schemas.microsoft.com/office/drawing/2014/main" val="3264958069"/>
                        </a:ext>
                      </a:extLst>
                    </a:gridCol>
                    <a:gridCol w="487685">
                      <a:extLst>
                        <a:ext uri="{9D8B030D-6E8A-4147-A177-3AD203B41FA5}">
                          <a16:colId xmlns:a16="http://schemas.microsoft.com/office/drawing/2014/main" val="910396186"/>
                        </a:ext>
                      </a:extLst>
                    </a:gridCol>
                    <a:gridCol w="487685">
                      <a:extLst>
                        <a:ext uri="{9D8B030D-6E8A-4147-A177-3AD203B41FA5}">
                          <a16:colId xmlns:a16="http://schemas.microsoft.com/office/drawing/2014/main" val="2274059668"/>
                        </a:ext>
                      </a:extLst>
                    </a:gridCol>
                    <a:gridCol w="376241">
                      <a:extLst>
                        <a:ext uri="{9D8B030D-6E8A-4147-A177-3AD203B41FA5}">
                          <a16:colId xmlns:a16="http://schemas.microsoft.com/office/drawing/2014/main" val="3981572935"/>
                        </a:ext>
                      </a:extLst>
                    </a:gridCol>
                    <a:gridCol w="533387">
                      <a:extLst>
                        <a:ext uri="{9D8B030D-6E8A-4147-A177-3AD203B41FA5}">
                          <a16:colId xmlns:a16="http://schemas.microsoft.com/office/drawing/2014/main" val="4184236198"/>
                        </a:ext>
                      </a:extLst>
                    </a:gridCol>
                    <a:gridCol w="533387">
                      <a:extLst>
                        <a:ext uri="{9D8B030D-6E8A-4147-A177-3AD203B41FA5}">
                          <a16:colId xmlns:a16="http://schemas.microsoft.com/office/drawing/2014/main" val="3319192055"/>
                        </a:ext>
                      </a:extLst>
                    </a:gridCol>
                    <a:gridCol w="533387">
                      <a:extLst>
                        <a:ext uri="{9D8B030D-6E8A-4147-A177-3AD203B41FA5}">
                          <a16:colId xmlns:a16="http://schemas.microsoft.com/office/drawing/2014/main" val="2318207910"/>
                        </a:ext>
                      </a:extLst>
                    </a:gridCol>
                    <a:gridCol w="533387">
                      <a:extLst>
                        <a:ext uri="{9D8B030D-6E8A-4147-A177-3AD203B41FA5}">
                          <a16:colId xmlns:a16="http://schemas.microsoft.com/office/drawing/2014/main" val="1261863275"/>
                        </a:ext>
                      </a:extLst>
                    </a:gridCol>
                    <a:gridCol w="533387">
                      <a:extLst>
                        <a:ext uri="{9D8B030D-6E8A-4147-A177-3AD203B41FA5}">
                          <a16:colId xmlns:a16="http://schemas.microsoft.com/office/drawing/2014/main" val="4254096173"/>
                        </a:ext>
                      </a:extLst>
                    </a:gridCol>
                    <a:gridCol w="533387">
                      <a:extLst>
                        <a:ext uri="{9D8B030D-6E8A-4147-A177-3AD203B41FA5}">
                          <a16:colId xmlns:a16="http://schemas.microsoft.com/office/drawing/2014/main" val="782379960"/>
                        </a:ext>
                      </a:extLst>
                    </a:gridCol>
                    <a:gridCol w="533387">
                      <a:extLst>
                        <a:ext uri="{9D8B030D-6E8A-4147-A177-3AD203B41FA5}">
                          <a16:colId xmlns:a16="http://schemas.microsoft.com/office/drawing/2014/main" val="3799979702"/>
                        </a:ext>
                      </a:extLst>
                    </a:gridCol>
                  </a:tblGrid>
                  <a:tr h="279683">
                    <a:tc gridSpan="3">
                      <a:txBody>
                        <a:bodyPr/>
                        <a:lstStyle/>
                        <a:p>
                          <a:pPr algn="ctr"/>
                          <a:r>
                            <a:rPr lang="en-US" sz="1400" b="0" dirty="0"/>
                            <a:t>Inputs</a:t>
                          </a:r>
                        </a:p>
                      </a:txBody>
                      <a:tcPr/>
                    </a:tc>
                    <a:tc hMerge="1">
                      <a:txBody>
                        <a:bodyPr/>
                        <a:lstStyle/>
                        <a:p>
                          <a:pPr algn="ctr"/>
                          <a:endParaRPr lang="en-US" sz="1400" b="0" dirty="0"/>
                        </a:p>
                      </a:txBody>
                      <a:tcPr/>
                    </a:tc>
                    <a:tc hMerge="1">
                      <a:txBody>
                        <a:bodyPr/>
                        <a:lstStyle/>
                        <a:p>
                          <a:pPr algn="ctr"/>
                          <a:endParaRPr lang="en-US" sz="1400" b="0" dirty="0"/>
                        </a:p>
                      </a:txBody>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79683">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2</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𝑑</m:t>
                                    </m:r>
                                  </m:e>
                                  <m:sub>
                                    <m:r>
                                      <a:rPr lang="en-US" sz="1400" b="0" dirty="0" smtClean="0">
                                        <a:solidFill>
                                          <a:schemeClr val="bg1"/>
                                        </a:solidFill>
                                        <a:latin typeface="Cambria Math" panose="02040503050406030204" pitchFamily="18" charset="0"/>
                                      </a:rPr>
                                      <m:t>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001</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010</m:t>
                                    </m:r>
                                  </m:sub>
                                </m:sSub>
                              </m:oMath>
                            </m:oMathPara>
                          </a14:m>
                          <a:endParaRPr lang="en-US" sz="1400" b="0" dirty="0">
                            <a:solidFill>
                              <a:schemeClr val="bg1"/>
                            </a:solidFill>
                          </a:endParaRPr>
                        </a:p>
                      </a:txBody>
                      <a:tcPr>
                        <a:solidFill>
                          <a:schemeClr val="accent4"/>
                        </a:solidFill>
                      </a:tcPr>
                    </a:tc>
                    <a:tc>
                      <a:txBody>
                        <a:bodyPr/>
                        <a:lstStyle/>
                        <a:p>
                          <a:pPr algn="ct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011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101</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110</m:t>
                                    </m:r>
                                  </m:sub>
                                </m:sSub>
                              </m:oMath>
                            </m:oMathPara>
                          </a14:m>
                          <a:endParaRPr lang="en-US" sz="1400" b="0" dirty="0">
                            <a:solidFill>
                              <a:schemeClr val="bg1"/>
                            </a:solidFill>
                          </a:endParaRP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sSub>
                                  <m:sSubPr>
                                    <m:ctrlPr>
                                      <a:rPr lang="en-US" sz="1400" b="0" dirty="0" smtClean="0">
                                        <a:solidFill>
                                          <a:schemeClr val="bg1"/>
                                        </a:solidFill>
                                        <a:latin typeface="Cambria Math" panose="02040503050406030204" pitchFamily="18" charset="0"/>
                                      </a:rPr>
                                    </m:ctrlPr>
                                  </m:sSubPr>
                                  <m:e>
                                    <m:r>
                                      <a:rPr lang="en-US" sz="1400" b="0" dirty="0" smtClean="0">
                                        <a:solidFill>
                                          <a:schemeClr val="bg1"/>
                                        </a:solidFill>
                                        <a:latin typeface="Cambria Math" panose="02040503050406030204" pitchFamily="18" charset="0"/>
                                      </a:rPr>
                                      <m:t>𝑡</m:t>
                                    </m:r>
                                  </m:e>
                                  <m:sub>
                                    <m:r>
                                      <a:rPr lang="en-US" sz="1400" b="0" dirty="0" smtClean="0">
                                        <a:solidFill>
                                          <a:schemeClr val="bg1"/>
                                        </a:solidFill>
                                        <a:latin typeface="Cambria Math" panose="02040503050406030204" pitchFamily="18" charset="0"/>
                                      </a:rPr>
                                      <m:t>111</m:t>
                                    </m:r>
                                  </m:sub>
                                </m:sSub>
                              </m:oMath>
                            </m:oMathPara>
                          </a14:m>
                          <a:endParaRPr lang="en-US" sz="1400" b="0" dirty="0">
                            <a:solidFill>
                              <a:schemeClr val="bg1"/>
                            </a:solidFill>
                          </a:endParaRPr>
                        </a:p>
                      </a:txBody>
                      <a:tcPr>
                        <a:solidFill>
                          <a:schemeClr val="accent4"/>
                        </a:solidFill>
                      </a:tcPr>
                    </a:tc>
                    <a:extLst>
                      <a:ext uri="{0D108BD9-81ED-4DB2-BD59-A6C34878D82A}">
                        <a16:rowId xmlns:a16="http://schemas.microsoft.com/office/drawing/2014/main" val="4058499360"/>
                      </a:ext>
                    </a:extLst>
                  </a:tr>
                  <a:tr h="279683">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732700711"/>
                      </a:ext>
                    </a:extLst>
                  </a:tr>
                  <a:tr h="279683">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9102674"/>
                      </a:ext>
                    </a:extLst>
                  </a:tr>
                  <a:tr h="279683">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2020153941"/>
                      </a:ext>
                    </a:extLst>
                  </a:tr>
                  <a:tr h="279683">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573552669"/>
                      </a:ext>
                    </a:extLst>
                  </a:tr>
                  <a:tr h="279683">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279683">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7803333"/>
                      </a:ext>
                    </a:extLst>
                  </a:tr>
                  <a:tr h="279683">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279683">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Choice>
        <mc:Fallback xmlns="">
          <p:graphicFrame>
            <p:nvGraphicFramePr>
              <p:cNvPr id="10" name="Table 9">
                <a:extLst>
                  <a:ext uri="{FF2B5EF4-FFF2-40B4-BE49-F238E27FC236}">
                    <a16:creationId xmlns:a16="http://schemas.microsoft.com/office/drawing/2014/main" id="{3734359D-B697-FE64-2C54-A5DB494F1955}"/>
                  </a:ext>
                </a:extLst>
              </p:cNvPr>
              <p:cNvGraphicFramePr>
                <a:graphicFrameLocks noGrp="1"/>
              </p:cNvGraphicFramePr>
              <p:nvPr>
                <p:extLst>
                  <p:ext uri="{D42A27DB-BD31-4B8C-83A1-F6EECF244321}">
                    <p14:modId xmlns:p14="http://schemas.microsoft.com/office/powerpoint/2010/main" val="226927679"/>
                  </p:ext>
                </p:extLst>
              </p:nvPr>
            </p:nvGraphicFramePr>
            <p:xfrm>
              <a:off x="6725477" y="0"/>
              <a:ext cx="5466523" cy="3048000"/>
            </p:xfrm>
            <a:graphic>
              <a:graphicData uri="http://schemas.openxmlformats.org/drawingml/2006/table">
                <a:tbl>
                  <a:tblPr firstRow="1" bandRow="1">
                    <a:tableStyleId>{00A15C55-8517-42AA-B614-E9B94910E393}</a:tableStyleId>
                  </a:tblPr>
                  <a:tblGrid>
                    <a:gridCol w="381203">
                      <a:extLst>
                        <a:ext uri="{9D8B030D-6E8A-4147-A177-3AD203B41FA5}">
                          <a16:colId xmlns:a16="http://schemas.microsoft.com/office/drawing/2014/main" val="3264958069"/>
                        </a:ext>
                      </a:extLst>
                    </a:gridCol>
                    <a:gridCol w="487685">
                      <a:extLst>
                        <a:ext uri="{9D8B030D-6E8A-4147-A177-3AD203B41FA5}">
                          <a16:colId xmlns:a16="http://schemas.microsoft.com/office/drawing/2014/main" val="910396186"/>
                        </a:ext>
                      </a:extLst>
                    </a:gridCol>
                    <a:gridCol w="487685">
                      <a:extLst>
                        <a:ext uri="{9D8B030D-6E8A-4147-A177-3AD203B41FA5}">
                          <a16:colId xmlns:a16="http://schemas.microsoft.com/office/drawing/2014/main" val="2274059668"/>
                        </a:ext>
                      </a:extLst>
                    </a:gridCol>
                    <a:gridCol w="376241">
                      <a:extLst>
                        <a:ext uri="{9D8B030D-6E8A-4147-A177-3AD203B41FA5}">
                          <a16:colId xmlns:a16="http://schemas.microsoft.com/office/drawing/2014/main" val="3981572935"/>
                        </a:ext>
                      </a:extLst>
                    </a:gridCol>
                    <a:gridCol w="533387">
                      <a:extLst>
                        <a:ext uri="{9D8B030D-6E8A-4147-A177-3AD203B41FA5}">
                          <a16:colId xmlns:a16="http://schemas.microsoft.com/office/drawing/2014/main" val="4184236198"/>
                        </a:ext>
                      </a:extLst>
                    </a:gridCol>
                    <a:gridCol w="533387">
                      <a:extLst>
                        <a:ext uri="{9D8B030D-6E8A-4147-A177-3AD203B41FA5}">
                          <a16:colId xmlns:a16="http://schemas.microsoft.com/office/drawing/2014/main" val="3319192055"/>
                        </a:ext>
                      </a:extLst>
                    </a:gridCol>
                    <a:gridCol w="533387">
                      <a:extLst>
                        <a:ext uri="{9D8B030D-6E8A-4147-A177-3AD203B41FA5}">
                          <a16:colId xmlns:a16="http://schemas.microsoft.com/office/drawing/2014/main" val="2318207910"/>
                        </a:ext>
                      </a:extLst>
                    </a:gridCol>
                    <a:gridCol w="533387">
                      <a:extLst>
                        <a:ext uri="{9D8B030D-6E8A-4147-A177-3AD203B41FA5}">
                          <a16:colId xmlns:a16="http://schemas.microsoft.com/office/drawing/2014/main" val="1261863275"/>
                        </a:ext>
                      </a:extLst>
                    </a:gridCol>
                    <a:gridCol w="533387">
                      <a:extLst>
                        <a:ext uri="{9D8B030D-6E8A-4147-A177-3AD203B41FA5}">
                          <a16:colId xmlns:a16="http://schemas.microsoft.com/office/drawing/2014/main" val="4254096173"/>
                        </a:ext>
                      </a:extLst>
                    </a:gridCol>
                    <a:gridCol w="533387">
                      <a:extLst>
                        <a:ext uri="{9D8B030D-6E8A-4147-A177-3AD203B41FA5}">
                          <a16:colId xmlns:a16="http://schemas.microsoft.com/office/drawing/2014/main" val="782379960"/>
                        </a:ext>
                      </a:extLst>
                    </a:gridCol>
                    <a:gridCol w="533387">
                      <a:extLst>
                        <a:ext uri="{9D8B030D-6E8A-4147-A177-3AD203B41FA5}">
                          <a16:colId xmlns:a16="http://schemas.microsoft.com/office/drawing/2014/main" val="3799979702"/>
                        </a:ext>
                      </a:extLst>
                    </a:gridCol>
                  </a:tblGrid>
                  <a:tr h="304800">
                    <a:tc gridSpan="3">
                      <a:txBody>
                        <a:bodyPr/>
                        <a:lstStyle/>
                        <a:p>
                          <a:pPr algn="ctr"/>
                          <a:r>
                            <a:rPr lang="en-US" sz="1400" b="0" dirty="0"/>
                            <a:t>Inputs</a:t>
                          </a:r>
                        </a:p>
                      </a:txBody>
                      <a:tcPr/>
                    </a:tc>
                    <a:tc hMerge="1">
                      <a:txBody>
                        <a:bodyPr/>
                        <a:lstStyle/>
                        <a:p>
                          <a:pPr algn="ctr"/>
                          <a:endParaRPr lang="en-US" sz="1400" b="0" dirty="0"/>
                        </a:p>
                      </a:txBody>
                      <a:tcPr/>
                    </a:tc>
                    <a:tc hMerge="1">
                      <a:txBody>
                        <a:bodyPr/>
                        <a:lstStyle/>
                        <a:p>
                          <a:pPr algn="ctr"/>
                          <a:endParaRPr lang="en-US" sz="1400" b="0" dirty="0"/>
                        </a:p>
                      </a:txBody>
                      <a:tcPr/>
                    </a:tc>
                    <a:tc gridSpan="8">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Outputs</a:t>
                          </a:r>
                        </a:p>
                      </a:txBody>
                      <a:tcPr/>
                    </a:tc>
                    <a:tc hMerge="1">
                      <a:txBody>
                        <a:bodyPr/>
                        <a:lstStyle/>
                        <a:p>
                          <a:pPr algn="ct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04800">
                    <a:tc>
                      <a:txBody>
                        <a:bodyPr/>
                        <a:lstStyle/>
                        <a:p>
                          <a:endParaRPr lang="en-US"/>
                        </a:p>
                      </a:txBody>
                      <a:tcPr>
                        <a:blipFill>
                          <a:blip r:embed="rId4"/>
                          <a:stretch>
                            <a:fillRect l="-3333" t="-104167" r="-1346667" b="-820833"/>
                          </a:stretch>
                        </a:blipFill>
                      </a:tcPr>
                    </a:tc>
                    <a:tc>
                      <a:txBody>
                        <a:bodyPr/>
                        <a:lstStyle/>
                        <a:p>
                          <a:endParaRPr lang="en-US"/>
                        </a:p>
                      </a:txBody>
                      <a:tcPr>
                        <a:blipFill>
                          <a:blip r:embed="rId4"/>
                          <a:stretch>
                            <a:fillRect l="-79487" t="-104167" r="-935897" b="-820833"/>
                          </a:stretch>
                        </a:blipFill>
                      </a:tcPr>
                    </a:tc>
                    <a:tc>
                      <a:txBody>
                        <a:bodyPr/>
                        <a:lstStyle/>
                        <a:p>
                          <a:endParaRPr lang="en-US"/>
                        </a:p>
                      </a:txBody>
                      <a:tcPr>
                        <a:blipFill>
                          <a:blip r:embed="rId4"/>
                          <a:stretch>
                            <a:fillRect l="-184211" t="-104167" r="-860526" b="-820833"/>
                          </a:stretch>
                        </a:blipFill>
                      </a:tcPr>
                    </a:tc>
                    <a:tc>
                      <a:txBody>
                        <a:bodyPr/>
                        <a:lstStyle/>
                        <a:p>
                          <a:endParaRPr lang="en-US"/>
                        </a:p>
                      </a:txBody>
                      <a:tcPr>
                        <a:blipFill>
                          <a:blip r:embed="rId4"/>
                          <a:stretch>
                            <a:fillRect l="-360000" t="-104167" r="-990000" b="-820833"/>
                          </a:stretch>
                        </a:blipFill>
                      </a:tcPr>
                    </a:tc>
                    <a:tc>
                      <a:txBody>
                        <a:bodyPr/>
                        <a:lstStyle/>
                        <a:p>
                          <a:endParaRPr lang="en-US"/>
                        </a:p>
                      </a:txBody>
                      <a:tcPr>
                        <a:blipFill>
                          <a:blip r:embed="rId4"/>
                          <a:stretch>
                            <a:fillRect l="-328571" t="-104167" r="-607143" b="-820833"/>
                          </a:stretch>
                        </a:blipFill>
                      </a:tcPr>
                    </a:tc>
                    <a:tc>
                      <a:txBody>
                        <a:bodyPr/>
                        <a:lstStyle/>
                        <a:p>
                          <a:endParaRPr lang="en-US"/>
                        </a:p>
                      </a:txBody>
                      <a:tcPr>
                        <a:blipFill>
                          <a:blip r:embed="rId4"/>
                          <a:stretch>
                            <a:fillRect l="-428571" t="-104167" r="-507143" b="-820833"/>
                          </a:stretch>
                        </a:blipFill>
                      </a:tcPr>
                    </a:tc>
                    <a:tc>
                      <a:txBody>
                        <a:bodyPr/>
                        <a:lstStyle/>
                        <a:p>
                          <a:endParaRPr lang="en-US"/>
                        </a:p>
                      </a:txBody>
                      <a:tcPr>
                        <a:blipFill>
                          <a:blip r:embed="rId4"/>
                          <a:stretch>
                            <a:fillRect l="-528571" t="-104167" r="-407143" b="-820833"/>
                          </a:stretch>
                        </a:blipFill>
                      </a:tcPr>
                    </a:tc>
                    <a:tc>
                      <a:txBody>
                        <a:bodyPr/>
                        <a:lstStyle/>
                        <a:p>
                          <a:endParaRPr lang="en-US"/>
                        </a:p>
                      </a:txBody>
                      <a:tcPr>
                        <a:blipFill>
                          <a:blip r:embed="rId4"/>
                          <a:stretch>
                            <a:fillRect l="-628571" t="-104167" r="-307143" b="-820833"/>
                          </a:stretch>
                        </a:blipFill>
                      </a:tcPr>
                    </a:tc>
                    <a:tc>
                      <a:txBody>
                        <a:bodyPr/>
                        <a:lstStyle/>
                        <a:p>
                          <a:endParaRPr lang="en-US"/>
                        </a:p>
                      </a:txBody>
                      <a:tcPr>
                        <a:blipFill>
                          <a:blip r:embed="rId4"/>
                          <a:stretch>
                            <a:fillRect l="-728571" t="-104167" r="-207143" b="-820833"/>
                          </a:stretch>
                        </a:blipFill>
                      </a:tcPr>
                    </a:tc>
                    <a:tc>
                      <a:txBody>
                        <a:bodyPr/>
                        <a:lstStyle/>
                        <a:p>
                          <a:endParaRPr lang="en-US"/>
                        </a:p>
                      </a:txBody>
                      <a:tcPr>
                        <a:blipFill>
                          <a:blip r:embed="rId4"/>
                          <a:stretch>
                            <a:fillRect l="-828571" t="-104167" r="-107143" b="-820833"/>
                          </a:stretch>
                        </a:blipFill>
                      </a:tcPr>
                    </a:tc>
                    <a:tc>
                      <a:txBody>
                        <a:bodyPr/>
                        <a:lstStyle/>
                        <a:p>
                          <a:endParaRPr lang="en-US"/>
                        </a:p>
                      </a:txBody>
                      <a:tcPr>
                        <a:blipFill>
                          <a:blip r:embed="rId4"/>
                          <a:stretch>
                            <a:fillRect l="-928571" t="-104167" r="-7143" b="-820833"/>
                          </a:stretch>
                        </a:blipFill>
                      </a:tcPr>
                    </a:tc>
                    <a:extLst>
                      <a:ext uri="{0D108BD9-81ED-4DB2-BD59-A6C34878D82A}">
                        <a16:rowId xmlns:a16="http://schemas.microsoft.com/office/drawing/2014/main" val="4058499360"/>
                      </a:ext>
                    </a:extLst>
                  </a:tr>
                  <a:tr h="304800">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732700711"/>
                      </a:ext>
                    </a:extLst>
                  </a:tr>
                  <a:tr h="304800">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9102674"/>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2020153941"/>
                      </a:ext>
                    </a:extLst>
                  </a:tr>
                  <a:tr h="304800">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1573552669"/>
                      </a:ext>
                    </a:extLst>
                  </a:tr>
                  <a:tr h="304800">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8841992"/>
                      </a:ext>
                    </a:extLst>
                  </a:tr>
                  <a:tr h="304800">
                    <a:tc>
                      <a:txBody>
                        <a:bodyPr/>
                        <a:lstStyle/>
                        <a:p>
                          <a:pPr algn="ctr"/>
                          <a:r>
                            <a:rPr lang="en-US" sz="1400" b="0" dirty="0">
                              <a:solidFill>
                                <a:schemeClr val="tx1"/>
                              </a:solidFill>
                            </a:rPr>
                            <a:t>1</a:t>
                          </a:r>
                        </a:p>
                      </a:txBody>
                      <a:tcPr/>
                    </a:tc>
                    <a:tc>
                      <a:txBody>
                        <a:bodyPr/>
                        <a:lstStyle/>
                        <a:p>
                          <a:pPr algn="ctr"/>
                          <a:r>
                            <a:rPr lang="en-US" sz="1400" b="0" dirty="0">
                              <a:solidFill>
                                <a:schemeClr val="tx1"/>
                              </a:solidFill>
                            </a:rPr>
                            <a:t>0</a:t>
                          </a:r>
                        </a:p>
                      </a:txBody>
                      <a:tcPr/>
                    </a:tc>
                    <a:tc>
                      <a:txBody>
                        <a:bodyPr/>
                        <a:lstStyle/>
                        <a:p>
                          <a:pPr algn="ctr"/>
                          <a:r>
                            <a:rPr lang="en-US" sz="1400" b="0" dirty="0">
                              <a:solidFill>
                                <a:schemeClr val="tx1"/>
                              </a:solidFill>
                            </a:rPr>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extLst>
                      <a:ext uri="{0D108BD9-81ED-4DB2-BD59-A6C34878D82A}">
                        <a16:rowId xmlns:a16="http://schemas.microsoft.com/office/drawing/2014/main" val="667803333"/>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tc>
                      <a:txBody>
                        <a:bodyPr/>
                        <a:lstStyle/>
                        <a:p>
                          <a:pPr algn="ctr"/>
                          <a:r>
                            <a:rPr lang="en-US" sz="1400" b="0" dirty="0"/>
                            <a:t>0</a:t>
                          </a:r>
                        </a:p>
                      </a:txBody>
                      <a:tcPr/>
                    </a:tc>
                    <a:extLst>
                      <a:ext uri="{0D108BD9-81ED-4DB2-BD59-A6C34878D82A}">
                        <a16:rowId xmlns:a16="http://schemas.microsoft.com/office/drawing/2014/main" val="1284451998"/>
                      </a:ext>
                    </a:extLst>
                  </a:tr>
                  <a:tr h="304800">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1</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0</a:t>
                          </a:r>
                        </a:p>
                      </a:txBody>
                      <a:tcPr/>
                    </a:tc>
                    <a:tc>
                      <a:txBody>
                        <a:bodyPr/>
                        <a:lstStyle/>
                        <a:p>
                          <a:pPr algn="ctr"/>
                          <a:r>
                            <a:rPr lang="en-US" sz="1400" b="0" dirty="0"/>
                            <a:t>1</a:t>
                          </a:r>
                        </a:p>
                      </a:txBody>
                      <a:tcPr/>
                    </a:tc>
                    <a:extLst>
                      <a:ext uri="{0D108BD9-81ED-4DB2-BD59-A6C34878D82A}">
                        <a16:rowId xmlns:a16="http://schemas.microsoft.com/office/drawing/2014/main" val="3037479323"/>
                      </a:ext>
                    </a:extLst>
                  </a:tr>
                </a:tbl>
              </a:graphicData>
            </a:graphic>
          </p:graphicFrame>
        </mc:Fallback>
      </mc:AlternateContent>
      <p:pic>
        <p:nvPicPr>
          <p:cNvPr id="9" name="Picture 8" descr="A simplified diagram of a 3-bit decoder using three inputs, d2, d1, d0, and eight outputs, t000 to t111. The decoder is visualized with 2 2-bit decoders. The input for d2d1d0 is 110 activates only t110.">
            <a:extLst>
              <a:ext uri="{FF2B5EF4-FFF2-40B4-BE49-F238E27FC236}">
                <a16:creationId xmlns:a16="http://schemas.microsoft.com/office/drawing/2014/main" id="{C8BF495C-51E5-EB8F-2998-C386A5AC79AB}"/>
              </a:ext>
            </a:extLst>
          </p:cNvPr>
          <p:cNvPicPr>
            <a:picLocks noChangeAspect="1"/>
          </p:cNvPicPr>
          <p:nvPr/>
        </p:nvPicPr>
        <p:blipFill>
          <a:blip r:embed="rId5"/>
          <a:stretch>
            <a:fillRect/>
          </a:stretch>
        </p:blipFill>
        <p:spPr>
          <a:xfrm>
            <a:off x="399012" y="1327494"/>
            <a:ext cx="5696988" cy="5078310"/>
          </a:xfrm>
          <a:prstGeom prst="rect">
            <a:avLst/>
          </a:prstGeom>
        </p:spPr>
      </p:pic>
    </p:spTree>
    <p:extLst>
      <p:ext uri="{BB962C8B-B14F-4D97-AF65-F5344CB8AC3E}">
        <p14:creationId xmlns:p14="http://schemas.microsoft.com/office/powerpoint/2010/main" val="30285117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BBCBC-6A7E-D5E5-1C14-BAD0EFF96B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F92FA9-B4FA-29F7-9B48-FFC32D3BB4F5}"/>
              </a:ext>
            </a:extLst>
          </p:cNvPr>
          <p:cNvSpPr>
            <a:spLocks noGrp="1"/>
          </p:cNvSpPr>
          <p:nvPr>
            <p:ph type="title"/>
          </p:nvPr>
        </p:nvSpPr>
        <p:spPr/>
        <p:txBody>
          <a:bodyPr>
            <a:normAutofit/>
          </a:bodyPr>
          <a:lstStyle/>
          <a:p>
            <a:r>
              <a:rPr lang="en-US" sz="3200" dirty="0"/>
              <a:t>k-bit decoders</a:t>
            </a:r>
          </a:p>
        </p:txBody>
      </p:sp>
      <p:sp>
        <p:nvSpPr>
          <p:cNvPr id="30" name="Slide Number Placeholder 29">
            <a:extLst>
              <a:ext uri="{FF2B5EF4-FFF2-40B4-BE49-F238E27FC236}">
                <a16:creationId xmlns:a16="http://schemas.microsoft.com/office/drawing/2014/main" id="{E7625FD6-587C-885F-BE75-460DD1E08A05}"/>
              </a:ext>
            </a:extLst>
          </p:cNvPr>
          <p:cNvSpPr>
            <a:spLocks noGrp="1"/>
          </p:cNvSpPr>
          <p:nvPr>
            <p:ph type="sldNum" sz="quarter" idx="12"/>
          </p:nvPr>
        </p:nvSpPr>
        <p:spPr/>
        <p:txBody>
          <a:bodyPr/>
          <a:lstStyle/>
          <a:p>
            <a:fld id="{CC057153-B650-4DEB-B370-79DDCFDCE934}" type="slidenum">
              <a:rPr lang="en-US" smtClean="0"/>
              <a:t>54</a:t>
            </a:fld>
            <a:endParaRPr lang="en-US"/>
          </a:p>
        </p:txBody>
      </p:sp>
      <p:sp>
        <p:nvSpPr>
          <p:cNvPr id="31" name="TextBox 30">
            <a:extLst>
              <a:ext uri="{FF2B5EF4-FFF2-40B4-BE49-F238E27FC236}">
                <a16:creationId xmlns:a16="http://schemas.microsoft.com/office/drawing/2014/main" id="{F5782DCD-4205-0750-534F-5BCA5FC96936}"/>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E929E262-69E0-1749-AD14-2EFA97493FBA}"/>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DD807866-2638-02E9-BA32-737A65689132}"/>
                  </a:ext>
                </a:extLst>
              </p:cNvPr>
              <p:cNvSpPr>
                <a:spLocks noGrp="1"/>
              </p:cNvSpPr>
              <p:nvPr>
                <p:ph idx="1"/>
              </p:nvPr>
            </p:nvSpPr>
            <p:spPr>
              <a:xfrm>
                <a:off x="612648" y="1715532"/>
                <a:ext cx="10966704" cy="4593828"/>
              </a:xfrm>
            </p:spPr>
            <p:txBody>
              <a:bodyPr/>
              <a:lstStyle/>
              <a:p>
                <a:r>
                  <a:rPr lang="en-US" dirty="0"/>
                  <a:t>We can generalize the idea of 2-bit decoders to </a:t>
                </a:r>
                <a14:m>
                  <m:oMath xmlns:m="http://schemas.openxmlformats.org/officeDocument/2006/math">
                    <m:r>
                      <a:rPr lang="en-US" i="1" dirty="0">
                        <a:latin typeface="Cambria Math" panose="02040503050406030204" pitchFamily="18" charset="0"/>
                      </a:rPr>
                      <m:t>𝑘</m:t>
                    </m:r>
                  </m:oMath>
                </a14:m>
                <a:r>
                  <a:rPr lang="en-US" dirty="0"/>
                  <a:t>-bit decoders. There will now be </a:t>
                </a:r>
                <a14:m>
                  <m:oMath xmlns:m="http://schemas.openxmlformats.org/officeDocument/2006/math">
                    <m:r>
                      <a:rPr lang="en-US" i="1" dirty="0" smtClean="0">
                        <a:latin typeface="Cambria Math" panose="02040503050406030204" pitchFamily="18" charset="0"/>
                      </a:rPr>
                      <m:t>𝑘</m:t>
                    </m:r>
                  </m:oMath>
                </a14:m>
                <a:r>
                  <a:rPr lang="en-US" dirty="0"/>
                  <a:t> inputs and up to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𝑘</m:t>
                        </m:r>
                      </m:sup>
                    </m:sSup>
                  </m:oMath>
                </a14:m>
                <a:r>
                  <a:rPr lang="en-US" dirty="0"/>
                  <a:t> outputs.</a:t>
                </a:r>
              </a:p>
              <a:p>
                <a:r>
                  <a:rPr lang="en-US" dirty="0"/>
                  <a:t>Exactly one of the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𝑘</m:t>
                        </m:r>
                      </m:sup>
                    </m:sSup>
                  </m:oMath>
                </a14:m>
                <a:r>
                  <a:rPr lang="en-US" dirty="0"/>
                  <a:t> outputs will be 1 for a given row in the truth table. This is known as "1-hot."  Which one is determined by the value, in binary, of the </a:t>
                </a:r>
                <a14:m>
                  <m:oMath xmlns:m="http://schemas.openxmlformats.org/officeDocument/2006/math">
                    <m:r>
                      <a:rPr lang="en-US" i="1" dirty="0">
                        <a:latin typeface="Cambria Math" panose="02040503050406030204" pitchFamily="18" charset="0"/>
                      </a:rPr>
                      <m:t>𝑘</m:t>
                    </m:r>
                    <m:r>
                      <a:rPr lang="en-US" i="1" dirty="0">
                        <a:latin typeface="Cambria Math" panose="02040503050406030204" pitchFamily="18" charset="0"/>
                      </a:rPr>
                      <m:t> </m:t>
                    </m:r>
                  </m:oMath>
                </a14:m>
                <a:r>
                  <a:rPr lang="en-US" dirty="0"/>
                  <a:t>inputs.</a:t>
                </a:r>
              </a:p>
            </p:txBody>
          </p:sp>
        </mc:Choice>
        <mc:Fallback xmlns="">
          <p:sp>
            <p:nvSpPr>
              <p:cNvPr id="8" name="Content Placeholder 7">
                <a:extLst>
                  <a:ext uri="{FF2B5EF4-FFF2-40B4-BE49-F238E27FC236}">
                    <a16:creationId xmlns:a16="http://schemas.microsoft.com/office/drawing/2014/main" id="{DD807866-2638-02E9-BA32-737A65689132}"/>
                  </a:ext>
                </a:extLst>
              </p:cNvPr>
              <p:cNvSpPr>
                <a:spLocks noGrp="1" noRot="1" noChangeAspect="1" noMove="1" noResize="1" noEditPoints="1" noAdjustHandles="1" noChangeArrowheads="1" noChangeShapeType="1" noTextEdit="1"/>
              </p:cNvSpPr>
              <p:nvPr>
                <p:ph idx="1"/>
              </p:nvPr>
            </p:nvSpPr>
            <p:spPr>
              <a:xfrm>
                <a:off x="612648" y="1715532"/>
                <a:ext cx="10966704" cy="4593828"/>
              </a:xfrm>
              <a:blipFill>
                <a:blip r:embed="rId3"/>
                <a:stretch>
                  <a:fillRect l="-462" r="-1040"/>
                </a:stretch>
              </a:blipFill>
            </p:spPr>
            <p:txBody>
              <a:bodyPr/>
              <a:lstStyle/>
              <a:p>
                <a:r>
                  <a:rPr lang="en-US">
                    <a:noFill/>
                  </a:rPr>
                  <a:t> </a:t>
                </a:r>
              </a:p>
            </p:txBody>
          </p:sp>
        </mc:Fallback>
      </mc:AlternateContent>
    </p:spTree>
    <p:extLst>
      <p:ext uri="{BB962C8B-B14F-4D97-AF65-F5344CB8AC3E}">
        <p14:creationId xmlns:p14="http://schemas.microsoft.com/office/powerpoint/2010/main" val="408274699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0089E5"/>
        </a:solidFill>
        <a:effectLst/>
      </p:bgPr>
    </p:bg>
    <p:spTree>
      <p:nvGrpSpPr>
        <p:cNvPr id="1" name="">
          <a:extLst>
            <a:ext uri="{FF2B5EF4-FFF2-40B4-BE49-F238E27FC236}">
              <a16:creationId xmlns:a16="http://schemas.microsoft.com/office/drawing/2014/main" id="{A115150D-F535-38D0-301E-5DD9A8CE02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1D6460-179D-887B-3AB2-B9E6A1016C6B}"/>
              </a:ext>
            </a:extLst>
          </p:cNvPr>
          <p:cNvSpPr>
            <a:spLocks noGrp="1"/>
          </p:cNvSpPr>
          <p:nvPr>
            <p:ph type="title"/>
          </p:nvPr>
        </p:nvSpPr>
        <p:spPr>
          <a:xfrm>
            <a:off x="612648" y="2862871"/>
            <a:ext cx="10653578" cy="1132258"/>
          </a:xfrm>
        </p:spPr>
        <p:txBody>
          <a:bodyPr>
            <a:normAutofit fontScale="90000"/>
          </a:bodyPr>
          <a:lstStyle/>
          <a:p>
            <a:pPr algn="ctr"/>
            <a:r>
              <a:rPr lang="en-US" sz="8000" dirty="0">
                <a:solidFill>
                  <a:schemeClr val="bg1"/>
                </a:solidFill>
              </a:rPr>
              <a:t>7-Segment Display Decoders</a:t>
            </a:r>
          </a:p>
        </p:txBody>
      </p:sp>
      <p:sp>
        <p:nvSpPr>
          <p:cNvPr id="30" name="Slide Number Placeholder 29">
            <a:extLst>
              <a:ext uri="{FF2B5EF4-FFF2-40B4-BE49-F238E27FC236}">
                <a16:creationId xmlns:a16="http://schemas.microsoft.com/office/drawing/2014/main" id="{7B60A251-7B84-F13E-A161-5392AF286F2E}"/>
              </a:ext>
            </a:extLst>
          </p:cNvPr>
          <p:cNvSpPr>
            <a:spLocks noGrp="1"/>
          </p:cNvSpPr>
          <p:nvPr>
            <p:ph type="sldNum" sz="quarter" idx="12"/>
          </p:nvPr>
        </p:nvSpPr>
        <p:spPr/>
        <p:txBody>
          <a:bodyPr/>
          <a:lstStyle/>
          <a:p>
            <a:fld id="{CC057153-B650-4DEB-B370-79DDCFDCE934}" type="slidenum">
              <a:rPr lang="en-US" smtClean="0"/>
              <a:t>55</a:t>
            </a:fld>
            <a:endParaRPr lang="en-US"/>
          </a:p>
        </p:txBody>
      </p:sp>
      <p:sp>
        <p:nvSpPr>
          <p:cNvPr id="31" name="TextBox 30">
            <a:extLst>
              <a:ext uri="{FF2B5EF4-FFF2-40B4-BE49-F238E27FC236}">
                <a16:creationId xmlns:a16="http://schemas.microsoft.com/office/drawing/2014/main" id="{4CBF3399-04FB-3401-EDE7-1DC472057717}"/>
              </a:ext>
            </a:extLst>
          </p:cNvPr>
          <p:cNvSpPr txBox="1"/>
          <p:nvPr/>
        </p:nvSpPr>
        <p:spPr>
          <a:xfrm>
            <a:off x="1997612" y="1097280"/>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2252323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32A49-4A85-68D4-E6A2-D9A261AB60F1}"/>
              </a:ext>
            </a:extLst>
          </p:cNvPr>
          <p:cNvSpPr>
            <a:spLocks noGrp="1"/>
          </p:cNvSpPr>
          <p:nvPr>
            <p:ph type="title"/>
          </p:nvPr>
        </p:nvSpPr>
        <p:spPr/>
        <p:txBody>
          <a:bodyPr/>
          <a:lstStyle/>
          <a:p>
            <a:r>
              <a:rPr lang="en-US" dirty="0"/>
              <a:t>Decoder application example</a:t>
            </a:r>
          </a:p>
        </p:txBody>
      </p:sp>
      <p:sp>
        <p:nvSpPr>
          <p:cNvPr id="4" name="Slide Number Placeholder 3">
            <a:extLst>
              <a:ext uri="{FF2B5EF4-FFF2-40B4-BE49-F238E27FC236}">
                <a16:creationId xmlns:a16="http://schemas.microsoft.com/office/drawing/2014/main" id="{86076A5F-3D38-2875-5C9C-6FDBC4E44303}"/>
              </a:ext>
            </a:extLst>
          </p:cNvPr>
          <p:cNvSpPr>
            <a:spLocks noGrp="1"/>
          </p:cNvSpPr>
          <p:nvPr>
            <p:ph type="sldNum" sz="quarter" idx="12"/>
          </p:nvPr>
        </p:nvSpPr>
        <p:spPr/>
        <p:txBody>
          <a:bodyPr/>
          <a:lstStyle/>
          <a:p>
            <a:fld id="{CC057153-B650-4DEB-B370-79DDCFDCE934}" type="slidenum">
              <a:rPr lang="en-US" smtClean="0"/>
              <a:t>56</a:t>
            </a:fld>
            <a:endParaRPr lang="en-US"/>
          </a:p>
        </p:txBody>
      </p:sp>
      <p:pic>
        <p:nvPicPr>
          <p:cNvPr id="1026" name="Picture 2" descr="Amazon.com: KWANWA Alarm Clock, Digital Clock, Constantly 1.2'' LED Blue  Digits Display, Battery Powered, Snooze, Small Wall Clock, Desk Clock, Clock  for Bedroom, Alarm Clock for Heavy Sleepers : Home &amp; Kitchen">
            <a:extLst>
              <a:ext uri="{FF2B5EF4-FFF2-40B4-BE49-F238E27FC236}">
                <a16:creationId xmlns:a16="http://schemas.microsoft.com/office/drawing/2014/main" id="{2C1898E9-AE2A-EE39-36C5-6A625C541C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3213" y="1680898"/>
            <a:ext cx="6683829" cy="39400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7FA22DF-5BFF-F61C-AC51-AF296C559DFA}"/>
              </a:ext>
            </a:extLst>
          </p:cNvPr>
          <p:cNvSpPr txBox="1"/>
          <p:nvPr/>
        </p:nvSpPr>
        <p:spPr>
          <a:xfrm>
            <a:off x="2893786" y="5786140"/>
            <a:ext cx="5093382" cy="523220"/>
          </a:xfrm>
          <a:prstGeom prst="rect">
            <a:avLst/>
          </a:prstGeom>
          <a:noFill/>
        </p:spPr>
        <p:txBody>
          <a:bodyPr wrap="none" rtlCol="0">
            <a:spAutoFit/>
          </a:bodyPr>
          <a:lstStyle/>
          <a:p>
            <a:r>
              <a:rPr lang="en-US" sz="2800" i="1" dirty="0"/>
              <a:t>How do clocks like this work?</a:t>
            </a:r>
          </a:p>
        </p:txBody>
      </p:sp>
    </p:spTree>
    <p:extLst>
      <p:ext uri="{BB962C8B-B14F-4D97-AF65-F5344CB8AC3E}">
        <p14:creationId xmlns:p14="http://schemas.microsoft.com/office/powerpoint/2010/main" val="14170118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22799-F476-54C0-F97C-2CEC48610C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E5E32B-5FF8-B8E5-F094-2AFCE05FD7A6}"/>
              </a:ext>
            </a:extLst>
          </p:cNvPr>
          <p:cNvSpPr>
            <a:spLocks noGrp="1"/>
          </p:cNvSpPr>
          <p:nvPr>
            <p:ph type="title"/>
          </p:nvPr>
        </p:nvSpPr>
        <p:spPr/>
        <p:txBody>
          <a:bodyPr>
            <a:normAutofit/>
          </a:bodyPr>
          <a:lstStyle/>
          <a:p>
            <a:r>
              <a:rPr lang="en-US" sz="3200" dirty="0"/>
              <a:t>Decoding 7-segment displays</a:t>
            </a:r>
          </a:p>
        </p:txBody>
      </p:sp>
      <p:sp>
        <p:nvSpPr>
          <p:cNvPr id="30" name="Slide Number Placeholder 29">
            <a:extLst>
              <a:ext uri="{FF2B5EF4-FFF2-40B4-BE49-F238E27FC236}">
                <a16:creationId xmlns:a16="http://schemas.microsoft.com/office/drawing/2014/main" id="{79D2382A-A501-11F8-2E6C-7C6B70F7C476}"/>
              </a:ext>
            </a:extLst>
          </p:cNvPr>
          <p:cNvSpPr>
            <a:spLocks noGrp="1"/>
          </p:cNvSpPr>
          <p:nvPr>
            <p:ph type="sldNum" sz="quarter" idx="12"/>
          </p:nvPr>
        </p:nvSpPr>
        <p:spPr/>
        <p:txBody>
          <a:bodyPr/>
          <a:lstStyle/>
          <a:p>
            <a:fld id="{CC057153-B650-4DEB-B370-79DDCFDCE934}" type="slidenum">
              <a:rPr lang="en-US" smtClean="0"/>
              <a:t>57</a:t>
            </a:fld>
            <a:endParaRPr lang="en-US"/>
          </a:p>
        </p:txBody>
      </p:sp>
      <p:sp>
        <p:nvSpPr>
          <p:cNvPr id="31" name="TextBox 30">
            <a:extLst>
              <a:ext uri="{FF2B5EF4-FFF2-40B4-BE49-F238E27FC236}">
                <a16:creationId xmlns:a16="http://schemas.microsoft.com/office/drawing/2014/main" id="{637E74F7-520F-34F2-7D2D-D5E8787ACA6E}"/>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B9312A88-6B95-E83C-CE8F-B8AD630D8F97}"/>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grpSp>
        <p:nvGrpSpPr>
          <p:cNvPr id="1075" name="Group 1074">
            <a:extLst>
              <a:ext uri="{FF2B5EF4-FFF2-40B4-BE49-F238E27FC236}">
                <a16:creationId xmlns:a16="http://schemas.microsoft.com/office/drawing/2014/main" id="{FF0E2A95-D088-41EA-AB62-FC8B0B3C39D7}"/>
              </a:ext>
            </a:extLst>
          </p:cNvPr>
          <p:cNvGrpSpPr/>
          <p:nvPr/>
        </p:nvGrpSpPr>
        <p:grpSpPr>
          <a:xfrm>
            <a:off x="925773" y="1043399"/>
            <a:ext cx="10534576" cy="3634798"/>
            <a:chOff x="854039" y="3017402"/>
            <a:chExt cx="10534576" cy="3634798"/>
          </a:xfrm>
        </p:grpSpPr>
        <p:grpSp>
          <p:nvGrpSpPr>
            <p:cNvPr id="29" name="Group 28">
              <a:extLst>
                <a:ext uri="{FF2B5EF4-FFF2-40B4-BE49-F238E27FC236}">
                  <a16:creationId xmlns:a16="http://schemas.microsoft.com/office/drawing/2014/main" id="{BCE5FA6A-2594-8E85-0E03-D90753BD824E}"/>
                </a:ext>
              </a:extLst>
            </p:cNvPr>
            <p:cNvGrpSpPr/>
            <p:nvPr/>
          </p:nvGrpSpPr>
          <p:grpSpPr>
            <a:xfrm>
              <a:off x="5399786" y="3017402"/>
              <a:ext cx="1079302" cy="1583060"/>
              <a:chOff x="398123" y="3001826"/>
              <a:chExt cx="1079302" cy="1583060"/>
            </a:xfrm>
          </p:grpSpPr>
          <p:cxnSp>
            <p:nvCxnSpPr>
              <p:cNvPr id="32" name="Straight Connector 31">
                <a:extLst>
                  <a:ext uri="{FF2B5EF4-FFF2-40B4-BE49-F238E27FC236}">
                    <a16:creationId xmlns:a16="http://schemas.microsoft.com/office/drawing/2014/main" id="{C05CD32A-F894-B91F-C19C-8F0AC1036B39}"/>
                  </a:ext>
                </a:extLst>
              </p:cNvPr>
              <p:cNvCxnSpPr/>
              <p:nvPr/>
            </p:nvCxnSpPr>
            <p:spPr>
              <a:xfrm>
                <a:off x="725759" y="3360380"/>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48758BF2-590F-27B2-5D40-6B815B6959D8}"/>
                  </a:ext>
                </a:extLst>
              </p:cNvPr>
              <p:cNvCxnSpPr/>
              <p:nvPr/>
            </p:nvCxnSpPr>
            <p:spPr>
              <a:xfrm>
                <a:off x="725759" y="3808566"/>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9C07A7A9-FB40-8D6B-622C-263A2820F48F}"/>
                  </a:ext>
                </a:extLst>
              </p:cNvPr>
              <p:cNvCxnSpPr/>
              <p:nvPr/>
            </p:nvCxnSpPr>
            <p:spPr>
              <a:xfrm>
                <a:off x="725759" y="4265089"/>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F172854-0759-31D9-4DDD-537F9B3C7155}"/>
                  </a:ext>
                </a:extLst>
              </p:cNvPr>
              <p:cNvCxnSpPr>
                <a:cxnSpLocks/>
              </p:cNvCxnSpPr>
              <p:nvPr/>
            </p:nvCxnSpPr>
            <p:spPr>
              <a:xfrm>
                <a:off x="718880"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EF543C5-DD88-0086-6AFA-A1F4F4F4F0CF}"/>
                  </a:ext>
                </a:extLst>
              </p:cNvPr>
              <p:cNvCxnSpPr>
                <a:cxnSpLocks/>
              </p:cNvCxnSpPr>
              <p:nvPr/>
            </p:nvCxnSpPr>
            <p:spPr>
              <a:xfrm>
                <a:off x="1145418"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C78D7F7-DE11-F6D6-534A-D86156F5FBE1}"/>
                  </a:ext>
                </a:extLst>
              </p:cNvPr>
              <p:cNvCxnSpPr>
                <a:cxnSpLocks/>
              </p:cNvCxnSpPr>
              <p:nvPr/>
            </p:nvCxnSpPr>
            <p:spPr>
              <a:xfrm>
                <a:off x="720026"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B39F065-2347-1372-A63D-3B867CF0B5B4}"/>
                  </a:ext>
                </a:extLst>
              </p:cNvPr>
              <p:cNvCxnSpPr>
                <a:cxnSpLocks/>
              </p:cNvCxnSpPr>
              <p:nvPr/>
            </p:nvCxnSpPr>
            <p:spPr>
              <a:xfrm>
                <a:off x="1145418"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8DC22135-E416-822B-3151-29D7016AAEB2}"/>
                  </a:ext>
                </a:extLst>
              </p:cNvPr>
              <p:cNvSpPr txBox="1"/>
              <p:nvPr/>
            </p:nvSpPr>
            <p:spPr>
              <a:xfrm>
                <a:off x="758356" y="3001826"/>
                <a:ext cx="314510" cy="369332"/>
              </a:xfrm>
              <a:prstGeom prst="rect">
                <a:avLst/>
              </a:prstGeom>
              <a:noFill/>
            </p:spPr>
            <p:txBody>
              <a:bodyPr wrap="none" rtlCol="0">
                <a:spAutoFit/>
              </a:bodyPr>
              <a:lstStyle/>
              <a:p>
                <a:r>
                  <a:rPr lang="en-US" dirty="0"/>
                  <a:t>c</a:t>
                </a:r>
              </a:p>
            </p:txBody>
          </p:sp>
          <p:sp>
            <p:nvSpPr>
              <p:cNvPr id="40" name="TextBox 39">
                <a:extLst>
                  <a:ext uri="{FF2B5EF4-FFF2-40B4-BE49-F238E27FC236}">
                    <a16:creationId xmlns:a16="http://schemas.microsoft.com/office/drawing/2014/main" id="{B841842B-9D8D-E453-5A7D-A1F2441CE83E}"/>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41" name="TextBox 40">
                <a:extLst>
                  <a:ext uri="{FF2B5EF4-FFF2-40B4-BE49-F238E27FC236}">
                    <a16:creationId xmlns:a16="http://schemas.microsoft.com/office/drawing/2014/main" id="{A13DA95F-0F28-4BAE-1DB6-C706D7554D9D}"/>
                  </a:ext>
                </a:extLst>
              </p:cNvPr>
              <p:cNvSpPr txBox="1"/>
              <p:nvPr/>
            </p:nvSpPr>
            <p:spPr>
              <a:xfrm>
                <a:off x="1137267" y="3887644"/>
                <a:ext cx="340158" cy="369332"/>
              </a:xfrm>
              <a:prstGeom prst="rect">
                <a:avLst/>
              </a:prstGeom>
              <a:noFill/>
            </p:spPr>
            <p:txBody>
              <a:bodyPr wrap="square" rtlCol="0">
                <a:spAutoFit/>
              </a:bodyPr>
              <a:lstStyle/>
              <a:p>
                <a:r>
                  <a:rPr lang="en-US" dirty="0"/>
                  <a:t>g</a:t>
                </a:r>
              </a:p>
            </p:txBody>
          </p:sp>
          <p:sp>
            <p:nvSpPr>
              <p:cNvPr id="42" name="TextBox 41">
                <a:extLst>
                  <a:ext uri="{FF2B5EF4-FFF2-40B4-BE49-F238E27FC236}">
                    <a16:creationId xmlns:a16="http://schemas.microsoft.com/office/drawing/2014/main" id="{42A40A58-EC97-C482-9B27-AAD9B840A971}"/>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43" name="TextBox 42">
                <a:extLst>
                  <a:ext uri="{FF2B5EF4-FFF2-40B4-BE49-F238E27FC236}">
                    <a16:creationId xmlns:a16="http://schemas.microsoft.com/office/drawing/2014/main" id="{9B1A6FFA-A3F6-7AB2-D47E-C7F453915198}"/>
                  </a:ext>
                </a:extLst>
              </p:cNvPr>
              <p:cNvSpPr txBox="1"/>
              <p:nvPr/>
            </p:nvSpPr>
            <p:spPr>
              <a:xfrm>
                <a:off x="398123" y="3872714"/>
                <a:ext cx="188841" cy="200950"/>
              </a:xfrm>
              <a:prstGeom prst="rect">
                <a:avLst/>
              </a:prstGeom>
              <a:noFill/>
            </p:spPr>
            <p:txBody>
              <a:bodyPr wrap="none" rtlCol="0">
                <a:spAutoFit/>
              </a:bodyPr>
              <a:lstStyle/>
              <a:p>
                <a:r>
                  <a:rPr lang="en-US" dirty="0"/>
                  <a:t>e</a:t>
                </a:r>
              </a:p>
            </p:txBody>
          </p:sp>
          <p:sp>
            <p:nvSpPr>
              <p:cNvPr id="44" name="TextBox 43">
                <a:extLst>
                  <a:ext uri="{FF2B5EF4-FFF2-40B4-BE49-F238E27FC236}">
                    <a16:creationId xmlns:a16="http://schemas.microsoft.com/office/drawing/2014/main" id="{BEE31434-6412-C90F-22E8-49B4A9F85296}"/>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45" name="TextBox 44">
                <a:extLst>
                  <a:ext uri="{FF2B5EF4-FFF2-40B4-BE49-F238E27FC236}">
                    <a16:creationId xmlns:a16="http://schemas.microsoft.com/office/drawing/2014/main" id="{BA4048EC-017A-3CED-805E-0DAB9BFC5BFA}"/>
                  </a:ext>
                </a:extLst>
              </p:cNvPr>
              <p:cNvSpPr txBox="1"/>
              <p:nvPr/>
            </p:nvSpPr>
            <p:spPr>
              <a:xfrm>
                <a:off x="797664" y="3455505"/>
                <a:ext cx="374775" cy="369332"/>
              </a:xfrm>
              <a:prstGeom prst="rect">
                <a:avLst/>
              </a:prstGeom>
              <a:noFill/>
            </p:spPr>
            <p:txBody>
              <a:bodyPr wrap="square" rtlCol="0">
                <a:spAutoFit/>
              </a:bodyPr>
              <a:lstStyle/>
              <a:p>
                <a:r>
                  <a:rPr lang="en-US" dirty="0"/>
                  <a:t>a</a:t>
                </a:r>
              </a:p>
            </p:txBody>
          </p:sp>
        </p:grpSp>
        <p:cxnSp>
          <p:nvCxnSpPr>
            <p:cNvPr id="638" name="Straight Arrow Connector 637">
              <a:extLst>
                <a:ext uri="{FF2B5EF4-FFF2-40B4-BE49-F238E27FC236}">
                  <a16:creationId xmlns:a16="http://schemas.microsoft.com/office/drawing/2014/main" id="{32C99C30-6EB6-FB34-74D2-722F05261E5B}"/>
                </a:ext>
              </a:extLst>
            </p:cNvPr>
            <p:cNvCxnSpPr/>
            <p:nvPr/>
          </p:nvCxnSpPr>
          <p:spPr>
            <a:xfrm flipH="1">
              <a:off x="1472184" y="4361688"/>
              <a:ext cx="4041648" cy="731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0" name="Straight Arrow Connector 639">
              <a:extLst>
                <a:ext uri="{FF2B5EF4-FFF2-40B4-BE49-F238E27FC236}">
                  <a16:creationId xmlns:a16="http://schemas.microsoft.com/office/drawing/2014/main" id="{C3F819BC-585B-50BD-ADBB-9FDF0F6529F5}"/>
                </a:ext>
              </a:extLst>
            </p:cNvPr>
            <p:cNvCxnSpPr/>
            <p:nvPr/>
          </p:nvCxnSpPr>
          <p:spPr>
            <a:xfrm flipH="1">
              <a:off x="2569464" y="4432080"/>
              <a:ext cx="3157958" cy="7342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1" name="Straight Arrow Connector 640">
              <a:extLst>
                <a:ext uri="{FF2B5EF4-FFF2-40B4-BE49-F238E27FC236}">
                  <a16:creationId xmlns:a16="http://schemas.microsoft.com/office/drawing/2014/main" id="{81789111-7587-723E-59A3-3DB9BD608EB3}"/>
                </a:ext>
              </a:extLst>
            </p:cNvPr>
            <p:cNvCxnSpPr>
              <a:cxnSpLocks/>
            </p:cNvCxnSpPr>
            <p:nvPr/>
          </p:nvCxnSpPr>
          <p:spPr>
            <a:xfrm flipH="1">
              <a:off x="3493008" y="4521624"/>
              <a:ext cx="2290277" cy="5778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4" name="Straight Arrow Connector 643">
              <a:extLst>
                <a:ext uri="{FF2B5EF4-FFF2-40B4-BE49-F238E27FC236}">
                  <a16:creationId xmlns:a16="http://schemas.microsoft.com/office/drawing/2014/main" id="{D4C76761-8A5C-4AB2-889D-D6CBD1407DC0}"/>
                </a:ext>
              </a:extLst>
            </p:cNvPr>
            <p:cNvCxnSpPr>
              <a:cxnSpLocks/>
            </p:cNvCxnSpPr>
            <p:nvPr/>
          </p:nvCxnSpPr>
          <p:spPr>
            <a:xfrm flipH="1">
              <a:off x="4562856" y="4584480"/>
              <a:ext cx="1316966" cy="5084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6" name="Straight Arrow Connector 645">
              <a:extLst>
                <a:ext uri="{FF2B5EF4-FFF2-40B4-BE49-F238E27FC236}">
                  <a16:creationId xmlns:a16="http://schemas.microsoft.com/office/drawing/2014/main" id="{15EE7431-BE8E-97E8-4F78-54B9C95FD0C1}"/>
                </a:ext>
              </a:extLst>
            </p:cNvPr>
            <p:cNvCxnSpPr>
              <a:cxnSpLocks/>
            </p:cNvCxnSpPr>
            <p:nvPr/>
          </p:nvCxnSpPr>
          <p:spPr>
            <a:xfrm flipH="1">
              <a:off x="5415066" y="4656163"/>
              <a:ext cx="451867" cy="41550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48" name="Straight Arrow Connector 647">
              <a:extLst>
                <a:ext uri="{FF2B5EF4-FFF2-40B4-BE49-F238E27FC236}">
                  <a16:creationId xmlns:a16="http://schemas.microsoft.com/office/drawing/2014/main" id="{C0CEE4AA-6C45-BBB4-2482-A1CE70B19E83}"/>
                </a:ext>
              </a:extLst>
            </p:cNvPr>
            <p:cNvCxnSpPr>
              <a:cxnSpLocks/>
            </p:cNvCxnSpPr>
            <p:nvPr/>
          </p:nvCxnSpPr>
          <p:spPr>
            <a:xfrm>
              <a:off x="6043898" y="4642963"/>
              <a:ext cx="402882" cy="43032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1" name="Straight Arrow Connector 650">
              <a:extLst>
                <a:ext uri="{FF2B5EF4-FFF2-40B4-BE49-F238E27FC236}">
                  <a16:creationId xmlns:a16="http://schemas.microsoft.com/office/drawing/2014/main" id="{D7D7D163-CFB0-FA97-F377-9310309F3039}"/>
                </a:ext>
              </a:extLst>
            </p:cNvPr>
            <p:cNvCxnSpPr>
              <a:cxnSpLocks/>
            </p:cNvCxnSpPr>
            <p:nvPr/>
          </p:nvCxnSpPr>
          <p:spPr>
            <a:xfrm>
              <a:off x="6109421" y="4536071"/>
              <a:ext cx="1266380" cy="5838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4" name="Straight Arrow Connector 653">
              <a:extLst>
                <a:ext uri="{FF2B5EF4-FFF2-40B4-BE49-F238E27FC236}">
                  <a16:creationId xmlns:a16="http://schemas.microsoft.com/office/drawing/2014/main" id="{7FFE28F1-51DC-3DA5-3CEC-F4DFEED08A02}"/>
                </a:ext>
              </a:extLst>
            </p:cNvPr>
            <p:cNvCxnSpPr>
              <a:cxnSpLocks/>
            </p:cNvCxnSpPr>
            <p:nvPr/>
          </p:nvCxnSpPr>
          <p:spPr>
            <a:xfrm>
              <a:off x="6275693" y="4521624"/>
              <a:ext cx="2233533" cy="5121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6" name="Straight Arrow Connector 655">
              <a:extLst>
                <a:ext uri="{FF2B5EF4-FFF2-40B4-BE49-F238E27FC236}">
                  <a16:creationId xmlns:a16="http://schemas.microsoft.com/office/drawing/2014/main" id="{829C9013-F85F-ADDF-7369-0E1346D3ED39}"/>
                </a:ext>
              </a:extLst>
            </p:cNvPr>
            <p:cNvCxnSpPr>
              <a:cxnSpLocks/>
            </p:cNvCxnSpPr>
            <p:nvPr/>
          </p:nvCxnSpPr>
          <p:spPr>
            <a:xfrm>
              <a:off x="6348032" y="4376543"/>
              <a:ext cx="3061144" cy="5886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59" name="Straight Arrow Connector 658">
              <a:extLst>
                <a:ext uri="{FF2B5EF4-FFF2-40B4-BE49-F238E27FC236}">
                  <a16:creationId xmlns:a16="http://schemas.microsoft.com/office/drawing/2014/main" id="{B18A1CDE-DEA4-3C86-47FC-C85C6D06BFFD}"/>
                </a:ext>
              </a:extLst>
            </p:cNvPr>
            <p:cNvCxnSpPr>
              <a:cxnSpLocks/>
            </p:cNvCxnSpPr>
            <p:nvPr/>
          </p:nvCxnSpPr>
          <p:spPr>
            <a:xfrm>
              <a:off x="6547620" y="4307186"/>
              <a:ext cx="4016351" cy="7108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913" name="Group 912">
              <a:extLst>
                <a:ext uri="{FF2B5EF4-FFF2-40B4-BE49-F238E27FC236}">
                  <a16:creationId xmlns:a16="http://schemas.microsoft.com/office/drawing/2014/main" id="{9CC801BD-AA0A-9275-7D06-275E493B2C36}"/>
                </a:ext>
              </a:extLst>
            </p:cNvPr>
            <p:cNvGrpSpPr/>
            <p:nvPr/>
          </p:nvGrpSpPr>
          <p:grpSpPr>
            <a:xfrm>
              <a:off x="854039" y="5050970"/>
              <a:ext cx="10534576" cy="1601230"/>
              <a:chOff x="1324613" y="1088596"/>
              <a:chExt cx="10534576" cy="1601230"/>
            </a:xfrm>
          </p:grpSpPr>
          <p:grpSp>
            <p:nvGrpSpPr>
              <p:cNvPr id="914" name="Group 913">
                <a:extLst>
                  <a:ext uri="{FF2B5EF4-FFF2-40B4-BE49-F238E27FC236}">
                    <a16:creationId xmlns:a16="http://schemas.microsoft.com/office/drawing/2014/main" id="{ABF10561-687F-CB83-A227-6D57C8EF0F66}"/>
                  </a:ext>
                </a:extLst>
              </p:cNvPr>
              <p:cNvGrpSpPr/>
              <p:nvPr/>
            </p:nvGrpSpPr>
            <p:grpSpPr>
              <a:xfrm>
                <a:off x="1324613" y="1090754"/>
                <a:ext cx="1112838" cy="1559752"/>
                <a:chOff x="8275275" y="3338094"/>
                <a:chExt cx="1112838" cy="1559752"/>
              </a:xfrm>
            </p:grpSpPr>
            <p:grpSp>
              <p:nvGrpSpPr>
                <p:cNvPr id="1057" name="Group 1056">
                  <a:extLst>
                    <a:ext uri="{FF2B5EF4-FFF2-40B4-BE49-F238E27FC236}">
                      <a16:creationId xmlns:a16="http://schemas.microsoft.com/office/drawing/2014/main" id="{4DB8D781-9921-C21F-3F27-5041A40B9D62}"/>
                    </a:ext>
                  </a:extLst>
                </p:cNvPr>
                <p:cNvGrpSpPr/>
                <p:nvPr/>
              </p:nvGrpSpPr>
              <p:grpSpPr>
                <a:xfrm>
                  <a:off x="8520703" y="3654961"/>
                  <a:ext cx="426538" cy="904709"/>
                  <a:chOff x="718880" y="3360380"/>
                  <a:chExt cx="426538" cy="904709"/>
                </a:xfrm>
              </p:grpSpPr>
              <p:cxnSp>
                <p:nvCxnSpPr>
                  <p:cNvPr id="1065" name="Straight Connector 1064">
                    <a:extLst>
                      <a:ext uri="{FF2B5EF4-FFF2-40B4-BE49-F238E27FC236}">
                        <a16:creationId xmlns:a16="http://schemas.microsoft.com/office/drawing/2014/main" id="{5FA862D8-4E07-DC14-6BF9-7E54A3695751}"/>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66" name="Straight Connector 1065">
                    <a:extLst>
                      <a:ext uri="{FF2B5EF4-FFF2-40B4-BE49-F238E27FC236}">
                        <a16:creationId xmlns:a16="http://schemas.microsoft.com/office/drawing/2014/main" id="{AFE5DFF6-8278-0B68-BEF6-D10A7387D17E}"/>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67" name="Straight Connector 1066">
                    <a:extLst>
                      <a:ext uri="{FF2B5EF4-FFF2-40B4-BE49-F238E27FC236}">
                        <a16:creationId xmlns:a16="http://schemas.microsoft.com/office/drawing/2014/main" id="{C9652B88-07BD-BF53-4F64-849234B85D80}"/>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68" name="Straight Connector 1067">
                    <a:extLst>
                      <a:ext uri="{FF2B5EF4-FFF2-40B4-BE49-F238E27FC236}">
                        <a16:creationId xmlns:a16="http://schemas.microsoft.com/office/drawing/2014/main" id="{AE94D687-74A9-6696-CF6C-5B06B279D2A2}"/>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69" name="Straight Connector 1068">
                    <a:extLst>
                      <a:ext uri="{FF2B5EF4-FFF2-40B4-BE49-F238E27FC236}">
                        <a16:creationId xmlns:a16="http://schemas.microsoft.com/office/drawing/2014/main" id="{B00D9A16-EA8A-50FC-1EC3-C34D589B483B}"/>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70" name="Straight Connector 1069">
                    <a:extLst>
                      <a:ext uri="{FF2B5EF4-FFF2-40B4-BE49-F238E27FC236}">
                        <a16:creationId xmlns:a16="http://schemas.microsoft.com/office/drawing/2014/main" id="{F4EA2E8B-FEF8-8B54-13BE-ABB1414EA681}"/>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71" name="Straight Connector 1070">
                    <a:extLst>
                      <a:ext uri="{FF2B5EF4-FFF2-40B4-BE49-F238E27FC236}">
                        <a16:creationId xmlns:a16="http://schemas.microsoft.com/office/drawing/2014/main" id="{5FFB40AF-FBAB-029D-7D93-756D807EC180}"/>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1058" name="TextBox 1057">
                  <a:extLst>
                    <a:ext uri="{FF2B5EF4-FFF2-40B4-BE49-F238E27FC236}">
                      <a16:creationId xmlns:a16="http://schemas.microsoft.com/office/drawing/2014/main" id="{BE9B94DF-E63E-6794-16B4-A29E7EAB8EE6}"/>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1059" name="TextBox 1058">
                  <a:extLst>
                    <a:ext uri="{FF2B5EF4-FFF2-40B4-BE49-F238E27FC236}">
                      <a16:creationId xmlns:a16="http://schemas.microsoft.com/office/drawing/2014/main" id="{BA5A01DA-86E2-33C6-548B-39C734DBDC90}"/>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1060" name="TextBox 1059">
                  <a:extLst>
                    <a:ext uri="{FF2B5EF4-FFF2-40B4-BE49-F238E27FC236}">
                      <a16:creationId xmlns:a16="http://schemas.microsoft.com/office/drawing/2014/main" id="{9704901C-A516-2B25-731F-23A699B1D9D5}"/>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1061" name="TextBox 1060">
                  <a:extLst>
                    <a:ext uri="{FF2B5EF4-FFF2-40B4-BE49-F238E27FC236}">
                      <a16:creationId xmlns:a16="http://schemas.microsoft.com/office/drawing/2014/main" id="{F0A49F22-331D-E5F3-4BD4-753C40AACFAD}"/>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1062" name="TextBox 1061">
                  <a:extLst>
                    <a:ext uri="{FF2B5EF4-FFF2-40B4-BE49-F238E27FC236}">
                      <a16:creationId xmlns:a16="http://schemas.microsoft.com/office/drawing/2014/main" id="{94061088-9F4D-6633-25E4-745DED852D93}"/>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1063" name="TextBox 1062">
                  <a:extLst>
                    <a:ext uri="{FF2B5EF4-FFF2-40B4-BE49-F238E27FC236}">
                      <a16:creationId xmlns:a16="http://schemas.microsoft.com/office/drawing/2014/main" id="{CDF9AB7F-C536-4BD3-60D0-F431CD638857}"/>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1064" name="TextBox 1063">
                  <a:extLst>
                    <a:ext uri="{FF2B5EF4-FFF2-40B4-BE49-F238E27FC236}">
                      <a16:creationId xmlns:a16="http://schemas.microsoft.com/office/drawing/2014/main" id="{5F7AC796-AFA2-3AC0-66A3-3F4BF90D0BB5}"/>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grpSp>
            <p:nvGrpSpPr>
              <p:cNvPr id="915" name="Group 914">
                <a:extLst>
                  <a:ext uri="{FF2B5EF4-FFF2-40B4-BE49-F238E27FC236}">
                    <a16:creationId xmlns:a16="http://schemas.microsoft.com/office/drawing/2014/main" id="{647D35A0-F51B-C3CF-8F08-D825008FEC2E}"/>
                  </a:ext>
                </a:extLst>
              </p:cNvPr>
              <p:cNvGrpSpPr/>
              <p:nvPr/>
            </p:nvGrpSpPr>
            <p:grpSpPr>
              <a:xfrm>
                <a:off x="2346545" y="1088596"/>
                <a:ext cx="9512644" cy="1601230"/>
                <a:chOff x="695376" y="1086647"/>
                <a:chExt cx="9512644" cy="1601230"/>
              </a:xfrm>
            </p:grpSpPr>
            <p:sp>
              <p:nvSpPr>
                <p:cNvPr id="916" name="TextBox 915">
                  <a:extLst>
                    <a:ext uri="{FF2B5EF4-FFF2-40B4-BE49-F238E27FC236}">
                      <a16:creationId xmlns:a16="http://schemas.microsoft.com/office/drawing/2014/main" id="{9376A6E7-340D-5B41-ED56-8DF454AACE19}"/>
                    </a:ext>
                  </a:extLst>
                </p:cNvPr>
                <p:cNvSpPr txBox="1"/>
                <p:nvPr/>
              </p:nvSpPr>
              <p:spPr>
                <a:xfrm>
                  <a:off x="1997612" y="1097280"/>
                  <a:ext cx="184731" cy="369332"/>
                </a:xfrm>
                <a:prstGeom prst="rect">
                  <a:avLst/>
                </a:prstGeom>
                <a:noFill/>
              </p:spPr>
              <p:txBody>
                <a:bodyPr wrap="none" rtlCol="0">
                  <a:spAutoFit/>
                </a:bodyPr>
                <a:lstStyle/>
                <a:p>
                  <a:endParaRPr lang="en-US" dirty="0"/>
                </a:p>
              </p:txBody>
            </p:sp>
            <p:grpSp>
              <p:nvGrpSpPr>
                <p:cNvPr id="917" name="Group 916">
                  <a:extLst>
                    <a:ext uri="{FF2B5EF4-FFF2-40B4-BE49-F238E27FC236}">
                      <a16:creationId xmlns:a16="http://schemas.microsoft.com/office/drawing/2014/main" id="{DB866650-CEB5-81B0-1417-717D178DAA52}"/>
                    </a:ext>
                  </a:extLst>
                </p:cNvPr>
                <p:cNvGrpSpPr/>
                <p:nvPr/>
              </p:nvGrpSpPr>
              <p:grpSpPr>
                <a:xfrm>
                  <a:off x="695376" y="1113685"/>
                  <a:ext cx="1085240" cy="1529272"/>
                  <a:chOff x="398123" y="3055614"/>
                  <a:chExt cx="1085240" cy="1529272"/>
                </a:xfrm>
              </p:grpSpPr>
              <p:cxnSp>
                <p:nvCxnSpPr>
                  <p:cNvPr id="1043" name="Straight Connector 1042">
                    <a:extLst>
                      <a:ext uri="{FF2B5EF4-FFF2-40B4-BE49-F238E27FC236}">
                        <a16:creationId xmlns:a16="http://schemas.microsoft.com/office/drawing/2014/main" id="{7FB28DB0-16D1-83D4-ED6E-E7D1CF829E31}"/>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44" name="Straight Connector 1043">
                    <a:extLst>
                      <a:ext uri="{FF2B5EF4-FFF2-40B4-BE49-F238E27FC236}">
                        <a16:creationId xmlns:a16="http://schemas.microsoft.com/office/drawing/2014/main" id="{B79A40E5-5F3F-E95F-D4A9-11F0E7C8B7F7}"/>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45" name="Straight Connector 1044">
                    <a:extLst>
                      <a:ext uri="{FF2B5EF4-FFF2-40B4-BE49-F238E27FC236}">
                        <a16:creationId xmlns:a16="http://schemas.microsoft.com/office/drawing/2014/main" id="{644921FD-2389-92FF-969A-950580A126A9}"/>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46" name="Straight Connector 1045">
                    <a:extLst>
                      <a:ext uri="{FF2B5EF4-FFF2-40B4-BE49-F238E27FC236}">
                        <a16:creationId xmlns:a16="http://schemas.microsoft.com/office/drawing/2014/main" id="{F960A379-1A5D-0355-E6BE-AEECFB0439FB}"/>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47" name="Straight Connector 1046">
                    <a:extLst>
                      <a:ext uri="{FF2B5EF4-FFF2-40B4-BE49-F238E27FC236}">
                        <a16:creationId xmlns:a16="http://schemas.microsoft.com/office/drawing/2014/main" id="{E1A09269-55D2-B4FF-3FE2-C403A77EFE44}"/>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48" name="Straight Connector 1047">
                    <a:extLst>
                      <a:ext uri="{FF2B5EF4-FFF2-40B4-BE49-F238E27FC236}">
                        <a16:creationId xmlns:a16="http://schemas.microsoft.com/office/drawing/2014/main" id="{6789FF9C-B520-AA17-AE45-731E5BC22D25}"/>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49" name="Straight Connector 1048">
                    <a:extLst>
                      <a:ext uri="{FF2B5EF4-FFF2-40B4-BE49-F238E27FC236}">
                        <a16:creationId xmlns:a16="http://schemas.microsoft.com/office/drawing/2014/main" id="{2A1890EB-A83E-24FE-D881-9F23B561D24C}"/>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050" name="TextBox 1049">
                    <a:extLst>
                      <a:ext uri="{FF2B5EF4-FFF2-40B4-BE49-F238E27FC236}">
                        <a16:creationId xmlns:a16="http://schemas.microsoft.com/office/drawing/2014/main" id="{209171FF-B758-8C8A-81DE-587FA959FE3A}"/>
                      </a:ext>
                    </a:extLst>
                  </p:cNvPr>
                  <p:cNvSpPr txBox="1"/>
                  <p:nvPr/>
                </p:nvSpPr>
                <p:spPr>
                  <a:xfrm>
                    <a:off x="771803" y="3055614"/>
                    <a:ext cx="314510" cy="369332"/>
                  </a:xfrm>
                  <a:prstGeom prst="rect">
                    <a:avLst/>
                  </a:prstGeom>
                  <a:noFill/>
                </p:spPr>
                <p:txBody>
                  <a:bodyPr wrap="none" rtlCol="0">
                    <a:spAutoFit/>
                  </a:bodyPr>
                  <a:lstStyle/>
                  <a:p>
                    <a:r>
                      <a:rPr lang="en-US" dirty="0"/>
                      <a:t>c</a:t>
                    </a:r>
                  </a:p>
                </p:txBody>
              </p:sp>
              <p:sp>
                <p:nvSpPr>
                  <p:cNvPr id="1051" name="TextBox 1050">
                    <a:extLst>
                      <a:ext uri="{FF2B5EF4-FFF2-40B4-BE49-F238E27FC236}">
                        <a16:creationId xmlns:a16="http://schemas.microsoft.com/office/drawing/2014/main" id="{9B1E997F-EBA5-3DEE-DC08-A36E41BF08FE}"/>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1052" name="TextBox 1051">
                    <a:extLst>
                      <a:ext uri="{FF2B5EF4-FFF2-40B4-BE49-F238E27FC236}">
                        <a16:creationId xmlns:a16="http://schemas.microsoft.com/office/drawing/2014/main" id="{C2B1AC2D-2ABC-5889-93FD-CFEA987255A8}"/>
                      </a:ext>
                    </a:extLst>
                  </p:cNvPr>
                  <p:cNvSpPr txBox="1"/>
                  <p:nvPr/>
                </p:nvSpPr>
                <p:spPr>
                  <a:xfrm>
                    <a:off x="1143205" y="3887644"/>
                    <a:ext cx="340158" cy="369332"/>
                  </a:xfrm>
                  <a:prstGeom prst="rect">
                    <a:avLst/>
                  </a:prstGeom>
                  <a:noFill/>
                </p:spPr>
                <p:txBody>
                  <a:bodyPr wrap="square" rtlCol="0">
                    <a:spAutoFit/>
                  </a:bodyPr>
                  <a:lstStyle/>
                  <a:p>
                    <a:r>
                      <a:rPr lang="en-US" dirty="0"/>
                      <a:t>g</a:t>
                    </a:r>
                  </a:p>
                </p:txBody>
              </p:sp>
              <p:sp>
                <p:nvSpPr>
                  <p:cNvPr id="1053" name="TextBox 1052">
                    <a:extLst>
                      <a:ext uri="{FF2B5EF4-FFF2-40B4-BE49-F238E27FC236}">
                        <a16:creationId xmlns:a16="http://schemas.microsoft.com/office/drawing/2014/main" id="{2B500A81-A2CA-6386-D62B-1E26A7E044FF}"/>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1054" name="TextBox 1053">
                    <a:extLst>
                      <a:ext uri="{FF2B5EF4-FFF2-40B4-BE49-F238E27FC236}">
                        <a16:creationId xmlns:a16="http://schemas.microsoft.com/office/drawing/2014/main" id="{18304A8D-B6CC-5380-21A4-F16185F9ECF0}"/>
                      </a:ext>
                    </a:extLst>
                  </p:cNvPr>
                  <p:cNvSpPr txBox="1"/>
                  <p:nvPr/>
                </p:nvSpPr>
                <p:spPr>
                  <a:xfrm>
                    <a:off x="398123" y="3872714"/>
                    <a:ext cx="317716" cy="369332"/>
                  </a:xfrm>
                  <a:prstGeom prst="rect">
                    <a:avLst/>
                  </a:prstGeom>
                  <a:noFill/>
                </p:spPr>
                <p:txBody>
                  <a:bodyPr wrap="none" rtlCol="0">
                    <a:spAutoFit/>
                  </a:bodyPr>
                  <a:lstStyle/>
                  <a:p>
                    <a:r>
                      <a:rPr lang="en-US" dirty="0"/>
                      <a:t>e</a:t>
                    </a:r>
                  </a:p>
                </p:txBody>
              </p:sp>
              <p:sp>
                <p:nvSpPr>
                  <p:cNvPr id="1055" name="TextBox 1054">
                    <a:extLst>
                      <a:ext uri="{FF2B5EF4-FFF2-40B4-BE49-F238E27FC236}">
                        <a16:creationId xmlns:a16="http://schemas.microsoft.com/office/drawing/2014/main" id="{6F8D3EAC-4DE7-9899-C728-485CEC2E17F4}"/>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1056" name="TextBox 1055">
                    <a:extLst>
                      <a:ext uri="{FF2B5EF4-FFF2-40B4-BE49-F238E27FC236}">
                        <a16:creationId xmlns:a16="http://schemas.microsoft.com/office/drawing/2014/main" id="{2BF6A017-2B10-2B72-30A0-8CDC6048789D}"/>
                      </a:ext>
                    </a:extLst>
                  </p:cNvPr>
                  <p:cNvSpPr txBox="1"/>
                  <p:nvPr/>
                </p:nvSpPr>
                <p:spPr>
                  <a:xfrm>
                    <a:off x="781622" y="3455504"/>
                    <a:ext cx="314510" cy="369332"/>
                  </a:xfrm>
                  <a:prstGeom prst="rect">
                    <a:avLst/>
                  </a:prstGeom>
                  <a:noFill/>
                </p:spPr>
                <p:txBody>
                  <a:bodyPr wrap="none" rtlCol="0">
                    <a:spAutoFit/>
                  </a:bodyPr>
                  <a:lstStyle/>
                  <a:p>
                    <a:r>
                      <a:rPr lang="en-US" dirty="0"/>
                      <a:t>a</a:t>
                    </a:r>
                  </a:p>
                </p:txBody>
              </p:sp>
            </p:grpSp>
            <p:grpSp>
              <p:nvGrpSpPr>
                <p:cNvPr id="918" name="Group 917">
                  <a:extLst>
                    <a:ext uri="{FF2B5EF4-FFF2-40B4-BE49-F238E27FC236}">
                      <a16:creationId xmlns:a16="http://schemas.microsoft.com/office/drawing/2014/main" id="{09620B56-8AF1-25C6-FDE5-97B134C5596F}"/>
                    </a:ext>
                  </a:extLst>
                </p:cNvPr>
                <p:cNvGrpSpPr/>
                <p:nvPr/>
              </p:nvGrpSpPr>
              <p:grpSpPr>
                <a:xfrm>
                  <a:off x="2072401" y="1428497"/>
                  <a:ext cx="426538" cy="904709"/>
                  <a:chOff x="718880" y="3360380"/>
                  <a:chExt cx="426538" cy="904709"/>
                </a:xfrm>
              </p:grpSpPr>
              <p:cxnSp>
                <p:nvCxnSpPr>
                  <p:cNvPr id="1036" name="Straight Connector 1035">
                    <a:extLst>
                      <a:ext uri="{FF2B5EF4-FFF2-40B4-BE49-F238E27FC236}">
                        <a16:creationId xmlns:a16="http://schemas.microsoft.com/office/drawing/2014/main" id="{7E5811AC-F074-5B25-CCD5-405C6E6A7A8E}"/>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37" name="Straight Connector 1036">
                    <a:extLst>
                      <a:ext uri="{FF2B5EF4-FFF2-40B4-BE49-F238E27FC236}">
                        <a16:creationId xmlns:a16="http://schemas.microsoft.com/office/drawing/2014/main" id="{593B10E1-C93F-E691-5607-DEAEDA0F7498}"/>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38" name="Straight Connector 1037">
                    <a:extLst>
                      <a:ext uri="{FF2B5EF4-FFF2-40B4-BE49-F238E27FC236}">
                        <a16:creationId xmlns:a16="http://schemas.microsoft.com/office/drawing/2014/main" id="{10FA47CB-4509-2C86-3927-E4DC6C9DDB7A}"/>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39" name="Straight Connector 1038">
                    <a:extLst>
                      <a:ext uri="{FF2B5EF4-FFF2-40B4-BE49-F238E27FC236}">
                        <a16:creationId xmlns:a16="http://schemas.microsoft.com/office/drawing/2014/main" id="{6ED9153C-E036-85B8-D97E-DDE540A9D79B}"/>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40" name="Straight Connector 1039">
                    <a:extLst>
                      <a:ext uri="{FF2B5EF4-FFF2-40B4-BE49-F238E27FC236}">
                        <a16:creationId xmlns:a16="http://schemas.microsoft.com/office/drawing/2014/main" id="{747B0BAA-E5F9-C2DD-79E1-2E2D5C3F0153}"/>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41" name="Straight Connector 1040">
                    <a:extLst>
                      <a:ext uri="{FF2B5EF4-FFF2-40B4-BE49-F238E27FC236}">
                        <a16:creationId xmlns:a16="http://schemas.microsoft.com/office/drawing/2014/main" id="{0653018E-B86D-08C0-47B1-1D189CCFB8DB}"/>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42" name="Straight Connector 1041">
                    <a:extLst>
                      <a:ext uri="{FF2B5EF4-FFF2-40B4-BE49-F238E27FC236}">
                        <a16:creationId xmlns:a16="http://schemas.microsoft.com/office/drawing/2014/main" id="{F0742E5F-C2B0-EA99-4885-C58234EAFAF0}"/>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919" name="Group 918">
                  <a:extLst>
                    <a:ext uri="{FF2B5EF4-FFF2-40B4-BE49-F238E27FC236}">
                      <a16:creationId xmlns:a16="http://schemas.microsoft.com/office/drawing/2014/main" id="{2D1A9FE3-7D27-089D-FE2F-1A76D2E3FC6A}"/>
                    </a:ext>
                  </a:extLst>
                </p:cNvPr>
                <p:cNvGrpSpPr/>
                <p:nvPr/>
              </p:nvGrpSpPr>
              <p:grpSpPr>
                <a:xfrm>
                  <a:off x="3144614" y="1442832"/>
                  <a:ext cx="426538" cy="904709"/>
                  <a:chOff x="718880" y="3360380"/>
                  <a:chExt cx="426538" cy="904709"/>
                </a:xfrm>
              </p:grpSpPr>
              <p:cxnSp>
                <p:nvCxnSpPr>
                  <p:cNvPr id="1029" name="Straight Connector 1028">
                    <a:extLst>
                      <a:ext uri="{FF2B5EF4-FFF2-40B4-BE49-F238E27FC236}">
                        <a16:creationId xmlns:a16="http://schemas.microsoft.com/office/drawing/2014/main" id="{399A5AE1-591C-F3D4-8438-988EF03507C3}"/>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30" name="Straight Connector 1029">
                    <a:extLst>
                      <a:ext uri="{FF2B5EF4-FFF2-40B4-BE49-F238E27FC236}">
                        <a16:creationId xmlns:a16="http://schemas.microsoft.com/office/drawing/2014/main" id="{1F099802-636C-7C82-0C4F-278DACE7DE75}"/>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31" name="Straight Connector 1030">
                    <a:extLst>
                      <a:ext uri="{FF2B5EF4-FFF2-40B4-BE49-F238E27FC236}">
                        <a16:creationId xmlns:a16="http://schemas.microsoft.com/office/drawing/2014/main" id="{B7BC2E12-B675-48D4-80B0-642FC8A00C7C}"/>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32" name="Straight Connector 1031">
                    <a:extLst>
                      <a:ext uri="{FF2B5EF4-FFF2-40B4-BE49-F238E27FC236}">
                        <a16:creationId xmlns:a16="http://schemas.microsoft.com/office/drawing/2014/main" id="{F113AEF6-9D05-FE1F-69C0-6F3D76373BA2}"/>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33" name="Straight Connector 1032">
                    <a:extLst>
                      <a:ext uri="{FF2B5EF4-FFF2-40B4-BE49-F238E27FC236}">
                        <a16:creationId xmlns:a16="http://schemas.microsoft.com/office/drawing/2014/main" id="{4BF4C2E1-A646-858E-BC94-3C624D13E8DA}"/>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34" name="Straight Connector 1033">
                    <a:extLst>
                      <a:ext uri="{FF2B5EF4-FFF2-40B4-BE49-F238E27FC236}">
                        <a16:creationId xmlns:a16="http://schemas.microsoft.com/office/drawing/2014/main" id="{85675189-9595-D75F-A346-DD27F455612D}"/>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35" name="Straight Connector 1034">
                    <a:extLst>
                      <a:ext uri="{FF2B5EF4-FFF2-40B4-BE49-F238E27FC236}">
                        <a16:creationId xmlns:a16="http://schemas.microsoft.com/office/drawing/2014/main" id="{76A62E9A-0801-DDD3-ED69-7DF77652E8F2}"/>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920" name="Group 919">
                  <a:extLst>
                    <a:ext uri="{FF2B5EF4-FFF2-40B4-BE49-F238E27FC236}">
                      <a16:creationId xmlns:a16="http://schemas.microsoft.com/office/drawing/2014/main" id="{604B8690-BB19-5E0A-A7E2-8164E73D4F83}"/>
                    </a:ext>
                  </a:extLst>
                </p:cNvPr>
                <p:cNvGrpSpPr/>
                <p:nvPr/>
              </p:nvGrpSpPr>
              <p:grpSpPr>
                <a:xfrm>
                  <a:off x="4148092" y="1438716"/>
                  <a:ext cx="426538" cy="904709"/>
                  <a:chOff x="718880" y="3360380"/>
                  <a:chExt cx="426538" cy="904709"/>
                </a:xfrm>
              </p:grpSpPr>
              <p:cxnSp>
                <p:nvCxnSpPr>
                  <p:cNvPr id="1022" name="Straight Connector 1021">
                    <a:extLst>
                      <a:ext uri="{FF2B5EF4-FFF2-40B4-BE49-F238E27FC236}">
                        <a16:creationId xmlns:a16="http://schemas.microsoft.com/office/drawing/2014/main" id="{7E6DA515-09DE-AB7F-D4CA-365249F41524}"/>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23" name="Straight Connector 1022">
                    <a:extLst>
                      <a:ext uri="{FF2B5EF4-FFF2-40B4-BE49-F238E27FC236}">
                        <a16:creationId xmlns:a16="http://schemas.microsoft.com/office/drawing/2014/main" id="{4E1D0EFA-3F7E-5A5D-5A2D-5CB9F648C494}"/>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24" name="Straight Connector 1023">
                    <a:extLst>
                      <a:ext uri="{FF2B5EF4-FFF2-40B4-BE49-F238E27FC236}">
                        <a16:creationId xmlns:a16="http://schemas.microsoft.com/office/drawing/2014/main" id="{64C989FA-A66F-2801-0194-23199906535E}"/>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25" name="Straight Connector 1024">
                    <a:extLst>
                      <a:ext uri="{FF2B5EF4-FFF2-40B4-BE49-F238E27FC236}">
                        <a16:creationId xmlns:a16="http://schemas.microsoft.com/office/drawing/2014/main" id="{41C79985-ED72-65A8-9035-70CAF7F0AA86}"/>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26" name="Straight Connector 1025">
                    <a:extLst>
                      <a:ext uri="{FF2B5EF4-FFF2-40B4-BE49-F238E27FC236}">
                        <a16:creationId xmlns:a16="http://schemas.microsoft.com/office/drawing/2014/main" id="{663E5A8E-7542-AA5D-F1A3-3A66AC96B664}"/>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27" name="Straight Connector 1026">
                    <a:extLst>
                      <a:ext uri="{FF2B5EF4-FFF2-40B4-BE49-F238E27FC236}">
                        <a16:creationId xmlns:a16="http://schemas.microsoft.com/office/drawing/2014/main" id="{3E622555-1CC1-8B4E-9B1F-7FE9F10B4ABA}"/>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28" name="Straight Connector 1027">
                    <a:extLst>
                      <a:ext uri="{FF2B5EF4-FFF2-40B4-BE49-F238E27FC236}">
                        <a16:creationId xmlns:a16="http://schemas.microsoft.com/office/drawing/2014/main" id="{BF979E24-F5E9-4D32-9224-9FFF65179BAB}"/>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921" name="Group 920">
                  <a:extLst>
                    <a:ext uri="{FF2B5EF4-FFF2-40B4-BE49-F238E27FC236}">
                      <a16:creationId xmlns:a16="http://schemas.microsoft.com/office/drawing/2014/main" id="{531EAC68-A593-2B6E-3574-C2B220080511}"/>
                    </a:ext>
                  </a:extLst>
                </p:cNvPr>
                <p:cNvGrpSpPr/>
                <p:nvPr/>
              </p:nvGrpSpPr>
              <p:grpSpPr>
                <a:xfrm>
                  <a:off x="5199359" y="1427123"/>
                  <a:ext cx="426538" cy="904709"/>
                  <a:chOff x="718880" y="3360380"/>
                  <a:chExt cx="426538" cy="904709"/>
                </a:xfrm>
              </p:grpSpPr>
              <p:cxnSp>
                <p:nvCxnSpPr>
                  <p:cNvPr id="1015" name="Straight Connector 1014">
                    <a:extLst>
                      <a:ext uri="{FF2B5EF4-FFF2-40B4-BE49-F238E27FC236}">
                        <a16:creationId xmlns:a16="http://schemas.microsoft.com/office/drawing/2014/main" id="{D15B8FFF-292E-0B36-7A5C-D2B0A60265B2}"/>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16" name="Straight Connector 1015">
                    <a:extLst>
                      <a:ext uri="{FF2B5EF4-FFF2-40B4-BE49-F238E27FC236}">
                        <a16:creationId xmlns:a16="http://schemas.microsoft.com/office/drawing/2014/main" id="{20A6008F-00FB-32F4-E763-AADEB654C623}"/>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17" name="Straight Connector 1016">
                    <a:extLst>
                      <a:ext uri="{FF2B5EF4-FFF2-40B4-BE49-F238E27FC236}">
                        <a16:creationId xmlns:a16="http://schemas.microsoft.com/office/drawing/2014/main" id="{B118AB88-713D-2A28-F446-5180F8AD79E3}"/>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18" name="Straight Connector 1017">
                    <a:extLst>
                      <a:ext uri="{FF2B5EF4-FFF2-40B4-BE49-F238E27FC236}">
                        <a16:creationId xmlns:a16="http://schemas.microsoft.com/office/drawing/2014/main" id="{5364FCD9-4953-9ABB-26B9-5528E264356D}"/>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19" name="Straight Connector 1018">
                    <a:extLst>
                      <a:ext uri="{FF2B5EF4-FFF2-40B4-BE49-F238E27FC236}">
                        <a16:creationId xmlns:a16="http://schemas.microsoft.com/office/drawing/2014/main" id="{8F5A7203-E28F-C1D6-3DC4-CAB01C8571C5}"/>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20" name="Straight Connector 1019">
                    <a:extLst>
                      <a:ext uri="{FF2B5EF4-FFF2-40B4-BE49-F238E27FC236}">
                        <a16:creationId xmlns:a16="http://schemas.microsoft.com/office/drawing/2014/main" id="{F99F5859-33D1-79A7-28BF-ECA533AA9E48}"/>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21" name="Straight Connector 1020">
                    <a:extLst>
                      <a:ext uri="{FF2B5EF4-FFF2-40B4-BE49-F238E27FC236}">
                        <a16:creationId xmlns:a16="http://schemas.microsoft.com/office/drawing/2014/main" id="{411A2E84-0A23-A5CE-FE60-759677EAAE7F}"/>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922" name="Group 921">
                  <a:extLst>
                    <a:ext uri="{FF2B5EF4-FFF2-40B4-BE49-F238E27FC236}">
                      <a16:creationId xmlns:a16="http://schemas.microsoft.com/office/drawing/2014/main" id="{678A7712-E7BF-4891-0DF8-5BBD81A3CA77}"/>
                    </a:ext>
                  </a:extLst>
                </p:cNvPr>
                <p:cNvGrpSpPr/>
                <p:nvPr/>
              </p:nvGrpSpPr>
              <p:grpSpPr>
                <a:xfrm>
                  <a:off x="6234486" y="1438215"/>
                  <a:ext cx="426538" cy="904709"/>
                  <a:chOff x="718880" y="3360380"/>
                  <a:chExt cx="426538" cy="904709"/>
                </a:xfrm>
              </p:grpSpPr>
              <p:cxnSp>
                <p:nvCxnSpPr>
                  <p:cNvPr id="1008" name="Straight Connector 1007">
                    <a:extLst>
                      <a:ext uri="{FF2B5EF4-FFF2-40B4-BE49-F238E27FC236}">
                        <a16:creationId xmlns:a16="http://schemas.microsoft.com/office/drawing/2014/main" id="{D04546A1-428F-A16D-3823-051049A5FC55}"/>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09" name="Straight Connector 1008">
                    <a:extLst>
                      <a:ext uri="{FF2B5EF4-FFF2-40B4-BE49-F238E27FC236}">
                        <a16:creationId xmlns:a16="http://schemas.microsoft.com/office/drawing/2014/main" id="{3BF0EBC8-7EEC-73D9-B831-DCD4B23CB0A8}"/>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10" name="Straight Connector 1009">
                    <a:extLst>
                      <a:ext uri="{FF2B5EF4-FFF2-40B4-BE49-F238E27FC236}">
                        <a16:creationId xmlns:a16="http://schemas.microsoft.com/office/drawing/2014/main" id="{9FC58F6A-C3F0-99E0-F34D-43F16A626210}"/>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11" name="Straight Connector 1010">
                    <a:extLst>
                      <a:ext uri="{FF2B5EF4-FFF2-40B4-BE49-F238E27FC236}">
                        <a16:creationId xmlns:a16="http://schemas.microsoft.com/office/drawing/2014/main" id="{2D3C94DF-F90C-BF2D-AC27-AB7A7ED4277B}"/>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12" name="Straight Connector 1011">
                    <a:extLst>
                      <a:ext uri="{FF2B5EF4-FFF2-40B4-BE49-F238E27FC236}">
                        <a16:creationId xmlns:a16="http://schemas.microsoft.com/office/drawing/2014/main" id="{BB95623C-8113-910B-C700-1361454F8AE4}"/>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13" name="Straight Connector 1012">
                    <a:extLst>
                      <a:ext uri="{FF2B5EF4-FFF2-40B4-BE49-F238E27FC236}">
                        <a16:creationId xmlns:a16="http://schemas.microsoft.com/office/drawing/2014/main" id="{40DC7DF7-F697-8C41-E0D1-C55B65205257}"/>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14" name="Straight Connector 1013">
                    <a:extLst>
                      <a:ext uri="{FF2B5EF4-FFF2-40B4-BE49-F238E27FC236}">
                        <a16:creationId xmlns:a16="http://schemas.microsoft.com/office/drawing/2014/main" id="{D508B59A-D047-0928-C78D-6BC3D0CED0C8}"/>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923" name="Group 922">
                  <a:extLst>
                    <a:ext uri="{FF2B5EF4-FFF2-40B4-BE49-F238E27FC236}">
                      <a16:creationId xmlns:a16="http://schemas.microsoft.com/office/drawing/2014/main" id="{6454A4BA-468C-89C6-421D-957FF7F2412B}"/>
                    </a:ext>
                  </a:extLst>
                </p:cNvPr>
                <p:cNvGrpSpPr/>
                <p:nvPr/>
              </p:nvGrpSpPr>
              <p:grpSpPr>
                <a:xfrm>
                  <a:off x="7290754" y="1448261"/>
                  <a:ext cx="426538" cy="904709"/>
                  <a:chOff x="718880" y="3360380"/>
                  <a:chExt cx="426538" cy="904709"/>
                </a:xfrm>
              </p:grpSpPr>
              <p:cxnSp>
                <p:nvCxnSpPr>
                  <p:cNvPr id="1001" name="Straight Connector 1000">
                    <a:extLst>
                      <a:ext uri="{FF2B5EF4-FFF2-40B4-BE49-F238E27FC236}">
                        <a16:creationId xmlns:a16="http://schemas.microsoft.com/office/drawing/2014/main" id="{86335DB5-14E5-260D-D532-98DED8293968}"/>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02" name="Straight Connector 1001">
                    <a:extLst>
                      <a:ext uri="{FF2B5EF4-FFF2-40B4-BE49-F238E27FC236}">
                        <a16:creationId xmlns:a16="http://schemas.microsoft.com/office/drawing/2014/main" id="{5F8F299E-4E10-CB1F-C044-55451B26257E}"/>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03" name="Straight Connector 1002">
                    <a:extLst>
                      <a:ext uri="{FF2B5EF4-FFF2-40B4-BE49-F238E27FC236}">
                        <a16:creationId xmlns:a16="http://schemas.microsoft.com/office/drawing/2014/main" id="{47818B1E-8C51-937B-7D38-17A3523B73C0}"/>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04" name="Straight Connector 1003">
                    <a:extLst>
                      <a:ext uri="{FF2B5EF4-FFF2-40B4-BE49-F238E27FC236}">
                        <a16:creationId xmlns:a16="http://schemas.microsoft.com/office/drawing/2014/main" id="{2EF67BED-CADE-5815-1418-BE97A9771280}"/>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05" name="Straight Connector 1004">
                    <a:extLst>
                      <a:ext uri="{FF2B5EF4-FFF2-40B4-BE49-F238E27FC236}">
                        <a16:creationId xmlns:a16="http://schemas.microsoft.com/office/drawing/2014/main" id="{6A585C64-5722-0AD7-978E-C1F72936FAA2}"/>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06" name="Straight Connector 1005">
                    <a:extLst>
                      <a:ext uri="{FF2B5EF4-FFF2-40B4-BE49-F238E27FC236}">
                        <a16:creationId xmlns:a16="http://schemas.microsoft.com/office/drawing/2014/main" id="{87C9CB2E-F1B4-F3C5-7FF6-E2C11BF27F0F}"/>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1007" name="Straight Connector 1006">
                    <a:extLst>
                      <a:ext uri="{FF2B5EF4-FFF2-40B4-BE49-F238E27FC236}">
                        <a16:creationId xmlns:a16="http://schemas.microsoft.com/office/drawing/2014/main" id="{D0E13D95-690B-CFB8-B697-655E53244678}"/>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924" name="Group 923">
                  <a:extLst>
                    <a:ext uri="{FF2B5EF4-FFF2-40B4-BE49-F238E27FC236}">
                      <a16:creationId xmlns:a16="http://schemas.microsoft.com/office/drawing/2014/main" id="{2A861ED5-684A-8BAE-80C6-FB9115440197}"/>
                    </a:ext>
                  </a:extLst>
                </p:cNvPr>
                <p:cNvGrpSpPr/>
                <p:nvPr/>
              </p:nvGrpSpPr>
              <p:grpSpPr>
                <a:xfrm>
                  <a:off x="8362967" y="1462596"/>
                  <a:ext cx="426538" cy="904709"/>
                  <a:chOff x="718880" y="3360380"/>
                  <a:chExt cx="426538" cy="904709"/>
                </a:xfrm>
              </p:grpSpPr>
              <p:cxnSp>
                <p:nvCxnSpPr>
                  <p:cNvPr id="994" name="Straight Connector 993">
                    <a:extLst>
                      <a:ext uri="{FF2B5EF4-FFF2-40B4-BE49-F238E27FC236}">
                        <a16:creationId xmlns:a16="http://schemas.microsoft.com/office/drawing/2014/main" id="{7F517750-EBC1-9441-B329-7A9EA1EE36AC}"/>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995" name="Straight Connector 994">
                    <a:extLst>
                      <a:ext uri="{FF2B5EF4-FFF2-40B4-BE49-F238E27FC236}">
                        <a16:creationId xmlns:a16="http://schemas.microsoft.com/office/drawing/2014/main" id="{1AFEE636-080E-DC27-EA15-FE01020B38B8}"/>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996" name="Straight Connector 995">
                    <a:extLst>
                      <a:ext uri="{FF2B5EF4-FFF2-40B4-BE49-F238E27FC236}">
                        <a16:creationId xmlns:a16="http://schemas.microsoft.com/office/drawing/2014/main" id="{9A03A271-8CBA-0D00-75DC-F97C93BE1F5B}"/>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997" name="Straight Connector 996">
                    <a:extLst>
                      <a:ext uri="{FF2B5EF4-FFF2-40B4-BE49-F238E27FC236}">
                        <a16:creationId xmlns:a16="http://schemas.microsoft.com/office/drawing/2014/main" id="{0BDA2E80-A945-09AC-2750-4AA62FE201B0}"/>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998" name="Straight Connector 997">
                    <a:extLst>
                      <a:ext uri="{FF2B5EF4-FFF2-40B4-BE49-F238E27FC236}">
                        <a16:creationId xmlns:a16="http://schemas.microsoft.com/office/drawing/2014/main" id="{9A7F29B0-8BD4-F011-B77B-A889F1453FAD}"/>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999" name="Straight Connector 998">
                    <a:extLst>
                      <a:ext uri="{FF2B5EF4-FFF2-40B4-BE49-F238E27FC236}">
                        <a16:creationId xmlns:a16="http://schemas.microsoft.com/office/drawing/2014/main" id="{5F8475BA-B282-1CB4-17EB-2E633B6AB902}"/>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1000" name="Straight Connector 999">
                    <a:extLst>
                      <a:ext uri="{FF2B5EF4-FFF2-40B4-BE49-F238E27FC236}">
                        <a16:creationId xmlns:a16="http://schemas.microsoft.com/office/drawing/2014/main" id="{00929DD9-2CDC-7F28-62A7-9B682400684C}"/>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925" name="Group 924">
                  <a:extLst>
                    <a:ext uri="{FF2B5EF4-FFF2-40B4-BE49-F238E27FC236}">
                      <a16:creationId xmlns:a16="http://schemas.microsoft.com/office/drawing/2014/main" id="{CCE8C8A3-57DF-320F-36FF-8B9A3D9EB68D}"/>
                    </a:ext>
                  </a:extLst>
                </p:cNvPr>
                <p:cNvGrpSpPr/>
                <p:nvPr/>
              </p:nvGrpSpPr>
              <p:grpSpPr>
                <a:xfrm>
                  <a:off x="9366445" y="1458480"/>
                  <a:ext cx="426538" cy="904709"/>
                  <a:chOff x="718880" y="3360380"/>
                  <a:chExt cx="426538" cy="904709"/>
                </a:xfrm>
              </p:grpSpPr>
              <p:cxnSp>
                <p:nvCxnSpPr>
                  <p:cNvPr id="987" name="Straight Connector 986">
                    <a:extLst>
                      <a:ext uri="{FF2B5EF4-FFF2-40B4-BE49-F238E27FC236}">
                        <a16:creationId xmlns:a16="http://schemas.microsoft.com/office/drawing/2014/main" id="{65DE659C-BF5D-6D80-B44A-30B5AD230793}"/>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988" name="Straight Connector 987">
                    <a:extLst>
                      <a:ext uri="{FF2B5EF4-FFF2-40B4-BE49-F238E27FC236}">
                        <a16:creationId xmlns:a16="http://schemas.microsoft.com/office/drawing/2014/main" id="{3A4F2F13-FFD5-756D-10D9-8511C2905043}"/>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989" name="Straight Connector 988">
                    <a:extLst>
                      <a:ext uri="{FF2B5EF4-FFF2-40B4-BE49-F238E27FC236}">
                        <a16:creationId xmlns:a16="http://schemas.microsoft.com/office/drawing/2014/main" id="{6C03342D-8FCF-D6B7-986B-0E26036AC61B}"/>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90" name="Straight Connector 989">
                    <a:extLst>
                      <a:ext uri="{FF2B5EF4-FFF2-40B4-BE49-F238E27FC236}">
                        <a16:creationId xmlns:a16="http://schemas.microsoft.com/office/drawing/2014/main" id="{45B2B0FB-FF73-92FC-2283-DDCB6B5FB58D}"/>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991" name="Straight Connector 990">
                    <a:extLst>
                      <a:ext uri="{FF2B5EF4-FFF2-40B4-BE49-F238E27FC236}">
                        <a16:creationId xmlns:a16="http://schemas.microsoft.com/office/drawing/2014/main" id="{CAD124E3-1F96-ED8C-EF6F-9AB1D035BF6A}"/>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992" name="Straight Connector 991">
                    <a:extLst>
                      <a:ext uri="{FF2B5EF4-FFF2-40B4-BE49-F238E27FC236}">
                        <a16:creationId xmlns:a16="http://schemas.microsoft.com/office/drawing/2014/main" id="{0B18612F-01DE-CF06-F645-F5ED351959F9}"/>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993" name="Straight Connector 992">
                    <a:extLst>
                      <a:ext uri="{FF2B5EF4-FFF2-40B4-BE49-F238E27FC236}">
                        <a16:creationId xmlns:a16="http://schemas.microsoft.com/office/drawing/2014/main" id="{F44FD35E-718C-62D6-6107-7070CD6FCE80}"/>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926" name="TextBox 925">
                  <a:extLst>
                    <a:ext uri="{FF2B5EF4-FFF2-40B4-BE49-F238E27FC236}">
                      <a16:creationId xmlns:a16="http://schemas.microsoft.com/office/drawing/2014/main" id="{F396841C-5E97-7391-FC23-E69D803A8FE7}"/>
                    </a:ext>
                  </a:extLst>
                </p:cNvPr>
                <p:cNvSpPr txBox="1"/>
                <p:nvPr/>
              </p:nvSpPr>
              <p:spPr>
                <a:xfrm>
                  <a:off x="2120689" y="1097280"/>
                  <a:ext cx="314510" cy="369332"/>
                </a:xfrm>
                <a:prstGeom prst="rect">
                  <a:avLst/>
                </a:prstGeom>
                <a:noFill/>
              </p:spPr>
              <p:txBody>
                <a:bodyPr wrap="none" rtlCol="0">
                  <a:spAutoFit/>
                </a:bodyPr>
                <a:lstStyle/>
                <a:p>
                  <a:r>
                    <a:rPr lang="en-US" dirty="0"/>
                    <a:t>c</a:t>
                  </a:r>
                </a:p>
              </p:txBody>
            </p:sp>
            <p:sp>
              <p:nvSpPr>
                <p:cNvPr id="927" name="TextBox 926">
                  <a:extLst>
                    <a:ext uri="{FF2B5EF4-FFF2-40B4-BE49-F238E27FC236}">
                      <a16:creationId xmlns:a16="http://schemas.microsoft.com/office/drawing/2014/main" id="{22C24ABB-ACA7-747D-E77F-74874C764FC3}"/>
                    </a:ext>
                  </a:extLst>
                </p:cNvPr>
                <p:cNvSpPr txBox="1"/>
                <p:nvPr/>
              </p:nvSpPr>
              <p:spPr>
                <a:xfrm>
                  <a:off x="2468550" y="1464841"/>
                  <a:ext cx="322524" cy="369332"/>
                </a:xfrm>
                <a:prstGeom prst="rect">
                  <a:avLst/>
                </a:prstGeom>
                <a:noFill/>
              </p:spPr>
              <p:txBody>
                <a:bodyPr wrap="none" rtlCol="0">
                  <a:spAutoFit/>
                </a:bodyPr>
                <a:lstStyle/>
                <a:p>
                  <a:r>
                    <a:rPr lang="en-US" dirty="0"/>
                    <a:t>d</a:t>
                  </a:r>
                </a:p>
              </p:txBody>
            </p:sp>
            <p:sp>
              <p:nvSpPr>
                <p:cNvPr id="928" name="TextBox 927">
                  <a:extLst>
                    <a:ext uri="{FF2B5EF4-FFF2-40B4-BE49-F238E27FC236}">
                      <a16:creationId xmlns:a16="http://schemas.microsoft.com/office/drawing/2014/main" id="{5C3FB4A5-4D19-1F38-47F7-AFDC06233514}"/>
                    </a:ext>
                  </a:extLst>
                </p:cNvPr>
                <p:cNvSpPr txBox="1"/>
                <p:nvPr/>
              </p:nvSpPr>
              <p:spPr>
                <a:xfrm>
                  <a:off x="2492091" y="1929310"/>
                  <a:ext cx="340158" cy="369332"/>
                </a:xfrm>
                <a:prstGeom prst="rect">
                  <a:avLst/>
                </a:prstGeom>
                <a:noFill/>
              </p:spPr>
              <p:txBody>
                <a:bodyPr wrap="square" rtlCol="0">
                  <a:spAutoFit/>
                </a:bodyPr>
                <a:lstStyle/>
                <a:p>
                  <a:r>
                    <a:rPr lang="en-US" dirty="0"/>
                    <a:t>g</a:t>
                  </a:r>
                </a:p>
              </p:txBody>
            </p:sp>
            <p:sp>
              <p:nvSpPr>
                <p:cNvPr id="929" name="TextBox 928">
                  <a:extLst>
                    <a:ext uri="{FF2B5EF4-FFF2-40B4-BE49-F238E27FC236}">
                      <a16:creationId xmlns:a16="http://schemas.microsoft.com/office/drawing/2014/main" id="{C3D962AB-8B41-6153-E560-13753C6B8705}"/>
                    </a:ext>
                  </a:extLst>
                </p:cNvPr>
                <p:cNvSpPr txBox="1"/>
                <p:nvPr/>
              </p:nvSpPr>
              <p:spPr>
                <a:xfrm>
                  <a:off x="2121557" y="2287700"/>
                  <a:ext cx="264816" cy="369332"/>
                </a:xfrm>
                <a:prstGeom prst="rect">
                  <a:avLst/>
                </a:prstGeom>
                <a:noFill/>
              </p:spPr>
              <p:txBody>
                <a:bodyPr wrap="none" rtlCol="0">
                  <a:spAutoFit/>
                </a:bodyPr>
                <a:lstStyle/>
                <a:p>
                  <a:r>
                    <a:rPr lang="en-US" dirty="0"/>
                    <a:t>f</a:t>
                  </a:r>
                </a:p>
              </p:txBody>
            </p:sp>
            <p:sp>
              <p:nvSpPr>
                <p:cNvPr id="930" name="TextBox 929">
                  <a:extLst>
                    <a:ext uri="{FF2B5EF4-FFF2-40B4-BE49-F238E27FC236}">
                      <a16:creationId xmlns:a16="http://schemas.microsoft.com/office/drawing/2014/main" id="{6C3AFD1C-852E-ECE5-5BE8-B99268628AE3}"/>
                    </a:ext>
                  </a:extLst>
                </p:cNvPr>
                <p:cNvSpPr txBox="1"/>
                <p:nvPr/>
              </p:nvSpPr>
              <p:spPr>
                <a:xfrm>
                  <a:off x="1747009" y="1914380"/>
                  <a:ext cx="317716" cy="369332"/>
                </a:xfrm>
                <a:prstGeom prst="rect">
                  <a:avLst/>
                </a:prstGeom>
                <a:noFill/>
              </p:spPr>
              <p:txBody>
                <a:bodyPr wrap="none" rtlCol="0">
                  <a:spAutoFit/>
                </a:bodyPr>
                <a:lstStyle/>
                <a:p>
                  <a:r>
                    <a:rPr lang="en-US" dirty="0"/>
                    <a:t>e</a:t>
                  </a:r>
                </a:p>
              </p:txBody>
            </p:sp>
            <p:sp>
              <p:nvSpPr>
                <p:cNvPr id="931" name="TextBox 930">
                  <a:extLst>
                    <a:ext uri="{FF2B5EF4-FFF2-40B4-BE49-F238E27FC236}">
                      <a16:creationId xmlns:a16="http://schemas.microsoft.com/office/drawing/2014/main" id="{92FC1A24-9EAB-EE97-59F5-C909350687FE}"/>
                    </a:ext>
                  </a:extLst>
                </p:cNvPr>
                <p:cNvSpPr txBox="1"/>
                <p:nvPr/>
              </p:nvSpPr>
              <p:spPr>
                <a:xfrm>
                  <a:off x="1838540" y="1464841"/>
                  <a:ext cx="322524" cy="369332"/>
                </a:xfrm>
                <a:prstGeom prst="rect">
                  <a:avLst/>
                </a:prstGeom>
                <a:noFill/>
              </p:spPr>
              <p:txBody>
                <a:bodyPr wrap="none" rtlCol="0">
                  <a:spAutoFit/>
                </a:bodyPr>
                <a:lstStyle/>
                <a:p>
                  <a:r>
                    <a:rPr lang="en-US" dirty="0"/>
                    <a:t>b</a:t>
                  </a:r>
                </a:p>
              </p:txBody>
            </p:sp>
            <p:sp>
              <p:nvSpPr>
                <p:cNvPr id="932" name="TextBox 931">
                  <a:extLst>
                    <a:ext uri="{FF2B5EF4-FFF2-40B4-BE49-F238E27FC236}">
                      <a16:creationId xmlns:a16="http://schemas.microsoft.com/office/drawing/2014/main" id="{15820D1F-ED0B-A9D1-C69F-D781E141C458}"/>
                    </a:ext>
                  </a:extLst>
                </p:cNvPr>
                <p:cNvSpPr txBox="1"/>
                <p:nvPr/>
              </p:nvSpPr>
              <p:spPr>
                <a:xfrm>
                  <a:off x="2130508" y="1497170"/>
                  <a:ext cx="314510" cy="369332"/>
                </a:xfrm>
                <a:prstGeom prst="rect">
                  <a:avLst/>
                </a:prstGeom>
                <a:noFill/>
              </p:spPr>
              <p:txBody>
                <a:bodyPr wrap="none" rtlCol="0">
                  <a:spAutoFit/>
                </a:bodyPr>
                <a:lstStyle/>
                <a:p>
                  <a:r>
                    <a:rPr lang="en-US" dirty="0"/>
                    <a:t>a</a:t>
                  </a:r>
                </a:p>
              </p:txBody>
            </p:sp>
            <p:sp>
              <p:nvSpPr>
                <p:cNvPr id="933" name="TextBox 932">
                  <a:extLst>
                    <a:ext uri="{FF2B5EF4-FFF2-40B4-BE49-F238E27FC236}">
                      <a16:creationId xmlns:a16="http://schemas.microsoft.com/office/drawing/2014/main" id="{C9AB9A51-F9F1-01E8-8594-004196D0C6BA}"/>
                    </a:ext>
                  </a:extLst>
                </p:cNvPr>
                <p:cNvSpPr txBox="1"/>
                <p:nvPr/>
              </p:nvSpPr>
              <p:spPr>
                <a:xfrm>
                  <a:off x="3223315" y="1156197"/>
                  <a:ext cx="314510" cy="369332"/>
                </a:xfrm>
                <a:prstGeom prst="rect">
                  <a:avLst/>
                </a:prstGeom>
                <a:noFill/>
              </p:spPr>
              <p:txBody>
                <a:bodyPr wrap="none" rtlCol="0">
                  <a:spAutoFit/>
                </a:bodyPr>
                <a:lstStyle/>
                <a:p>
                  <a:r>
                    <a:rPr lang="en-US" dirty="0"/>
                    <a:t>c</a:t>
                  </a:r>
                </a:p>
              </p:txBody>
            </p:sp>
            <p:sp>
              <p:nvSpPr>
                <p:cNvPr id="934" name="TextBox 933">
                  <a:extLst>
                    <a:ext uri="{FF2B5EF4-FFF2-40B4-BE49-F238E27FC236}">
                      <a16:creationId xmlns:a16="http://schemas.microsoft.com/office/drawing/2014/main" id="{24BF9BA2-36F6-9C61-6D0C-2113B736DEB6}"/>
                    </a:ext>
                  </a:extLst>
                </p:cNvPr>
                <p:cNvSpPr txBox="1"/>
                <p:nvPr/>
              </p:nvSpPr>
              <p:spPr>
                <a:xfrm>
                  <a:off x="3571176" y="1523758"/>
                  <a:ext cx="322524" cy="369332"/>
                </a:xfrm>
                <a:prstGeom prst="rect">
                  <a:avLst/>
                </a:prstGeom>
                <a:noFill/>
              </p:spPr>
              <p:txBody>
                <a:bodyPr wrap="none" rtlCol="0">
                  <a:spAutoFit/>
                </a:bodyPr>
                <a:lstStyle/>
                <a:p>
                  <a:r>
                    <a:rPr lang="en-US" dirty="0"/>
                    <a:t>d</a:t>
                  </a:r>
                </a:p>
              </p:txBody>
            </p:sp>
            <p:sp>
              <p:nvSpPr>
                <p:cNvPr id="935" name="TextBox 934">
                  <a:extLst>
                    <a:ext uri="{FF2B5EF4-FFF2-40B4-BE49-F238E27FC236}">
                      <a16:creationId xmlns:a16="http://schemas.microsoft.com/office/drawing/2014/main" id="{F16E2B12-2503-8F41-A4B5-F2E8DC6526D3}"/>
                    </a:ext>
                  </a:extLst>
                </p:cNvPr>
                <p:cNvSpPr txBox="1"/>
                <p:nvPr/>
              </p:nvSpPr>
              <p:spPr>
                <a:xfrm>
                  <a:off x="3594717" y="1988227"/>
                  <a:ext cx="340158" cy="369332"/>
                </a:xfrm>
                <a:prstGeom prst="rect">
                  <a:avLst/>
                </a:prstGeom>
                <a:noFill/>
              </p:spPr>
              <p:txBody>
                <a:bodyPr wrap="square" rtlCol="0">
                  <a:spAutoFit/>
                </a:bodyPr>
                <a:lstStyle/>
                <a:p>
                  <a:r>
                    <a:rPr lang="en-US" dirty="0"/>
                    <a:t>g</a:t>
                  </a:r>
                </a:p>
              </p:txBody>
            </p:sp>
            <p:sp>
              <p:nvSpPr>
                <p:cNvPr id="936" name="TextBox 935">
                  <a:extLst>
                    <a:ext uri="{FF2B5EF4-FFF2-40B4-BE49-F238E27FC236}">
                      <a16:creationId xmlns:a16="http://schemas.microsoft.com/office/drawing/2014/main" id="{A363347A-DAEA-4B31-6FEB-B68B6260F9ED}"/>
                    </a:ext>
                  </a:extLst>
                </p:cNvPr>
                <p:cNvSpPr txBox="1"/>
                <p:nvPr/>
              </p:nvSpPr>
              <p:spPr>
                <a:xfrm>
                  <a:off x="3224183" y="2316137"/>
                  <a:ext cx="264816" cy="369332"/>
                </a:xfrm>
                <a:prstGeom prst="rect">
                  <a:avLst/>
                </a:prstGeom>
                <a:noFill/>
              </p:spPr>
              <p:txBody>
                <a:bodyPr wrap="none" rtlCol="0">
                  <a:spAutoFit/>
                </a:bodyPr>
                <a:lstStyle/>
                <a:p>
                  <a:r>
                    <a:rPr lang="en-US" dirty="0"/>
                    <a:t>f</a:t>
                  </a:r>
                </a:p>
              </p:txBody>
            </p:sp>
            <p:sp>
              <p:nvSpPr>
                <p:cNvPr id="937" name="TextBox 936">
                  <a:extLst>
                    <a:ext uri="{FF2B5EF4-FFF2-40B4-BE49-F238E27FC236}">
                      <a16:creationId xmlns:a16="http://schemas.microsoft.com/office/drawing/2014/main" id="{EB1AE4BA-8297-96DC-E8E5-191B50C769A9}"/>
                    </a:ext>
                  </a:extLst>
                </p:cNvPr>
                <p:cNvSpPr txBox="1"/>
                <p:nvPr/>
              </p:nvSpPr>
              <p:spPr>
                <a:xfrm>
                  <a:off x="2849635" y="1973297"/>
                  <a:ext cx="317716" cy="369332"/>
                </a:xfrm>
                <a:prstGeom prst="rect">
                  <a:avLst/>
                </a:prstGeom>
                <a:noFill/>
              </p:spPr>
              <p:txBody>
                <a:bodyPr wrap="none" rtlCol="0">
                  <a:spAutoFit/>
                </a:bodyPr>
                <a:lstStyle/>
                <a:p>
                  <a:r>
                    <a:rPr lang="en-US" dirty="0"/>
                    <a:t>e</a:t>
                  </a:r>
                </a:p>
              </p:txBody>
            </p:sp>
            <p:sp>
              <p:nvSpPr>
                <p:cNvPr id="938" name="TextBox 937">
                  <a:extLst>
                    <a:ext uri="{FF2B5EF4-FFF2-40B4-BE49-F238E27FC236}">
                      <a16:creationId xmlns:a16="http://schemas.microsoft.com/office/drawing/2014/main" id="{D49A26B7-C09B-D871-6FC2-AD4F3E6F9ECB}"/>
                    </a:ext>
                  </a:extLst>
                </p:cNvPr>
                <p:cNvSpPr txBox="1"/>
                <p:nvPr/>
              </p:nvSpPr>
              <p:spPr>
                <a:xfrm>
                  <a:off x="2941166" y="1523758"/>
                  <a:ext cx="322524" cy="369332"/>
                </a:xfrm>
                <a:prstGeom prst="rect">
                  <a:avLst/>
                </a:prstGeom>
                <a:noFill/>
              </p:spPr>
              <p:txBody>
                <a:bodyPr wrap="none" rtlCol="0">
                  <a:spAutoFit/>
                </a:bodyPr>
                <a:lstStyle/>
                <a:p>
                  <a:r>
                    <a:rPr lang="en-US" dirty="0"/>
                    <a:t>b</a:t>
                  </a:r>
                </a:p>
              </p:txBody>
            </p:sp>
            <p:sp>
              <p:nvSpPr>
                <p:cNvPr id="939" name="TextBox 938">
                  <a:extLst>
                    <a:ext uri="{FF2B5EF4-FFF2-40B4-BE49-F238E27FC236}">
                      <a16:creationId xmlns:a16="http://schemas.microsoft.com/office/drawing/2014/main" id="{42565CB9-13B7-76FE-26AA-CFAF7D695133}"/>
                    </a:ext>
                  </a:extLst>
                </p:cNvPr>
                <p:cNvSpPr txBox="1"/>
                <p:nvPr/>
              </p:nvSpPr>
              <p:spPr>
                <a:xfrm>
                  <a:off x="3233134" y="1556087"/>
                  <a:ext cx="314510" cy="369332"/>
                </a:xfrm>
                <a:prstGeom prst="rect">
                  <a:avLst/>
                </a:prstGeom>
                <a:noFill/>
              </p:spPr>
              <p:txBody>
                <a:bodyPr wrap="none" rtlCol="0">
                  <a:spAutoFit/>
                </a:bodyPr>
                <a:lstStyle/>
                <a:p>
                  <a:r>
                    <a:rPr lang="en-US" dirty="0"/>
                    <a:t>a</a:t>
                  </a:r>
                </a:p>
              </p:txBody>
            </p:sp>
            <p:sp>
              <p:nvSpPr>
                <p:cNvPr id="940" name="TextBox 939">
                  <a:extLst>
                    <a:ext uri="{FF2B5EF4-FFF2-40B4-BE49-F238E27FC236}">
                      <a16:creationId xmlns:a16="http://schemas.microsoft.com/office/drawing/2014/main" id="{67EDA0CB-85E9-9855-F13E-E8B93FCBFCC3}"/>
                    </a:ext>
                  </a:extLst>
                </p:cNvPr>
                <p:cNvSpPr txBox="1"/>
                <p:nvPr/>
              </p:nvSpPr>
              <p:spPr>
                <a:xfrm>
                  <a:off x="4173602" y="1151666"/>
                  <a:ext cx="418613" cy="369332"/>
                </a:xfrm>
                <a:prstGeom prst="rect">
                  <a:avLst/>
                </a:prstGeom>
                <a:noFill/>
              </p:spPr>
              <p:txBody>
                <a:bodyPr wrap="none" rtlCol="0">
                  <a:spAutoFit/>
                </a:bodyPr>
                <a:lstStyle/>
                <a:p>
                  <a:r>
                    <a:rPr lang="en-US" dirty="0"/>
                    <a:t>c</a:t>
                  </a:r>
                </a:p>
              </p:txBody>
            </p:sp>
            <p:sp>
              <p:nvSpPr>
                <p:cNvPr id="941" name="TextBox 940">
                  <a:extLst>
                    <a:ext uri="{FF2B5EF4-FFF2-40B4-BE49-F238E27FC236}">
                      <a16:creationId xmlns:a16="http://schemas.microsoft.com/office/drawing/2014/main" id="{F1943CD5-3AA2-7CAF-BDC2-A1AE711F2AF0}"/>
                    </a:ext>
                  </a:extLst>
                </p:cNvPr>
                <p:cNvSpPr txBox="1"/>
                <p:nvPr/>
              </p:nvSpPr>
              <p:spPr>
                <a:xfrm>
                  <a:off x="4520137" y="1519227"/>
                  <a:ext cx="429279" cy="369332"/>
                </a:xfrm>
                <a:prstGeom prst="rect">
                  <a:avLst/>
                </a:prstGeom>
                <a:noFill/>
              </p:spPr>
              <p:txBody>
                <a:bodyPr wrap="none" rtlCol="0">
                  <a:spAutoFit/>
                </a:bodyPr>
                <a:lstStyle/>
                <a:p>
                  <a:r>
                    <a:rPr lang="en-US" dirty="0"/>
                    <a:t>d</a:t>
                  </a:r>
                </a:p>
              </p:txBody>
            </p:sp>
            <p:sp>
              <p:nvSpPr>
                <p:cNvPr id="942" name="TextBox 941">
                  <a:extLst>
                    <a:ext uri="{FF2B5EF4-FFF2-40B4-BE49-F238E27FC236}">
                      <a16:creationId xmlns:a16="http://schemas.microsoft.com/office/drawing/2014/main" id="{FB1BDE70-E9E7-F13E-2800-7FAC285B2608}"/>
                    </a:ext>
                  </a:extLst>
                </p:cNvPr>
                <p:cNvSpPr txBox="1"/>
                <p:nvPr/>
              </p:nvSpPr>
              <p:spPr>
                <a:xfrm>
                  <a:off x="4540759" y="1983696"/>
                  <a:ext cx="452750" cy="369332"/>
                </a:xfrm>
                <a:prstGeom prst="rect">
                  <a:avLst/>
                </a:prstGeom>
                <a:noFill/>
              </p:spPr>
              <p:txBody>
                <a:bodyPr wrap="square" rtlCol="0">
                  <a:spAutoFit/>
                </a:bodyPr>
                <a:lstStyle/>
                <a:p>
                  <a:r>
                    <a:rPr lang="en-US" dirty="0"/>
                    <a:t>g</a:t>
                  </a:r>
                </a:p>
              </p:txBody>
            </p:sp>
            <p:sp>
              <p:nvSpPr>
                <p:cNvPr id="943" name="TextBox 942">
                  <a:extLst>
                    <a:ext uri="{FF2B5EF4-FFF2-40B4-BE49-F238E27FC236}">
                      <a16:creationId xmlns:a16="http://schemas.microsoft.com/office/drawing/2014/main" id="{A443CC3D-937A-D546-9731-980E8858CEE9}"/>
                    </a:ext>
                  </a:extLst>
                </p:cNvPr>
                <p:cNvSpPr txBox="1"/>
                <p:nvPr/>
              </p:nvSpPr>
              <p:spPr>
                <a:xfrm>
                  <a:off x="4182694" y="2311606"/>
                  <a:ext cx="352471" cy="369332"/>
                </a:xfrm>
                <a:prstGeom prst="rect">
                  <a:avLst/>
                </a:prstGeom>
                <a:noFill/>
              </p:spPr>
              <p:txBody>
                <a:bodyPr wrap="none" rtlCol="0">
                  <a:spAutoFit/>
                </a:bodyPr>
                <a:lstStyle/>
                <a:p>
                  <a:r>
                    <a:rPr lang="en-US" dirty="0"/>
                    <a:t>f</a:t>
                  </a:r>
                </a:p>
              </p:txBody>
            </p:sp>
            <p:sp>
              <p:nvSpPr>
                <p:cNvPr id="944" name="TextBox 943">
                  <a:extLst>
                    <a:ext uri="{FF2B5EF4-FFF2-40B4-BE49-F238E27FC236}">
                      <a16:creationId xmlns:a16="http://schemas.microsoft.com/office/drawing/2014/main" id="{25B1AC54-E845-0B0A-E4AC-C0EE2452E425}"/>
                    </a:ext>
                  </a:extLst>
                </p:cNvPr>
                <p:cNvSpPr txBox="1"/>
                <p:nvPr/>
              </p:nvSpPr>
              <p:spPr>
                <a:xfrm>
                  <a:off x="3799391" y="1968766"/>
                  <a:ext cx="422881" cy="369332"/>
                </a:xfrm>
                <a:prstGeom prst="rect">
                  <a:avLst/>
                </a:prstGeom>
                <a:noFill/>
              </p:spPr>
              <p:txBody>
                <a:bodyPr wrap="none" rtlCol="0">
                  <a:spAutoFit/>
                </a:bodyPr>
                <a:lstStyle/>
                <a:p>
                  <a:r>
                    <a:rPr lang="en-US" dirty="0"/>
                    <a:t>e</a:t>
                  </a:r>
                </a:p>
              </p:txBody>
            </p:sp>
            <p:sp>
              <p:nvSpPr>
                <p:cNvPr id="945" name="TextBox 944">
                  <a:extLst>
                    <a:ext uri="{FF2B5EF4-FFF2-40B4-BE49-F238E27FC236}">
                      <a16:creationId xmlns:a16="http://schemas.microsoft.com/office/drawing/2014/main" id="{84E2764A-9EB6-CAF1-E7B4-72A75768F908}"/>
                    </a:ext>
                  </a:extLst>
                </p:cNvPr>
                <p:cNvSpPr txBox="1"/>
                <p:nvPr/>
              </p:nvSpPr>
              <p:spPr>
                <a:xfrm>
                  <a:off x="3890127" y="1519227"/>
                  <a:ext cx="429279" cy="369332"/>
                </a:xfrm>
                <a:prstGeom prst="rect">
                  <a:avLst/>
                </a:prstGeom>
                <a:noFill/>
              </p:spPr>
              <p:txBody>
                <a:bodyPr wrap="none" rtlCol="0">
                  <a:spAutoFit/>
                </a:bodyPr>
                <a:lstStyle/>
                <a:p>
                  <a:r>
                    <a:rPr lang="en-US" dirty="0"/>
                    <a:t>b</a:t>
                  </a:r>
                </a:p>
              </p:txBody>
            </p:sp>
            <p:sp>
              <p:nvSpPr>
                <p:cNvPr id="946" name="TextBox 945">
                  <a:extLst>
                    <a:ext uri="{FF2B5EF4-FFF2-40B4-BE49-F238E27FC236}">
                      <a16:creationId xmlns:a16="http://schemas.microsoft.com/office/drawing/2014/main" id="{091EE49B-C109-7ABE-D669-C1434DE60E7D}"/>
                    </a:ext>
                  </a:extLst>
                </p:cNvPr>
                <p:cNvSpPr txBox="1"/>
                <p:nvPr/>
              </p:nvSpPr>
              <p:spPr>
                <a:xfrm>
                  <a:off x="4183421" y="1551556"/>
                  <a:ext cx="418613" cy="369332"/>
                </a:xfrm>
                <a:prstGeom prst="rect">
                  <a:avLst/>
                </a:prstGeom>
                <a:noFill/>
              </p:spPr>
              <p:txBody>
                <a:bodyPr wrap="none" rtlCol="0">
                  <a:spAutoFit/>
                </a:bodyPr>
                <a:lstStyle/>
                <a:p>
                  <a:r>
                    <a:rPr lang="en-US" dirty="0"/>
                    <a:t>a</a:t>
                  </a:r>
                </a:p>
              </p:txBody>
            </p:sp>
            <p:grpSp>
              <p:nvGrpSpPr>
                <p:cNvPr id="947" name="Group 946">
                  <a:extLst>
                    <a:ext uri="{FF2B5EF4-FFF2-40B4-BE49-F238E27FC236}">
                      <a16:creationId xmlns:a16="http://schemas.microsoft.com/office/drawing/2014/main" id="{16A9CED5-14C1-D86B-9564-D15CBA9506FC}"/>
                    </a:ext>
                  </a:extLst>
                </p:cNvPr>
                <p:cNvGrpSpPr/>
                <p:nvPr/>
              </p:nvGrpSpPr>
              <p:grpSpPr>
                <a:xfrm>
                  <a:off x="4916810" y="1506193"/>
                  <a:ext cx="1112838" cy="1161711"/>
                  <a:chOff x="2681413" y="2340595"/>
                  <a:chExt cx="1112838" cy="1161711"/>
                </a:xfrm>
              </p:grpSpPr>
              <p:sp>
                <p:nvSpPr>
                  <p:cNvPr id="981" name="TextBox 980">
                    <a:extLst>
                      <a:ext uri="{FF2B5EF4-FFF2-40B4-BE49-F238E27FC236}">
                        <a16:creationId xmlns:a16="http://schemas.microsoft.com/office/drawing/2014/main" id="{AEC09515-A03B-0AB0-C57E-9243317DD15F}"/>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982" name="TextBox 981">
                    <a:extLst>
                      <a:ext uri="{FF2B5EF4-FFF2-40B4-BE49-F238E27FC236}">
                        <a16:creationId xmlns:a16="http://schemas.microsoft.com/office/drawing/2014/main" id="{971D01B1-F9E6-5650-8731-AE88E5F183BF}"/>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983" name="TextBox 982">
                    <a:extLst>
                      <a:ext uri="{FF2B5EF4-FFF2-40B4-BE49-F238E27FC236}">
                        <a16:creationId xmlns:a16="http://schemas.microsoft.com/office/drawing/2014/main" id="{FC395F34-5D65-D726-D0CE-1D2A207C9A89}"/>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984" name="TextBox 983">
                    <a:extLst>
                      <a:ext uri="{FF2B5EF4-FFF2-40B4-BE49-F238E27FC236}">
                        <a16:creationId xmlns:a16="http://schemas.microsoft.com/office/drawing/2014/main" id="{0AF0768A-A9B1-6C29-779D-E889370A8673}"/>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985" name="TextBox 984">
                    <a:extLst>
                      <a:ext uri="{FF2B5EF4-FFF2-40B4-BE49-F238E27FC236}">
                        <a16:creationId xmlns:a16="http://schemas.microsoft.com/office/drawing/2014/main" id="{EE9651A6-D39C-68BA-6D57-F19BEEA598E9}"/>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986" name="TextBox 985">
                    <a:extLst>
                      <a:ext uri="{FF2B5EF4-FFF2-40B4-BE49-F238E27FC236}">
                        <a16:creationId xmlns:a16="http://schemas.microsoft.com/office/drawing/2014/main" id="{3B8EC57C-B7DE-1DFD-B9F4-0147ABBA1541}"/>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948" name="Group 947">
                  <a:extLst>
                    <a:ext uri="{FF2B5EF4-FFF2-40B4-BE49-F238E27FC236}">
                      <a16:creationId xmlns:a16="http://schemas.microsoft.com/office/drawing/2014/main" id="{B0CB41A8-11B2-BDC6-FDC5-84F498883300}"/>
                    </a:ext>
                  </a:extLst>
                </p:cNvPr>
                <p:cNvGrpSpPr/>
                <p:nvPr/>
              </p:nvGrpSpPr>
              <p:grpSpPr>
                <a:xfrm>
                  <a:off x="5952878" y="1127856"/>
                  <a:ext cx="1112838" cy="1529272"/>
                  <a:chOff x="2681413" y="1973034"/>
                  <a:chExt cx="1112838" cy="1529272"/>
                </a:xfrm>
              </p:grpSpPr>
              <p:sp>
                <p:nvSpPr>
                  <p:cNvPr id="974" name="TextBox 973">
                    <a:extLst>
                      <a:ext uri="{FF2B5EF4-FFF2-40B4-BE49-F238E27FC236}">
                        <a16:creationId xmlns:a16="http://schemas.microsoft.com/office/drawing/2014/main" id="{8E12BA87-2070-08E6-AA81-71C60DE769B7}"/>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975" name="TextBox 974">
                    <a:extLst>
                      <a:ext uri="{FF2B5EF4-FFF2-40B4-BE49-F238E27FC236}">
                        <a16:creationId xmlns:a16="http://schemas.microsoft.com/office/drawing/2014/main" id="{A154B397-7EB5-206E-72F6-229B9522CDB6}"/>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976" name="TextBox 975">
                    <a:extLst>
                      <a:ext uri="{FF2B5EF4-FFF2-40B4-BE49-F238E27FC236}">
                        <a16:creationId xmlns:a16="http://schemas.microsoft.com/office/drawing/2014/main" id="{F7B5FAD2-EF39-2749-254B-A5514C90D0CE}"/>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977" name="TextBox 976">
                    <a:extLst>
                      <a:ext uri="{FF2B5EF4-FFF2-40B4-BE49-F238E27FC236}">
                        <a16:creationId xmlns:a16="http://schemas.microsoft.com/office/drawing/2014/main" id="{F6BFBA6E-9F3C-4723-8D64-9C23B6C19D35}"/>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978" name="TextBox 977">
                    <a:extLst>
                      <a:ext uri="{FF2B5EF4-FFF2-40B4-BE49-F238E27FC236}">
                        <a16:creationId xmlns:a16="http://schemas.microsoft.com/office/drawing/2014/main" id="{AA40BF6E-80D3-8372-010E-5AA52AD95D13}"/>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979" name="TextBox 978">
                    <a:extLst>
                      <a:ext uri="{FF2B5EF4-FFF2-40B4-BE49-F238E27FC236}">
                        <a16:creationId xmlns:a16="http://schemas.microsoft.com/office/drawing/2014/main" id="{4A635A84-996D-F5FA-C480-54A1FD1A564A}"/>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980" name="TextBox 979">
                    <a:extLst>
                      <a:ext uri="{FF2B5EF4-FFF2-40B4-BE49-F238E27FC236}">
                        <a16:creationId xmlns:a16="http://schemas.microsoft.com/office/drawing/2014/main" id="{AA79A441-09E8-916C-15B6-73028A770B78}"/>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949" name="Group 948">
                  <a:extLst>
                    <a:ext uri="{FF2B5EF4-FFF2-40B4-BE49-F238E27FC236}">
                      <a16:creationId xmlns:a16="http://schemas.microsoft.com/office/drawing/2014/main" id="{EE076F3E-BA22-EF14-6374-817978CE545A}"/>
                    </a:ext>
                  </a:extLst>
                </p:cNvPr>
                <p:cNvGrpSpPr/>
                <p:nvPr/>
              </p:nvGrpSpPr>
              <p:grpSpPr>
                <a:xfrm>
                  <a:off x="7060483" y="1138632"/>
                  <a:ext cx="1112838" cy="1529272"/>
                  <a:chOff x="2681413" y="1973034"/>
                  <a:chExt cx="1112838" cy="1529272"/>
                </a:xfrm>
              </p:grpSpPr>
              <p:sp>
                <p:nvSpPr>
                  <p:cNvPr id="967" name="TextBox 966">
                    <a:extLst>
                      <a:ext uri="{FF2B5EF4-FFF2-40B4-BE49-F238E27FC236}">
                        <a16:creationId xmlns:a16="http://schemas.microsoft.com/office/drawing/2014/main" id="{B76A9315-FA8A-EEEA-73C0-A285C2EB389E}"/>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968" name="TextBox 967">
                    <a:extLst>
                      <a:ext uri="{FF2B5EF4-FFF2-40B4-BE49-F238E27FC236}">
                        <a16:creationId xmlns:a16="http://schemas.microsoft.com/office/drawing/2014/main" id="{70F6D197-CA1C-3D27-92A7-84212AF0F5F5}"/>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969" name="TextBox 968">
                    <a:extLst>
                      <a:ext uri="{FF2B5EF4-FFF2-40B4-BE49-F238E27FC236}">
                        <a16:creationId xmlns:a16="http://schemas.microsoft.com/office/drawing/2014/main" id="{7197EAD3-2CDA-0665-1177-5A7C386161E0}"/>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970" name="TextBox 969">
                    <a:extLst>
                      <a:ext uri="{FF2B5EF4-FFF2-40B4-BE49-F238E27FC236}">
                        <a16:creationId xmlns:a16="http://schemas.microsoft.com/office/drawing/2014/main" id="{C2EEEE5D-4F52-DAD1-9DAA-AD71A113E019}"/>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971" name="TextBox 970">
                    <a:extLst>
                      <a:ext uri="{FF2B5EF4-FFF2-40B4-BE49-F238E27FC236}">
                        <a16:creationId xmlns:a16="http://schemas.microsoft.com/office/drawing/2014/main" id="{4BE4755F-CF68-BB10-5A8B-9359BD56F70B}"/>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972" name="TextBox 971">
                    <a:extLst>
                      <a:ext uri="{FF2B5EF4-FFF2-40B4-BE49-F238E27FC236}">
                        <a16:creationId xmlns:a16="http://schemas.microsoft.com/office/drawing/2014/main" id="{ECACAC92-1ECC-8B80-4E25-547EA58754F8}"/>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973" name="TextBox 972">
                    <a:extLst>
                      <a:ext uri="{FF2B5EF4-FFF2-40B4-BE49-F238E27FC236}">
                        <a16:creationId xmlns:a16="http://schemas.microsoft.com/office/drawing/2014/main" id="{758BA52E-0F65-913B-4802-E77A34AFDD15}"/>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950" name="Group 949">
                  <a:extLst>
                    <a:ext uri="{FF2B5EF4-FFF2-40B4-BE49-F238E27FC236}">
                      <a16:creationId xmlns:a16="http://schemas.microsoft.com/office/drawing/2014/main" id="{DE0D5A28-BC05-6D46-0E19-87ABD2BF371D}"/>
                    </a:ext>
                  </a:extLst>
                </p:cNvPr>
                <p:cNvGrpSpPr/>
                <p:nvPr/>
              </p:nvGrpSpPr>
              <p:grpSpPr>
                <a:xfrm>
                  <a:off x="8077139" y="1158605"/>
                  <a:ext cx="1112838" cy="1529272"/>
                  <a:chOff x="2681413" y="1973034"/>
                  <a:chExt cx="1112838" cy="1529272"/>
                </a:xfrm>
              </p:grpSpPr>
              <p:sp>
                <p:nvSpPr>
                  <p:cNvPr id="960" name="TextBox 959">
                    <a:extLst>
                      <a:ext uri="{FF2B5EF4-FFF2-40B4-BE49-F238E27FC236}">
                        <a16:creationId xmlns:a16="http://schemas.microsoft.com/office/drawing/2014/main" id="{82FC09F2-67CB-AF99-CC33-2E4E99E2AA9E}"/>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961" name="TextBox 960">
                    <a:extLst>
                      <a:ext uri="{FF2B5EF4-FFF2-40B4-BE49-F238E27FC236}">
                        <a16:creationId xmlns:a16="http://schemas.microsoft.com/office/drawing/2014/main" id="{1F5EE649-CDC3-B046-7954-4EBC47173AD5}"/>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962" name="TextBox 961">
                    <a:extLst>
                      <a:ext uri="{FF2B5EF4-FFF2-40B4-BE49-F238E27FC236}">
                        <a16:creationId xmlns:a16="http://schemas.microsoft.com/office/drawing/2014/main" id="{F07F5C17-EB31-0049-CB42-13EB53BA6D0B}"/>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963" name="TextBox 962">
                    <a:extLst>
                      <a:ext uri="{FF2B5EF4-FFF2-40B4-BE49-F238E27FC236}">
                        <a16:creationId xmlns:a16="http://schemas.microsoft.com/office/drawing/2014/main" id="{D5D8793D-DCF8-325E-495E-F070AE3E00A8}"/>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964" name="TextBox 963">
                    <a:extLst>
                      <a:ext uri="{FF2B5EF4-FFF2-40B4-BE49-F238E27FC236}">
                        <a16:creationId xmlns:a16="http://schemas.microsoft.com/office/drawing/2014/main" id="{CF7C37BA-569B-9E6D-1253-7EDF6AFB6A0B}"/>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965" name="TextBox 964">
                    <a:extLst>
                      <a:ext uri="{FF2B5EF4-FFF2-40B4-BE49-F238E27FC236}">
                        <a16:creationId xmlns:a16="http://schemas.microsoft.com/office/drawing/2014/main" id="{7B738DB8-25F8-F20B-8914-840377E75D8B}"/>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966" name="TextBox 965">
                    <a:extLst>
                      <a:ext uri="{FF2B5EF4-FFF2-40B4-BE49-F238E27FC236}">
                        <a16:creationId xmlns:a16="http://schemas.microsoft.com/office/drawing/2014/main" id="{B5D5C6BB-3E07-2C50-5654-B5A8F6DF9FCE}"/>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951" name="Group 950">
                  <a:extLst>
                    <a:ext uri="{FF2B5EF4-FFF2-40B4-BE49-F238E27FC236}">
                      <a16:creationId xmlns:a16="http://schemas.microsoft.com/office/drawing/2014/main" id="{FE4366C5-500E-4680-8182-92F1BF7F078E}"/>
                    </a:ext>
                  </a:extLst>
                </p:cNvPr>
                <p:cNvGrpSpPr/>
                <p:nvPr/>
              </p:nvGrpSpPr>
              <p:grpSpPr>
                <a:xfrm>
                  <a:off x="9095182" y="1148296"/>
                  <a:ext cx="1112838" cy="1529272"/>
                  <a:chOff x="2681413" y="1973034"/>
                  <a:chExt cx="1112838" cy="1529272"/>
                </a:xfrm>
              </p:grpSpPr>
              <p:sp>
                <p:nvSpPr>
                  <p:cNvPr id="953" name="TextBox 952">
                    <a:extLst>
                      <a:ext uri="{FF2B5EF4-FFF2-40B4-BE49-F238E27FC236}">
                        <a16:creationId xmlns:a16="http://schemas.microsoft.com/office/drawing/2014/main" id="{2B731EF8-144E-B356-6F08-05F275A2B93B}"/>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954" name="TextBox 953">
                    <a:extLst>
                      <a:ext uri="{FF2B5EF4-FFF2-40B4-BE49-F238E27FC236}">
                        <a16:creationId xmlns:a16="http://schemas.microsoft.com/office/drawing/2014/main" id="{E57439A9-0C3C-807B-7429-4DBBF0F4C9FA}"/>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955" name="TextBox 954">
                    <a:extLst>
                      <a:ext uri="{FF2B5EF4-FFF2-40B4-BE49-F238E27FC236}">
                        <a16:creationId xmlns:a16="http://schemas.microsoft.com/office/drawing/2014/main" id="{779D607D-2501-D6EB-28BF-4A35171FD8CE}"/>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956" name="TextBox 955">
                    <a:extLst>
                      <a:ext uri="{FF2B5EF4-FFF2-40B4-BE49-F238E27FC236}">
                        <a16:creationId xmlns:a16="http://schemas.microsoft.com/office/drawing/2014/main" id="{0FF8E7B2-6224-A934-238B-5E6A92787461}"/>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957" name="TextBox 956">
                    <a:extLst>
                      <a:ext uri="{FF2B5EF4-FFF2-40B4-BE49-F238E27FC236}">
                        <a16:creationId xmlns:a16="http://schemas.microsoft.com/office/drawing/2014/main" id="{623512FD-64BD-573B-5D1D-AFAAEE496357}"/>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958" name="TextBox 957">
                    <a:extLst>
                      <a:ext uri="{FF2B5EF4-FFF2-40B4-BE49-F238E27FC236}">
                        <a16:creationId xmlns:a16="http://schemas.microsoft.com/office/drawing/2014/main" id="{103D177B-6DE2-5090-5DB4-77F8C72BB9E8}"/>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959" name="TextBox 958">
                    <a:extLst>
                      <a:ext uri="{FF2B5EF4-FFF2-40B4-BE49-F238E27FC236}">
                        <a16:creationId xmlns:a16="http://schemas.microsoft.com/office/drawing/2014/main" id="{97725E7E-7668-3C11-D193-1574851396BA}"/>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sp>
              <p:nvSpPr>
                <p:cNvPr id="952" name="TextBox 951">
                  <a:extLst>
                    <a:ext uri="{FF2B5EF4-FFF2-40B4-BE49-F238E27FC236}">
                      <a16:creationId xmlns:a16="http://schemas.microsoft.com/office/drawing/2014/main" id="{2FCC48A5-0F21-A916-E81F-ABC962FA61F9}"/>
                    </a:ext>
                  </a:extLst>
                </p:cNvPr>
                <p:cNvSpPr txBox="1"/>
                <p:nvPr/>
              </p:nvSpPr>
              <p:spPr>
                <a:xfrm>
                  <a:off x="5228955" y="1086647"/>
                  <a:ext cx="418613" cy="369332"/>
                </a:xfrm>
                <a:prstGeom prst="rect">
                  <a:avLst/>
                </a:prstGeom>
                <a:noFill/>
              </p:spPr>
              <p:txBody>
                <a:bodyPr wrap="none" rtlCol="0">
                  <a:spAutoFit/>
                </a:bodyPr>
                <a:lstStyle/>
                <a:p>
                  <a:r>
                    <a:rPr lang="en-US" dirty="0"/>
                    <a:t>c</a:t>
                  </a:r>
                </a:p>
              </p:txBody>
            </p:sp>
          </p:grpSp>
        </p:grpSp>
      </p:grpSp>
      <p:sp>
        <p:nvSpPr>
          <p:cNvPr id="1074" name="Content Placeholder 7">
            <a:extLst>
              <a:ext uri="{FF2B5EF4-FFF2-40B4-BE49-F238E27FC236}">
                <a16:creationId xmlns:a16="http://schemas.microsoft.com/office/drawing/2014/main" id="{9719836E-5436-0D10-F9CD-3F53F247C831}"/>
              </a:ext>
            </a:extLst>
          </p:cNvPr>
          <p:cNvSpPr>
            <a:spLocks noGrp="1"/>
          </p:cNvSpPr>
          <p:nvPr>
            <p:ph idx="1"/>
          </p:nvPr>
        </p:nvSpPr>
        <p:spPr>
          <a:xfrm>
            <a:off x="662352" y="5066507"/>
            <a:ext cx="10969810" cy="1021035"/>
          </a:xfrm>
        </p:spPr>
        <p:txBody>
          <a:bodyPr>
            <a:normAutofit/>
          </a:bodyPr>
          <a:lstStyle/>
          <a:p>
            <a:r>
              <a:rPr lang="en-US" dirty="0"/>
              <a:t>We will assume that there are 7 segments, labeled a to g, as shown above.</a:t>
            </a:r>
          </a:p>
          <a:p>
            <a:r>
              <a:rPr lang="en-US" dirty="0"/>
              <a:t>By illuminating different combinations of these segments, we can generate the digits 0-9.</a:t>
            </a:r>
          </a:p>
        </p:txBody>
      </p:sp>
    </p:spTree>
    <p:extLst>
      <p:ext uri="{BB962C8B-B14F-4D97-AF65-F5344CB8AC3E}">
        <p14:creationId xmlns:p14="http://schemas.microsoft.com/office/powerpoint/2010/main" val="13234685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E98AF-199D-C5AC-FA6F-2BE41CA867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2971A2-8EDA-9126-E60F-84F29FCA02C7}"/>
              </a:ext>
            </a:extLst>
          </p:cNvPr>
          <p:cNvSpPr>
            <a:spLocks noGrp="1"/>
          </p:cNvSpPr>
          <p:nvPr>
            <p:ph type="title"/>
          </p:nvPr>
        </p:nvSpPr>
        <p:spPr/>
        <p:txBody>
          <a:bodyPr/>
          <a:lstStyle/>
          <a:p>
            <a:r>
              <a:rPr lang="en-US" dirty="0"/>
              <a:t>7-segment display</a:t>
            </a:r>
          </a:p>
        </p:txBody>
      </p:sp>
      <p:sp>
        <p:nvSpPr>
          <p:cNvPr id="4" name="Slide Number Placeholder 3">
            <a:extLst>
              <a:ext uri="{FF2B5EF4-FFF2-40B4-BE49-F238E27FC236}">
                <a16:creationId xmlns:a16="http://schemas.microsoft.com/office/drawing/2014/main" id="{C659CEB2-FAF5-B92F-9A31-CF919C5FAE6C}"/>
              </a:ext>
            </a:extLst>
          </p:cNvPr>
          <p:cNvSpPr>
            <a:spLocks noGrp="1"/>
          </p:cNvSpPr>
          <p:nvPr>
            <p:ph type="sldNum" sz="quarter" idx="12"/>
          </p:nvPr>
        </p:nvSpPr>
        <p:spPr/>
        <p:txBody>
          <a:bodyPr/>
          <a:lstStyle/>
          <a:p>
            <a:fld id="{CC057153-B650-4DEB-B370-79DDCFDCE934}" type="slidenum">
              <a:rPr lang="en-US" smtClean="0"/>
              <a:t>58</a:t>
            </a:fld>
            <a:endParaRPr lang="en-US"/>
          </a:p>
        </p:txBody>
      </p:sp>
      <p:sp>
        <p:nvSpPr>
          <p:cNvPr id="5" name="TextBox 4">
            <a:extLst>
              <a:ext uri="{FF2B5EF4-FFF2-40B4-BE49-F238E27FC236}">
                <a16:creationId xmlns:a16="http://schemas.microsoft.com/office/drawing/2014/main" id="{FA86A989-0B33-ECE6-319E-029FEFA994E6}"/>
              </a:ext>
            </a:extLst>
          </p:cNvPr>
          <p:cNvSpPr txBox="1"/>
          <p:nvPr/>
        </p:nvSpPr>
        <p:spPr>
          <a:xfrm>
            <a:off x="320548" y="2905780"/>
            <a:ext cx="3211135" cy="523220"/>
          </a:xfrm>
          <a:prstGeom prst="rect">
            <a:avLst/>
          </a:prstGeom>
          <a:noFill/>
        </p:spPr>
        <p:txBody>
          <a:bodyPr wrap="none" rtlCol="0">
            <a:spAutoFit/>
          </a:bodyPr>
          <a:lstStyle/>
          <a:p>
            <a:r>
              <a:rPr lang="en-US" sz="2800" dirty="0"/>
              <a:t>Number to display</a:t>
            </a:r>
          </a:p>
        </p:txBody>
      </p:sp>
      <p:sp>
        <p:nvSpPr>
          <p:cNvPr id="6" name="Right Arrow 5">
            <a:extLst>
              <a:ext uri="{FF2B5EF4-FFF2-40B4-BE49-F238E27FC236}">
                <a16:creationId xmlns:a16="http://schemas.microsoft.com/office/drawing/2014/main" id="{3A2D4FF4-A5E5-EE76-C139-A91D1B19FA43}"/>
              </a:ext>
            </a:extLst>
          </p:cNvPr>
          <p:cNvSpPr/>
          <p:nvPr/>
        </p:nvSpPr>
        <p:spPr>
          <a:xfrm>
            <a:off x="3632200" y="2881640"/>
            <a:ext cx="596900" cy="571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5C4ACC79-68CC-773D-7E0C-575F723E5E5E}"/>
              </a:ext>
            </a:extLst>
          </p:cNvPr>
          <p:cNvSpPr/>
          <p:nvPr/>
        </p:nvSpPr>
        <p:spPr>
          <a:xfrm>
            <a:off x="4559300" y="2329190"/>
            <a:ext cx="1879600" cy="1811010"/>
          </a:xfrm>
          <a:prstGeom prst="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847BB1C-0CB7-3105-A311-8A562FAB1BA1}"/>
              </a:ext>
            </a:extLst>
          </p:cNvPr>
          <p:cNvSpPr txBox="1"/>
          <p:nvPr/>
        </p:nvSpPr>
        <p:spPr>
          <a:xfrm>
            <a:off x="4882481" y="2967335"/>
            <a:ext cx="1056956" cy="461665"/>
          </a:xfrm>
          <a:prstGeom prst="rect">
            <a:avLst/>
          </a:prstGeom>
          <a:noFill/>
        </p:spPr>
        <p:txBody>
          <a:bodyPr wrap="none" rtlCol="0">
            <a:spAutoFit/>
          </a:bodyPr>
          <a:lstStyle/>
          <a:p>
            <a:r>
              <a:rPr lang="en-US" sz="2400" dirty="0"/>
              <a:t>circuit</a:t>
            </a:r>
          </a:p>
        </p:txBody>
      </p:sp>
      <p:sp>
        <p:nvSpPr>
          <p:cNvPr id="9" name="Right Arrow 8">
            <a:extLst>
              <a:ext uri="{FF2B5EF4-FFF2-40B4-BE49-F238E27FC236}">
                <a16:creationId xmlns:a16="http://schemas.microsoft.com/office/drawing/2014/main" id="{1D40C958-0C3A-A36F-0D8B-EA6726F3D154}"/>
              </a:ext>
            </a:extLst>
          </p:cNvPr>
          <p:cNvSpPr/>
          <p:nvPr/>
        </p:nvSpPr>
        <p:spPr>
          <a:xfrm>
            <a:off x="6762081" y="2887330"/>
            <a:ext cx="596900" cy="571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F9D490DB-7E60-1C36-852F-26C030260B5B}"/>
              </a:ext>
            </a:extLst>
          </p:cNvPr>
          <p:cNvGrpSpPr/>
          <p:nvPr/>
        </p:nvGrpSpPr>
        <p:grpSpPr>
          <a:xfrm>
            <a:off x="7948020" y="2329190"/>
            <a:ext cx="1079302" cy="1583060"/>
            <a:chOff x="398123" y="3001826"/>
            <a:chExt cx="1079302" cy="1583060"/>
          </a:xfrm>
        </p:grpSpPr>
        <p:cxnSp>
          <p:nvCxnSpPr>
            <p:cNvPr id="11" name="Straight Connector 10">
              <a:extLst>
                <a:ext uri="{FF2B5EF4-FFF2-40B4-BE49-F238E27FC236}">
                  <a16:creationId xmlns:a16="http://schemas.microsoft.com/office/drawing/2014/main" id="{1D7AD98D-1E7C-EA0E-60CF-E3F22A96235E}"/>
                </a:ext>
              </a:extLst>
            </p:cNvPr>
            <p:cNvCxnSpPr/>
            <p:nvPr/>
          </p:nvCxnSpPr>
          <p:spPr>
            <a:xfrm>
              <a:off x="725759" y="3360380"/>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9728CB4-CD07-4BBD-0D79-BEDB210F13AC}"/>
                </a:ext>
              </a:extLst>
            </p:cNvPr>
            <p:cNvCxnSpPr/>
            <p:nvPr/>
          </p:nvCxnSpPr>
          <p:spPr>
            <a:xfrm>
              <a:off x="725759" y="3808566"/>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652039B-B62A-F4D6-524B-942F44BD5CA5}"/>
                </a:ext>
              </a:extLst>
            </p:cNvPr>
            <p:cNvCxnSpPr/>
            <p:nvPr/>
          </p:nvCxnSpPr>
          <p:spPr>
            <a:xfrm>
              <a:off x="725759" y="4265089"/>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25716A2-0E78-DCC0-C870-6C1639C2A6DC}"/>
                </a:ext>
              </a:extLst>
            </p:cNvPr>
            <p:cNvCxnSpPr>
              <a:cxnSpLocks/>
            </p:cNvCxnSpPr>
            <p:nvPr/>
          </p:nvCxnSpPr>
          <p:spPr>
            <a:xfrm>
              <a:off x="718880"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4CD318E-E74D-0865-1602-5C553CE09F2D}"/>
                </a:ext>
              </a:extLst>
            </p:cNvPr>
            <p:cNvCxnSpPr>
              <a:cxnSpLocks/>
            </p:cNvCxnSpPr>
            <p:nvPr/>
          </p:nvCxnSpPr>
          <p:spPr>
            <a:xfrm>
              <a:off x="1145418"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767D372-7329-E2BE-EBA6-E8FC54CF4EB6}"/>
                </a:ext>
              </a:extLst>
            </p:cNvPr>
            <p:cNvCxnSpPr>
              <a:cxnSpLocks/>
            </p:cNvCxnSpPr>
            <p:nvPr/>
          </p:nvCxnSpPr>
          <p:spPr>
            <a:xfrm>
              <a:off x="720026"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16A9A6B5-4E29-0289-116D-EF4920870F36}"/>
                </a:ext>
              </a:extLst>
            </p:cNvPr>
            <p:cNvCxnSpPr>
              <a:cxnSpLocks/>
            </p:cNvCxnSpPr>
            <p:nvPr/>
          </p:nvCxnSpPr>
          <p:spPr>
            <a:xfrm>
              <a:off x="1145418"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46164DD-AE42-0EB6-5681-A53A0C70DACB}"/>
                </a:ext>
              </a:extLst>
            </p:cNvPr>
            <p:cNvSpPr txBox="1"/>
            <p:nvPr/>
          </p:nvSpPr>
          <p:spPr>
            <a:xfrm>
              <a:off x="758356" y="3001826"/>
              <a:ext cx="314510" cy="369332"/>
            </a:xfrm>
            <a:prstGeom prst="rect">
              <a:avLst/>
            </a:prstGeom>
            <a:noFill/>
          </p:spPr>
          <p:txBody>
            <a:bodyPr wrap="none" rtlCol="0">
              <a:spAutoFit/>
            </a:bodyPr>
            <a:lstStyle/>
            <a:p>
              <a:r>
                <a:rPr lang="en-US" dirty="0"/>
                <a:t>c</a:t>
              </a:r>
            </a:p>
          </p:txBody>
        </p:sp>
        <p:sp>
          <p:nvSpPr>
            <p:cNvPr id="19" name="TextBox 18">
              <a:extLst>
                <a:ext uri="{FF2B5EF4-FFF2-40B4-BE49-F238E27FC236}">
                  <a16:creationId xmlns:a16="http://schemas.microsoft.com/office/drawing/2014/main" id="{AC7B7B23-EEB1-3E62-4555-94BB066008EC}"/>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20" name="TextBox 19">
              <a:extLst>
                <a:ext uri="{FF2B5EF4-FFF2-40B4-BE49-F238E27FC236}">
                  <a16:creationId xmlns:a16="http://schemas.microsoft.com/office/drawing/2014/main" id="{983F93F0-C7F7-7F8E-79EA-89280C3A5145}"/>
                </a:ext>
              </a:extLst>
            </p:cNvPr>
            <p:cNvSpPr txBox="1"/>
            <p:nvPr/>
          </p:nvSpPr>
          <p:spPr>
            <a:xfrm>
              <a:off x="1137267" y="3887644"/>
              <a:ext cx="340158" cy="369332"/>
            </a:xfrm>
            <a:prstGeom prst="rect">
              <a:avLst/>
            </a:prstGeom>
            <a:noFill/>
          </p:spPr>
          <p:txBody>
            <a:bodyPr wrap="square" rtlCol="0">
              <a:spAutoFit/>
            </a:bodyPr>
            <a:lstStyle/>
            <a:p>
              <a:r>
                <a:rPr lang="en-US" dirty="0"/>
                <a:t>g</a:t>
              </a:r>
            </a:p>
          </p:txBody>
        </p:sp>
        <p:sp>
          <p:nvSpPr>
            <p:cNvPr id="21" name="TextBox 20">
              <a:extLst>
                <a:ext uri="{FF2B5EF4-FFF2-40B4-BE49-F238E27FC236}">
                  <a16:creationId xmlns:a16="http://schemas.microsoft.com/office/drawing/2014/main" id="{0B771FF1-09BB-B39D-BDAD-3C6B43BADCB0}"/>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22" name="TextBox 21">
              <a:extLst>
                <a:ext uri="{FF2B5EF4-FFF2-40B4-BE49-F238E27FC236}">
                  <a16:creationId xmlns:a16="http://schemas.microsoft.com/office/drawing/2014/main" id="{D618F29B-ED06-7DA8-AA55-E9A88F0B2E7F}"/>
                </a:ext>
              </a:extLst>
            </p:cNvPr>
            <p:cNvSpPr txBox="1"/>
            <p:nvPr/>
          </p:nvSpPr>
          <p:spPr>
            <a:xfrm>
              <a:off x="398123" y="3872714"/>
              <a:ext cx="188841" cy="200950"/>
            </a:xfrm>
            <a:prstGeom prst="rect">
              <a:avLst/>
            </a:prstGeom>
            <a:noFill/>
          </p:spPr>
          <p:txBody>
            <a:bodyPr wrap="none" rtlCol="0">
              <a:spAutoFit/>
            </a:bodyPr>
            <a:lstStyle/>
            <a:p>
              <a:r>
                <a:rPr lang="en-US" dirty="0"/>
                <a:t>e</a:t>
              </a:r>
            </a:p>
          </p:txBody>
        </p:sp>
        <p:sp>
          <p:nvSpPr>
            <p:cNvPr id="23" name="TextBox 22">
              <a:extLst>
                <a:ext uri="{FF2B5EF4-FFF2-40B4-BE49-F238E27FC236}">
                  <a16:creationId xmlns:a16="http://schemas.microsoft.com/office/drawing/2014/main" id="{B42DDD4C-2066-812F-4E73-31E8045846A9}"/>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24" name="TextBox 23">
              <a:extLst>
                <a:ext uri="{FF2B5EF4-FFF2-40B4-BE49-F238E27FC236}">
                  <a16:creationId xmlns:a16="http://schemas.microsoft.com/office/drawing/2014/main" id="{FB15CC52-0BD9-AAC8-25BD-0F57073D9CAB}"/>
                </a:ext>
              </a:extLst>
            </p:cNvPr>
            <p:cNvSpPr txBox="1"/>
            <p:nvPr/>
          </p:nvSpPr>
          <p:spPr>
            <a:xfrm>
              <a:off x="797664" y="3455505"/>
              <a:ext cx="374775" cy="369332"/>
            </a:xfrm>
            <a:prstGeom prst="rect">
              <a:avLst/>
            </a:prstGeom>
            <a:noFill/>
          </p:spPr>
          <p:txBody>
            <a:bodyPr wrap="square" rtlCol="0">
              <a:spAutoFit/>
            </a:bodyPr>
            <a:lstStyle/>
            <a:p>
              <a:r>
                <a:rPr lang="en-US" dirty="0"/>
                <a:t>a</a:t>
              </a:r>
            </a:p>
          </p:txBody>
        </p:sp>
      </p:grpSp>
      <p:sp>
        <p:nvSpPr>
          <p:cNvPr id="3" name="TextBox 2">
            <a:extLst>
              <a:ext uri="{FF2B5EF4-FFF2-40B4-BE49-F238E27FC236}">
                <a16:creationId xmlns:a16="http://schemas.microsoft.com/office/drawing/2014/main" id="{015DDE7E-BB8B-3750-5CA0-4A4344F5BF24}"/>
              </a:ext>
            </a:extLst>
          </p:cNvPr>
          <p:cNvSpPr txBox="1"/>
          <p:nvPr/>
        </p:nvSpPr>
        <p:spPr>
          <a:xfrm>
            <a:off x="1752600" y="4653882"/>
            <a:ext cx="526106" cy="830997"/>
          </a:xfrm>
          <a:prstGeom prst="rect">
            <a:avLst/>
          </a:prstGeom>
          <a:noFill/>
        </p:spPr>
        <p:txBody>
          <a:bodyPr wrap="none" rtlCol="0">
            <a:spAutoFit/>
          </a:bodyPr>
          <a:lstStyle/>
          <a:p>
            <a:r>
              <a:rPr lang="en-US" sz="4800" dirty="0"/>
              <a:t>7</a:t>
            </a:r>
          </a:p>
        </p:txBody>
      </p:sp>
      <p:sp>
        <p:nvSpPr>
          <p:cNvPr id="25" name="Right Arrow 24">
            <a:extLst>
              <a:ext uri="{FF2B5EF4-FFF2-40B4-BE49-F238E27FC236}">
                <a16:creationId xmlns:a16="http://schemas.microsoft.com/office/drawing/2014/main" id="{670EDFBF-9137-A320-267B-484CBF3AD9FF}"/>
              </a:ext>
            </a:extLst>
          </p:cNvPr>
          <p:cNvSpPr/>
          <p:nvPr/>
        </p:nvSpPr>
        <p:spPr>
          <a:xfrm>
            <a:off x="5200650" y="4653882"/>
            <a:ext cx="596900" cy="5715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4" name="Group 33">
            <a:extLst>
              <a:ext uri="{FF2B5EF4-FFF2-40B4-BE49-F238E27FC236}">
                <a16:creationId xmlns:a16="http://schemas.microsoft.com/office/drawing/2014/main" id="{49912728-9C41-43D4-D39A-B40EA57941E2}"/>
              </a:ext>
            </a:extLst>
          </p:cNvPr>
          <p:cNvGrpSpPr/>
          <p:nvPr/>
        </p:nvGrpSpPr>
        <p:grpSpPr>
          <a:xfrm>
            <a:off x="8261236" y="4480131"/>
            <a:ext cx="426538" cy="904709"/>
            <a:chOff x="718880" y="3360380"/>
            <a:chExt cx="426538" cy="904709"/>
          </a:xfrm>
        </p:grpSpPr>
        <p:cxnSp>
          <p:nvCxnSpPr>
            <p:cNvPr id="35" name="Straight Connector 34">
              <a:extLst>
                <a:ext uri="{FF2B5EF4-FFF2-40B4-BE49-F238E27FC236}">
                  <a16:creationId xmlns:a16="http://schemas.microsoft.com/office/drawing/2014/main" id="{99A96C54-7E18-2081-CCE3-8855F96F72FA}"/>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700CCF8-08BC-2F01-2AC0-22413A831290}"/>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20B6760-0ACE-4308-9555-DE9503488598}"/>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103B6C2-93CA-9884-A265-F2FF7FF08E93}"/>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F04D6D93-1EA9-F4DD-E5C6-B8BCFBD59E46}"/>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331F021-7E6F-65E0-2007-57BF16D70D91}"/>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6007BCE8-1E17-C54C-B5D1-0C1ECC9F81EA}"/>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2" name="Group 41">
            <a:extLst>
              <a:ext uri="{FF2B5EF4-FFF2-40B4-BE49-F238E27FC236}">
                <a16:creationId xmlns:a16="http://schemas.microsoft.com/office/drawing/2014/main" id="{E6A25BEF-8E41-0AD0-26B5-F9FCA07CB8FC}"/>
              </a:ext>
            </a:extLst>
          </p:cNvPr>
          <p:cNvGrpSpPr/>
          <p:nvPr/>
        </p:nvGrpSpPr>
        <p:grpSpPr>
          <a:xfrm>
            <a:off x="8030965" y="4170502"/>
            <a:ext cx="1112838" cy="1529272"/>
            <a:chOff x="2681413" y="1973034"/>
            <a:chExt cx="1112838" cy="1529272"/>
          </a:xfrm>
        </p:grpSpPr>
        <p:sp>
          <p:nvSpPr>
            <p:cNvPr id="43" name="TextBox 42">
              <a:extLst>
                <a:ext uri="{FF2B5EF4-FFF2-40B4-BE49-F238E27FC236}">
                  <a16:creationId xmlns:a16="http://schemas.microsoft.com/office/drawing/2014/main" id="{A57609D9-DBDE-A06D-9733-D5DA1070C042}"/>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44" name="TextBox 43">
              <a:extLst>
                <a:ext uri="{FF2B5EF4-FFF2-40B4-BE49-F238E27FC236}">
                  <a16:creationId xmlns:a16="http://schemas.microsoft.com/office/drawing/2014/main" id="{12757FBE-C32B-E7B3-4390-C36C9A9E45B7}"/>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45" name="TextBox 44">
              <a:extLst>
                <a:ext uri="{FF2B5EF4-FFF2-40B4-BE49-F238E27FC236}">
                  <a16:creationId xmlns:a16="http://schemas.microsoft.com/office/drawing/2014/main" id="{83EDF34B-1305-12CC-AC4A-52FFBF1FB0ED}"/>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46" name="TextBox 45">
              <a:extLst>
                <a:ext uri="{FF2B5EF4-FFF2-40B4-BE49-F238E27FC236}">
                  <a16:creationId xmlns:a16="http://schemas.microsoft.com/office/drawing/2014/main" id="{29AE10A3-E9E1-4FF4-2687-113326DCDA81}"/>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47" name="TextBox 46">
              <a:extLst>
                <a:ext uri="{FF2B5EF4-FFF2-40B4-BE49-F238E27FC236}">
                  <a16:creationId xmlns:a16="http://schemas.microsoft.com/office/drawing/2014/main" id="{62CE1FC7-4974-92D4-49F3-8CB393448973}"/>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48" name="TextBox 47">
              <a:extLst>
                <a:ext uri="{FF2B5EF4-FFF2-40B4-BE49-F238E27FC236}">
                  <a16:creationId xmlns:a16="http://schemas.microsoft.com/office/drawing/2014/main" id="{7F6874B9-EC0C-CAC0-1ABD-3FF777805BD7}"/>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49" name="TextBox 48">
              <a:extLst>
                <a:ext uri="{FF2B5EF4-FFF2-40B4-BE49-F238E27FC236}">
                  <a16:creationId xmlns:a16="http://schemas.microsoft.com/office/drawing/2014/main" id="{94147FE3-6440-A506-06A6-75976AB13AFE}"/>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sp>
        <p:nvSpPr>
          <p:cNvPr id="50" name="TextBox 49">
            <a:extLst>
              <a:ext uri="{FF2B5EF4-FFF2-40B4-BE49-F238E27FC236}">
                <a16:creationId xmlns:a16="http://schemas.microsoft.com/office/drawing/2014/main" id="{94FBEF11-0A3F-62A3-BA5D-6B9320CE8A79}"/>
              </a:ext>
            </a:extLst>
          </p:cNvPr>
          <p:cNvSpPr txBox="1"/>
          <p:nvPr/>
        </p:nvSpPr>
        <p:spPr>
          <a:xfrm>
            <a:off x="9842601" y="4209719"/>
            <a:ext cx="737702" cy="2031325"/>
          </a:xfrm>
          <a:prstGeom prst="rect">
            <a:avLst/>
          </a:prstGeom>
          <a:noFill/>
        </p:spPr>
        <p:txBody>
          <a:bodyPr wrap="none" rtlCol="0">
            <a:spAutoFit/>
          </a:bodyPr>
          <a:lstStyle/>
          <a:p>
            <a:r>
              <a:rPr lang="en-US" dirty="0"/>
              <a:t>a = 0</a:t>
            </a:r>
          </a:p>
          <a:p>
            <a:r>
              <a:rPr lang="en-US" dirty="0"/>
              <a:t>b = 0</a:t>
            </a:r>
          </a:p>
          <a:p>
            <a:r>
              <a:rPr lang="en-US" dirty="0"/>
              <a:t>c = 1</a:t>
            </a:r>
          </a:p>
          <a:p>
            <a:r>
              <a:rPr lang="en-US" dirty="0"/>
              <a:t>d = 1</a:t>
            </a:r>
          </a:p>
          <a:p>
            <a:r>
              <a:rPr lang="en-US" dirty="0"/>
              <a:t>e = 0</a:t>
            </a:r>
          </a:p>
          <a:p>
            <a:r>
              <a:rPr lang="en-US" dirty="0"/>
              <a:t>f =  0</a:t>
            </a:r>
          </a:p>
          <a:p>
            <a:r>
              <a:rPr lang="en-US" dirty="0"/>
              <a:t>g = 1</a:t>
            </a:r>
          </a:p>
        </p:txBody>
      </p:sp>
      <p:sp>
        <p:nvSpPr>
          <p:cNvPr id="51" name="TextBox 50">
            <a:extLst>
              <a:ext uri="{FF2B5EF4-FFF2-40B4-BE49-F238E27FC236}">
                <a16:creationId xmlns:a16="http://schemas.microsoft.com/office/drawing/2014/main" id="{0F6D9CEA-68DD-CAA0-27A1-E171E33AA0B1}"/>
              </a:ext>
            </a:extLst>
          </p:cNvPr>
          <p:cNvSpPr txBox="1"/>
          <p:nvPr/>
        </p:nvSpPr>
        <p:spPr>
          <a:xfrm>
            <a:off x="9139218" y="1345550"/>
            <a:ext cx="2481570" cy="646331"/>
          </a:xfrm>
          <a:prstGeom prst="rect">
            <a:avLst/>
          </a:prstGeom>
          <a:noFill/>
        </p:spPr>
        <p:txBody>
          <a:bodyPr wrap="square" rtlCol="0">
            <a:spAutoFit/>
          </a:bodyPr>
          <a:lstStyle/>
          <a:p>
            <a:r>
              <a:rPr lang="en-US" dirty="0"/>
              <a:t>hardware component with 7 inputs</a:t>
            </a:r>
          </a:p>
        </p:txBody>
      </p:sp>
      <p:grpSp>
        <p:nvGrpSpPr>
          <p:cNvPr id="52" name="Group 51">
            <a:extLst>
              <a:ext uri="{FF2B5EF4-FFF2-40B4-BE49-F238E27FC236}">
                <a16:creationId xmlns:a16="http://schemas.microsoft.com/office/drawing/2014/main" id="{D73D42C3-DB9E-AE2B-34A1-88FD993DADC8}"/>
              </a:ext>
            </a:extLst>
          </p:cNvPr>
          <p:cNvGrpSpPr/>
          <p:nvPr/>
        </p:nvGrpSpPr>
        <p:grpSpPr>
          <a:xfrm>
            <a:off x="9715500" y="2222500"/>
            <a:ext cx="1066800" cy="1892300"/>
            <a:chOff x="9715500" y="2222500"/>
            <a:chExt cx="1066800" cy="1892300"/>
          </a:xfrm>
        </p:grpSpPr>
        <p:sp>
          <p:nvSpPr>
            <p:cNvPr id="53" name="Rectangle 52">
              <a:extLst>
                <a:ext uri="{FF2B5EF4-FFF2-40B4-BE49-F238E27FC236}">
                  <a16:creationId xmlns:a16="http://schemas.microsoft.com/office/drawing/2014/main" id="{EE28BB43-3A05-7E7A-0FD6-34D5DF15B29B}"/>
                </a:ext>
              </a:extLst>
            </p:cNvPr>
            <p:cNvSpPr/>
            <p:nvPr/>
          </p:nvSpPr>
          <p:spPr>
            <a:xfrm>
              <a:off x="9715500" y="2425700"/>
              <a:ext cx="1066800" cy="14865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9A0ED775-7015-D949-B3A4-FFC94C725294}"/>
                </a:ext>
              </a:extLst>
            </p:cNvPr>
            <p:cNvCxnSpPr>
              <a:cxnSpLocks/>
            </p:cNvCxnSpPr>
            <p:nvPr/>
          </p:nvCxnSpPr>
          <p:spPr>
            <a:xfrm>
              <a:off x="99568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C927C4A1-0265-30BC-6856-8DB514A4B827}"/>
                </a:ext>
              </a:extLst>
            </p:cNvPr>
            <p:cNvSpPr txBox="1"/>
            <p:nvPr/>
          </p:nvSpPr>
          <p:spPr>
            <a:xfrm>
              <a:off x="9823431" y="2444234"/>
              <a:ext cx="902811" cy="369332"/>
            </a:xfrm>
            <a:prstGeom prst="rect">
              <a:avLst/>
            </a:prstGeom>
            <a:noFill/>
          </p:spPr>
          <p:txBody>
            <a:bodyPr wrap="none" rtlCol="0">
              <a:spAutoFit/>
            </a:bodyPr>
            <a:lstStyle/>
            <a:p>
              <a:r>
                <a:rPr lang="en-US" dirty="0"/>
                <a:t>a b c d</a:t>
              </a:r>
            </a:p>
          </p:txBody>
        </p:sp>
        <p:sp>
          <p:nvSpPr>
            <p:cNvPr id="56" name="TextBox 55">
              <a:extLst>
                <a:ext uri="{FF2B5EF4-FFF2-40B4-BE49-F238E27FC236}">
                  <a16:creationId xmlns:a16="http://schemas.microsoft.com/office/drawing/2014/main" id="{0CA36851-53D3-7505-2FFA-E42717E6B7A0}"/>
                </a:ext>
              </a:extLst>
            </p:cNvPr>
            <p:cNvSpPr txBox="1"/>
            <p:nvPr/>
          </p:nvSpPr>
          <p:spPr>
            <a:xfrm>
              <a:off x="9944636" y="3541658"/>
              <a:ext cx="657552" cy="369332"/>
            </a:xfrm>
            <a:prstGeom prst="rect">
              <a:avLst/>
            </a:prstGeom>
            <a:noFill/>
          </p:spPr>
          <p:txBody>
            <a:bodyPr wrap="none" rtlCol="0">
              <a:spAutoFit/>
            </a:bodyPr>
            <a:lstStyle/>
            <a:p>
              <a:r>
                <a:rPr lang="en-US" dirty="0"/>
                <a:t>e f g</a:t>
              </a:r>
            </a:p>
          </p:txBody>
        </p:sp>
        <p:cxnSp>
          <p:nvCxnSpPr>
            <p:cNvPr id="57" name="Straight Connector 56">
              <a:extLst>
                <a:ext uri="{FF2B5EF4-FFF2-40B4-BE49-F238E27FC236}">
                  <a16:creationId xmlns:a16="http://schemas.microsoft.com/office/drawing/2014/main" id="{B61434F9-59EE-BE88-D6A6-75D18ACB3102}"/>
                </a:ext>
              </a:extLst>
            </p:cNvPr>
            <p:cNvCxnSpPr>
              <a:cxnSpLocks/>
            </p:cNvCxnSpPr>
            <p:nvPr/>
          </p:nvCxnSpPr>
          <p:spPr>
            <a:xfrm>
              <a:off x="101473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32BF3615-17C4-AEBA-C6BF-D8870DAD4237}"/>
                </a:ext>
              </a:extLst>
            </p:cNvPr>
            <p:cNvCxnSpPr>
              <a:cxnSpLocks/>
            </p:cNvCxnSpPr>
            <p:nvPr/>
          </p:nvCxnSpPr>
          <p:spPr>
            <a:xfrm>
              <a:off x="103505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E68A586-E81C-2690-CE61-D7AED8C05426}"/>
                </a:ext>
              </a:extLst>
            </p:cNvPr>
            <p:cNvCxnSpPr>
              <a:cxnSpLocks/>
            </p:cNvCxnSpPr>
            <p:nvPr/>
          </p:nvCxnSpPr>
          <p:spPr>
            <a:xfrm>
              <a:off x="105410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63D9B5-6F0A-E35C-0A01-576C1A9242BA}"/>
                </a:ext>
              </a:extLst>
            </p:cNvPr>
            <p:cNvCxnSpPr>
              <a:cxnSpLocks/>
            </p:cNvCxnSpPr>
            <p:nvPr/>
          </p:nvCxnSpPr>
          <p:spPr>
            <a:xfrm>
              <a:off x="100711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F935443-95A0-F4E2-E976-6F20C1D97234}"/>
                </a:ext>
              </a:extLst>
            </p:cNvPr>
            <p:cNvCxnSpPr>
              <a:cxnSpLocks/>
            </p:cNvCxnSpPr>
            <p:nvPr/>
          </p:nvCxnSpPr>
          <p:spPr>
            <a:xfrm>
              <a:off x="102743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5879BDFF-C3E3-2EC8-CC78-0CF28F860CEF}"/>
                </a:ext>
              </a:extLst>
            </p:cNvPr>
            <p:cNvCxnSpPr>
              <a:cxnSpLocks/>
            </p:cNvCxnSpPr>
            <p:nvPr/>
          </p:nvCxnSpPr>
          <p:spPr>
            <a:xfrm>
              <a:off x="104648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315139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B8383-9A06-0814-0D81-1933B4CEB8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A636A0-1F19-FB3E-9DF4-EEB14CE578D1}"/>
              </a:ext>
            </a:extLst>
          </p:cNvPr>
          <p:cNvSpPr>
            <a:spLocks noGrp="1"/>
          </p:cNvSpPr>
          <p:nvPr>
            <p:ph type="title"/>
          </p:nvPr>
        </p:nvSpPr>
        <p:spPr/>
        <p:txBody>
          <a:bodyPr>
            <a:normAutofit/>
          </a:bodyPr>
          <a:lstStyle/>
          <a:p>
            <a:r>
              <a:rPr lang="en-US" sz="3200" dirty="0"/>
              <a:t>Decoding 7-segment displays in clocks</a:t>
            </a:r>
          </a:p>
        </p:txBody>
      </p:sp>
      <p:sp>
        <p:nvSpPr>
          <p:cNvPr id="30" name="Slide Number Placeholder 29">
            <a:extLst>
              <a:ext uri="{FF2B5EF4-FFF2-40B4-BE49-F238E27FC236}">
                <a16:creationId xmlns:a16="http://schemas.microsoft.com/office/drawing/2014/main" id="{B9399610-C3CC-FDA8-4F95-9D485CB8CE1B}"/>
              </a:ext>
            </a:extLst>
          </p:cNvPr>
          <p:cNvSpPr>
            <a:spLocks noGrp="1"/>
          </p:cNvSpPr>
          <p:nvPr>
            <p:ph type="sldNum" sz="quarter" idx="12"/>
          </p:nvPr>
        </p:nvSpPr>
        <p:spPr/>
        <p:txBody>
          <a:bodyPr/>
          <a:lstStyle/>
          <a:p>
            <a:fld id="{CC057153-B650-4DEB-B370-79DDCFDCE934}" type="slidenum">
              <a:rPr lang="en-US" smtClean="0"/>
              <a:t>59</a:t>
            </a:fld>
            <a:endParaRPr lang="en-US"/>
          </a:p>
        </p:txBody>
      </p:sp>
      <p:graphicFrame>
        <p:nvGraphicFramePr>
          <p:cNvPr id="3" name="Table 2">
            <a:extLst>
              <a:ext uri="{FF2B5EF4-FFF2-40B4-BE49-F238E27FC236}">
                <a16:creationId xmlns:a16="http://schemas.microsoft.com/office/drawing/2014/main" id="{B7ECD1DF-9687-BC91-766B-811B6F93BCC5}"/>
              </a:ext>
            </a:extLst>
          </p:cNvPr>
          <p:cNvGraphicFramePr>
            <a:graphicFrameLocks noGrp="1"/>
          </p:cNvGraphicFramePr>
          <p:nvPr>
            <p:extLst>
              <p:ext uri="{D42A27DB-BD31-4B8C-83A1-F6EECF244321}">
                <p14:modId xmlns:p14="http://schemas.microsoft.com/office/powerpoint/2010/main" val="3775109597"/>
              </p:ext>
            </p:extLst>
          </p:nvPr>
        </p:nvGraphicFramePr>
        <p:xfrm>
          <a:off x="828712" y="2984579"/>
          <a:ext cx="5521316" cy="3657600"/>
        </p:xfrm>
        <a:graphic>
          <a:graphicData uri="http://schemas.openxmlformats.org/drawingml/2006/table">
            <a:tbl>
              <a:tblPr firstRow="1" bandRow="1">
                <a:tableStyleId>{00A15C55-8517-42AA-B614-E9B94910E393}</a:tableStyleId>
              </a:tblPr>
              <a:tblGrid>
                <a:gridCol w="614727">
                  <a:extLst>
                    <a:ext uri="{9D8B030D-6E8A-4147-A177-3AD203B41FA5}">
                      <a16:colId xmlns:a16="http://schemas.microsoft.com/office/drawing/2014/main" val="4016799865"/>
                    </a:ext>
                  </a:extLst>
                </a:gridCol>
                <a:gridCol w="670853">
                  <a:extLst>
                    <a:ext uri="{9D8B030D-6E8A-4147-A177-3AD203B41FA5}">
                      <a16:colId xmlns:a16="http://schemas.microsoft.com/office/drawing/2014/main" val="3451865692"/>
                    </a:ext>
                  </a:extLst>
                </a:gridCol>
                <a:gridCol w="705956">
                  <a:extLst>
                    <a:ext uri="{9D8B030D-6E8A-4147-A177-3AD203B41FA5}">
                      <a16:colId xmlns:a16="http://schemas.microsoft.com/office/drawing/2014/main" val="1891419321"/>
                    </a:ext>
                  </a:extLst>
                </a:gridCol>
                <a:gridCol w="705956">
                  <a:extLst>
                    <a:ext uri="{9D8B030D-6E8A-4147-A177-3AD203B41FA5}">
                      <a16:colId xmlns:a16="http://schemas.microsoft.com/office/drawing/2014/main" val="2699412785"/>
                    </a:ext>
                  </a:extLst>
                </a:gridCol>
                <a:gridCol w="705956">
                  <a:extLst>
                    <a:ext uri="{9D8B030D-6E8A-4147-A177-3AD203B41FA5}">
                      <a16:colId xmlns:a16="http://schemas.microsoft.com/office/drawing/2014/main" val="2429003282"/>
                    </a:ext>
                  </a:extLst>
                </a:gridCol>
                <a:gridCol w="705956">
                  <a:extLst>
                    <a:ext uri="{9D8B030D-6E8A-4147-A177-3AD203B41FA5}">
                      <a16:colId xmlns:a16="http://schemas.microsoft.com/office/drawing/2014/main" val="3819096512"/>
                    </a:ext>
                  </a:extLst>
                </a:gridCol>
                <a:gridCol w="705956">
                  <a:extLst>
                    <a:ext uri="{9D8B030D-6E8A-4147-A177-3AD203B41FA5}">
                      <a16:colId xmlns:a16="http://schemas.microsoft.com/office/drawing/2014/main" val="1822396486"/>
                    </a:ext>
                  </a:extLst>
                </a:gridCol>
                <a:gridCol w="705956">
                  <a:extLst>
                    <a:ext uri="{9D8B030D-6E8A-4147-A177-3AD203B41FA5}">
                      <a16:colId xmlns:a16="http://schemas.microsoft.com/office/drawing/2014/main" val="310054254"/>
                    </a:ext>
                  </a:extLst>
                </a:gridCol>
              </a:tblGrid>
              <a:tr h="296794">
                <a:tc rowSpan="2">
                  <a:txBody>
                    <a:bodyPr/>
                    <a:lstStyle/>
                    <a:p>
                      <a:pPr algn="ctr"/>
                      <a:r>
                        <a:rPr lang="en-US" sz="14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Illuminated segments</a:t>
                      </a:r>
                    </a:p>
                  </a:txBody>
                  <a:tcPr>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6794">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96794">
                <a:tc>
                  <a:txBody>
                    <a:bodyPr/>
                    <a:lstStyle/>
                    <a:p>
                      <a:pPr algn="ctr"/>
                      <a:r>
                        <a:rPr lang="en-US" sz="1400" b="0" dirty="0"/>
                        <a:t>0</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4269531488"/>
                  </a:ext>
                </a:extLst>
              </a:tr>
              <a:tr h="296794">
                <a:tc>
                  <a:txBody>
                    <a:bodyPr/>
                    <a:lstStyle/>
                    <a:p>
                      <a:pPr algn="ctr"/>
                      <a:r>
                        <a:rPr lang="en-US" sz="1400" b="0" dirty="0">
                          <a:solidFill>
                            <a:schemeClr val="tx1"/>
                          </a:solidFill>
                        </a:rPr>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669102674"/>
                  </a:ext>
                </a:extLst>
              </a:tr>
              <a:tr h="296794">
                <a:tc>
                  <a:txBody>
                    <a:bodyPr/>
                    <a:lstStyle/>
                    <a:p>
                      <a:pPr algn="ctr"/>
                      <a:r>
                        <a:rPr lang="en-US" sz="1400" b="0" dirty="0"/>
                        <a:t>2</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extLst>
                  <a:ext uri="{0D108BD9-81ED-4DB2-BD59-A6C34878D82A}">
                    <a16:rowId xmlns:a16="http://schemas.microsoft.com/office/drawing/2014/main" val="2020153941"/>
                  </a:ext>
                </a:extLst>
              </a:tr>
              <a:tr h="296794">
                <a:tc>
                  <a:txBody>
                    <a:bodyPr/>
                    <a:lstStyle/>
                    <a:p>
                      <a:pPr algn="ctr"/>
                      <a:r>
                        <a:rPr lang="en-US" sz="1400" b="0" dirty="0"/>
                        <a:t>3</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1573552669"/>
                  </a:ext>
                </a:extLst>
              </a:tr>
              <a:tr h="296794">
                <a:tc>
                  <a:txBody>
                    <a:bodyPr/>
                    <a:lstStyle/>
                    <a:p>
                      <a:pPr algn="ctr"/>
                      <a:r>
                        <a:rPr lang="en-US" sz="1400" b="0" dirty="0"/>
                        <a:t>4</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68841992"/>
                  </a:ext>
                </a:extLst>
              </a:tr>
              <a:tr h="296794">
                <a:tc>
                  <a:txBody>
                    <a:bodyPr/>
                    <a:lstStyle/>
                    <a:p>
                      <a:pPr algn="ctr"/>
                      <a:r>
                        <a:rPr lang="en-US" sz="1400" b="0" dirty="0">
                          <a:solidFill>
                            <a:schemeClr val="tx1"/>
                          </a:solidFill>
                        </a:rPr>
                        <a:t>5</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667803333"/>
                  </a:ext>
                </a:extLst>
              </a:tr>
              <a:tr h="296794">
                <a:tc>
                  <a:txBody>
                    <a:bodyPr/>
                    <a:lstStyle/>
                    <a:p>
                      <a:pPr algn="ctr"/>
                      <a:r>
                        <a:rPr lang="en-US" sz="1400" b="0" dirty="0"/>
                        <a:t>6</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1284451998"/>
                  </a:ext>
                </a:extLst>
              </a:tr>
              <a:tr h="296794">
                <a:tc>
                  <a:txBody>
                    <a:bodyPr/>
                    <a:lstStyle/>
                    <a:p>
                      <a:pPr algn="ctr"/>
                      <a:r>
                        <a:rPr lang="en-US" sz="1400" b="0" dirty="0"/>
                        <a:t>7</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3037479323"/>
                  </a:ext>
                </a:extLst>
              </a:tr>
              <a:tr h="296794">
                <a:tc>
                  <a:txBody>
                    <a:bodyPr/>
                    <a:lstStyle/>
                    <a:p>
                      <a:pPr algn="ctr"/>
                      <a:r>
                        <a:rPr lang="en-US" sz="1400" b="0" dirty="0"/>
                        <a:t>8</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741351752"/>
                  </a:ext>
                </a:extLst>
              </a:tr>
              <a:tr h="296794">
                <a:tc>
                  <a:txBody>
                    <a:bodyPr/>
                    <a:lstStyle/>
                    <a:p>
                      <a:pPr algn="ctr"/>
                      <a:r>
                        <a:rPr lang="en-US" sz="1400" b="0" dirty="0"/>
                        <a:t>9</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1524707363"/>
                  </a:ext>
                </a:extLst>
              </a:tr>
            </a:tbl>
          </a:graphicData>
        </a:graphic>
      </p:graphicFrame>
      <p:grpSp>
        <p:nvGrpSpPr>
          <p:cNvPr id="498" name="Group 497">
            <a:extLst>
              <a:ext uri="{FF2B5EF4-FFF2-40B4-BE49-F238E27FC236}">
                <a16:creationId xmlns:a16="http://schemas.microsoft.com/office/drawing/2014/main" id="{9EC94012-D8D0-E907-EB84-41349DD5CAAD}"/>
              </a:ext>
            </a:extLst>
          </p:cNvPr>
          <p:cNvGrpSpPr/>
          <p:nvPr/>
        </p:nvGrpSpPr>
        <p:grpSpPr>
          <a:xfrm>
            <a:off x="828712" y="1114769"/>
            <a:ext cx="10534576" cy="1601230"/>
            <a:chOff x="1324613" y="1088596"/>
            <a:chExt cx="10534576" cy="1601230"/>
          </a:xfrm>
        </p:grpSpPr>
        <p:grpSp>
          <p:nvGrpSpPr>
            <p:cNvPr id="496" name="Group 495">
              <a:extLst>
                <a:ext uri="{FF2B5EF4-FFF2-40B4-BE49-F238E27FC236}">
                  <a16:creationId xmlns:a16="http://schemas.microsoft.com/office/drawing/2014/main" id="{BE30BDBE-EB7C-BC16-4718-DF6BB480659B}"/>
                </a:ext>
              </a:extLst>
            </p:cNvPr>
            <p:cNvGrpSpPr/>
            <p:nvPr/>
          </p:nvGrpSpPr>
          <p:grpSpPr>
            <a:xfrm>
              <a:off x="1324613" y="1090754"/>
              <a:ext cx="1112838" cy="1559752"/>
              <a:chOff x="8275275" y="3338094"/>
              <a:chExt cx="1112838" cy="1559752"/>
            </a:xfrm>
          </p:grpSpPr>
          <p:grpSp>
            <p:nvGrpSpPr>
              <p:cNvPr id="416" name="Group 415">
                <a:extLst>
                  <a:ext uri="{FF2B5EF4-FFF2-40B4-BE49-F238E27FC236}">
                    <a16:creationId xmlns:a16="http://schemas.microsoft.com/office/drawing/2014/main" id="{CBF77E4E-A182-96E4-9347-20926221C53F}"/>
                  </a:ext>
                </a:extLst>
              </p:cNvPr>
              <p:cNvGrpSpPr/>
              <p:nvPr/>
            </p:nvGrpSpPr>
            <p:grpSpPr>
              <a:xfrm>
                <a:off x="8520703" y="3654961"/>
                <a:ext cx="426538" cy="904709"/>
                <a:chOff x="718880" y="3360380"/>
                <a:chExt cx="426538" cy="904709"/>
              </a:xfrm>
            </p:grpSpPr>
            <p:cxnSp>
              <p:nvCxnSpPr>
                <p:cNvPr id="417" name="Straight Connector 416">
                  <a:extLst>
                    <a:ext uri="{FF2B5EF4-FFF2-40B4-BE49-F238E27FC236}">
                      <a16:creationId xmlns:a16="http://schemas.microsoft.com/office/drawing/2014/main" id="{1842446E-EF5F-D71B-D1BD-4043E33737E9}"/>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36F8C9DD-F4BD-0A60-0914-174EF5EA1D5A}"/>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D95839C8-BDA0-7358-2DF3-6E459D99B502}"/>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8F503035-A767-9D1B-DBD5-523CE76F50DB}"/>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274B584C-37DA-FD49-6CE3-60A12C2C24DC}"/>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3563DD2B-0AB0-704E-EE9A-62BAE0234E66}"/>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0BF6B327-E794-E0EE-2B73-7CB2CBECE334}"/>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65" name="TextBox 364">
                <a:extLst>
                  <a:ext uri="{FF2B5EF4-FFF2-40B4-BE49-F238E27FC236}">
                    <a16:creationId xmlns:a16="http://schemas.microsoft.com/office/drawing/2014/main" id="{2749ACEB-8C1A-45E9-BF7B-A35155D96E80}"/>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366" name="TextBox 365">
                <a:extLst>
                  <a:ext uri="{FF2B5EF4-FFF2-40B4-BE49-F238E27FC236}">
                    <a16:creationId xmlns:a16="http://schemas.microsoft.com/office/drawing/2014/main" id="{C951005E-B54B-35B2-1285-FF46102DA4C1}"/>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367" name="TextBox 366">
                <a:extLst>
                  <a:ext uri="{FF2B5EF4-FFF2-40B4-BE49-F238E27FC236}">
                    <a16:creationId xmlns:a16="http://schemas.microsoft.com/office/drawing/2014/main" id="{788B783E-5224-AE98-BB5B-90F5158A4711}"/>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368" name="TextBox 367">
                <a:extLst>
                  <a:ext uri="{FF2B5EF4-FFF2-40B4-BE49-F238E27FC236}">
                    <a16:creationId xmlns:a16="http://schemas.microsoft.com/office/drawing/2014/main" id="{06DED15A-1DFA-08E8-FF3B-169DE048073E}"/>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369" name="TextBox 368">
                <a:extLst>
                  <a:ext uri="{FF2B5EF4-FFF2-40B4-BE49-F238E27FC236}">
                    <a16:creationId xmlns:a16="http://schemas.microsoft.com/office/drawing/2014/main" id="{151E56AE-F74B-623B-E7F0-92FB367050A0}"/>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370" name="TextBox 369">
                <a:extLst>
                  <a:ext uri="{FF2B5EF4-FFF2-40B4-BE49-F238E27FC236}">
                    <a16:creationId xmlns:a16="http://schemas.microsoft.com/office/drawing/2014/main" id="{86AB2C75-EF6A-9790-3EA8-B60BA208CA44}"/>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371" name="TextBox 370">
                <a:extLst>
                  <a:ext uri="{FF2B5EF4-FFF2-40B4-BE49-F238E27FC236}">
                    <a16:creationId xmlns:a16="http://schemas.microsoft.com/office/drawing/2014/main" id="{612B2A1F-37BF-9E70-970A-34323E971C37}"/>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grpSp>
          <p:nvGrpSpPr>
            <p:cNvPr id="497" name="Group 496">
              <a:extLst>
                <a:ext uri="{FF2B5EF4-FFF2-40B4-BE49-F238E27FC236}">
                  <a16:creationId xmlns:a16="http://schemas.microsoft.com/office/drawing/2014/main" id="{6D3696FA-BA47-C148-6E29-1B3874FF4226}"/>
                </a:ext>
              </a:extLst>
            </p:cNvPr>
            <p:cNvGrpSpPr/>
            <p:nvPr/>
          </p:nvGrpSpPr>
          <p:grpSpPr>
            <a:xfrm>
              <a:off x="2346545" y="1088596"/>
              <a:ext cx="9512644" cy="1601230"/>
              <a:chOff x="695376" y="1086647"/>
              <a:chExt cx="9512644" cy="1601230"/>
            </a:xfrm>
          </p:grpSpPr>
          <p:sp>
            <p:nvSpPr>
              <p:cNvPr id="31" name="TextBox 30">
                <a:extLst>
                  <a:ext uri="{FF2B5EF4-FFF2-40B4-BE49-F238E27FC236}">
                    <a16:creationId xmlns:a16="http://schemas.microsoft.com/office/drawing/2014/main" id="{94D30B41-89F0-FF3D-EA6C-7DB99E419556}"/>
                  </a:ext>
                </a:extLst>
              </p:cNvPr>
              <p:cNvSpPr txBox="1"/>
              <p:nvPr/>
            </p:nvSpPr>
            <p:spPr>
              <a:xfrm>
                <a:off x="1997612" y="1097280"/>
                <a:ext cx="184731" cy="369332"/>
              </a:xfrm>
              <a:prstGeom prst="rect">
                <a:avLst/>
              </a:prstGeom>
              <a:noFill/>
            </p:spPr>
            <p:txBody>
              <a:bodyPr wrap="none" rtlCol="0">
                <a:spAutoFit/>
              </a:bodyPr>
              <a:lstStyle/>
              <a:p>
                <a:endParaRPr lang="en-US" dirty="0"/>
              </a:p>
            </p:txBody>
          </p:sp>
          <p:grpSp>
            <p:nvGrpSpPr>
              <p:cNvPr id="407" name="Group 406">
                <a:extLst>
                  <a:ext uri="{FF2B5EF4-FFF2-40B4-BE49-F238E27FC236}">
                    <a16:creationId xmlns:a16="http://schemas.microsoft.com/office/drawing/2014/main" id="{76B10B76-1A56-648C-EABC-F085B6B52EC8}"/>
                  </a:ext>
                </a:extLst>
              </p:cNvPr>
              <p:cNvGrpSpPr/>
              <p:nvPr/>
            </p:nvGrpSpPr>
            <p:grpSpPr>
              <a:xfrm>
                <a:off x="695376" y="1113685"/>
                <a:ext cx="1085240" cy="1529272"/>
                <a:chOff x="398123" y="3055614"/>
                <a:chExt cx="1085240" cy="1529272"/>
              </a:xfrm>
            </p:grpSpPr>
            <p:cxnSp>
              <p:nvCxnSpPr>
                <p:cNvPr id="480" name="Straight Connector 479">
                  <a:extLst>
                    <a:ext uri="{FF2B5EF4-FFF2-40B4-BE49-F238E27FC236}">
                      <a16:creationId xmlns:a16="http://schemas.microsoft.com/office/drawing/2014/main" id="{CDE71C24-610D-1E43-8466-35D69DEDB4F2}"/>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3B7F3004-59FF-C5E6-A8DB-B24F11BD9503}"/>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6E2A2EDB-6E90-5F02-12CC-46BA7FBE1DCE}"/>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A09D17E7-BAF5-CFA2-970B-314802C5BD03}"/>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D7ADC1FF-F0B7-2971-F69B-AD2029B72EC9}"/>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0C7DD090-AB73-A4C3-395A-DB2592DAE4FF}"/>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5149B82D-291B-92D2-A9EB-CEA260DCA29A}"/>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87" name="TextBox 486">
                  <a:extLst>
                    <a:ext uri="{FF2B5EF4-FFF2-40B4-BE49-F238E27FC236}">
                      <a16:creationId xmlns:a16="http://schemas.microsoft.com/office/drawing/2014/main" id="{E61B245E-2356-EADE-060F-648527B88014}"/>
                    </a:ext>
                  </a:extLst>
                </p:cNvPr>
                <p:cNvSpPr txBox="1"/>
                <p:nvPr/>
              </p:nvSpPr>
              <p:spPr>
                <a:xfrm>
                  <a:off x="771803" y="3055614"/>
                  <a:ext cx="314510" cy="369332"/>
                </a:xfrm>
                <a:prstGeom prst="rect">
                  <a:avLst/>
                </a:prstGeom>
                <a:noFill/>
              </p:spPr>
              <p:txBody>
                <a:bodyPr wrap="none" rtlCol="0">
                  <a:spAutoFit/>
                </a:bodyPr>
                <a:lstStyle/>
                <a:p>
                  <a:r>
                    <a:rPr lang="en-US" dirty="0"/>
                    <a:t>c</a:t>
                  </a:r>
                </a:p>
              </p:txBody>
            </p:sp>
            <p:sp>
              <p:nvSpPr>
                <p:cNvPr id="488" name="TextBox 487">
                  <a:extLst>
                    <a:ext uri="{FF2B5EF4-FFF2-40B4-BE49-F238E27FC236}">
                      <a16:creationId xmlns:a16="http://schemas.microsoft.com/office/drawing/2014/main" id="{9175A3E3-B509-7220-3BEB-AA38A4C79512}"/>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489" name="TextBox 488">
                  <a:extLst>
                    <a:ext uri="{FF2B5EF4-FFF2-40B4-BE49-F238E27FC236}">
                      <a16:creationId xmlns:a16="http://schemas.microsoft.com/office/drawing/2014/main" id="{4677797A-DC8B-DCD9-2354-5A5AC78E9C10}"/>
                    </a:ext>
                  </a:extLst>
                </p:cNvPr>
                <p:cNvSpPr txBox="1"/>
                <p:nvPr/>
              </p:nvSpPr>
              <p:spPr>
                <a:xfrm>
                  <a:off x="1143205" y="3887644"/>
                  <a:ext cx="340158" cy="369332"/>
                </a:xfrm>
                <a:prstGeom prst="rect">
                  <a:avLst/>
                </a:prstGeom>
                <a:noFill/>
              </p:spPr>
              <p:txBody>
                <a:bodyPr wrap="square" rtlCol="0">
                  <a:spAutoFit/>
                </a:bodyPr>
                <a:lstStyle/>
                <a:p>
                  <a:r>
                    <a:rPr lang="en-US" dirty="0"/>
                    <a:t>g</a:t>
                  </a:r>
                </a:p>
              </p:txBody>
            </p:sp>
            <p:sp>
              <p:nvSpPr>
                <p:cNvPr id="490" name="TextBox 489">
                  <a:extLst>
                    <a:ext uri="{FF2B5EF4-FFF2-40B4-BE49-F238E27FC236}">
                      <a16:creationId xmlns:a16="http://schemas.microsoft.com/office/drawing/2014/main" id="{B4DF1BDD-D407-C3DC-D51F-C5A5E4547E70}"/>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491" name="TextBox 490">
                  <a:extLst>
                    <a:ext uri="{FF2B5EF4-FFF2-40B4-BE49-F238E27FC236}">
                      <a16:creationId xmlns:a16="http://schemas.microsoft.com/office/drawing/2014/main" id="{6C95C31C-8642-A100-B4A6-108C773BBA49}"/>
                    </a:ext>
                  </a:extLst>
                </p:cNvPr>
                <p:cNvSpPr txBox="1"/>
                <p:nvPr/>
              </p:nvSpPr>
              <p:spPr>
                <a:xfrm>
                  <a:off x="398123" y="3872714"/>
                  <a:ext cx="317716" cy="369332"/>
                </a:xfrm>
                <a:prstGeom prst="rect">
                  <a:avLst/>
                </a:prstGeom>
                <a:noFill/>
              </p:spPr>
              <p:txBody>
                <a:bodyPr wrap="none" rtlCol="0">
                  <a:spAutoFit/>
                </a:bodyPr>
                <a:lstStyle/>
                <a:p>
                  <a:r>
                    <a:rPr lang="en-US" dirty="0"/>
                    <a:t>e</a:t>
                  </a:r>
                </a:p>
              </p:txBody>
            </p:sp>
            <p:sp>
              <p:nvSpPr>
                <p:cNvPr id="492" name="TextBox 491">
                  <a:extLst>
                    <a:ext uri="{FF2B5EF4-FFF2-40B4-BE49-F238E27FC236}">
                      <a16:creationId xmlns:a16="http://schemas.microsoft.com/office/drawing/2014/main" id="{BBDDF1BE-D037-D998-708B-50792BD6DC11}"/>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493" name="TextBox 492">
                  <a:extLst>
                    <a:ext uri="{FF2B5EF4-FFF2-40B4-BE49-F238E27FC236}">
                      <a16:creationId xmlns:a16="http://schemas.microsoft.com/office/drawing/2014/main" id="{4750C9CD-E36A-D8F1-284F-6F39F22C03B2}"/>
                    </a:ext>
                  </a:extLst>
                </p:cNvPr>
                <p:cNvSpPr txBox="1"/>
                <p:nvPr/>
              </p:nvSpPr>
              <p:spPr>
                <a:xfrm>
                  <a:off x="781622" y="3455504"/>
                  <a:ext cx="314510" cy="369332"/>
                </a:xfrm>
                <a:prstGeom prst="rect">
                  <a:avLst/>
                </a:prstGeom>
                <a:noFill/>
              </p:spPr>
              <p:txBody>
                <a:bodyPr wrap="none" rtlCol="0">
                  <a:spAutoFit/>
                </a:bodyPr>
                <a:lstStyle/>
                <a:p>
                  <a:r>
                    <a:rPr lang="en-US" dirty="0"/>
                    <a:t>a</a:t>
                  </a:r>
                </a:p>
              </p:txBody>
            </p:sp>
          </p:grpSp>
          <p:grpSp>
            <p:nvGrpSpPr>
              <p:cNvPr id="408" name="Group 407">
                <a:extLst>
                  <a:ext uri="{FF2B5EF4-FFF2-40B4-BE49-F238E27FC236}">
                    <a16:creationId xmlns:a16="http://schemas.microsoft.com/office/drawing/2014/main" id="{6557CB2F-7B48-F28B-42C9-2CEC166A2345}"/>
                  </a:ext>
                </a:extLst>
              </p:cNvPr>
              <p:cNvGrpSpPr/>
              <p:nvPr/>
            </p:nvGrpSpPr>
            <p:grpSpPr>
              <a:xfrm>
                <a:off x="2072401" y="1428497"/>
                <a:ext cx="426538" cy="904709"/>
                <a:chOff x="718880" y="3360380"/>
                <a:chExt cx="426538" cy="904709"/>
              </a:xfrm>
            </p:grpSpPr>
            <p:cxnSp>
              <p:nvCxnSpPr>
                <p:cNvPr id="473" name="Straight Connector 472">
                  <a:extLst>
                    <a:ext uri="{FF2B5EF4-FFF2-40B4-BE49-F238E27FC236}">
                      <a16:creationId xmlns:a16="http://schemas.microsoft.com/office/drawing/2014/main" id="{65A15EB8-EDCB-265E-3FD4-5C6CB5C75310}"/>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B321D1BC-6A70-2120-6462-6D53DD39D838}"/>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A1A1C1C4-AD9B-F557-D3DE-0EDF09A9F078}"/>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9B5CA2C4-FF72-AB4A-7918-EBC0260FD1C6}"/>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D5E05470-2128-1D78-4202-60C8AA721465}"/>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4EDE38E9-1418-538E-0FEA-64124D420DA7}"/>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9" name="Straight Connector 478">
                  <a:extLst>
                    <a:ext uri="{FF2B5EF4-FFF2-40B4-BE49-F238E27FC236}">
                      <a16:creationId xmlns:a16="http://schemas.microsoft.com/office/drawing/2014/main" id="{3196C78F-C487-80DC-A947-3ED53CA4C586}"/>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09" name="Group 408">
                <a:extLst>
                  <a:ext uri="{FF2B5EF4-FFF2-40B4-BE49-F238E27FC236}">
                    <a16:creationId xmlns:a16="http://schemas.microsoft.com/office/drawing/2014/main" id="{CE575ADA-2644-90E1-9646-C38D35360D43}"/>
                  </a:ext>
                </a:extLst>
              </p:cNvPr>
              <p:cNvGrpSpPr/>
              <p:nvPr/>
            </p:nvGrpSpPr>
            <p:grpSpPr>
              <a:xfrm>
                <a:off x="3144614" y="1442832"/>
                <a:ext cx="426538" cy="904709"/>
                <a:chOff x="718880" y="3360380"/>
                <a:chExt cx="426538" cy="904709"/>
              </a:xfrm>
            </p:grpSpPr>
            <p:cxnSp>
              <p:nvCxnSpPr>
                <p:cNvPr id="466" name="Straight Connector 465">
                  <a:extLst>
                    <a:ext uri="{FF2B5EF4-FFF2-40B4-BE49-F238E27FC236}">
                      <a16:creationId xmlns:a16="http://schemas.microsoft.com/office/drawing/2014/main" id="{722F325A-7EA2-4903-F881-004B1CAFB3D3}"/>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743DA189-901F-8733-2039-3AC0B14A1D12}"/>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24565C5A-326C-565A-2A7C-C00FA3BF134B}"/>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CC9FCEA7-D68F-DBE4-3EC0-A23CDCD7EC1B}"/>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DFD78A37-E791-243E-2F65-EE673D4848D9}"/>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C6EEDC3C-ADBE-82B0-3ABD-29D0D6985083}"/>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3408DAC7-354D-9F3E-D41E-3DD417E17395}"/>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0" name="Group 409">
                <a:extLst>
                  <a:ext uri="{FF2B5EF4-FFF2-40B4-BE49-F238E27FC236}">
                    <a16:creationId xmlns:a16="http://schemas.microsoft.com/office/drawing/2014/main" id="{BBCCEC8F-78D7-6C60-D7A0-8C596880A3F0}"/>
                  </a:ext>
                </a:extLst>
              </p:cNvPr>
              <p:cNvGrpSpPr/>
              <p:nvPr/>
            </p:nvGrpSpPr>
            <p:grpSpPr>
              <a:xfrm>
                <a:off x="4148092" y="1438716"/>
                <a:ext cx="426538" cy="904709"/>
                <a:chOff x="718880" y="3360380"/>
                <a:chExt cx="426538" cy="904709"/>
              </a:xfrm>
            </p:grpSpPr>
            <p:cxnSp>
              <p:nvCxnSpPr>
                <p:cNvPr id="459" name="Straight Connector 458">
                  <a:extLst>
                    <a:ext uri="{FF2B5EF4-FFF2-40B4-BE49-F238E27FC236}">
                      <a16:creationId xmlns:a16="http://schemas.microsoft.com/office/drawing/2014/main" id="{780DC775-D305-8C1A-EF92-15CEB2906606}"/>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9D6E15D3-FB1E-2A3C-E6F6-1AE4C9CCF64F}"/>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F817FA95-F157-4A79-F9EA-551CD4D9F566}"/>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A324E474-FECA-7F73-4770-E0D30F6A1D78}"/>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72F913A7-3454-C761-8FC6-6AB24CD799EF}"/>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F98A5DD6-9CB3-1093-9816-BC367D42629A}"/>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A9C4ACB0-F35A-D7FE-DE60-B4B660C1603B}"/>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1" name="Group 410">
                <a:extLst>
                  <a:ext uri="{FF2B5EF4-FFF2-40B4-BE49-F238E27FC236}">
                    <a16:creationId xmlns:a16="http://schemas.microsoft.com/office/drawing/2014/main" id="{72E5C314-2A96-391F-E5AC-08E0F0F47BFD}"/>
                  </a:ext>
                </a:extLst>
              </p:cNvPr>
              <p:cNvGrpSpPr/>
              <p:nvPr/>
            </p:nvGrpSpPr>
            <p:grpSpPr>
              <a:xfrm>
                <a:off x="5199359" y="1427123"/>
                <a:ext cx="426538" cy="904709"/>
                <a:chOff x="718880" y="3360380"/>
                <a:chExt cx="426538" cy="904709"/>
              </a:xfrm>
            </p:grpSpPr>
            <p:cxnSp>
              <p:nvCxnSpPr>
                <p:cNvPr id="452" name="Straight Connector 451">
                  <a:extLst>
                    <a:ext uri="{FF2B5EF4-FFF2-40B4-BE49-F238E27FC236}">
                      <a16:creationId xmlns:a16="http://schemas.microsoft.com/office/drawing/2014/main" id="{A87CFFC1-63C2-D6C2-ED93-C12F868497A2}"/>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3FCB8B31-CA73-E63B-A900-4620135D428D}"/>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30F362C5-3BAB-5B34-9816-E6B4B8D8A6AA}"/>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F35DC29F-7748-395B-8AAD-17429DB94971}"/>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0F8A9EB3-C753-45F4-1403-AC4429E859A5}"/>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51D6BD8F-DC7F-32BB-EA8E-47D24A1D548E}"/>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C5915F32-4D91-6CD6-67E9-912AF858D6EB}"/>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2" name="Group 411">
                <a:extLst>
                  <a:ext uri="{FF2B5EF4-FFF2-40B4-BE49-F238E27FC236}">
                    <a16:creationId xmlns:a16="http://schemas.microsoft.com/office/drawing/2014/main" id="{677B9FA3-7431-4C94-979B-D22CEC0362F2}"/>
                  </a:ext>
                </a:extLst>
              </p:cNvPr>
              <p:cNvGrpSpPr/>
              <p:nvPr/>
            </p:nvGrpSpPr>
            <p:grpSpPr>
              <a:xfrm>
                <a:off x="6234486" y="1438215"/>
                <a:ext cx="426538" cy="904709"/>
                <a:chOff x="718880" y="3360380"/>
                <a:chExt cx="426538" cy="904709"/>
              </a:xfrm>
            </p:grpSpPr>
            <p:cxnSp>
              <p:nvCxnSpPr>
                <p:cNvPr id="445" name="Straight Connector 444">
                  <a:extLst>
                    <a:ext uri="{FF2B5EF4-FFF2-40B4-BE49-F238E27FC236}">
                      <a16:creationId xmlns:a16="http://schemas.microsoft.com/office/drawing/2014/main" id="{DCD9E48B-E04E-DE02-F637-1602AC78CFB9}"/>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E116E48C-6F71-E592-AACA-39B756414502}"/>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61876094-B1AB-929F-6B8D-B24EEE5E3AD7}"/>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CD5A32A6-B2DE-294B-90CF-2AC9CD1F0BDD}"/>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A600F875-6C3F-C3BD-2B3F-8333CFA3A222}"/>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2AA9B9D7-C883-A7A0-DA9C-AF5276107676}"/>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D676D68D-23EB-3910-CC3F-E39A5DBB89B2}"/>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3" name="Group 412">
                <a:extLst>
                  <a:ext uri="{FF2B5EF4-FFF2-40B4-BE49-F238E27FC236}">
                    <a16:creationId xmlns:a16="http://schemas.microsoft.com/office/drawing/2014/main" id="{132427F4-CC92-E09B-338F-07EEC07CA825}"/>
                  </a:ext>
                </a:extLst>
              </p:cNvPr>
              <p:cNvGrpSpPr/>
              <p:nvPr/>
            </p:nvGrpSpPr>
            <p:grpSpPr>
              <a:xfrm>
                <a:off x="7290754" y="1448261"/>
                <a:ext cx="426538" cy="904709"/>
                <a:chOff x="718880" y="3360380"/>
                <a:chExt cx="426538" cy="904709"/>
              </a:xfrm>
            </p:grpSpPr>
            <p:cxnSp>
              <p:nvCxnSpPr>
                <p:cNvPr id="438" name="Straight Connector 437">
                  <a:extLst>
                    <a:ext uri="{FF2B5EF4-FFF2-40B4-BE49-F238E27FC236}">
                      <a16:creationId xmlns:a16="http://schemas.microsoft.com/office/drawing/2014/main" id="{B463C73B-491F-F149-46D4-DE24A075D8CC}"/>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152674A6-6649-5CDF-D1C4-22C01000230E}"/>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4D51A0CD-DF97-2215-D662-AB2C2807ECD0}"/>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26870212-F872-EA2C-4425-ACBD63A4BAFA}"/>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A2F758DC-05AD-2AC0-3971-363A5D6DEE0E}"/>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39E3CC71-A9B1-74AB-E6F0-125350977E76}"/>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0DEF0385-FEA6-12B0-12F5-A104FB532240}"/>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4" name="Group 413">
                <a:extLst>
                  <a:ext uri="{FF2B5EF4-FFF2-40B4-BE49-F238E27FC236}">
                    <a16:creationId xmlns:a16="http://schemas.microsoft.com/office/drawing/2014/main" id="{BE14742B-CF20-1482-30BB-E01F410C30CA}"/>
                  </a:ext>
                </a:extLst>
              </p:cNvPr>
              <p:cNvGrpSpPr/>
              <p:nvPr/>
            </p:nvGrpSpPr>
            <p:grpSpPr>
              <a:xfrm>
                <a:off x="8362967" y="1462596"/>
                <a:ext cx="426538" cy="904709"/>
                <a:chOff x="718880" y="3360380"/>
                <a:chExt cx="426538" cy="904709"/>
              </a:xfrm>
            </p:grpSpPr>
            <p:cxnSp>
              <p:nvCxnSpPr>
                <p:cNvPr id="431" name="Straight Connector 430">
                  <a:extLst>
                    <a:ext uri="{FF2B5EF4-FFF2-40B4-BE49-F238E27FC236}">
                      <a16:creationId xmlns:a16="http://schemas.microsoft.com/office/drawing/2014/main" id="{FA455CD2-BFD1-609E-CE5E-2CD9F085667C}"/>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75B2F09F-8F74-C2CF-49F7-21104C949BDB}"/>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20FE44F9-8D74-3428-E445-465620E49BD0}"/>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28AE547C-6C21-BF29-3C0F-3E8329B60833}"/>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1102FD72-BFA0-EC39-AEF7-833E5AF88B0E}"/>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422F8429-2CDD-7F25-44DC-A25CCA909EA8}"/>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BABB0141-EA59-4636-EC97-FF47D1347113}"/>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5" name="Group 414">
                <a:extLst>
                  <a:ext uri="{FF2B5EF4-FFF2-40B4-BE49-F238E27FC236}">
                    <a16:creationId xmlns:a16="http://schemas.microsoft.com/office/drawing/2014/main" id="{CE22C0B8-33E9-5B18-397D-378EF20192CD}"/>
                  </a:ext>
                </a:extLst>
              </p:cNvPr>
              <p:cNvGrpSpPr/>
              <p:nvPr/>
            </p:nvGrpSpPr>
            <p:grpSpPr>
              <a:xfrm>
                <a:off x="9366445" y="1458480"/>
                <a:ext cx="426538" cy="904709"/>
                <a:chOff x="718880" y="3360380"/>
                <a:chExt cx="426538" cy="904709"/>
              </a:xfrm>
            </p:grpSpPr>
            <p:cxnSp>
              <p:nvCxnSpPr>
                <p:cNvPr id="424" name="Straight Connector 423">
                  <a:extLst>
                    <a:ext uri="{FF2B5EF4-FFF2-40B4-BE49-F238E27FC236}">
                      <a16:creationId xmlns:a16="http://schemas.microsoft.com/office/drawing/2014/main" id="{D3836972-A445-AECF-B748-FB61810FDCD0}"/>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E3D58382-59A2-DAFB-EF4D-85A762B7F5D6}"/>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72C4A410-384B-D64A-CEF8-25600626F348}"/>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0F55BFE5-B379-AE1A-254C-42CD0E25CF75}"/>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CDAB1B7B-6ABB-C08C-FBB7-16C73BFEADE0}"/>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27E1E235-8894-4B40-F2C3-D72FD865AF0D}"/>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5D53FC98-2959-2246-A7F8-9867EED561BD}"/>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38" name="TextBox 337">
                <a:extLst>
                  <a:ext uri="{FF2B5EF4-FFF2-40B4-BE49-F238E27FC236}">
                    <a16:creationId xmlns:a16="http://schemas.microsoft.com/office/drawing/2014/main" id="{3CC3C16E-ECA3-3B76-DE4C-82903E678E51}"/>
                  </a:ext>
                </a:extLst>
              </p:cNvPr>
              <p:cNvSpPr txBox="1"/>
              <p:nvPr/>
            </p:nvSpPr>
            <p:spPr>
              <a:xfrm>
                <a:off x="2120689" y="1097280"/>
                <a:ext cx="314510" cy="369332"/>
              </a:xfrm>
              <a:prstGeom prst="rect">
                <a:avLst/>
              </a:prstGeom>
              <a:noFill/>
            </p:spPr>
            <p:txBody>
              <a:bodyPr wrap="none" rtlCol="0">
                <a:spAutoFit/>
              </a:bodyPr>
              <a:lstStyle/>
              <a:p>
                <a:r>
                  <a:rPr lang="en-US" dirty="0"/>
                  <a:t>c</a:t>
                </a:r>
              </a:p>
            </p:txBody>
          </p:sp>
          <p:sp>
            <p:nvSpPr>
              <p:cNvPr id="339" name="TextBox 338">
                <a:extLst>
                  <a:ext uri="{FF2B5EF4-FFF2-40B4-BE49-F238E27FC236}">
                    <a16:creationId xmlns:a16="http://schemas.microsoft.com/office/drawing/2014/main" id="{C262B99D-9241-105F-BAF3-670E735B70DB}"/>
                  </a:ext>
                </a:extLst>
              </p:cNvPr>
              <p:cNvSpPr txBox="1"/>
              <p:nvPr/>
            </p:nvSpPr>
            <p:spPr>
              <a:xfrm>
                <a:off x="2468550" y="1464841"/>
                <a:ext cx="322524" cy="369332"/>
              </a:xfrm>
              <a:prstGeom prst="rect">
                <a:avLst/>
              </a:prstGeom>
              <a:noFill/>
            </p:spPr>
            <p:txBody>
              <a:bodyPr wrap="none" rtlCol="0">
                <a:spAutoFit/>
              </a:bodyPr>
              <a:lstStyle/>
              <a:p>
                <a:r>
                  <a:rPr lang="en-US" dirty="0"/>
                  <a:t>d</a:t>
                </a:r>
              </a:p>
            </p:txBody>
          </p:sp>
          <p:sp>
            <p:nvSpPr>
              <p:cNvPr id="340" name="TextBox 339">
                <a:extLst>
                  <a:ext uri="{FF2B5EF4-FFF2-40B4-BE49-F238E27FC236}">
                    <a16:creationId xmlns:a16="http://schemas.microsoft.com/office/drawing/2014/main" id="{D96D96A3-36CE-2B8C-45C2-94CA84E0CBCE}"/>
                  </a:ext>
                </a:extLst>
              </p:cNvPr>
              <p:cNvSpPr txBox="1"/>
              <p:nvPr/>
            </p:nvSpPr>
            <p:spPr>
              <a:xfrm>
                <a:off x="2492091" y="1929310"/>
                <a:ext cx="340158" cy="369332"/>
              </a:xfrm>
              <a:prstGeom prst="rect">
                <a:avLst/>
              </a:prstGeom>
              <a:noFill/>
            </p:spPr>
            <p:txBody>
              <a:bodyPr wrap="square" rtlCol="0">
                <a:spAutoFit/>
              </a:bodyPr>
              <a:lstStyle/>
              <a:p>
                <a:r>
                  <a:rPr lang="en-US" dirty="0"/>
                  <a:t>g</a:t>
                </a:r>
              </a:p>
            </p:txBody>
          </p:sp>
          <p:sp>
            <p:nvSpPr>
              <p:cNvPr id="341" name="TextBox 340">
                <a:extLst>
                  <a:ext uri="{FF2B5EF4-FFF2-40B4-BE49-F238E27FC236}">
                    <a16:creationId xmlns:a16="http://schemas.microsoft.com/office/drawing/2014/main" id="{AC307FAD-9E1D-F93B-1E66-E6D45A895B85}"/>
                  </a:ext>
                </a:extLst>
              </p:cNvPr>
              <p:cNvSpPr txBox="1"/>
              <p:nvPr/>
            </p:nvSpPr>
            <p:spPr>
              <a:xfrm>
                <a:off x="2121557" y="2287700"/>
                <a:ext cx="264816" cy="369332"/>
              </a:xfrm>
              <a:prstGeom prst="rect">
                <a:avLst/>
              </a:prstGeom>
              <a:noFill/>
            </p:spPr>
            <p:txBody>
              <a:bodyPr wrap="none" rtlCol="0">
                <a:spAutoFit/>
              </a:bodyPr>
              <a:lstStyle/>
              <a:p>
                <a:r>
                  <a:rPr lang="en-US" dirty="0"/>
                  <a:t>f</a:t>
                </a:r>
              </a:p>
            </p:txBody>
          </p:sp>
          <p:sp>
            <p:nvSpPr>
              <p:cNvPr id="342" name="TextBox 341">
                <a:extLst>
                  <a:ext uri="{FF2B5EF4-FFF2-40B4-BE49-F238E27FC236}">
                    <a16:creationId xmlns:a16="http://schemas.microsoft.com/office/drawing/2014/main" id="{589FDA53-B162-A0C0-DDB5-B5D82F93B788}"/>
                  </a:ext>
                </a:extLst>
              </p:cNvPr>
              <p:cNvSpPr txBox="1"/>
              <p:nvPr/>
            </p:nvSpPr>
            <p:spPr>
              <a:xfrm>
                <a:off x="1747009" y="1914380"/>
                <a:ext cx="317716" cy="369332"/>
              </a:xfrm>
              <a:prstGeom prst="rect">
                <a:avLst/>
              </a:prstGeom>
              <a:noFill/>
            </p:spPr>
            <p:txBody>
              <a:bodyPr wrap="none" rtlCol="0">
                <a:spAutoFit/>
              </a:bodyPr>
              <a:lstStyle/>
              <a:p>
                <a:r>
                  <a:rPr lang="en-US" dirty="0"/>
                  <a:t>e</a:t>
                </a:r>
              </a:p>
            </p:txBody>
          </p:sp>
          <p:sp>
            <p:nvSpPr>
              <p:cNvPr id="343" name="TextBox 342">
                <a:extLst>
                  <a:ext uri="{FF2B5EF4-FFF2-40B4-BE49-F238E27FC236}">
                    <a16:creationId xmlns:a16="http://schemas.microsoft.com/office/drawing/2014/main" id="{68FB332A-2C49-F399-3755-6ABB0D015098}"/>
                  </a:ext>
                </a:extLst>
              </p:cNvPr>
              <p:cNvSpPr txBox="1"/>
              <p:nvPr/>
            </p:nvSpPr>
            <p:spPr>
              <a:xfrm>
                <a:off x="1838540" y="1464841"/>
                <a:ext cx="322524" cy="369332"/>
              </a:xfrm>
              <a:prstGeom prst="rect">
                <a:avLst/>
              </a:prstGeom>
              <a:noFill/>
            </p:spPr>
            <p:txBody>
              <a:bodyPr wrap="none" rtlCol="0">
                <a:spAutoFit/>
              </a:bodyPr>
              <a:lstStyle/>
              <a:p>
                <a:r>
                  <a:rPr lang="en-US" dirty="0"/>
                  <a:t>b</a:t>
                </a:r>
              </a:p>
            </p:txBody>
          </p:sp>
          <p:sp>
            <p:nvSpPr>
              <p:cNvPr id="344" name="TextBox 343">
                <a:extLst>
                  <a:ext uri="{FF2B5EF4-FFF2-40B4-BE49-F238E27FC236}">
                    <a16:creationId xmlns:a16="http://schemas.microsoft.com/office/drawing/2014/main" id="{33B7C379-72EF-9EC4-DD12-59443EC43578}"/>
                  </a:ext>
                </a:extLst>
              </p:cNvPr>
              <p:cNvSpPr txBox="1"/>
              <p:nvPr/>
            </p:nvSpPr>
            <p:spPr>
              <a:xfrm>
                <a:off x="2130508" y="1497170"/>
                <a:ext cx="314510" cy="369332"/>
              </a:xfrm>
              <a:prstGeom prst="rect">
                <a:avLst/>
              </a:prstGeom>
              <a:noFill/>
            </p:spPr>
            <p:txBody>
              <a:bodyPr wrap="none" rtlCol="0">
                <a:spAutoFit/>
              </a:bodyPr>
              <a:lstStyle/>
              <a:p>
                <a:r>
                  <a:rPr lang="en-US" dirty="0"/>
                  <a:t>a</a:t>
                </a:r>
              </a:p>
            </p:txBody>
          </p:sp>
          <p:sp>
            <p:nvSpPr>
              <p:cNvPr id="345" name="TextBox 344">
                <a:extLst>
                  <a:ext uri="{FF2B5EF4-FFF2-40B4-BE49-F238E27FC236}">
                    <a16:creationId xmlns:a16="http://schemas.microsoft.com/office/drawing/2014/main" id="{80D1B26C-D711-548C-F816-A5D24EE8BE80}"/>
                  </a:ext>
                </a:extLst>
              </p:cNvPr>
              <p:cNvSpPr txBox="1"/>
              <p:nvPr/>
            </p:nvSpPr>
            <p:spPr>
              <a:xfrm>
                <a:off x="3223315" y="1156197"/>
                <a:ext cx="314510" cy="369332"/>
              </a:xfrm>
              <a:prstGeom prst="rect">
                <a:avLst/>
              </a:prstGeom>
              <a:noFill/>
            </p:spPr>
            <p:txBody>
              <a:bodyPr wrap="none" rtlCol="0">
                <a:spAutoFit/>
              </a:bodyPr>
              <a:lstStyle/>
              <a:p>
                <a:r>
                  <a:rPr lang="en-US" dirty="0"/>
                  <a:t>c</a:t>
                </a:r>
              </a:p>
            </p:txBody>
          </p:sp>
          <p:sp>
            <p:nvSpPr>
              <p:cNvPr id="346" name="TextBox 345">
                <a:extLst>
                  <a:ext uri="{FF2B5EF4-FFF2-40B4-BE49-F238E27FC236}">
                    <a16:creationId xmlns:a16="http://schemas.microsoft.com/office/drawing/2014/main" id="{8DF1FD5B-9366-82BD-E4D3-23092A68E44F}"/>
                  </a:ext>
                </a:extLst>
              </p:cNvPr>
              <p:cNvSpPr txBox="1"/>
              <p:nvPr/>
            </p:nvSpPr>
            <p:spPr>
              <a:xfrm>
                <a:off x="3571176" y="1523758"/>
                <a:ext cx="322524" cy="369332"/>
              </a:xfrm>
              <a:prstGeom prst="rect">
                <a:avLst/>
              </a:prstGeom>
              <a:noFill/>
            </p:spPr>
            <p:txBody>
              <a:bodyPr wrap="none" rtlCol="0">
                <a:spAutoFit/>
              </a:bodyPr>
              <a:lstStyle/>
              <a:p>
                <a:r>
                  <a:rPr lang="en-US" dirty="0"/>
                  <a:t>d</a:t>
                </a:r>
              </a:p>
            </p:txBody>
          </p:sp>
          <p:sp>
            <p:nvSpPr>
              <p:cNvPr id="347" name="TextBox 346">
                <a:extLst>
                  <a:ext uri="{FF2B5EF4-FFF2-40B4-BE49-F238E27FC236}">
                    <a16:creationId xmlns:a16="http://schemas.microsoft.com/office/drawing/2014/main" id="{039FA6A8-AC59-E14B-2552-F4A6E192B7D9}"/>
                  </a:ext>
                </a:extLst>
              </p:cNvPr>
              <p:cNvSpPr txBox="1"/>
              <p:nvPr/>
            </p:nvSpPr>
            <p:spPr>
              <a:xfrm>
                <a:off x="3594717" y="1988227"/>
                <a:ext cx="340158" cy="369332"/>
              </a:xfrm>
              <a:prstGeom prst="rect">
                <a:avLst/>
              </a:prstGeom>
              <a:noFill/>
            </p:spPr>
            <p:txBody>
              <a:bodyPr wrap="square" rtlCol="0">
                <a:spAutoFit/>
              </a:bodyPr>
              <a:lstStyle/>
              <a:p>
                <a:r>
                  <a:rPr lang="en-US" dirty="0"/>
                  <a:t>g</a:t>
                </a:r>
              </a:p>
            </p:txBody>
          </p:sp>
          <p:sp>
            <p:nvSpPr>
              <p:cNvPr id="348" name="TextBox 347">
                <a:extLst>
                  <a:ext uri="{FF2B5EF4-FFF2-40B4-BE49-F238E27FC236}">
                    <a16:creationId xmlns:a16="http://schemas.microsoft.com/office/drawing/2014/main" id="{52E494ED-6AF4-FE18-5ECE-E99DAA287103}"/>
                  </a:ext>
                </a:extLst>
              </p:cNvPr>
              <p:cNvSpPr txBox="1"/>
              <p:nvPr/>
            </p:nvSpPr>
            <p:spPr>
              <a:xfrm>
                <a:off x="3224183" y="2316137"/>
                <a:ext cx="264816" cy="369332"/>
              </a:xfrm>
              <a:prstGeom prst="rect">
                <a:avLst/>
              </a:prstGeom>
              <a:noFill/>
            </p:spPr>
            <p:txBody>
              <a:bodyPr wrap="none" rtlCol="0">
                <a:spAutoFit/>
              </a:bodyPr>
              <a:lstStyle/>
              <a:p>
                <a:r>
                  <a:rPr lang="en-US" dirty="0"/>
                  <a:t>f</a:t>
                </a:r>
              </a:p>
            </p:txBody>
          </p:sp>
          <p:sp>
            <p:nvSpPr>
              <p:cNvPr id="349" name="TextBox 348">
                <a:extLst>
                  <a:ext uri="{FF2B5EF4-FFF2-40B4-BE49-F238E27FC236}">
                    <a16:creationId xmlns:a16="http://schemas.microsoft.com/office/drawing/2014/main" id="{B9F5B735-2460-C24F-DEB8-BC66071419C9}"/>
                  </a:ext>
                </a:extLst>
              </p:cNvPr>
              <p:cNvSpPr txBox="1"/>
              <p:nvPr/>
            </p:nvSpPr>
            <p:spPr>
              <a:xfrm>
                <a:off x="2849635" y="1973297"/>
                <a:ext cx="317716" cy="369332"/>
              </a:xfrm>
              <a:prstGeom prst="rect">
                <a:avLst/>
              </a:prstGeom>
              <a:noFill/>
            </p:spPr>
            <p:txBody>
              <a:bodyPr wrap="none" rtlCol="0">
                <a:spAutoFit/>
              </a:bodyPr>
              <a:lstStyle/>
              <a:p>
                <a:r>
                  <a:rPr lang="en-US" dirty="0"/>
                  <a:t>e</a:t>
                </a:r>
              </a:p>
            </p:txBody>
          </p:sp>
          <p:sp>
            <p:nvSpPr>
              <p:cNvPr id="350" name="TextBox 349">
                <a:extLst>
                  <a:ext uri="{FF2B5EF4-FFF2-40B4-BE49-F238E27FC236}">
                    <a16:creationId xmlns:a16="http://schemas.microsoft.com/office/drawing/2014/main" id="{BF754A51-A2EC-8748-954E-0DD0BD50163F}"/>
                  </a:ext>
                </a:extLst>
              </p:cNvPr>
              <p:cNvSpPr txBox="1"/>
              <p:nvPr/>
            </p:nvSpPr>
            <p:spPr>
              <a:xfrm>
                <a:off x="2941166" y="1523758"/>
                <a:ext cx="322524" cy="369332"/>
              </a:xfrm>
              <a:prstGeom prst="rect">
                <a:avLst/>
              </a:prstGeom>
              <a:noFill/>
            </p:spPr>
            <p:txBody>
              <a:bodyPr wrap="none" rtlCol="0">
                <a:spAutoFit/>
              </a:bodyPr>
              <a:lstStyle/>
              <a:p>
                <a:r>
                  <a:rPr lang="en-US" dirty="0"/>
                  <a:t>b</a:t>
                </a:r>
              </a:p>
            </p:txBody>
          </p:sp>
          <p:sp>
            <p:nvSpPr>
              <p:cNvPr id="351" name="TextBox 350">
                <a:extLst>
                  <a:ext uri="{FF2B5EF4-FFF2-40B4-BE49-F238E27FC236}">
                    <a16:creationId xmlns:a16="http://schemas.microsoft.com/office/drawing/2014/main" id="{A57DE41D-6247-40C3-EA34-56F8B702077D}"/>
                  </a:ext>
                </a:extLst>
              </p:cNvPr>
              <p:cNvSpPr txBox="1"/>
              <p:nvPr/>
            </p:nvSpPr>
            <p:spPr>
              <a:xfrm>
                <a:off x="3233134" y="1556087"/>
                <a:ext cx="314510" cy="369332"/>
              </a:xfrm>
              <a:prstGeom prst="rect">
                <a:avLst/>
              </a:prstGeom>
              <a:noFill/>
            </p:spPr>
            <p:txBody>
              <a:bodyPr wrap="none" rtlCol="0">
                <a:spAutoFit/>
              </a:bodyPr>
              <a:lstStyle/>
              <a:p>
                <a:r>
                  <a:rPr lang="en-US" dirty="0"/>
                  <a:t>a</a:t>
                </a:r>
              </a:p>
            </p:txBody>
          </p:sp>
          <p:sp>
            <p:nvSpPr>
              <p:cNvPr id="352" name="TextBox 351">
                <a:extLst>
                  <a:ext uri="{FF2B5EF4-FFF2-40B4-BE49-F238E27FC236}">
                    <a16:creationId xmlns:a16="http://schemas.microsoft.com/office/drawing/2014/main" id="{030CD12F-478B-5B97-A82E-BE04095BE7B0}"/>
                  </a:ext>
                </a:extLst>
              </p:cNvPr>
              <p:cNvSpPr txBox="1"/>
              <p:nvPr/>
            </p:nvSpPr>
            <p:spPr>
              <a:xfrm>
                <a:off x="4173602" y="1151666"/>
                <a:ext cx="418613" cy="369332"/>
              </a:xfrm>
              <a:prstGeom prst="rect">
                <a:avLst/>
              </a:prstGeom>
              <a:noFill/>
            </p:spPr>
            <p:txBody>
              <a:bodyPr wrap="none" rtlCol="0">
                <a:spAutoFit/>
              </a:bodyPr>
              <a:lstStyle/>
              <a:p>
                <a:r>
                  <a:rPr lang="en-US" dirty="0"/>
                  <a:t>c</a:t>
                </a:r>
              </a:p>
            </p:txBody>
          </p:sp>
          <p:sp>
            <p:nvSpPr>
              <p:cNvPr id="353" name="TextBox 352">
                <a:extLst>
                  <a:ext uri="{FF2B5EF4-FFF2-40B4-BE49-F238E27FC236}">
                    <a16:creationId xmlns:a16="http://schemas.microsoft.com/office/drawing/2014/main" id="{6A787736-5A96-EBF6-95AA-0E0EF8DD8B58}"/>
                  </a:ext>
                </a:extLst>
              </p:cNvPr>
              <p:cNvSpPr txBox="1"/>
              <p:nvPr/>
            </p:nvSpPr>
            <p:spPr>
              <a:xfrm>
                <a:off x="4520137" y="1519227"/>
                <a:ext cx="429279" cy="369332"/>
              </a:xfrm>
              <a:prstGeom prst="rect">
                <a:avLst/>
              </a:prstGeom>
              <a:noFill/>
            </p:spPr>
            <p:txBody>
              <a:bodyPr wrap="none" rtlCol="0">
                <a:spAutoFit/>
              </a:bodyPr>
              <a:lstStyle/>
              <a:p>
                <a:r>
                  <a:rPr lang="en-US" dirty="0"/>
                  <a:t>d</a:t>
                </a:r>
              </a:p>
            </p:txBody>
          </p:sp>
          <p:sp>
            <p:nvSpPr>
              <p:cNvPr id="354" name="TextBox 353">
                <a:extLst>
                  <a:ext uri="{FF2B5EF4-FFF2-40B4-BE49-F238E27FC236}">
                    <a16:creationId xmlns:a16="http://schemas.microsoft.com/office/drawing/2014/main" id="{55999D77-B3BD-DA66-B633-4772554E5974}"/>
                  </a:ext>
                </a:extLst>
              </p:cNvPr>
              <p:cNvSpPr txBox="1"/>
              <p:nvPr/>
            </p:nvSpPr>
            <p:spPr>
              <a:xfrm>
                <a:off x="4540759" y="1983696"/>
                <a:ext cx="452750" cy="369332"/>
              </a:xfrm>
              <a:prstGeom prst="rect">
                <a:avLst/>
              </a:prstGeom>
              <a:noFill/>
            </p:spPr>
            <p:txBody>
              <a:bodyPr wrap="square" rtlCol="0">
                <a:spAutoFit/>
              </a:bodyPr>
              <a:lstStyle/>
              <a:p>
                <a:r>
                  <a:rPr lang="en-US" dirty="0"/>
                  <a:t>g</a:t>
                </a:r>
              </a:p>
            </p:txBody>
          </p:sp>
          <p:sp>
            <p:nvSpPr>
              <p:cNvPr id="355" name="TextBox 354">
                <a:extLst>
                  <a:ext uri="{FF2B5EF4-FFF2-40B4-BE49-F238E27FC236}">
                    <a16:creationId xmlns:a16="http://schemas.microsoft.com/office/drawing/2014/main" id="{FACA7B2D-2099-AEEA-4186-6173C95A14B3}"/>
                  </a:ext>
                </a:extLst>
              </p:cNvPr>
              <p:cNvSpPr txBox="1"/>
              <p:nvPr/>
            </p:nvSpPr>
            <p:spPr>
              <a:xfrm>
                <a:off x="4182694" y="2311606"/>
                <a:ext cx="352471" cy="369332"/>
              </a:xfrm>
              <a:prstGeom prst="rect">
                <a:avLst/>
              </a:prstGeom>
              <a:noFill/>
            </p:spPr>
            <p:txBody>
              <a:bodyPr wrap="none" rtlCol="0">
                <a:spAutoFit/>
              </a:bodyPr>
              <a:lstStyle/>
              <a:p>
                <a:r>
                  <a:rPr lang="en-US" dirty="0"/>
                  <a:t>f</a:t>
                </a:r>
              </a:p>
            </p:txBody>
          </p:sp>
          <p:sp>
            <p:nvSpPr>
              <p:cNvPr id="356" name="TextBox 355">
                <a:extLst>
                  <a:ext uri="{FF2B5EF4-FFF2-40B4-BE49-F238E27FC236}">
                    <a16:creationId xmlns:a16="http://schemas.microsoft.com/office/drawing/2014/main" id="{7930208C-2503-60FC-949A-00AF89D1BA4B}"/>
                  </a:ext>
                </a:extLst>
              </p:cNvPr>
              <p:cNvSpPr txBox="1"/>
              <p:nvPr/>
            </p:nvSpPr>
            <p:spPr>
              <a:xfrm>
                <a:off x="3799391" y="1968766"/>
                <a:ext cx="422881" cy="369332"/>
              </a:xfrm>
              <a:prstGeom prst="rect">
                <a:avLst/>
              </a:prstGeom>
              <a:noFill/>
            </p:spPr>
            <p:txBody>
              <a:bodyPr wrap="none" rtlCol="0">
                <a:spAutoFit/>
              </a:bodyPr>
              <a:lstStyle/>
              <a:p>
                <a:r>
                  <a:rPr lang="en-US" dirty="0"/>
                  <a:t>e</a:t>
                </a:r>
              </a:p>
            </p:txBody>
          </p:sp>
          <p:sp>
            <p:nvSpPr>
              <p:cNvPr id="357" name="TextBox 356">
                <a:extLst>
                  <a:ext uri="{FF2B5EF4-FFF2-40B4-BE49-F238E27FC236}">
                    <a16:creationId xmlns:a16="http://schemas.microsoft.com/office/drawing/2014/main" id="{51CCA035-FB51-9188-3D58-93BDB2BA489D}"/>
                  </a:ext>
                </a:extLst>
              </p:cNvPr>
              <p:cNvSpPr txBox="1"/>
              <p:nvPr/>
            </p:nvSpPr>
            <p:spPr>
              <a:xfrm>
                <a:off x="3890127" y="1519227"/>
                <a:ext cx="429279" cy="369332"/>
              </a:xfrm>
              <a:prstGeom prst="rect">
                <a:avLst/>
              </a:prstGeom>
              <a:noFill/>
            </p:spPr>
            <p:txBody>
              <a:bodyPr wrap="none" rtlCol="0">
                <a:spAutoFit/>
              </a:bodyPr>
              <a:lstStyle/>
              <a:p>
                <a:r>
                  <a:rPr lang="en-US" dirty="0"/>
                  <a:t>b</a:t>
                </a:r>
              </a:p>
            </p:txBody>
          </p:sp>
          <p:sp>
            <p:nvSpPr>
              <p:cNvPr id="358" name="TextBox 357">
                <a:extLst>
                  <a:ext uri="{FF2B5EF4-FFF2-40B4-BE49-F238E27FC236}">
                    <a16:creationId xmlns:a16="http://schemas.microsoft.com/office/drawing/2014/main" id="{6B86FA4A-EF6A-5513-C03E-973F469818BC}"/>
                  </a:ext>
                </a:extLst>
              </p:cNvPr>
              <p:cNvSpPr txBox="1"/>
              <p:nvPr/>
            </p:nvSpPr>
            <p:spPr>
              <a:xfrm>
                <a:off x="4183421" y="1551556"/>
                <a:ext cx="418613" cy="369332"/>
              </a:xfrm>
              <a:prstGeom prst="rect">
                <a:avLst/>
              </a:prstGeom>
              <a:noFill/>
            </p:spPr>
            <p:txBody>
              <a:bodyPr wrap="none" rtlCol="0">
                <a:spAutoFit/>
              </a:bodyPr>
              <a:lstStyle/>
              <a:p>
                <a:r>
                  <a:rPr lang="en-US" dirty="0"/>
                  <a:t>a</a:t>
                </a:r>
              </a:p>
            </p:txBody>
          </p:sp>
          <p:grpSp>
            <p:nvGrpSpPr>
              <p:cNvPr id="359" name="Group 358">
                <a:extLst>
                  <a:ext uri="{FF2B5EF4-FFF2-40B4-BE49-F238E27FC236}">
                    <a16:creationId xmlns:a16="http://schemas.microsoft.com/office/drawing/2014/main" id="{17F7F9B4-AA1D-A6A6-D418-2A73275CDF6C}"/>
                  </a:ext>
                </a:extLst>
              </p:cNvPr>
              <p:cNvGrpSpPr/>
              <p:nvPr/>
            </p:nvGrpSpPr>
            <p:grpSpPr>
              <a:xfrm>
                <a:off x="4916810" y="1506193"/>
                <a:ext cx="1112838" cy="1161711"/>
                <a:chOff x="2681413" y="2340595"/>
                <a:chExt cx="1112838" cy="1161711"/>
              </a:xfrm>
            </p:grpSpPr>
            <p:sp>
              <p:nvSpPr>
                <p:cNvPr id="401" name="TextBox 400">
                  <a:extLst>
                    <a:ext uri="{FF2B5EF4-FFF2-40B4-BE49-F238E27FC236}">
                      <a16:creationId xmlns:a16="http://schemas.microsoft.com/office/drawing/2014/main" id="{3A0D1E15-6C1A-9334-8C1E-138C774BE7F5}"/>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402" name="TextBox 401">
                  <a:extLst>
                    <a:ext uri="{FF2B5EF4-FFF2-40B4-BE49-F238E27FC236}">
                      <a16:creationId xmlns:a16="http://schemas.microsoft.com/office/drawing/2014/main" id="{AB05F3D8-AB7B-C290-73EC-1EB17AA58E33}"/>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403" name="TextBox 402">
                  <a:extLst>
                    <a:ext uri="{FF2B5EF4-FFF2-40B4-BE49-F238E27FC236}">
                      <a16:creationId xmlns:a16="http://schemas.microsoft.com/office/drawing/2014/main" id="{6572975E-EFAE-AA76-93B9-B8147D427A7A}"/>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404" name="TextBox 403">
                  <a:extLst>
                    <a:ext uri="{FF2B5EF4-FFF2-40B4-BE49-F238E27FC236}">
                      <a16:creationId xmlns:a16="http://schemas.microsoft.com/office/drawing/2014/main" id="{4CCD0EF3-E97D-A6C0-61FF-E97B6073FA4A}"/>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405" name="TextBox 404">
                  <a:extLst>
                    <a:ext uri="{FF2B5EF4-FFF2-40B4-BE49-F238E27FC236}">
                      <a16:creationId xmlns:a16="http://schemas.microsoft.com/office/drawing/2014/main" id="{02303294-CE8F-E8AF-9F2E-5610EE4BD84C}"/>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406" name="TextBox 405">
                  <a:extLst>
                    <a:ext uri="{FF2B5EF4-FFF2-40B4-BE49-F238E27FC236}">
                      <a16:creationId xmlns:a16="http://schemas.microsoft.com/office/drawing/2014/main" id="{C287C72D-9B63-314A-DB27-36E9318A26FC}"/>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0" name="Group 359">
                <a:extLst>
                  <a:ext uri="{FF2B5EF4-FFF2-40B4-BE49-F238E27FC236}">
                    <a16:creationId xmlns:a16="http://schemas.microsoft.com/office/drawing/2014/main" id="{34EEEE33-3110-C963-437B-42760A81DD38}"/>
                  </a:ext>
                </a:extLst>
              </p:cNvPr>
              <p:cNvGrpSpPr/>
              <p:nvPr/>
            </p:nvGrpSpPr>
            <p:grpSpPr>
              <a:xfrm>
                <a:off x="5952878" y="1127856"/>
                <a:ext cx="1112838" cy="1529272"/>
                <a:chOff x="2681413" y="1973034"/>
                <a:chExt cx="1112838" cy="1529272"/>
              </a:xfrm>
            </p:grpSpPr>
            <p:sp>
              <p:nvSpPr>
                <p:cNvPr id="393" name="TextBox 392">
                  <a:extLst>
                    <a:ext uri="{FF2B5EF4-FFF2-40B4-BE49-F238E27FC236}">
                      <a16:creationId xmlns:a16="http://schemas.microsoft.com/office/drawing/2014/main" id="{A9067379-B495-FADE-44A8-3AC500D04557}"/>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94" name="TextBox 393">
                  <a:extLst>
                    <a:ext uri="{FF2B5EF4-FFF2-40B4-BE49-F238E27FC236}">
                      <a16:creationId xmlns:a16="http://schemas.microsoft.com/office/drawing/2014/main" id="{26D43288-4E95-1CD5-3FB9-566C3C8B8222}"/>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95" name="TextBox 394">
                  <a:extLst>
                    <a:ext uri="{FF2B5EF4-FFF2-40B4-BE49-F238E27FC236}">
                      <a16:creationId xmlns:a16="http://schemas.microsoft.com/office/drawing/2014/main" id="{102BB136-E527-3C4D-BE1E-8C6C75481F61}"/>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96" name="TextBox 395">
                  <a:extLst>
                    <a:ext uri="{FF2B5EF4-FFF2-40B4-BE49-F238E27FC236}">
                      <a16:creationId xmlns:a16="http://schemas.microsoft.com/office/drawing/2014/main" id="{85729534-45E3-A7BD-9D74-914B12A2DA3D}"/>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7" name="TextBox 396">
                  <a:extLst>
                    <a:ext uri="{FF2B5EF4-FFF2-40B4-BE49-F238E27FC236}">
                      <a16:creationId xmlns:a16="http://schemas.microsoft.com/office/drawing/2014/main" id="{28581B87-4C1D-6723-C99C-001A2639296B}"/>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8" name="TextBox 397">
                  <a:extLst>
                    <a:ext uri="{FF2B5EF4-FFF2-40B4-BE49-F238E27FC236}">
                      <a16:creationId xmlns:a16="http://schemas.microsoft.com/office/drawing/2014/main" id="{E974D4FD-C8DC-AD80-1672-24E2C0F3D265}"/>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9" name="TextBox 398">
                  <a:extLst>
                    <a:ext uri="{FF2B5EF4-FFF2-40B4-BE49-F238E27FC236}">
                      <a16:creationId xmlns:a16="http://schemas.microsoft.com/office/drawing/2014/main" id="{2C496D22-ED57-9B8E-DACC-7CEAAD2C1F62}"/>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1" name="Group 360">
                <a:extLst>
                  <a:ext uri="{FF2B5EF4-FFF2-40B4-BE49-F238E27FC236}">
                    <a16:creationId xmlns:a16="http://schemas.microsoft.com/office/drawing/2014/main" id="{5A66CE8E-26F5-B7A3-2D51-25B4B6CC38B1}"/>
                  </a:ext>
                </a:extLst>
              </p:cNvPr>
              <p:cNvGrpSpPr/>
              <p:nvPr/>
            </p:nvGrpSpPr>
            <p:grpSpPr>
              <a:xfrm>
                <a:off x="7060483" y="1138632"/>
                <a:ext cx="1112838" cy="1529272"/>
                <a:chOff x="2681413" y="1973034"/>
                <a:chExt cx="1112838" cy="1529272"/>
              </a:xfrm>
            </p:grpSpPr>
            <p:sp>
              <p:nvSpPr>
                <p:cNvPr id="386" name="TextBox 385">
                  <a:extLst>
                    <a:ext uri="{FF2B5EF4-FFF2-40B4-BE49-F238E27FC236}">
                      <a16:creationId xmlns:a16="http://schemas.microsoft.com/office/drawing/2014/main" id="{B3170D83-5A26-C360-4EBE-1F55DAA93B2F}"/>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7" name="TextBox 386">
                  <a:extLst>
                    <a:ext uri="{FF2B5EF4-FFF2-40B4-BE49-F238E27FC236}">
                      <a16:creationId xmlns:a16="http://schemas.microsoft.com/office/drawing/2014/main" id="{ABA06385-CC2F-919E-D6FC-35E38DAF81C9}"/>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8" name="TextBox 387">
                  <a:extLst>
                    <a:ext uri="{FF2B5EF4-FFF2-40B4-BE49-F238E27FC236}">
                      <a16:creationId xmlns:a16="http://schemas.microsoft.com/office/drawing/2014/main" id="{620A7748-D5D9-D8A6-C9F5-7231A0D50338}"/>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9" name="TextBox 388">
                  <a:extLst>
                    <a:ext uri="{FF2B5EF4-FFF2-40B4-BE49-F238E27FC236}">
                      <a16:creationId xmlns:a16="http://schemas.microsoft.com/office/drawing/2014/main" id="{DBE0A452-7E57-449D-9558-9F021A25D2F3}"/>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0" name="TextBox 389">
                  <a:extLst>
                    <a:ext uri="{FF2B5EF4-FFF2-40B4-BE49-F238E27FC236}">
                      <a16:creationId xmlns:a16="http://schemas.microsoft.com/office/drawing/2014/main" id="{C88522D4-E2A7-C597-D53C-0CD6D0D63EFC}"/>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1" name="TextBox 390">
                  <a:extLst>
                    <a:ext uri="{FF2B5EF4-FFF2-40B4-BE49-F238E27FC236}">
                      <a16:creationId xmlns:a16="http://schemas.microsoft.com/office/drawing/2014/main" id="{F88AEDAD-D86E-1D62-1E94-F3E458388CF9}"/>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2" name="TextBox 391">
                  <a:extLst>
                    <a:ext uri="{FF2B5EF4-FFF2-40B4-BE49-F238E27FC236}">
                      <a16:creationId xmlns:a16="http://schemas.microsoft.com/office/drawing/2014/main" id="{BF71E311-1E4C-24C6-D04A-2A867A7A6329}"/>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2" name="Group 361">
                <a:extLst>
                  <a:ext uri="{FF2B5EF4-FFF2-40B4-BE49-F238E27FC236}">
                    <a16:creationId xmlns:a16="http://schemas.microsoft.com/office/drawing/2014/main" id="{CD3BD696-2C74-174B-98FB-22E7C87D3222}"/>
                  </a:ext>
                </a:extLst>
              </p:cNvPr>
              <p:cNvGrpSpPr/>
              <p:nvPr/>
            </p:nvGrpSpPr>
            <p:grpSpPr>
              <a:xfrm>
                <a:off x="8077139" y="1158605"/>
                <a:ext cx="1112838" cy="1529272"/>
                <a:chOff x="2681413" y="1973034"/>
                <a:chExt cx="1112838" cy="1529272"/>
              </a:xfrm>
            </p:grpSpPr>
            <p:sp>
              <p:nvSpPr>
                <p:cNvPr id="379" name="TextBox 378">
                  <a:extLst>
                    <a:ext uri="{FF2B5EF4-FFF2-40B4-BE49-F238E27FC236}">
                      <a16:creationId xmlns:a16="http://schemas.microsoft.com/office/drawing/2014/main" id="{81CC1C28-3B15-F48A-78C4-7DC8FC2064FB}"/>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0" name="TextBox 379">
                  <a:extLst>
                    <a:ext uri="{FF2B5EF4-FFF2-40B4-BE49-F238E27FC236}">
                      <a16:creationId xmlns:a16="http://schemas.microsoft.com/office/drawing/2014/main" id="{109FDFEE-3395-10F5-3097-B81D91A6AF74}"/>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1" name="TextBox 380">
                  <a:extLst>
                    <a:ext uri="{FF2B5EF4-FFF2-40B4-BE49-F238E27FC236}">
                      <a16:creationId xmlns:a16="http://schemas.microsoft.com/office/drawing/2014/main" id="{327FFD61-F88D-5E33-95FE-CAD44954C4D9}"/>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2" name="TextBox 381">
                  <a:extLst>
                    <a:ext uri="{FF2B5EF4-FFF2-40B4-BE49-F238E27FC236}">
                      <a16:creationId xmlns:a16="http://schemas.microsoft.com/office/drawing/2014/main" id="{84174DB7-89AF-37C0-2BE9-E4ADC1182D63}"/>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83" name="TextBox 382">
                  <a:extLst>
                    <a:ext uri="{FF2B5EF4-FFF2-40B4-BE49-F238E27FC236}">
                      <a16:creationId xmlns:a16="http://schemas.microsoft.com/office/drawing/2014/main" id="{1BD95834-FF76-2148-966D-C3EF907EF80C}"/>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84" name="TextBox 383">
                  <a:extLst>
                    <a:ext uri="{FF2B5EF4-FFF2-40B4-BE49-F238E27FC236}">
                      <a16:creationId xmlns:a16="http://schemas.microsoft.com/office/drawing/2014/main" id="{AA7C2B4C-FF0F-5642-6E07-8CBD54BD142B}"/>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85" name="TextBox 384">
                  <a:extLst>
                    <a:ext uri="{FF2B5EF4-FFF2-40B4-BE49-F238E27FC236}">
                      <a16:creationId xmlns:a16="http://schemas.microsoft.com/office/drawing/2014/main" id="{6F003870-DD89-49D3-1252-143C8AAEEAF2}"/>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3" name="Group 362">
                <a:extLst>
                  <a:ext uri="{FF2B5EF4-FFF2-40B4-BE49-F238E27FC236}">
                    <a16:creationId xmlns:a16="http://schemas.microsoft.com/office/drawing/2014/main" id="{5ECDCB0B-B477-BB34-B450-1E768EB74B9C}"/>
                  </a:ext>
                </a:extLst>
              </p:cNvPr>
              <p:cNvGrpSpPr/>
              <p:nvPr/>
            </p:nvGrpSpPr>
            <p:grpSpPr>
              <a:xfrm>
                <a:off x="9095182" y="1148296"/>
                <a:ext cx="1112838" cy="1529272"/>
                <a:chOff x="2681413" y="1973034"/>
                <a:chExt cx="1112838" cy="1529272"/>
              </a:xfrm>
            </p:grpSpPr>
            <p:sp>
              <p:nvSpPr>
                <p:cNvPr id="372" name="TextBox 371">
                  <a:extLst>
                    <a:ext uri="{FF2B5EF4-FFF2-40B4-BE49-F238E27FC236}">
                      <a16:creationId xmlns:a16="http://schemas.microsoft.com/office/drawing/2014/main" id="{9A33A5FA-C581-9DEC-FC6C-27CF7EAD28D5}"/>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73" name="TextBox 372">
                  <a:extLst>
                    <a:ext uri="{FF2B5EF4-FFF2-40B4-BE49-F238E27FC236}">
                      <a16:creationId xmlns:a16="http://schemas.microsoft.com/office/drawing/2014/main" id="{4450E252-AF18-ACB0-2592-AEA3170056FD}"/>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74" name="TextBox 373">
                  <a:extLst>
                    <a:ext uri="{FF2B5EF4-FFF2-40B4-BE49-F238E27FC236}">
                      <a16:creationId xmlns:a16="http://schemas.microsoft.com/office/drawing/2014/main" id="{3ACE13CA-3148-97B7-B8FA-B275316B5101}"/>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75" name="TextBox 374">
                  <a:extLst>
                    <a:ext uri="{FF2B5EF4-FFF2-40B4-BE49-F238E27FC236}">
                      <a16:creationId xmlns:a16="http://schemas.microsoft.com/office/drawing/2014/main" id="{18D4D385-FBF1-02A7-90D3-304F1519467F}"/>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76" name="TextBox 375">
                  <a:extLst>
                    <a:ext uri="{FF2B5EF4-FFF2-40B4-BE49-F238E27FC236}">
                      <a16:creationId xmlns:a16="http://schemas.microsoft.com/office/drawing/2014/main" id="{4DAA480C-B6BB-634B-44BD-E800FFAD883C}"/>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77" name="TextBox 376">
                  <a:extLst>
                    <a:ext uri="{FF2B5EF4-FFF2-40B4-BE49-F238E27FC236}">
                      <a16:creationId xmlns:a16="http://schemas.microsoft.com/office/drawing/2014/main" id="{ABEC3929-8CF2-6186-AEF4-484AA09FABB7}"/>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78" name="TextBox 377">
                  <a:extLst>
                    <a:ext uri="{FF2B5EF4-FFF2-40B4-BE49-F238E27FC236}">
                      <a16:creationId xmlns:a16="http://schemas.microsoft.com/office/drawing/2014/main" id="{D56D9797-4550-70ED-C7E6-E60FF296220C}"/>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sp>
            <p:nvSpPr>
              <p:cNvPr id="494" name="TextBox 493">
                <a:extLst>
                  <a:ext uri="{FF2B5EF4-FFF2-40B4-BE49-F238E27FC236}">
                    <a16:creationId xmlns:a16="http://schemas.microsoft.com/office/drawing/2014/main" id="{8F17B243-099C-FB29-2BBE-1ED1215189BE}"/>
                  </a:ext>
                </a:extLst>
              </p:cNvPr>
              <p:cNvSpPr txBox="1"/>
              <p:nvPr/>
            </p:nvSpPr>
            <p:spPr>
              <a:xfrm>
                <a:off x="5228955" y="1086647"/>
                <a:ext cx="418613" cy="369332"/>
              </a:xfrm>
              <a:prstGeom prst="rect">
                <a:avLst/>
              </a:prstGeom>
              <a:noFill/>
            </p:spPr>
            <p:txBody>
              <a:bodyPr wrap="none" rtlCol="0">
                <a:spAutoFit/>
              </a:bodyPr>
              <a:lstStyle/>
              <a:p>
                <a:r>
                  <a:rPr lang="en-US" dirty="0"/>
                  <a:t>c</a:t>
                </a:r>
              </a:p>
            </p:txBody>
          </p:sp>
        </p:grpSp>
      </p:grpSp>
      <p:sp>
        <p:nvSpPr>
          <p:cNvPr id="499" name="Content Placeholder 7">
            <a:extLst>
              <a:ext uri="{FF2B5EF4-FFF2-40B4-BE49-F238E27FC236}">
                <a16:creationId xmlns:a16="http://schemas.microsoft.com/office/drawing/2014/main" id="{A23F882A-1B02-6F83-E472-C440318024FE}"/>
              </a:ext>
            </a:extLst>
          </p:cNvPr>
          <p:cNvSpPr>
            <a:spLocks noGrp="1"/>
          </p:cNvSpPr>
          <p:nvPr>
            <p:ph idx="1"/>
          </p:nvPr>
        </p:nvSpPr>
        <p:spPr>
          <a:xfrm>
            <a:off x="7140388" y="2984579"/>
            <a:ext cx="4625788" cy="3657600"/>
          </a:xfrm>
        </p:spPr>
        <p:txBody>
          <a:bodyPr>
            <a:normAutofit/>
          </a:bodyPr>
          <a:lstStyle/>
          <a:p>
            <a:r>
              <a:rPr lang="en-US" dirty="0"/>
              <a:t>Each cell is marked with an X if the corresponding segment is illuminated in that particular digit.</a:t>
            </a:r>
          </a:p>
          <a:p>
            <a:r>
              <a:rPr lang="en-US" dirty="0"/>
              <a:t>Let’s see how we can use this information to build a 7-segment display in Logisim-Evolution.</a:t>
            </a:r>
          </a:p>
        </p:txBody>
      </p:sp>
    </p:spTree>
    <p:extLst>
      <p:ext uri="{BB962C8B-B14F-4D97-AF65-F5344CB8AC3E}">
        <p14:creationId xmlns:p14="http://schemas.microsoft.com/office/powerpoint/2010/main" val="36572153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D0EC1-666F-9D82-AEFF-46C88175FA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D056E2-7E24-8944-7DC3-51FB8A6E3E7B}"/>
              </a:ext>
            </a:extLst>
          </p:cNvPr>
          <p:cNvSpPr>
            <a:spLocks noGrp="1"/>
          </p:cNvSpPr>
          <p:nvPr>
            <p:ph type="title"/>
          </p:nvPr>
        </p:nvSpPr>
        <p:spPr/>
        <p:txBody>
          <a:bodyPr>
            <a:normAutofit/>
          </a:bodyPr>
          <a:lstStyle/>
          <a:p>
            <a:r>
              <a:rPr lang="en-US" sz="3200" dirty="0"/>
              <a:t>Think</a:t>
            </a:r>
          </a:p>
        </p:txBody>
      </p:sp>
      <p:sp>
        <p:nvSpPr>
          <p:cNvPr id="30" name="Slide Number Placeholder 29">
            <a:extLst>
              <a:ext uri="{FF2B5EF4-FFF2-40B4-BE49-F238E27FC236}">
                <a16:creationId xmlns:a16="http://schemas.microsoft.com/office/drawing/2014/main" id="{81AA3A98-0345-AF64-8774-9A22B0098B67}"/>
              </a:ext>
            </a:extLst>
          </p:cNvPr>
          <p:cNvSpPr>
            <a:spLocks noGrp="1"/>
          </p:cNvSpPr>
          <p:nvPr>
            <p:ph type="sldNum" sz="quarter" idx="12"/>
          </p:nvPr>
        </p:nvSpPr>
        <p:spPr/>
        <p:txBody>
          <a:bodyPr/>
          <a:lstStyle/>
          <a:p>
            <a:fld id="{CC057153-B650-4DEB-B370-79DDCFDCE934}" type="slidenum">
              <a:rPr lang="en-US" smtClean="0"/>
              <a:t>60</a:t>
            </a:fld>
            <a:endParaRPr lang="en-US"/>
          </a:p>
        </p:txBody>
      </p:sp>
      <p:graphicFrame>
        <p:nvGraphicFramePr>
          <p:cNvPr id="3" name="Table 2">
            <a:extLst>
              <a:ext uri="{FF2B5EF4-FFF2-40B4-BE49-F238E27FC236}">
                <a16:creationId xmlns:a16="http://schemas.microsoft.com/office/drawing/2014/main" id="{26434651-D989-3754-4FEA-15756D0A737F}"/>
              </a:ext>
            </a:extLst>
          </p:cNvPr>
          <p:cNvGraphicFramePr>
            <a:graphicFrameLocks noGrp="1"/>
          </p:cNvGraphicFramePr>
          <p:nvPr/>
        </p:nvGraphicFramePr>
        <p:xfrm>
          <a:off x="828712" y="2984579"/>
          <a:ext cx="5521316" cy="3657600"/>
        </p:xfrm>
        <a:graphic>
          <a:graphicData uri="http://schemas.openxmlformats.org/drawingml/2006/table">
            <a:tbl>
              <a:tblPr firstRow="1" bandRow="1">
                <a:tableStyleId>{00A15C55-8517-42AA-B614-E9B94910E393}</a:tableStyleId>
              </a:tblPr>
              <a:tblGrid>
                <a:gridCol w="614727">
                  <a:extLst>
                    <a:ext uri="{9D8B030D-6E8A-4147-A177-3AD203B41FA5}">
                      <a16:colId xmlns:a16="http://schemas.microsoft.com/office/drawing/2014/main" val="4016799865"/>
                    </a:ext>
                  </a:extLst>
                </a:gridCol>
                <a:gridCol w="670853">
                  <a:extLst>
                    <a:ext uri="{9D8B030D-6E8A-4147-A177-3AD203B41FA5}">
                      <a16:colId xmlns:a16="http://schemas.microsoft.com/office/drawing/2014/main" val="3451865692"/>
                    </a:ext>
                  </a:extLst>
                </a:gridCol>
                <a:gridCol w="705956">
                  <a:extLst>
                    <a:ext uri="{9D8B030D-6E8A-4147-A177-3AD203B41FA5}">
                      <a16:colId xmlns:a16="http://schemas.microsoft.com/office/drawing/2014/main" val="1891419321"/>
                    </a:ext>
                  </a:extLst>
                </a:gridCol>
                <a:gridCol w="705956">
                  <a:extLst>
                    <a:ext uri="{9D8B030D-6E8A-4147-A177-3AD203B41FA5}">
                      <a16:colId xmlns:a16="http://schemas.microsoft.com/office/drawing/2014/main" val="2699412785"/>
                    </a:ext>
                  </a:extLst>
                </a:gridCol>
                <a:gridCol w="705956">
                  <a:extLst>
                    <a:ext uri="{9D8B030D-6E8A-4147-A177-3AD203B41FA5}">
                      <a16:colId xmlns:a16="http://schemas.microsoft.com/office/drawing/2014/main" val="2429003282"/>
                    </a:ext>
                  </a:extLst>
                </a:gridCol>
                <a:gridCol w="705956">
                  <a:extLst>
                    <a:ext uri="{9D8B030D-6E8A-4147-A177-3AD203B41FA5}">
                      <a16:colId xmlns:a16="http://schemas.microsoft.com/office/drawing/2014/main" val="3819096512"/>
                    </a:ext>
                  </a:extLst>
                </a:gridCol>
                <a:gridCol w="705956">
                  <a:extLst>
                    <a:ext uri="{9D8B030D-6E8A-4147-A177-3AD203B41FA5}">
                      <a16:colId xmlns:a16="http://schemas.microsoft.com/office/drawing/2014/main" val="1822396486"/>
                    </a:ext>
                  </a:extLst>
                </a:gridCol>
                <a:gridCol w="705956">
                  <a:extLst>
                    <a:ext uri="{9D8B030D-6E8A-4147-A177-3AD203B41FA5}">
                      <a16:colId xmlns:a16="http://schemas.microsoft.com/office/drawing/2014/main" val="310054254"/>
                    </a:ext>
                  </a:extLst>
                </a:gridCol>
              </a:tblGrid>
              <a:tr h="296794">
                <a:tc rowSpan="2">
                  <a:txBody>
                    <a:bodyPr/>
                    <a:lstStyle/>
                    <a:p>
                      <a:pPr algn="ctr"/>
                      <a:r>
                        <a:rPr lang="en-US" sz="14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Illuminated segments</a:t>
                      </a:r>
                    </a:p>
                  </a:txBody>
                  <a:tcPr>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6794">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96794">
                <a:tc>
                  <a:txBody>
                    <a:bodyPr/>
                    <a:lstStyle/>
                    <a:p>
                      <a:pPr algn="ctr"/>
                      <a:r>
                        <a:rPr lang="en-US" sz="1400" b="0" dirty="0"/>
                        <a:t>0</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4269531488"/>
                  </a:ext>
                </a:extLst>
              </a:tr>
              <a:tr h="296794">
                <a:tc>
                  <a:txBody>
                    <a:bodyPr/>
                    <a:lstStyle/>
                    <a:p>
                      <a:pPr algn="ctr"/>
                      <a:r>
                        <a:rPr lang="en-US" sz="1400" b="0" dirty="0">
                          <a:solidFill>
                            <a:schemeClr val="tx1"/>
                          </a:solidFill>
                        </a:rPr>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669102674"/>
                  </a:ext>
                </a:extLst>
              </a:tr>
              <a:tr h="296794">
                <a:tc>
                  <a:txBody>
                    <a:bodyPr/>
                    <a:lstStyle/>
                    <a:p>
                      <a:pPr algn="ctr"/>
                      <a:r>
                        <a:rPr lang="en-US" sz="1400" b="0" dirty="0"/>
                        <a:t>2</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extLst>
                  <a:ext uri="{0D108BD9-81ED-4DB2-BD59-A6C34878D82A}">
                    <a16:rowId xmlns:a16="http://schemas.microsoft.com/office/drawing/2014/main" val="2020153941"/>
                  </a:ext>
                </a:extLst>
              </a:tr>
              <a:tr h="296794">
                <a:tc>
                  <a:txBody>
                    <a:bodyPr/>
                    <a:lstStyle/>
                    <a:p>
                      <a:pPr algn="ctr"/>
                      <a:r>
                        <a:rPr lang="en-US" sz="1400" b="0" dirty="0"/>
                        <a:t>3</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1573552669"/>
                  </a:ext>
                </a:extLst>
              </a:tr>
              <a:tr h="296794">
                <a:tc>
                  <a:txBody>
                    <a:bodyPr/>
                    <a:lstStyle/>
                    <a:p>
                      <a:pPr algn="ctr"/>
                      <a:r>
                        <a:rPr lang="en-US" sz="1400" b="0" dirty="0"/>
                        <a:t>4</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68841992"/>
                  </a:ext>
                </a:extLst>
              </a:tr>
              <a:tr h="296794">
                <a:tc>
                  <a:txBody>
                    <a:bodyPr/>
                    <a:lstStyle/>
                    <a:p>
                      <a:pPr algn="ctr"/>
                      <a:r>
                        <a:rPr lang="en-US" sz="1400" b="0" dirty="0">
                          <a:solidFill>
                            <a:schemeClr val="tx1"/>
                          </a:solidFill>
                        </a:rPr>
                        <a:t>5</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667803333"/>
                  </a:ext>
                </a:extLst>
              </a:tr>
              <a:tr h="296794">
                <a:tc>
                  <a:txBody>
                    <a:bodyPr/>
                    <a:lstStyle/>
                    <a:p>
                      <a:pPr algn="ctr"/>
                      <a:r>
                        <a:rPr lang="en-US" sz="1400" b="0" dirty="0"/>
                        <a:t>6</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1284451998"/>
                  </a:ext>
                </a:extLst>
              </a:tr>
              <a:tr h="296794">
                <a:tc>
                  <a:txBody>
                    <a:bodyPr/>
                    <a:lstStyle/>
                    <a:p>
                      <a:pPr algn="ctr"/>
                      <a:r>
                        <a:rPr lang="en-US" sz="1400" b="0" dirty="0"/>
                        <a:t>7</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3037479323"/>
                  </a:ext>
                </a:extLst>
              </a:tr>
              <a:tr h="296794">
                <a:tc>
                  <a:txBody>
                    <a:bodyPr/>
                    <a:lstStyle/>
                    <a:p>
                      <a:pPr algn="ctr"/>
                      <a:r>
                        <a:rPr lang="en-US" sz="1400" b="0" dirty="0"/>
                        <a:t>8</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741351752"/>
                  </a:ext>
                </a:extLst>
              </a:tr>
              <a:tr h="296794">
                <a:tc>
                  <a:txBody>
                    <a:bodyPr/>
                    <a:lstStyle/>
                    <a:p>
                      <a:pPr algn="ctr"/>
                      <a:r>
                        <a:rPr lang="en-US" sz="1400" b="0" dirty="0"/>
                        <a:t>9</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1524707363"/>
                  </a:ext>
                </a:extLst>
              </a:tr>
            </a:tbl>
          </a:graphicData>
        </a:graphic>
      </p:graphicFrame>
      <p:grpSp>
        <p:nvGrpSpPr>
          <p:cNvPr id="498" name="Group 497">
            <a:extLst>
              <a:ext uri="{FF2B5EF4-FFF2-40B4-BE49-F238E27FC236}">
                <a16:creationId xmlns:a16="http://schemas.microsoft.com/office/drawing/2014/main" id="{4569D23D-423D-C155-7AEF-EA47E38031AB}"/>
              </a:ext>
            </a:extLst>
          </p:cNvPr>
          <p:cNvGrpSpPr/>
          <p:nvPr/>
        </p:nvGrpSpPr>
        <p:grpSpPr>
          <a:xfrm>
            <a:off x="828712" y="1114769"/>
            <a:ext cx="10534576" cy="1601230"/>
            <a:chOff x="1324613" y="1088596"/>
            <a:chExt cx="10534576" cy="1601230"/>
          </a:xfrm>
        </p:grpSpPr>
        <p:grpSp>
          <p:nvGrpSpPr>
            <p:cNvPr id="496" name="Group 495">
              <a:extLst>
                <a:ext uri="{FF2B5EF4-FFF2-40B4-BE49-F238E27FC236}">
                  <a16:creationId xmlns:a16="http://schemas.microsoft.com/office/drawing/2014/main" id="{8EB21E36-D45F-B314-10FA-59ACA7F56149}"/>
                </a:ext>
              </a:extLst>
            </p:cNvPr>
            <p:cNvGrpSpPr/>
            <p:nvPr/>
          </p:nvGrpSpPr>
          <p:grpSpPr>
            <a:xfrm>
              <a:off x="1324613" y="1090754"/>
              <a:ext cx="1112838" cy="1559752"/>
              <a:chOff x="8275275" y="3338094"/>
              <a:chExt cx="1112838" cy="1559752"/>
            </a:xfrm>
          </p:grpSpPr>
          <p:grpSp>
            <p:nvGrpSpPr>
              <p:cNvPr id="416" name="Group 415">
                <a:extLst>
                  <a:ext uri="{FF2B5EF4-FFF2-40B4-BE49-F238E27FC236}">
                    <a16:creationId xmlns:a16="http://schemas.microsoft.com/office/drawing/2014/main" id="{FAADD0C4-B4D7-381A-2790-18B693F0A9FC}"/>
                  </a:ext>
                </a:extLst>
              </p:cNvPr>
              <p:cNvGrpSpPr/>
              <p:nvPr/>
            </p:nvGrpSpPr>
            <p:grpSpPr>
              <a:xfrm>
                <a:off x="8520703" y="3654961"/>
                <a:ext cx="426538" cy="904709"/>
                <a:chOff x="718880" y="3360380"/>
                <a:chExt cx="426538" cy="904709"/>
              </a:xfrm>
            </p:grpSpPr>
            <p:cxnSp>
              <p:nvCxnSpPr>
                <p:cNvPr id="417" name="Straight Connector 416">
                  <a:extLst>
                    <a:ext uri="{FF2B5EF4-FFF2-40B4-BE49-F238E27FC236}">
                      <a16:creationId xmlns:a16="http://schemas.microsoft.com/office/drawing/2014/main" id="{CADFCAB4-3D6C-DD79-6FD7-D5731802A0D8}"/>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6D2EAAE8-31D2-2772-D0A6-3905E84BD858}"/>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48065825-EC9A-0A41-2440-549E20D2F51B}"/>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D299BE6B-0022-53ED-65B9-25F567FE0B81}"/>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ADDE0CC1-8C8C-4E15-D478-06DF2C80A058}"/>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6DFE7AC4-9EC5-8ADD-E7EF-13746ABFCAFA}"/>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19D63D2B-B853-0E90-4DF9-71875329CF28}"/>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65" name="TextBox 364">
                <a:extLst>
                  <a:ext uri="{FF2B5EF4-FFF2-40B4-BE49-F238E27FC236}">
                    <a16:creationId xmlns:a16="http://schemas.microsoft.com/office/drawing/2014/main" id="{7B990540-6403-91C5-6977-0BF7C15D30CF}"/>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366" name="TextBox 365">
                <a:extLst>
                  <a:ext uri="{FF2B5EF4-FFF2-40B4-BE49-F238E27FC236}">
                    <a16:creationId xmlns:a16="http://schemas.microsoft.com/office/drawing/2014/main" id="{58B45FEF-3FF6-F19D-4D4E-D934CF9CE60F}"/>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367" name="TextBox 366">
                <a:extLst>
                  <a:ext uri="{FF2B5EF4-FFF2-40B4-BE49-F238E27FC236}">
                    <a16:creationId xmlns:a16="http://schemas.microsoft.com/office/drawing/2014/main" id="{2D1BA920-12B0-4BDC-DE6B-19CB3EDE2FDF}"/>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368" name="TextBox 367">
                <a:extLst>
                  <a:ext uri="{FF2B5EF4-FFF2-40B4-BE49-F238E27FC236}">
                    <a16:creationId xmlns:a16="http://schemas.microsoft.com/office/drawing/2014/main" id="{B5627727-7580-C958-023A-F81C7E7CA2E4}"/>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369" name="TextBox 368">
                <a:extLst>
                  <a:ext uri="{FF2B5EF4-FFF2-40B4-BE49-F238E27FC236}">
                    <a16:creationId xmlns:a16="http://schemas.microsoft.com/office/drawing/2014/main" id="{2D3DA183-78CF-AEEC-8320-8D47C799A2AC}"/>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370" name="TextBox 369">
                <a:extLst>
                  <a:ext uri="{FF2B5EF4-FFF2-40B4-BE49-F238E27FC236}">
                    <a16:creationId xmlns:a16="http://schemas.microsoft.com/office/drawing/2014/main" id="{03743671-C3D4-55A1-35B2-390CCE833C3A}"/>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371" name="TextBox 370">
                <a:extLst>
                  <a:ext uri="{FF2B5EF4-FFF2-40B4-BE49-F238E27FC236}">
                    <a16:creationId xmlns:a16="http://schemas.microsoft.com/office/drawing/2014/main" id="{06C25E5C-9A92-3204-5AFD-D6A32B7F8AB6}"/>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grpSp>
          <p:nvGrpSpPr>
            <p:cNvPr id="497" name="Group 496">
              <a:extLst>
                <a:ext uri="{FF2B5EF4-FFF2-40B4-BE49-F238E27FC236}">
                  <a16:creationId xmlns:a16="http://schemas.microsoft.com/office/drawing/2014/main" id="{C72773FF-D2FD-F866-E091-5D1A2FCC0BBD}"/>
                </a:ext>
              </a:extLst>
            </p:cNvPr>
            <p:cNvGrpSpPr/>
            <p:nvPr/>
          </p:nvGrpSpPr>
          <p:grpSpPr>
            <a:xfrm>
              <a:off x="2346545" y="1088596"/>
              <a:ext cx="9512644" cy="1601230"/>
              <a:chOff x="695376" y="1086647"/>
              <a:chExt cx="9512644" cy="1601230"/>
            </a:xfrm>
          </p:grpSpPr>
          <p:sp>
            <p:nvSpPr>
              <p:cNvPr id="31" name="TextBox 30">
                <a:extLst>
                  <a:ext uri="{FF2B5EF4-FFF2-40B4-BE49-F238E27FC236}">
                    <a16:creationId xmlns:a16="http://schemas.microsoft.com/office/drawing/2014/main" id="{F67976AD-5C9A-2DEA-E30B-8F7694B716A6}"/>
                  </a:ext>
                </a:extLst>
              </p:cNvPr>
              <p:cNvSpPr txBox="1"/>
              <p:nvPr/>
            </p:nvSpPr>
            <p:spPr>
              <a:xfrm>
                <a:off x="1997612" y="1097280"/>
                <a:ext cx="184731" cy="369332"/>
              </a:xfrm>
              <a:prstGeom prst="rect">
                <a:avLst/>
              </a:prstGeom>
              <a:noFill/>
            </p:spPr>
            <p:txBody>
              <a:bodyPr wrap="none" rtlCol="0">
                <a:spAutoFit/>
              </a:bodyPr>
              <a:lstStyle/>
              <a:p>
                <a:endParaRPr lang="en-US" dirty="0"/>
              </a:p>
            </p:txBody>
          </p:sp>
          <p:grpSp>
            <p:nvGrpSpPr>
              <p:cNvPr id="407" name="Group 406">
                <a:extLst>
                  <a:ext uri="{FF2B5EF4-FFF2-40B4-BE49-F238E27FC236}">
                    <a16:creationId xmlns:a16="http://schemas.microsoft.com/office/drawing/2014/main" id="{01CE7248-ECED-AC42-5C4A-7D60B4F85C92}"/>
                  </a:ext>
                </a:extLst>
              </p:cNvPr>
              <p:cNvGrpSpPr/>
              <p:nvPr/>
            </p:nvGrpSpPr>
            <p:grpSpPr>
              <a:xfrm>
                <a:off x="695376" y="1113685"/>
                <a:ext cx="1085240" cy="1529272"/>
                <a:chOff x="398123" y="3055614"/>
                <a:chExt cx="1085240" cy="1529272"/>
              </a:xfrm>
            </p:grpSpPr>
            <p:cxnSp>
              <p:nvCxnSpPr>
                <p:cNvPr id="480" name="Straight Connector 479">
                  <a:extLst>
                    <a:ext uri="{FF2B5EF4-FFF2-40B4-BE49-F238E27FC236}">
                      <a16:creationId xmlns:a16="http://schemas.microsoft.com/office/drawing/2014/main" id="{A2237DA4-917A-995A-F005-B03691A53620}"/>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8582FB47-145E-2CF9-67E8-4DB81D309B9B}"/>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76034464-11B7-221B-623A-91A9A41ED287}"/>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6A34BF29-C35A-1480-B9D7-B18981DC778D}"/>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ABC9453F-7472-1ED2-7686-0542E7E7924A}"/>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7A319995-1F55-33C9-6C4A-F933110FFF81}"/>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4AA4BA6E-D65B-411B-5221-15491378B601}"/>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87" name="TextBox 486">
                  <a:extLst>
                    <a:ext uri="{FF2B5EF4-FFF2-40B4-BE49-F238E27FC236}">
                      <a16:creationId xmlns:a16="http://schemas.microsoft.com/office/drawing/2014/main" id="{363C86B6-47D9-1B23-7742-0B7914890BF0}"/>
                    </a:ext>
                  </a:extLst>
                </p:cNvPr>
                <p:cNvSpPr txBox="1"/>
                <p:nvPr/>
              </p:nvSpPr>
              <p:spPr>
                <a:xfrm>
                  <a:off x="771803" y="3055614"/>
                  <a:ext cx="314510" cy="369332"/>
                </a:xfrm>
                <a:prstGeom prst="rect">
                  <a:avLst/>
                </a:prstGeom>
                <a:noFill/>
              </p:spPr>
              <p:txBody>
                <a:bodyPr wrap="none" rtlCol="0">
                  <a:spAutoFit/>
                </a:bodyPr>
                <a:lstStyle/>
                <a:p>
                  <a:r>
                    <a:rPr lang="en-US" dirty="0"/>
                    <a:t>c</a:t>
                  </a:r>
                </a:p>
              </p:txBody>
            </p:sp>
            <p:sp>
              <p:nvSpPr>
                <p:cNvPr id="488" name="TextBox 487">
                  <a:extLst>
                    <a:ext uri="{FF2B5EF4-FFF2-40B4-BE49-F238E27FC236}">
                      <a16:creationId xmlns:a16="http://schemas.microsoft.com/office/drawing/2014/main" id="{5F5800B5-9A88-64B8-5227-880229768FC2}"/>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489" name="TextBox 488">
                  <a:extLst>
                    <a:ext uri="{FF2B5EF4-FFF2-40B4-BE49-F238E27FC236}">
                      <a16:creationId xmlns:a16="http://schemas.microsoft.com/office/drawing/2014/main" id="{7EC8180F-81B8-3DCF-5AE1-F9B0AA226FFE}"/>
                    </a:ext>
                  </a:extLst>
                </p:cNvPr>
                <p:cNvSpPr txBox="1"/>
                <p:nvPr/>
              </p:nvSpPr>
              <p:spPr>
                <a:xfrm>
                  <a:off x="1143205" y="3887644"/>
                  <a:ext cx="340158" cy="369332"/>
                </a:xfrm>
                <a:prstGeom prst="rect">
                  <a:avLst/>
                </a:prstGeom>
                <a:noFill/>
              </p:spPr>
              <p:txBody>
                <a:bodyPr wrap="square" rtlCol="0">
                  <a:spAutoFit/>
                </a:bodyPr>
                <a:lstStyle/>
                <a:p>
                  <a:r>
                    <a:rPr lang="en-US" dirty="0"/>
                    <a:t>g</a:t>
                  </a:r>
                </a:p>
              </p:txBody>
            </p:sp>
            <p:sp>
              <p:nvSpPr>
                <p:cNvPr id="490" name="TextBox 489">
                  <a:extLst>
                    <a:ext uri="{FF2B5EF4-FFF2-40B4-BE49-F238E27FC236}">
                      <a16:creationId xmlns:a16="http://schemas.microsoft.com/office/drawing/2014/main" id="{A46F1553-07DA-39BB-3F8B-AFAA1F2907CD}"/>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491" name="TextBox 490">
                  <a:extLst>
                    <a:ext uri="{FF2B5EF4-FFF2-40B4-BE49-F238E27FC236}">
                      <a16:creationId xmlns:a16="http://schemas.microsoft.com/office/drawing/2014/main" id="{BF8FA9EE-DA22-C525-95EC-6B4AEAE73883}"/>
                    </a:ext>
                  </a:extLst>
                </p:cNvPr>
                <p:cNvSpPr txBox="1"/>
                <p:nvPr/>
              </p:nvSpPr>
              <p:spPr>
                <a:xfrm>
                  <a:off x="398123" y="3872714"/>
                  <a:ext cx="317716" cy="369332"/>
                </a:xfrm>
                <a:prstGeom prst="rect">
                  <a:avLst/>
                </a:prstGeom>
                <a:noFill/>
              </p:spPr>
              <p:txBody>
                <a:bodyPr wrap="none" rtlCol="0">
                  <a:spAutoFit/>
                </a:bodyPr>
                <a:lstStyle/>
                <a:p>
                  <a:r>
                    <a:rPr lang="en-US" dirty="0"/>
                    <a:t>e</a:t>
                  </a:r>
                </a:p>
              </p:txBody>
            </p:sp>
            <p:sp>
              <p:nvSpPr>
                <p:cNvPr id="492" name="TextBox 491">
                  <a:extLst>
                    <a:ext uri="{FF2B5EF4-FFF2-40B4-BE49-F238E27FC236}">
                      <a16:creationId xmlns:a16="http://schemas.microsoft.com/office/drawing/2014/main" id="{ED0EDCAB-02D3-487A-2362-D3DCFE78A060}"/>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493" name="TextBox 492">
                  <a:extLst>
                    <a:ext uri="{FF2B5EF4-FFF2-40B4-BE49-F238E27FC236}">
                      <a16:creationId xmlns:a16="http://schemas.microsoft.com/office/drawing/2014/main" id="{11FF03EC-E8F2-FA2C-2FEE-117AD4AB35AC}"/>
                    </a:ext>
                  </a:extLst>
                </p:cNvPr>
                <p:cNvSpPr txBox="1"/>
                <p:nvPr/>
              </p:nvSpPr>
              <p:spPr>
                <a:xfrm>
                  <a:off x="781622" y="3455504"/>
                  <a:ext cx="314510" cy="369332"/>
                </a:xfrm>
                <a:prstGeom prst="rect">
                  <a:avLst/>
                </a:prstGeom>
                <a:noFill/>
              </p:spPr>
              <p:txBody>
                <a:bodyPr wrap="none" rtlCol="0">
                  <a:spAutoFit/>
                </a:bodyPr>
                <a:lstStyle/>
                <a:p>
                  <a:r>
                    <a:rPr lang="en-US" dirty="0"/>
                    <a:t>a</a:t>
                  </a:r>
                </a:p>
              </p:txBody>
            </p:sp>
          </p:grpSp>
          <p:grpSp>
            <p:nvGrpSpPr>
              <p:cNvPr id="408" name="Group 407">
                <a:extLst>
                  <a:ext uri="{FF2B5EF4-FFF2-40B4-BE49-F238E27FC236}">
                    <a16:creationId xmlns:a16="http://schemas.microsoft.com/office/drawing/2014/main" id="{07A69145-E905-CCE3-5FB1-3DF5DFE04C0C}"/>
                  </a:ext>
                </a:extLst>
              </p:cNvPr>
              <p:cNvGrpSpPr/>
              <p:nvPr/>
            </p:nvGrpSpPr>
            <p:grpSpPr>
              <a:xfrm>
                <a:off x="2072401" y="1428497"/>
                <a:ext cx="426538" cy="904709"/>
                <a:chOff x="718880" y="3360380"/>
                <a:chExt cx="426538" cy="904709"/>
              </a:xfrm>
            </p:grpSpPr>
            <p:cxnSp>
              <p:nvCxnSpPr>
                <p:cNvPr id="473" name="Straight Connector 472">
                  <a:extLst>
                    <a:ext uri="{FF2B5EF4-FFF2-40B4-BE49-F238E27FC236}">
                      <a16:creationId xmlns:a16="http://schemas.microsoft.com/office/drawing/2014/main" id="{B577D80F-49B2-7CB0-AD86-E283297BEC65}"/>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F37E5BFA-2A06-7A94-982A-7F8C870C50A6}"/>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56326FDE-8C44-F1E4-435E-BEEBF4BAE1F3}"/>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6D38A723-8583-9B8E-8DD3-4B5063DB8454}"/>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97152B69-556E-09D8-F408-81BD81280394}"/>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11DABEB9-0FD3-298D-12D5-CA13DF341DBF}"/>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9" name="Straight Connector 478">
                  <a:extLst>
                    <a:ext uri="{FF2B5EF4-FFF2-40B4-BE49-F238E27FC236}">
                      <a16:creationId xmlns:a16="http://schemas.microsoft.com/office/drawing/2014/main" id="{3F6618F3-AD68-D383-C207-BD6440F30898}"/>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09" name="Group 408">
                <a:extLst>
                  <a:ext uri="{FF2B5EF4-FFF2-40B4-BE49-F238E27FC236}">
                    <a16:creationId xmlns:a16="http://schemas.microsoft.com/office/drawing/2014/main" id="{2686299A-5681-C02A-B164-EF6BD0AAC52B}"/>
                  </a:ext>
                </a:extLst>
              </p:cNvPr>
              <p:cNvGrpSpPr/>
              <p:nvPr/>
            </p:nvGrpSpPr>
            <p:grpSpPr>
              <a:xfrm>
                <a:off x="3144614" y="1442832"/>
                <a:ext cx="426538" cy="904709"/>
                <a:chOff x="718880" y="3360380"/>
                <a:chExt cx="426538" cy="904709"/>
              </a:xfrm>
            </p:grpSpPr>
            <p:cxnSp>
              <p:nvCxnSpPr>
                <p:cNvPr id="466" name="Straight Connector 465">
                  <a:extLst>
                    <a:ext uri="{FF2B5EF4-FFF2-40B4-BE49-F238E27FC236}">
                      <a16:creationId xmlns:a16="http://schemas.microsoft.com/office/drawing/2014/main" id="{858DDFA6-E967-5C7F-F435-B73A8FE4A752}"/>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DFD9585E-D6EA-FDD3-925D-9653604CFE5E}"/>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6A0008D0-0935-FB56-F3B1-333FB73BDD44}"/>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1828DD59-B058-D53A-BBCD-EB4775C3323B}"/>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5C2E74AE-31B7-9624-1E38-B1E64BC86C71}"/>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2CA79B59-48EE-A9F4-F234-B4F9D462712E}"/>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591ACDDF-81C7-4CEA-34F9-3DD0C529E727}"/>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0" name="Group 409">
                <a:extLst>
                  <a:ext uri="{FF2B5EF4-FFF2-40B4-BE49-F238E27FC236}">
                    <a16:creationId xmlns:a16="http://schemas.microsoft.com/office/drawing/2014/main" id="{0A6DF5CD-8389-8E3B-620C-082AB589AD67}"/>
                  </a:ext>
                </a:extLst>
              </p:cNvPr>
              <p:cNvGrpSpPr/>
              <p:nvPr/>
            </p:nvGrpSpPr>
            <p:grpSpPr>
              <a:xfrm>
                <a:off x="4148092" y="1438716"/>
                <a:ext cx="426538" cy="904709"/>
                <a:chOff x="718880" y="3360380"/>
                <a:chExt cx="426538" cy="904709"/>
              </a:xfrm>
            </p:grpSpPr>
            <p:cxnSp>
              <p:nvCxnSpPr>
                <p:cNvPr id="459" name="Straight Connector 458">
                  <a:extLst>
                    <a:ext uri="{FF2B5EF4-FFF2-40B4-BE49-F238E27FC236}">
                      <a16:creationId xmlns:a16="http://schemas.microsoft.com/office/drawing/2014/main" id="{F9547BB5-DC33-1BB6-181E-A5F8A4AF5234}"/>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EB3A7343-F104-37F4-3377-75010C214D69}"/>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2E97322D-4466-D345-7DFC-2DC6AACFE2B1}"/>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173E0B2B-A71C-202F-FEB0-6CE651200D35}"/>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1674F6FA-511D-2CDB-1319-451BABABAADA}"/>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40F023A8-7274-9C93-296A-2C0F2F57E35D}"/>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0F5C0584-840B-8F93-BA1B-D430C4DC458C}"/>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1" name="Group 410">
                <a:extLst>
                  <a:ext uri="{FF2B5EF4-FFF2-40B4-BE49-F238E27FC236}">
                    <a16:creationId xmlns:a16="http://schemas.microsoft.com/office/drawing/2014/main" id="{21324848-43D7-AC75-CA9B-26760DF58077}"/>
                  </a:ext>
                </a:extLst>
              </p:cNvPr>
              <p:cNvGrpSpPr/>
              <p:nvPr/>
            </p:nvGrpSpPr>
            <p:grpSpPr>
              <a:xfrm>
                <a:off x="5199359" y="1427123"/>
                <a:ext cx="426538" cy="904709"/>
                <a:chOff x="718880" y="3360380"/>
                <a:chExt cx="426538" cy="904709"/>
              </a:xfrm>
            </p:grpSpPr>
            <p:cxnSp>
              <p:nvCxnSpPr>
                <p:cNvPr id="452" name="Straight Connector 451">
                  <a:extLst>
                    <a:ext uri="{FF2B5EF4-FFF2-40B4-BE49-F238E27FC236}">
                      <a16:creationId xmlns:a16="http://schemas.microsoft.com/office/drawing/2014/main" id="{9922DFEC-5CA7-CDF4-D89A-F1422B2A0156}"/>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B0D423E6-40A8-BE23-7445-D5D6F6023367}"/>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C8DF5003-C8DB-9592-389C-2AA2155F6662}"/>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22B0A121-C7B5-0E43-4F40-2E6ABB85362B}"/>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FB66D21E-8F64-BCD0-93B0-1159FC1954AF}"/>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49B9D7D5-B326-E2D5-709E-239493E68D9A}"/>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F9F5C0C5-1874-D6A9-658F-269DB9F9D5B3}"/>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2" name="Group 411">
                <a:extLst>
                  <a:ext uri="{FF2B5EF4-FFF2-40B4-BE49-F238E27FC236}">
                    <a16:creationId xmlns:a16="http://schemas.microsoft.com/office/drawing/2014/main" id="{C058FEEF-E96A-938E-1D8E-EFC8657AE4D9}"/>
                  </a:ext>
                </a:extLst>
              </p:cNvPr>
              <p:cNvGrpSpPr/>
              <p:nvPr/>
            </p:nvGrpSpPr>
            <p:grpSpPr>
              <a:xfrm>
                <a:off x="6234486" y="1438215"/>
                <a:ext cx="426538" cy="904709"/>
                <a:chOff x="718880" y="3360380"/>
                <a:chExt cx="426538" cy="904709"/>
              </a:xfrm>
            </p:grpSpPr>
            <p:cxnSp>
              <p:nvCxnSpPr>
                <p:cNvPr id="445" name="Straight Connector 444">
                  <a:extLst>
                    <a:ext uri="{FF2B5EF4-FFF2-40B4-BE49-F238E27FC236}">
                      <a16:creationId xmlns:a16="http://schemas.microsoft.com/office/drawing/2014/main" id="{7E5B5FF8-7A03-4DB5-AB1D-894F3ADCAD2E}"/>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DD1A75B4-8124-FB43-4D8A-7D5AB69CAE9D}"/>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5DB31ADF-D1AA-9F5A-3556-DB2CB3D539F0}"/>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CCAEE122-9FC2-92DE-AE22-78C2E42BD06A}"/>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CA89E96A-51D8-98C4-C05E-29117D48BF4C}"/>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9B221B10-1CF1-E685-FE85-F685E6E0CB41}"/>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CA81C9D2-263A-C101-1076-D4AEDD5339AD}"/>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3" name="Group 412">
                <a:extLst>
                  <a:ext uri="{FF2B5EF4-FFF2-40B4-BE49-F238E27FC236}">
                    <a16:creationId xmlns:a16="http://schemas.microsoft.com/office/drawing/2014/main" id="{B52481A9-013F-6780-1E44-E11E3EDD3C6D}"/>
                  </a:ext>
                </a:extLst>
              </p:cNvPr>
              <p:cNvGrpSpPr/>
              <p:nvPr/>
            </p:nvGrpSpPr>
            <p:grpSpPr>
              <a:xfrm>
                <a:off x="7290754" y="1448261"/>
                <a:ext cx="426538" cy="904709"/>
                <a:chOff x="718880" y="3360380"/>
                <a:chExt cx="426538" cy="904709"/>
              </a:xfrm>
            </p:grpSpPr>
            <p:cxnSp>
              <p:nvCxnSpPr>
                <p:cNvPr id="438" name="Straight Connector 437">
                  <a:extLst>
                    <a:ext uri="{FF2B5EF4-FFF2-40B4-BE49-F238E27FC236}">
                      <a16:creationId xmlns:a16="http://schemas.microsoft.com/office/drawing/2014/main" id="{EE3D151A-62C2-253D-D0FA-B0E41670936A}"/>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A14285BC-B079-C9B7-8A22-8C37F0E5D51A}"/>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793CBB28-FE45-94C4-9CF1-B46C9D524A51}"/>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3B2193A8-2946-BCED-A04B-F046EA179AF2}"/>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A01CC343-C0A0-B9BF-1D64-A93B7F7A7E9E}"/>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6B21D3F7-82CB-7E7C-CB0A-F2E08DA5D37E}"/>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57669AE5-9E2F-B3C3-2FBF-B5616EA019EC}"/>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4" name="Group 413">
                <a:extLst>
                  <a:ext uri="{FF2B5EF4-FFF2-40B4-BE49-F238E27FC236}">
                    <a16:creationId xmlns:a16="http://schemas.microsoft.com/office/drawing/2014/main" id="{8374B1FB-AF20-6CCD-AB40-4E1AB3BA4A35}"/>
                  </a:ext>
                </a:extLst>
              </p:cNvPr>
              <p:cNvGrpSpPr/>
              <p:nvPr/>
            </p:nvGrpSpPr>
            <p:grpSpPr>
              <a:xfrm>
                <a:off x="8362967" y="1462596"/>
                <a:ext cx="426538" cy="904709"/>
                <a:chOff x="718880" y="3360380"/>
                <a:chExt cx="426538" cy="904709"/>
              </a:xfrm>
            </p:grpSpPr>
            <p:cxnSp>
              <p:nvCxnSpPr>
                <p:cNvPr id="431" name="Straight Connector 430">
                  <a:extLst>
                    <a:ext uri="{FF2B5EF4-FFF2-40B4-BE49-F238E27FC236}">
                      <a16:creationId xmlns:a16="http://schemas.microsoft.com/office/drawing/2014/main" id="{D743B639-F7EE-B5C5-8A1E-D5F15402F972}"/>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61BC1340-9158-F8A6-9B39-A33C3D5110EC}"/>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0BE74BFE-520A-CD7A-6B3F-7FA4A456F6DA}"/>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6D777EC8-0743-95DB-2312-34DACAC7447C}"/>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4766BE26-DC80-1B05-AD98-7EFADC95AB5F}"/>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7E81397B-9403-BB80-5F09-F52BE5006C01}"/>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78A87408-123C-CA2B-1269-EC8BC75349FA}"/>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5" name="Group 414">
                <a:extLst>
                  <a:ext uri="{FF2B5EF4-FFF2-40B4-BE49-F238E27FC236}">
                    <a16:creationId xmlns:a16="http://schemas.microsoft.com/office/drawing/2014/main" id="{3472892F-DF1A-A99E-4B04-62FF66DD7781}"/>
                  </a:ext>
                </a:extLst>
              </p:cNvPr>
              <p:cNvGrpSpPr/>
              <p:nvPr/>
            </p:nvGrpSpPr>
            <p:grpSpPr>
              <a:xfrm>
                <a:off x="9366445" y="1458480"/>
                <a:ext cx="426538" cy="904709"/>
                <a:chOff x="718880" y="3360380"/>
                <a:chExt cx="426538" cy="904709"/>
              </a:xfrm>
            </p:grpSpPr>
            <p:cxnSp>
              <p:nvCxnSpPr>
                <p:cNvPr id="424" name="Straight Connector 423">
                  <a:extLst>
                    <a:ext uri="{FF2B5EF4-FFF2-40B4-BE49-F238E27FC236}">
                      <a16:creationId xmlns:a16="http://schemas.microsoft.com/office/drawing/2014/main" id="{6D438EAD-E6AF-1849-27C6-91F3D3C59848}"/>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691F6586-C357-7D1D-ED1F-64DEDF8867FE}"/>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FD88B534-E5A2-180B-499C-4FEAF5C3C1CA}"/>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96E8699D-7104-0236-C6C9-F44A062B81C4}"/>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542F62F2-B92B-FE6D-5B58-FB4039BAAD4D}"/>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A8622085-7309-EEB0-47FC-8F49249E4CBE}"/>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A6BEBA11-1C99-3528-F07A-3663C4E92FA1}"/>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38" name="TextBox 337">
                <a:extLst>
                  <a:ext uri="{FF2B5EF4-FFF2-40B4-BE49-F238E27FC236}">
                    <a16:creationId xmlns:a16="http://schemas.microsoft.com/office/drawing/2014/main" id="{5D4861C8-1BF8-DD39-0838-B68B12326EA6}"/>
                  </a:ext>
                </a:extLst>
              </p:cNvPr>
              <p:cNvSpPr txBox="1"/>
              <p:nvPr/>
            </p:nvSpPr>
            <p:spPr>
              <a:xfrm>
                <a:off x="2120689" y="1097280"/>
                <a:ext cx="314510" cy="369332"/>
              </a:xfrm>
              <a:prstGeom prst="rect">
                <a:avLst/>
              </a:prstGeom>
              <a:noFill/>
            </p:spPr>
            <p:txBody>
              <a:bodyPr wrap="none" rtlCol="0">
                <a:spAutoFit/>
              </a:bodyPr>
              <a:lstStyle/>
              <a:p>
                <a:r>
                  <a:rPr lang="en-US" dirty="0"/>
                  <a:t>c</a:t>
                </a:r>
              </a:p>
            </p:txBody>
          </p:sp>
          <p:sp>
            <p:nvSpPr>
              <p:cNvPr id="339" name="TextBox 338">
                <a:extLst>
                  <a:ext uri="{FF2B5EF4-FFF2-40B4-BE49-F238E27FC236}">
                    <a16:creationId xmlns:a16="http://schemas.microsoft.com/office/drawing/2014/main" id="{9A1133C4-6748-9546-9EA9-9757709B465D}"/>
                  </a:ext>
                </a:extLst>
              </p:cNvPr>
              <p:cNvSpPr txBox="1"/>
              <p:nvPr/>
            </p:nvSpPr>
            <p:spPr>
              <a:xfrm>
                <a:off x="2468550" y="1464841"/>
                <a:ext cx="322524" cy="369332"/>
              </a:xfrm>
              <a:prstGeom prst="rect">
                <a:avLst/>
              </a:prstGeom>
              <a:noFill/>
            </p:spPr>
            <p:txBody>
              <a:bodyPr wrap="none" rtlCol="0">
                <a:spAutoFit/>
              </a:bodyPr>
              <a:lstStyle/>
              <a:p>
                <a:r>
                  <a:rPr lang="en-US" dirty="0"/>
                  <a:t>d</a:t>
                </a:r>
              </a:p>
            </p:txBody>
          </p:sp>
          <p:sp>
            <p:nvSpPr>
              <p:cNvPr id="340" name="TextBox 339">
                <a:extLst>
                  <a:ext uri="{FF2B5EF4-FFF2-40B4-BE49-F238E27FC236}">
                    <a16:creationId xmlns:a16="http://schemas.microsoft.com/office/drawing/2014/main" id="{8582620E-AD42-538C-07F7-2B04281697FC}"/>
                  </a:ext>
                </a:extLst>
              </p:cNvPr>
              <p:cNvSpPr txBox="1"/>
              <p:nvPr/>
            </p:nvSpPr>
            <p:spPr>
              <a:xfrm>
                <a:off x="2492091" y="1929310"/>
                <a:ext cx="340158" cy="369332"/>
              </a:xfrm>
              <a:prstGeom prst="rect">
                <a:avLst/>
              </a:prstGeom>
              <a:noFill/>
            </p:spPr>
            <p:txBody>
              <a:bodyPr wrap="square" rtlCol="0">
                <a:spAutoFit/>
              </a:bodyPr>
              <a:lstStyle/>
              <a:p>
                <a:r>
                  <a:rPr lang="en-US" dirty="0"/>
                  <a:t>g</a:t>
                </a:r>
              </a:p>
            </p:txBody>
          </p:sp>
          <p:sp>
            <p:nvSpPr>
              <p:cNvPr id="341" name="TextBox 340">
                <a:extLst>
                  <a:ext uri="{FF2B5EF4-FFF2-40B4-BE49-F238E27FC236}">
                    <a16:creationId xmlns:a16="http://schemas.microsoft.com/office/drawing/2014/main" id="{F7741C3B-93F3-34A1-FFDF-77B7B251AA1C}"/>
                  </a:ext>
                </a:extLst>
              </p:cNvPr>
              <p:cNvSpPr txBox="1"/>
              <p:nvPr/>
            </p:nvSpPr>
            <p:spPr>
              <a:xfrm>
                <a:off x="2121557" y="2287700"/>
                <a:ext cx="264816" cy="369332"/>
              </a:xfrm>
              <a:prstGeom prst="rect">
                <a:avLst/>
              </a:prstGeom>
              <a:noFill/>
            </p:spPr>
            <p:txBody>
              <a:bodyPr wrap="none" rtlCol="0">
                <a:spAutoFit/>
              </a:bodyPr>
              <a:lstStyle/>
              <a:p>
                <a:r>
                  <a:rPr lang="en-US" dirty="0"/>
                  <a:t>f</a:t>
                </a:r>
              </a:p>
            </p:txBody>
          </p:sp>
          <p:sp>
            <p:nvSpPr>
              <p:cNvPr id="342" name="TextBox 341">
                <a:extLst>
                  <a:ext uri="{FF2B5EF4-FFF2-40B4-BE49-F238E27FC236}">
                    <a16:creationId xmlns:a16="http://schemas.microsoft.com/office/drawing/2014/main" id="{46234B07-4955-8E4F-9825-DD6150502DD4}"/>
                  </a:ext>
                </a:extLst>
              </p:cNvPr>
              <p:cNvSpPr txBox="1"/>
              <p:nvPr/>
            </p:nvSpPr>
            <p:spPr>
              <a:xfrm>
                <a:off x="1747009" y="1914380"/>
                <a:ext cx="317716" cy="369332"/>
              </a:xfrm>
              <a:prstGeom prst="rect">
                <a:avLst/>
              </a:prstGeom>
              <a:noFill/>
            </p:spPr>
            <p:txBody>
              <a:bodyPr wrap="none" rtlCol="0">
                <a:spAutoFit/>
              </a:bodyPr>
              <a:lstStyle/>
              <a:p>
                <a:r>
                  <a:rPr lang="en-US" dirty="0"/>
                  <a:t>e</a:t>
                </a:r>
              </a:p>
            </p:txBody>
          </p:sp>
          <p:sp>
            <p:nvSpPr>
              <p:cNvPr id="343" name="TextBox 342">
                <a:extLst>
                  <a:ext uri="{FF2B5EF4-FFF2-40B4-BE49-F238E27FC236}">
                    <a16:creationId xmlns:a16="http://schemas.microsoft.com/office/drawing/2014/main" id="{8C1A1E13-1900-3CFB-C34C-C423AC6CCFEB}"/>
                  </a:ext>
                </a:extLst>
              </p:cNvPr>
              <p:cNvSpPr txBox="1"/>
              <p:nvPr/>
            </p:nvSpPr>
            <p:spPr>
              <a:xfrm>
                <a:off x="1838540" y="1464841"/>
                <a:ext cx="322524" cy="369332"/>
              </a:xfrm>
              <a:prstGeom prst="rect">
                <a:avLst/>
              </a:prstGeom>
              <a:noFill/>
            </p:spPr>
            <p:txBody>
              <a:bodyPr wrap="none" rtlCol="0">
                <a:spAutoFit/>
              </a:bodyPr>
              <a:lstStyle/>
              <a:p>
                <a:r>
                  <a:rPr lang="en-US" dirty="0"/>
                  <a:t>b</a:t>
                </a:r>
              </a:p>
            </p:txBody>
          </p:sp>
          <p:sp>
            <p:nvSpPr>
              <p:cNvPr id="344" name="TextBox 343">
                <a:extLst>
                  <a:ext uri="{FF2B5EF4-FFF2-40B4-BE49-F238E27FC236}">
                    <a16:creationId xmlns:a16="http://schemas.microsoft.com/office/drawing/2014/main" id="{0064ADC3-53DB-7A91-D111-B2F916B86BDD}"/>
                  </a:ext>
                </a:extLst>
              </p:cNvPr>
              <p:cNvSpPr txBox="1"/>
              <p:nvPr/>
            </p:nvSpPr>
            <p:spPr>
              <a:xfrm>
                <a:off x="2130508" y="1497170"/>
                <a:ext cx="314510" cy="369332"/>
              </a:xfrm>
              <a:prstGeom prst="rect">
                <a:avLst/>
              </a:prstGeom>
              <a:noFill/>
            </p:spPr>
            <p:txBody>
              <a:bodyPr wrap="none" rtlCol="0">
                <a:spAutoFit/>
              </a:bodyPr>
              <a:lstStyle/>
              <a:p>
                <a:r>
                  <a:rPr lang="en-US" dirty="0"/>
                  <a:t>a</a:t>
                </a:r>
              </a:p>
            </p:txBody>
          </p:sp>
          <p:sp>
            <p:nvSpPr>
              <p:cNvPr id="345" name="TextBox 344">
                <a:extLst>
                  <a:ext uri="{FF2B5EF4-FFF2-40B4-BE49-F238E27FC236}">
                    <a16:creationId xmlns:a16="http://schemas.microsoft.com/office/drawing/2014/main" id="{FD542CFA-B288-1222-F47D-1CC3CF3C5938}"/>
                  </a:ext>
                </a:extLst>
              </p:cNvPr>
              <p:cNvSpPr txBox="1"/>
              <p:nvPr/>
            </p:nvSpPr>
            <p:spPr>
              <a:xfrm>
                <a:off x="3223315" y="1156197"/>
                <a:ext cx="314510" cy="369332"/>
              </a:xfrm>
              <a:prstGeom prst="rect">
                <a:avLst/>
              </a:prstGeom>
              <a:noFill/>
            </p:spPr>
            <p:txBody>
              <a:bodyPr wrap="none" rtlCol="0">
                <a:spAutoFit/>
              </a:bodyPr>
              <a:lstStyle/>
              <a:p>
                <a:r>
                  <a:rPr lang="en-US" dirty="0"/>
                  <a:t>c</a:t>
                </a:r>
              </a:p>
            </p:txBody>
          </p:sp>
          <p:sp>
            <p:nvSpPr>
              <p:cNvPr id="346" name="TextBox 345">
                <a:extLst>
                  <a:ext uri="{FF2B5EF4-FFF2-40B4-BE49-F238E27FC236}">
                    <a16:creationId xmlns:a16="http://schemas.microsoft.com/office/drawing/2014/main" id="{0CB2BE67-9EDF-87F5-45C1-B8358B2FECF0}"/>
                  </a:ext>
                </a:extLst>
              </p:cNvPr>
              <p:cNvSpPr txBox="1"/>
              <p:nvPr/>
            </p:nvSpPr>
            <p:spPr>
              <a:xfrm>
                <a:off x="3571176" y="1523758"/>
                <a:ext cx="322524" cy="369332"/>
              </a:xfrm>
              <a:prstGeom prst="rect">
                <a:avLst/>
              </a:prstGeom>
              <a:noFill/>
            </p:spPr>
            <p:txBody>
              <a:bodyPr wrap="none" rtlCol="0">
                <a:spAutoFit/>
              </a:bodyPr>
              <a:lstStyle/>
              <a:p>
                <a:r>
                  <a:rPr lang="en-US" dirty="0"/>
                  <a:t>d</a:t>
                </a:r>
              </a:p>
            </p:txBody>
          </p:sp>
          <p:sp>
            <p:nvSpPr>
              <p:cNvPr id="347" name="TextBox 346">
                <a:extLst>
                  <a:ext uri="{FF2B5EF4-FFF2-40B4-BE49-F238E27FC236}">
                    <a16:creationId xmlns:a16="http://schemas.microsoft.com/office/drawing/2014/main" id="{0B076D84-303C-68D8-46DD-164FE550D137}"/>
                  </a:ext>
                </a:extLst>
              </p:cNvPr>
              <p:cNvSpPr txBox="1"/>
              <p:nvPr/>
            </p:nvSpPr>
            <p:spPr>
              <a:xfrm>
                <a:off x="3594717" y="1988227"/>
                <a:ext cx="340158" cy="369332"/>
              </a:xfrm>
              <a:prstGeom prst="rect">
                <a:avLst/>
              </a:prstGeom>
              <a:noFill/>
            </p:spPr>
            <p:txBody>
              <a:bodyPr wrap="square" rtlCol="0">
                <a:spAutoFit/>
              </a:bodyPr>
              <a:lstStyle/>
              <a:p>
                <a:r>
                  <a:rPr lang="en-US" dirty="0"/>
                  <a:t>g</a:t>
                </a:r>
              </a:p>
            </p:txBody>
          </p:sp>
          <p:sp>
            <p:nvSpPr>
              <p:cNvPr id="348" name="TextBox 347">
                <a:extLst>
                  <a:ext uri="{FF2B5EF4-FFF2-40B4-BE49-F238E27FC236}">
                    <a16:creationId xmlns:a16="http://schemas.microsoft.com/office/drawing/2014/main" id="{AA1EE887-BE7D-CAA9-1CBD-97CA8A40E7DD}"/>
                  </a:ext>
                </a:extLst>
              </p:cNvPr>
              <p:cNvSpPr txBox="1"/>
              <p:nvPr/>
            </p:nvSpPr>
            <p:spPr>
              <a:xfrm>
                <a:off x="3224183" y="2316137"/>
                <a:ext cx="264816" cy="369332"/>
              </a:xfrm>
              <a:prstGeom prst="rect">
                <a:avLst/>
              </a:prstGeom>
              <a:noFill/>
            </p:spPr>
            <p:txBody>
              <a:bodyPr wrap="none" rtlCol="0">
                <a:spAutoFit/>
              </a:bodyPr>
              <a:lstStyle/>
              <a:p>
                <a:r>
                  <a:rPr lang="en-US" dirty="0"/>
                  <a:t>f</a:t>
                </a:r>
              </a:p>
            </p:txBody>
          </p:sp>
          <p:sp>
            <p:nvSpPr>
              <p:cNvPr id="349" name="TextBox 348">
                <a:extLst>
                  <a:ext uri="{FF2B5EF4-FFF2-40B4-BE49-F238E27FC236}">
                    <a16:creationId xmlns:a16="http://schemas.microsoft.com/office/drawing/2014/main" id="{9390259B-1D8C-0A62-CF8E-AE5441833AC3}"/>
                  </a:ext>
                </a:extLst>
              </p:cNvPr>
              <p:cNvSpPr txBox="1"/>
              <p:nvPr/>
            </p:nvSpPr>
            <p:spPr>
              <a:xfrm>
                <a:off x="2849635" y="1973297"/>
                <a:ext cx="317716" cy="369332"/>
              </a:xfrm>
              <a:prstGeom prst="rect">
                <a:avLst/>
              </a:prstGeom>
              <a:noFill/>
            </p:spPr>
            <p:txBody>
              <a:bodyPr wrap="none" rtlCol="0">
                <a:spAutoFit/>
              </a:bodyPr>
              <a:lstStyle/>
              <a:p>
                <a:r>
                  <a:rPr lang="en-US" dirty="0"/>
                  <a:t>e</a:t>
                </a:r>
              </a:p>
            </p:txBody>
          </p:sp>
          <p:sp>
            <p:nvSpPr>
              <p:cNvPr id="350" name="TextBox 349">
                <a:extLst>
                  <a:ext uri="{FF2B5EF4-FFF2-40B4-BE49-F238E27FC236}">
                    <a16:creationId xmlns:a16="http://schemas.microsoft.com/office/drawing/2014/main" id="{CF375DB7-9F78-45BE-82E0-A49F688097B8}"/>
                  </a:ext>
                </a:extLst>
              </p:cNvPr>
              <p:cNvSpPr txBox="1"/>
              <p:nvPr/>
            </p:nvSpPr>
            <p:spPr>
              <a:xfrm>
                <a:off x="2941166" y="1523758"/>
                <a:ext cx="322524" cy="369332"/>
              </a:xfrm>
              <a:prstGeom prst="rect">
                <a:avLst/>
              </a:prstGeom>
              <a:noFill/>
            </p:spPr>
            <p:txBody>
              <a:bodyPr wrap="none" rtlCol="0">
                <a:spAutoFit/>
              </a:bodyPr>
              <a:lstStyle/>
              <a:p>
                <a:r>
                  <a:rPr lang="en-US" dirty="0"/>
                  <a:t>b</a:t>
                </a:r>
              </a:p>
            </p:txBody>
          </p:sp>
          <p:sp>
            <p:nvSpPr>
              <p:cNvPr id="351" name="TextBox 350">
                <a:extLst>
                  <a:ext uri="{FF2B5EF4-FFF2-40B4-BE49-F238E27FC236}">
                    <a16:creationId xmlns:a16="http://schemas.microsoft.com/office/drawing/2014/main" id="{AE78C0E9-C66E-4E89-9B56-779C7AADB4F2}"/>
                  </a:ext>
                </a:extLst>
              </p:cNvPr>
              <p:cNvSpPr txBox="1"/>
              <p:nvPr/>
            </p:nvSpPr>
            <p:spPr>
              <a:xfrm>
                <a:off x="3233134" y="1556087"/>
                <a:ext cx="314510" cy="369332"/>
              </a:xfrm>
              <a:prstGeom prst="rect">
                <a:avLst/>
              </a:prstGeom>
              <a:noFill/>
            </p:spPr>
            <p:txBody>
              <a:bodyPr wrap="none" rtlCol="0">
                <a:spAutoFit/>
              </a:bodyPr>
              <a:lstStyle/>
              <a:p>
                <a:r>
                  <a:rPr lang="en-US" dirty="0"/>
                  <a:t>a</a:t>
                </a:r>
              </a:p>
            </p:txBody>
          </p:sp>
          <p:sp>
            <p:nvSpPr>
              <p:cNvPr id="352" name="TextBox 351">
                <a:extLst>
                  <a:ext uri="{FF2B5EF4-FFF2-40B4-BE49-F238E27FC236}">
                    <a16:creationId xmlns:a16="http://schemas.microsoft.com/office/drawing/2014/main" id="{EE3421FE-0C9C-7A10-7118-BA72E127DE99}"/>
                  </a:ext>
                </a:extLst>
              </p:cNvPr>
              <p:cNvSpPr txBox="1"/>
              <p:nvPr/>
            </p:nvSpPr>
            <p:spPr>
              <a:xfrm>
                <a:off x="4173602" y="1151666"/>
                <a:ext cx="418613" cy="369332"/>
              </a:xfrm>
              <a:prstGeom prst="rect">
                <a:avLst/>
              </a:prstGeom>
              <a:noFill/>
            </p:spPr>
            <p:txBody>
              <a:bodyPr wrap="none" rtlCol="0">
                <a:spAutoFit/>
              </a:bodyPr>
              <a:lstStyle/>
              <a:p>
                <a:r>
                  <a:rPr lang="en-US" dirty="0"/>
                  <a:t>c</a:t>
                </a:r>
              </a:p>
            </p:txBody>
          </p:sp>
          <p:sp>
            <p:nvSpPr>
              <p:cNvPr id="353" name="TextBox 352">
                <a:extLst>
                  <a:ext uri="{FF2B5EF4-FFF2-40B4-BE49-F238E27FC236}">
                    <a16:creationId xmlns:a16="http://schemas.microsoft.com/office/drawing/2014/main" id="{FAE22090-A533-7FD1-2D94-E9139CFF84E0}"/>
                  </a:ext>
                </a:extLst>
              </p:cNvPr>
              <p:cNvSpPr txBox="1"/>
              <p:nvPr/>
            </p:nvSpPr>
            <p:spPr>
              <a:xfrm>
                <a:off x="4520137" y="1519227"/>
                <a:ext cx="429279" cy="369332"/>
              </a:xfrm>
              <a:prstGeom prst="rect">
                <a:avLst/>
              </a:prstGeom>
              <a:noFill/>
            </p:spPr>
            <p:txBody>
              <a:bodyPr wrap="none" rtlCol="0">
                <a:spAutoFit/>
              </a:bodyPr>
              <a:lstStyle/>
              <a:p>
                <a:r>
                  <a:rPr lang="en-US" dirty="0"/>
                  <a:t>d</a:t>
                </a:r>
              </a:p>
            </p:txBody>
          </p:sp>
          <p:sp>
            <p:nvSpPr>
              <p:cNvPr id="354" name="TextBox 353">
                <a:extLst>
                  <a:ext uri="{FF2B5EF4-FFF2-40B4-BE49-F238E27FC236}">
                    <a16:creationId xmlns:a16="http://schemas.microsoft.com/office/drawing/2014/main" id="{2F5CDD5B-B019-5E75-BAB1-4857293638D5}"/>
                  </a:ext>
                </a:extLst>
              </p:cNvPr>
              <p:cNvSpPr txBox="1"/>
              <p:nvPr/>
            </p:nvSpPr>
            <p:spPr>
              <a:xfrm>
                <a:off x="4540759" y="1983696"/>
                <a:ext cx="452750" cy="369332"/>
              </a:xfrm>
              <a:prstGeom prst="rect">
                <a:avLst/>
              </a:prstGeom>
              <a:noFill/>
            </p:spPr>
            <p:txBody>
              <a:bodyPr wrap="square" rtlCol="0">
                <a:spAutoFit/>
              </a:bodyPr>
              <a:lstStyle/>
              <a:p>
                <a:r>
                  <a:rPr lang="en-US" dirty="0"/>
                  <a:t>g</a:t>
                </a:r>
              </a:p>
            </p:txBody>
          </p:sp>
          <p:sp>
            <p:nvSpPr>
              <p:cNvPr id="355" name="TextBox 354">
                <a:extLst>
                  <a:ext uri="{FF2B5EF4-FFF2-40B4-BE49-F238E27FC236}">
                    <a16:creationId xmlns:a16="http://schemas.microsoft.com/office/drawing/2014/main" id="{BF9282FF-E03C-7D31-4B9E-A38F70A0077F}"/>
                  </a:ext>
                </a:extLst>
              </p:cNvPr>
              <p:cNvSpPr txBox="1"/>
              <p:nvPr/>
            </p:nvSpPr>
            <p:spPr>
              <a:xfrm>
                <a:off x="4182694" y="2311606"/>
                <a:ext cx="352471" cy="369332"/>
              </a:xfrm>
              <a:prstGeom prst="rect">
                <a:avLst/>
              </a:prstGeom>
              <a:noFill/>
            </p:spPr>
            <p:txBody>
              <a:bodyPr wrap="none" rtlCol="0">
                <a:spAutoFit/>
              </a:bodyPr>
              <a:lstStyle/>
              <a:p>
                <a:r>
                  <a:rPr lang="en-US" dirty="0"/>
                  <a:t>f</a:t>
                </a:r>
              </a:p>
            </p:txBody>
          </p:sp>
          <p:sp>
            <p:nvSpPr>
              <p:cNvPr id="356" name="TextBox 355">
                <a:extLst>
                  <a:ext uri="{FF2B5EF4-FFF2-40B4-BE49-F238E27FC236}">
                    <a16:creationId xmlns:a16="http://schemas.microsoft.com/office/drawing/2014/main" id="{3D26062C-15E9-7CB0-5073-8576C67C3C1E}"/>
                  </a:ext>
                </a:extLst>
              </p:cNvPr>
              <p:cNvSpPr txBox="1"/>
              <p:nvPr/>
            </p:nvSpPr>
            <p:spPr>
              <a:xfrm>
                <a:off x="3799391" y="1968766"/>
                <a:ext cx="422881" cy="369332"/>
              </a:xfrm>
              <a:prstGeom prst="rect">
                <a:avLst/>
              </a:prstGeom>
              <a:noFill/>
            </p:spPr>
            <p:txBody>
              <a:bodyPr wrap="none" rtlCol="0">
                <a:spAutoFit/>
              </a:bodyPr>
              <a:lstStyle/>
              <a:p>
                <a:r>
                  <a:rPr lang="en-US" dirty="0"/>
                  <a:t>e</a:t>
                </a:r>
              </a:p>
            </p:txBody>
          </p:sp>
          <p:sp>
            <p:nvSpPr>
              <p:cNvPr id="357" name="TextBox 356">
                <a:extLst>
                  <a:ext uri="{FF2B5EF4-FFF2-40B4-BE49-F238E27FC236}">
                    <a16:creationId xmlns:a16="http://schemas.microsoft.com/office/drawing/2014/main" id="{9B965025-1F9D-F304-20AD-8DBA526775D1}"/>
                  </a:ext>
                </a:extLst>
              </p:cNvPr>
              <p:cNvSpPr txBox="1"/>
              <p:nvPr/>
            </p:nvSpPr>
            <p:spPr>
              <a:xfrm>
                <a:off x="3890127" y="1519227"/>
                <a:ext cx="429279" cy="369332"/>
              </a:xfrm>
              <a:prstGeom prst="rect">
                <a:avLst/>
              </a:prstGeom>
              <a:noFill/>
            </p:spPr>
            <p:txBody>
              <a:bodyPr wrap="none" rtlCol="0">
                <a:spAutoFit/>
              </a:bodyPr>
              <a:lstStyle/>
              <a:p>
                <a:r>
                  <a:rPr lang="en-US" dirty="0"/>
                  <a:t>b</a:t>
                </a:r>
              </a:p>
            </p:txBody>
          </p:sp>
          <p:sp>
            <p:nvSpPr>
              <p:cNvPr id="358" name="TextBox 357">
                <a:extLst>
                  <a:ext uri="{FF2B5EF4-FFF2-40B4-BE49-F238E27FC236}">
                    <a16:creationId xmlns:a16="http://schemas.microsoft.com/office/drawing/2014/main" id="{BFA57819-BA54-87FC-253D-5DDC8E809643}"/>
                  </a:ext>
                </a:extLst>
              </p:cNvPr>
              <p:cNvSpPr txBox="1"/>
              <p:nvPr/>
            </p:nvSpPr>
            <p:spPr>
              <a:xfrm>
                <a:off x="4183421" y="1551556"/>
                <a:ext cx="418613" cy="369332"/>
              </a:xfrm>
              <a:prstGeom prst="rect">
                <a:avLst/>
              </a:prstGeom>
              <a:noFill/>
            </p:spPr>
            <p:txBody>
              <a:bodyPr wrap="none" rtlCol="0">
                <a:spAutoFit/>
              </a:bodyPr>
              <a:lstStyle/>
              <a:p>
                <a:r>
                  <a:rPr lang="en-US" dirty="0"/>
                  <a:t>a</a:t>
                </a:r>
              </a:p>
            </p:txBody>
          </p:sp>
          <p:grpSp>
            <p:nvGrpSpPr>
              <p:cNvPr id="359" name="Group 358">
                <a:extLst>
                  <a:ext uri="{FF2B5EF4-FFF2-40B4-BE49-F238E27FC236}">
                    <a16:creationId xmlns:a16="http://schemas.microsoft.com/office/drawing/2014/main" id="{7566FE7D-682D-D696-3DB6-7BE6E04584D4}"/>
                  </a:ext>
                </a:extLst>
              </p:cNvPr>
              <p:cNvGrpSpPr/>
              <p:nvPr/>
            </p:nvGrpSpPr>
            <p:grpSpPr>
              <a:xfrm>
                <a:off x="4916810" y="1506193"/>
                <a:ext cx="1112838" cy="1161711"/>
                <a:chOff x="2681413" y="2340595"/>
                <a:chExt cx="1112838" cy="1161711"/>
              </a:xfrm>
            </p:grpSpPr>
            <p:sp>
              <p:nvSpPr>
                <p:cNvPr id="401" name="TextBox 400">
                  <a:extLst>
                    <a:ext uri="{FF2B5EF4-FFF2-40B4-BE49-F238E27FC236}">
                      <a16:creationId xmlns:a16="http://schemas.microsoft.com/office/drawing/2014/main" id="{916D1257-D8C4-62D2-A407-2F2DEB082223}"/>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402" name="TextBox 401">
                  <a:extLst>
                    <a:ext uri="{FF2B5EF4-FFF2-40B4-BE49-F238E27FC236}">
                      <a16:creationId xmlns:a16="http://schemas.microsoft.com/office/drawing/2014/main" id="{53BC209A-4DEC-3284-F302-1959C8A64918}"/>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403" name="TextBox 402">
                  <a:extLst>
                    <a:ext uri="{FF2B5EF4-FFF2-40B4-BE49-F238E27FC236}">
                      <a16:creationId xmlns:a16="http://schemas.microsoft.com/office/drawing/2014/main" id="{58439EE4-1EB9-D950-D606-D5B9A715EC64}"/>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404" name="TextBox 403">
                  <a:extLst>
                    <a:ext uri="{FF2B5EF4-FFF2-40B4-BE49-F238E27FC236}">
                      <a16:creationId xmlns:a16="http://schemas.microsoft.com/office/drawing/2014/main" id="{5E7B5605-6164-E11C-922A-27C119FE5EC4}"/>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405" name="TextBox 404">
                  <a:extLst>
                    <a:ext uri="{FF2B5EF4-FFF2-40B4-BE49-F238E27FC236}">
                      <a16:creationId xmlns:a16="http://schemas.microsoft.com/office/drawing/2014/main" id="{0AEF8BE0-3136-92F5-CD0A-A39BE24942AD}"/>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406" name="TextBox 405">
                  <a:extLst>
                    <a:ext uri="{FF2B5EF4-FFF2-40B4-BE49-F238E27FC236}">
                      <a16:creationId xmlns:a16="http://schemas.microsoft.com/office/drawing/2014/main" id="{F285325E-9E99-41BD-BF63-5D25008EDF6D}"/>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0" name="Group 359">
                <a:extLst>
                  <a:ext uri="{FF2B5EF4-FFF2-40B4-BE49-F238E27FC236}">
                    <a16:creationId xmlns:a16="http://schemas.microsoft.com/office/drawing/2014/main" id="{924E564C-A25C-10E1-15C2-1853582A5875}"/>
                  </a:ext>
                </a:extLst>
              </p:cNvPr>
              <p:cNvGrpSpPr/>
              <p:nvPr/>
            </p:nvGrpSpPr>
            <p:grpSpPr>
              <a:xfrm>
                <a:off x="5952878" y="1127856"/>
                <a:ext cx="1112838" cy="1529272"/>
                <a:chOff x="2681413" y="1973034"/>
                <a:chExt cx="1112838" cy="1529272"/>
              </a:xfrm>
            </p:grpSpPr>
            <p:sp>
              <p:nvSpPr>
                <p:cNvPr id="393" name="TextBox 392">
                  <a:extLst>
                    <a:ext uri="{FF2B5EF4-FFF2-40B4-BE49-F238E27FC236}">
                      <a16:creationId xmlns:a16="http://schemas.microsoft.com/office/drawing/2014/main" id="{E62D7393-7900-83C8-56DB-B3E970B18D7A}"/>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94" name="TextBox 393">
                  <a:extLst>
                    <a:ext uri="{FF2B5EF4-FFF2-40B4-BE49-F238E27FC236}">
                      <a16:creationId xmlns:a16="http://schemas.microsoft.com/office/drawing/2014/main" id="{1EB39D22-30CE-B2A3-D4E9-F4FD14D82232}"/>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95" name="TextBox 394">
                  <a:extLst>
                    <a:ext uri="{FF2B5EF4-FFF2-40B4-BE49-F238E27FC236}">
                      <a16:creationId xmlns:a16="http://schemas.microsoft.com/office/drawing/2014/main" id="{AB441F74-BC95-F63B-AD06-3F3C6FEB50E2}"/>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96" name="TextBox 395">
                  <a:extLst>
                    <a:ext uri="{FF2B5EF4-FFF2-40B4-BE49-F238E27FC236}">
                      <a16:creationId xmlns:a16="http://schemas.microsoft.com/office/drawing/2014/main" id="{31FAF79E-A1DB-5BDF-C0E0-90A885471390}"/>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7" name="TextBox 396">
                  <a:extLst>
                    <a:ext uri="{FF2B5EF4-FFF2-40B4-BE49-F238E27FC236}">
                      <a16:creationId xmlns:a16="http://schemas.microsoft.com/office/drawing/2014/main" id="{53E668A1-A2BD-4033-6AE5-1B97784551C7}"/>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8" name="TextBox 397">
                  <a:extLst>
                    <a:ext uri="{FF2B5EF4-FFF2-40B4-BE49-F238E27FC236}">
                      <a16:creationId xmlns:a16="http://schemas.microsoft.com/office/drawing/2014/main" id="{2F7A4741-8002-DBA9-225A-E84D7F2AED6E}"/>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9" name="TextBox 398">
                  <a:extLst>
                    <a:ext uri="{FF2B5EF4-FFF2-40B4-BE49-F238E27FC236}">
                      <a16:creationId xmlns:a16="http://schemas.microsoft.com/office/drawing/2014/main" id="{0E80B17A-71BB-6333-ED09-99F59CA0D7A8}"/>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1" name="Group 360">
                <a:extLst>
                  <a:ext uri="{FF2B5EF4-FFF2-40B4-BE49-F238E27FC236}">
                    <a16:creationId xmlns:a16="http://schemas.microsoft.com/office/drawing/2014/main" id="{39925971-E650-0082-C1D9-052FC607860A}"/>
                  </a:ext>
                </a:extLst>
              </p:cNvPr>
              <p:cNvGrpSpPr/>
              <p:nvPr/>
            </p:nvGrpSpPr>
            <p:grpSpPr>
              <a:xfrm>
                <a:off x="7060483" y="1138632"/>
                <a:ext cx="1112838" cy="1529272"/>
                <a:chOff x="2681413" y="1973034"/>
                <a:chExt cx="1112838" cy="1529272"/>
              </a:xfrm>
            </p:grpSpPr>
            <p:sp>
              <p:nvSpPr>
                <p:cNvPr id="386" name="TextBox 385">
                  <a:extLst>
                    <a:ext uri="{FF2B5EF4-FFF2-40B4-BE49-F238E27FC236}">
                      <a16:creationId xmlns:a16="http://schemas.microsoft.com/office/drawing/2014/main" id="{CFD91334-6EC9-8C90-6F63-035BDF932374}"/>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7" name="TextBox 386">
                  <a:extLst>
                    <a:ext uri="{FF2B5EF4-FFF2-40B4-BE49-F238E27FC236}">
                      <a16:creationId xmlns:a16="http://schemas.microsoft.com/office/drawing/2014/main" id="{8DCB01B1-5B53-B166-8766-C8E3E3CA5FAB}"/>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8" name="TextBox 387">
                  <a:extLst>
                    <a:ext uri="{FF2B5EF4-FFF2-40B4-BE49-F238E27FC236}">
                      <a16:creationId xmlns:a16="http://schemas.microsoft.com/office/drawing/2014/main" id="{619B2FC8-E964-9607-1B48-8E190AB96978}"/>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9" name="TextBox 388">
                  <a:extLst>
                    <a:ext uri="{FF2B5EF4-FFF2-40B4-BE49-F238E27FC236}">
                      <a16:creationId xmlns:a16="http://schemas.microsoft.com/office/drawing/2014/main" id="{9F70D5FC-39D8-200E-2712-D9EC174310E2}"/>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0" name="TextBox 389">
                  <a:extLst>
                    <a:ext uri="{FF2B5EF4-FFF2-40B4-BE49-F238E27FC236}">
                      <a16:creationId xmlns:a16="http://schemas.microsoft.com/office/drawing/2014/main" id="{4F959A7B-BED4-697F-C3E2-14D0FAB977A8}"/>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1" name="TextBox 390">
                  <a:extLst>
                    <a:ext uri="{FF2B5EF4-FFF2-40B4-BE49-F238E27FC236}">
                      <a16:creationId xmlns:a16="http://schemas.microsoft.com/office/drawing/2014/main" id="{C7EC86A6-9ED4-9BD9-28C0-55CC51108A5C}"/>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2" name="TextBox 391">
                  <a:extLst>
                    <a:ext uri="{FF2B5EF4-FFF2-40B4-BE49-F238E27FC236}">
                      <a16:creationId xmlns:a16="http://schemas.microsoft.com/office/drawing/2014/main" id="{AB91C81F-B3CC-850F-A685-861282E87B62}"/>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2" name="Group 361">
                <a:extLst>
                  <a:ext uri="{FF2B5EF4-FFF2-40B4-BE49-F238E27FC236}">
                    <a16:creationId xmlns:a16="http://schemas.microsoft.com/office/drawing/2014/main" id="{A25B9723-D368-BBA0-29AD-E9FCA2E98CC6}"/>
                  </a:ext>
                </a:extLst>
              </p:cNvPr>
              <p:cNvGrpSpPr/>
              <p:nvPr/>
            </p:nvGrpSpPr>
            <p:grpSpPr>
              <a:xfrm>
                <a:off x="8077139" y="1158605"/>
                <a:ext cx="1112838" cy="1529272"/>
                <a:chOff x="2681413" y="1973034"/>
                <a:chExt cx="1112838" cy="1529272"/>
              </a:xfrm>
            </p:grpSpPr>
            <p:sp>
              <p:nvSpPr>
                <p:cNvPr id="379" name="TextBox 378">
                  <a:extLst>
                    <a:ext uri="{FF2B5EF4-FFF2-40B4-BE49-F238E27FC236}">
                      <a16:creationId xmlns:a16="http://schemas.microsoft.com/office/drawing/2014/main" id="{D156100B-AF82-7291-B430-A6A2247968CB}"/>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0" name="TextBox 379">
                  <a:extLst>
                    <a:ext uri="{FF2B5EF4-FFF2-40B4-BE49-F238E27FC236}">
                      <a16:creationId xmlns:a16="http://schemas.microsoft.com/office/drawing/2014/main" id="{568CE1D0-A8FF-016C-88BF-B27C915D2783}"/>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1" name="TextBox 380">
                  <a:extLst>
                    <a:ext uri="{FF2B5EF4-FFF2-40B4-BE49-F238E27FC236}">
                      <a16:creationId xmlns:a16="http://schemas.microsoft.com/office/drawing/2014/main" id="{0EA76620-7A39-F3E4-7B47-6E24C5683B1B}"/>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2" name="TextBox 381">
                  <a:extLst>
                    <a:ext uri="{FF2B5EF4-FFF2-40B4-BE49-F238E27FC236}">
                      <a16:creationId xmlns:a16="http://schemas.microsoft.com/office/drawing/2014/main" id="{E106234F-38B7-9ECA-3FA1-49D87CB3EAEC}"/>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83" name="TextBox 382">
                  <a:extLst>
                    <a:ext uri="{FF2B5EF4-FFF2-40B4-BE49-F238E27FC236}">
                      <a16:creationId xmlns:a16="http://schemas.microsoft.com/office/drawing/2014/main" id="{33960B15-3C11-F78D-608F-7F8B668859D4}"/>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84" name="TextBox 383">
                  <a:extLst>
                    <a:ext uri="{FF2B5EF4-FFF2-40B4-BE49-F238E27FC236}">
                      <a16:creationId xmlns:a16="http://schemas.microsoft.com/office/drawing/2014/main" id="{7415D39D-27A1-B458-642A-3DC3F963848B}"/>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85" name="TextBox 384">
                  <a:extLst>
                    <a:ext uri="{FF2B5EF4-FFF2-40B4-BE49-F238E27FC236}">
                      <a16:creationId xmlns:a16="http://schemas.microsoft.com/office/drawing/2014/main" id="{7A745CC7-38AE-5DEB-EB29-349B1DCA9843}"/>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3" name="Group 362">
                <a:extLst>
                  <a:ext uri="{FF2B5EF4-FFF2-40B4-BE49-F238E27FC236}">
                    <a16:creationId xmlns:a16="http://schemas.microsoft.com/office/drawing/2014/main" id="{17B7E1FC-9E65-987C-65CB-7AA6F4444014}"/>
                  </a:ext>
                </a:extLst>
              </p:cNvPr>
              <p:cNvGrpSpPr/>
              <p:nvPr/>
            </p:nvGrpSpPr>
            <p:grpSpPr>
              <a:xfrm>
                <a:off x="9095182" y="1148296"/>
                <a:ext cx="1112838" cy="1529272"/>
                <a:chOff x="2681413" y="1973034"/>
                <a:chExt cx="1112838" cy="1529272"/>
              </a:xfrm>
            </p:grpSpPr>
            <p:sp>
              <p:nvSpPr>
                <p:cNvPr id="372" name="TextBox 371">
                  <a:extLst>
                    <a:ext uri="{FF2B5EF4-FFF2-40B4-BE49-F238E27FC236}">
                      <a16:creationId xmlns:a16="http://schemas.microsoft.com/office/drawing/2014/main" id="{0E84472D-9561-D53D-DF2A-0D05458CAEE9}"/>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73" name="TextBox 372">
                  <a:extLst>
                    <a:ext uri="{FF2B5EF4-FFF2-40B4-BE49-F238E27FC236}">
                      <a16:creationId xmlns:a16="http://schemas.microsoft.com/office/drawing/2014/main" id="{ACF1D3C3-E217-F7DC-FB69-32020D92ADBF}"/>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74" name="TextBox 373">
                  <a:extLst>
                    <a:ext uri="{FF2B5EF4-FFF2-40B4-BE49-F238E27FC236}">
                      <a16:creationId xmlns:a16="http://schemas.microsoft.com/office/drawing/2014/main" id="{694D97D8-98D8-55BD-3B7A-CCED47E21774}"/>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75" name="TextBox 374">
                  <a:extLst>
                    <a:ext uri="{FF2B5EF4-FFF2-40B4-BE49-F238E27FC236}">
                      <a16:creationId xmlns:a16="http://schemas.microsoft.com/office/drawing/2014/main" id="{10099B1B-4336-F6F5-802F-1CAC6DC12624}"/>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76" name="TextBox 375">
                  <a:extLst>
                    <a:ext uri="{FF2B5EF4-FFF2-40B4-BE49-F238E27FC236}">
                      <a16:creationId xmlns:a16="http://schemas.microsoft.com/office/drawing/2014/main" id="{78F505A3-2D86-B986-4BB9-10682328685F}"/>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77" name="TextBox 376">
                  <a:extLst>
                    <a:ext uri="{FF2B5EF4-FFF2-40B4-BE49-F238E27FC236}">
                      <a16:creationId xmlns:a16="http://schemas.microsoft.com/office/drawing/2014/main" id="{6221784C-BA82-BBE7-1DDF-DC8D03E5A826}"/>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78" name="TextBox 377">
                  <a:extLst>
                    <a:ext uri="{FF2B5EF4-FFF2-40B4-BE49-F238E27FC236}">
                      <a16:creationId xmlns:a16="http://schemas.microsoft.com/office/drawing/2014/main" id="{B159B284-2B77-F321-034D-FBB7E62A5D8C}"/>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sp>
            <p:nvSpPr>
              <p:cNvPr id="494" name="TextBox 493">
                <a:extLst>
                  <a:ext uri="{FF2B5EF4-FFF2-40B4-BE49-F238E27FC236}">
                    <a16:creationId xmlns:a16="http://schemas.microsoft.com/office/drawing/2014/main" id="{2F8208D2-6E1E-FF3B-1C52-967DB6C6922F}"/>
                  </a:ext>
                </a:extLst>
              </p:cNvPr>
              <p:cNvSpPr txBox="1"/>
              <p:nvPr/>
            </p:nvSpPr>
            <p:spPr>
              <a:xfrm>
                <a:off x="5228955" y="1086647"/>
                <a:ext cx="418613" cy="369332"/>
              </a:xfrm>
              <a:prstGeom prst="rect">
                <a:avLst/>
              </a:prstGeom>
              <a:noFill/>
            </p:spPr>
            <p:txBody>
              <a:bodyPr wrap="none" rtlCol="0">
                <a:spAutoFit/>
              </a:bodyPr>
              <a:lstStyle/>
              <a:p>
                <a:r>
                  <a:rPr lang="en-US" dirty="0"/>
                  <a:t>c</a:t>
                </a:r>
              </a:p>
            </p:txBody>
          </p:sp>
        </p:grpSp>
      </p:grpSp>
      <p:sp>
        <p:nvSpPr>
          <p:cNvPr id="499" name="Content Placeholder 7">
            <a:extLst>
              <a:ext uri="{FF2B5EF4-FFF2-40B4-BE49-F238E27FC236}">
                <a16:creationId xmlns:a16="http://schemas.microsoft.com/office/drawing/2014/main" id="{A6B84044-FFC8-F3C3-02E7-607601FDFB5B}"/>
              </a:ext>
            </a:extLst>
          </p:cNvPr>
          <p:cNvSpPr>
            <a:spLocks noGrp="1"/>
          </p:cNvSpPr>
          <p:nvPr>
            <p:ph idx="1"/>
          </p:nvPr>
        </p:nvSpPr>
        <p:spPr>
          <a:xfrm>
            <a:off x="7140388" y="2984579"/>
            <a:ext cx="4625788" cy="3657600"/>
          </a:xfrm>
        </p:spPr>
        <p:txBody>
          <a:bodyPr>
            <a:normAutofit/>
          </a:bodyPr>
          <a:lstStyle/>
          <a:p>
            <a:r>
              <a:rPr lang="en-US" dirty="0"/>
              <a:t>Each cell is marked with an X if the corresponding segment is illuminated in that particular digit.</a:t>
            </a:r>
          </a:p>
          <a:p>
            <a:r>
              <a:rPr lang="en-US" i="1" dirty="0"/>
              <a:t>How many binary inputs do we need for the numbers 0-9?</a:t>
            </a:r>
          </a:p>
        </p:txBody>
      </p:sp>
    </p:spTree>
    <p:extLst>
      <p:ext uri="{BB962C8B-B14F-4D97-AF65-F5344CB8AC3E}">
        <p14:creationId xmlns:p14="http://schemas.microsoft.com/office/powerpoint/2010/main" val="1566860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A4441-A577-B12F-3E9C-5D00CE9D89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57BF4C-A523-57D5-0CE3-7B480D231B78}"/>
              </a:ext>
            </a:extLst>
          </p:cNvPr>
          <p:cNvSpPr>
            <a:spLocks noGrp="1"/>
          </p:cNvSpPr>
          <p:nvPr>
            <p:ph type="title"/>
          </p:nvPr>
        </p:nvSpPr>
        <p:spPr/>
        <p:txBody>
          <a:bodyPr>
            <a:normAutofit/>
          </a:bodyPr>
          <a:lstStyle/>
          <a:p>
            <a:r>
              <a:rPr lang="en-US" sz="3200" dirty="0"/>
              <a:t>Decoding 7-segment displays in clocks</a:t>
            </a:r>
          </a:p>
        </p:txBody>
      </p:sp>
      <p:sp>
        <p:nvSpPr>
          <p:cNvPr id="30" name="Slide Number Placeholder 29">
            <a:extLst>
              <a:ext uri="{FF2B5EF4-FFF2-40B4-BE49-F238E27FC236}">
                <a16:creationId xmlns:a16="http://schemas.microsoft.com/office/drawing/2014/main" id="{9692D6B7-719A-2FCB-0395-61165B48A32A}"/>
              </a:ext>
            </a:extLst>
          </p:cNvPr>
          <p:cNvSpPr>
            <a:spLocks noGrp="1"/>
          </p:cNvSpPr>
          <p:nvPr>
            <p:ph type="sldNum" sz="quarter" idx="12"/>
          </p:nvPr>
        </p:nvSpPr>
        <p:spPr/>
        <p:txBody>
          <a:bodyPr/>
          <a:lstStyle/>
          <a:p>
            <a:fld id="{CC057153-B650-4DEB-B370-79DDCFDCE934}" type="slidenum">
              <a:rPr lang="en-US" smtClean="0"/>
              <a:t>61</a:t>
            </a:fld>
            <a:endParaRPr lang="en-US"/>
          </a:p>
        </p:txBody>
      </p:sp>
      <p:grpSp>
        <p:nvGrpSpPr>
          <p:cNvPr id="498" name="Group 497">
            <a:extLst>
              <a:ext uri="{FF2B5EF4-FFF2-40B4-BE49-F238E27FC236}">
                <a16:creationId xmlns:a16="http://schemas.microsoft.com/office/drawing/2014/main" id="{DB9EE6EF-8BF6-AA9A-D878-9DF3CD5CEA7B}"/>
              </a:ext>
            </a:extLst>
          </p:cNvPr>
          <p:cNvGrpSpPr/>
          <p:nvPr/>
        </p:nvGrpSpPr>
        <p:grpSpPr>
          <a:xfrm>
            <a:off x="828712" y="1114769"/>
            <a:ext cx="10534576" cy="1601230"/>
            <a:chOff x="1324613" y="1088596"/>
            <a:chExt cx="10534576" cy="1601230"/>
          </a:xfrm>
        </p:grpSpPr>
        <p:grpSp>
          <p:nvGrpSpPr>
            <p:cNvPr id="496" name="Group 495">
              <a:extLst>
                <a:ext uri="{FF2B5EF4-FFF2-40B4-BE49-F238E27FC236}">
                  <a16:creationId xmlns:a16="http://schemas.microsoft.com/office/drawing/2014/main" id="{6F1AF82A-B2B9-B0A8-516C-6FCC80BEDE79}"/>
                </a:ext>
              </a:extLst>
            </p:cNvPr>
            <p:cNvGrpSpPr/>
            <p:nvPr/>
          </p:nvGrpSpPr>
          <p:grpSpPr>
            <a:xfrm>
              <a:off x="1324613" y="1090754"/>
              <a:ext cx="1112838" cy="1559752"/>
              <a:chOff x="8275275" y="3338094"/>
              <a:chExt cx="1112838" cy="1559752"/>
            </a:xfrm>
          </p:grpSpPr>
          <p:grpSp>
            <p:nvGrpSpPr>
              <p:cNvPr id="416" name="Group 415">
                <a:extLst>
                  <a:ext uri="{FF2B5EF4-FFF2-40B4-BE49-F238E27FC236}">
                    <a16:creationId xmlns:a16="http://schemas.microsoft.com/office/drawing/2014/main" id="{5AC86FA3-B529-78B4-386C-82D4267CE6D2}"/>
                  </a:ext>
                </a:extLst>
              </p:cNvPr>
              <p:cNvGrpSpPr/>
              <p:nvPr/>
            </p:nvGrpSpPr>
            <p:grpSpPr>
              <a:xfrm>
                <a:off x="8520703" y="3654961"/>
                <a:ext cx="426538" cy="904709"/>
                <a:chOff x="718880" y="3360380"/>
                <a:chExt cx="426538" cy="904709"/>
              </a:xfrm>
            </p:grpSpPr>
            <p:cxnSp>
              <p:nvCxnSpPr>
                <p:cNvPr id="417" name="Straight Connector 416">
                  <a:extLst>
                    <a:ext uri="{FF2B5EF4-FFF2-40B4-BE49-F238E27FC236}">
                      <a16:creationId xmlns:a16="http://schemas.microsoft.com/office/drawing/2014/main" id="{7769F7C2-4930-3BED-4BC8-79DCB0403F14}"/>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D0974724-305B-3EEE-1F8B-1FC2B0500DD5}"/>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115FE277-43BC-1E35-D2B7-A40D593E7E27}"/>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E29D8794-FAB5-3C79-586B-15E21B168184}"/>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D8E634B1-8D57-8384-471D-D11E2B60D04D}"/>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A8560ACA-79D8-7156-C2BD-BE30E807EA82}"/>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119FA898-5D67-C4B5-7EF1-066F4106EC38}"/>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65" name="TextBox 364">
                <a:extLst>
                  <a:ext uri="{FF2B5EF4-FFF2-40B4-BE49-F238E27FC236}">
                    <a16:creationId xmlns:a16="http://schemas.microsoft.com/office/drawing/2014/main" id="{A9B09E13-C73C-B724-37AB-7D0CF31914DA}"/>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366" name="TextBox 365">
                <a:extLst>
                  <a:ext uri="{FF2B5EF4-FFF2-40B4-BE49-F238E27FC236}">
                    <a16:creationId xmlns:a16="http://schemas.microsoft.com/office/drawing/2014/main" id="{243E2E9A-4F5F-7F41-5B74-03ED0A726DC9}"/>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367" name="TextBox 366">
                <a:extLst>
                  <a:ext uri="{FF2B5EF4-FFF2-40B4-BE49-F238E27FC236}">
                    <a16:creationId xmlns:a16="http://schemas.microsoft.com/office/drawing/2014/main" id="{C4E18B74-E78A-6874-CBAA-3561245BB413}"/>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368" name="TextBox 367">
                <a:extLst>
                  <a:ext uri="{FF2B5EF4-FFF2-40B4-BE49-F238E27FC236}">
                    <a16:creationId xmlns:a16="http://schemas.microsoft.com/office/drawing/2014/main" id="{664298A6-E991-C1B0-2BED-1BDF305EDD56}"/>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369" name="TextBox 368">
                <a:extLst>
                  <a:ext uri="{FF2B5EF4-FFF2-40B4-BE49-F238E27FC236}">
                    <a16:creationId xmlns:a16="http://schemas.microsoft.com/office/drawing/2014/main" id="{109A950B-E5C5-9CA4-6B11-36B0919DB4AD}"/>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370" name="TextBox 369">
                <a:extLst>
                  <a:ext uri="{FF2B5EF4-FFF2-40B4-BE49-F238E27FC236}">
                    <a16:creationId xmlns:a16="http://schemas.microsoft.com/office/drawing/2014/main" id="{83067E3A-C436-8F1A-AD6C-43489AF81C1B}"/>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371" name="TextBox 370">
                <a:extLst>
                  <a:ext uri="{FF2B5EF4-FFF2-40B4-BE49-F238E27FC236}">
                    <a16:creationId xmlns:a16="http://schemas.microsoft.com/office/drawing/2014/main" id="{A1599D52-5A7C-0EAC-2C92-F3F249E1DE3E}"/>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grpSp>
          <p:nvGrpSpPr>
            <p:cNvPr id="497" name="Group 496">
              <a:extLst>
                <a:ext uri="{FF2B5EF4-FFF2-40B4-BE49-F238E27FC236}">
                  <a16:creationId xmlns:a16="http://schemas.microsoft.com/office/drawing/2014/main" id="{228A9220-18B2-5C65-4E2A-8E9FAB7CDBDB}"/>
                </a:ext>
              </a:extLst>
            </p:cNvPr>
            <p:cNvGrpSpPr/>
            <p:nvPr/>
          </p:nvGrpSpPr>
          <p:grpSpPr>
            <a:xfrm>
              <a:off x="2346545" y="1088596"/>
              <a:ext cx="9512644" cy="1601230"/>
              <a:chOff x="695376" y="1086647"/>
              <a:chExt cx="9512644" cy="1601230"/>
            </a:xfrm>
          </p:grpSpPr>
          <p:sp>
            <p:nvSpPr>
              <p:cNvPr id="31" name="TextBox 30">
                <a:extLst>
                  <a:ext uri="{FF2B5EF4-FFF2-40B4-BE49-F238E27FC236}">
                    <a16:creationId xmlns:a16="http://schemas.microsoft.com/office/drawing/2014/main" id="{D8C43845-EB06-212E-E327-F8C920F8955C}"/>
                  </a:ext>
                </a:extLst>
              </p:cNvPr>
              <p:cNvSpPr txBox="1"/>
              <p:nvPr/>
            </p:nvSpPr>
            <p:spPr>
              <a:xfrm>
                <a:off x="1997612" y="1097280"/>
                <a:ext cx="184731" cy="369332"/>
              </a:xfrm>
              <a:prstGeom prst="rect">
                <a:avLst/>
              </a:prstGeom>
              <a:noFill/>
            </p:spPr>
            <p:txBody>
              <a:bodyPr wrap="none" rtlCol="0">
                <a:spAutoFit/>
              </a:bodyPr>
              <a:lstStyle/>
              <a:p>
                <a:endParaRPr lang="en-US" dirty="0"/>
              </a:p>
            </p:txBody>
          </p:sp>
          <p:grpSp>
            <p:nvGrpSpPr>
              <p:cNvPr id="407" name="Group 406">
                <a:extLst>
                  <a:ext uri="{FF2B5EF4-FFF2-40B4-BE49-F238E27FC236}">
                    <a16:creationId xmlns:a16="http://schemas.microsoft.com/office/drawing/2014/main" id="{380B4EF9-0522-4C72-3D15-FA5B0E38F9A8}"/>
                  </a:ext>
                </a:extLst>
              </p:cNvPr>
              <p:cNvGrpSpPr/>
              <p:nvPr/>
            </p:nvGrpSpPr>
            <p:grpSpPr>
              <a:xfrm>
                <a:off x="695376" y="1113685"/>
                <a:ext cx="1085240" cy="1529272"/>
                <a:chOff x="398123" y="3055614"/>
                <a:chExt cx="1085240" cy="1529272"/>
              </a:xfrm>
            </p:grpSpPr>
            <p:cxnSp>
              <p:nvCxnSpPr>
                <p:cNvPr id="480" name="Straight Connector 479">
                  <a:extLst>
                    <a:ext uri="{FF2B5EF4-FFF2-40B4-BE49-F238E27FC236}">
                      <a16:creationId xmlns:a16="http://schemas.microsoft.com/office/drawing/2014/main" id="{66A8E052-D189-0D0C-4F79-A465A783156D}"/>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1A6BC901-26E7-B9FC-89DA-277DE8946051}"/>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C2A37A5C-EB0A-252F-96E9-0D626E2401C3}"/>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105EB945-2603-83DD-F4EE-614C3382D430}"/>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8849B3D7-AD5F-C1A9-EEF6-3A19F21B34A5}"/>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294930A3-163E-5CDF-4F8B-672831C1E7CE}"/>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46EA27AE-4656-75C3-17E9-966A163BFB6D}"/>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87" name="TextBox 486">
                  <a:extLst>
                    <a:ext uri="{FF2B5EF4-FFF2-40B4-BE49-F238E27FC236}">
                      <a16:creationId xmlns:a16="http://schemas.microsoft.com/office/drawing/2014/main" id="{9FA73856-2611-2297-1394-DD8BE7315D0F}"/>
                    </a:ext>
                  </a:extLst>
                </p:cNvPr>
                <p:cNvSpPr txBox="1"/>
                <p:nvPr/>
              </p:nvSpPr>
              <p:spPr>
                <a:xfrm>
                  <a:off x="771803" y="3055614"/>
                  <a:ext cx="314510" cy="369332"/>
                </a:xfrm>
                <a:prstGeom prst="rect">
                  <a:avLst/>
                </a:prstGeom>
                <a:noFill/>
              </p:spPr>
              <p:txBody>
                <a:bodyPr wrap="none" rtlCol="0">
                  <a:spAutoFit/>
                </a:bodyPr>
                <a:lstStyle/>
                <a:p>
                  <a:r>
                    <a:rPr lang="en-US" dirty="0"/>
                    <a:t>c</a:t>
                  </a:r>
                </a:p>
              </p:txBody>
            </p:sp>
            <p:sp>
              <p:nvSpPr>
                <p:cNvPr id="488" name="TextBox 487">
                  <a:extLst>
                    <a:ext uri="{FF2B5EF4-FFF2-40B4-BE49-F238E27FC236}">
                      <a16:creationId xmlns:a16="http://schemas.microsoft.com/office/drawing/2014/main" id="{8641DC06-CD44-3894-CE47-20DF153E7C0B}"/>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489" name="TextBox 488">
                  <a:extLst>
                    <a:ext uri="{FF2B5EF4-FFF2-40B4-BE49-F238E27FC236}">
                      <a16:creationId xmlns:a16="http://schemas.microsoft.com/office/drawing/2014/main" id="{436F74BA-3973-ABCD-A135-9FB90D8F91EE}"/>
                    </a:ext>
                  </a:extLst>
                </p:cNvPr>
                <p:cNvSpPr txBox="1"/>
                <p:nvPr/>
              </p:nvSpPr>
              <p:spPr>
                <a:xfrm>
                  <a:off x="1143205" y="3887644"/>
                  <a:ext cx="340158" cy="369332"/>
                </a:xfrm>
                <a:prstGeom prst="rect">
                  <a:avLst/>
                </a:prstGeom>
                <a:noFill/>
              </p:spPr>
              <p:txBody>
                <a:bodyPr wrap="square" rtlCol="0">
                  <a:spAutoFit/>
                </a:bodyPr>
                <a:lstStyle/>
                <a:p>
                  <a:r>
                    <a:rPr lang="en-US" dirty="0"/>
                    <a:t>g</a:t>
                  </a:r>
                </a:p>
              </p:txBody>
            </p:sp>
            <p:sp>
              <p:nvSpPr>
                <p:cNvPr id="490" name="TextBox 489">
                  <a:extLst>
                    <a:ext uri="{FF2B5EF4-FFF2-40B4-BE49-F238E27FC236}">
                      <a16:creationId xmlns:a16="http://schemas.microsoft.com/office/drawing/2014/main" id="{FCC81AC4-2421-8730-B10C-9B11752CC41B}"/>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491" name="TextBox 490">
                  <a:extLst>
                    <a:ext uri="{FF2B5EF4-FFF2-40B4-BE49-F238E27FC236}">
                      <a16:creationId xmlns:a16="http://schemas.microsoft.com/office/drawing/2014/main" id="{A052C448-AD87-B5C4-65CA-0185BA80ECA4}"/>
                    </a:ext>
                  </a:extLst>
                </p:cNvPr>
                <p:cNvSpPr txBox="1"/>
                <p:nvPr/>
              </p:nvSpPr>
              <p:spPr>
                <a:xfrm>
                  <a:off x="398123" y="3872714"/>
                  <a:ext cx="317716" cy="369332"/>
                </a:xfrm>
                <a:prstGeom prst="rect">
                  <a:avLst/>
                </a:prstGeom>
                <a:noFill/>
              </p:spPr>
              <p:txBody>
                <a:bodyPr wrap="none" rtlCol="0">
                  <a:spAutoFit/>
                </a:bodyPr>
                <a:lstStyle/>
                <a:p>
                  <a:r>
                    <a:rPr lang="en-US" dirty="0"/>
                    <a:t>e</a:t>
                  </a:r>
                </a:p>
              </p:txBody>
            </p:sp>
            <p:sp>
              <p:nvSpPr>
                <p:cNvPr id="492" name="TextBox 491">
                  <a:extLst>
                    <a:ext uri="{FF2B5EF4-FFF2-40B4-BE49-F238E27FC236}">
                      <a16:creationId xmlns:a16="http://schemas.microsoft.com/office/drawing/2014/main" id="{05E435B9-9086-44F5-037E-2357E10F5B2C}"/>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493" name="TextBox 492">
                  <a:extLst>
                    <a:ext uri="{FF2B5EF4-FFF2-40B4-BE49-F238E27FC236}">
                      <a16:creationId xmlns:a16="http://schemas.microsoft.com/office/drawing/2014/main" id="{D31B7F5B-0951-1737-0A27-4073BD561CF9}"/>
                    </a:ext>
                  </a:extLst>
                </p:cNvPr>
                <p:cNvSpPr txBox="1"/>
                <p:nvPr/>
              </p:nvSpPr>
              <p:spPr>
                <a:xfrm>
                  <a:off x="781622" y="3455504"/>
                  <a:ext cx="314510" cy="369332"/>
                </a:xfrm>
                <a:prstGeom prst="rect">
                  <a:avLst/>
                </a:prstGeom>
                <a:noFill/>
              </p:spPr>
              <p:txBody>
                <a:bodyPr wrap="none" rtlCol="0">
                  <a:spAutoFit/>
                </a:bodyPr>
                <a:lstStyle/>
                <a:p>
                  <a:r>
                    <a:rPr lang="en-US" dirty="0"/>
                    <a:t>a</a:t>
                  </a:r>
                </a:p>
              </p:txBody>
            </p:sp>
          </p:grpSp>
          <p:grpSp>
            <p:nvGrpSpPr>
              <p:cNvPr id="408" name="Group 407">
                <a:extLst>
                  <a:ext uri="{FF2B5EF4-FFF2-40B4-BE49-F238E27FC236}">
                    <a16:creationId xmlns:a16="http://schemas.microsoft.com/office/drawing/2014/main" id="{C5E90AF0-35DA-4FAB-A881-AE177C4423E7}"/>
                  </a:ext>
                </a:extLst>
              </p:cNvPr>
              <p:cNvGrpSpPr/>
              <p:nvPr/>
            </p:nvGrpSpPr>
            <p:grpSpPr>
              <a:xfrm>
                <a:off x="2072401" y="1428497"/>
                <a:ext cx="426538" cy="904709"/>
                <a:chOff x="718880" y="3360380"/>
                <a:chExt cx="426538" cy="904709"/>
              </a:xfrm>
            </p:grpSpPr>
            <p:cxnSp>
              <p:nvCxnSpPr>
                <p:cNvPr id="473" name="Straight Connector 472">
                  <a:extLst>
                    <a:ext uri="{FF2B5EF4-FFF2-40B4-BE49-F238E27FC236}">
                      <a16:creationId xmlns:a16="http://schemas.microsoft.com/office/drawing/2014/main" id="{2D17A378-74FE-804D-68C1-0D924081646F}"/>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5EE5504A-B93F-635E-1DFB-1F0CEC658DA4}"/>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9096CAA8-5BBA-BF86-F16C-8B57447054D0}"/>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3AFC948C-8CB4-F690-FC3F-085B841C401F}"/>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47483255-9C24-BADB-6067-7AAB736339D7}"/>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F456F3A8-724F-9734-D3D5-A285D8113D9B}"/>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9" name="Straight Connector 478">
                  <a:extLst>
                    <a:ext uri="{FF2B5EF4-FFF2-40B4-BE49-F238E27FC236}">
                      <a16:creationId xmlns:a16="http://schemas.microsoft.com/office/drawing/2014/main" id="{504361ED-3329-3220-C2C6-7708A544E010}"/>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09" name="Group 408">
                <a:extLst>
                  <a:ext uri="{FF2B5EF4-FFF2-40B4-BE49-F238E27FC236}">
                    <a16:creationId xmlns:a16="http://schemas.microsoft.com/office/drawing/2014/main" id="{2C7FB2AD-5911-9B1E-29AA-322B30A5CBD3}"/>
                  </a:ext>
                </a:extLst>
              </p:cNvPr>
              <p:cNvGrpSpPr/>
              <p:nvPr/>
            </p:nvGrpSpPr>
            <p:grpSpPr>
              <a:xfrm>
                <a:off x="3144614" y="1442832"/>
                <a:ext cx="426538" cy="904709"/>
                <a:chOff x="718880" y="3360380"/>
                <a:chExt cx="426538" cy="904709"/>
              </a:xfrm>
            </p:grpSpPr>
            <p:cxnSp>
              <p:nvCxnSpPr>
                <p:cNvPr id="466" name="Straight Connector 465">
                  <a:extLst>
                    <a:ext uri="{FF2B5EF4-FFF2-40B4-BE49-F238E27FC236}">
                      <a16:creationId xmlns:a16="http://schemas.microsoft.com/office/drawing/2014/main" id="{762A60B3-D999-9638-87BC-1F208B3B2130}"/>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72FB5CAA-D453-6FE0-5329-462E3078D4A9}"/>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7F5D2BC9-3D29-71EE-46BF-E2F6207F0D4E}"/>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320BE804-BEFD-EC34-6D6E-76BE5C31BCD2}"/>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AC337D8F-4D7F-B2C0-008C-25B81928EB59}"/>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E1E452DB-5F03-EFB3-EE9C-55B90993CF8B}"/>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B9E31D35-161F-D1B5-EE9A-8C71FDF5CCA2}"/>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0" name="Group 409">
                <a:extLst>
                  <a:ext uri="{FF2B5EF4-FFF2-40B4-BE49-F238E27FC236}">
                    <a16:creationId xmlns:a16="http://schemas.microsoft.com/office/drawing/2014/main" id="{AFB75F65-AE62-B578-C0C5-06AF474A94E6}"/>
                  </a:ext>
                </a:extLst>
              </p:cNvPr>
              <p:cNvGrpSpPr/>
              <p:nvPr/>
            </p:nvGrpSpPr>
            <p:grpSpPr>
              <a:xfrm>
                <a:off x="4148092" y="1438716"/>
                <a:ext cx="426538" cy="904709"/>
                <a:chOff x="718880" y="3360380"/>
                <a:chExt cx="426538" cy="904709"/>
              </a:xfrm>
            </p:grpSpPr>
            <p:cxnSp>
              <p:nvCxnSpPr>
                <p:cNvPr id="459" name="Straight Connector 458">
                  <a:extLst>
                    <a:ext uri="{FF2B5EF4-FFF2-40B4-BE49-F238E27FC236}">
                      <a16:creationId xmlns:a16="http://schemas.microsoft.com/office/drawing/2014/main" id="{E6D560D6-032F-C02B-55CB-AA59BBCF5453}"/>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B1DF45E3-D6D1-7B58-5E11-944C6D5BF9D0}"/>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5ADCB310-E8DF-38E9-2F38-DA1CF1E0DB3D}"/>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CBD9D077-A61A-3DD7-1598-D3FBFEEBC558}"/>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E6187843-9BD0-E1D1-122E-8DC986F13056}"/>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02E7139F-795A-A641-6535-881D17A4F4A2}"/>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EE782098-40D8-0DCB-CEE9-4EFF2ACA9DC9}"/>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1" name="Group 410">
                <a:extLst>
                  <a:ext uri="{FF2B5EF4-FFF2-40B4-BE49-F238E27FC236}">
                    <a16:creationId xmlns:a16="http://schemas.microsoft.com/office/drawing/2014/main" id="{7F0DDF9A-6CFC-9993-0569-C3DCD98782B1}"/>
                  </a:ext>
                </a:extLst>
              </p:cNvPr>
              <p:cNvGrpSpPr/>
              <p:nvPr/>
            </p:nvGrpSpPr>
            <p:grpSpPr>
              <a:xfrm>
                <a:off x="5199359" y="1427123"/>
                <a:ext cx="426538" cy="904709"/>
                <a:chOff x="718880" y="3360380"/>
                <a:chExt cx="426538" cy="904709"/>
              </a:xfrm>
            </p:grpSpPr>
            <p:cxnSp>
              <p:nvCxnSpPr>
                <p:cNvPr id="452" name="Straight Connector 451">
                  <a:extLst>
                    <a:ext uri="{FF2B5EF4-FFF2-40B4-BE49-F238E27FC236}">
                      <a16:creationId xmlns:a16="http://schemas.microsoft.com/office/drawing/2014/main" id="{D897ADC0-555D-E157-A32A-7906F6E18364}"/>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DE7EC976-5CF9-B72E-3475-4A2519FC3B57}"/>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CEC6539A-D946-2602-8AAE-EE7D9FD0DF8D}"/>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FA257675-A7C4-90D9-2010-9200C6F65BAD}"/>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6B1FE5CA-A74A-7CE7-7755-8D18E2762BAB}"/>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99AB80D3-D7AB-D6A9-A333-D72C9AAE1BE4}"/>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71405F1B-F587-3B93-090B-251C7F17D695}"/>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2" name="Group 411">
                <a:extLst>
                  <a:ext uri="{FF2B5EF4-FFF2-40B4-BE49-F238E27FC236}">
                    <a16:creationId xmlns:a16="http://schemas.microsoft.com/office/drawing/2014/main" id="{2347047F-85C4-3C4E-6EAE-0DEE69C33119}"/>
                  </a:ext>
                </a:extLst>
              </p:cNvPr>
              <p:cNvGrpSpPr/>
              <p:nvPr/>
            </p:nvGrpSpPr>
            <p:grpSpPr>
              <a:xfrm>
                <a:off x="6234486" y="1438215"/>
                <a:ext cx="426538" cy="904709"/>
                <a:chOff x="718880" y="3360380"/>
                <a:chExt cx="426538" cy="904709"/>
              </a:xfrm>
            </p:grpSpPr>
            <p:cxnSp>
              <p:nvCxnSpPr>
                <p:cNvPr id="445" name="Straight Connector 444">
                  <a:extLst>
                    <a:ext uri="{FF2B5EF4-FFF2-40B4-BE49-F238E27FC236}">
                      <a16:creationId xmlns:a16="http://schemas.microsoft.com/office/drawing/2014/main" id="{7C48097B-08A6-FC90-F792-3F5B14EA3722}"/>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BBCA3F1C-A8D4-DF98-02F7-EC8900F531DA}"/>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FA6AA312-619A-CA3D-91E9-AD695A8F5C9E}"/>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A8E69F9A-6C6E-FCF6-A4F0-D7A4D28D42D4}"/>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FB4E3A58-EBE6-2203-8D22-F7759EB34A73}"/>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5662D3D8-C37C-90F9-733A-90343C5BA0E7}"/>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17E7F8B3-12C1-6CA6-1F52-8D90312C3118}"/>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3" name="Group 412">
                <a:extLst>
                  <a:ext uri="{FF2B5EF4-FFF2-40B4-BE49-F238E27FC236}">
                    <a16:creationId xmlns:a16="http://schemas.microsoft.com/office/drawing/2014/main" id="{41B706A1-5473-62C4-D944-40E588171749}"/>
                  </a:ext>
                </a:extLst>
              </p:cNvPr>
              <p:cNvGrpSpPr/>
              <p:nvPr/>
            </p:nvGrpSpPr>
            <p:grpSpPr>
              <a:xfrm>
                <a:off x="7290754" y="1448261"/>
                <a:ext cx="426538" cy="904709"/>
                <a:chOff x="718880" y="3360380"/>
                <a:chExt cx="426538" cy="904709"/>
              </a:xfrm>
            </p:grpSpPr>
            <p:cxnSp>
              <p:nvCxnSpPr>
                <p:cNvPr id="438" name="Straight Connector 437">
                  <a:extLst>
                    <a:ext uri="{FF2B5EF4-FFF2-40B4-BE49-F238E27FC236}">
                      <a16:creationId xmlns:a16="http://schemas.microsoft.com/office/drawing/2014/main" id="{B8D0A3BF-6FD0-D651-3726-9BE4ACAF332F}"/>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20702262-F714-3D57-58CC-9A8ABD5DA7E5}"/>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02C8C952-C0FB-DFB1-BEFA-67C1956C0D8C}"/>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FDBD588E-DB4F-91FC-F151-4B2B97D1E1CF}"/>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049759B4-7D72-6364-6C42-EAF4A3E8A9C9}"/>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CDA73A43-B3D0-34B5-73EF-EFDCE798A329}"/>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852FD423-56AD-50AA-EBEF-8EF435663101}"/>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4" name="Group 413">
                <a:extLst>
                  <a:ext uri="{FF2B5EF4-FFF2-40B4-BE49-F238E27FC236}">
                    <a16:creationId xmlns:a16="http://schemas.microsoft.com/office/drawing/2014/main" id="{338D7CC3-F388-1E4F-1C48-7A606DA7570D}"/>
                  </a:ext>
                </a:extLst>
              </p:cNvPr>
              <p:cNvGrpSpPr/>
              <p:nvPr/>
            </p:nvGrpSpPr>
            <p:grpSpPr>
              <a:xfrm>
                <a:off x="8362967" y="1462596"/>
                <a:ext cx="426538" cy="904709"/>
                <a:chOff x="718880" y="3360380"/>
                <a:chExt cx="426538" cy="904709"/>
              </a:xfrm>
            </p:grpSpPr>
            <p:cxnSp>
              <p:nvCxnSpPr>
                <p:cNvPr id="431" name="Straight Connector 430">
                  <a:extLst>
                    <a:ext uri="{FF2B5EF4-FFF2-40B4-BE49-F238E27FC236}">
                      <a16:creationId xmlns:a16="http://schemas.microsoft.com/office/drawing/2014/main" id="{D03D4603-61AB-3EC3-5909-401650D1C337}"/>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98AAAA71-62BA-161E-2E3D-EAEC488E5348}"/>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BCD7F9CE-5D8A-DF0D-81A8-A0D7A9EAB4C9}"/>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7460FF10-B50D-08E2-386F-8B7C024799CA}"/>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CC1ECC50-D008-CC45-FA52-787ECA58A18A}"/>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BD6696FF-27EE-7F9E-F22C-23AD62B02846}"/>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1EBBC944-58BB-22F5-589E-3B4C4645F55F}"/>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5" name="Group 414">
                <a:extLst>
                  <a:ext uri="{FF2B5EF4-FFF2-40B4-BE49-F238E27FC236}">
                    <a16:creationId xmlns:a16="http://schemas.microsoft.com/office/drawing/2014/main" id="{F41E1397-443B-FE84-9C66-A1CCB89312CD}"/>
                  </a:ext>
                </a:extLst>
              </p:cNvPr>
              <p:cNvGrpSpPr/>
              <p:nvPr/>
            </p:nvGrpSpPr>
            <p:grpSpPr>
              <a:xfrm>
                <a:off x="9366445" y="1458480"/>
                <a:ext cx="426538" cy="904709"/>
                <a:chOff x="718880" y="3360380"/>
                <a:chExt cx="426538" cy="904709"/>
              </a:xfrm>
            </p:grpSpPr>
            <p:cxnSp>
              <p:nvCxnSpPr>
                <p:cNvPr id="424" name="Straight Connector 423">
                  <a:extLst>
                    <a:ext uri="{FF2B5EF4-FFF2-40B4-BE49-F238E27FC236}">
                      <a16:creationId xmlns:a16="http://schemas.microsoft.com/office/drawing/2014/main" id="{A3C7A32C-4857-8DC7-C05A-45EA1C63A123}"/>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B2AD1249-BCDE-C919-D702-0759143C4D41}"/>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4978A75A-CDAE-2D05-F642-6941B5623AD2}"/>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C147B0E3-7BFD-AA39-3CA1-D2830115E024}"/>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5F0325A9-77DC-94D6-4A14-9C6A392EDBCF}"/>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07D8D427-E47B-4386-AA2E-011C1573057D}"/>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910426F5-932F-428E-01E3-FA87487799E8}"/>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38" name="TextBox 337">
                <a:extLst>
                  <a:ext uri="{FF2B5EF4-FFF2-40B4-BE49-F238E27FC236}">
                    <a16:creationId xmlns:a16="http://schemas.microsoft.com/office/drawing/2014/main" id="{41EE7DFA-AB9A-309E-C515-35F252CB1FF1}"/>
                  </a:ext>
                </a:extLst>
              </p:cNvPr>
              <p:cNvSpPr txBox="1"/>
              <p:nvPr/>
            </p:nvSpPr>
            <p:spPr>
              <a:xfrm>
                <a:off x="2120689" y="1097280"/>
                <a:ext cx="314510" cy="369332"/>
              </a:xfrm>
              <a:prstGeom prst="rect">
                <a:avLst/>
              </a:prstGeom>
              <a:noFill/>
            </p:spPr>
            <p:txBody>
              <a:bodyPr wrap="none" rtlCol="0">
                <a:spAutoFit/>
              </a:bodyPr>
              <a:lstStyle/>
              <a:p>
                <a:r>
                  <a:rPr lang="en-US" dirty="0"/>
                  <a:t>c</a:t>
                </a:r>
              </a:p>
            </p:txBody>
          </p:sp>
          <p:sp>
            <p:nvSpPr>
              <p:cNvPr id="339" name="TextBox 338">
                <a:extLst>
                  <a:ext uri="{FF2B5EF4-FFF2-40B4-BE49-F238E27FC236}">
                    <a16:creationId xmlns:a16="http://schemas.microsoft.com/office/drawing/2014/main" id="{1245DFF4-E092-F718-46F4-CCCAE8C21555}"/>
                  </a:ext>
                </a:extLst>
              </p:cNvPr>
              <p:cNvSpPr txBox="1"/>
              <p:nvPr/>
            </p:nvSpPr>
            <p:spPr>
              <a:xfrm>
                <a:off x="2468550" y="1464841"/>
                <a:ext cx="322524" cy="369332"/>
              </a:xfrm>
              <a:prstGeom prst="rect">
                <a:avLst/>
              </a:prstGeom>
              <a:noFill/>
            </p:spPr>
            <p:txBody>
              <a:bodyPr wrap="none" rtlCol="0">
                <a:spAutoFit/>
              </a:bodyPr>
              <a:lstStyle/>
              <a:p>
                <a:r>
                  <a:rPr lang="en-US" dirty="0"/>
                  <a:t>d</a:t>
                </a:r>
              </a:p>
            </p:txBody>
          </p:sp>
          <p:sp>
            <p:nvSpPr>
              <p:cNvPr id="340" name="TextBox 339">
                <a:extLst>
                  <a:ext uri="{FF2B5EF4-FFF2-40B4-BE49-F238E27FC236}">
                    <a16:creationId xmlns:a16="http://schemas.microsoft.com/office/drawing/2014/main" id="{3826DD1C-9E74-63B4-9A0B-5D108D725F6A}"/>
                  </a:ext>
                </a:extLst>
              </p:cNvPr>
              <p:cNvSpPr txBox="1"/>
              <p:nvPr/>
            </p:nvSpPr>
            <p:spPr>
              <a:xfrm>
                <a:off x="2492091" y="1929310"/>
                <a:ext cx="340158" cy="369332"/>
              </a:xfrm>
              <a:prstGeom prst="rect">
                <a:avLst/>
              </a:prstGeom>
              <a:noFill/>
            </p:spPr>
            <p:txBody>
              <a:bodyPr wrap="square" rtlCol="0">
                <a:spAutoFit/>
              </a:bodyPr>
              <a:lstStyle/>
              <a:p>
                <a:r>
                  <a:rPr lang="en-US" dirty="0"/>
                  <a:t>g</a:t>
                </a:r>
              </a:p>
            </p:txBody>
          </p:sp>
          <p:sp>
            <p:nvSpPr>
              <p:cNvPr id="341" name="TextBox 340">
                <a:extLst>
                  <a:ext uri="{FF2B5EF4-FFF2-40B4-BE49-F238E27FC236}">
                    <a16:creationId xmlns:a16="http://schemas.microsoft.com/office/drawing/2014/main" id="{CD45534C-DD67-3EEA-5C26-6F84D9AFE073}"/>
                  </a:ext>
                </a:extLst>
              </p:cNvPr>
              <p:cNvSpPr txBox="1"/>
              <p:nvPr/>
            </p:nvSpPr>
            <p:spPr>
              <a:xfrm>
                <a:off x="2121557" y="2287700"/>
                <a:ext cx="264816" cy="369332"/>
              </a:xfrm>
              <a:prstGeom prst="rect">
                <a:avLst/>
              </a:prstGeom>
              <a:noFill/>
            </p:spPr>
            <p:txBody>
              <a:bodyPr wrap="none" rtlCol="0">
                <a:spAutoFit/>
              </a:bodyPr>
              <a:lstStyle/>
              <a:p>
                <a:r>
                  <a:rPr lang="en-US" dirty="0"/>
                  <a:t>f</a:t>
                </a:r>
              </a:p>
            </p:txBody>
          </p:sp>
          <p:sp>
            <p:nvSpPr>
              <p:cNvPr id="342" name="TextBox 341">
                <a:extLst>
                  <a:ext uri="{FF2B5EF4-FFF2-40B4-BE49-F238E27FC236}">
                    <a16:creationId xmlns:a16="http://schemas.microsoft.com/office/drawing/2014/main" id="{749D60E1-7BED-EF2A-DE51-E27C4E90A903}"/>
                  </a:ext>
                </a:extLst>
              </p:cNvPr>
              <p:cNvSpPr txBox="1"/>
              <p:nvPr/>
            </p:nvSpPr>
            <p:spPr>
              <a:xfrm>
                <a:off x="1747009" y="1914380"/>
                <a:ext cx="317716" cy="369332"/>
              </a:xfrm>
              <a:prstGeom prst="rect">
                <a:avLst/>
              </a:prstGeom>
              <a:noFill/>
            </p:spPr>
            <p:txBody>
              <a:bodyPr wrap="none" rtlCol="0">
                <a:spAutoFit/>
              </a:bodyPr>
              <a:lstStyle/>
              <a:p>
                <a:r>
                  <a:rPr lang="en-US" dirty="0"/>
                  <a:t>e</a:t>
                </a:r>
              </a:p>
            </p:txBody>
          </p:sp>
          <p:sp>
            <p:nvSpPr>
              <p:cNvPr id="343" name="TextBox 342">
                <a:extLst>
                  <a:ext uri="{FF2B5EF4-FFF2-40B4-BE49-F238E27FC236}">
                    <a16:creationId xmlns:a16="http://schemas.microsoft.com/office/drawing/2014/main" id="{E7A5B9AD-D955-A3B7-F0D5-EAA5DD4A4300}"/>
                  </a:ext>
                </a:extLst>
              </p:cNvPr>
              <p:cNvSpPr txBox="1"/>
              <p:nvPr/>
            </p:nvSpPr>
            <p:spPr>
              <a:xfrm>
                <a:off x="1838540" y="1464841"/>
                <a:ext cx="322524" cy="369332"/>
              </a:xfrm>
              <a:prstGeom prst="rect">
                <a:avLst/>
              </a:prstGeom>
              <a:noFill/>
            </p:spPr>
            <p:txBody>
              <a:bodyPr wrap="none" rtlCol="0">
                <a:spAutoFit/>
              </a:bodyPr>
              <a:lstStyle/>
              <a:p>
                <a:r>
                  <a:rPr lang="en-US" dirty="0"/>
                  <a:t>b</a:t>
                </a:r>
              </a:p>
            </p:txBody>
          </p:sp>
          <p:sp>
            <p:nvSpPr>
              <p:cNvPr id="344" name="TextBox 343">
                <a:extLst>
                  <a:ext uri="{FF2B5EF4-FFF2-40B4-BE49-F238E27FC236}">
                    <a16:creationId xmlns:a16="http://schemas.microsoft.com/office/drawing/2014/main" id="{45CBED85-3503-7E6D-6B0A-362C6ED877AE}"/>
                  </a:ext>
                </a:extLst>
              </p:cNvPr>
              <p:cNvSpPr txBox="1"/>
              <p:nvPr/>
            </p:nvSpPr>
            <p:spPr>
              <a:xfrm>
                <a:off x="2130508" y="1497170"/>
                <a:ext cx="314510" cy="369332"/>
              </a:xfrm>
              <a:prstGeom prst="rect">
                <a:avLst/>
              </a:prstGeom>
              <a:noFill/>
            </p:spPr>
            <p:txBody>
              <a:bodyPr wrap="none" rtlCol="0">
                <a:spAutoFit/>
              </a:bodyPr>
              <a:lstStyle/>
              <a:p>
                <a:r>
                  <a:rPr lang="en-US" dirty="0"/>
                  <a:t>a</a:t>
                </a:r>
              </a:p>
            </p:txBody>
          </p:sp>
          <p:sp>
            <p:nvSpPr>
              <p:cNvPr id="345" name="TextBox 344">
                <a:extLst>
                  <a:ext uri="{FF2B5EF4-FFF2-40B4-BE49-F238E27FC236}">
                    <a16:creationId xmlns:a16="http://schemas.microsoft.com/office/drawing/2014/main" id="{551A8FFE-7ED1-F51E-39D7-CE180830C58F}"/>
                  </a:ext>
                </a:extLst>
              </p:cNvPr>
              <p:cNvSpPr txBox="1"/>
              <p:nvPr/>
            </p:nvSpPr>
            <p:spPr>
              <a:xfrm>
                <a:off x="3223315" y="1156197"/>
                <a:ext cx="314510" cy="369332"/>
              </a:xfrm>
              <a:prstGeom prst="rect">
                <a:avLst/>
              </a:prstGeom>
              <a:noFill/>
            </p:spPr>
            <p:txBody>
              <a:bodyPr wrap="none" rtlCol="0">
                <a:spAutoFit/>
              </a:bodyPr>
              <a:lstStyle/>
              <a:p>
                <a:r>
                  <a:rPr lang="en-US" dirty="0"/>
                  <a:t>c</a:t>
                </a:r>
              </a:p>
            </p:txBody>
          </p:sp>
          <p:sp>
            <p:nvSpPr>
              <p:cNvPr id="346" name="TextBox 345">
                <a:extLst>
                  <a:ext uri="{FF2B5EF4-FFF2-40B4-BE49-F238E27FC236}">
                    <a16:creationId xmlns:a16="http://schemas.microsoft.com/office/drawing/2014/main" id="{BCBC942C-BA14-974A-41BC-87E9145DC880}"/>
                  </a:ext>
                </a:extLst>
              </p:cNvPr>
              <p:cNvSpPr txBox="1"/>
              <p:nvPr/>
            </p:nvSpPr>
            <p:spPr>
              <a:xfrm>
                <a:off x="3571176" y="1523758"/>
                <a:ext cx="322524" cy="369332"/>
              </a:xfrm>
              <a:prstGeom prst="rect">
                <a:avLst/>
              </a:prstGeom>
              <a:noFill/>
            </p:spPr>
            <p:txBody>
              <a:bodyPr wrap="none" rtlCol="0">
                <a:spAutoFit/>
              </a:bodyPr>
              <a:lstStyle/>
              <a:p>
                <a:r>
                  <a:rPr lang="en-US" dirty="0"/>
                  <a:t>d</a:t>
                </a:r>
              </a:p>
            </p:txBody>
          </p:sp>
          <p:sp>
            <p:nvSpPr>
              <p:cNvPr id="347" name="TextBox 346">
                <a:extLst>
                  <a:ext uri="{FF2B5EF4-FFF2-40B4-BE49-F238E27FC236}">
                    <a16:creationId xmlns:a16="http://schemas.microsoft.com/office/drawing/2014/main" id="{5A588206-87B8-684F-195B-28CF279DFB2A}"/>
                  </a:ext>
                </a:extLst>
              </p:cNvPr>
              <p:cNvSpPr txBox="1"/>
              <p:nvPr/>
            </p:nvSpPr>
            <p:spPr>
              <a:xfrm>
                <a:off x="3594717" y="1988227"/>
                <a:ext cx="340158" cy="369332"/>
              </a:xfrm>
              <a:prstGeom prst="rect">
                <a:avLst/>
              </a:prstGeom>
              <a:noFill/>
            </p:spPr>
            <p:txBody>
              <a:bodyPr wrap="square" rtlCol="0">
                <a:spAutoFit/>
              </a:bodyPr>
              <a:lstStyle/>
              <a:p>
                <a:r>
                  <a:rPr lang="en-US" dirty="0"/>
                  <a:t>g</a:t>
                </a:r>
              </a:p>
            </p:txBody>
          </p:sp>
          <p:sp>
            <p:nvSpPr>
              <p:cNvPr id="348" name="TextBox 347">
                <a:extLst>
                  <a:ext uri="{FF2B5EF4-FFF2-40B4-BE49-F238E27FC236}">
                    <a16:creationId xmlns:a16="http://schemas.microsoft.com/office/drawing/2014/main" id="{2B4EAC6A-97BA-BA7C-6251-38E4F06EAE6C}"/>
                  </a:ext>
                </a:extLst>
              </p:cNvPr>
              <p:cNvSpPr txBox="1"/>
              <p:nvPr/>
            </p:nvSpPr>
            <p:spPr>
              <a:xfrm>
                <a:off x="3224183" y="2316137"/>
                <a:ext cx="264816" cy="369332"/>
              </a:xfrm>
              <a:prstGeom prst="rect">
                <a:avLst/>
              </a:prstGeom>
              <a:noFill/>
            </p:spPr>
            <p:txBody>
              <a:bodyPr wrap="none" rtlCol="0">
                <a:spAutoFit/>
              </a:bodyPr>
              <a:lstStyle/>
              <a:p>
                <a:r>
                  <a:rPr lang="en-US" dirty="0"/>
                  <a:t>f</a:t>
                </a:r>
              </a:p>
            </p:txBody>
          </p:sp>
          <p:sp>
            <p:nvSpPr>
              <p:cNvPr id="349" name="TextBox 348">
                <a:extLst>
                  <a:ext uri="{FF2B5EF4-FFF2-40B4-BE49-F238E27FC236}">
                    <a16:creationId xmlns:a16="http://schemas.microsoft.com/office/drawing/2014/main" id="{986303FD-A447-B1B8-0478-7526D6116A2E}"/>
                  </a:ext>
                </a:extLst>
              </p:cNvPr>
              <p:cNvSpPr txBox="1"/>
              <p:nvPr/>
            </p:nvSpPr>
            <p:spPr>
              <a:xfrm>
                <a:off x="2849635" y="1973297"/>
                <a:ext cx="317716" cy="369332"/>
              </a:xfrm>
              <a:prstGeom prst="rect">
                <a:avLst/>
              </a:prstGeom>
              <a:noFill/>
            </p:spPr>
            <p:txBody>
              <a:bodyPr wrap="none" rtlCol="0">
                <a:spAutoFit/>
              </a:bodyPr>
              <a:lstStyle/>
              <a:p>
                <a:r>
                  <a:rPr lang="en-US" dirty="0"/>
                  <a:t>e</a:t>
                </a:r>
              </a:p>
            </p:txBody>
          </p:sp>
          <p:sp>
            <p:nvSpPr>
              <p:cNvPr id="350" name="TextBox 349">
                <a:extLst>
                  <a:ext uri="{FF2B5EF4-FFF2-40B4-BE49-F238E27FC236}">
                    <a16:creationId xmlns:a16="http://schemas.microsoft.com/office/drawing/2014/main" id="{0826B29A-A585-1A88-88DF-7C2E8B5D3778}"/>
                  </a:ext>
                </a:extLst>
              </p:cNvPr>
              <p:cNvSpPr txBox="1"/>
              <p:nvPr/>
            </p:nvSpPr>
            <p:spPr>
              <a:xfrm>
                <a:off x="2941166" y="1523758"/>
                <a:ext cx="322524" cy="369332"/>
              </a:xfrm>
              <a:prstGeom prst="rect">
                <a:avLst/>
              </a:prstGeom>
              <a:noFill/>
            </p:spPr>
            <p:txBody>
              <a:bodyPr wrap="none" rtlCol="0">
                <a:spAutoFit/>
              </a:bodyPr>
              <a:lstStyle/>
              <a:p>
                <a:r>
                  <a:rPr lang="en-US" dirty="0"/>
                  <a:t>b</a:t>
                </a:r>
              </a:p>
            </p:txBody>
          </p:sp>
          <p:sp>
            <p:nvSpPr>
              <p:cNvPr id="351" name="TextBox 350">
                <a:extLst>
                  <a:ext uri="{FF2B5EF4-FFF2-40B4-BE49-F238E27FC236}">
                    <a16:creationId xmlns:a16="http://schemas.microsoft.com/office/drawing/2014/main" id="{808178AC-2277-EB2E-9285-19E44B34C7E2}"/>
                  </a:ext>
                </a:extLst>
              </p:cNvPr>
              <p:cNvSpPr txBox="1"/>
              <p:nvPr/>
            </p:nvSpPr>
            <p:spPr>
              <a:xfrm>
                <a:off x="3233134" y="1556087"/>
                <a:ext cx="314510" cy="369332"/>
              </a:xfrm>
              <a:prstGeom prst="rect">
                <a:avLst/>
              </a:prstGeom>
              <a:noFill/>
            </p:spPr>
            <p:txBody>
              <a:bodyPr wrap="none" rtlCol="0">
                <a:spAutoFit/>
              </a:bodyPr>
              <a:lstStyle/>
              <a:p>
                <a:r>
                  <a:rPr lang="en-US" dirty="0"/>
                  <a:t>a</a:t>
                </a:r>
              </a:p>
            </p:txBody>
          </p:sp>
          <p:sp>
            <p:nvSpPr>
              <p:cNvPr id="352" name="TextBox 351">
                <a:extLst>
                  <a:ext uri="{FF2B5EF4-FFF2-40B4-BE49-F238E27FC236}">
                    <a16:creationId xmlns:a16="http://schemas.microsoft.com/office/drawing/2014/main" id="{4EB22AE9-D4DE-C9EF-21CA-FFE5B02B30CC}"/>
                  </a:ext>
                </a:extLst>
              </p:cNvPr>
              <p:cNvSpPr txBox="1"/>
              <p:nvPr/>
            </p:nvSpPr>
            <p:spPr>
              <a:xfrm>
                <a:off x="4173602" y="1151666"/>
                <a:ext cx="418613" cy="369332"/>
              </a:xfrm>
              <a:prstGeom prst="rect">
                <a:avLst/>
              </a:prstGeom>
              <a:noFill/>
            </p:spPr>
            <p:txBody>
              <a:bodyPr wrap="none" rtlCol="0">
                <a:spAutoFit/>
              </a:bodyPr>
              <a:lstStyle/>
              <a:p>
                <a:r>
                  <a:rPr lang="en-US" dirty="0"/>
                  <a:t>c</a:t>
                </a:r>
              </a:p>
            </p:txBody>
          </p:sp>
          <p:sp>
            <p:nvSpPr>
              <p:cNvPr id="353" name="TextBox 352">
                <a:extLst>
                  <a:ext uri="{FF2B5EF4-FFF2-40B4-BE49-F238E27FC236}">
                    <a16:creationId xmlns:a16="http://schemas.microsoft.com/office/drawing/2014/main" id="{8C2386F7-2AF5-D899-5A0F-856DBB016DE4}"/>
                  </a:ext>
                </a:extLst>
              </p:cNvPr>
              <p:cNvSpPr txBox="1"/>
              <p:nvPr/>
            </p:nvSpPr>
            <p:spPr>
              <a:xfrm>
                <a:off x="4520137" y="1519227"/>
                <a:ext cx="429279" cy="369332"/>
              </a:xfrm>
              <a:prstGeom prst="rect">
                <a:avLst/>
              </a:prstGeom>
              <a:noFill/>
            </p:spPr>
            <p:txBody>
              <a:bodyPr wrap="none" rtlCol="0">
                <a:spAutoFit/>
              </a:bodyPr>
              <a:lstStyle/>
              <a:p>
                <a:r>
                  <a:rPr lang="en-US" dirty="0"/>
                  <a:t>d</a:t>
                </a:r>
              </a:p>
            </p:txBody>
          </p:sp>
          <p:sp>
            <p:nvSpPr>
              <p:cNvPr id="354" name="TextBox 353">
                <a:extLst>
                  <a:ext uri="{FF2B5EF4-FFF2-40B4-BE49-F238E27FC236}">
                    <a16:creationId xmlns:a16="http://schemas.microsoft.com/office/drawing/2014/main" id="{24A80FA8-CBF9-3F7E-62FF-D8A6FF5E55CF}"/>
                  </a:ext>
                </a:extLst>
              </p:cNvPr>
              <p:cNvSpPr txBox="1"/>
              <p:nvPr/>
            </p:nvSpPr>
            <p:spPr>
              <a:xfrm>
                <a:off x="4540759" y="1983696"/>
                <a:ext cx="452750" cy="369332"/>
              </a:xfrm>
              <a:prstGeom prst="rect">
                <a:avLst/>
              </a:prstGeom>
              <a:noFill/>
            </p:spPr>
            <p:txBody>
              <a:bodyPr wrap="square" rtlCol="0">
                <a:spAutoFit/>
              </a:bodyPr>
              <a:lstStyle/>
              <a:p>
                <a:r>
                  <a:rPr lang="en-US" dirty="0"/>
                  <a:t>g</a:t>
                </a:r>
              </a:p>
            </p:txBody>
          </p:sp>
          <p:sp>
            <p:nvSpPr>
              <p:cNvPr id="355" name="TextBox 354">
                <a:extLst>
                  <a:ext uri="{FF2B5EF4-FFF2-40B4-BE49-F238E27FC236}">
                    <a16:creationId xmlns:a16="http://schemas.microsoft.com/office/drawing/2014/main" id="{EA7C9C6F-EF4B-6D93-9499-DE97B28FB63C}"/>
                  </a:ext>
                </a:extLst>
              </p:cNvPr>
              <p:cNvSpPr txBox="1"/>
              <p:nvPr/>
            </p:nvSpPr>
            <p:spPr>
              <a:xfrm>
                <a:off x="4182694" y="2311606"/>
                <a:ext cx="352471" cy="369332"/>
              </a:xfrm>
              <a:prstGeom prst="rect">
                <a:avLst/>
              </a:prstGeom>
              <a:noFill/>
            </p:spPr>
            <p:txBody>
              <a:bodyPr wrap="none" rtlCol="0">
                <a:spAutoFit/>
              </a:bodyPr>
              <a:lstStyle/>
              <a:p>
                <a:r>
                  <a:rPr lang="en-US" dirty="0"/>
                  <a:t>f</a:t>
                </a:r>
              </a:p>
            </p:txBody>
          </p:sp>
          <p:sp>
            <p:nvSpPr>
              <p:cNvPr id="356" name="TextBox 355">
                <a:extLst>
                  <a:ext uri="{FF2B5EF4-FFF2-40B4-BE49-F238E27FC236}">
                    <a16:creationId xmlns:a16="http://schemas.microsoft.com/office/drawing/2014/main" id="{9B0A0A40-9327-C463-4996-AFADCC2812C1}"/>
                  </a:ext>
                </a:extLst>
              </p:cNvPr>
              <p:cNvSpPr txBox="1"/>
              <p:nvPr/>
            </p:nvSpPr>
            <p:spPr>
              <a:xfrm>
                <a:off x="3799391" y="1968766"/>
                <a:ext cx="422881" cy="369332"/>
              </a:xfrm>
              <a:prstGeom prst="rect">
                <a:avLst/>
              </a:prstGeom>
              <a:noFill/>
            </p:spPr>
            <p:txBody>
              <a:bodyPr wrap="none" rtlCol="0">
                <a:spAutoFit/>
              </a:bodyPr>
              <a:lstStyle/>
              <a:p>
                <a:r>
                  <a:rPr lang="en-US" dirty="0"/>
                  <a:t>e</a:t>
                </a:r>
              </a:p>
            </p:txBody>
          </p:sp>
          <p:sp>
            <p:nvSpPr>
              <p:cNvPr id="357" name="TextBox 356">
                <a:extLst>
                  <a:ext uri="{FF2B5EF4-FFF2-40B4-BE49-F238E27FC236}">
                    <a16:creationId xmlns:a16="http://schemas.microsoft.com/office/drawing/2014/main" id="{5CD74D1F-9E53-2092-4C14-D79A5F0DD771}"/>
                  </a:ext>
                </a:extLst>
              </p:cNvPr>
              <p:cNvSpPr txBox="1"/>
              <p:nvPr/>
            </p:nvSpPr>
            <p:spPr>
              <a:xfrm>
                <a:off x="3890127" y="1519227"/>
                <a:ext cx="429279" cy="369332"/>
              </a:xfrm>
              <a:prstGeom prst="rect">
                <a:avLst/>
              </a:prstGeom>
              <a:noFill/>
            </p:spPr>
            <p:txBody>
              <a:bodyPr wrap="none" rtlCol="0">
                <a:spAutoFit/>
              </a:bodyPr>
              <a:lstStyle/>
              <a:p>
                <a:r>
                  <a:rPr lang="en-US" dirty="0"/>
                  <a:t>b</a:t>
                </a:r>
              </a:p>
            </p:txBody>
          </p:sp>
          <p:sp>
            <p:nvSpPr>
              <p:cNvPr id="358" name="TextBox 357">
                <a:extLst>
                  <a:ext uri="{FF2B5EF4-FFF2-40B4-BE49-F238E27FC236}">
                    <a16:creationId xmlns:a16="http://schemas.microsoft.com/office/drawing/2014/main" id="{59E098C9-C30E-2FE6-2BFB-73877BE840B1}"/>
                  </a:ext>
                </a:extLst>
              </p:cNvPr>
              <p:cNvSpPr txBox="1"/>
              <p:nvPr/>
            </p:nvSpPr>
            <p:spPr>
              <a:xfrm>
                <a:off x="4183421" y="1551556"/>
                <a:ext cx="418613" cy="369332"/>
              </a:xfrm>
              <a:prstGeom prst="rect">
                <a:avLst/>
              </a:prstGeom>
              <a:noFill/>
            </p:spPr>
            <p:txBody>
              <a:bodyPr wrap="none" rtlCol="0">
                <a:spAutoFit/>
              </a:bodyPr>
              <a:lstStyle/>
              <a:p>
                <a:r>
                  <a:rPr lang="en-US" dirty="0"/>
                  <a:t>a</a:t>
                </a:r>
              </a:p>
            </p:txBody>
          </p:sp>
          <p:grpSp>
            <p:nvGrpSpPr>
              <p:cNvPr id="359" name="Group 358">
                <a:extLst>
                  <a:ext uri="{FF2B5EF4-FFF2-40B4-BE49-F238E27FC236}">
                    <a16:creationId xmlns:a16="http://schemas.microsoft.com/office/drawing/2014/main" id="{0651BEDB-EED2-FF6D-B41D-9C5FD4A4990E}"/>
                  </a:ext>
                </a:extLst>
              </p:cNvPr>
              <p:cNvGrpSpPr/>
              <p:nvPr/>
            </p:nvGrpSpPr>
            <p:grpSpPr>
              <a:xfrm>
                <a:off x="4916810" y="1506193"/>
                <a:ext cx="1112838" cy="1161711"/>
                <a:chOff x="2681413" y="2340595"/>
                <a:chExt cx="1112838" cy="1161711"/>
              </a:xfrm>
            </p:grpSpPr>
            <p:sp>
              <p:nvSpPr>
                <p:cNvPr id="401" name="TextBox 400">
                  <a:extLst>
                    <a:ext uri="{FF2B5EF4-FFF2-40B4-BE49-F238E27FC236}">
                      <a16:creationId xmlns:a16="http://schemas.microsoft.com/office/drawing/2014/main" id="{300BAC79-9F90-B6B9-E855-FA5F24A6815C}"/>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402" name="TextBox 401">
                  <a:extLst>
                    <a:ext uri="{FF2B5EF4-FFF2-40B4-BE49-F238E27FC236}">
                      <a16:creationId xmlns:a16="http://schemas.microsoft.com/office/drawing/2014/main" id="{8EBDD09C-8A7E-98CB-5839-CD85DA5F43F2}"/>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403" name="TextBox 402">
                  <a:extLst>
                    <a:ext uri="{FF2B5EF4-FFF2-40B4-BE49-F238E27FC236}">
                      <a16:creationId xmlns:a16="http://schemas.microsoft.com/office/drawing/2014/main" id="{03553300-C2B5-D2DE-E364-8B1451843AF0}"/>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404" name="TextBox 403">
                  <a:extLst>
                    <a:ext uri="{FF2B5EF4-FFF2-40B4-BE49-F238E27FC236}">
                      <a16:creationId xmlns:a16="http://schemas.microsoft.com/office/drawing/2014/main" id="{62049CA6-8E74-A6C7-FD6A-798118DD2A4A}"/>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405" name="TextBox 404">
                  <a:extLst>
                    <a:ext uri="{FF2B5EF4-FFF2-40B4-BE49-F238E27FC236}">
                      <a16:creationId xmlns:a16="http://schemas.microsoft.com/office/drawing/2014/main" id="{1DC1E135-0C89-4BE3-A913-9A6A7BE79247}"/>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406" name="TextBox 405">
                  <a:extLst>
                    <a:ext uri="{FF2B5EF4-FFF2-40B4-BE49-F238E27FC236}">
                      <a16:creationId xmlns:a16="http://schemas.microsoft.com/office/drawing/2014/main" id="{0180320D-F59B-10CD-3939-320492B11365}"/>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0" name="Group 359">
                <a:extLst>
                  <a:ext uri="{FF2B5EF4-FFF2-40B4-BE49-F238E27FC236}">
                    <a16:creationId xmlns:a16="http://schemas.microsoft.com/office/drawing/2014/main" id="{28AAF330-E061-2C77-7552-15B5ABD35398}"/>
                  </a:ext>
                </a:extLst>
              </p:cNvPr>
              <p:cNvGrpSpPr/>
              <p:nvPr/>
            </p:nvGrpSpPr>
            <p:grpSpPr>
              <a:xfrm>
                <a:off x="5952878" y="1127856"/>
                <a:ext cx="1112838" cy="1529272"/>
                <a:chOff x="2681413" y="1973034"/>
                <a:chExt cx="1112838" cy="1529272"/>
              </a:xfrm>
            </p:grpSpPr>
            <p:sp>
              <p:nvSpPr>
                <p:cNvPr id="393" name="TextBox 392">
                  <a:extLst>
                    <a:ext uri="{FF2B5EF4-FFF2-40B4-BE49-F238E27FC236}">
                      <a16:creationId xmlns:a16="http://schemas.microsoft.com/office/drawing/2014/main" id="{3BDEBCC7-C719-5540-AB88-4C3E1B1F5A65}"/>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94" name="TextBox 393">
                  <a:extLst>
                    <a:ext uri="{FF2B5EF4-FFF2-40B4-BE49-F238E27FC236}">
                      <a16:creationId xmlns:a16="http://schemas.microsoft.com/office/drawing/2014/main" id="{F9850AFB-6532-8927-A8F8-76DCCADF3248}"/>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95" name="TextBox 394">
                  <a:extLst>
                    <a:ext uri="{FF2B5EF4-FFF2-40B4-BE49-F238E27FC236}">
                      <a16:creationId xmlns:a16="http://schemas.microsoft.com/office/drawing/2014/main" id="{578D504A-9BE5-5E5F-D174-5EAABC471C35}"/>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96" name="TextBox 395">
                  <a:extLst>
                    <a:ext uri="{FF2B5EF4-FFF2-40B4-BE49-F238E27FC236}">
                      <a16:creationId xmlns:a16="http://schemas.microsoft.com/office/drawing/2014/main" id="{F2E519A7-D738-49F6-F551-6499BDAF257D}"/>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7" name="TextBox 396">
                  <a:extLst>
                    <a:ext uri="{FF2B5EF4-FFF2-40B4-BE49-F238E27FC236}">
                      <a16:creationId xmlns:a16="http://schemas.microsoft.com/office/drawing/2014/main" id="{FAB2C3C1-F802-70D7-4874-6A0955E072C5}"/>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8" name="TextBox 397">
                  <a:extLst>
                    <a:ext uri="{FF2B5EF4-FFF2-40B4-BE49-F238E27FC236}">
                      <a16:creationId xmlns:a16="http://schemas.microsoft.com/office/drawing/2014/main" id="{1D06F429-E6ED-78BA-9D08-63304281C044}"/>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9" name="TextBox 398">
                  <a:extLst>
                    <a:ext uri="{FF2B5EF4-FFF2-40B4-BE49-F238E27FC236}">
                      <a16:creationId xmlns:a16="http://schemas.microsoft.com/office/drawing/2014/main" id="{1681B3AE-4A64-2F01-B410-959036127928}"/>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1" name="Group 360">
                <a:extLst>
                  <a:ext uri="{FF2B5EF4-FFF2-40B4-BE49-F238E27FC236}">
                    <a16:creationId xmlns:a16="http://schemas.microsoft.com/office/drawing/2014/main" id="{39B45596-A548-EE73-BE4E-00D9BE0F0069}"/>
                  </a:ext>
                </a:extLst>
              </p:cNvPr>
              <p:cNvGrpSpPr/>
              <p:nvPr/>
            </p:nvGrpSpPr>
            <p:grpSpPr>
              <a:xfrm>
                <a:off x="7060483" y="1138632"/>
                <a:ext cx="1112838" cy="1529272"/>
                <a:chOff x="2681413" y="1973034"/>
                <a:chExt cx="1112838" cy="1529272"/>
              </a:xfrm>
            </p:grpSpPr>
            <p:sp>
              <p:nvSpPr>
                <p:cNvPr id="386" name="TextBox 385">
                  <a:extLst>
                    <a:ext uri="{FF2B5EF4-FFF2-40B4-BE49-F238E27FC236}">
                      <a16:creationId xmlns:a16="http://schemas.microsoft.com/office/drawing/2014/main" id="{F9BCD4BE-73F9-C051-EA1B-72FED7576897}"/>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7" name="TextBox 386">
                  <a:extLst>
                    <a:ext uri="{FF2B5EF4-FFF2-40B4-BE49-F238E27FC236}">
                      <a16:creationId xmlns:a16="http://schemas.microsoft.com/office/drawing/2014/main" id="{D2909752-D5FB-AF95-52F9-8FC9F739A807}"/>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8" name="TextBox 387">
                  <a:extLst>
                    <a:ext uri="{FF2B5EF4-FFF2-40B4-BE49-F238E27FC236}">
                      <a16:creationId xmlns:a16="http://schemas.microsoft.com/office/drawing/2014/main" id="{6C57439A-8A85-58C3-9912-7AC5B2DA4E44}"/>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9" name="TextBox 388">
                  <a:extLst>
                    <a:ext uri="{FF2B5EF4-FFF2-40B4-BE49-F238E27FC236}">
                      <a16:creationId xmlns:a16="http://schemas.microsoft.com/office/drawing/2014/main" id="{245B5D8F-25DB-198F-56FC-DF19A0C16151}"/>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0" name="TextBox 389">
                  <a:extLst>
                    <a:ext uri="{FF2B5EF4-FFF2-40B4-BE49-F238E27FC236}">
                      <a16:creationId xmlns:a16="http://schemas.microsoft.com/office/drawing/2014/main" id="{9173E502-F9F1-D698-F97E-9026DAE54E68}"/>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1" name="TextBox 390">
                  <a:extLst>
                    <a:ext uri="{FF2B5EF4-FFF2-40B4-BE49-F238E27FC236}">
                      <a16:creationId xmlns:a16="http://schemas.microsoft.com/office/drawing/2014/main" id="{3262109A-0B25-1939-A4FC-0463DE2A9484}"/>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2" name="TextBox 391">
                  <a:extLst>
                    <a:ext uri="{FF2B5EF4-FFF2-40B4-BE49-F238E27FC236}">
                      <a16:creationId xmlns:a16="http://schemas.microsoft.com/office/drawing/2014/main" id="{388A4732-4EFF-63DE-153E-4336C3FF2022}"/>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2" name="Group 361">
                <a:extLst>
                  <a:ext uri="{FF2B5EF4-FFF2-40B4-BE49-F238E27FC236}">
                    <a16:creationId xmlns:a16="http://schemas.microsoft.com/office/drawing/2014/main" id="{AFFEE577-1EE4-091D-F0BE-19A1E53B30AD}"/>
                  </a:ext>
                </a:extLst>
              </p:cNvPr>
              <p:cNvGrpSpPr/>
              <p:nvPr/>
            </p:nvGrpSpPr>
            <p:grpSpPr>
              <a:xfrm>
                <a:off x="8077139" y="1158605"/>
                <a:ext cx="1112838" cy="1529272"/>
                <a:chOff x="2681413" y="1973034"/>
                <a:chExt cx="1112838" cy="1529272"/>
              </a:xfrm>
            </p:grpSpPr>
            <p:sp>
              <p:nvSpPr>
                <p:cNvPr id="379" name="TextBox 378">
                  <a:extLst>
                    <a:ext uri="{FF2B5EF4-FFF2-40B4-BE49-F238E27FC236}">
                      <a16:creationId xmlns:a16="http://schemas.microsoft.com/office/drawing/2014/main" id="{62D63881-DC84-0F22-7971-39F64699240B}"/>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0" name="TextBox 379">
                  <a:extLst>
                    <a:ext uri="{FF2B5EF4-FFF2-40B4-BE49-F238E27FC236}">
                      <a16:creationId xmlns:a16="http://schemas.microsoft.com/office/drawing/2014/main" id="{2885EB72-D76B-35ED-C886-8C7E5E9D654E}"/>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1" name="TextBox 380">
                  <a:extLst>
                    <a:ext uri="{FF2B5EF4-FFF2-40B4-BE49-F238E27FC236}">
                      <a16:creationId xmlns:a16="http://schemas.microsoft.com/office/drawing/2014/main" id="{3643D0D4-64B2-5EEA-5B3F-651D670952E6}"/>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2" name="TextBox 381">
                  <a:extLst>
                    <a:ext uri="{FF2B5EF4-FFF2-40B4-BE49-F238E27FC236}">
                      <a16:creationId xmlns:a16="http://schemas.microsoft.com/office/drawing/2014/main" id="{CF952C99-3960-2AB3-44E2-C0BE5128A1FA}"/>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83" name="TextBox 382">
                  <a:extLst>
                    <a:ext uri="{FF2B5EF4-FFF2-40B4-BE49-F238E27FC236}">
                      <a16:creationId xmlns:a16="http://schemas.microsoft.com/office/drawing/2014/main" id="{AC4E2E65-785A-5D26-1096-00A348C4B17B}"/>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84" name="TextBox 383">
                  <a:extLst>
                    <a:ext uri="{FF2B5EF4-FFF2-40B4-BE49-F238E27FC236}">
                      <a16:creationId xmlns:a16="http://schemas.microsoft.com/office/drawing/2014/main" id="{2251ED89-BD27-83D9-1266-99563BA188A0}"/>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85" name="TextBox 384">
                  <a:extLst>
                    <a:ext uri="{FF2B5EF4-FFF2-40B4-BE49-F238E27FC236}">
                      <a16:creationId xmlns:a16="http://schemas.microsoft.com/office/drawing/2014/main" id="{DE172B0E-30A4-B05F-D9FA-9ABB716F164E}"/>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3" name="Group 362">
                <a:extLst>
                  <a:ext uri="{FF2B5EF4-FFF2-40B4-BE49-F238E27FC236}">
                    <a16:creationId xmlns:a16="http://schemas.microsoft.com/office/drawing/2014/main" id="{BBCA50ED-8449-1DAD-716B-7A3DA2CEC0C9}"/>
                  </a:ext>
                </a:extLst>
              </p:cNvPr>
              <p:cNvGrpSpPr/>
              <p:nvPr/>
            </p:nvGrpSpPr>
            <p:grpSpPr>
              <a:xfrm>
                <a:off x="9095182" y="1148296"/>
                <a:ext cx="1112838" cy="1529272"/>
                <a:chOff x="2681413" y="1973034"/>
                <a:chExt cx="1112838" cy="1529272"/>
              </a:xfrm>
            </p:grpSpPr>
            <p:sp>
              <p:nvSpPr>
                <p:cNvPr id="372" name="TextBox 371">
                  <a:extLst>
                    <a:ext uri="{FF2B5EF4-FFF2-40B4-BE49-F238E27FC236}">
                      <a16:creationId xmlns:a16="http://schemas.microsoft.com/office/drawing/2014/main" id="{7AB54025-DAAF-86ED-4714-10FE0A5610D2}"/>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73" name="TextBox 372">
                  <a:extLst>
                    <a:ext uri="{FF2B5EF4-FFF2-40B4-BE49-F238E27FC236}">
                      <a16:creationId xmlns:a16="http://schemas.microsoft.com/office/drawing/2014/main" id="{33DCEDD2-4F2E-5F4A-8A41-297C02C5FDDE}"/>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74" name="TextBox 373">
                  <a:extLst>
                    <a:ext uri="{FF2B5EF4-FFF2-40B4-BE49-F238E27FC236}">
                      <a16:creationId xmlns:a16="http://schemas.microsoft.com/office/drawing/2014/main" id="{22500379-5ECA-E01C-215A-B85741C15BC7}"/>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75" name="TextBox 374">
                  <a:extLst>
                    <a:ext uri="{FF2B5EF4-FFF2-40B4-BE49-F238E27FC236}">
                      <a16:creationId xmlns:a16="http://schemas.microsoft.com/office/drawing/2014/main" id="{AEC4C3FD-963D-F8D6-2543-BED3F4DDCD51}"/>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76" name="TextBox 375">
                  <a:extLst>
                    <a:ext uri="{FF2B5EF4-FFF2-40B4-BE49-F238E27FC236}">
                      <a16:creationId xmlns:a16="http://schemas.microsoft.com/office/drawing/2014/main" id="{C750A67D-2C9A-4EC5-D671-64A295CD5D08}"/>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77" name="TextBox 376">
                  <a:extLst>
                    <a:ext uri="{FF2B5EF4-FFF2-40B4-BE49-F238E27FC236}">
                      <a16:creationId xmlns:a16="http://schemas.microsoft.com/office/drawing/2014/main" id="{2DFA77BC-33CA-DB8D-4072-207C6058B9C2}"/>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78" name="TextBox 377">
                  <a:extLst>
                    <a:ext uri="{FF2B5EF4-FFF2-40B4-BE49-F238E27FC236}">
                      <a16:creationId xmlns:a16="http://schemas.microsoft.com/office/drawing/2014/main" id="{5CFA5D7A-9940-8E43-6206-84EADE7AC9D4}"/>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sp>
            <p:nvSpPr>
              <p:cNvPr id="494" name="TextBox 493">
                <a:extLst>
                  <a:ext uri="{FF2B5EF4-FFF2-40B4-BE49-F238E27FC236}">
                    <a16:creationId xmlns:a16="http://schemas.microsoft.com/office/drawing/2014/main" id="{C9EBF6F8-4922-04DD-A384-3D95D741875B}"/>
                  </a:ext>
                </a:extLst>
              </p:cNvPr>
              <p:cNvSpPr txBox="1"/>
              <p:nvPr/>
            </p:nvSpPr>
            <p:spPr>
              <a:xfrm>
                <a:off x="5228955" y="1086647"/>
                <a:ext cx="418613" cy="369332"/>
              </a:xfrm>
              <a:prstGeom prst="rect">
                <a:avLst/>
              </a:prstGeom>
              <a:noFill/>
            </p:spPr>
            <p:txBody>
              <a:bodyPr wrap="none" rtlCol="0">
                <a:spAutoFit/>
              </a:bodyPr>
              <a:lstStyle/>
              <a:p>
                <a:r>
                  <a:rPr lang="en-US" dirty="0"/>
                  <a:t>c</a:t>
                </a:r>
              </a:p>
            </p:txBody>
          </p:sp>
        </p:grpSp>
      </p:grpSp>
      <p:sp>
        <p:nvSpPr>
          <p:cNvPr id="499" name="Content Placeholder 7">
            <a:extLst>
              <a:ext uri="{FF2B5EF4-FFF2-40B4-BE49-F238E27FC236}">
                <a16:creationId xmlns:a16="http://schemas.microsoft.com/office/drawing/2014/main" id="{7B645005-EDB5-B883-36A2-D0BD63DA8E5F}"/>
              </a:ext>
            </a:extLst>
          </p:cNvPr>
          <p:cNvSpPr>
            <a:spLocks noGrp="1"/>
          </p:cNvSpPr>
          <p:nvPr>
            <p:ph idx="1"/>
          </p:nvPr>
        </p:nvSpPr>
        <p:spPr>
          <a:xfrm>
            <a:off x="7140388" y="2984579"/>
            <a:ext cx="4625788" cy="3657600"/>
          </a:xfrm>
        </p:spPr>
        <p:txBody>
          <a:bodyPr>
            <a:normAutofit/>
          </a:bodyPr>
          <a:lstStyle/>
          <a:p>
            <a:r>
              <a:rPr lang="en-US" dirty="0"/>
              <a:t>Each cell is marked with an X if the corresponding segment is illuminated in that particular digit.</a:t>
            </a:r>
          </a:p>
          <a:p>
            <a:r>
              <a:rPr lang="en-US" i="1" dirty="0"/>
              <a:t>How many binary inputs do we need for the numbers 0-9?</a:t>
            </a:r>
          </a:p>
          <a:p>
            <a:pPr lvl="1"/>
            <a:r>
              <a:rPr lang="en-US" sz="2000" dirty="0"/>
              <a:t>Since we have 10 digits, we need 4 bits of input to encode them.</a:t>
            </a:r>
            <a:endParaRPr lang="en-US" dirty="0"/>
          </a:p>
        </p:txBody>
      </p:sp>
      <p:graphicFrame>
        <p:nvGraphicFramePr>
          <p:cNvPr id="4" name="Table 3">
            <a:extLst>
              <a:ext uri="{FF2B5EF4-FFF2-40B4-BE49-F238E27FC236}">
                <a16:creationId xmlns:a16="http://schemas.microsoft.com/office/drawing/2014/main" id="{D1EEEBE8-584D-2BD6-EFDF-396558610E55}"/>
              </a:ext>
            </a:extLst>
          </p:cNvPr>
          <p:cNvGraphicFramePr>
            <a:graphicFrameLocks noGrp="1"/>
          </p:cNvGraphicFramePr>
          <p:nvPr>
            <p:extLst>
              <p:ext uri="{D42A27DB-BD31-4B8C-83A1-F6EECF244321}">
                <p14:modId xmlns:p14="http://schemas.microsoft.com/office/powerpoint/2010/main" val="1942887734"/>
              </p:ext>
            </p:extLst>
          </p:nvPr>
        </p:nvGraphicFramePr>
        <p:xfrm>
          <a:off x="132172" y="3075872"/>
          <a:ext cx="6252052" cy="3742260"/>
        </p:xfrm>
        <a:graphic>
          <a:graphicData uri="http://schemas.openxmlformats.org/drawingml/2006/table">
            <a:tbl>
              <a:tblPr firstRow="1" bandRow="1">
                <a:tableStyleId>{00A15C55-8517-42AA-B614-E9B94910E393}</a:tableStyleId>
              </a:tblPr>
              <a:tblGrid>
                <a:gridCol w="626349">
                  <a:extLst>
                    <a:ext uri="{9D8B030D-6E8A-4147-A177-3AD203B41FA5}">
                      <a16:colId xmlns:a16="http://schemas.microsoft.com/office/drawing/2014/main" val="3645776916"/>
                    </a:ext>
                  </a:extLst>
                </a:gridCol>
                <a:gridCol w="626349">
                  <a:extLst>
                    <a:ext uri="{9D8B030D-6E8A-4147-A177-3AD203B41FA5}">
                      <a16:colId xmlns:a16="http://schemas.microsoft.com/office/drawing/2014/main" val="4016799865"/>
                    </a:ext>
                  </a:extLst>
                </a:gridCol>
                <a:gridCol w="683536">
                  <a:extLst>
                    <a:ext uri="{9D8B030D-6E8A-4147-A177-3AD203B41FA5}">
                      <a16:colId xmlns:a16="http://schemas.microsoft.com/office/drawing/2014/main" val="3451865692"/>
                    </a:ext>
                  </a:extLst>
                </a:gridCol>
                <a:gridCol w="719303">
                  <a:extLst>
                    <a:ext uri="{9D8B030D-6E8A-4147-A177-3AD203B41FA5}">
                      <a16:colId xmlns:a16="http://schemas.microsoft.com/office/drawing/2014/main" val="1891419321"/>
                    </a:ext>
                  </a:extLst>
                </a:gridCol>
                <a:gridCol w="719303">
                  <a:extLst>
                    <a:ext uri="{9D8B030D-6E8A-4147-A177-3AD203B41FA5}">
                      <a16:colId xmlns:a16="http://schemas.microsoft.com/office/drawing/2014/main" val="2699412785"/>
                    </a:ext>
                  </a:extLst>
                </a:gridCol>
                <a:gridCol w="719303">
                  <a:extLst>
                    <a:ext uri="{9D8B030D-6E8A-4147-A177-3AD203B41FA5}">
                      <a16:colId xmlns:a16="http://schemas.microsoft.com/office/drawing/2014/main" val="2429003282"/>
                    </a:ext>
                  </a:extLst>
                </a:gridCol>
                <a:gridCol w="719303">
                  <a:extLst>
                    <a:ext uri="{9D8B030D-6E8A-4147-A177-3AD203B41FA5}">
                      <a16:colId xmlns:a16="http://schemas.microsoft.com/office/drawing/2014/main" val="3819096512"/>
                    </a:ext>
                  </a:extLst>
                </a:gridCol>
                <a:gridCol w="719303">
                  <a:extLst>
                    <a:ext uri="{9D8B030D-6E8A-4147-A177-3AD203B41FA5}">
                      <a16:colId xmlns:a16="http://schemas.microsoft.com/office/drawing/2014/main" val="1822396486"/>
                    </a:ext>
                  </a:extLst>
                </a:gridCol>
                <a:gridCol w="719303">
                  <a:extLst>
                    <a:ext uri="{9D8B030D-6E8A-4147-A177-3AD203B41FA5}">
                      <a16:colId xmlns:a16="http://schemas.microsoft.com/office/drawing/2014/main" val="310054254"/>
                    </a:ext>
                  </a:extLst>
                </a:gridCol>
              </a:tblGrid>
              <a:tr h="311855">
                <a:tc rowSpan="2">
                  <a:txBody>
                    <a:bodyPr/>
                    <a:lstStyle/>
                    <a:p>
                      <a:pPr algn="ctr"/>
                      <a:r>
                        <a:rPr lang="en-US" sz="1100" b="0" dirty="0"/>
                        <a:t>Input</a:t>
                      </a:r>
                    </a:p>
                  </a:txBody>
                  <a:tcPr anchor="ctr"/>
                </a:tc>
                <a:tc rowSpan="2">
                  <a:txBody>
                    <a:bodyPr/>
                    <a:lstStyle/>
                    <a:p>
                      <a:pPr algn="ctr"/>
                      <a:r>
                        <a:rPr lang="en-US" sz="11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t>Illuminated segments</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11855">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311855">
                <a:tc>
                  <a:txBody>
                    <a:bodyPr/>
                    <a:lstStyle/>
                    <a:p>
                      <a:pPr algn="ctr"/>
                      <a:r>
                        <a:rPr lang="en-US" sz="1100" b="0" dirty="0"/>
                        <a:t>0000</a:t>
                      </a:r>
                    </a:p>
                  </a:txBody>
                  <a:tcPr/>
                </a:tc>
                <a:tc>
                  <a:txBody>
                    <a:bodyPr/>
                    <a:lstStyle/>
                    <a:p>
                      <a:pPr algn="ctr"/>
                      <a:r>
                        <a:rPr lang="en-US" sz="1100" b="0" dirty="0"/>
                        <a:t>0</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4269531488"/>
                  </a:ext>
                </a:extLst>
              </a:tr>
              <a:tr h="311855">
                <a:tc>
                  <a:txBody>
                    <a:bodyPr/>
                    <a:lstStyle/>
                    <a:p>
                      <a:pPr algn="ctr"/>
                      <a:r>
                        <a:rPr lang="en-US" sz="1100" b="0" dirty="0">
                          <a:solidFill>
                            <a:schemeClr val="tx1"/>
                          </a:solidFill>
                        </a:rPr>
                        <a:t>0001</a:t>
                      </a:r>
                    </a:p>
                  </a:txBody>
                  <a:tcPr/>
                </a:tc>
                <a:tc>
                  <a:txBody>
                    <a:bodyPr/>
                    <a:lstStyle/>
                    <a:p>
                      <a:pPr algn="ctr"/>
                      <a:r>
                        <a:rPr lang="en-US" sz="1100" b="0" dirty="0">
                          <a:solidFill>
                            <a:schemeClr val="tx1"/>
                          </a:solidFill>
                        </a:rPr>
                        <a:t>1</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69102674"/>
                  </a:ext>
                </a:extLst>
              </a:tr>
              <a:tr h="311855">
                <a:tc>
                  <a:txBody>
                    <a:bodyPr/>
                    <a:lstStyle/>
                    <a:p>
                      <a:pPr algn="ctr"/>
                      <a:r>
                        <a:rPr lang="en-US" sz="1100" b="0" dirty="0"/>
                        <a:t>0010</a:t>
                      </a:r>
                    </a:p>
                  </a:txBody>
                  <a:tcPr/>
                </a:tc>
                <a:tc>
                  <a:txBody>
                    <a:bodyPr/>
                    <a:lstStyle/>
                    <a:p>
                      <a:pPr algn="ctr"/>
                      <a:r>
                        <a:rPr lang="en-US" sz="1100" b="0" dirty="0"/>
                        <a:t>2</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extLst>
                  <a:ext uri="{0D108BD9-81ED-4DB2-BD59-A6C34878D82A}">
                    <a16:rowId xmlns:a16="http://schemas.microsoft.com/office/drawing/2014/main" val="2020153941"/>
                  </a:ext>
                </a:extLst>
              </a:tr>
              <a:tr h="311855">
                <a:tc>
                  <a:txBody>
                    <a:bodyPr/>
                    <a:lstStyle/>
                    <a:p>
                      <a:pPr algn="ctr"/>
                      <a:r>
                        <a:rPr lang="en-US" sz="1100" b="0" dirty="0"/>
                        <a:t>0011</a:t>
                      </a:r>
                    </a:p>
                  </a:txBody>
                  <a:tcPr/>
                </a:tc>
                <a:tc>
                  <a:txBody>
                    <a:bodyPr/>
                    <a:lstStyle/>
                    <a:p>
                      <a:pPr algn="ctr"/>
                      <a:r>
                        <a:rPr lang="en-US" sz="1100" b="0" dirty="0"/>
                        <a:t>3</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573552669"/>
                  </a:ext>
                </a:extLst>
              </a:tr>
              <a:tr h="311855">
                <a:tc>
                  <a:txBody>
                    <a:bodyPr/>
                    <a:lstStyle/>
                    <a:p>
                      <a:pPr algn="ctr"/>
                      <a:r>
                        <a:rPr lang="en-US" sz="1100" b="0" dirty="0"/>
                        <a:t>0100</a:t>
                      </a:r>
                    </a:p>
                  </a:txBody>
                  <a:tcPr/>
                </a:tc>
                <a:tc>
                  <a:txBody>
                    <a:bodyPr/>
                    <a:lstStyle/>
                    <a:p>
                      <a:pPr algn="ctr"/>
                      <a:r>
                        <a:rPr lang="en-US" sz="1100" b="0" dirty="0"/>
                        <a:t>4</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8841992"/>
                  </a:ext>
                </a:extLst>
              </a:tr>
              <a:tr h="311855">
                <a:tc>
                  <a:txBody>
                    <a:bodyPr/>
                    <a:lstStyle/>
                    <a:p>
                      <a:pPr algn="ctr"/>
                      <a:r>
                        <a:rPr lang="en-US" sz="1100" b="0" dirty="0">
                          <a:solidFill>
                            <a:schemeClr val="tx1"/>
                          </a:solidFill>
                        </a:rPr>
                        <a:t>0101</a:t>
                      </a:r>
                    </a:p>
                  </a:txBody>
                  <a:tcPr/>
                </a:tc>
                <a:tc>
                  <a:txBody>
                    <a:bodyPr/>
                    <a:lstStyle/>
                    <a:p>
                      <a:pPr algn="ctr"/>
                      <a:r>
                        <a:rPr lang="en-US" sz="1100" b="0" dirty="0">
                          <a:solidFill>
                            <a:schemeClr val="tx1"/>
                          </a:solidFill>
                        </a:rPr>
                        <a:t>5</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667803333"/>
                  </a:ext>
                </a:extLst>
              </a:tr>
              <a:tr h="311855">
                <a:tc>
                  <a:txBody>
                    <a:bodyPr/>
                    <a:lstStyle/>
                    <a:p>
                      <a:pPr algn="ctr"/>
                      <a:r>
                        <a:rPr lang="en-US" sz="1100" b="0" dirty="0"/>
                        <a:t>0110</a:t>
                      </a:r>
                    </a:p>
                  </a:txBody>
                  <a:tcPr/>
                </a:tc>
                <a:tc>
                  <a:txBody>
                    <a:bodyPr/>
                    <a:lstStyle/>
                    <a:p>
                      <a:pPr algn="ctr"/>
                      <a:r>
                        <a:rPr lang="en-US" sz="1100" b="0" dirty="0"/>
                        <a:t>6</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284451998"/>
                  </a:ext>
                </a:extLst>
              </a:tr>
              <a:tr h="311855">
                <a:tc>
                  <a:txBody>
                    <a:bodyPr/>
                    <a:lstStyle/>
                    <a:p>
                      <a:pPr algn="ctr"/>
                      <a:r>
                        <a:rPr lang="en-US" sz="1100" b="0" dirty="0"/>
                        <a:t>0111</a:t>
                      </a:r>
                    </a:p>
                  </a:txBody>
                  <a:tcPr/>
                </a:tc>
                <a:tc>
                  <a:txBody>
                    <a:bodyPr/>
                    <a:lstStyle/>
                    <a:p>
                      <a:pPr algn="ctr"/>
                      <a:r>
                        <a:rPr lang="en-US" sz="1100" b="0" dirty="0"/>
                        <a:t>7</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3037479323"/>
                  </a:ext>
                </a:extLst>
              </a:tr>
              <a:tr h="311855">
                <a:tc>
                  <a:txBody>
                    <a:bodyPr/>
                    <a:lstStyle/>
                    <a:p>
                      <a:pPr algn="ctr"/>
                      <a:r>
                        <a:rPr lang="en-US" sz="1100" b="0" dirty="0"/>
                        <a:t>1000</a:t>
                      </a:r>
                    </a:p>
                  </a:txBody>
                  <a:tcPr/>
                </a:tc>
                <a:tc>
                  <a:txBody>
                    <a:bodyPr/>
                    <a:lstStyle/>
                    <a:p>
                      <a:pPr algn="ctr"/>
                      <a:r>
                        <a:rPr lang="en-US" sz="1100" b="0" dirty="0"/>
                        <a:t>8</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741351752"/>
                  </a:ext>
                </a:extLst>
              </a:tr>
              <a:tr h="311855">
                <a:tc>
                  <a:txBody>
                    <a:bodyPr/>
                    <a:lstStyle/>
                    <a:p>
                      <a:pPr algn="ctr"/>
                      <a:r>
                        <a:rPr lang="en-US" sz="1100" b="0" dirty="0"/>
                        <a:t>1001</a:t>
                      </a:r>
                    </a:p>
                  </a:txBody>
                  <a:tcPr/>
                </a:tc>
                <a:tc>
                  <a:txBody>
                    <a:bodyPr/>
                    <a:lstStyle/>
                    <a:p>
                      <a:pPr algn="ctr"/>
                      <a:r>
                        <a:rPr lang="en-US" sz="1100" b="0" dirty="0"/>
                        <a:t>9</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1524707363"/>
                  </a:ext>
                </a:extLst>
              </a:tr>
            </a:tbl>
          </a:graphicData>
        </a:graphic>
      </p:graphicFrame>
    </p:spTree>
    <p:extLst>
      <p:ext uri="{BB962C8B-B14F-4D97-AF65-F5344CB8AC3E}">
        <p14:creationId xmlns:p14="http://schemas.microsoft.com/office/powerpoint/2010/main" val="23468035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6543B-A9DB-ACDF-B102-84F3EC2928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74D554-263C-DC40-F7AC-6BD2CF1A9884}"/>
              </a:ext>
            </a:extLst>
          </p:cNvPr>
          <p:cNvSpPr>
            <a:spLocks noGrp="1"/>
          </p:cNvSpPr>
          <p:nvPr>
            <p:ph type="title"/>
          </p:nvPr>
        </p:nvSpPr>
        <p:spPr/>
        <p:txBody>
          <a:bodyPr>
            <a:normAutofit/>
          </a:bodyPr>
          <a:lstStyle/>
          <a:p>
            <a:r>
              <a:rPr lang="en-US" sz="3200" dirty="0"/>
              <a:t>Think</a:t>
            </a:r>
          </a:p>
        </p:txBody>
      </p:sp>
      <p:sp>
        <p:nvSpPr>
          <p:cNvPr id="30" name="Slide Number Placeholder 29">
            <a:extLst>
              <a:ext uri="{FF2B5EF4-FFF2-40B4-BE49-F238E27FC236}">
                <a16:creationId xmlns:a16="http://schemas.microsoft.com/office/drawing/2014/main" id="{9D424DF5-CB7B-DF3E-D2FD-A39D9A77E3AE}"/>
              </a:ext>
            </a:extLst>
          </p:cNvPr>
          <p:cNvSpPr>
            <a:spLocks noGrp="1"/>
          </p:cNvSpPr>
          <p:nvPr>
            <p:ph type="sldNum" sz="quarter" idx="12"/>
          </p:nvPr>
        </p:nvSpPr>
        <p:spPr/>
        <p:txBody>
          <a:bodyPr/>
          <a:lstStyle/>
          <a:p>
            <a:fld id="{CC057153-B650-4DEB-B370-79DDCFDCE934}" type="slidenum">
              <a:rPr lang="en-US" smtClean="0"/>
              <a:t>62</a:t>
            </a:fld>
            <a:endParaRPr lang="en-US"/>
          </a:p>
        </p:txBody>
      </p:sp>
      <p:grpSp>
        <p:nvGrpSpPr>
          <p:cNvPr id="498" name="Group 497">
            <a:extLst>
              <a:ext uri="{FF2B5EF4-FFF2-40B4-BE49-F238E27FC236}">
                <a16:creationId xmlns:a16="http://schemas.microsoft.com/office/drawing/2014/main" id="{D10C89F1-20E1-328A-5CC6-72754836C531}"/>
              </a:ext>
            </a:extLst>
          </p:cNvPr>
          <p:cNvGrpSpPr/>
          <p:nvPr/>
        </p:nvGrpSpPr>
        <p:grpSpPr>
          <a:xfrm>
            <a:off x="828712" y="1114769"/>
            <a:ext cx="10534576" cy="1601230"/>
            <a:chOff x="1324613" y="1088596"/>
            <a:chExt cx="10534576" cy="1601230"/>
          </a:xfrm>
        </p:grpSpPr>
        <p:grpSp>
          <p:nvGrpSpPr>
            <p:cNvPr id="496" name="Group 495">
              <a:extLst>
                <a:ext uri="{FF2B5EF4-FFF2-40B4-BE49-F238E27FC236}">
                  <a16:creationId xmlns:a16="http://schemas.microsoft.com/office/drawing/2014/main" id="{8C3E943D-23B3-2CCB-9251-667400B07FDB}"/>
                </a:ext>
              </a:extLst>
            </p:cNvPr>
            <p:cNvGrpSpPr/>
            <p:nvPr/>
          </p:nvGrpSpPr>
          <p:grpSpPr>
            <a:xfrm>
              <a:off x="1324613" y="1090754"/>
              <a:ext cx="1112838" cy="1559752"/>
              <a:chOff x="8275275" y="3338094"/>
              <a:chExt cx="1112838" cy="1559752"/>
            </a:xfrm>
          </p:grpSpPr>
          <p:grpSp>
            <p:nvGrpSpPr>
              <p:cNvPr id="416" name="Group 415">
                <a:extLst>
                  <a:ext uri="{FF2B5EF4-FFF2-40B4-BE49-F238E27FC236}">
                    <a16:creationId xmlns:a16="http://schemas.microsoft.com/office/drawing/2014/main" id="{DC2A3AD7-EB3A-6849-8D6F-E53D7BA1B817}"/>
                  </a:ext>
                </a:extLst>
              </p:cNvPr>
              <p:cNvGrpSpPr/>
              <p:nvPr/>
            </p:nvGrpSpPr>
            <p:grpSpPr>
              <a:xfrm>
                <a:off x="8520703" y="3654961"/>
                <a:ext cx="426538" cy="904709"/>
                <a:chOff x="718880" y="3360380"/>
                <a:chExt cx="426538" cy="904709"/>
              </a:xfrm>
            </p:grpSpPr>
            <p:cxnSp>
              <p:nvCxnSpPr>
                <p:cNvPr id="417" name="Straight Connector 416">
                  <a:extLst>
                    <a:ext uri="{FF2B5EF4-FFF2-40B4-BE49-F238E27FC236}">
                      <a16:creationId xmlns:a16="http://schemas.microsoft.com/office/drawing/2014/main" id="{71D5CFC0-B48E-598B-3A48-4B4C2B5255F7}"/>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BA779979-2D83-6CD9-DB0C-AF3ABA5616A4}"/>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A82DB2D9-6C16-CF1A-EE75-7F367A131585}"/>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F4A5DFD6-11FE-1279-4154-514D8E699F96}"/>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537F5F12-F236-95EE-2D8E-BA1F618E4EAE}"/>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7C190FB3-9C69-EF13-18A3-160A6636D127}"/>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D95E53EC-62CB-D62D-6010-1C93B5E06495}"/>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65" name="TextBox 364">
                <a:extLst>
                  <a:ext uri="{FF2B5EF4-FFF2-40B4-BE49-F238E27FC236}">
                    <a16:creationId xmlns:a16="http://schemas.microsoft.com/office/drawing/2014/main" id="{9FAD8D3E-CAE9-A27F-BBF0-FBF6F234E94C}"/>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366" name="TextBox 365">
                <a:extLst>
                  <a:ext uri="{FF2B5EF4-FFF2-40B4-BE49-F238E27FC236}">
                    <a16:creationId xmlns:a16="http://schemas.microsoft.com/office/drawing/2014/main" id="{67AA60C9-3DF0-0076-F8C1-3C1F6DE71404}"/>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367" name="TextBox 366">
                <a:extLst>
                  <a:ext uri="{FF2B5EF4-FFF2-40B4-BE49-F238E27FC236}">
                    <a16:creationId xmlns:a16="http://schemas.microsoft.com/office/drawing/2014/main" id="{A97D8893-C7DF-A614-4242-E34ADB453879}"/>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368" name="TextBox 367">
                <a:extLst>
                  <a:ext uri="{FF2B5EF4-FFF2-40B4-BE49-F238E27FC236}">
                    <a16:creationId xmlns:a16="http://schemas.microsoft.com/office/drawing/2014/main" id="{529F3B7C-4C65-8BA7-C225-594E8734DA3D}"/>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369" name="TextBox 368">
                <a:extLst>
                  <a:ext uri="{FF2B5EF4-FFF2-40B4-BE49-F238E27FC236}">
                    <a16:creationId xmlns:a16="http://schemas.microsoft.com/office/drawing/2014/main" id="{66C40429-1528-ACDF-DC09-612B7032C756}"/>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370" name="TextBox 369">
                <a:extLst>
                  <a:ext uri="{FF2B5EF4-FFF2-40B4-BE49-F238E27FC236}">
                    <a16:creationId xmlns:a16="http://schemas.microsoft.com/office/drawing/2014/main" id="{56D8DDB4-D89B-7290-E2CF-74A4A8A64F0C}"/>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371" name="TextBox 370">
                <a:extLst>
                  <a:ext uri="{FF2B5EF4-FFF2-40B4-BE49-F238E27FC236}">
                    <a16:creationId xmlns:a16="http://schemas.microsoft.com/office/drawing/2014/main" id="{C4D1AD1D-E15B-949D-E2BE-B808BF020902}"/>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grpSp>
          <p:nvGrpSpPr>
            <p:cNvPr id="497" name="Group 496">
              <a:extLst>
                <a:ext uri="{FF2B5EF4-FFF2-40B4-BE49-F238E27FC236}">
                  <a16:creationId xmlns:a16="http://schemas.microsoft.com/office/drawing/2014/main" id="{F83A1D10-8857-76B2-B0AA-F305D2B3A929}"/>
                </a:ext>
              </a:extLst>
            </p:cNvPr>
            <p:cNvGrpSpPr/>
            <p:nvPr/>
          </p:nvGrpSpPr>
          <p:grpSpPr>
            <a:xfrm>
              <a:off x="2346545" y="1088596"/>
              <a:ext cx="9512644" cy="1601230"/>
              <a:chOff x="695376" y="1086647"/>
              <a:chExt cx="9512644" cy="1601230"/>
            </a:xfrm>
          </p:grpSpPr>
          <p:sp>
            <p:nvSpPr>
              <p:cNvPr id="31" name="TextBox 30">
                <a:extLst>
                  <a:ext uri="{FF2B5EF4-FFF2-40B4-BE49-F238E27FC236}">
                    <a16:creationId xmlns:a16="http://schemas.microsoft.com/office/drawing/2014/main" id="{452ABB9D-B43A-1C0D-5E02-720FF976E2F5}"/>
                  </a:ext>
                </a:extLst>
              </p:cNvPr>
              <p:cNvSpPr txBox="1"/>
              <p:nvPr/>
            </p:nvSpPr>
            <p:spPr>
              <a:xfrm>
                <a:off x="1997612" y="1097280"/>
                <a:ext cx="184731" cy="369332"/>
              </a:xfrm>
              <a:prstGeom prst="rect">
                <a:avLst/>
              </a:prstGeom>
              <a:noFill/>
            </p:spPr>
            <p:txBody>
              <a:bodyPr wrap="none" rtlCol="0">
                <a:spAutoFit/>
              </a:bodyPr>
              <a:lstStyle/>
              <a:p>
                <a:endParaRPr lang="en-US" dirty="0"/>
              </a:p>
            </p:txBody>
          </p:sp>
          <p:grpSp>
            <p:nvGrpSpPr>
              <p:cNvPr id="407" name="Group 406">
                <a:extLst>
                  <a:ext uri="{FF2B5EF4-FFF2-40B4-BE49-F238E27FC236}">
                    <a16:creationId xmlns:a16="http://schemas.microsoft.com/office/drawing/2014/main" id="{04E6F019-9F25-F4DE-633F-DC34C4AB8E7F}"/>
                  </a:ext>
                </a:extLst>
              </p:cNvPr>
              <p:cNvGrpSpPr/>
              <p:nvPr/>
            </p:nvGrpSpPr>
            <p:grpSpPr>
              <a:xfrm>
                <a:off x="695376" y="1113685"/>
                <a:ext cx="1085240" cy="1529272"/>
                <a:chOff x="398123" y="3055614"/>
                <a:chExt cx="1085240" cy="1529272"/>
              </a:xfrm>
            </p:grpSpPr>
            <p:cxnSp>
              <p:nvCxnSpPr>
                <p:cNvPr id="480" name="Straight Connector 479">
                  <a:extLst>
                    <a:ext uri="{FF2B5EF4-FFF2-40B4-BE49-F238E27FC236}">
                      <a16:creationId xmlns:a16="http://schemas.microsoft.com/office/drawing/2014/main" id="{28F69632-B2F0-4ED5-6E14-697BDF00BC0E}"/>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5439B6AA-3F37-0963-9272-2FD59DA90F93}"/>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390B164C-56E7-9A33-C41C-61DE3F633D68}"/>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EB877249-BC38-80FC-D33B-40BC878D313F}"/>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25EB3EFE-095F-38BC-C057-DDC9A3268950}"/>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83AF8004-1D9E-66AE-6D4D-FA66A7D531E6}"/>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13DDB37E-298F-3A5A-5B60-B477E2E08DC1}"/>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87" name="TextBox 486">
                  <a:extLst>
                    <a:ext uri="{FF2B5EF4-FFF2-40B4-BE49-F238E27FC236}">
                      <a16:creationId xmlns:a16="http://schemas.microsoft.com/office/drawing/2014/main" id="{03BAEE8F-09AE-60D0-F2FF-F2BC4845AC53}"/>
                    </a:ext>
                  </a:extLst>
                </p:cNvPr>
                <p:cNvSpPr txBox="1"/>
                <p:nvPr/>
              </p:nvSpPr>
              <p:spPr>
                <a:xfrm>
                  <a:off x="771803" y="3055614"/>
                  <a:ext cx="314510" cy="369332"/>
                </a:xfrm>
                <a:prstGeom prst="rect">
                  <a:avLst/>
                </a:prstGeom>
                <a:noFill/>
              </p:spPr>
              <p:txBody>
                <a:bodyPr wrap="none" rtlCol="0">
                  <a:spAutoFit/>
                </a:bodyPr>
                <a:lstStyle/>
                <a:p>
                  <a:r>
                    <a:rPr lang="en-US" dirty="0"/>
                    <a:t>c</a:t>
                  </a:r>
                </a:p>
              </p:txBody>
            </p:sp>
            <p:sp>
              <p:nvSpPr>
                <p:cNvPr id="488" name="TextBox 487">
                  <a:extLst>
                    <a:ext uri="{FF2B5EF4-FFF2-40B4-BE49-F238E27FC236}">
                      <a16:creationId xmlns:a16="http://schemas.microsoft.com/office/drawing/2014/main" id="{2D09B0B1-297F-41A5-66BE-CA8C4473CFD3}"/>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489" name="TextBox 488">
                  <a:extLst>
                    <a:ext uri="{FF2B5EF4-FFF2-40B4-BE49-F238E27FC236}">
                      <a16:creationId xmlns:a16="http://schemas.microsoft.com/office/drawing/2014/main" id="{E829707A-9047-2C05-EEA4-09444C18FC0A}"/>
                    </a:ext>
                  </a:extLst>
                </p:cNvPr>
                <p:cNvSpPr txBox="1"/>
                <p:nvPr/>
              </p:nvSpPr>
              <p:spPr>
                <a:xfrm>
                  <a:off x="1143205" y="3887644"/>
                  <a:ext cx="340158" cy="369332"/>
                </a:xfrm>
                <a:prstGeom prst="rect">
                  <a:avLst/>
                </a:prstGeom>
                <a:noFill/>
              </p:spPr>
              <p:txBody>
                <a:bodyPr wrap="square" rtlCol="0">
                  <a:spAutoFit/>
                </a:bodyPr>
                <a:lstStyle/>
                <a:p>
                  <a:r>
                    <a:rPr lang="en-US" dirty="0"/>
                    <a:t>g</a:t>
                  </a:r>
                </a:p>
              </p:txBody>
            </p:sp>
            <p:sp>
              <p:nvSpPr>
                <p:cNvPr id="490" name="TextBox 489">
                  <a:extLst>
                    <a:ext uri="{FF2B5EF4-FFF2-40B4-BE49-F238E27FC236}">
                      <a16:creationId xmlns:a16="http://schemas.microsoft.com/office/drawing/2014/main" id="{D12D394D-3736-D0A7-967E-9CB96E386216}"/>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491" name="TextBox 490">
                  <a:extLst>
                    <a:ext uri="{FF2B5EF4-FFF2-40B4-BE49-F238E27FC236}">
                      <a16:creationId xmlns:a16="http://schemas.microsoft.com/office/drawing/2014/main" id="{711B04A2-B9E2-F7FB-B4E3-5D2D2394ABC2}"/>
                    </a:ext>
                  </a:extLst>
                </p:cNvPr>
                <p:cNvSpPr txBox="1"/>
                <p:nvPr/>
              </p:nvSpPr>
              <p:spPr>
                <a:xfrm>
                  <a:off x="398123" y="3872714"/>
                  <a:ext cx="317716" cy="369332"/>
                </a:xfrm>
                <a:prstGeom prst="rect">
                  <a:avLst/>
                </a:prstGeom>
                <a:noFill/>
              </p:spPr>
              <p:txBody>
                <a:bodyPr wrap="none" rtlCol="0">
                  <a:spAutoFit/>
                </a:bodyPr>
                <a:lstStyle/>
                <a:p>
                  <a:r>
                    <a:rPr lang="en-US" dirty="0"/>
                    <a:t>e</a:t>
                  </a:r>
                </a:p>
              </p:txBody>
            </p:sp>
            <p:sp>
              <p:nvSpPr>
                <p:cNvPr id="492" name="TextBox 491">
                  <a:extLst>
                    <a:ext uri="{FF2B5EF4-FFF2-40B4-BE49-F238E27FC236}">
                      <a16:creationId xmlns:a16="http://schemas.microsoft.com/office/drawing/2014/main" id="{1A9D9431-41BF-F63B-F219-8205D70AC62F}"/>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493" name="TextBox 492">
                  <a:extLst>
                    <a:ext uri="{FF2B5EF4-FFF2-40B4-BE49-F238E27FC236}">
                      <a16:creationId xmlns:a16="http://schemas.microsoft.com/office/drawing/2014/main" id="{41DA8290-F315-81A7-2631-DC98A1BE2996}"/>
                    </a:ext>
                  </a:extLst>
                </p:cNvPr>
                <p:cNvSpPr txBox="1"/>
                <p:nvPr/>
              </p:nvSpPr>
              <p:spPr>
                <a:xfrm>
                  <a:off x="781622" y="3455504"/>
                  <a:ext cx="314510" cy="369332"/>
                </a:xfrm>
                <a:prstGeom prst="rect">
                  <a:avLst/>
                </a:prstGeom>
                <a:noFill/>
              </p:spPr>
              <p:txBody>
                <a:bodyPr wrap="none" rtlCol="0">
                  <a:spAutoFit/>
                </a:bodyPr>
                <a:lstStyle/>
                <a:p>
                  <a:r>
                    <a:rPr lang="en-US" dirty="0"/>
                    <a:t>a</a:t>
                  </a:r>
                </a:p>
              </p:txBody>
            </p:sp>
          </p:grpSp>
          <p:grpSp>
            <p:nvGrpSpPr>
              <p:cNvPr id="408" name="Group 407">
                <a:extLst>
                  <a:ext uri="{FF2B5EF4-FFF2-40B4-BE49-F238E27FC236}">
                    <a16:creationId xmlns:a16="http://schemas.microsoft.com/office/drawing/2014/main" id="{AA7D4861-0E8C-EE92-7847-2F3F07C90175}"/>
                  </a:ext>
                </a:extLst>
              </p:cNvPr>
              <p:cNvGrpSpPr/>
              <p:nvPr/>
            </p:nvGrpSpPr>
            <p:grpSpPr>
              <a:xfrm>
                <a:off x="2072401" y="1428497"/>
                <a:ext cx="426538" cy="904709"/>
                <a:chOff x="718880" y="3360380"/>
                <a:chExt cx="426538" cy="904709"/>
              </a:xfrm>
            </p:grpSpPr>
            <p:cxnSp>
              <p:nvCxnSpPr>
                <p:cNvPr id="473" name="Straight Connector 472">
                  <a:extLst>
                    <a:ext uri="{FF2B5EF4-FFF2-40B4-BE49-F238E27FC236}">
                      <a16:creationId xmlns:a16="http://schemas.microsoft.com/office/drawing/2014/main" id="{828322E6-3118-5066-ECAC-9A5AC73DAC82}"/>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09D738C4-1CAD-F97F-ED9A-8C1782D6F70D}"/>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0FEDDDC1-434B-49CE-1B89-37847FBD1644}"/>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A68248F7-2F91-7827-2685-E987029F238F}"/>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457C9E05-7C7C-37A9-051C-10DDC2B49720}"/>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C1B1A473-21E5-0EFE-D0D0-714690126264}"/>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9" name="Straight Connector 478">
                  <a:extLst>
                    <a:ext uri="{FF2B5EF4-FFF2-40B4-BE49-F238E27FC236}">
                      <a16:creationId xmlns:a16="http://schemas.microsoft.com/office/drawing/2014/main" id="{12CB5AA3-5AEC-0591-9EC6-B8D0255702C3}"/>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09" name="Group 408">
                <a:extLst>
                  <a:ext uri="{FF2B5EF4-FFF2-40B4-BE49-F238E27FC236}">
                    <a16:creationId xmlns:a16="http://schemas.microsoft.com/office/drawing/2014/main" id="{A84DBA44-06CB-CED2-40B2-7CCC6A978514}"/>
                  </a:ext>
                </a:extLst>
              </p:cNvPr>
              <p:cNvGrpSpPr/>
              <p:nvPr/>
            </p:nvGrpSpPr>
            <p:grpSpPr>
              <a:xfrm>
                <a:off x="3144614" y="1442832"/>
                <a:ext cx="426538" cy="904709"/>
                <a:chOff x="718880" y="3360380"/>
                <a:chExt cx="426538" cy="904709"/>
              </a:xfrm>
            </p:grpSpPr>
            <p:cxnSp>
              <p:nvCxnSpPr>
                <p:cNvPr id="466" name="Straight Connector 465">
                  <a:extLst>
                    <a:ext uri="{FF2B5EF4-FFF2-40B4-BE49-F238E27FC236}">
                      <a16:creationId xmlns:a16="http://schemas.microsoft.com/office/drawing/2014/main" id="{27A6EA54-F70E-B823-94FF-4810BFA20264}"/>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AE5FCAC5-9A08-B2B0-BD0B-7E4332B66CF7}"/>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616FB90E-E277-C573-41F4-D0123F64EFAE}"/>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D82D4F70-7901-B543-7EE8-37C8C93C60E4}"/>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FC4FA0A8-24A9-13F6-5DC3-F6D1D67E08A1}"/>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548CE77C-13F2-8413-6EBD-DADCCBB2F633}"/>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754BB208-0DAE-3CBE-DE87-E6750DA3AC1A}"/>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0" name="Group 409">
                <a:extLst>
                  <a:ext uri="{FF2B5EF4-FFF2-40B4-BE49-F238E27FC236}">
                    <a16:creationId xmlns:a16="http://schemas.microsoft.com/office/drawing/2014/main" id="{60753A3F-4067-B054-AF21-60B9DE38AD61}"/>
                  </a:ext>
                </a:extLst>
              </p:cNvPr>
              <p:cNvGrpSpPr/>
              <p:nvPr/>
            </p:nvGrpSpPr>
            <p:grpSpPr>
              <a:xfrm>
                <a:off x="4148092" y="1438716"/>
                <a:ext cx="426538" cy="904709"/>
                <a:chOff x="718880" y="3360380"/>
                <a:chExt cx="426538" cy="904709"/>
              </a:xfrm>
            </p:grpSpPr>
            <p:cxnSp>
              <p:nvCxnSpPr>
                <p:cNvPr id="459" name="Straight Connector 458">
                  <a:extLst>
                    <a:ext uri="{FF2B5EF4-FFF2-40B4-BE49-F238E27FC236}">
                      <a16:creationId xmlns:a16="http://schemas.microsoft.com/office/drawing/2014/main" id="{C360C1F1-AA0A-D5E3-80AE-583F0EE2766D}"/>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EACB6142-43CF-2BA7-516C-8DF6CF0B5ED1}"/>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1957F322-9F10-4DCE-5F8F-3146FBE36CFB}"/>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C3FDA84E-E0CF-0CFA-12D4-DC69C42C073A}"/>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626BBF14-478A-3B9F-88E2-A5F821440A6D}"/>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CFDF4A1F-A9CD-5E93-D890-6BD51B900A0F}"/>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773F1E96-B2F1-3967-8DDF-0D4AD8286381}"/>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1" name="Group 410">
                <a:extLst>
                  <a:ext uri="{FF2B5EF4-FFF2-40B4-BE49-F238E27FC236}">
                    <a16:creationId xmlns:a16="http://schemas.microsoft.com/office/drawing/2014/main" id="{BD9C4363-1EF2-37BB-5A87-0CAF0CCA58A8}"/>
                  </a:ext>
                </a:extLst>
              </p:cNvPr>
              <p:cNvGrpSpPr/>
              <p:nvPr/>
            </p:nvGrpSpPr>
            <p:grpSpPr>
              <a:xfrm>
                <a:off x="5199359" y="1427123"/>
                <a:ext cx="426538" cy="904709"/>
                <a:chOff x="718880" y="3360380"/>
                <a:chExt cx="426538" cy="904709"/>
              </a:xfrm>
            </p:grpSpPr>
            <p:cxnSp>
              <p:nvCxnSpPr>
                <p:cNvPr id="452" name="Straight Connector 451">
                  <a:extLst>
                    <a:ext uri="{FF2B5EF4-FFF2-40B4-BE49-F238E27FC236}">
                      <a16:creationId xmlns:a16="http://schemas.microsoft.com/office/drawing/2014/main" id="{BAB265D6-D852-5BB1-D44C-9F7A8024B6DF}"/>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C93BAC77-8C54-A44F-642D-CEF8FF19E7E8}"/>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1F4552AD-1F43-DF4D-B49A-6257EB5A49D6}"/>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DA60FC9D-44DA-2DAE-9C09-17E717BDBF92}"/>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F3497312-4D67-531F-9C52-41DA5CA38A7A}"/>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E62A3D0A-DB7B-ED02-6474-4C3939907B72}"/>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0AEBF979-DE12-03CC-9750-CA0B537C059C}"/>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2" name="Group 411">
                <a:extLst>
                  <a:ext uri="{FF2B5EF4-FFF2-40B4-BE49-F238E27FC236}">
                    <a16:creationId xmlns:a16="http://schemas.microsoft.com/office/drawing/2014/main" id="{23B369BE-8864-AE93-63C5-9DE27FC60B79}"/>
                  </a:ext>
                </a:extLst>
              </p:cNvPr>
              <p:cNvGrpSpPr/>
              <p:nvPr/>
            </p:nvGrpSpPr>
            <p:grpSpPr>
              <a:xfrm>
                <a:off x="6234486" y="1438215"/>
                <a:ext cx="426538" cy="904709"/>
                <a:chOff x="718880" y="3360380"/>
                <a:chExt cx="426538" cy="904709"/>
              </a:xfrm>
            </p:grpSpPr>
            <p:cxnSp>
              <p:nvCxnSpPr>
                <p:cNvPr id="445" name="Straight Connector 444">
                  <a:extLst>
                    <a:ext uri="{FF2B5EF4-FFF2-40B4-BE49-F238E27FC236}">
                      <a16:creationId xmlns:a16="http://schemas.microsoft.com/office/drawing/2014/main" id="{88696F23-A938-FE22-7AC3-CCEA33F4B4CB}"/>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6D668B10-967E-0670-EA49-191529DDB8E1}"/>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BD7A81B5-AD61-0CC2-12B3-9F35CE870621}"/>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FD55B808-688A-6026-5C3C-5BF5FBDE60B3}"/>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014C5D03-2839-97B2-F4CC-8D66115B3077}"/>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DED075F8-67C7-4B63-51B1-DF441FFDB724}"/>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A052B2B9-657E-B2C2-D662-68EECCBD9E96}"/>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3" name="Group 412">
                <a:extLst>
                  <a:ext uri="{FF2B5EF4-FFF2-40B4-BE49-F238E27FC236}">
                    <a16:creationId xmlns:a16="http://schemas.microsoft.com/office/drawing/2014/main" id="{4F932D23-1385-AAFF-24A7-933AD96409BC}"/>
                  </a:ext>
                </a:extLst>
              </p:cNvPr>
              <p:cNvGrpSpPr/>
              <p:nvPr/>
            </p:nvGrpSpPr>
            <p:grpSpPr>
              <a:xfrm>
                <a:off x="7290754" y="1448261"/>
                <a:ext cx="426538" cy="904709"/>
                <a:chOff x="718880" y="3360380"/>
                <a:chExt cx="426538" cy="904709"/>
              </a:xfrm>
            </p:grpSpPr>
            <p:cxnSp>
              <p:nvCxnSpPr>
                <p:cNvPr id="438" name="Straight Connector 437">
                  <a:extLst>
                    <a:ext uri="{FF2B5EF4-FFF2-40B4-BE49-F238E27FC236}">
                      <a16:creationId xmlns:a16="http://schemas.microsoft.com/office/drawing/2014/main" id="{AFDB0394-6782-9AA3-45FB-2CDEDFE655D0}"/>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073BF618-B5C0-B682-BF68-BCD728167041}"/>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F93E7544-F378-167B-0341-CFE78C84FBD2}"/>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C7341CD2-14CE-364A-BC93-4407E4A92200}"/>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AEC275B1-BBB6-67A8-F007-AE78916CA6DA}"/>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85738D67-7C85-0063-1B59-F29324027C74}"/>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4C673B51-8AAB-854F-E8BB-3F414540BC9E}"/>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4" name="Group 413">
                <a:extLst>
                  <a:ext uri="{FF2B5EF4-FFF2-40B4-BE49-F238E27FC236}">
                    <a16:creationId xmlns:a16="http://schemas.microsoft.com/office/drawing/2014/main" id="{A8429ADB-00B5-33CD-E8BD-6B84B6606EC5}"/>
                  </a:ext>
                </a:extLst>
              </p:cNvPr>
              <p:cNvGrpSpPr/>
              <p:nvPr/>
            </p:nvGrpSpPr>
            <p:grpSpPr>
              <a:xfrm>
                <a:off x="8362967" y="1462596"/>
                <a:ext cx="426538" cy="904709"/>
                <a:chOff x="718880" y="3360380"/>
                <a:chExt cx="426538" cy="904709"/>
              </a:xfrm>
            </p:grpSpPr>
            <p:cxnSp>
              <p:nvCxnSpPr>
                <p:cNvPr id="431" name="Straight Connector 430">
                  <a:extLst>
                    <a:ext uri="{FF2B5EF4-FFF2-40B4-BE49-F238E27FC236}">
                      <a16:creationId xmlns:a16="http://schemas.microsoft.com/office/drawing/2014/main" id="{05B8545A-B21B-610E-B91F-15E697610D3B}"/>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3AFA5834-CC82-CBCA-61DC-D7BD8E411593}"/>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16C5D376-F2CC-18D3-FB6F-C0609ABFF4E1}"/>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86194649-4975-EF91-B71F-14291D2890D6}"/>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B6515EBF-45C0-A8CB-BB14-5841E21DF5B3}"/>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3634FA24-AB6B-507F-78C7-A533BF2CA6B8}"/>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22640B0D-0EF8-F5E9-A18C-948745EB300B}"/>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5" name="Group 414">
                <a:extLst>
                  <a:ext uri="{FF2B5EF4-FFF2-40B4-BE49-F238E27FC236}">
                    <a16:creationId xmlns:a16="http://schemas.microsoft.com/office/drawing/2014/main" id="{0C19637E-A60F-6626-2AB6-20BD6A6C2BB6}"/>
                  </a:ext>
                </a:extLst>
              </p:cNvPr>
              <p:cNvGrpSpPr/>
              <p:nvPr/>
            </p:nvGrpSpPr>
            <p:grpSpPr>
              <a:xfrm>
                <a:off x="9366445" y="1458480"/>
                <a:ext cx="426538" cy="904709"/>
                <a:chOff x="718880" y="3360380"/>
                <a:chExt cx="426538" cy="904709"/>
              </a:xfrm>
            </p:grpSpPr>
            <p:cxnSp>
              <p:nvCxnSpPr>
                <p:cNvPr id="424" name="Straight Connector 423">
                  <a:extLst>
                    <a:ext uri="{FF2B5EF4-FFF2-40B4-BE49-F238E27FC236}">
                      <a16:creationId xmlns:a16="http://schemas.microsoft.com/office/drawing/2014/main" id="{A5F8E031-A993-4D22-14A5-AB69FDF5AEF6}"/>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EF473117-39C9-7589-6EF7-E7FE3E80D94F}"/>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AD4CACFB-6BFA-475F-9EBE-1DFF06E67C19}"/>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8652CFFF-1929-4646-5B83-C90623B23A27}"/>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10FE67B7-8926-6743-4FA2-26E0CD62BE2D}"/>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8C95AFF7-FD03-23E0-B7A3-EABAB0B2A7D9}"/>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3332517E-48CF-ADA0-2E91-93233DA91E23}"/>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38" name="TextBox 337">
                <a:extLst>
                  <a:ext uri="{FF2B5EF4-FFF2-40B4-BE49-F238E27FC236}">
                    <a16:creationId xmlns:a16="http://schemas.microsoft.com/office/drawing/2014/main" id="{C6DCAD59-BD68-C328-E9BD-F5E94DF7A507}"/>
                  </a:ext>
                </a:extLst>
              </p:cNvPr>
              <p:cNvSpPr txBox="1"/>
              <p:nvPr/>
            </p:nvSpPr>
            <p:spPr>
              <a:xfrm>
                <a:off x="2120689" y="1097280"/>
                <a:ext cx="314510" cy="369332"/>
              </a:xfrm>
              <a:prstGeom prst="rect">
                <a:avLst/>
              </a:prstGeom>
              <a:noFill/>
            </p:spPr>
            <p:txBody>
              <a:bodyPr wrap="none" rtlCol="0">
                <a:spAutoFit/>
              </a:bodyPr>
              <a:lstStyle/>
              <a:p>
                <a:r>
                  <a:rPr lang="en-US" dirty="0"/>
                  <a:t>c</a:t>
                </a:r>
              </a:p>
            </p:txBody>
          </p:sp>
          <p:sp>
            <p:nvSpPr>
              <p:cNvPr id="339" name="TextBox 338">
                <a:extLst>
                  <a:ext uri="{FF2B5EF4-FFF2-40B4-BE49-F238E27FC236}">
                    <a16:creationId xmlns:a16="http://schemas.microsoft.com/office/drawing/2014/main" id="{8FAC8D13-A3DA-C905-3E5B-011676F50CFC}"/>
                  </a:ext>
                </a:extLst>
              </p:cNvPr>
              <p:cNvSpPr txBox="1"/>
              <p:nvPr/>
            </p:nvSpPr>
            <p:spPr>
              <a:xfrm>
                <a:off x="2468550" y="1464841"/>
                <a:ext cx="322524" cy="369332"/>
              </a:xfrm>
              <a:prstGeom prst="rect">
                <a:avLst/>
              </a:prstGeom>
              <a:noFill/>
            </p:spPr>
            <p:txBody>
              <a:bodyPr wrap="none" rtlCol="0">
                <a:spAutoFit/>
              </a:bodyPr>
              <a:lstStyle/>
              <a:p>
                <a:r>
                  <a:rPr lang="en-US" dirty="0"/>
                  <a:t>d</a:t>
                </a:r>
              </a:p>
            </p:txBody>
          </p:sp>
          <p:sp>
            <p:nvSpPr>
              <p:cNvPr id="340" name="TextBox 339">
                <a:extLst>
                  <a:ext uri="{FF2B5EF4-FFF2-40B4-BE49-F238E27FC236}">
                    <a16:creationId xmlns:a16="http://schemas.microsoft.com/office/drawing/2014/main" id="{7D4933C8-E50A-7321-3AB0-14A301913C4F}"/>
                  </a:ext>
                </a:extLst>
              </p:cNvPr>
              <p:cNvSpPr txBox="1"/>
              <p:nvPr/>
            </p:nvSpPr>
            <p:spPr>
              <a:xfrm>
                <a:off x="2492091" y="1929310"/>
                <a:ext cx="340158" cy="369332"/>
              </a:xfrm>
              <a:prstGeom prst="rect">
                <a:avLst/>
              </a:prstGeom>
              <a:noFill/>
            </p:spPr>
            <p:txBody>
              <a:bodyPr wrap="square" rtlCol="0">
                <a:spAutoFit/>
              </a:bodyPr>
              <a:lstStyle/>
              <a:p>
                <a:r>
                  <a:rPr lang="en-US" dirty="0"/>
                  <a:t>g</a:t>
                </a:r>
              </a:p>
            </p:txBody>
          </p:sp>
          <p:sp>
            <p:nvSpPr>
              <p:cNvPr id="341" name="TextBox 340">
                <a:extLst>
                  <a:ext uri="{FF2B5EF4-FFF2-40B4-BE49-F238E27FC236}">
                    <a16:creationId xmlns:a16="http://schemas.microsoft.com/office/drawing/2014/main" id="{6B263067-E3AA-68A3-E9C2-16BFADDCF911}"/>
                  </a:ext>
                </a:extLst>
              </p:cNvPr>
              <p:cNvSpPr txBox="1"/>
              <p:nvPr/>
            </p:nvSpPr>
            <p:spPr>
              <a:xfrm>
                <a:off x="2121557" y="2287700"/>
                <a:ext cx="264816" cy="369332"/>
              </a:xfrm>
              <a:prstGeom prst="rect">
                <a:avLst/>
              </a:prstGeom>
              <a:noFill/>
            </p:spPr>
            <p:txBody>
              <a:bodyPr wrap="none" rtlCol="0">
                <a:spAutoFit/>
              </a:bodyPr>
              <a:lstStyle/>
              <a:p>
                <a:r>
                  <a:rPr lang="en-US" dirty="0"/>
                  <a:t>f</a:t>
                </a:r>
              </a:p>
            </p:txBody>
          </p:sp>
          <p:sp>
            <p:nvSpPr>
              <p:cNvPr id="342" name="TextBox 341">
                <a:extLst>
                  <a:ext uri="{FF2B5EF4-FFF2-40B4-BE49-F238E27FC236}">
                    <a16:creationId xmlns:a16="http://schemas.microsoft.com/office/drawing/2014/main" id="{2DA52762-1CB2-E553-FB90-6CF78428CE0C}"/>
                  </a:ext>
                </a:extLst>
              </p:cNvPr>
              <p:cNvSpPr txBox="1"/>
              <p:nvPr/>
            </p:nvSpPr>
            <p:spPr>
              <a:xfrm>
                <a:off x="1747009" y="1914380"/>
                <a:ext cx="317716" cy="369332"/>
              </a:xfrm>
              <a:prstGeom prst="rect">
                <a:avLst/>
              </a:prstGeom>
              <a:noFill/>
            </p:spPr>
            <p:txBody>
              <a:bodyPr wrap="none" rtlCol="0">
                <a:spAutoFit/>
              </a:bodyPr>
              <a:lstStyle/>
              <a:p>
                <a:r>
                  <a:rPr lang="en-US" dirty="0"/>
                  <a:t>e</a:t>
                </a:r>
              </a:p>
            </p:txBody>
          </p:sp>
          <p:sp>
            <p:nvSpPr>
              <p:cNvPr id="343" name="TextBox 342">
                <a:extLst>
                  <a:ext uri="{FF2B5EF4-FFF2-40B4-BE49-F238E27FC236}">
                    <a16:creationId xmlns:a16="http://schemas.microsoft.com/office/drawing/2014/main" id="{5216F703-82CC-8247-51B0-1297F6AB07EA}"/>
                  </a:ext>
                </a:extLst>
              </p:cNvPr>
              <p:cNvSpPr txBox="1"/>
              <p:nvPr/>
            </p:nvSpPr>
            <p:spPr>
              <a:xfrm>
                <a:off x="1838540" y="1464841"/>
                <a:ext cx="322524" cy="369332"/>
              </a:xfrm>
              <a:prstGeom prst="rect">
                <a:avLst/>
              </a:prstGeom>
              <a:noFill/>
            </p:spPr>
            <p:txBody>
              <a:bodyPr wrap="none" rtlCol="0">
                <a:spAutoFit/>
              </a:bodyPr>
              <a:lstStyle/>
              <a:p>
                <a:r>
                  <a:rPr lang="en-US" dirty="0"/>
                  <a:t>b</a:t>
                </a:r>
              </a:p>
            </p:txBody>
          </p:sp>
          <p:sp>
            <p:nvSpPr>
              <p:cNvPr id="344" name="TextBox 343">
                <a:extLst>
                  <a:ext uri="{FF2B5EF4-FFF2-40B4-BE49-F238E27FC236}">
                    <a16:creationId xmlns:a16="http://schemas.microsoft.com/office/drawing/2014/main" id="{BA913074-9E4E-C511-512D-C5C0CFB44AB5}"/>
                  </a:ext>
                </a:extLst>
              </p:cNvPr>
              <p:cNvSpPr txBox="1"/>
              <p:nvPr/>
            </p:nvSpPr>
            <p:spPr>
              <a:xfrm>
                <a:off x="2130508" y="1497170"/>
                <a:ext cx="314510" cy="369332"/>
              </a:xfrm>
              <a:prstGeom prst="rect">
                <a:avLst/>
              </a:prstGeom>
              <a:noFill/>
            </p:spPr>
            <p:txBody>
              <a:bodyPr wrap="none" rtlCol="0">
                <a:spAutoFit/>
              </a:bodyPr>
              <a:lstStyle/>
              <a:p>
                <a:r>
                  <a:rPr lang="en-US" dirty="0"/>
                  <a:t>a</a:t>
                </a:r>
              </a:p>
            </p:txBody>
          </p:sp>
          <p:sp>
            <p:nvSpPr>
              <p:cNvPr id="345" name="TextBox 344">
                <a:extLst>
                  <a:ext uri="{FF2B5EF4-FFF2-40B4-BE49-F238E27FC236}">
                    <a16:creationId xmlns:a16="http://schemas.microsoft.com/office/drawing/2014/main" id="{BEB02AF2-18A6-C625-9E2B-78DFFE22B00D}"/>
                  </a:ext>
                </a:extLst>
              </p:cNvPr>
              <p:cNvSpPr txBox="1"/>
              <p:nvPr/>
            </p:nvSpPr>
            <p:spPr>
              <a:xfrm>
                <a:off x="3223315" y="1156197"/>
                <a:ext cx="314510" cy="369332"/>
              </a:xfrm>
              <a:prstGeom prst="rect">
                <a:avLst/>
              </a:prstGeom>
              <a:noFill/>
            </p:spPr>
            <p:txBody>
              <a:bodyPr wrap="none" rtlCol="0">
                <a:spAutoFit/>
              </a:bodyPr>
              <a:lstStyle/>
              <a:p>
                <a:r>
                  <a:rPr lang="en-US" dirty="0"/>
                  <a:t>c</a:t>
                </a:r>
              </a:p>
            </p:txBody>
          </p:sp>
          <p:sp>
            <p:nvSpPr>
              <p:cNvPr id="346" name="TextBox 345">
                <a:extLst>
                  <a:ext uri="{FF2B5EF4-FFF2-40B4-BE49-F238E27FC236}">
                    <a16:creationId xmlns:a16="http://schemas.microsoft.com/office/drawing/2014/main" id="{27CC46B3-A897-8533-E5EF-83EB59FA2F7F}"/>
                  </a:ext>
                </a:extLst>
              </p:cNvPr>
              <p:cNvSpPr txBox="1"/>
              <p:nvPr/>
            </p:nvSpPr>
            <p:spPr>
              <a:xfrm>
                <a:off x="3571176" y="1523758"/>
                <a:ext cx="322524" cy="369332"/>
              </a:xfrm>
              <a:prstGeom prst="rect">
                <a:avLst/>
              </a:prstGeom>
              <a:noFill/>
            </p:spPr>
            <p:txBody>
              <a:bodyPr wrap="none" rtlCol="0">
                <a:spAutoFit/>
              </a:bodyPr>
              <a:lstStyle/>
              <a:p>
                <a:r>
                  <a:rPr lang="en-US" dirty="0"/>
                  <a:t>d</a:t>
                </a:r>
              </a:p>
            </p:txBody>
          </p:sp>
          <p:sp>
            <p:nvSpPr>
              <p:cNvPr id="347" name="TextBox 346">
                <a:extLst>
                  <a:ext uri="{FF2B5EF4-FFF2-40B4-BE49-F238E27FC236}">
                    <a16:creationId xmlns:a16="http://schemas.microsoft.com/office/drawing/2014/main" id="{4768818C-DE4D-DC3E-0CF2-82D707E85E21}"/>
                  </a:ext>
                </a:extLst>
              </p:cNvPr>
              <p:cNvSpPr txBox="1"/>
              <p:nvPr/>
            </p:nvSpPr>
            <p:spPr>
              <a:xfrm>
                <a:off x="3594717" y="1988227"/>
                <a:ext cx="340158" cy="369332"/>
              </a:xfrm>
              <a:prstGeom prst="rect">
                <a:avLst/>
              </a:prstGeom>
              <a:noFill/>
            </p:spPr>
            <p:txBody>
              <a:bodyPr wrap="square" rtlCol="0">
                <a:spAutoFit/>
              </a:bodyPr>
              <a:lstStyle/>
              <a:p>
                <a:r>
                  <a:rPr lang="en-US" dirty="0"/>
                  <a:t>g</a:t>
                </a:r>
              </a:p>
            </p:txBody>
          </p:sp>
          <p:sp>
            <p:nvSpPr>
              <p:cNvPr id="348" name="TextBox 347">
                <a:extLst>
                  <a:ext uri="{FF2B5EF4-FFF2-40B4-BE49-F238E27FC236}">
                    <a16:creationId xmlns:a16="http://schemas.microsoft.com/office/drawing/2014/main" id="{C71ECBD2-5F64-9FCB-1610-C8D9AB407631}"/>
                  </a:ext>
                </a:extLst>
              </p:cNvPr>
              <p:cNvSpPr txBox="1"/>
              <p:nvPr/>
            </p:nvSpPr>
            <p:spPr>
              <a:xfrm>
                <a:off x="3224183" y="2316137"/>
                <a:ext cx="264816" cy="369332"/>
              </a:xfrm>
              <a:prstGeom prst="rect">
                <a:avLst/>
              </a:prstGeom>
              <a:noFill/>
            </p:spPr>
            <p:txBody>
              <a:bodyPr wrap="none" rtlCol="0">
                <a:spAutoFit/>
              </a:bodyPr>
              <a:lstStyle/>
              <a:p>
                <a:r>
                  <a:rPr lang="en-US" dirty="0"/>
                  <a:t>f</a:t>
                </a:r>
              </a:p>
            </p:txBody>
          </p:sp>
          <p:sp>
            <p:nvSpPr>
              <p:cNvPr id="349" name="TextBox 348">
                <a:extLst>
                  <a:ext uri="{FF2B5EF4-FFF2-40B4-BE49-F238E27FC236}">
                    <a16:creationId xmlns:a16="http://schemas.microsoft.com/office/drawing/2014/main" id="{BA01C2C0-A29F-2EAF-BC10-65136F8E305E}"/>
                  </a:ext>
                </a:extLst>
              </p:cNvPr>
              <p:cNvSpPr txBox="1"/>
              <p:nvPr/>
            </p:nvSpPr>
            <p:spPr>
              <a:xfrm>
                <a:off x="2849635" y="1973297"/>
                <a:ext cx="317716" cy="369332"/>
              </a:xfrm>
              <a:prstGeom prst="rect">
                <a:avLst/>
              </a:prstGeom>
              <a:noFill/>
            </p:spPr>
            <p:txBody>
              <a:bodyPr wrap="none" rtlCol="0">
                <a:spAutoFit/>
              </a:bodyPr>
              <a:lstStyle/>
              <a:p>
                <a:r>
                  <a:rPr lang="en-US" dirty="0"/>
                  <a:t>e</a:t>
                </a:r>
              </a:p>
            </p:txBody>
          </p:sp>
          <p:sp>
            <p:nvSpPr>
              <p:cNvPr id="350" name="TextBox 349">
                <a:extLst>
                  <a:ext uri="{FF2B5EF4-FFF2-40B4-BE49-F238E27FC236}">
                    <a16:creationId xmlns:a16="http://schemas.microsoft.com/office/drawing/2014/main" id="{C8E60C68-BBD7-F923-E520-1DB580EB879F}"/>
                  </a:ext>
                </a:extLst>
              </p:cNvPr>
              <p:cNvSpPr txBox="1"/>
              <p:nvPr/>
            </p:nvSpPr>
            <p:spPr>
              <a:xfrm>
                <a:off x="2941166" y="1523758"/>
                <a:ext cx="322524" cy="369332"/>
              </a:xfrm>
              <a:prstGeom prst="rect">
                <a:avLst/>
              </a:prstGeom>
              <a:noFill/>
            </p:spPr>
            <p:txBody>
              <a:bodyPr wrap="none" rtlCol="0">
                <a:spAutoFit/>
              </a:bodyPr>
              <a:lstStyle/>
              <a:p>
                <a:r>
                  <a:rPr lang="en-US" dirty="0"/>
                  <a:t>b</a:t>
                </a:r>
              </a:p>
            </p:txBody>
          </p:sp>
          <p:sp>
            <p:nvSpPr>
              <p:cNvPr id="351" name="TextBox 350">
                <a:extLst>
                  <a:ext uri="{FF2B5EF4-FFF2-40B4-BE49-F238E27FC236}">
                    <a16:creationId xmlns:a16="http://schemas.microsoft.com/office/drawing/2014/main" id="{B5CDD8AB-3E32-E58D-34DC-085ED60A826B}"/>
                  </a:ext>
                </a:extLst>
              </p:cNvPr>
              <p:cNvSpPr txBox="1"/>
              <p:nvPr/>
            </p:nvSpPr>
            <p:spPr>
              <a:xfrm>
                <a:off x="3233134" y="1556087"/>
                <a:ext cx="314510" cy="369332"/>
              </a:xfrm>
              <a:prstGeom prst="rect">
                <a:avLst/>
              </a:prstGeom>
              <a:noFill/>
            </p:spPr>
            <p:txBody>
              <a:bodyPr wrap="none" rtlCol="0">
                <a:spAutoFit/>
              </a:bodyPr>
              <a:lstStyle/>
              <a:p>
                <a:r>
                  <a:rPr lang="en-US" dirty="0"/>
                  <a:t>a</a:t>
                </a:r>
              </a:p>
            </p:txBody>
          </p:sp>
          <p:sp>
            <p:nvSpPr>
              <p:cNvPr id="352" name="TextBox 351">
                <a:extLst>
                  <a:ext uri="{FF2B5EF4-FFF2-40B4-BE49-F238E27FC236}">
                    <a16:creationId xmlns:a16="http://schemas.microsoft.com/office/drawing/2014/main" id="{69C2348F-AD6D-ED12-F307-2B9E8B273439}"/>
                  </a:ext>
                </a:extLst>
              </p:cNvPr>
              <p:cNvSpPr txBox="1"/>
              <p:nvPr/>
            </p:nvSpPr>
            <p:spPr>
              <a:xfrm>
                <a:off x="4173602" y="1151666"/>
                <a:ext cx="418613" cy="369332"/>
              </a:xfrm>
              <a:prstGeom prst="rect">
                <a:avLst/>
              </a:prstGeom>
              <a:noFill/>
            </p:spPr>
            <p:txBody>
              <a:bodyPr wrap="none" rtlCol="0">
                <a:spAutoFit/>
              </a:bodyPr>
              <a:lstStyle/>
              <a:p>
                <a:r>
                  <a:rPr lang="en-US" dirty="0"/>
                  <a:t>c</a:t>
                </a:r>
              </a:p>
            </p:txBody>
          </p:sp>
          <p:sp>
            <p:nvSpPr>
              <p:cNvPr id="353" name="TextBox 352">
                <a:extLst>
                  <a:ext uri="{FF2B5EF4-FFF2-40B4-BE49-F238E27FC236}">
                    <a16:creationId xmlns:a16="http://schemas.microsoft.com/office/drawing/2014/main" id="{7F9BB4DC-38AC-75DA-AA96-A532B4961B98}"/>
                  </a:ext>
                </a:extLst>
              </p:cNvPr>
              <p:cNvSpPr txBox="1"/>
              <p:nvPr/>
            </p:nvSpPr>
            <p:spPr>
              <a:xfrm>
                <a:off x="4520137" y="1519227"/>
                <a:ext cx="429279" cy="369332"/>
              </a:xfrm>
              <a:prstGeom prst="rect">
                <a:avLst/>
              </a:prstGeom>
              <a:noFill/>
            </p:spPr>
            <p:txBody>
              <a:bodyPr wrap="none" rtlCol="0">
                <a:spAutoFit/>
              </a:bodyPr>
              <a:lstStyle/>
              <a:p>
                <a:r>
                  <a:rPr lang="en-US" dirty="0"/>
                  <a:t>d</a:t>
                </a:r>
              </a:p>
            </p:txBody>
          </p:sp>
          <p:sp>
            <p:nvSpPr>
              <p:cNvPr id="354" name="TextBox 353">
                <a:extLst>
                  <a:ext uri="{FF2B5EF4-FFF2-40B4-BE49-F238E27FC236}">
                    <a16:creationId xmlns:a16="http://schemas.microsoft.com/office/drawing/2014/main" id="{8B29E671-1BF1-5A5D-6106-BA1312BA17EC}"/>
                  </a:ext>
                </a:extLst>
              </p:cNvPr>
              <p:cNvSpPr txBox="1"/>
              <p:nvPr/>
            </p:nvSpPr>
            <p:spPr>
              <a:xfrm>
                <a:off x="4540759" y="1983696"/>
                <a:ext cx="452750" cy="369332"/>
              </a:xfrm>
              <a:prstGeom prst="rect">
                <a:avLst/>
              </a:prstGeom>
              <a:noFill/>
            </p:spPr>
            <p:txBody>
              <a:bodyPr wrap="square" rtlCol="0">
                <a:spAutoFit/>
              </a:bodyPr>
              <a:lstStyle/>
              <a:p>
                <a:r>
                  <a:rPr lang="en-US" dirty="0"/>
                  <a:t>g</a:t>
                </a:r>
              </a:p>
            </p:txBody>
          </p:sp>
          <p:sp>
            <p:nvSpPr>
              <p:cNvPr id="355" name="TextBox 354">
                <a:extLst>
                  <a:ext uri="{FF2B5EF4-FFF2-40B4-BE49-F238E27FC236}">
                    <a16:creationId xmlns:a16="http://schemas.microsoft.com/office/drawing/2014/main" id="{25DDB896-41AB-2D49-A305-1495EB3B2605}"/>
                  </a:ext>
                </a:extLst>
              </p:cNvPr>
              <p:cNvSpPr txBox="1"/>
              <p:nvPr/>
            </p:nvSpPr>
            <p:spPr>
              <a:xfrm>
                <a:off x="4182694" y="2311606"/>
                <a:ext cx="352471" cy="369332"/>
              </a:xfrm>
              <a:prstGeom prst="rect">
                <a:avLst/>
              </a:prstGeom>
              <a:noFill/>
            </p:spPr>
            <p:txBody>
              <a:bodyPr wrap="none" rtlCol="0">
                <a:spAutoFit/>
              </a:bodyPr>
              <a:lstStyle/>
              <a:p>
                <a:r>
                  <a:rPr lang="en-US" dirty="0"/>
                  <a:t>f</a:t>
                </a:r>
              </a:p>
            </p:txBody>
          </p:sp>
          <p:sp>
            <p:nvSpPr>
              <p:cNvPr id="356" name="TextBox 355">
                <a:extLst>
                  <a:ext uri="{FF2B5EF4-FFF2-40B4-BE49-F238E27FC236}">
                    <a16:creationId xmlns:a16="http://schemas.microsoft.com/office/drawing/2014/main" id="{7064CC1B-D7D4-C166-85FF-DD16A99E9580}"/>
                  </a:ext>
                </a:extLst>
              </p:cNvPr>
              <p:cNvSpPr txBox="1"/>
              <p:nvPr/>
            </p:nvSpPr>
            <p:spPr>
              <a:xfrm>
                <a:off x="3799391" y="1968766"/>
                <a:ext cx="422881" cy="369332"/>
              </a:xfrm>
              <a:prstGeom prst="rect">
                <a:avLst/>
              </a:prstGeom>
              <a:noFill/>
            </p:spPr>
            <p:txBody>
              <a:bodyPr wrap="none" rtlCol="0">
                <a:spAutoFit/>
              </a:bodyPr>
              <a:lstStyle/>
              <a:p>
                <a:r>
                  <a:rPr lang="en-US" dirty="0"/>
                  <a:t>e</a:t>
                </a:r>
              </a:p>
            </p:txBody>
          </p:sp>
          <p:sp>
            <p:nvSpPr>
              <p:cNvPr id="357" name="TextBox 356">
                <a:extLst>
                  <a:ext uri="{FF2B5EF4-FFF2-40B4-BE49-F238E27FC236}">
                    <a16:creationId xmlns:a16="http://schemas.microsoft.com/office/drawing/2014/main" id="{DA1F3C71-E261-2052-D71A-6DD3F3D1C1CD}"/>
                  </a:ext>
                </a:extLst>
              </p:cNvPr>
              <p:cNvSpPr txBox="1"/>
              <p:nvPr/>
            </p:nvSpPr>
            <p:spPr>
              <a:xfrm>
                <a:off x="3890127" y="1519227"/>
                <a:ext cx="429279" cy="369332"/>
              </a:xfrm>
              <a:prstGeom prst="rect">
                <a:avLst/>
              </a:prstGeom>
              <a:noFill/>
            </p:spPr>
            <p:txBody>
              <a:bodyPr wrap="none" rtlCol="0">
                <a:spAutoFit/>
              </a:bodyPr>
              <a:lstStyle/>
              <a:p>
                <a:r>
                  <a:rPr lang="en-US" dirty="0"/>
                  <a:t>b</a:t>
                </a:r>
              </a:p>
            </p:txBody>
          </p:sp>
          <p:sp>
            <p:nvSpPr>
              <p:cNvPr id="358" name="TextBox 357">
                <a:extLst>
                  <a:ext uri="{FF2B5EF4-FFF2-40B4-BE49-F238E27FC236}">
                    <a16:creationId xmlns:a16="http://schemas.microsoft.com/office/drawing/2014/main" id="{655C97C1-BFB7-3AAD-FFF0-6C78D93CA071}"/>
                  </a:ext>
                </a:extLst>
              </p:cNvPr>
              <p:cNvSpPr txBox="1"/>
              <p:nvPr/>
            </p:nvSpPr>
            <p:spPr>
              <a:xfrm>
                <a:off x="4183421" y="1551556"/>
                <a:ext cx="418613" cy="369332"/>
              </a:xfrm>
              <a:prstGeom prst="rect">
                <a:avLst/>
              </a:prstGeom>
              <a:noFill/>
            </p:spPr>
            <p:txBody>
              <a:bodyPr wrap="none" rtlCol="0">
                <a:spAutoFit/>
              </a:bodyPr>
              <a:lstStyle/>
              <a:p>
                <a:r>
                  <a:rPr lang="en-US" dirty="0"/>
                  <a:t>a</a:t>
                </a:r>
              </a:p>
            </p:txBody>
          </p:sp>
          <p:grpSp>
            <p:nvGrpSpPr>
              <p:cNvPr id="359" name="Group 358">
                <a:extLst>
                  <a:ext uri="{FF2B5EF4-FFF2-40B4-BE49-F238E27FC236}">
                    <a16:creationId xmlns:a16="http://schemas.microsoft.com/office/drawing/2014/main" id="{95FBFA1F-F528-8B12-AB12-2434867332A9}"/>
                  </a:ext>
                </a:extLst>
              </p:cNvPr>
              <p:cNvGrpSpPr/>
              <p:nvPr/>
            </p:nvGrpSpPr>
            <p:grpSpPr>
              <a:xfrm>
                <a:off x="4916810" y="1506193"/>
                <a:ext cx="1112838" cy="1161711"/>
                <a:chOff x="2681413" y="2340595"/>
                <a:chExt cx="1112838" cy="1161711"/>
              </a:xfrm>
            </p:grpSpPr>
            <p:sp>
              <p:nvSpPr>
                <p:cNvPr id="401" name="TextBox 400">
                  <a:extLst>
                    <a:ext uri="{FF2B5EF4-FFF2-40B4-BE49-F238E27FC236}">
                      <a16:creationId xmlns:a16="http://schemas.microsoft.com/office/drawing/2014/main" id="{A3819CD5-40E4-9185-9E7B-69250D188A8F}"/>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402" name="TextBox 401">
                  <a:extLst>
                    <a:ext uri="{FF2B5EF4-FFF2-40B4-BE49-F238E27FC236}">
                      <a16:creationId xmlns:a16="http://schemas.microsoft.com/office/drawing/2014/main" id="{11EC6C90-5594-E576-FFB1-F669D039E528}"/>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403" name="TextBox 402">
                  <a:extLst>
                    <a:ext uri="{FF2B5EF4-FFF2-40B4-BE49-F238E27FC236}">
                      <a16:creationId xmlns:a16="http://schemas.microsoft.com/office/drawing/2014/main" id="{5CB3B8B7-A640-711F-8D4C-E751EF5ABD70}"/>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404" name="TextBox 403">
                  <a:extLst>
                    <a:ext uri="{FF2B5EF4-FFF2-40B4-BE49-F238E27FC236}">
                      <a16:creationId xmlns:a16="http://schemas.microsoft.com/office/drawing/2014/main" id="{EB0CFE5C-9E23-DE2D-01AB-813BBFB07E57}"/>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405" name="TextBox 404">
                  <a:extLst>
                    <a:ext uri="{FF2B5EF4-FFF2-40B4-BE49-F238E27FC236}">
                      <a16:creationId xmlns:a16="http://schemas.microsoft.com/office/drawing/2014/main" id="{3EDCB6F4-3D43-8CA6-6DAA-BC24C7B393A2}"/>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406" name="TextBox 405">
                  <a:extLst>
                    <a:ext uri="{FF2B5EF4-FFF2-40B4-BE49-F238E27FC236}">
                      <a16:creationId xmlns:a16="http://schemas.microsoft.com/office/drawing/2014/main" id="{34BE8116-34FF-D466-04DC-35FFC1101B05}"/>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0" name="Group 359">
                <a:extLst>
                  <a:ext uri="{FF2B5EF4-FFF2-40B4-BE49-F238E27FC236}">
                    <a16:creationId xmlns:a16="http://schemas.microsoft.com/office/drawing/2014/main" id="{8E04BB85-D1E4-8BFA-A29D-EBCB831D8B8A}"/>
                  </a:ext>
                </a:extLst>
              </p:cNvPr>
              <p:cNvGrpSpPr/>
              <p:nvPr/>
            </p:nvGrpSpPr>
            <p:grpSpPr>
              <a:xfrm>
                <a:off x="5952878" y="1127856"/>
                <a:ext cx="1112838" cy="1529272"/>
                <a:chOff x="2681413" y="1973034"/>
                <a:chExt cx="1112838" cy="1529272"/>
              </a:xfrm>
            </p:grpSpPr>
            <p:sp>
              <p:nvSpPr>
                <p:cNvPr id="393" name="TextBox 392">
                  <a:extLst>
                    <a:ext uri="{FF2B5EF4-FFF2-40B4-BE49-F238E27FC236}">
                      <a16:creationId xmlns:a16="http://schemas.microsoft.com/office/drawing/2014/main" id="{51CA78B6-B51A-D9D1-F6AC-F7B0F02DAB69}"/>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94" name="TextBox 393">
                  <a:extLst>
                    <a:ext uri="{FF2B5EF4-FFF2-40B4-BE49-F238E27FC236}">
                      <a16:creationId xmlns:a16="http://schemas.microsoft.com/office/drawing/2014/main" id="{5EAEA182-09DB-3351-1BCF-17967D815F6D}"/>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95" name="TextBox 394">
                  <a:extLst>
                    <a:ext uri="{FF2B5EF4-FFF2-40B4-BE49-F238E27FC236}">
                      <a16:creationId xmlns:a16="http://schemas.microsoft.com/office/drawing/2014/main" id="{D985199C-5D99-128B-1D17-AF688640621B}"/>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96" name="TextBox 395">
                  <a:extLst>
                    <a:ext uri="{FF2B5EF4-FFF2-40B4-BE49-F238E27FC236}">
                      <a16:creationId xmlns:a16="http://schemas.microsoft.com/office/drawing/2014/main" id="{91F10D09-BDE8-473A-2BC5-B06BBEE0F6AD}"/>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7" name="TextBox 396">
                  <a:extLst>
                    <a:ext uri="{FF2B5EF4-FFF2-40B4-BE49-F238E27FC236}">
                      <a16:creationId xmlns:a16="http://schemas.microsoft.com/office/drawing/2014/main" id="{81F4D4EB-6202-5B14-DF50-EC2736577AE3}"/>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8" name="TextBox 397">
                  <a:extLst>
                    <a:ext uri="{FF2B5EF4-FFF2-40B4-BE49-F238E27FC236}">
                      <a16:creationId xmlns:a16="http://schemas.microsoft.com/office/drawing/2014/main" id="{9C692769-2909-3D9D-3EC8-3A3ECB631B4E}"/>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9" name="TextBox 398">
                  <a:extLst>
                    <a:ext uri="{FF2B5EF4-FFF2-40B4-BE49-F238E27FC236}">
                      <a16:creationId xmlns:a16="http://schemas.microsoft.com/office/drawing/2014/main" id="{8A72E4BD-87B1-E635-0F84-3F474802DE59}"/>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1" name="Group 360">
                <a:extLst>
                  <a:ext uri="{FF2B5EF4-FFF2-40B4-BE49-F238E27FC236}">
                    <a16:creationId xmlns:a16="http://schemas.microsoft.com/office/drawing/2014/main" id="{ED847095-6574-FA52-C1CD-9758BF3A0D1D}"/>
                  </a:ext>
                </a:extLst>
              </p:cNvPr>
              <p:cNvGrpSpPr/>
              <p:nvPr/>
            </p:nvGrpSpPr>
            <p:grpSpPr>
              <a:xfrm>
                <a:off x="7060483" y="1138632"/>
                <a:ext cx="1112838" cy="1529272"/>
                <a:chOff x="2681413" y="1973034"/>
                <a:chExt cx="1112838" cy="1529272"/>
              </a:xfrm>
            </p:grpSpPr>
            <p:sp>
              <p:nvSpPr>
                <p:cNvPr id="386" name="TextBox 385">
                  <a:extLst>
                    <a:ext uri="{FF2B5EF4-FFF2-40B4-BE49-F238E27FC236}">
                      <a16:creationId xmlns:a16="http://schemas.microsoft.com/office/drawing/2014/main" id="{1A2DA7E7-E807-678F-9ACB-687FEB0938F7}"/>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7" name="TextBox 386">
                  <a:extLst>
                    <a:ext uri="{FF2B5EF4-FFF2-40B4-BE49-F238E27FC236}">
                      <a16:creationId xmlns:a16="http://schemas.microsoft.com/office/drawing/2014/main" id="{A53077B4-E773-3608-24C1-848EFF4CE227}"/>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8" name="TextBox 387">
                  <a:extLst>
                    <a:ext uri="{FF2B5EF4-FFF2-40B4-BE49-F238E27FC236}">
                      <a16:creationId xmlns:a16="http://schemas.microsoft.com/office/drawing/2014/main" id="{9E3C6512-6882-E98E-B9AD-708F9D1AA962}"/>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9" name="TextBox 388">
                  <a:extLst>
                    <a:ext uri="{FF2B5EF4-FFF2-40B4-BE49-F238E27FC236}">
                      <a16:creationId xmlns:a16="http://schemas.microsoft.com/office/drawing/2014/main" id="{9259825E-57FF-0940-E0A0-0CB069E07590}"/>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0" name="TextBox 389">
                  <a:extLst>
                    <a:ext uri="{FF2B5EF4-FFF2-40B4-BE49-F238E27FC236}">
                      <a16:creationId xmlns:a16="http://schemas.microsoft.com/office/drawing/2014/main" id="{3FF0C1B1-380F-8086-A504-D80A1A0AB5AF}"/>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1" name="TextBox 390">
                  <a:extLst>
                    <a:ext uri="{FF2B5EF4-FFF2-40B4-BE49-F238E27FC236}">
                      <a16:creationId xmlns:a16="http://schemas.microsoft.com/office/drawing/2014/main" id="{701A2DEA-76A5-2BAA-584E-671068B1A40D}"/>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2" name="TextBox 391">
                  <a:extLst>
                    <a:ext uri="{FF2B5EF4-FFF2-40B4-BE49-F238E27FC236}">
                      <a16:creationId xmlns:a16="http://schemas.microsoft.com/office/drawing/2014/main" id="{8CA38F37-0ABD-C67E-3D81-51C6BFB50BB4}"/>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2" name="Group 361">
                <a:extLst>
                  <a:ext uri="{FF2B5EF4-FFF2-40B4-BE49-F238E27FC236}">
                    <a16:creationId xmlns:a16="http://schemas.microsoft.com/office/drawing/2014/main" id="{8246B386-75B9-578E-1EE9-CA2294A6BA57}"/>
                  </a:ext>
                </a:extLst>
              </p:cNvPr>
              <p:cNvGrpSpPr/>
              <p:nvPr/>
            </p:nvGrpSpPr>
            <p:grpSpPr>
              <a:xfrm>
                <a:off x="8077139" y="1158605"/>
                <a:ext cx="1112838" cy="1529272"/>
                <a:chOff x="2681413" y="1973034"/>
                <a:chExt cx="1112838" cy="1529272"/>
              </a:xfrm>
            </p:grpSpPr>
            <p:sp>
              <p:nvSpPr>
                <p:cNvPr id="379" name="TextBox 378">
                  <a:extLst>
                    <a:ext uri="{FF2B5EF4-FFF2-40B4-BE49-F238E27FC236}">
                      <a16:creationId xmlns:a16="http://schemas.microsoft.com/office/drawing/2014/main" id="{62E0C51E-E161-979D-1957-18DA805385BD}"/>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0" name="TextBox 379">
                  <a:extLst>
                    <a:ext uri="{FF2B5EF4-FFF2-40B4-BE49-F238E27FC236}">
                      <a16:creationId xmlns:a16="http://schemas.microsoft.com/office/drawing/2014/main" id="{4AF0DFFD-94AB-E652-2998-8E8C6C23C1E1}"/>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1" name="TextBox 380">
                  <a:extLst>
                    <a:ext uri="{FF2B5EF4-FFF2-40B4-BE49-F238E27FC236}">
                      <a16:creationId xmlns:a16="http://schemas.microsoft.com/office/drawing/2014/main" id="{2496FF7F-C00A-97C8-D895-2719838C1479}"/>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2" name="TextBox 381">
                  <a:extLst>
                    <a:ext uri="{FF2B5EF4-FFF2-40B4-BE49-F238E27FC236}">
                      <a16:creationId xmlns:a16="http://schemas.microsoft.com/office/drawing/2014/main" id="{9CD5F760-7190-8DFD-90C7-E4523D0A5A52}"/>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83" name="TextBox 382">
                  <a:extLst>
                    <a:ext uri="{FF2B5EF4-FFF2-40B4-BE49-F238E27FC236}">
                      <a16:creationId xmlns:a16="http://schemas.microsoft.com/office/drawing/2014/main" id="{0B473330-1219-D927-D9F7-AE9D01288438}"/>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84" name="TextBox 383">
                  <a:extLst>
                    <a:ext uri="{FF2B5EF4-FFF2-40B4-BE49-F238E27FC236}">
                      <a16:creationId xmlns:a16="http://schemas.microsoft.com/office/drawing/2014/main" id="{40DAC673-6B36-5901-8415-16A83401CB06}"/>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85" name="TextBox 384">
                  <a:extLst>
                    <a:ext uri="{FF2B5EF4-FFF2-40B4-BE49-F238E27FC236}">
                      <a16:creationId xmlns:a16="http://schemas.microsoft.com/office/drawing/2014/main" id="{FBB4003A-64CC-1EA1-A139-6E1AE273806E}"/>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3" name="Group 362">
                <a:extLst>
                  <a:ext uri="{FF2B5EF4-FFF2-40B4-BE49-F238E27FC236}">
                    <a16:creationId xmlns:a16="http://schemas.microsoft.com/office/drawing/2014/main" id="{B7BA8F69-F910-72E3-9C76-5B4575CFAC64}"/>
                  </a:ext>
                </a:extLst>
              </p:cNvPr>
              <p:cNvGrpSpPr/>
              <p:nvPr/>
            </p:nvGrpSpPr>
            <p:grpSpPr>
              <a:xfrm>
                <a:off x="9095182" y="1148296"/>
                <a:ext cx="1112838" cy="1529272"/>
                <a:chOff x="2681413" y="1973034"/>
                <a:chExt cx="1112838" cy="1529272"/>
              </a:xfrm>
            </p:grpSpPr>
            <p:sp>
              <p:nvSpPr>
                <p:cNvPr id="372" name="TextBox 371">
                  <a:extLst>
                    <a:ext uri="{FF2B5EF4-FFF2-40B4-BE49-F238E27FC236}">
                      <a16:creationId xmlns:a16="http://schemas.microsoft.com/office/drawing/2014/main" id="{AE67F31D-9FE0-AC60-7D8D-5E19FB0F44BD}"/>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73" name="TextBox 372">
                  <a:extLst>
                    <a:ext uri="{FF2B5EF4-FFF2-40B4-BE49-F238E27FC236}">
                      <a16:creationId xmlns:a16="http://schemas.microsoft.com/office/drawing/2014/main" id="{C6DF21AD-31F3-7856-02A9-D5642D5A3319}"/>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74" name="TextBox 373">
                  <a:extLst>
                    <a:ext uri="{FF2B5EF4-FFF2-40B4-BE49-F238E27FC236}">
                      <a16:creationId xmlns:a16="http://schemas.microsoft.com/office/drawing/2014/main" id="{CA1B3427-9AA8-B008-9CB6-CB33F733B0BF}"/>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75" name="TextBox 374">
                  <a:extLst>
                    <a:ext uri="{FF2B5EF4-FFF2-40B4-BE49-F238E27FC236}">
                      <a16:creationId xmlns:a16="http://schemas.microsoft.com/office/drawing/2014/main" id="{FBC36888-5805-C036-C917-75219B6C145B}"/>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76" name="TextBox 375">
                  <a:extLst>
                    <a:ext uri="{FF2B5EF4-FFF2-40B4-BE49-F238E27FC236}">
                      <a16:creationId xmlns:a16="http://schemas.microsoft.com/office/drawing/2014/main" id="{483A437A-4C52-7FC5-8559-0134D1D1F206}"/>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77" name="TextBox 376">
                  <a:extLst>
                    <a:ext uri="{FF2B5EF4-FFF2-40B4-BE49-F238E27FC236}">
                      <a16:creationId xmlns:a16="http://schemas.microsoft.com/office/drawing/2014/main" id="{D7DFA2D6-620B-D4A9-88D4-38FE07D588D9}"/>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78" name="TextBox 377">
                  <a:extLst>
                    <a:ext uri="{FF2B5EF4-FFF2-40B4-BE49-F238E27FC236}">
                      <a16:creationId xmlns:a16="http://schemas.microsoft.com/office/drawing/2014/main" id="{03D28E95-5746-E9F1-48D0-67532FE15B14}"/>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sp>
            <p:nvSpPr>
              <p:cNvPr id="494" name="TextBox 493">
                <a:extLst>
                  <a:ext uri="{FF2B5EF4-FFF2-40B4-BE49-F238E27FC236}">
                    <a16:creationId xmlns:a16="http://schemas.microsoft.com/office/drawing/2014/main" id="{0BD5139A-BF58-3928-6BCA-E91E069D439E}"/>
                  </a:ext>
                </a:extLst>
              </p:cNvPr>
              <p:cNvSpPr txBox="1"/>
              <p:nvPr/>
            </p:nvSpPr>
            <p:spPr>
              <a:xfrm>
                <a:off x="5228955" y="1086647"/>
                <a:ext cx="418613" cy="369332"/>
              </a:xfrm>
              <a:prstGeom prst="rect">
                <a:avLst/>
              </a:prstGeom>
              <a:noFill/>
            </p:spPr>
            <p:txBody>
              <a:bodyPr wrap="none" rtlCol="0">
                <a:spAutoFit/>
              </a:bodyPr>
              <a:lstStyle/>
              <a:p>
                <a:r>
                  <a:rPr lang="en-US" dirty="0"/>
                  <a:t>c</a:t>
                </a:r>
              </a:p>
            </p:txBody>
          </p:sp>
        </p:grpSp>
      </p:grpSp>
      <p:sp>
        <p:nvSpPr>
          <p:cNvPr id="499" name="Content Placeholder 7">
            <a:extLst>
              <a:ext uri="{FF2B5EF4-FFF2-40B4-BE49-F238E27FC236}">
                <a16:creationId xmlns:a16="http://schemas.microsoft.com/office/drawing/2014/main" id="{BA8637BB-8165-649E-CA73-5C8714F0C6B3}"/>
              </a:ext>
            </a:extLst>
          </p:cNvPr>
          <p:cNvSpPr>
            <a:spLocks noGrp="1"/>
          </p:cNvSpPr>
          <p:nvPr>
            <p:ph idx="1"/>
          </p:nvPr>
        </p:nvSpPr>
        <p:spPr>
          <a:xfrm>
            <a:off x="7140388" y="2984579"/>
            <a:ext cx="4625788" cy="3657600"/>
          </a:xfrm>
        </p:spPr>
        <p:txBody>
          <a:bodyPr>
            <a:normAutofit/>
          </a:bodyPr>
          <a:lstStyle/>
          <a:p>
            <a:r>
              <a:rPr lang="en-US" dirty="0"/>
              <a:t>Since we have 10 digits, we need 4 bits of input to encode them.</a:t>
            </a:r>
          </a:p>
          <a:p>
            <a:r>
              <a:rPr lang="en-US" i="1" dirty="0"/>
              <a:t>If we use a 4-bit decoder, how many output lines will we have?</a:t>
            </a:r>
          </a:p>
        </p:txBody>
      </p:sp>
      <p:graphicFrame>
        <p:nvGraphicFramePr>
          <p:cNvPr id="4" name="Table 3">
            <a:extLst>
              <a:ext uri="{FF2B5EF4-FFF2-40B4-BE49-F238E27FC236}">
                <a16:creationId xmlns:a16="http://schemas.microsoft.com/office/drawing/2014/main" id="{77347F8C-CAE0-7A34-369C-B282643BAA36}"/>
              </a:ext>
            </a:extLst>
          </p:cNvPr>
          <p:cNvGraphicFramePr>
            <a:graphicFrameLocks noGrp="1"/>
          </p:cNvGraphicFramePr>
          <p:nvPr>
            <p:extLst>
              <p:ext uri="{D42A27DB-BD31-4B8C-83A1-F6EECF244321}">
                <p14:modId xmlns:p14="http://schemas.microsoft.com/office/powerpoint/2010/main" val="1254181467"/>
              </p:ext>
            </p:extLst>
          </p:nvPr>
        </p:nvGraphicFramePr>
        <p:xfrm>
          <a:off x="132172" y="3075872"/>
          <a:ext cx="6252052" cy="3742260"/>
        </p:xfrm>
        <a:graphic>
          <a:graphicData uri="http://schemas.openxmlformats.org/drawingml/2006/table">
            <a:tbl>
              <a:tblPr firstRow="1" bandRow="1">
                <a:tableStyleId>{00A15C55-8517-42AA-B614-E9B94910E393}</a:tableStyleId>
              </a:tblPr>
              <a:tblGrid>
                <a:gridCol w="626349">
                  <a:extLst>
                    <a:ext uri="{9D8B030D-6E8A-4147-A177-3AD203B41FA5}">
                      <a16:colId xmlns:a16="http://schemas.microsoft.com/office/drawing/2014/main" val="3645776916"/>
                    </a:ext>
                  </a:extLst>
                </a:gridCol>
                <a:gridCol w="626349">
                  <a:extLst>
                    <a:ext uri="{9D8B030D-6E8A-4147-A177-3AD203B41FA5}">
                      <a16:colId xmlns:a16="http://schemas.microsoft.com/office/drawing/2014/main" val="4016799865"/>
                    </a:ext>
                  </a:extLst>
                </a:gridCol>
                <a:gridCol w="683536">
                  <a:extLst>
                    <a:ext uri="{9D8B030D-6E8A-4147-A177-3AD203B41FA5}">
                      <a16:colId xmlns:a16="http://schemas.microsoft.com/office/drawing/2014/main" val="3451865692"/>
                    </a:ext>
                  </a:extLst>
                </a:gridCol>
                <a:gridCol w="719303">
                  <a:extLst>
                    <a:ext uri="{9D8B030D-6E8A-4147-A177-3AD203B41FA5}">
                      <a16:colId xmlns:a16="http://schemas.microsoft.com/office/drawing/2014/main" val="1891419321"/>
                    </a:ext>
                  </a:extLst>
                </a:gridCol>
                <a:gridCol w="719303">
                  <a:extLst>
                    <a:ext uri="{9D8B030D-6E8A-4147-A177-3AD203B41FA5}">
                      <a16:colId xmlns:a16="http://schemas.microsoft.com/office/drawing/2014/main" val="2699412785"/>
                    </a:ext>
                  </a:extLst>
                </a:gridCol>
                <a:gridCol w="719303">
                  <a:extLst>
                    <a:ext uri="{9D8B030D-6E8A-4147-A177-3AD203B41FA5}">
                      <a16:colId xmlns:a16="http://schemas.microsoft.com/office/drawing/2014/main" val="2429003282"/>
                    </a:ext>
                  </a:extLst>
                </a:gridCol>
                <a:gridCol w="719303">
                  <a:extLst>
                    <a:ext uri="{9D8B030D-6E8A-4147-A177-3AD203B41FA5}">
                      <a16:colId xmlns:a16="http://schemas.microsoft.com/office/drawing/2014/main" val="3819096512"/>
                    </a:ext>
                  </a:extLst>
                </a:gridCol>
                <a:gridCol w="719303">
                  <a:extLst>
                    <a:ext uri="{9D8B030D-6E8A-4147-A177-3AD203B41FA5}">
                      <a16:colId xmlns:a16="http://schemas.microsoft.com/office/drawing/2014/main" val="1822396486"/>
                    </a:ext>
                  </a:extLst>
                </a:gridCol>
                <a:gridCol w="719303">
                  <a:extLst>
                    <a:ext uri="{9D8B030D-6E8A-4147-A177-3AD203B41FA5}">
                      <a16:colId xmlns:a16="http://schemas.microsoft.com/office/drawing/2014/main" val="310054254"/>
                    </a:ext>
                  </a:extLst>
                </a:gridCol>
              </a:tblGrid>
              <a:tr h="311855">
                <a:tc rowSpan="2">
                  <a:txBody>
                    <a:bodyPr/>
                    <a:lstStyle/>
                    <a:p>
                      <a:pPr algn="ctr"/>
                      <a:r>
                        <a:rPr lang="en-US" sz="1100" b="0" dirty="0"/>
                        <a:t>Input</a:t>
                      </a:r>
                    </a:p>
                  </a:txBody>
                  <a:tcPr anchor="ctr"/>
                </a:tc>
                <a:tc rowSpan="2">
                  <a:txBody>
                    <a:bodyPr/>
                    <a:lstStyle/>
                    <a:p>
                      <a:pPr algn="ctr"/>
                      <a:r>
                        <a:rPr lang="en-US" sz="11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t>Illuminated segments</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11855">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311855">
                <a:tc>
                  <a:txBody>
                    <a:bodyPr/>
                    <a:lstStyle/>
                    <a:p>
                      <a:pPr algn="ctr"/>
                      <a:r>
                        <a:rPr lang="en-US" sz="1100" b="0" dirty="0"/>
                        <a:t>0000</a:t>
                      </a:r>
                    </a:p>
                  </a:txBody>
                  <a:tcPr/>
                </a:tc>
                <a:tc>
                  <a:txBody>
                    <a:bodyPr/>
                    <a:lstStyle/>
                    <a:p>
                      <a:pPr algn="ctr"/>
                      <a:r>
                        <a:rPr lang="en-US" sz="1100" b="0" dirty="0"/>
                        <a:t>0</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4269531488"/>
                  </a:ext>
                </a:extLst>
              </a:tr>
              <a:tr h="311855">
                <a:tc>
                  <a:txBody>
                    <a:bodyPr/>
                    <a:lstStyle/>
                    <a:p>
                      <a:pPr algn="ctr"/>
                      <a:r>
                        <a:rPr lang="en-US" sz="1100" b="0" dirty="0">
                          <a:solidFill>
                            <a:schemeClr val="tx1"/>
                          </a:solidFill>
                        </a:rPr>
                        <a:t>0001</a:t>
                      </a:r>
                    </a:p>
                  </a:txBody>
                  <a:tcPr/>
                </a:tc>
                <a:tc>
                  <a:txBody>
                    <a:bodyPr/>
                    <a:lstStyle/>
                    <a:p>
                      <a:pPr algn="ctr"/>
                      <a:r>
                        <a:rPr lang="en-US" sz="1100" b="0" dirty="0">
                          <a:solidFill>
                            <a:schemeClr val="tx1"/>
                          </a:solidFill>
                        </a:rPr>
                        <a:t>1</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69102674"/>
                  </a:ext>
                </a:extLst>
              </a:tr>
              <a:tr h="311855">
                <a:tc>
                  <a:txBody>
                    <a:bodyPr/>
                    <a:lstStyle/>
                    <a:p>
                      <a:pPr algn="ctr"/>
                      <a:r>
                        <a:rPr lang="en-US" sz="1100" b="0" dirty="0"/>
                        <a:t>0010</a:t>
                      </a:r>
                    </a:p>
                  </a:txBody>
                  <a:tcPr/>
                </a:tc>
                <a:tc>
                  <a:txBody>
                    <a:bodyPr/>
                    <a:lstStyle/>
                    <a:p>
                      <a:pPr algn="ctr"/>
                      <a:r>
                        <a:rPr lang="en-US" sz="1100" b="0" dirty="0"/>
                        <a:t>2</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extLst>
                  <a:ext uri="{0D108BD9-81ED-4DB2-BD59-A6C34878D82A}">
                    <a16:rowId xmlns:a16="http://schemas.microsoft.com/office/drawing/2014/main" val="2020153941"/>
                  </a:ext>
                </a:extLst>
              </a:tr>
              <a:tr h="311855">
                <a:tc>
                  <a:txBody>
                    <a:bodyPr/>
                    <a:lstStyle/>
                    <a:p>
                      <a:pPr algn="ctr"/>
                      <a:r>
                        <a:rPr lang="en-US" sz="1100" b="0" dirty="0"/>
                        <a:t>0011</a:t>
                      </a:r>
                    </a:p>
                  </a:txBody>
                  <a:tcPr/>
                </a:tc>
                <a:tc>
                  <a:txBody>
                    <a:bodyPr/>
                    <a:lstStyle/>
                    <a:p>
                      <a:pPr algn="ctr"/>
                      <a:r>
                        <a:rPr lang="en-US" sz="1100" b="0" dirty="0"/>
                        <a:t>3</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573552669"/>
                  </a:ext>
                </a:extLst>
              </a:tr>
              <a:tr h="311855">
                <a:tc>
                  <a:txBody>
                    <a:bodyPr/>
                    <a:lstStyle/>
                    <a:p>
                      <a:pPr algn="ctr"/>
                      <a:r>
                        <a:rPr lang="en-US" sz="1100" b="0" dirty="0"/>
                        <a:t>0100</a:t>
                      </a:r>
                    </a:p>
                  </a:txBody>
                  <a:tcPr/>
                </a:tc>
                <a:tc>
                  <a:txBody>
                    <a:bodyPr/>
                    <a:lstStyle/>
                    <a:p>
                      <a:pPr algn="ctr"/>
                      <a:r>
                        <a:rPr lang="en-US" sz="1100" b="0" dirty="0"/>
                        <a:t>4</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8841992"/>
                  </a:ext>
                </a:extLst>
              </a:tr>
              <a:tr h="311855">
                <a:tc>
                  <a:txBody>
                    <a:bodyPr/>
                    <a:lstStyle/>
                    <a:p>
                      <a:pPr algn="ctr"/>
                      <a:r>
                        <a:rPr lang="en-US" sz="1100" b="0" dirty="0">
                          <a:solidFill>
                            <a:schemeClr val="tx1"/>
                          </a:solidFill>
                        </a:rPr>
                        <a:t>0101</a:t>
                      </a:r>
                    </a:p>
                  </a:txBody>
                  <a:tcPr/>
                </a:tc>
                <a:tc>
                  <a:txBody>
                    <a:bodyPr/>
                    <a:lstStyle/>
                    <a:p>
                      <a:pPr algn="ctr"/>
                      <a:r>
                        <a:rPr lang="en-US" sz="1100" b="0" dirty="0">
                          <a:solidFill>
                            <a:schemeClr val="tx1"/>
                          </a:solidFill>
                        </a:rPr>
                        <a:t>5</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667803333"/>
                  </a:ext>
                </a:extLst>
              </a:tr>
              <a:tr h="311855">
                <a:tc>
                  <a:txBody>
                    <a:bodyPr/>
                    <a:lstStyle/>
                    <a:p>
                      <a:pPr algn="ctr"/>
                      <a:r>
                        <a:rPr lang="en-US" sz="1100" b="0" dirty="0"/>
                        <a:t>0110</a:t>
                      </a:r>
                    </a:p>
                  </a:txBody>
                  <a:tcPr/>
                </a:tc>
                <a:tc>
                  <a:txBody>
                    <a:bodyPr/>
                    <a:lstStyle/>
                    <a:p>
                      <a:pPr algn="ctr"/>
                      <a:r>
                        <a:rPr lang="en-US" sz="1100" b="0" dirty="0"/>
                        <a:t>6</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284451998"/>
                  </a:ext>
                </a:extLst>
              </a:tr>
              <a:tr h="311855">
                <a:tc>
                  <a:txBody>
                    <a:bodyPr/>
                    <a:lstStyle/>
                    <a:p>
                      <a:pPr algn="ctr"/>
                      <a:r>
                        <a:rPr lang="en-US" sz="1100" b="0" dirty="0"/>
                        <a:t>0111</a:t>
                      </a:r>
                    </a:p>
                  </a:txBody>
                  <a:tcPr/>
                </a:tc>
                <a:tc>
                  <a:txBody>
                    <a:bodyPr/>
                    <a:lstStyle/>
                    <a:p>
                      <a:pPr algn="ctr"/>
                      <a:r>
                        <a:rPr lang="en-US" sz="1100" b="0" dirty="0"/>
                        <a:t>7</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3037479323"/>
                  </a:ext>
                </a:extLst>
              </a:tr>
              <a:tr h="311855">
                <a:tc>
                  <a:txBody>
                    <a:bodyPr/>
                    <a:lstStyle/>
                    <a:p>
                      <a:pPr algn="ctr"/>
                      <a:r>
                        <a:rPr lang="en-US" sz="1100" b="0" dirty="0"/>
                        <a:t>1000</a:t>
                      </a:r>
                    </a:p>
                  </a:txBody>
                  <a:tcPr/>
                </a:tc>
                <a:tc>
                  <a:txBody>
                    <a:bodyPr/>
                    <a:lstStyle/>
                    <a:p>
                      <a:pPr algn="ctr"/>
                      <a:r>
                        <a:rPr lang="en-US" sz="1100" b="0" dirty="0"/>
                        <a:t>8</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741351752"/>
                  </a:ext>
                </a:extLst>
              </a:tr>
              <a:tr h="311855">
                <a:tc>
                  <a:txBody>
                    <a:bodyPr/>
                    <a:lstStyle/>
                    <a:p>
                      <a:pPr algn="ctr"/>
                      <a:r>
                        <a:rPr lang="en-US" sz="1100" b="0" dirty="0"/>
                        <a:t>1001</a:t>
                      </a:r>
                    </a:p>
                  </a:txBody>
                  <a:tcPr/>
                </a:tc>
                <a:tc>
                  <a:txBody>
                    <a:bodyPr/>
                    <a:lstStyle/>
                    <a:p>
                      <a:pPr algn="ctr"/>
                      <a:r>
                        <a:rPr lang="en-US" sz="1100" b="0" dirty="0"/>
                        <a:t>9</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1524707363"/>
                  </a:ext>
                </a:extLst>
              </a:tr>
            </a:tbl>
          </a:graphicData>
        </a:graphic>
      </p:graphicFrame>
    </p:spTree>
    <p:extLst>
      <p:ext uri="{BB962C8B-B14F-4D97-AF65-F5344CB8AC3E}">
        <p14:creationId xmlns:p14="http://schemas.microsoft.com/office/powerpoint/2010/main" val="15114254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92BEE-F5C0-C123-CFDB-9773BE81A8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952F4F-B2AF-24ED-D731-0513631B7CC4}"/>
              </a:ext>
            </a:extLst>
          </p:cNvPr>
          <p:cNvSpPr>
            <a:spLocks noGrp="1"/>
          </p:cNvSpPr>
          <p:nvPr>
            <p:ph type="title"/>
          </p:nvPr>
        </p:nvSpPr>
        <p:spPr/>
        <p:txBody>
          <a:bodyPr>
            <a:normAutofit/>
          </a:bodyPr>
          <a:lstStyle/>
          <a:p>
            <a:r>
              <a:rPr lang="en-US" sz="3200" dirty="0"/>
              <a:t>Think</a:t>
            </a:r>
          </a:p>
        </p:txBody>
      </p:sp>
      <p:sp>
        <p:nvSpPr>
          <p:cNvPr id="30" name="Slide Number Placeholder 29">
            <a:extLst>
              <a:ext uri="{FF2B5EF4-FFF2-40B4-BE49-F238E27FC236}">
                <a16:creationId xmlns:a16="http://schemas.microsoft.com/office/drawing/2014/main" id="{9D71002C-C557-441B-97C9-D3388051B625}"/>
              </a:ext>
            </a:extLst>
          </p:cNvPr>
          <p:cNvSpPr>
            <a:spLocks noGrp="1"/>
          </p:cNvSpPr>
          <p:nvPr>
            <p:ph type="sldNum" sz="quarter" idx="12"/>
          </p:nvPr>
        </p:nvSpPr>
        <p:spPr/>
        <p:txBody>
          <a:bodyPr/>
          <a:lstStyle/>
          <a:p>
            <a:fld id="{CC057153-B650-4DEB-B370-79DDCFDCE934}" type="slidenum">
              <a:rPr lang="en-US" smtClean="0"/>
              <a:t>63</a:t>
            </a:fld>
            <a:endParaRPr lang="en-US"/>
          </a:p>
        </p:txBody>
      </p:sp>
      <p:grpSp>
        <p:nvGrpSpPr>
          <p:cNvPr id="498" name="Group 497">
            <a:extLst>
              <a:ext uri="{FF2B5EF4-FFF2-40B4-BE49-F238E27FC236}">
                <a16:creationId xmlns:a16="http://schemas.microsoft.com/office/drawing/2014/main" id="{D963FA82-E014-B830-4119-6E8B8AA1DE73}"/>
              </a:ext>
            </a:extLst>
          </p:cNvPr>
          <p:cNvGrpSpPr/>
          <p:nvPr/>
        </p:nvGrpSpPr>
        <p:grpSpPr>
          <a:xfrm>
            <a:off x="828712" y="1114769"/>
            <a:ext cx="10534576" cy="1601230"/>
            <a:chOff x="1324613" y="1088596"/>
            <a:chExt cx="10534576" cy="1601230"/>
          </a:xfrm>
        </p:grpSpPr>
        <p:grpSp>
          <p:nvGrpSpPr>
            <p:cNvPr id="496" name="Group 495">
              <a:extLst>
                <a:ext uri="{FF2B5EF4-FFF2-40B4-BE49-F238E27FC236}">
                  <a16:creationId xmlns:a16="http://schemas.microsoft.com/office/drawing/2014/main" id="{E566052E-EA73-02DA-7442-983B3D21A44E}"/>
                </a:ext>
              </a:extLst>
            </p:cNvPr>
            <p:cNvGrpSpPr/>
            <p:nvPr/>
          </p:nvGrpSpPr>
          <p:grpSpPr>
            <a:xfrm>
              <a:off x="1324613" y="1090754"/>
              <a:ext cx="1112838" cy="1559752"/>
              <a:chOff x="8275275" y="3338094"/>
              <a:chExt cx="1112838" cy="1559752"/>
            </a:xfrm>
          </p:grpSpPr>
          <p:grpSp>
            <p:nvGrpSpPr>
              <p:cNvPr id="416" name="Group 415">
                <a:extLst>
                  <a:ext uri="{FF2B5EF4-FFF2-40B4-BE49-F238E27FC236}">
                    <a16:creationId xmlns:a16="http://schemas.microsoft.com/office/drawing/2014/main" id="{6005B90D-C8F5-9FE6-B4E8-90E4570C3618}"/>
                  </a:ext>
                </a:extLst>
              </p:cNvPr>
              <p:cNvGrpSpPr/>
              <p:nvPr/>
            </p:nvGrpSpPr>
            <p:grpSpPr>
              <a:xfrm>
                <a:off x="8520703" y="3654961"/>
                <a:ext cx="426538" cy="904709"/>
                <a:chOff x="718880" y="3360380"/>
                <a:chExt cx="426538" cy="904709"/>
              </a:xfrm>
            </p:grpSpPr>
            <p:cxnSp>
              <p:nvCxnSpPr>
                <p:cNvPr id="417" name="Straight Connector 416">
                  <a:extLst>
                    <a:ext uri="{FF2B5EF4-FFF2-40B4-BE49-F238E27FC236}">
                      <a16:creationId xmlns:a16="http://schemas.microsoft.com/office/drawing/2014/main" id="{F9EBCED0-F09D-936F-EA3D-4F30F8E2045F}"/>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E01389F0-924F-4AA5-F78D-6292F04D5194}"/>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BA20535C-6146-67D4-BD9C-FB371F351AE7}"/>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00E959D6-56B1-BF48-4A58-7A3B0501A1AB}"/>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D08F3DD6-EBF6-A2FE-8B09-24BE01F75F2F}"/>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7092B4A5-E6E0-1200-2CCE-17419D67E989}"/>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79F6DF90-6634-CAF0-0BAB-7DDB6FAC1004}"/>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65" name="TextBox 364">
                <a:extLst>
                  <a:ext uri="{FF2B5EF4-FFF2-40B4-BE49-F238E27FC236}">
                    <a16:creationId xmlns:a16="http://schemas.microsoft.com/office/drawing/2014/main" id="{AF753E51-FE87-4BE3-E32A-F7A8D683E95C}"/>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366" name="TextBox 365">
                <a:extLst>
                  <a:ext uri="{FF2B5EF4-FFF2-40B4-BE49-F238E27FC236}">
                    <a16:creationId xmlns:a16="http://schemas.microsoft.com/office/drawing/2014/main" id="{CD50E986-EAA8-9DF7-E520-9E92A2034000}"/>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367" name="TextBox 366">
                <a:extLst>
                  <a:ext uri="{FF2B5EF4-FFF2-40B4-BE49-F238E27FC236}">
                    <a16:creationId xmlns:a16="http://schemas.microsoft.com/office/drawing/2014/main" id="{92F4F824-F52E-3F59-0B99-BBB8A16BD953}"/>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368" name="TextBox 367">
                <a:extLst>
                  <a:ext uri="{FF2B5EF4-FFF2-40B4-BE49-F238E27FC236}">
                    <a16:creationId xmlns:a16="http://schemas.microsoft.com/office/drawing/2014/main" id="{440C01A4-10FD-DC22-BDA3-D0646FC050BB}"/>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369" name="TextBox 368">
                <a:extLst>
                  <a:ext uri="{FF2B5EF4-FFF2-40B4-BE49-F238E27FC236}">
                    <a16:creationId xmlns:a16="http://schemas.microsoft.com/office/drawing/2014/main" id="{B336829C-898B-4400-76DA-D1BB3EF840E9}"/>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370" name="TextBox 369">
                <a:extLst>
                  <a:ext uri="{FF2B5EF4-FFF2-40B4-BE49-F238E27FC236}">
                    <a16:creationId xmlns:a16="http://schemas.microsoft.com/office/drawing/2014/main" id="{B76ACC33-BA1E-D424-794A-A7AFF7CBF7E3}"/>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371" name="TextBox 370">
                <a:extLst>
                  <a:ext uri="{FF2B5EF4-FFF2-40B4-BE49-F238E27FC236}">
                    <a16:creationId xmlns:a16="http://schemas.microsoft.com/office/drawing/2014/main" id="{4F971A1E-F110-BD44-2331-AF702C50AAA7}"/>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grpSp>
          <p:nvGrpSpPr>
            <p:cNvPr id="497" name="Group 496">
              <a:extLst>
                <a:ext uri="{FF2B5EF4-FFF2-40B4-BE49-F238E27FC236}">
                  <a16:creationId xmlns:a16="http://schemas.microsoft.com/office/drawing/2014/main" id="{9A04C4CE-99B1-8AF1-4E9C-3E91E3E46D81}"/>
                </a:ext>
              </a:extLst>
            </p:cNvPr>
            <p:cNvGrpSpPr/>
            <p:nvPr/>
          </p:nvGrpSpPr>
          <p:grpSpPr>
            <a:xfrm>
              <a:off x="2346545" y="1088596"/>
              <a:ext cx="9512644" cy="1601230"/>
              <a:chOff x="695376" y="1086647"/>
              <a:chExt cx="9512644" cy="1601230"/>
            </a:xfrm>
          </p:grpSpPr>
          <p:sp>
            <p:nvSpPr>
              <p:cNvPr id="31" name="TextBox 30">
                <a:extLst>
                  <a:ext uri="{FF2B5EF4-FFF2-40B4-BE49-F238E27FC236}">
                    <a16:creationId xmlns:a16="http://schemas.microsoft.com/office/drawing/2014/main" id="{3721B7C1-1598-4711-40BC-4106CA4EF815}"/>
                  </a:ext>
                </a:extLst>
              </p:cNvPr>
              <p:cNvSpPr txBox="1"/>
              <p:nvPr/>
            </p:nvSpPr>
            <p:spPr>
              <a:xfrm>
                <a:off x="1997612" y="1097280"/>
                <a:ext cx="184731" cy="369332"/>
              </a:xfrm>
              <a:prstGeom prst="rect">
                <a:avLst/>
              </a:prstGeom>
              <a:noFill/>
            </p:spPr>
            <p:txBody>
              <a:bodyPr wrap="none" rtlCol="0">
                <a:spAutoFit/>
              </a:bodyPr>
              <a:lstStyle/>
              <a:p>
                <a:endParaRPr lang="en-US" dirty="0"/>
              </a:p>
            </p:txBody>
          </p:sp>
          <p:grpSp>
            <p:nvGrpSpPr>
              <p:cNvPr id="407" name="Group 406">
                <a:extLst>
                  <a:ext uri="{FF2B5EF4-FFF2-40B4-BE49-F238E27FC236}">
                    <a16:creationId xmlns:a16="http://schemas.microsoft.com/office/drawing/2014/main" id="{52B96B17-0107-3F7E-E87D-910E039B99B7}"/>
                  </a:ext>
                </a:extLst>
              </p:cNvPr>
              <p:cNvGrpSpPr/>
              <p:nvPr/>
            </p:nvGrpSpPr>
            <p:grpSpPr>
              <a:xfrm>
                <a:off x="695376" y="1113685"/>
                <a:ext cx="1085240" cy="1529272"/>
                <a:chOff x="398123" y="3055614"/>
                <a:chExt cx="1085240" cy="1529272"/>
              </a:xfrm>
            </p:grpSpPr>
            <p:cxnSp>
              <p:nvCxnSpPr>
                <p:cNvPr id="480" name="Straight Connector 479">
                  <a:extLst>
                    <a:ext uri="{FF2B5EF4-FFF2-40B4-BE49-F238E27FC236}">
                      <a16:creationId xmlns:a16="http://schemas.microsoft.com/office/drawing/2014/main" id="{8B167506-2166-CC95-C616-610EE2FB69AC}"/>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C89FD8C4-3513-B278-306D-F87DD7187E6A}"/>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CF76070B-DE8A-CF14-6169-95F09B186503}"/>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588BC051-DDCD-04E5-63F3-9D9471DFA252}"/>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0B259216-A2C5-C0F8-522A-FAC10F1DF8BD}"/>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B6D03CE5-421B-5A1C-C280-DA8D8854102A}"/>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80D719F4-FF86-A1EC-B880-0334A3E9597B}"/>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87" name="TextBox 486">
                  <a:extLst>
                    <a:ext uri="{FF2B5EF4-FFF2-40B4-BE49-F238E27FC236}">
                      <a16:creationId xmlns:a16="http://schemas.microsoft.com/office/drawing/2014/main" id="{30EA345C-B210-092A-F406-D2D77B4F38D2}"/>
                    </a:ext>
                  </a:extLst>
                </p:cNvPr>
                <p:cNvSpPr txBox="1"/>
                <p:nvPr/>
              </p:nvSpPr>
              <p:spPr>
                <a:xfrm>
                  <a:off x="771803" y="3055614"/>
                  <a:ext cx="314510" cy="369332"/>
                </a:xfrm>
                <a:prstGeom prst="rect">
                  <a:avLst/>
                </a:prstGeom>
                <a:noFill/>
              </p:spPr>
              <p:txBody>
                <a:bodyPr wrap="none" rtlCol="0">
                  <a:spAutoFit/>
                </a:bodyPr>
                <a:lstStyle/>
                <a:p>
                  <a:r>
                    <a:rPr lang="en-US" dirty="0"/>
                    <a:t>c</a:t>
                  </a:r>
                </a:p>
              </p:txBody>
            </p:sp>
            <p:sp>
              <p:nvSpPr>
                <p:cNvPr id="488" name="TextBox 487">
                  <a:extLst>
                    <a:ext uri="{FF2B5EF4-FFF2-40B4-BE49-F238E27FC236}">
                      <a16:creationId xmlns:a16="http://schemas.microsoft.com/office/drawing/2014/main" id="{EE10358D-ADC1-43B5-DC75-16BE6E9F4D9F}"/>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489" name="TextBox 488">
                  <a:extLst>
                    <a:ext uri="{FF2B5EF4-FFF2-40B4-BE49-F238E27FC236}">
                      <a16:creationId xmlns:a16="http://schemas.microsoft.com/office/drawing/2014/main" id="{7BC56EC5-E7FC-D2BF-1799-7FF8728A7D0A}"/>
                    </a:ext>
                  </a:extLst>
                </p:cNvPr>
                <p:cNvSpPr txBox="1"/>
                <p:nvPr/>
              </p:nvSpPr>
              <p:spPr>
                <a:xfrm>
                  <a:off x="1143205" y="3887644"/>
                  <a:ext cx="340158" cy="369332"/>
                </a:xfrm>
                <a:prstGeom prst="rect">
                  <a:avLst/>
                </a:prstGeom>
                <a:noFill/>
              </p:spPr>
              <p:txBody>
                <a:bodyPr wrap="square" rtlCol="0">
                  <a:spAutoFit/>
                </a:bodyPr>
                <a:lstStyle/>
                <a:p>
                  <a:r>
                    <a:rPr lang="en-US" dirty="0"/>
                    <a:t>g</a:t>
                  </a:r>
                </a:p>
              </p:txBody>
            </p:sp>
            <p:sp>
              <p:nvSpPr>
                <p:cNvPr id="490" name="TextBox 489">
                  <a:extLst>
                    <a:ext uri="{FF2B5EF4-FFF2-40B4-BE49-F238E27FC236}">
                      <a16:creationId xmlns:a16="http://schemas.microsoft.com/office/drawing/2014/main" id="{E8D8B158-702E-75C6-27EE-6D093320B448}"/>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491" name="TextBox 490">
                  <a:extLst>
                    <a:ext uri="{FF2B5EF4-FFF2-40B4-BE49-F238E27FC236}">
                      <a16:creationId xmlns:a16="http://schemas.microsoft.com/office/drawing/2014/main" id="{79C02D9B-BEB9-21DD-2FF7-CE0C217D5935}"/>
                    </a:ext>
                  </a:extLst>
                </p:cNvPr>
                <p:cNvSpPr txBox="1"/>
                <p:nvPr/>
              </p:nvSpPr>
              <p:spPr>
                <a:xfrm>
                  <a:off x="398123" y="3872714"/>
                  <a:ext cx="317716" cy="369332"/>
                </a:xfrm>
                <a:prstGeom prst="rect">
                  <a:avLst/>
                </a:prstGeom>
                <a:noFill/>
              </p:spPr>
              <p:txBody>
                <a:bodyPr wrap="none" rtlCol="0">
                  <a:spAutoFit/>
                </a:bodyPr>
                <a:lstStyle/>
                <a:p>
                  <a:r>
                    <a:rPr lang="en-US" dirty="0"/>
                    <a:t>e</a:t>
                  </a:r>
                </a:p>
              </p:txBody>
            </p:sp>
            <p:sp>
              <p:nvSpPr>
                <p:cNvPr id="492" name="TextBox 491">
                  <a:extLst>
                    <a:ext uri="{FF2B5EF4-FFF2-40B4-BE49-F238E27FC236}">
                      <a16:creationId xmlns:a16="http://schemas.microsoft.com/office/drawing/2014/main" id="{32971295-10FB-AA7E-CEBA-BAFB4BC91C19}"/>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493" name="TextBox 492">
                  <a:extLst>
                    <a:ext uri="{FF2B5EF4-FFF2-40B4-BE49-F238E27FC236}">
                      <a16:creationId xmlns:a16="http://schemas.microsoft.com/office/drawing/2014/main" id="{1EC67A3C-4E93-076A-0EDE-42623D032C9E}"/>
                    </a:ext>
                  </a:extLst>
                </p:cNvPr>
                <p:cNvSpPr txBox="1"/>
                <p:nvPr/>
              </p:nvSpPr>
              <p:spPr>
                <a:xfrm>
                  <a:off x="781622" y="3455504"/>
                  <a:ext cx="314510" cy="369332"/>
                </a:xfrm>
                <a:prstGeom prst="rect">
                  <a:avLst/>
                </a:prstGeom>
                <a:noFill/>
              </p:spPr>
              <p:txBody>
                <a:bodyPr wrap="none" rtlCol="0">
                  <a:spAutoFit/>
                </a:bodyPr>
                <a:lstStyle/>
                <a:p>
                  <a:r>
                    <a:rPr lang="en-US" dirty="0"/>
                    <a:t>a</a:t>
                  </a:r>
                </a:p>
              </p:txBody>
            </p:sp>
          </p:grpSp>
          <p:grpSp>
            <p:nvGrpSpPr>
              <p:cNvPr id="408" name="Group 407">
                <a:extLst>
                  <a:ext uri="{FF2B5EF4-FFF2-40B4-BE49-F238E27FC236}">
                    <a16:creationId xmlns:a16="http://schemas.microsoft.com/office/drawing/2014/main" id="{6C06AFCE-D122-D96C-4C04-2F5DF44661D9}"/>
                  </a:ext>
                </a:extLst>
              </p:cNvPr>
              <p:cNvGrpSpPr/>
              <p:nvPr/>
            </p:nvGrpSpPr>
            <p:grpSpPr>
              <a:xfrm>
                <a:off x="2072401" y="1428497"/>
                <a:ext cx="426538" cy="904709"/>
                <a:chOff x="718880" y="3360380"/>
                <a:chExt cx="426538" cy="904709"/>
              </a:xfrm>
            </p:grpSpPr>
            <p:cxnSp>
              <p:nvCxnSpPr>
                <p:cNvPr id="473" name="Straight Connector 472">
                  <a:extLst>
                    <a:ext uri="{FF2B5EF4-FFF2-40B4-BE49-F238E27FC236}">
                      <a16:creationId xmlns:a16="http://schemas.microsoft.com/office/drawing/2014/main" id="{F2B50113-0DB7-8733-4788-7BF1536BE9E9}"/>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C01FCB31-28FB-096D-9D79-3F5CFEC7A026}"/>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4BE071C5-F4A1-3057-E29D-F978CE9BD8C2}"/>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DE820AAE-0B87-33C6-85BD-6DC9CD5877BB}"/>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0639F729-825E-DFBE-63C6-AE0D24E6B7F8}"/>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05196107-2701-D586-8493-39E9EAFBE5A1}"/>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9" name="Straight Connector 478">
                  <a:extLst>
                    <a:ext uri="{FF2B5EF4-FFF2-40B4-BE49-F238E27FC236}">
                      <a16:creationId xmlns:a16="http://schemas.microsoft.com/office/drawing/2014/main" id="{0BF2D1F6-C1F8-3B66-3D53-AE09B8542204}"/>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09" name="Group 408">
                <a:extLst>
                  <a:ext uri="{FF2B5EF4-FFF2-40B4-BE49-F238E27FC236}">
                    <a16:creationId xmlns:a16="http://schemas.microsoft.com/office/drawing/2014/main" id="{06391513-1675-97BD-C0B8-DA8D7B0C6460}"/>
                  </a:ext>
                </a:extLst>
              </p:cNvPr>
              <p:cNvGrpSpPr/>
              <p:nvPr/>
            </p:nvGrpSpPr>
            <p:grpSpPr>
              <a:xfrm>
                <a:off x="3144614" y="1442832"/>
                <a:ext cx="426538" cy="904709"/>
                <a:chOff x="718880" y="3360380"/>
                <a:chExt cx="426538" cy="904709"/>
              </a:xfrm>
            </p:grpSpPr>
            <p:cxnSp>
              <p:nvCxnSpPr>
                <p:cNvPr id="466" name="Straight Connector 465">
                  <a:extLst>
                    <a:ext uri="{FF2B5EF4-FFF2-40B4-BE49-F238E27FC236}">
                      <a16:creationId xmlns:a16="http://schemas.microsoft.com/office/drawing/2014/main" id="{BCCBB17B-84E0-E5F3-CD2C-20958ABB42BB}"/>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DC954975-45F8-7F54-3CD7-9D51ECDC64AD}"/>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630EFDB5-3477-09B9-6569-E2A25FBB0D71}"/>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99801A6F-AFD5-286E-4B17-099F9FDAB751}"/>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27D03205-A350-49E0-3AF4-2DDAE2D24B1C}"/>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D16F5353-1CF1-A38C-64DE-89CBA37594BF}"/>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6D5B78F8-34B0-BAF7-2D34-D643D6C380B2}"/>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0" name="Group 409">
                <a:extLst>
                  <a:ext uri="{FF2B5EF4-FFF2-40B4-BE49-F238E27FC236}">
                    <a16:creationId xmlns:a16="http://schemas.microsoft.com/office/drawing/2014/main" id="{4A462E07-4B9B-E3BD-FD13-4D0639725691}"/>
                  </a:ext>
                </a:extLst>
              </p:cNvPr>
              <p:cNvGrpSpPr/>
              <p:nvPr/>
            </p:nvGrpSpPr>
            <p:grpSpPr>
              <a:xfrm>
                <a:off x="4148092" y="1438716"/>
                <a:ext cx="426538" cy="904709"/>
                <a:chOff x="718880" y="3360380"/>
                <a:chExt cx="426538" cy="904709"/>
              </a:xfrm>
            </p:grpSpPr>
            <p:cxnSp>
              <p:nvCxnSpPr>
                <p:cNvPr id="459" name="Straight Connector 458">
                  <a:extLst>
                    <a:ext uri="{FF2B5EF4-FFF2-40B4-BE49-F238E27FC236}">
                      <a16:creationId xmlns:a16="http://schemas.microsoft.com/office/drawing/2014/main" id="{475C8373-910E-8F90-61EC-C427FF24102A}"/>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C8414824-0A8E-3DAF-A611-6E31131EDB79}"/>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1840AFCE-0157-569B-C537-515911AC7094}"/>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42F61E2C-FDC9-3B0E-DD89-74E35B5B0C17}"/>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348AC0EA-9149-2E7C-3439-4D587B222BD5}"/>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6289FCBA-24D0-0265-499D-7F7C002C5959}"/>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B3DD64A3-91D3-CD37-CDCA-C7F38014C167}"/>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1" name="Group 410">
                <a:extLst>
                  <a:ext uri="{FF2B5EF4-FFF2-40B4-BE49-F238E27FC236}">
                    <a16:creationId xmlns:a16="http://schemas.microsoft.com/office/drawing/2014/main" id="{BBA40E9F-214C-D354-BFF3-E188F5BA5124}"/>
                  </a:ext>
                </a:extLst>
              </p:cNvPr>
              <p:cNvGrpSpPr/>
              <p:nvPr/>
            </p:nvGrpSpPr>
            <p:grpSpPr>
              <a:xfrm>
                <a:off x="5199359" y="1427123"/>
                <a:ext cx="426538" cy="904709"/>
                <a:chOff x="718880" y="3360380"/>
                <a:chExt cx="426538" cy="904709"/>
              </a:xfrm>
            </p:grpSpPr>
            <p:cxnSp>
              <p:nvCxnSpPr>
                <p:cNvPr id="452" name="Straight Connector 451">
                  <a:extLst>
                    <a:ext uri="{FF2B5EF4-FFF2-40B4-BE49-F238E27FC236}">
                      <a16:creationId xmlns:a16="http://schemas.microsoft.com/office/drawing/2014/main" id="{79865644-72CA-5E9E-8026-6BCBCF6AEE48}"/>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286EDC4C-700C-28D4-9056-52017D1B5D7D}"/>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F25FF9E6-D285-9487-B35E-A542122A4BA1}"/>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8863BF54-86A4-19CE-BBD1-DDDB474296DD}"/>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F146F479-C47C-8513-D5A0-71445545B78F}"/>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C5DDC0AE-0D97-53B4-2D85-C59404765922}"/>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487BD8A5-5FE3-47CA-696E-244C9CC8F1EE}"/>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2" name="Group 411">
                <a:extLst>
                  <a:ext uri="{FF2B5EF4-FFF2-40B4-BE49-F238E27FC236}">
                    <a16:creationId xmlns:a16="http://schemas.microsoft.com/office/drawing/2014/main" id="{27F2B0D5-FDAC-D68A-637A-F6D8848A4E42}"/>
                  </a:ext>
                </a:extLst>
              </p:cNvPr>
              <p:cNvGrpSpPr/>
              <p:nvPr/>
            </p:nvGrpSpPr>
            <p:grpSpPr>
              <a:xfrm>
                <a:off x="6234486" y="1438215"/>
                <a:ext cx="426538" cy="904709"/>
                <a:chOff x="718880" y="3360380"/>
                <a:chExt cx="426538" cy="904709"/>
              </a:xfrm>
            </p:grpSpPr>
            <p:cxnSp>
              <p:nvCxnSpPr>
                <p:cNvPr id="445" name="Straight Connector 444">
                  <a:extLst>
                    <a:ext uri="{FF2B5EF4-FFF2-40B4-BE49-F238E27FC236}">
                      <a16:creationId xmlns:a16="http://schemas.microsoft.com/office/drawing/2014/main" id="{62E915CA-4A95-6511-B5B9-34BDF2B7A433}"/>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F7CCB8D9-E520-2565-B88E-E4BEB12F54AE}"/>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11F533EE-B493-462A-CB67-010DC40FA21F}"/>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31CEF1C1-D9E1-A8DB-6945-6A9AD5486C63}"/>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C9080371-E314-5274-509F-92CFC60C59CC}"/>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E777D885-1FF5-E413-79A8-358E433EAF9D}"/>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CE7A8237-6A0E-5D7C-CA03-892E97933BD4}"/>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3" name="Group 412">
                <a:extLst>
                  <a:ext uri="{FF2B5EF4-FFF2-40B4-BE49-F238E27FC236}">
                    <a16:creationId xmlns:a16="http://schemas.microsoft.com/office/drawing/2014/main" id="{1182CA8C-D13D-5468-FF9D-389E8C0F8535}"/>
                  </a:ext>
                </a:extLst>
              </p:cNvPr>
              <p:cNvGrpSpPr/>
              <p:nvPr/>
            </p:nvGrpSpPr>
            <p:grpSpPr>
              <a:xfrm>
                <a:off x="7290754" y="1448261"/>
                <a:ext cx="426538" cy="904709"/>
                <a:chOff x="718880" y="3360380"/>
                <a:chExt cx="426538" cy="904709"/>
              </a:xfrm>
            </p:grpSpPr>
            <p:cxnSp>
              <p:nvCxnSpPr>
                <p:cNvPr id="438" name="Straight Connector 437">
                  <a:extLst>
                    <a:ext uri="{FF2B5EF4-FFF2-40B4-BE49-F238E27FC236}">
                      <a16:creationId xmlns:a16="http://schemas.microsoft.com/office/drawing/2014/main" id="{BEEDED09-25B0-434D-216E-03C8F65DB6EF}"/>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0AD84DBE-42FE-8F72-1B00-CC6AB19F8BAD}"/>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720C1204-1DAA-E124-D2B4-89D9FF110E53}"/>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E9818F74-97C6-A3E2-0AE9-178EED23031E}"/>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B85FF7F3-6AE8-8212-AD58-703929F62A0E}"/>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13B03BE5-757E-8362-B397-6A12F8587894}"/>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B590BCFE-0A3E-A038-E7DD-A6B7334B2A01}"/>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4" name="Group 413">
                <a:extLst>
                  <a:ext uri="{FF2B5EF4-FFF2-40B4-BE49-F238E27FC236}">
                    <a16:creationId xmlns:a16="http://schemas.microsoft.com/office/drawing/2014/main" id="{A75A163D-B9CD-B6BB-B6E4-0B991D7EA8C6}"/>
                  </a:ext>
                </a:extLst>
              </p:cNvPr>
              <p:cNvGrpSpPr/>
              <p:nvPr/>
            </p:nvGrpSpPr>
            <p:grpSpPr>
              <a:xfrm>
                <a:off x="8362967" y="1462596"/>
                <a:ext cx="426538" cy="904709"/>
                <a:chOff x="718880" y="3360380"/>
                <a:chExt cx="426538" cy="904709"/>
              </a:xfrm>
            </p:grpSpPr>
            <p:cxnSp>
              <p:nvCxnSpPr>
                <p:cNvPr id="431" name="Straight Connector 430">
                  <a:extLst>
                    <a:ext uri="{FF2B5EF4-FFF2-40B4-BE49-F238E27FC236}">
                      <a16:creationId xmlns:a16="http://schemas.microsoft.com/office/drawing/2014/main" id="{1EEDF06F-99D3-7DA7-6C6A-E65E2B19E07C}"/>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F4D1B5E2-1FE4-EA3A-7092-A33659EF8875}"/>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8836B844-8FA6-F1C0-6D1F-9917113642F7}"/>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580D4EF8-1ABC-ED70-44B5-28A1986053A2}"/>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674D2C60-65F2-AB7E-EB15-7B2A8B79E2E7}"/>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8B30F12F-8687-436D-412D-A54EC68DE044}"/>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CBD61D6F-6494-ED52-E1AB-45BBA6A8EA42}"/>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5" name="Group 414">
                <a:extLst>
                  <a:ext uri="{FF2B5EF4-FFF2-40B4-BE49-F238E27FC236}">
                    <a16:creationId xmlns:a16="http://schemas.microsoft.com/office/drawing/2014/main" id="{C1787C27-B5AF-9F18-E4F0-EB1DF659E802}"/>
                  </a:ext>
                </a:extLst>
              </p:cNvPr>
              <p:cNvGrpSpPr/>
              <p:nvPr/>
            </p:nvGrpSpPr>
            <p:grpSpPr>
              <a:xfrm>
                <a:off x="9366445" y="1458480"/>
                <a:ext cx="426538" cy="904709"/>
                <a:chOff x="718880" y="3360380"/>
                <a:chExt cx="426538" cy="904709"/>
              </a:xfrm>
            </p:grpSpPr>
            <p:cxnSp>
              <p:nvCxnSpPr>
                <p:cNvPr id="424" name="Straight Connector 423">
                  <a:extLst>
                    <a:ext uri="{FF2B5EF4-FFF2-40B4-BE49-F238E27FC236}">
                      <a16:creationId xmlns:a16="http://schemas.microsoft.com/office/drawing/2014/main" id="{20EC0DBA-8E0E-94B4-CAD6-C233901EDD6C}"/>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C4F807BF-3D39-D97D-1925-7C704AB54337}"/>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92781034-4DED-E13C-2C9D-5341CFDD0A5E}"/>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7C4E3671-F5E3-76B0-69E7-E39CF6B1AB5F}"/>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3B43B5AC-4B92-66E5-F7D1-50772FB9058F}"/>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2C67187C-CF13-419A-A644-EC3C94BA6122}"/>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BEB1883E-4D92-A75A-9FE6-4C82DAED1B57}"/>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38" name="TextBox 337">
                <a:extLst>
                  <a:ext uri="{FF2B5EF4-FFF2-40B4-BE49-F238E27FC236}">
                    <a16:creationId xmlns:a16="http://schemas.microsoft.com/office/drawing/2014/main" id="{B327C682-543B-5750-C6E5-875BDD5ADC4C}"/>
                  </a:ext>
                </a:extLst>
              </p:cNvPr>
              <p:cNvSpPr txBox="1"/>
              <p:nvPr/>
            </p:nvSpPr>
            <p:spPr>
              <a:xfrm>
                <a:off x="2120689" y="1097280"/>
                <a:ext cx="314510" cy="369332"/>
              </a:xfrm>
              <a:prstGeom prst="rect">
                <a:avLst/>
              </a:prstGeom>
              <a:noFill/>
            </p:spPr>
            <p:txBody>
              <a:bodyPr wrap="none" rtlCol="0">
                <a:spAutoFit/>
              </a:bodyPr>
              <a:lstStyle/>
              <a:p>
                <a:r>
                  <a:rPr lang="en-US" dirty="0"/>
                  <a:t>c</a:t>
                </a:r>
              </a:p>
            </p:txBody>
          </p:sp>
          <p:sp>
            <p:nvSpPr>
              <p:cNvPr id="339" name="TextBox 338">
                <a:extLst>
                  <a:ext uri="{FF2B5EF4-FFF2-40B4-BE49-F238E27FC236}">
                    <a16:creationId xmlns:a16="http://schemas.microsoft.com/office/drawing/2014/main" id="{6B247C99-7DB6-E26D-25A2-6D48631D427E}"/>
                  </a:ext>
                </a:extLst>
              </p:cNvPr>
              <p:cNvSpPr txBox="1"/>
              <p:nvPr/>
            </p:nvSpPr>
            <p:spPr>
              <a:xfrm>
                <a:off x="2468550" y="1464841"/>
                <a:ext cx="322524" cy="369332"/>
              </a:xfrm>
              <a:prstGeom prst="rect">
                <a:avLst/>
              </a:prstGeom>
              <a:noFill/>
            </p:spPr>
            <p:txBody>
              <a:bodyPr wrap="none" rtlCol="0">
                <a:spAutoFit/>
              </a:bodyPr>
              <a:lstStyle/>
              <a:p>
                <a:r>
                  <a:rPr lang="en-US" dirty="0"/>
                  <a:t>d</a:t>
                </a:r>
              </a:p>
            </p:txBody>
          </p:sp>
          <p:sp>
            <p:nvSpPr>
              <p:cNvPr id="340" name="TextBox 339">
                <a:extLst>
                  <a:ext uri="{FF2B5EF4-FFF2-40B4-BE49-F238E27FC236}">
                    <a16:creationId xmlns:a16="http://schemas.microsoft.com/office/drawing/2014/main" id="{76E84FED-B5CD-9BE5-7166-4289D3AADD4C}"/>
                  </a:ext>
                </a:extLst>
              </p:cNvPr>
              <p:cNvSpPr txBox="1"/>
              <p:nvPr/>
            </p:nvSpPr>
            <p:spPr>
              <a:xfrm>
                <a:off x="2492091" y="1929310"/>
                <a:ext cx="340158" cy="369332"/>
              </a:xfrm>
              <a:prstGeom prst="rect">
                <a:avLst/>
              </a:prstGeom>
              <a:noFill/>
            </p:spPr>
            <p:txBody>
              <a:bodyPr wrap="square" rtlCol="0">
                <a:spAutoFit/>
              </a:bodyPr>
              <a:lstStyle/>
              <a:p>
                <a:r>
                  <a:rPr lang="en-US" dirty="0"/>
                  <a:t>g</a:t>
                </a:r>
              </a:p>
            </p:txBody>
          </p:sp>
          <p:sp>
            <p:nvSpPr>
              <p:cNvPr id="341" name="TextBox 340">
                <a:extLst>
                  <a:ext uri="{FF2B5EF4-FFF2-40B4-BE49-F238E27FC236}">
                    <a16:creationId xmlns:a16="http://schemas.microsoft.com/office/drawing/2014/main" id="{707045B2-1A5D-FD69-98AD-F51E3DDC2B98}"/>
                  </a:ext>
                </a:extLst>
              </p:cNvPr>
              <p:cNvSpPr txBox="1"/>
              <p:nvPr/>
            </p:nvSpPr>
            <p:spPr>
              <a:xfrm>
                <a:off x="2121557" y="2287700"/>
                <a:ext cx="264816" cy="369332"/>
              </a:xfrm>
              <a:prstGeom prst="rect">
                <a:avLst/>
              </a:prstGeom>
              <a:noFill/>
            </p:spPr>
            <p:txBody>
              <a:bodyPr wrap="none" rtlCol="0">
                <a:spAutoFit/>
              </a:bodyPr>
              <a:lstStyle/>
              <a:p>
                <a:r>
                  <a:rPr lang="en-US" dirty="0"/>
                  <a:t>f</a:t>
                </a:r>
              </a:p>
            </p:txBody>
          </p:sp>
          <p:sp>
            <p:nvSpPr>
              <p:cNvPr id="342" name="TextBox 341">
                <a:extLst>
                  <a:ext uri="{FF2B5EF4-FFF2-40B4-BE49-F238E27FC236}">
                    <a16:creationId xmlns:a16="http://schemas.microsoft.com/office/drawing/2014/main" id="{4DA18AD2-EB35-5F5F-522C-700B9BCBBA54}"/>
                  </a:ext>
                </a:extLst>
              </p:cNvPr>
              <p:cNvSpPr txBox="1"/>
              <p:nvPr/>
            </p:nvSpPr>
            <p:spPr>
              <a:xfrm>
                <a:off x="1747009" y="1914380"/>
                <a:ext cx="317716" cy="369332"/>
              </a:xfrm>
              <a:prstGeom prst="rect">
                <a:avLst/>
              </a:prstGeom>
              <a:noFill/>
            </p:spPr>
            <p:txBody>
              <a:bodyPr wrap="none" rtlCol="0">
                <a:spAutoFit/>
              </a:bodyPr>
              <a:lstStyle/>
              <a:p>
                <a:r>
                  <a:rPr lang="en-US" dirty="0"/>
                  <a:t>e</a:t>
                </a:r>
              </a:p>
            </p:txBody>
          </p:sp>
          <p:sp>
            <p:nvSpPr>
              <p:cNvPr id="343" name="TextBox 342">
                <a:extLst>
                  <a:ext uri="{FF2B5EF4-FFF2-40B4-BE49-F238E27FC236}">
                    <a16:creationId xmlns:a16="http://schemas.microsoft.com/office/drawing/2014/main" id="{DCF7C3CD-A212-25F1-175F-39EC42C7E69D}"/>
                  </a:ext>
                </a:extLst>
              </p:cNvPr>
              <p:cNvSpPr txBox="1"/>
              <p:nvPr/>
            </p:nvSpPr>
            <p:spPr>
              <a:xfrm>
                <a:off x="1838540" y="1464841"/>
                <a:ext cx="322524" cy="369332"/>
              </a:xfrm>
              <a:prstGeom prst="rect">
                <a:avLst/>
              </a:prstGeom>
              <a:noFill/>
            </p:spPr>
            <p:txBody>
              <a:bodyPr wrap="none" rtlCol="0">
                <a:spAutoFit/>
              </a:bodyPr>
              <a:lstStyle/>
              <a:p>
                <a:r>
                  <a:rPr lang="en-US" dirty="0"/>
                  <a:t>b</a:t>
                </a:r>
              </a:p>
            </p:txBody>
          </p:sp>
          <p:sp>
            <p:nvSpPr>
              <p:cNvPr id="344" name="TextBox 343">
                <a:extLst>
                  <a:ext uri="{FF2B5EF4-FFF2-40B4-BE49-F238E27FC236}">
                    <a16:creationId xmlns:a16="http://schemas.microsoft.com/office/drawing/2014/main" id="{6C681C48-88E5-ABC1-0B00-6C82479F1F9F}"/>
                  </a:ext>
                </a:extLst>
              </p:cNvPr>
              <p:cNvSpPr txBox="1"/>
              <p:nvPr/>
            </p:nvSpPr>
            <p:spPr>
              <a:xfrm>
                <a:off x="2130508" y="1497170"/>
                <a:ext cx="314510" cy="369332"/>
              </a:xfrm>
              <a:prstGeom prst="rect">
                <a:avLst/>
              </a:prstGeom>
              <a:noFill/>
            </p:spPr>
            <p:txBody>
              <a:bodyPr wrap="none" rtlCol="0">
                <a:spAutoFit/>
              </a:bodyPr>
              <a:lstStyle/>
              <a:p>
                <a:r>
                  <a:rPr lang="en-US" dirty="0"/>
                  <a:t>a</a:t>
                </a:r>
              </a:p>
            </p:txBody>
          </p:sp>
          <p:sp>
            <p:nvSpPr>
              <p:cNvPr id="345" name="TextBox 344">
                <a:extLst>
                  <a:ext uri="{FF2B5EF4-FFF2-40B4-BE49-F238E27FC236}">
                    <a16:creationId xmlns:a16="http://schemas.microsoft.com/office/drawing/2014/main" id="{417DA01D-58E9-161A-5B4A-5770322511D7}"/>
                  </a:ext>
                </a:extLst>
              </p:cNvPr>
              <p:cNvSpPr txBox="1"/>
              <p:nvPr/>
            </p:nvSpPr>
            <p:spPr>
              <a:xfrm>
                <a:off x="3223315" y="1156197"/>
                <a:ext cx="314510" cy="369332"/>
              </a:xfrm>
              <a:prstGeom prst="rect">
                <a:avLst/>
              </a:prstGeom>
              <a:noFill/>
            </p:spPr>
            <p:txBody>
              <a:bodyPr wrap="none" rtlCol="0">
                <a:spAutoFit/>
              </a:bodyPr>
              <a:lstStyle/>
              <a:p>
                <a:r>
                  <a:rPr lang="en-US" dirty="0"/>
                  <a:t>c</a:t>
                </a:r>
              </a:p>
            </p:txBody>
          </p:sp>
          <p:sp>
            <p:nvSpPr>
              <p:cNvPr id="346" name="TextBox 345">
                <a:extLst>
                  <a:ext uri="{FF2B5EF4-FFF2-40B4-BE49-F238E27FC236}">
                    <a16:creationId xmlns:a16="http://schemas.microsoft.com/office/drawing/2014/main" id="{BF4D70BA-97EB-FBC7-3929-0207CE255580}"/>
                  </a:ext>
                </a:extLst>
              </p:cNvPr>
              <p:cNvSpPr txBox="1"/>
              <p:nvPr/>
            </p:nvSpPr>
            <p:spPr>
              <a:xfrm>
                <a:off x="3571176" y="1523758"/>
                <a:ext cx="322524" cy="369332"/>
              </a:xfrm>
              <a:prstGeom prst="rect">
                <a:avLst/>
              </a:prstGeom>
              <a:noFill/>
            </p:spPr>
            <p:txBody>
              <a:bodyPr wrap="none" rtlCol="0">
                <a:spAutoFit/>
              </a:bodyPr>
              <a:lstStyle/>
              <a:p>
                <a:r>
                  <a:rPr lang="en-US" dirty="0"/>
                  <a:t>d</a:t>
                </a:r>
              </a:p>
            </p:txBody>
          </p:sp>
          <p:sp>
            <p:nvSpPr>
              <p:cNvPr id="347" name="TextBox 346">
                <a:extLst>
                  <a:ext uri="{FF2B5EF4-FFF2-40B4-BE49-F238E27FC236}">
                    <a16:creationId xmlns:a16="http://schemas.microsoft.com/office/drawing/2014/main" id="{6407A75B-1369-6C1F-752A-56469CF19FD3}"/>
                  </a:ext>
                </a:extLst>
              </p:cNvPr>
              <p:cNvSpPr txBox="1"/>
              <p:nvPr/>
            </p:nvSpPr>
            <p:spPr>
              <a:xfrm>
                <a:off x="3594717" y="1988227"/>
                <a:ext cx="340158" cy="369332"/>
              </a:xfrm>
              <a:prstGeom prst="rect">
                <a:avLst/>
              </a:prstGeom>
              <a:noFill/>
            </p:spPr>
            <p:txBody>
              <a:bodyPr wrap="square" rtlCol="0">
                <a:spAutoFit/>
              </a:bodyPr>
              <a:lstStyle/>
              <a:p>
                <a:r>
                  <a:rPr lang="en-US" dirty="0"/>
                  <a:t>g</a:t>
                </a:r>
              </a:p>
            </p:txBody>
          </p:sp>
          <p:sp>
            <p:nvSpPr>
              <p:cNvPr id="348" name="TextBox 347">
                <a:extLst>
                  <a:ext uri="{FF2B5EF4-FFF2-40B4-BE49-F238E27FC236}">
                    <a16:creationId xmlns:a16="http://schemas.microsoft.com/office/drawing/2014/main" id="{88DB982C-E451-CD67-2DE2-2B5A2DE01F91}"/>
                  </a:ext>
                </a:extLst>
              </p:cNvPr>
              <p:cNvSpPr txBox="1"/>
              <p:nvPr/>
            </p:nvSpPr>
            <p:spPr>
              <a:xfrm>
                <a:off x="3224183" y="2316137"/>
                <a:ext cx="264816" cy="369332"/>
              </a:xfrm>
              <a:prstGeom prst="rect">
                <a:avLst/>
              </a:prstGeom>
              <a:noFill/>
            </p:spPr>
            <p:txBody>
              <a:bodyPr wrap="none" rtlCol="0">
                <a:spAutoFit/>
              </a:bodyPr>
              <a:lstStyle/>
              <a:p>
                <a:r>
                  <a:rPr lang="en-US" dirty="0"/>
                  <a:t>f</a:t>
                </a:r>
              </a:p>
            </p:txBody>
          </p:sp>
          <p:sp>
            <p:nvSpPr>
              <p:cNvPr id="349" name="TextBox 348">
                <a:extLst>
                  <a:ext uri="{FF2B5EF4-FFF2-40B4-BE49-F238E27FC236}">
                    <a16:creationId xmlns:a16="http://schemas.microsoft.com/office/drawing/2014/main" id="{9252CD63-266B-D797-ED9A-5111A23DA50D}"/>
                  </a:ext>
                </a:extLst>
              </p:cNvPr>
              <p:cNvSpPr txBox="1"/>
              <p:nvPr/>
            </p:nvSpPr>
            <p:spPr>
              <a:xfrm>
                <a:off x="2849635" y="1973297"/>
                <a:ext cx="317716" cy="369332"/>
              </a:xfrm>
              <a:prstGeom prst="rect">
                <a:avLst/>
              </a:prstGeom>
              <a:noFill/>
            </p:spPr>
            <p:txBody>
              <a:bodyPr wrap="none" rtlCol="0">
                <a:spAutoFit/>
              </a:bodyPr>
              <a:lstStyle/>
              <a:p>
                <a:r>
                  <a:rPr lang="en-US" dirty="0"/>
                  <a:t>e</a:t>
                </a:r>
              </a:p>
            </p:txBody>
          </p:sp>
          <p:sp>
            <p:nvSpPr>
              <p:cNvPr id="350" name="TextBox 349">
                <a:extLst>
                  <a:ext uri="{FF2B5EF4-FFF2-40B4-BE49-F238E27FC236}">
                    <a16:creationId xmlns:a16="http://schemas.microsoft.com/office/drawing/2014/main" id="{53146C1B-F3A1-F227-C0E1-ACAE940065F6}"/>
                  </a:ext>
                </a:extLst>
              </p:cNvPr>
              <p:cNvSpPr txBox="1"/>
              <p:nvPr/>
            </p:nvSpPr>
            <p:spPr>
              <a:xfrm>
                <a:off x="2941166" y="1523758"/>
                <a:ext cx="322524" cy="369332"/>
              </a:xfrm>
              <a:prstGeom prst="rect">
                <a:avLst/>
              </a:prstGeom>
              <a:noFill/>
            </p:spPr>
            <p:txBody>
              <a:bodyPr wrap="none" rtlCol="0">
                <a:spAutoFit/>
              </a:bodyPr>
              <a:lstStyle/>
              <a:p>
                <a:r>
                  <a:rPr lang="en-US" dirty="0"/>
                  <a:t>b</a:t>
                </a:r>
              </a:p>
            </p:txBody>
          </p:sp>
          <p:sp>
            <p:nvSpPr>
              <p:cNvPr id="351" name="TextBox 350">
                <a:extLst>
                  <a:ext uri="{FF2B5EF4-FFF2-40B4-BE49-F238E27FC236}">
                    <a16:creationId xmlns:a16="http://schemas.microsoft.com/office/drawing/2014/main" id="{E030CE90-3872-D59C-0922-4E5EB79E83BF}"/>
                  </a:ext>
                </a:extLst>
              </p:cNvPr>
              <p:cNvSpPr txBox="1"/>
              <p:nvPr/>
            </p:nvSpPr>
            <p:spPr>
              <a:xfrm>
                <a:off x="3233134" y="1556087"/>
                <a:ext cx="314510" cy="369332"/>
              </a:xfrm>
              <a:prstGeom prst="rect">
                <a:avLst/>
              </a:prstGeom>
              <a:noFill/>
            </p:spPr>
            <p:txBody>
              <a:bodyPr wrap="none" rtlCol="0">
                <a:spAutoFit/>
              </a:bodyPr>
              <a:lstStyle/>
              <a:p>
                <a:r>
                  <a:rPr lang="en-US" dirty="0"/>
                  <a:t>a</a:t>
                </a:r>
              </a:p>
            </p:txBody>
          </p:sp>
          <p:sp>
            <p:nvSpPr>
              <p:cNvPr id="352" name="TextBox 351">
                <a:extLst>
                  <a:ext uri="{FF2B5EF4-FFF2-40B4-BE49-F238E27FC236}">
                    <a16:creationId xmlns:a16="http://schemas.microsoft.com/office/drawing/2014/main" id="{1913E44F-0B9B-5868-F43C-4345B7D7E374}"/>
                  </a:ext>
                </a:extLst>
              </p:cNvPr>
              <p:cNvSpPr txBox="1"/>
              <p:nvPr/>
            </p:nvSpPr>
            <p:spPr>
              <a:xfrm>
                <a:off x="4173602" y="1151666"/>
                <a:ext cx="418613" cy="369332"/>
              </a:xfrm>
              <a:prstGeom prst="rect">
                <a:avLst/>
              </a:prstGeom>
              <a:noFill/>
            </p:spPr>
            <p:txBody>
              <a:bodyPr wrap="none" rtlCol="0">
                <a:spAutoFit/>
              </a:bodyPr>
              <a:lstStyle/>
              <a:p>
                <a:r>
                  <a:rPr lang="en-US" dirty="0"/>
                  <a:t>c</a:t>
                </a:r>
              </a:p>
            </p:txBody>
          </p:sp>
          <p:sp>
            <p:nvSpPr>
              <p:cNvPr id="353" name="TextBox 352">
                <a:extLst>
                  <a:ext uri="{FF2B5EF4-FFF2-40B4-BE49-F238E27FC236}">
                    <a16:creationId xmlns:a16="http://schemas.microsoft.com/office/drawing/2014/main" id="{65D44D28-2CED-C363-88D1-CE4743340105}"/>
                  </a:ext>
                </a:extLst>
              </p:cNvPr>
              <p:cNvSpPr txBox="1"/>
              <p:nvPr/>
            </p:nvSpPr>
            <p:spPr>
              <a:xfrm>
                <a:off x="4520137" y="1519227"/>
                <a:ext cx="429279" cy="369332"/>
              </a:xfrm>
              <a:prstGeom prst="rect">
                <a:avLst/>
              </a:prstGeom>
              <a:noFill/>
            </p:spPr>
            <p:txBody>
              <a:bodyPr wrap="none" rtlCol="0">
                <a:spAutoFit/>
              </a:bodyPr>
              <a:lstStyle/>
              <a:p>
                <a:r>
                  <a:rPr lang="en-US" dirty="0"/>
                  <a:t>d</a:t>
                </a:r>
              </a:p>
            </p:txBody>
          </p:sp>
          <p:sp>
            <p:nvSpPr>
              <p:cNvPr id="354" name="TextBox 353">
                <a:extLst>
                  <a:ext uri="{FF2B5EF4-FFF2-40B4-BE49-F238E27FC236}">
                    <a16:creationId xmlns:a16="http://schemas.microsoft.com/office/drawing/2014/main" id="{076191A4-316E-9FF2-6E2F-707B66F2018D}"/>
                  </a:ext>
                </a:extLst>
              </p:cNvPr>
              <p:cNvSpPr txBox="1"/>
              <p:nvPr/>
            </p:nvSpPr>
            <p:spPr>
              <a:xfrm>
                <a:off x="4540759" y="1983696"/>
                <a:ext cx="452750" cy="369332"/>
              </a:xfrm>
              <a:prstGeom prst="rect">
                <a:avLst/>
              </a:prstGeom>
              <a:noFill/>
            </p:spPr>
            <p:txBody>
              <a:bodyPr wrap="square" rtlCol="0">
                <a:spAutoFit/>
              </a:bodyPr>
              <a:lstStyle/>
              <a:p>
                <a:r>
                  <a:rPr lang="en-US" dirty="0"/>
                  <a:t>g</a:t>
                </a:r>
              </a:p>
            </p:txBody>
          </p:sp>
          <p:sp>
            <p:nvSpPr>
              <p:cNvPr id="355" name="TextBox 354">
                <a:extLst>
                  <a:ext uri="{FF2B5EF4-FFF2-40B4-BE49-F238E27FC236}">
                    <a16:creationId xmlns:a16="http://schemas.microsoft.com/office/drawing/2014/main" id="{0E82C711-0545-0A92-713E-14CCF96363E4}"/>
                  </a:ext>
                </a:extLst>
              </p:cNvPr>
              <p:cNvSpPr txBox="1"/>
              <p:nvPr/>
            </p:nvSpPr>
            <p:spPr>
              <a:xfrm>
                <a:off x="4182694" y="2311606"/>
                <a:ext cx="352471" cy="369332"/>
              </a:xfrm>
              <a:prstGeom prst="rect">
                <a:avLst/>
              </a:prstGeom>
              <a:noFill/>
            </p:spPr>
            <p:txBody>
              <a:bodyPr wrap="none" rtlCol="0">
                <a:spAutoFit/>
              </a:bodyPr>
              <a:lstStyle/>
              <a:p>
                <a:r>
                  <a:rPr lang="en-US" dirty="0"/>
                  <a:t>f</a:t>
                </a:r>
              </a:p>
            </p:txBody>
          </p:sp>
          <p:sp>
            <p:nvSpPr>
              <p:cNvPr id="356" name="TextBox 355">
                <a:extLst>
                  <a:ext uri="{FF2B5EF4-FFF2-40B4-BE49-F238E27FC236}">
                    <a16:creationId xmlns:a16="http://schemas.microsoft.com/office/drawing/2014/main" id="{02D52CBB-C176-4B90-21FB-DD5FF16F8ECD}"/>
                  </a:ext>
                </a:extLst>
              </p:cNvPr>
              <p:cNvSpPr txBox="1"/>
              <p:nvPr/>
            </p:nvSpPr>
            <p:spPr>
              <a:xfrm>
                <a:off x="3799391" y="1968766"/>
                <a:ext cx="422881" cy="369332"/>
              </a:xfrm>
              <a:prstGeom prst="rect">
                <a:avLst/>
              </a:prstGeom>
              <a:noFill/>
            </p:spPr>
            <p:txBody>
              <a:bodyPr wrap="none" rtlCol="0">
                <a:spAutoFit/>
              </a:bodyPr>
              <a:lstStyle/>
              <a:p>
                <a:r>
                  <a:rPr lang="en-US" dirty="0"/>
                  <a:t>e</a:t>
                </a:r>
              </a:p>
            </p:txBody>
          </p:sp>
          <p:sp>
            <p:nvSpPr>
              <p:cNvPr id="357" name="TextBox 356">
                <a:extLst>
                  <a:ext uri="{FF2B5EF4-FFF2-40B4-BE49-F238E27FC236}">
                    <a16:creationId xmlns:a16="http://schemas.microsoft.com/office/drawing/2014/main" id="{29564879-7732-29A8-9511-934BFA7FED82}"/>
                  </a:ext>
                </a:extLst>
              </p:cNvPr>
              <p:cNvSpPr txBox="1"/>
              <p:nvPr/>
            </p:nvSpPr>
            <p:spPr>
              <a:xfrm>
                <a:off x="3890127" y="1519227"/>
                <a:ext cx="429279" cy="369332"/>
              </a:xfrm>
              <a:prstGeom prst="rect">
                <a:avLst/>
              </a:prstGeom>
              <a:noFill/>
            </p:spPr>
            <p:txBody>
              <a:bodyPr wrap="none" rtlCol="0">
                <a:spAutoFit/>
              </a:bodyPr>
              <a:lstStyle/>
              <a:p>
                <a:r>
                  <a:rPr lang="en-US" dirty="0"/>
                  <a:t>b</a:t>
                </a:r>
              </a:p>
            </p:txBody>
          </p:sp>
          <p:sp>
            <p:nvSpPr>
              <p:cNvPr id="358" name="TextBox 357">
                <a:extLst>
                  <a:ext uri="{FF2B5EF4-FFF2-40B4-BE49-F238E27FC236}">
                    <a16:creationId xmlns:a16="http://schemas.microsoft.com/office/drawing/2014/main" id="{5492EDCC-66E9-6CF4-A3CD-F587BB450D45}"/>
                  </a:ext>
                </a:extLst>
              </p:cNvPr>
              <p:cNvSpPr txBox="1"/>
              <p:nvPr/>
            </p:nvSpPr>
            <p:spPr>
              <a:xfrm>
                <a:off x="4183421" y="1551556"/>
                <a:ext cx="418613" cy="369332"/>
              </a:xfrm>
              <a:prstGeom prst="rect">
                <a:avLst/>
              </a:prstGeom>
              <a:noFill/>
            </p:spPr>
            <p:txBody>
              <a:bodyPr wrap="none" rtlCol="0">
                <a:spAutoFit/>
              </a:bodyPr>
              <a:lstStyle/>
              <a:p>
                <a:r>
                  <a:rPr lang="en-US" dirty="0"/>
                  <a:t>a</a:t>
                </a:r>
              </a:p>
            </p:txBody>
          </p:sp>
          <p:grpSp>
            <p:nvGrpSpPr>
              <p:cNvPr id="359" name="Group 358">
                <a:extLst>
                  <a:ext uri="{FF2B5EF4-FFF2-40B4-BE49-F238E27FC236}">
                    <a16:creationId xmlns:a16="http://schemas.microsoft.com/office/drawing/2014/main" id="{9A4B7CC0-9729-6A8A-18EA-C102EB9F77FF}"/>
                  </a:ext>
                </a:extLst>
              </p:cNvPr>
              <p:cNvGrpSpPr/>
              <p:nvPr/>
            </p:nvGrpSpPr>
            <p:grpSpPr>
              <a:xfrm>
                <a:off x="4916810" y="1506193"/>
                <a:ext cx="1112838" cy="1161711"/>
                <a:chOff x="2681413" y="2340595"/>
                <a:chExt cx="1112838" cy="1161711"/>
              </a:xfrm>
            </p:grpSpPr>
            <p:sp>
              <p:nvSpPr>
                <p:cNvPr id="401" name="TextBox 400">
                  <a:extLst>
                    <a:ext uri="{FF2B5EF4-FFF2-40B4-BE49-F238E27FC236}">
                      <a16:creationId xmlns:a16="http://schemas.microsoft.com/office/drawing/2014/main" id="{A229A220-F61B-A3F9-BB69-927679988D85}"/>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402" name="TextBox 401">
                  <a:extLst>
                    <a:ext uri="{FF2B5EF4-FFF2-40B4-BE49-F238E27FC236}">
                      <a16:creationId xmlns:a16="http://schemas.microsoft.com/office/drawing/2014/main" id="{74AAC74D-5C0A-131A-6616-AA0C14690BFB}"/>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403" name="TextBox 402">
                  <a:extLst>
                    <a:ext uri="{FF2B5EF4-FFF2-40B4-BE49-F238E27FC236}">
                      <a16:creationId xmlns:a16="http://schemas.microsoft.com/office/drawing/2014/main" id="{3C8B279E-25DC-402D-D185-F6DA4823DADF}"/>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404" name="TextBox 403">
                  <a:extLst>
                    <a:ext uri="{FF2B5EF4-FFF2-40B4-BE49-F238E27FC236}">
                      <a16:creationId xmlns:a16="http://schemas.microsoft.com/office/drawing/2014/main" id="{9191CA53-7E49-A2EA-0584-4FA870BCF0E1}"/>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405" name="TextBox 404">
                  <a:extLst>
                    <a:ext uri="{FF2B5EF4-FFF2-40B4-BE49-F238E27FC236}">
                      <a16:creationId xmlns:a16="http://schemas.microsoft.com/office/drawing/2014/main" id="{BEC0EAA5-BF79-EB9C-40B9-4E1A75ED06EF}"/>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406" name="TextBox 405">
                  <a:extLst>
                    <a:ext uri="{FF2B5EF4-FFF2-40B4-BE49-F238E27FC236}">
                      <a16:creationId xmlns:a16="http://schemas.microsoft.com/office/drawing/2014/main" id="{87EEEB1C-EC24-1BC1-1114-C5B5D422151B}"/>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0" name="Group 359">
                <a:extLst>
                  <a:ext uri="{FF2B5EF4-FFF2-40B4-BE49-F238E27FC236}">
                    <a16:creationId xmlns:a16="http://schemas.microsoft.com/office/drawing/2014/main" id="{30B7C6D1-1E8C-3355-0EC9-15981DEA81AE}"/>
                  </a:ext>
                </a:extLst>
              </p:cNvPr>
              <p:cNvGrpSpPr/>
              <p:nvPr/>
            </p:nvGrpSpPr>
            <p:grpSpPr>
              <a:xfrm>
                <a:off x="5952878" y="1127856"/>
                <a:ext cx="1112838" cy="1529272"/>
                <a:chOff x="2681413" y="1973034"/>
                <a:chExt cx="1112838" cy="1529272"/>
              </a:xfrm>
            </p:grpSpPr>
            <p:sp>
              <p:nvSpPr>
                <p:cNvPr id="393" name="TextBox 392">
                  <a:extLst>
                    <a:ext uri="{FF2B5EF4-FFF2-40B4-BE49-F238E27FC236}">
                      <a16:creationId xmlns:a16="http://schemas.microsoft.com/office/drawing/2014/main" id="{8A9B008E-80A7-05DA-B09A-7BFE91143D16}"/>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94" name="TextBox 393">
                  <a:extLst>
                    <a:ext uri="{FF2B5EF4-FFF2-40B4-BE49-F238E27FC236}">
                      <a16:creationId xmlns:a16="http://schemas.microsoft.com/office/drawing/2014/main" id="{6FD16430-92B4-2201-B291-DC2612E2A904}"/>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95" name="TextBox 394">
                  <a:extLst>
                    <a:ext uri="{FF2B5EF4-FFF2-40B4-BE49-F238E27FC236}">
                      <a16:creationId xmlns:a16="http://schemas.microsoft.com/office/drawing/2014/main" id="{0D93C363-144C-70A7-C205-020E61851FC9}"/>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96" name="TextBox 395">
                  <a:extLst>
                    <a:ext uri="{FF2B5EF4-FFF2-40B4-BE49-F238E27FC236}">
                      <a16:creationId xmlns:a16="http://schemas.microsoft.com/office/drawing/2014/main" id="{EDB7AED4-BA40-091C-C8BA-1B02A00D149C}"/>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7" name="TextBox 396">
                  <a:extLst>
                    <a:ext uri="{FF2B5EF4-FFF2-40B4-BE49-F238E27FC236}">
                      <a16:creationId xmlns:a16="http://schemas.microsoft.com/office/drawing/2014/main" id="{3BF5BF28-C84F-108D-E3E0-7CC05983F764}"/>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8" name="TextBox 397">
                  <a:extLst>
                    <a:ext uri="{FF2B5EF4-FFF2-40B4-BE49-F238E27FC236}">
                      <a16:creationId xmlns:a16="http://schemas.microsoft.com/office/drawing/2014/main" id="{246E2A4E-F689-BE01-B4E1-6875CE2A8F9D}"/>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9" name="TextBox 398">
                  <a:extLst>
                    <a:ext uri="{FF2B5EF4-FFF2-40B4-BE49-F238E27FC236}">
                      <a16:creationId xmlns:a16="http://schemas.microsoft.com/office/drawing/2014/main" id="{7C729999-7527-DC3C-0AFF-A9BD28985768}"/>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1" name="Group 360">
                <a:extLst>
                  <a:ext uri="{FF2B5EF4-FFF2-40B4-BE49-F238E27FC236}">
                    <a16:creationId xmlns:a16="http://schemas.microsoft.com/office/drawing/2014/main" id="{717CB007-FBDF-E0D8-2C8B-43C09E0E489A}"/>
                  </a:ext>
                </a:extLst>
              </p:cNvPr>
              <p:cNvGrpSpPr/>
              <p:nvPr/>
            </p:nvGrpSpPr>
            <p:grpSpPr>
              <a:xfrm>
                <a:off x="7060483" y="1138632"/>
                <a:ext cx="1112838" cy="1529272"/>
                <a:chOff x="2681413" y="1973034"/>
                <a:chExt cx="1112838" cy="1529272"/>
              </a:xfrm>
            </p:grpSpPr>
            <p:sp>
              <p:nvSpPr>
                <p:cNvPr id="386" name="TextBox 385">
                  <a:extLst>
                    <a:ext uri="{FF2B5EF4-FFF2-40B4-BE49-F238E27FC236}">
                      <a16:creationId xmlns:a16="http://schemas.microsoft.com/office/drawing/2014/main" id="{8F7F9D5F-1A4E-2D70-3E7F-4A14C630F75C}"/>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7" name="TextBox 386">
                  <a:extLst>
                    <a:ext uri="{FF2B5EF4-FFF2-40B4-BE49-F238E27FC236}">
                      <a16:creationId xmlns:a16="http://schemas.microsoft.com/office/drawing/2014/main" id="{E6F82377-8C30-4F21-92DD-37C60CDE7DB1}"/>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8" name="TextBox 387">
                  <a:extLst>
                    <a:ext uri="{FF2B5EF4-FFF2-40B4-BE49-F238E27FC236}">
                      <a16:creationId xmlns:a16="http://schemas.microsoft.com/office/drawing/2014/main" id="{4FF0A564-39ED-D4BD-AF3C-270DB34E059A}"/>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9" name="TextBox 388">
                  <a:extLst>
                    <a:ext uri="{FF2B5EF4-FFF2-40B4-BE49-F238E27FC236}">
                      <a16:creationId xmlns:a16="http://schemas.microsoft.com/office/drawing/2014/main" id="{24D14241-6E23-7968-067C-328AC4D9C570}"/>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0" name="TextBox 389">
                  <a:extLst>
                    <a:ext uri="{FF2B5EF4-FFF2-40B4-BE49-F238E27FC236}">
                      <a16:creationId xmlns:a16="http://schemas.microsoft.com/office/drawing/2014/main" id="{822451E6-3D24-1274-8779-EE1131AA9A12}"/>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1" name="TextBox 390">
                  <a:extLst>
                    <a:ext uri="{FF2B5EF4-FFF2-40B4-BE49-F238E27FC236}">
                      <a16:creationId xmlns:a16="http://schemas.microsoft.com/office/drawing/2014/main" id="{6FAD21FE-634B-48C5-1587-6DCD9B4EB0F1}"/>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2" name="TextBox 391">
                  <a:extLst>
                    <a:ext uri="{FF2B5EF4-FFF2-40B4-BE49-F238E27FC236}">
                      <a16:creationId xmlns:a16="http://schemas.microsoft.com/office/drawing/2014/main" id="{8EAE959D-7BFF-B977-2C54-36CFE35D05AF}"/>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2" name="Group 361">
                <a:extLst>
                  <a:ext uri="{FF2B5EF4-FFF2-40B4-BE49-F238E27FC236}">
                    <a16:creationId xmlns:a16="http://schemas.microsoft.com/office/drawing/2014/main" id="{B9BB1091-6B28-3CC4-2A8F-777EF3AF9014}"/>
                  </a:ext>
                </a:extLst>
              </p:cNvPr>
              <p:cNvGrpSpPr/>
              <p:nvPr/>
            </p:nvGrpSpPr>
            <p:grpSpPr>
              <a:xfrm>
                <a:off x="8077139" y="1158605"/>
                <a:ext cx="1112838" cy="1529272"/>
                <a:chOff x="2681413" y="1973034"/>
                <a:chExt cx="1112838" cy="1529272"/>
              </a:xfrm>
            </p:grpSpPr>
            <p:sp>
              <p:nvSpPr>
                <p:cNvPr id="379" name="TextBox 378">
                  <a:extLst>
                    <a:ext uri="{FF2B5EF4-FFF2-40B4-BE49-F238E27FC236}">
                      <a16:creationId xmlns:a16="http://schemas.microsoft.com/office/drawing/2014/main" id="{1238EF84-134E-D09E-7316-6B174024406F}"/>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0" name="TextBox 379">
                  <a:extLst>
                    <a:ext uri="{FF2B5EF4-FFF2-40B4-BE49-F238E27FC236}">
                      <a16:creationId xmlns:a16="http://schemas.microsoft.com/office/drawing/2014/main" id="{1165BFCC-E3DA-5F05-C06E-9892FDEF133C}"/>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1" name="TextBox 380">
                  <a:extLst>
                    <a:ext uri="{FF2B5EF4-FFF2-40B4-BE49-F238E27FC236}">
                      <a16:creationId xmlns:a16="http://schemas.microsoft.com/office/drawing/2014/main" id="{8D591CEB-A14F-3B40-4B8A-D8D0815001D6}"/>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2" name="TextBox 381">
                  <a:extLst>
                    <a:ext uri="{FF2B5EF4-FFF2-40B4-BE49-F238E27FC236}">
                      <a16:creationId xmlns:a16="http://schemas.microsoft.com/office/drawing/2014/main" id="{5E686E2F-8977-D7BF-50A6-0ADB96DB0224}"/>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83" name="TextBox 382">
                  <a:extLst>
                    <a:ext uri="{FF2B5EF4-FFF2-40B4-BE49-F238E27FC236}">
                      <a16:creationId xmlns:a16="http://schemas.microsoft.com/office/drawing/2014/main" id="{962BA72E-3142-1DE7-650B-CF5E41076338}"/>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84" name="TextBox 383">
                  <a:extLst>
                    <a:ext uri="{FF2B5EF4-FFF2-40B4-BE49-F238E27FC236}">
                      <a16:creationId xmlns:a16="http://schemas.microsoft.com/office/drawing/2014/main" id="{8F8550C8-564C-90BA-4E5E-6F330E7E826E}"/>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85" name="TextBox 384">
                  <a:extLst>
                    <a:ext uri="{FF2B5EF4-FFF2-40B4-BE49-F238E27FC236}">
                      <a16:creationId xmlns:a16="http://schemas.microsoft.com/office/drawing/2014/main" id="{CAB69343-EF8B-35FE-D235-E2B96893F565}"/>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3" name="Group 362">
                <a:extLst>
                  <a:ext uri="{FF2B5EF4-FFF2-40B4-BE49-F238E27FC236}">
                    <a16:creationId xmlns:a16="http://schemas.microsoft.com/office/drawing/2014/main" id="{D83FA01D-E5FD-E9EA-6CF0-8CC446196001}"/>
                  </a:ext>
                </a:extLst>
              </p:cNvPr>
              <p:cNvGrpSpPr/>
              <p:nvPr/>
            </p:nvGrpSpPr>
            <p:grpSpPr>
              <a:xfrm>
                <a:off x="9095182" y="1148296"/>
                <a:ext cx="1112838" cy="1529272"/>
                <a:chOff x="2681413" y="1973034"/>
                <a:chExt cx="1112838" cy="1529272"/>
              </a:xfrm>
            </p:grpSpPr>
            <p:sp>
              <p:nvSpPr>
                <p:cNvPr id="372" name="TextBox 371">
                  <a:extLst>
                    <a:ext uri="{FF2B5EF4-FFF2-40B4-BE49-F238E27FC236}">
                      <a16:creationId xmlns:a16="http://schemas.microsoft.com/office/drawing/2014/main" id="{E3D7D65F-51F1-191E-8CD9-3EAC38F51D4A}"/>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73" name="TextBox 372">
                  <a:extLst>
                    <a:ext uri="{FF2B5EF4-FFF2-40B4-BE49-F238E27FC236}">
                      <a16:creationId xmlns:a16="http://schemas.microsoft.com/office/drawing/2014/main" id="{72F23812-E693-07BD-C9D8-334803D28B13}"/>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74" name="TextBox 373">
                  <a:extLst>
                    <a:ext uri="{FF2B5EF4-FFF2-40B4-BE49-F238E27FC236}">
                      <a16:creationId xmlns:a16="http://schemas.microsoft.com/office/drawing/2014/main" id="{DB9DE1E4-A5B7-25DE-67B9-275B80B5E367}"/>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75" name="TextBox 374">
                  <a:extLst>
                    <a:ext uri="{FF2B5EF4-FFF2-40B4-BE49-F238E27FC236}">
                      <a16:creationId xmlns:a16="http://schemas.microsoft.com/office/drawing/2014/main" id="{FF88E9AE-A457-8457-D3B6-8A00927267CF}"/>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76" name="TextBox 375">
                  <a:extLst>
                    <a:ext uri="{FF2B5EF4-FFF2-40B4-BE49-F238E27FC236}">
                      <a16:creationId xmlns:a16="http://schemas.microsoft.com/office/drawing/2014/main" id="{45A09350-679C-87F1-D800-F8AAAB732715}"/>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77" name="TextBox 376">
                  <a:extLst>
                    <a:ext uri="{FF2B5EF4-FFF2-40B4-BE49-F238E27FC236}">
                      <a16:creationId xmlns:a16="http://schemas.microsoft.com/office/drawing/2014/main" id="{ED6B0721-C5FA-B4F2-DD34-FE4576507685}"/>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78" name="TextBox 377">
                  <a:extLst>
                    <a:ext uri="{FF2B5EF4-FFF2-40B4-BE49-F238E27FC236}">
                      <a16:creationId xmlns:a16="http://schemas.microsoft.com/office/drawing/2014/main" id="{8DB79DA6-6B7B-FF76-8313-1FBC42920AF5}"/>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sp>
            <p:nvSpPr>
              <p:cNvPr id="494" name="TextBox 493">
                <a:extLst>
                  <a:ext uri="{FF2B5EF4-FFF2-40B4-BE49-F238E27FC236}">
                    <a16:creationId xmlns:a16="http://schemas.microsoft.com/office/drawing/2014/main" id="{957E84B7-AD85-74A0-6ADB-7E70534EE658}"/>
                  </a:ext>
                </a:extLst>
              </p:cNvPr>
              <p:cNvSpPr txBox="1"/>
              <p:nvPr/>
            </p:nvSpPr>
            <p:spPr>
              <a:xfrm>
                <a:off x="5228955" y="1086647"/>
                <a:ext cx="418613" cy="369332"/>
              </a:xfrm>
              <a:prstGeom prst="rect">
                <a:avLst/>
              </a:prstGeom>
              <a:noFill/>
            </p:spPr>
            <p:txBody>
              <a:bodyPr wrap="none" rtlCol="0">
                <a:spAutoFit/>
              </a:bodyPr>
              <a:lstStyle/>
              <a:p>
                <a:r>
                  <a:rPr lang="en-US" dirty="0"/>
                  <a:t>c</a:t>
                </a:r>
              </a:p>
            </p:txBody>
          </p:sp>
        </p:grpSp>
      </p:grpSp>
      <p:sp>
        <p:nvSpPr>
          <p:cNvPr id="499" name="Content Placeholder 7">
            <a:extLst>
              <a:ext uri="{FF2B5EF4-FFF2-40B4-BE49-F238E27FC236}">
                <a16:creationId xmlns:a16="http://schemas.microsoft.com/office/drawing/2014/main" id="{52574058-E9DC-4556-5DE9-36230D342EA6}"/>
              </a:ext>
            </a:extLst>
          </p:cNvPr>
          <p:cNvSpPr>
            <a:spLocks noGrp="1"/>
          </p:cNvSpPr>
          <p:nvPr>
            <p:ph idx="1"/>
          </p:nvPr>
        </p:nvSpPr>
        <p:spPr>
          <a:xfrm>
            <a:off x="7140388" y="2984579"/>
            <a:ext cx="4625788" cy="3657600"/>
          </a:xfrm>
        </p:spPr>
        <p:txBody>
          <a:bodyPr>
            <a:normAutofit/>
          </a:bodyPr>
          <a:lstStyle/>
          <a:p>
            <a:r>
              <a:rPr lang="en-US" dirty="0"/>
              <a:t>Since we have 10 digits, we need 4 bits of input to encode them.</a:t>
            </a:r>
          </a:p>
          <a:p>
            <a:r>
              <a:rPr lang="en-US" i="1" dirty="0"/>
              <a:t>If we use a 4-bit decoder, how many output lines will we have?</a:t>
            </a:r>
          </a:p>
          <a:p>
            <a:pPr lvl="1"/>
            <a:r>
              <a:rPr lang="en-US" sz="2000" dirty="0"/>
              <a:t>2</a:t>
            </a:r>
            <a:r>
              <a:rPr lang="en-US" sz="2000" baseline="30000" dirty="0"/>
              <a:t>4</a:t>
            </a:r>
            <a:r>
              <a:rPr lang="en-US" sz="2000" dirty="0"/>
              <a:t>=16. exactly 1 will be activated depending on the input</a:t>
            </a:r>
          </a:p>
        </p:txBody>
      </p:sp>
      <p:graphicFrame>
        <p:nvGraphicFramePr>
          <p:cNvPr id="4" name="Table 3">
            <a:extLst>
              <a:ext uri="{FF2B5EF4-FFF2-40B4-BE49-F238E27FC236}">
                <a16:creationId xmlns:a16="http://schemas.microsoft.com/office/drawing/2014/main" id="{EF1F0331-61F2-4B13-4042-D4AC3CA72F32}"/>
              </a:ext>
            </a:extLst>
          </p:cNvPr>
          <p:cNvGraphicFramePr>
            <a:graphicFrameLocks noGrp="1"/>
          </p:cNvGraphicFramePr>
          <p:nvPr/>
        </p:nvGraphicFramePr>
        <p:xfrm>
          <a:off x="132172" y="3075872"/>
          <a:ext cx="6252052" cy="3742260"/>
        </p:xfrm>
        <a:graphic>
          <a:graphicData uri="http://schemas.openxmlformats.org/drawingml/2006/table">
            <a:tbl>
              <a:tblPr firstRow="1" bandRow="1">
                <a:tableStyleId>{00A15C55-8517-42AA-B614-E9B94910E393}</a:tableStyleId>
              </a:tblPr>
              <a:tblGrid>
                <a:gridCol w="626349">
                  <a:extLst>
                    <a:ext uri="{9D8B030D-6E8A-4147-A177-3AD203B41FA5}">
                      <a16:colId xmlns:a16="http://schemas.microsoft.com/office/drawing/2014/main" val="3645776916"/>
                    </a:ext>
                  </a:extLst>
                </a:gridCol>
                <a:gridCol w="626349">
                  <a:extLst>
                    <a:ext uri="{9D8B030D-6E8A-4147-A177-3AD203B41FA5}">
                      <a16:colId xmlns:a16="http://schemas.microsoft.com/office/drawing/2014/main" val="4016799865"/>
                    </a:ext>
                  </a:extLst>
                </a:gridCol>
                <a:gridCol w="683536">
                  <a:extLst>
                    <a:ext uri="{9D8B030D-6E8A-4147-A177-3AD203B41FA5}">
                      <a16:colId xmlns:a16="http://schemas.microsoft.com/office/drawing/2014/main" val="3451865692"/>
                    </a:ext>
                  </a:extLst>
                </a:gridCol>
                <a:gridCol w="719303">
                  <a:extLst>
                    <a:ext uri="{9D8B030D-6E8A-4147-A177-3AD203B41FA5}">
                      <a16:colId xmlns:a16="http://schemas.microsoft.com/office/drawing/2014/main" val="1891419321"/>
                    </a:ext>
                  </a:extLst>
                </a:gridCol>
                <a:gridCol w="719303">
                  <a:extLst>
                    <a:ext uri="{9D8B030D-6E8A-4147-A177-3AD203B41FA5}">
                      <a16:colId xmlns:a16="http://schemas.microsoft.com/office/drawing/2014/main" val="2699412785"/>
                    </a:ext>
                  </a:extLst>
                </a:gridCol>
                <a:gridCol w="719303">
                  <a:extLst>
                    <a:ext uri="{9D8B030D-6E8A-4147-A177-3AD203B41FA5}">
                      <a16:colId xmlns:a16="http://schemas.microsoft.com/office/drawing/2014/main" val="2429003282"/>
                    </a:ext>
                  </a:extLst>
                </a:gridCol>
                <a:gridCol w="719303">
                  <a:extLst>
                    <a:ext uri="{9D8B030D-6E8A-4147-A177-3AD203B41FA5}">
                      <a16:colId xmlns:a16="http://schemas.microsoft.com/office/drawing/2014/main" val="3819096512"/>
                    </a:ext>
                  </a:extLst>
                </a:gridCol>
                <a:gridCol w="719303">
                  <a:extLst>
                    <a:ext uri="{9D8B030D-6E8A-4147-A177-3AD203B41FA5}">
                      <a16:colId xmlns:a16="http://schemas.microsoft.com/office/drawing/2014/main" val="1822396486"/>
                    </a:ext>
                  </a:extLst>
                </a:gridCol>
                <a:gridCol w="719303">
                  <a:extLst>
                    <a:ext uri="{9D8B030D-6E8A-4147-A177-3AD203B41FA5}">
                      <a16:colId xmlns:a16="http://schemas.microsoft.com/office/drawing/2014/main" val="310054254"/>
                    </a:ext>
                  </a:extLst>
                </a:gridCol>
              </a:tblGrid>
              <a:tr h="311855">
                <a:tc rowSpan="2">
                  <a:txBody>
                    <a:bodyPr/>
                    <a:lstStyle/>
                    <a:p>
                      <a:pPr algn="ctr"/>
                      <a:r>
                        <a:rPr lang="en-US" sz="1100" b="0" dirty="0"/>
                        <a:t>Input</a:t>
                      </a:r>
                    </a:p>
                  </a:txBody>
                  <a:tcPr anchor="ctr"/>
                </a:tc>
                <a:tc rowSpan="2">
                  <a:txBody>
                    <a:bodyPr/>
                    <a:lstStyle/>
                    <a:p>
                      <a:pPr algn="ctr"/>
                      <a:r>
                        <a:rPr lang="en-US" sz="11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t>Illuminated segments</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311855">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311855">
                <a:tc>
                  <a:txBody>
                    <a:bodyPr/>
                    <a:lstStyle/>
                    <a:p>
                      <a:pPr algn="ctr"/>
                      <a:r>
                        <a:rPr lang="en-US" sz="1100" b="0" dirty="0"/>
                        <a:t>0000</a:t>
                      </a:r>
                    </a:p>
                  </a:txBody>
                  <a:tcPr/>
                </a:tc>
                <a:tc>
                  <a:txBody>
                    <a:bodyPr/>
                    <a:lstStyle/>
                    <a:p>
                      <a:pPr algn="ctr"/>
                      <a:r>
                        <a:rPr lang="en-US" sz="1100" b="0" dirty="0"/>
                        <a:t>0</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4269531488"/>
                  </a:ext>
                </a:extLst>
              </a:tr>
              <a:tr h="311855">
                <a:tc>
                  <a:txBody>
                    <a:bodyPr/>
                    <a:lstStyle/>
                    <a:p>
                      <a:pPr algn="ctr"/>
                      <a:r>
                        <a:rPr lang="en-US" sz="1100" b="0" dirty="0">
                          <a:solidFill>
                            <a:schemeClr val="tx1"/>
                          </a:solidFill>
                        </a:rPr>
                        <a:t>0001</a:t>
                      </a:r>
                    </a:p>
                  </a:txBody>
                  <a:tcPr/>
                </a:tc>
                <a:tc>
                  <a:txBody>
                    <a:bodyPr/>
                    <a:lstStyle/>
                    <a:p>
                      <a:pPr algn="ctr"/>
                      <a:r>
                        <a:rPr lang="en-US" sz="1100" b="0" dirty="0">
                          <a:solidFill>
                            <a:schemeClr val="tx1"/>
                          </a:solidFill>
                        </a:rPr>
                        <a:t>1</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69102674"/>
                  </a:ext>
                </a:extLst>
              </a:tr>
              <a:tr h="311855">
                <a:tc>
                  <a:txBody>
                    <a:bodyPr/>
                    <a:lstStyle/>
                    <a:p>
                      <a:pPr algn="ctr"/>
                      <a:r>
                        <a:rPr lang="en-US" sz="1100" b="0" dirty="0"/>
                        <a:t>0010</a:t>
                      </a:r>
                    </a:p>
                  </a:txBody>
                  <a:tcPr/>
                </a:tc>
                <a:tc>
                  <a:txBody>
                    <a:bodyPr/>
                    <a:lstStyle/>
                    <a:p>
                      <a:pPr algn="ctr"/>
                      <a:r>
                        <a:rPr lang="en-US" sz="1100" b="0" dirty="0"/>
                        <a:t>2</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extLst>
                  <a:ext uri="{0D108BD9-81ED-4DB2-BD59-A6C34878D82A}">
                    <a16:rowId xmlns:a16="http://schemas.microsoft.com/office/drawing/2014/main" val="2020153941"/>
                  </a:ext>
                </a:extLst>
              </a:tr>
              <a:tr h="311855">
                <a:tc>
                  <a:txBody>
                    <a:bodyPr/>
                    <a:lstStyle/>
                    <a:p>
                      <a:pPr algn="ctr"/>
                      <a:r>
                        <a:rPr lang="en-US" sz="1100" b="0" dirty="0"/>
                        <a:t>0011</a:t>
                      </a:r>
                    </a:p>
                  </a:txBody>
                  <a:tcPr/>
                </a:tc>
                <a:tc>
                  <a:txBody>
                    <a:bodyPr/>
                    <a:lstStyle/>
                    <a:p>
                      <a:pPr algn="ctr"/>
                      <a:r>
                        <a:rPr lang="en-US" sz="1100" b="0" dirty="0"/>
                        <a:t>3</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573552669"/>
                  </a:ext>
                </a:extLst>
              </a:tr>
              <a:tr h="311855">
                <a:tc>
                  <a:txBody>
                    <a:bodyPr/>
                    <a:lstStyle/>
                    <a:p>
                      <a:pPr algn="ctr"/>
                      <a:r>
                        <a:rPr lang="en-US" sz="1100" b="0" dirty="0"/>
                        <a:t>0100</a:t>
                      </a:r>
                    </a:p>
                  </a:txBody>
                  <a:tcPr/>
                </a:tc>
                <a:tc>
                  <a:txBody>
                    <a:bodyPr/>
                    <a:lstStyle/>
                    <a:p>
                      <a:pPr algn="ctr"/>
                      <a:r>
                        <a:rPr lang="en-US" sz="1100" b="0" dirty="0"/>
                        <a:t>4</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8841992"/>
                  </a:ext>
                </a:extLst>
              </a:tr>
              <a:tr h="311855">
                <a:tc>
                  <a:txBody>
                    <a:bodyPr/>
                    <a:lstStyle/>
                    <a:p>
                      <a:pPr algn="ctr"/>
                      <a:r>
                        <a:rPr lang="en-US" sz="1100" b="0" dirty="0">
                          <a:solidFill>
                            <a:schemeClr val="tx1"/>
                          </a:solidFill>
                        </a:rPr>
                        <a:t>0101</a:t>
                      </a:r>
                    </a:p>
                  </a:txBody>
                  <a:tcPr/>
                </a:tc>
                <a:tc>
                  <a:txBody>
                    <a:bodyPr/>
                    <a:lstStyle/>
                    <a:p>
                      <a:pPr algn="ctr"/>
                      <a:r>
                        <a:rPr lang="en-US" sz="1100" b="0" dirty="0">
                          <a:solidFill>
                            <a:schemeClr val="tx1"/>
                          </a:solidFill>
                        </a:rPr>
                        <a:t>5</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667803333"/>
                  </a:ext>
                </a:extLst>
              </a:tr>
              <a:tr h="311855">
                <a:tc>
                  <a:txBody>
                    <a:bodyPr/>
                    <a:lstStyle/>
                    <a:p>
                      <a:pPr algn="ctr"/>
                      <a:r>
                        <a:rPr lang="en-US" sz="1100" b="0" dirty="0"/>
                        <a:t>0110</a:t>
                      </a:r>
                    </a:p>
                  </a:txBody>
                  <a:tcPr/>
                </a:tc>
                <a:tc>
                  <a:txBody>
                    <a:bodyPr/>
                    <a:lstStyle/>
                    <a:p>
                      <a:pPr algn="ctr"/>
                      <a:r>
                        <a:rPr lang="en-US" sz="1100" b="0" dirty="0"/>
                        <a:t>6</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284451998"/>
                  </a:ext>
                </a:extLst>
              </a:tr>
              <a:tr h="311855">
                <a:tc>
                  <a:txBody>
                    <a:bodyPr/>
                    <a:lstStyle/>
                    <a:p>
                      <a:pPr algn="ctr"/>
                      <a:r>
                        <a:rPr lang="en-US" sz="1100" b="0" dirty="0"/>
                        <a:t>0111</a:t>
                      </a:r>
                    </a:p>
                  </a:txBody>
                  <a:tcPr/>
                </a:tc>
                <a:tc>
                  <a:txBody>
                    <a:bodyPr/>
                    <a:lstStyle/>
                    <a:p>
                      <a:pPr algn="ctr"/>
                      <a:r>
                        <a:rPr lang="en-US" sz="1100" b="0" dirty="0"/>
                        <a:t>7</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3037479323"/>
                  </a:ext>
                </a:extLst>
              </a:tr>
              <a:tr h="311855">
                <a:tc>
                  <a:txBody>
                    <a:bodyPr/>
                    <a:lstStyle/>
                    <a:p>
                      <a:pPr algn="ctr"/>
                      <a:r>
                        <a:rPr lang="en-US" sz="1100" b="0" dirty="0"/>
                        <a:t>1000</a:t>
                      </a:r>
                    </a:p>
                  </a:txBody>
                  <a:tcPr/>
                </a:tc>
                <a:tc>
                  <a:txBody>
                    <a:bodyPr/>
                    <a:lstStyle/>
                    <a:p>
                      <a:pPr algn="ctr"/>
                      <a:r>
                        <a:rPr lang="en-US" sz="1100" b="0" dirty="0"/>
                        <a:t>8</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741351752"/>
                  </a:ext>
                </a:extLst>
              </a:tr>
              <a:tr h="311855">
                <a:tc>
                  <a:txBody>
                    <a:bodyPr/>
                    <a:lstStyle/>
                    <a:p>
                      <a:pPr algn="ctr"/>
                      <a:r>
                        <a:rPr lang="en-US" sz="1100" b="0" dirty="0"/>
                        <a:t>1001</a:t>
                      </a:r>
                    </a:p>
                  </a:txBody>
                  <a:tcPr/>
                </a:tc>
                <a:tc>
                  <a:txBody>
                    <a:bodyPr/>
                    <a:lstStyle/>
                    <a:p>
                      <a:pPr algn="ctr"/>
                      <a:r>
                        <a:rPr lang="en-US" sz="1100" b="0" dirty="0"/>
                        <a:t>9</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1524707363"/>
                  </a:ext>
                </a:extLst>
              </a:tr>
            </a:tbl>
          </a:graphicData>
        </a:graphic>
      </p:graphicFrame>
    </p:spTree>
    <p:extLst>
      <p:ext uri="{BB962C8B-B14F-4D97-AF65-F5344CB8AC3E}">
        <p14:creationId xmlns:p14="http://schemas.microsoft.com/office/powerpoint/2010/main" val="349865302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F07039-C5D8-2D4E-D3B1-09D2EF6CE4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FEAC72-75C5-BD9A-4C25-263620612953}"/>
              </a:ext>
            </a:extLst>
          </p:cNvPr>
          <p:cNvSpPr>
            <a:spLocks noGrp="1"/>
          </p:cNvSpPr>
          <p:nvPr>
            <p:ph type="title"/>
          </p:nvPr>
        </p:nvSpPr>
        <p:spPr/>
        <p:txBody>
          <a:bodyPr/>
          <a:lstStyle/>
          <a:p>
            <a:r>
              <a:rPr lang="en-US" dirty="0"/>
              <a:t>Our friend the decoder</a:t>
            </a:r>
          </a:p>
        </p:txBody>
      </p:sp>
      <p:sp>
        <p:nvSpPr>
          <p:cNvPr id="4" name="Slide Number Placeholder 3">
            <a:extLst>
              <a:ext uri="{FF2B5EF4-FFF2-40B4-BE49-F238E27FC236}">
                <a16:creationId xmlns:a16="http://schemas.microsoft.com/office/drawing/2014/main" id="{C64FE578-B599-B9A1-A502-893B4D976674}"/>
              </a:ext>
            </a:extLst>
          </p:cNvPr>
          <p:cNvSpPr>
            <a:spLocks noGrp="1"/>
          </p:cNvSpPr>
          <p:nvPr>
            <p:ph type="sldNum" sz="quarter" idx="12"/>
          </p:nvPr>
        </p:nvSpPr>
        <p:spPr/>
        <p:txBody>
          <a:bodyPr/>
          <a:lstStyle/>
          <a:p>
            <a:fld id="{CC057153-B650-4DEB-B370-79DDCFDCE934}" type="slidenum">
              <a:rPr lang="en-US" smtClean="0"/>
              <a:t>64</a:t>
            </a:fld>
            <a:endParaRPr lang="en-US"/>
          </a:p>
        </p:txBody>
      </p:sp>
      <p:graphicFrame>
        <p:nvGraphicFramePr>
          <p:cNvPr id="6" name="Table 5">
            <a:extLst>
              <a:ext uri="{FF2B5EF4-FFF2-40B4-BE49-F238E27FC236}">
                <a16:creationId xmlns:a16="http://schemas.microsoft.com/office/drawing/2014/main" id="{9DF0BB0E-C6F9-9999-C8FC-10C4EA10D6AD}"/>
              </a:ext>
            </a:extLst>
          </p:cNvPr>
          <p:cNvGraphicFramePr>
            <a:graphicFrameLocks noGrp="1"/>
          </p:cNvGraphicFramePr>
          <p:nvPr/>
        </p:nvGraphicFramePr>
        <p:xfrm>
          <a:off x="2592511" y="1360302"/>
          <a:ext cx="6398051" cy="914400"/>
        </p:xfrm>
        <a:graphic>
          <a:graphicData uri="http://schemas.openxmlformats.org/drawingml/2006/table">
            <a:tbl>
              <a:tblPr firstRow="1" bandRow="1">
                <a:tableStyleId>{00A15C55-8517-42AA-B614-E9B94910E393}</a:tableStyleId>
              </a:tblPr>
              <a:tblGrid>
                <a:gridCol w="711200">
                  <a:extLst>
                    <a:ext uri="{9D8B030D-6E8A-4147-A177-3AD203B41FA5}">
                      <a16:colId xmlns:a16="http://schemas.microsoft.com/office/drawing/2014/main" val="3694147436"/>
                    </a:ext>
                  </a:extLst>
                </a:gridCol>
                <a:gridCol w="570752">
                  <a:extLst>
                    <a:ext uri="{9D8B030D-6E8A-4147-A177-3AD203B41FA5}">
                      <a16:colId xmlns:a16="http://schemas.microsoft.com/office/drawing/2014/main" val="4016799865"/>
                    </a:ext>
                  </a:extLst>
                </a:gridCol>
                <a:gridCol w="699499">
                  <a:extLst>
                    <a:ext uri="{9D8B030D-6E8A-4147-A177-3AD203B41FA5}">
                      <a16:colId xmlns:a16="http://schemas.microsoft.com/office/drawing/2014/main" val="3451865692"/>
                    </a:ext>
                  </a:extLst>
                </a:gridCol>
                <a:gridCol w="736100">
                  <a:extLst>
                    <a:ext uri="{9D8B030D-6E8A-4147-A177-3AD203B41FA5}">
                      <a16:colId xmlns:a16="http://schemas.microsoft.com/office/drawing/2014/main" val="1891419321"/>
                    </a:ext>
                  </a:extLst>
                </a:gridCol>
                <a:gridCol w="736100">
                  <a:extLst>
                    <a:ext uri="{9D8B030D-6E8A-4147-A177-3AD203B41FA5}">
                      <a16:colId xmlns:a16="http://schemas.microsoft.com/office/drawing/2014/main" val="2699412785"/>
                    </a:ext>
                  </a:extLst>
                </a:gridCol>
                <a:gridCol w="736100">
                  <a:extLst>
                    <a:ext uri="{9D8B030D-6E8A-4147-A177-3AD203B41FA5}">
                      <a16:colId xmlns:a16="http://schemas.microsoft.com/office/drawing/2014/main" val="2429003282"/>
                    </a:ext>
                  </a:extLst>
                </a:gridCol>
                <a:gridCol w="736100">
                  <a:extLst>
                    <a:ext uri="{9D8B030D-6E8A-4147-A177-3AD203B41FA5}">
                      <a16:colId xmlns:a16="http://schemas.microsoft.com/office/drawing/2014/main" val="3819096512"/>
                    </a:ext>
                  </a:extLst>
                </a:gridCol>
                <a:gridCol w="736100">
                  <a:extLst>
                    <a:ext uri="{9D8B030D-6E8A-4147-A177-3AD203B41FA5}">
                      <a16:colId xmlns:a16="http://schemas.microsoft.com/office/drawing/2014/main" val="1822396486"/>
                    </a:ext>
                  </a:extLst>
                </a:gridCol>
                <a:gridCol w="736100">
                  <a:extLst>
                    <a:ext uri="{9D8B030D-6E8A-4147-A177-3AD203B41FA5}">
                      <a16:colId xmlns:a16="http://schemas.microsoft.com/office/drawing/2014/main" val="310054254"/>
                    </a:ext>
                  </a:extLst>
                </a:gridCol>
              </a:tblGrid>
              <a:tr h="296794">
                <a:tc rowSpan="2">
                  <a:txBody>
                    <a:bodyPr/>
                    <a:lstStyle/>
                    <a:p>
                      <a:pPr algn="ctr"/>
                      <a:r>
                        <a:rPr lang="en-US" sz="1400" b="0" dirty="0"/>
                        <a:t>Input</a:t>
                      </a:r>
                    </a:p>
                  </a:txBody>
                  <a:tcPr anchor="ctr"/>
                </a:tc>
                <a:tc rowSpan="2">
                  <a:txBody>
                    <a:bodyPr/>
                    <a:lstStyle/>
                    <a:p>
                      <a:pPr algn="ctr"/>
                      <a:r>
                        <a:rPr lang="en-US" sz="14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Illuminated segments</a:t>
                      </a:r>
                    </a:p>
                  </a:txBody>
                  <a:tcPr>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6794">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96794">
                <a:tc>
                  <a:txBody>
                    <a:bodyPr/>
                    <a:lstStyle/>
                    <a:p>
                      <a:pPr algn="ctr"/>
                      <a:r>
                        <a:rPr lang="en-US" sz="1400" b="0" dirty="0"/>
                        <a:t>0000</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4269531488"/>
                  </a:ext>
                </a:extLst>
              </a:tr>
            </a:tbl>
          </a:graphicData>
        </a:graphic>
      </p:graphicFrame>
      <p:grpSp>
        <p:nvGrpSpPr>
          <p:cNvPr id="7" name="Group 6">
            <a:extLst>
              <a:ext uri="{FF2B5EF4-FFF2-40B4-BE49-F238E27FC236}">
                <a16:creationId xmlns:a16="http://schemas.microsoft.com/office/drawing/2014/main" id="{FCD173A8-D594-D844-7DFD-21E847E82100}"/>
              </a:ext>
            </a:extLst>
          </p:cNvPr>
          <p:cNvGrpSpPr/>
          <p:nvPr/>
        </p:nvGrpSpPr>
        <p:grpSpPr>
          <a:xfrm>
            <a:off x="6641062" y="2978150"/>
            <a:ext cx="1066800" cy="1892300"/>
            <a:chOff x="9715500" y="2222500"/>
            <a:chExt cx="1066800" cy="1892300"/>
          </a:xfrm>
        </p:grpSpPr>
        <p:sp>
          <p:nvSpPr>
            <p:cNvPr id="8" name="Rectangle 7">
              <a:extLst>
                <a:ext uri="{FF2B5EF4-FFF2-40B4-BE49-F238E27FC236}">
                  <a16:creationId xmlns:a16="http://schemas.microsoft.com/office/drawing/2014/main" id="{C0BEB526-E492-C994-CDFB-ABC4DCDD98B3}"/>
                </a:ext>
              </a:extLst>
            </p:cNvPr>
            <p:cNvSpPr/>
            <p:nvPr/>
          </p:nvSpPr>
          <p:spPr>
            <a:xfrm>
              <a:off x="9715500" y="2425700"/>
              <a:ext cx="1066800" cy="14865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473462C-86C7-B49E-5BFE-EA2E3AD6A3E2}"/>
                </a:ext>
              </a:extLst>
            </p:cNvPr>
            <p:cNvCxnSpPr>
              <a:cxnSpLocks/>
            </p:cNvCxnSpPr>
            <p:nvPr/>
          </p:nvCxnSpPr>
          <p:spPr>
            <a:xfrm>
              <a:off x="99568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3B1D4FB2-A925-1E0B-2EAC-AB098EEBA059}"/>
                </a:ext>
              </a:extLst>
            </p:cNvPr>
            <p:cNvSpPr txBox="1"/>
            <p:nvPr/>
          </p:nvSpPr>
          <p:spPr>
            <a:xfrm>
              <a:off x="9823431" y="2444234"/>
              <a:ext cx="902811" cy="369332"/>
            </a:xfrm>
            <a:prstGeom prst="rect">
              <a:avLst/>
            </a:prstGeom>
            <a:noFill/>
          </p:spPr>
          <p:txBody>
            <a:bodyPr wrap="none" rtlCol="0">
              <a:spAutoFit/>
            </a:bodyPr>
            <a:lstStyle/>
            <a:p>
              <a:r>
                <a:rPr lang="en-US" dirty="0"/>
                <a:t>a b c d</a:t>
              </a:r>
            </a:p>
          </p:txBody>
        </p:sp>
        <p:sp>
          <p:nvSpPr>
            <p:cNvPr id="11" name="TextBox 10">
              <a:extLst>
                <a:ext uri="{FF2B5EF4-FFF2-40B4-BE49-F238E27FC236}">
                  <a16:creationId xmlns:a16="http://schemas.microsoft.com/office/drawing/2014/main" id="{B862380A-817B-3911-D096-10AE28366D9E}"/>
                </a:ext>
              </a:extLst>
            </p:cNvPr>
            <p:cNvSpPr txBox="1"/>
            <p:nvPr/>
          </p:nvSpPr>
          <p:spPr>
            <a:xfrm>
              <a:off x="9944636" y="3541658"/>
              <a:ext cx="657552" cy="369332"/>
            </a:xfrm>
            <a:prstGeom prst="rect">
              <a:avLst/>
            </a:prstGeom>
            <a:noFill/>
          </p:spPr>
          <p:txBody>
            <a:bodyPr wrap="none" rtlCol="0">
              <a:spAutoFit/>
            </a:bodyPr>
            <a:lstStyle/>
            <a:p>
              <a:r>
                <a:rPr lang="en-US" dirty="0"/>
                <a:t>e f g</a:t>
              </a:r>
            </a:p>
          </p:txBody>
        </p:sp>
        <p:cxnSp>
          <p:nvCxnSpPr>
            <p:cNvPr id="12" name="Straight Connector 11">
              <a:extLst>
                <a:ext uri="{FF2B5EF4-FFF2-40B4-BE49-F238E27FC236}">
                  <a16:creationId xmlns:a16="http://schemas.microsoft.com/office/drawing/2014/main" id="{B8D4908C-02E8-106C-F07A-0D62226C6C09}"/>
                </a:ext>
              </a:extLst>
            </p:cNvPr>
            <p:cNvCxnSpPr>
              <a:cxnSpLocks/>
            </p:cNvCxnSpPr>
            <p:nvPr/>
          </p:nvCxnSpPr>
          <p:spPr>
            <a:xfrm>
              <a:off x="101473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22FA2E3-9D15-DFCC-DE8E-EC8A16C2EE7B}"/>
                </a:ext>
              </a:extLst>
            </p:cNvPr>
            <p:cNvCxnSpPr>
              <a:cxnSpLocks/>
            </p:cNvCxnSpPr>
            <p:nvPr/>
          </p:nvCxnSpPr>
          <p:spPr>
            <a:xfrm>
              <a:off x="103505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5B1FF03-065C-5923-850E-C230D8F69025}"/>
                </a:ext>
              </a:extLst>
            </p:cNvPr>
            <p:cNvCxnSpPr>
              <a:cxnSpLocks/>
            </p:cNvCxnSpPr>
            <p:nvPr/>
          </p:nvCxnSpPr>
          <p:spPr>
            <a:xfrm>
              <a:off x="105410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ACF0502-9105-8B8E-67AE-4D657936BEAF}"/>
                </a:ext>
              </a:extLst>
            </p:cNvPr>
            <p:cNvCxnSpPr>
              <a:cxnSpLocks/>
            </p:cNvCxnSpPr>
            <p:nvPr/>
          </p:nvCxnSpPr>
          <p:spPr>
            <a:xfrm>
              <a:off x="100711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436DC93-79D6-9084-95C9-0215073F55C8}"/>
                </a:ext>
              </a:extLst>
            </p:cNvPr>
            <p:cNvCxnSpPr>
              <a:cxnSpLocks/>
            </p:cNvCxnSpPr>
            <p:nvPr/>
          </p:nvCxnSpPr>
          <p:spPr>
            <a:xfrm>
              <a:off x="102743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D6B87490-2704-D2E1-7C34-2FE2955FDA6D}"/>
                </a:ext>
              </a:extLst>
            </p:cNvPr>
            <p:cNvCxnSpPr>
              <a:cxnSpLocks/>
            </p:cNvCxnSpPr>
            <p:nvPr/>
          </p:nvCxnSpPr>
          <p:spPr>
            <a:xfrm>
              <a:off x="104648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8" name="Trapezoid 17">
            <a:extLst>
              <a:ext uri="{FF2B5EF4-FFF2-40B4-BE49-F238E27FC236}">
                <a16:creationId xmlns:a16="http://schemas.microsoft.com/office/drawing/2014/main" id="{680EFC8C-91C3-6C0D-08AB-91798A32381D}"/>
              </a:ext>
            </a:extLst>
          </p:cNvPr>
          <p:cNvSpPr/>
          <p:nvPr/>
        </p:nvSpPr>
        <p:spPr>
          <a:xfrm rot="16200000">
            <a:off x="2480970" y="3514467"/>
            <a:ext cx="1778000" cy="819666"/>
          </a:xfrm>
          <a:prstGeom prst="trapezoi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15955D90-7434-17BE-DFF5-9F4DF36A409E}"/>
              </a:ext>
            </a:extLst>
          </p:cNvPr>
          <p:cNvSpPr txBox="1"/>
          <p:nvPr/>
        </p:nvSpPr>
        <p:spPr>
          <a:xfrm>
            <a:off x="1148847" y="3813460"/>
            <a:ext cx="800219" cy="369332"/>
          </a:xfrm>
          <a:prstGeom prst="rect">
            <a:avLst/>
          </a:prstGeom>
          <a:noFill/>
        </p:spPr>
        <p:txBody>
          <a:bodyPr wrap="none" rtlCol="0">
            <a:spAutoFit/>
          </a:bodyPr>
          <a:lstStyle/>
          <a:p>
            <a:r>
              <a:rPr lang="en-US" dirty="0"/>
              <a:t>0000</a:t>
            </a:r>
          </a:p>
        </p:txBody>
      </p:sp>
      <p:sp>
        <p:nvSpPr>
          <p:cNvPr id="21" name="TextBox 20">
            <a:extLst>
              <a:ext uri="{FF2B5EF4-FFF2-40B4-BE49-F238E27FC236}">
                <a16:creationId xmlns:a16="http://schemas.microsoft.com/office/drawing/2014/main" id="{647DB56B-423F-9790-36E3-87B5525971BD}"/>
              </a:ext>
            </a:extLst>
          </p:cNvPr>
          <p:cNvSpPr txBox="1"/>
          <p:nvPr/>
        </p:nvSpPr>
        <p:spPr>
          <a:xfrm rot="16200000">
            <a:off x="2819073" y="3756134"/>
            <a:ext cx="1082348" cy="369332"/>
          </a:xfrm>
          <a:prstGeom prst="rect">
            <a:avLst/>
          </a:prstGeom>
          <a:noFill/>
        </p:spPr>
        <p:txBody>
          <a:bodyPr wrap="none" rtlCol="0">
            <a:spAutoFit/>
          </a:bodyPr>
          <a:lstStyle/>
          <a:p>
            <a:r>
              <a:rPr lang="en-US" dirty="0"/>
              <a:t>decoder</a:t>
            </a:r>
          </a:p>
        </p:txBody>
      </p:sp>
      <p:grpSp>
        <p:nvGrpSpPr>
          <p:cNvPr id="3" name="Group 2">
            <a:extLst>
              <a:ext uri="{FF2B5EF4-FFF2-40B4-BE49-F238E27FC236}">
                <a16:creationId xmlns:a16="http://schemas.microsoft.com/office/drawing/2014/main" id="{B154D886-555D-10B1-DD7C-DC944A0F25CE}"/>
              </a:ext>
            </a:extLst>
          </p:cNvPr>
          <p:cNvGrpSpPr/>
          <p:nvPr/>
        </p:nvGrpSpPr>
        <p:grpSpPr>
          <a:xfrm>
            <a:off x="8063462" y="3127238"/>
            <a:ext cx="1079302" cy="1583060"/>
            <a:chOff x="398123" y="3001826"/>
            <a:chExt cx="1079302" cy="1583060"/>
          </a:xfrm>
        </p:grpSpPr>
        <p:cxnSp>
          <p:nvCxnSpPr>
            <p:cNvPr id="5" name="Straight Connector 4">
              <a:extLst>
                <a:ext uri="{FF2B5EF4-FFF2-40B4-BE49-F238E27FC236}">
                  <a16:creationId xmlns:a16="http://schemas.microsoft.com/office/drawing/2014/main" id="{88C45F42-00DE-719C-15FE-2D984B9A72AE}"/>
                </a:ext>
              </a:extLst>
            </p:cNvPr>
            <p:cNvCxnSpPr/>
            <p:nvPr/>
          </p:nvCxnSpPr>
          <p:spPr>
            <a:xfrm>
              <a:off x="725759" y="3360380"/>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7EFCAE3-F720-2703-D57A-8075BF590129}"/>
                </a:ext>
              </a:extLst>
            </p:cNvPr>
            <p:cNvCxnSpPr/>
            <p:nvPr/>
          </p:nvCxnSpPr>
          <p:spPr>
            <a:xfrm>
              <a:off x="725759" y="3808566"/>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7D3867E-1CB4-5C3E-68D7-2BD21E31FA6E}"/>
                </a:ext>
              </a:extLst>
            </p:cNvPr>
            <p:cNvCxnSpPr/>
            <p:nvPr/>
          </p:nvCxnSpPr>
          <p:spPr>
            <a:xfrm>
              <a:off x="725759" y="4265089"/>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CF1E8952-DC16-6682-453D-8734E3E8DDCE}"/>
                </a:ext>
              </a:extLst>
            </p:cNvPr>
            <p:cNvCxnSpPr>
              <a:cxnSpLocks/>
            </p:cNvCxnSpPr>
            <p:nvPr/>
          </p:nvCxnSpPr>
          <p:spPr>
            <a:xfrm>
              <a:off x="718880"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7588E16-8D50-7618-ED2A-32871F2792DE}"/>
                </a:ext>
              </a:extLst>
            </p:cNvPr>
            <p:cNvCxnSpPr>
              <a:cxnSpLocks/>
            </p:cNvCxnSpPr>
            <p:nvPr/>
          </p:nvCxnSpPr>
          <p:spPr>
            <a:xfrm>
              <a:off x="1145418"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E9E07AF-7A4B-581E-533A-15C2D2C0C8C7}"/>
                </a:ext>
              </a:extLst>
            </p:cNvPr>
            <p:cNvCxnSpPr>
              <a:cxnSpLocks/>
            </p:cNvCxnSpPr>
            <p:nvPr/>
          </p:nvCxnSpPr>
          <p:spPr>
            <a:xfrm>
              <a:off x="720026"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657D0E8-0B80-AE4F-29D0-489095C74239}"/>
                </a:ext>
              </a:extLst>
            </p:cNvPr>
            <p:cNvCxnSpPr>
              <a:cxnSpLocks/>
            </p:cNvCxnSpPr>
            <p:nvPr/>
          </p:nvCxnSpPr>
          <p:spPr>
            <a:xfrm>
              <a:off x="1145418"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55C56686-1C12-F449-86F1-83F5FDCF6626}"/>
                </a:ext>
              </a:extLst>
            </p:cNvPr>
            <p:cNvSpPr txBox="1"/>
            <p:nvPr/>
          </p:nvSpPr>
          <p:spPr>
            <a:xfrm>
              <a:off x="758356" y="3001826"/>
              <a:ext cx="314510" cy="369332"/>
            </a:xfrm>
            <a:prstGeom prst="rect">
              <a:avLst/>
            </a:prstGeom>
            <a:noFill/>
          </p:spPr>
          <p:txBody>
            <a:bodyPr wrap="none" rtlCol="0">
              <a:spAutoFit/>
            </a:bodyPr>
            <a:lstStyle/>
            <a:p>
              <a:r>
                <a:rPr lang="en-US" dirty="0"/>
                <a:t>c</a:t>
              </a:r>
            </a:p>
          </p:txBody>
        </p:sp>
        <p:sp>
          <p:nvSpPr>
            <p:cNvPr id="28" name="TextBox 27">
              <a:extLst>
                <a:ext uri="{FF2B5EF4-FFF2-40B4-BE49-F238E27FC236}">
                  <a16:creationId xmlns:a16="http://schemas.microsoft.com/office/drawing/2014/main" id="{EDAF5CE5-1C1E-E1DB-2700-AE8F7230C8B7}"/>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29" name="TextBox 28">
              <a:extLst>
                <a:ext uri="{FF2B5EF4-FFF2-40B4-BE49-F238E27FC236}">
                  <a16:creationId xmlns:a16="http://schemas.microsoft.com/office/drawing/2014/main" id="{2810EA7E-9137-460E-57A3-4A6FEC8212A6}"/>
                </a:ext>
              </a:extLst>
            </p:cNvPr>
            <p:cNvSpPr txBox="1"/>
            <p:nvPr/>
          </p:nvSpPr>
          <p:spPr>
            <a:xfrm>
              <a:off x="1137267" y="3887644"/>
              <a:ext cx="340158" cy="369332"/>
            </a:xfrm>
            <a:prstGeom prst="rect">
              <a:avLst/>
            </a:prstGeom>
            <a:noFill/>
          </p:spPr>
          <p:txBody>
            <a:bodyPr wrap="square" rtlCol="0">
              <a:spAutoFit/>
            </a:bodyPr>
            <a:lstStyle/>
            <a:p>
              <a:r>
                <a:rPr lang="en-US" dirty="0"/>
                <a:t>g</a:t>
              </a:r>
            </a:p>
          </p:txBody>
        </p:sp>
        <p:sp>
          <p:nvSpPr>
            <p:cNvPr id="30" name="TextBox 29">
              <a:extLst>
                <a:ext uri="{FF2B5EF4-FFF2-40B4-BE49-F238E27FC236}">
                  <a16:creationId xmlns:a16="http://schemas.microsoft.com/office/drawing/2014/main" id="{C946AFE8-2747-3FCF-B7FA-26258F658F18}"/>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31" name="TextBox 30">
              <a:extLst>
                <a:ext uri="{FF2B5EF4-FFF2-40B4-BE49-F238E27FC236}">
                  <a16:creationId xmlns:a16="http://schemas.microsoft.com/office/drawing/2014/main" id="{6BCCAF9E-90C3-87BB-430D-5A214150602C}"/>
                </a:ext>
              </a:extLst>
            </p:cNvPr>
            <p:cNvSpPr txBox="1"/>
            <p:nvPr/>
          </p:nvSpPr>
          <p:spPr>
            <a:xfrm>
              <a:off x="398123" y="3872714"/>
              <a:ext cx="188841" cy="200950"/>
            </a:xfrm>
            <a:prstGeom prst="rect">
              <a:avLst/>
            </a:prstGeom>
            <a:noFill/>
          </p:spPr>
          <p:txBody>
            <a:bodyPr wrap="none" rtlCol="0">
              <a:spAutoFit/>
            </a:bodyPr>
            <a:lstStyle/>
            <a:p>
              <a:r>
                <a:rPr lang="en-US" dirty="0"/>
                <a:t>e</a:t>
              </a:r>
            </a:p>
          </p:txBody>
        </p:sp>
        <p:sp>
          <p:nvSpPr>
            <p:cNvPr id="32" name="TextBox 31">
              <a:extLst>
                <a:ext uri="{FF2B5EF4-FFF2-40B4-BE49-F238E27FC236}">
                  <a16:creationId xmlns:a16="http://schemas.microsoft.com/office/drawing/2014/main" id="{675F2DAD-D5A2-CA19-12A9-6FCF8305292F}"/>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33" name="TextBox 32">
              <a:extLst>
                <a:ext uri="{FF2B5EF4-FFF2-40B4-BE49-F238E27FC236}">
                  <a16:creationId xmlns:a16="http://schemas.microsoft.com/office/drawing/2014/main" id="{A60B9F2F-BDCD-3299-9A11-D148526B4F27}"/>
                </a:ext>
              </a:extLst>
            </p:cNvPr>
            <p:cNvSpPr txBox="1"/>
            <p:nvPr/>
          </p:nvSpPr>
          <p:spPr>
            <a:xfrm>
              <a:off x="797664" y="3455505"/>
              <a:ext cx="374775" cy="369332"/>
            </a:xfrm>
            <a:prstGeom prst="rect">
              <a:avLst/>
            </a:prstGeom>
            <a:noFill/>
          </p:spPr>
          <p:txBody>
            <a:bodyPr wrap="square" rtlCol="0">
              <a:spAutoFit/>
            </a:bodyPr>
            <a:lstStyle/>
            <a:p>
              <a:r>
                <a:rPr lang="en-US" dirty="0"/>
                <a:t>a</a:t>
              </a:r>
            </a:p>
          </p:txBody>
        </p:sp>
      </p:grpSp>
      <p:sp>
        <p:nvSpPr>
          <p:cNvPr id="34" name="Right Arrow 33">
            <a:extLst>
              <a:ext uri="{FF2B5EF4-FFF2-40B4-BE49-F238E27FC236}">
                <a16:creationId xmlns:a16="http://schemas.microsoft.com/office/drawing/2014/main" id="{C851459D-49EA-009C-4E49-9D84ACF5CD10}"/>
              </a:ext>
            </a:extLst>
          </p:cNvPr>
          <p:cNvSpPr/>
          <p:nvPr/>
        </p:nvSpPr>
        <p:spPr>
          <a:xfrm>
            <a:off x="2149154" y="3786240"/>
            <a:ext cx="576092"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76F090BF-73CF-35CA-E974-C714FA009F76}"/>
              </a:ext>
            </a:extLst>
          </p:cNvPr>
          <p:cNvCxnSpPr/>
          <p:nvPr/>
        </p:nvCxnSpPr>
        <p:spPr>
          <a:xfrm>
            <a:off x="3779804" y="3199884"/>
            <a:ext cx="76679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7A507380-8F2D-CC3B-4E69-7FE88A0A58E9}"/>
              </a:ext>
            </a:extLst>
          </p:cNvPr>
          <p:cNvSpPr txBox="1"/>
          <p:nvPr/>
        </p:nvSpPr>
        <p:spPr>
          <a:xfrm>
            <a:off x="3771298" y="2830552"/>
            <a:ext cx="2111475" cy="369332"/>
          </a:xfrm>
          <a:prstGeom prst="rect">
            <a:avLst/>
          </a:prstGeom>
          <a:noFill/>
        </p:spPr>
        <p:txBody>
          <a:bodyPr wrap="none" rtlCol="0">
            <a:spAutoFit/>
          </a:bodyPr>
          <a:lstStyle/>
          <a:p>
            <a:r>
              <a:rPr lang="en-US" dirty="0"/>
              <a:t>0000 line will be 1</a:t>
            </a:r>
          </a:p>
        </p:txBody>
      </p:sp>
      <p:sp>
        <p:nvSpPr>
          <p:cNvPr id="38" name="TextBox 37">
            <a:extLst>
              <a:ext uri="{FF2B5EF4-FFF2-40B4-BE49-F238E27FC236}">
                <a16:creationId xmlns:a16="http://schemas.microsoft.com/office/drawing/2014/main" id="{D2970A90-D405-CFD7-C945-2ABC0372EDC8}"/>
              </a:ext>
            </a:extLst>
          </p:cNvPr>
          <p:cNvSpPr txBox="1"/>
          <p:nvPr/>
        </p:nvSpPr>
        <p:spPr>
          <a:xfrm>
            <a:off x="3799439" y="3765583"/>
            <a:ext cx="2115579" cy="369332"/>
          </a:xfrm>
          <a:prstGeom prst="rect">
            <a:avLst/>
          </a:prstGeom>
          <a:noFill/>
        </p:spPr>
        <p:txBody>
          <a:bodyPr wrap="none" rtlCol="0">
            <a:spAutoFit/>
          </a:bodyPr>
          <a:lstStyle/>
          <a:p>
            <a:r>
              <a:rPr lang="en-US" dirty="0"/>
              <a:t>all others will be 0</a:t>
            </a:r>
          </a:p>
        </p:txBody>
      </p:sp>
    </p:spTree>
    <p:extLst>
      <p:ext uri="{BB962C8B-B14F-4D97-AF65-F5344CB8AC3E}">
        <p14:creationId xmlns:p14="http://schemas.microsoft.com/office/powerpoint/2010/main" val="38381011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F5F6C-930A-D8E3-C1A2-D2A202356B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BD3828-6055-C6C7-02FA-1A6E972E42D4}"/>
              </a:ext>
            </a:extLst>
          </p:cNvPr>
          <p:cNvSpPr>
            <a:spLocks noGrp="1"/>
          </p:cNvSpPr>
          <p:nvPr>
            <p:ph type="title"/>
          </p:nvPr>
        </p:nvSpPr>
        <p:spPr/>
        <p:txBody>
          <a:bodyPr/>
          <a:lstStyle/>
          <a:p>
            <a:r>
              <a:rPr lang="en-US" dirty="0"/>
              <a:t>Think</a:t>
            </a:r>
          </a:p>
        </p:txBody>
      </p:sp>
      <p:sp>
        <p:nvSpPr>
          <p:cNvPr id="4" name="Slide Number Placeholder 3">
            <a:extLst>
              <a:ext uri="{FF2B5EF4-FFF2-40B4-BE49-F238E27FC236}">
                <a16:creationId xmlns:a16="http://schemas.microsoft.com/office/drawing/2014/main" id="{ED4EB520-ED20-44F6-4979-04361D00309E}"/>
              </a:ext>
            </a:extLst>
          </p:cNvPr>
          <p:cNvSpPr>
            <a:spLocks noGrp="1"/>
          </p:cNvSpPr>
          <p:nvPr>
            <p:ph type="sldNum" sz="quarter" idx="12"/>
          </p:nvPr>
        </p:nvSpPr>
        <p:spPr/>
        <p:txBody>
          <a:bodyPr/>
          <a:lstStyle/>
          <a:p>
            <a:fld id="{CC057153-B650-4DEB-B370-79DDCFDCE934}" type="slidenum">
              <a:rPr lang="en-US" smtClean="0"/>
              <a:t>65</a:t>
            </a:fld>
            <a:endParaRPr lang="en-US"/>
          </a:p>
        </p:txBody>
      </p:sp>
      <p:graphicFrame>
        <p:nvGraphicFramePr>
          <p:cNvPr id="6" name="Table 5">
            <a:extLst>
              <a:ext uri="{FF2B5EF4-FFF2-40B4-BE49-F238E27FC236}">
                <a16:creationId xmlns:a16="http://schemas.microsoft.com/office/drawing/2014/main" id="{09E039C0-A4B8-ABEA-A7D7-38C50FF665CE}"/>
              </a:ext>
            </a:extLst>
          </p:cNvPr>
          <p:cNvGraphicFramePr>
            <a:graphicFrameLocks noGrp="1"/>
          </p:cNvGraphicFramePr>
          <p:nvPr/>
        </p:nvGraphicFramePr>
        <p:xfrm>
          <a:off x="2592511" y="1360302"/>
          <a:ext cx="6398051" cy="914400"/>
        </p:xfrm>
        <a:graphic>
          <a:graphicData uri="http://schemas.openxmlformats.org/drawingml/2006/table">
            <a:tbl>
              <a:tblPr firstRow="1" bandRow="1">
                <a:tableStyleId>{00A15C55-8517-42AA-B614-E9B94910E393}</a:tableStyleId>
              </a:tblPr>
              <a:tblGrid>
                <a:gridCol w="711200">
                  <a:extLst>
                    <a:ext uri="{9D8B030D-6E8A-4147-A177-3AD203B41FA5}">
                      <a16:colId xmlns:a16="http://schemas.microsoft.com/office/drawing/2014/main" val="3694147436"/>
                    </a:ext>
                  </a:extLst>
                </a:gridCol>
                <a:gridCol w="570752">
                  <a:extLst>
                    <a:ext uri="{9D8B030D-6E8A-4147-A177-3AD203B41FA5}">
                      <a16:colId xmlns:a16="http://schemas.microsoft.com/office/drawing/2014/main" val="4016799865"/>
                    </a:ext>
                  </a:extLst>
                </a:gridCol>
                <a:gridCol w="699499">
                  <a:extLst>
                    <a:ext uri="{9D8B030D-6E8A-4147-A177-3AD203B41FA5}">
                      <a16:colId xmlns:a16="http://schemas.microsoft.com/office/drawing/2014/main" val="3451865692"/>
                    </a:ext>
                  </a:extLst>
                </a:gridCol>
                <a:gridCol w="736100">
                  <a:extLst>
                    <a:ext uri="{9D8B030D-6E8A-4147-A177-3AD203B41FA5}">
                      <a16:colId xmlns:a16="http://schemas.microsoft.com/office/drawing/2014/main" val="1891419321"/>
                    </a:ext>
                  </a:extLst>
                </a:gridCol>
                <a:gridCol w="736100">
                  <a:extLst>
                    <a:ext uri="{9D8B030D-6E8A-4147-A177-3AD203B41FA5}">
                      <a16:colId xmlns:a16="http://schemas.microsoft.com/office/drawing/2014/main" val="2699412785"/>
                    </a:ext>
                  </a:extLst>
                </a:gridCol>
                <a:gridCol w="736100">
                  <a:extLst>
                    <a:ext uri="{9D8B030D-6E8A-4147-A177-3AD203B41FA5}">
                      <a16:colId xmlns:a16="http://schemas.microsoft.com/office/drawing/2014/main" val="2429003282"/>
                    </a:ext>
                  </a:extLst>
                </a:gridCol>
                <a:gridCol w="736100">
                  <a:extLst>
                    <a:ext uri="{9D8B030D-6E8A-4147-A177-3AD203B41FA5}">
                      <a16:colId xmlns:a16="http://schemas.microsoft.com/office/drawing/2014/main" val="3819096512"/>
                    </a:ext>
                  </a:extLst>
                </a:gridCol>
                <a:gridCol w="736100">
                  <a:extLst>
                    <a:ext uri="{9D8B030D-6E8A-4147-A177-3AD203B41FA5}">
                      <a16:colId xmlns:a16="http://schemas.microsoft.com/office/drawing/2014/main" val="1822396486"/>
                    </a:ext>
                  </a:extLst>
                </a:gridCol>
                <a:gridCol w="736100">
                  <a:extLst>
                    <a:ext uri="{9D8B030D-6E8A-4147-A177-3AD203B41FA5}">
                      <a16:colId xmlns:a16="http://schemas.microsoft.com/office/drawing/2014/main" val="310054254"/>
                    </a:ext>
                  </a:extLst>
                </a:gridCol>
              </a:tblGrid>
              <a:tr h="296794">
                <a:tc rowSpan="2">
                  <a:txBody>
                    <a:bodyPr/>
                    <a:lstStyle/>
                    <a:p>
                      <a:pPr algn="ctr"/>
                      <a:r>
                        <a:rPr lang="en-US" sz="1400" b="0" dirty="0"/>
                        <a:t>Input</a:t>
                      </a:r>
                    </a:p>
                  </a:txBody>
                  <a:tcPr anchor="ctr"/>
                </a:tc>
                <a:tc rowSpan="2">
                  <a:txBody>
                    <a:bodyPr/>
                    <a:lstStyle/>
                    <a:p>
                      <a:pPr algn="ctr"/>
                      <a:r>
                        <a:rPr lang="en-US" sz="14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Illuminated segments</a:t>
                      </a:r>
                    </a:p>
                  </a:txBody>
                  <a:tcPr>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6794">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96794">
                <a:tc>
                  <a:txBody>
                    <a:bodyPr/>
                    <a:lstStyle/>
                    <a:p>
                      <a:pPr algn="ctr"/>
                      <a:r>
                        <a:rPr lang="en-US" sz="1400" b="0" dirty="0"/>
                        <a:t>0000</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4269531488"/>
                  </a:ext>
                </a:extLst>
              </a:tr>
            </a:tbl>
          </a:graphicData>
        </a:graphic>
      </p:graphicFrame>
      <p:grpSp>
        <p:nvGrpSpPr>
          <p:cNvPr id="7" name="Group 6">
            <a:extLst>
              <a:ext uri="{FF2B5EF4-FFF2-40B4-BE49-F238E27FC236}">
                <a16:creationId xmlns:a16="http://schemas.microsoft.com/office/drawing/2014/main" id="{7B94F208-60CC-28BE-DF7F-F457C5169508}"/>
              </a:ext>
            </a:extLst>
          </p:cNvPr>
          <p:cNvGrpSpPr/>
          <p:nvPr/>
        </p:nvGrpSpPr>
        <p:grpSpPr>
          <a:xfrm>
            <a:off x="6641062" y="2979962"/>
            <a:ext cx="1066800" cy="1892300"/>
            <a:chOff x="9715500" y="2222500"/>
            <a:chExt cx="1066800" cy="1892300"/>
          </a:xfrm>
        </p:grpSpPr>
        <p:sp>
          <p:nvSpPr>
            <p:cNvPr id="8" name="Rectangle 7">
              <a:extLst>
                <a:ext uri="{FF2B5EF4-FFF2-40B4-BE49-F238E27FC236}">
                  <a16:creationId xmlns:a16="http://schemas.microsoft.com/office/drawing/2014/main" id="{41E64BE2-C1C0-5CFB-14C2-DF388859FD98}"/>
                </a:ext>
              </a:extLst>
            </p:cNvPr>
            <p:cNvSpPr/>
            <p:nvPr/>
          </p:nvSpPr>
          <p:spPr>
            <a:xfrm>
              <a:off x="9715500" y="2425700"/>
              <a:ext cx="1066800" cy="14865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3EBC8B2-20CD-58DF-FBEA-EF2439164952}"/>
                </a:ext>
              </a:extLst>
            </p:cNvPr>
            <p:cNvCxnSpPr>
              <a:cxnSpLocks/>
            </p:cNvCxnSpPr>
            <p:nvPr/>
          </p:nvCxnSpPr>
          <p:spPr>
            <a:xfrm>
              <a:off x="99568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2FBC98A0-8399-3C40-8161-7B8373B64593}"/>
                </a:ext>
              </a:extLst>
            </p:cNvPr>
            <p:cNvSpPr txBox="1"/>
            <p:nvPr/>
          </p:nvSpPr>
          <p:spPr>
            <a:xfrm>
              <a:off x="9823431" y="2444234"/>
              <a:ext cx="902811" cy="369332"/>
            </a:xfrm>
            <a:prstGeom prst="rect">
              <a:avLst/>
            </a:prstGeom>
            <a:noFill/>
          </p:spPr>
          <p:txBody>
            <a:bodyPr wrap="none" rtlCol="0">
              <a:spAutoFit/>
            </a:bodyPr>
            <a:lstStyle/>
            <a:p>
              <a:r>
                <a:rPr lang="en-US" dirty="0"/>
                <a:t>a b c d</a:t>
              </a:r>
            </a:p>
          </p:txBody>
        </p:sp>
        <p:sp>
          <p:nvSpPr>
            <p:cNvPr id="11" name="TextBox 10">
              <a:extLst>
                <a:ext uri="{FF2B5EF4-FFF2-40B4-BE49-F238E27FC236}">
                  <a16:creationId xmlns:a16="http://schemas.microsoft.com/office/drawing/2014/main" id="{22FFBE5C-1AD3-E900-EB5D-3F365D3288DC}"/>
                </a:ext>
              </a:extLst>
            </p:cNvPr>
            <p:cNvSpPr txBox="1"/>
            <p:nvPr/>
          </p:nvSpPr>
          <p:spPr>
            <a:xfrm>
              <a:off x="9944636" y="3541658"/>
              <a:ext cx="657552" cy="369332"/>
            </a:xfrm>
            <a:prstGeom prst="rect">
              <a:avLst/>
            </a:prstGeom>
            <a:noFill/>
          </p:spPr>
          <p:txBody>
            <a:bodyPr wrap="none" rtlCol="0">
              <a:spAutoFit/>
            </a:bodyPr>
            <a:lstStyle/>
            <a:p>
              <a:r>
                <a:rPr lang="en-US" dirty="0"/>
                <a:t>e f g</a:t>
              </a:r>
            </a:p>
          </p:txBody>
        </p:sp>
        <p:cxnSp>
          <p:nvCxnSpPr>
            <p:cNvPr id="12" name="Straight Connector 11">
              <a:extLst>
                <a:ext uri="{FF2B5EF4-FFF2-40B4-BE49-F238E27FC236}">
                  <a16:creationId xmlns:a16="http://schemas.microsoft.com/office/drawing/2014/main" id="{D542756E-1631-7647-B1C1-9B5D8B4AFACB}"/>
                </a:ext>
              </a:extLst>
            </p:cNvPr>
            <p:cNvCxnSpPr>
              <a:cxnSpLocks/>
            </p:cNvCxnSpPr>
            <p:nvPr/>
          </p:nvCxnSpPr>
          <p:spPr>
            <a:xfrm>
              <a:off x="101473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FC52A43-41BB-5895-9DCC-734525DA42C5}"/>
                </a:ext>
              </a:extLst>
            </p:cNvPr>
            <p:cNvCxnSpPr>
              <a:cxnSpLocks/>
            </p:cNvCxnSpPr>
            <p:nvPr/>
          </p:nvCxnSpPr>
          <p:spPr>
            <a:xfrm>
              <a:off x="103505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93A7792-53DE-F461-709B-177E551E53EA}"/>
                </a:ext>
              </a:extLst>
            </p:cNvPr>
            <p:cNvCxnSpPr>
              <a:cxnSpLocks/>
            </p:cNvCxnSpPr>
            <p:nvPr/>
          </p:nvCxnSpPr>
          <p:spPr>
            <a:xfrm>
              <a:off x="105410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8639148-285B-3118-0B04-63EA64AEC04C}"/>
                </a:ext>
              </a:extLst>
            </p:cNvPr>
            <p:cNvCxnSpPr>
              <a:cxnSpLocks/>
            </p:cNvCxnSpPr>
            <p:nvPr/>
          </p:nvCxnSpPr>
          <p:spPr>
            <a:xfrm>
              <a:off x="100711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99B6BFC-9E3A-5EE4-0A48-20734E219289}"/>
                </a:ext>
              </a:extLst>
            </p:cNvPr>
            <p:cNvCxnSpPr>
              <a:cxnSpLocks/>
            </p:cNvCxnSpPr>
            <p:nvPr/>
          </p:nvCxnSpPr>
          <p:spPr>
            <a:xfrm>
              <a:off x="102743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5D0F572A-647D-E527-BC81-59E8B600779F}"/>
                </a:ext>
              </a:extLst>
            </p:cNvPr>
            <p:cNvCxnSpPr>
              <a:cxnSpLocks/>
            </p:cNvCxnSpPr>
            <p:nvPr/>
          </p:nvCxnSpPr>
          <p:spPr>
            <a:xfrm>
              <a:off x="104648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8" name="Trapezoid 17">
            <a:extLst>
              <a:ext uri="{FF2B5EF4-FFF2-40B4-BE49-F238E27FC236}">
                <a16:creationId xmlns:a16="http://schemas.microsoft.com/office/drawing/2014/main" id="{FF1FA87D-A81F-39D6-58CA-6FB68FDF0DB5}"/>
              </a:ext>
            </a:extLst>
          </p:cNvPr>
          <p:cNvSpPr/>
          <p:nvPr/>
        </p:nvSpPr>
        <p:spPr>
          <a:xfrm rot="16200000">
            <a:off x="2480970" y="3516279"/>
            <a:ext cx="1778000" cy="819666"/>
          </a:xfrm>
          <a:prstGeom prst="trapezoi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EF38DF3-C6FC-0D6F-186C-8806E8F9BD57}"/>
              </a:ext>
            </a:extLst>
          </p:cNvPr>
          <p:cNvSpPr txBox="1"/>
          <p:nvPr/>
        </p:nvSpPr>
        <p:spPr>
          <a:xfrm>
            <a:off x="1148847" y="3815272"/>
            <a:ext cx="800219" cy="369332"/>
          </a:xfrm>
          <a:prstGeom prst="rect">
            <a:avLst/>
          </a:prstGeom>
          <a:noFill/>
        </p:spPr>
        <p:txBody>
          <a:bodyPr wrap="none" rtlCol="0">
            <a:spAutoFit/>
          </a:bodyPr>
          <a:lstStyle/>
          <a:p>
            <a:r>
              <a:rPr lang="en-US" dirty="0"/>
              <a:t>0000</a:t>
            </a:r>
          </a:p>
        </p:txBody>
      </p:sp>
      <p:sp>
        <p:nvSpPr>
          <p:cNvPr id="21" name="TextBox 20">
            <a:extLst>
              <a:ext uri="{FF2B5EF4-FFF2-40B4-BE49-F238E27FC236}">
                <a16:creationId xmlns:a16="http://schemas.microsoft.com/office/drawing/2014/main" id="{631F727C-FE53-1DB4-C4C2-4707173213B3}"/>
              </a:ext>
            </a:extLst>
          </p:cNvPr>
          <p:cNvSpPr txBox="1"/>
          <p:nvPr/>
        </p:nvSpPr>
        <p:spPr>
          <a:xfrm rot="16200000">
            <a:off x="2819073" y="3757946"/>
            <a:ext cx="1082348" cy="369332"/>
          </a:xfrm>
          <a:prstGeom prst="rect">
            <a:avLst/>
          </a:prstGeom>
          <a:noFill/>
        </p:spPr>
        <p:txBody>
          <a:bodyPr wrap="none" rtlCol="0">
            <a:spAutoFit/>
          </a:bodyPr>
          <a:lstStyle/>
          <a:p>
            <a:r>
              <a:rPr lang="en-US" dirty="0"/>
              <a:t>decoder</a:t>
            </a:r>
          </a:p>
        </p:txBody>
      </p:sp>
      <p:grpSp>
        <p:nvGrpSpPr>
          <p:cNvPr id="3" name="Group 2">
            <a:extLst>
              <a:ext uri="{FF2B5EF4-FFF2-40B4-BE49-F238E27FC236}">
                <a16:creationId xmlns:a16="http://schemas.microsoft.com/office/drawing/2014/main" id="{0E247930-4BDA-081C-B499-A73B9D69D92F}"/>
              </a:ext>
            </a:extLst>
          </p:cNvPr>
          <p:cNvGrpSpPr/>
          <p:nvPr/>
        </p:nvGrpSpPr>
        <p:grpSpPr>
          <a:xfrm>
            <a:off x="8063462" y="3129050"/>
            <a:ext cx="1079302" cy="1583060"/>
            <a:chOff x="398123" y="3001826"/>
            <a:chExt cx="1079302" cy="1583060"/>
          </a:xfrm>
        </p:grpSpPr>
        <p:cxnSp>
          <p:nvCxnSpPr>
            <p:cNvPr id="5" name="Straight Connector 4">
              <a:extLst>
                <a:ext uri="{FF2B5EF4-FFF2-40B4-BE49-F238E27FC236}">
                  <a16:creationId xmlns:a16="http://schemas.microsoft.com/office/drawing/2014/main" id="{BE8F30AD-97B0-E8D8-D0EE-A72470813ADD}"/>
                </a:ext>
              </a:extLst>
            </p:cNvPr>
            <p:cNvCxnSpPr/>
            <p:nvPr/>
          </p:nvCxnSpPr>
          <p:spPr>
            <a:xfrm>
              <a:off x="725759" y="3360380"/>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7169C34-457F-5142-CCA2-083F4678259F}"/>
                </a:ext>
              </a:extLst>
            </p:cNvPr>
            <p:cNvCxnSpPr/>
            <p:nvPr/>
          </p:nvCxnSpPr>
          <p:spPr>
            <a:xfrm>
              <a:off x="725759" y="3808566"/>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058F11C-9298-070F-06D4-54F75CE3F38E}"/>
                </a:ext>
              </a:extLst>
            </p:cNvPr>
            <p:cNvCxnSpPr/>
            <p:nvPr/>
          </p:nvCxnSpPr>
          <p:spPr>
            <a:xfrm>
              <a:off x="725759" y="4265089"/>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3E52B26-2DE8-1DF8-5FC9-46275B05C18A}"/>
                </a:ext>
              </a:extLst>
            </p:cNvPr>
            <p:cNvCxnSpPr>
              <a:cxnSpLocks/>
            </p:cNvCxnSpPr>
            <p:nvPr/>
          </p:nvCxnSpPr>
          <p:spPr>
            <a:xfrm>
              <a:off x="718880"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81D9FDC2-FBB4-DE53-905C-61E72BB0A4C6}"/>
                </a:ext>
              </a:extLst>
            </p:cNvPr>
            <p:cNvCxnSpPr>
              <a:cxnSpLocks/>
            </p:cNvCxnSpPr>
            <p:nvPr/>
          </p:nvCxnSpPr>
          <p:spPr>
            <a:xfrm>
              <a:off x="1145418"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F5E86FD-5A00-792D-6D0C-770F1EC96444}"/>
                </a:ext>
              </a:extLst>
            </p:cNvPr>
            <p:cNvCxnSpPr>
              <a:cxnSpLocks/>
            </p:cNvCxnSpPr>
            <p:nvPr/>
          </p:nvCxnSpPr>
          <p:spPr>
            <a:xfrm>
              <a:off x="720026"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1E526CB5-1073-20A4-C77E-053C9AADFF05}"/>
                </a:ext>
              </a:extLst>
            </p:cNvPr>
            <p:cNvCxnSpPr>
              <a:cxnSpLocks/>
            </p:cNvCxnSpPr>
            <p:nvPr/>
          </p:nvCxnSpPr>
          <p:spPr>
            <a:xfrm>
              <a:off x="1145418"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A7C0BE7-D43C-50EF-045C-6934B2086290}"/>
                </a:ext>
              </a:extLst>
            </p:cNvPr>
            <p:cNvSpPr txBox="1"/>
            <p:nvPr/>
          </p:nvSpPr>
          <p:spPr>
            <a:xfrm>
              <a:off x="758356" y="3001826"/>
              <a:ext cx="314510" cy="369332"/>
            </a:xfrm>
            <a:prstGeom prst="rect">
              <a:avLst/>
            </a:prstGeom>
            <a:noFill/>
          </p:spPr>
          <p:txBody>
            <a:bodyPr wrap="none" rtlCol="0">
              <a:spAutoFit/>
            </a:bodyPr>
            <a:lstStyle/>
            <a:p>
              <a:r>
                <a:rPr lang="en-US" dirty="0"/>
                <a:t>c</a:t>
              </a:r>
            </a:p>
          </p:txBody>
        </p:sp>
        <p:sp>
          <p:nvSpPr>
            <p:cNvPr id="28" name="TextBox 27">
              <a:extLst>
                <a:ext uri="{FF2B5EF4-FFF2-40B4-BE49-F238E27FC236}">
                  <a16:creationId xmlns:a16="http://schemas.microsoft.com/office/drawing/2014/main" id="{D90A7A7A-3EBA-5BAD-0786-08B2E9DC470A}"/>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29" name="TextBox 28">
              <a:extLst>
                <a:ext uri="{FF2B5EF4-FFF2-40B4-BE49-F238E27FC236}">
                  <a16:creationId xmlns:a16="http://schemas.microsoft.com/office/drawing/2014/main" id="{DC34BD10-DA3D-B8CD-2FD1-C2AD701B8949}"/>
                </a:ext>
              </a:extLst>
            </p:cNvPr>
            <p:cNvSpPr txBox="1"/>
            <p:nvPr/>
          </p:nvSpPr>
          <p:spPr>
            <a:xfrm>
              <a:off x="1137267" y="3887644"/>
              <a:ext cx="340158" cy="369332"/>
            </a:xfrm>
            <a:prstGeom prst="rect">
              <a:avLst/>
            </a:prstGeom>
            <a:noFill/>
          </p:spPr>
          <p:txBody>
            <a:bodyPr wrap="square" rtlCol="0">
              <a:spAutoFit/>
            </a:bodyPr>
            <a:lstStyle/>
            <a:p>
              <a:r>
                <a:rPr lang="en-US" dirty="0"/>
                <a:t>g</a:t>
              </a:r>
            </a:p>
          </p:txBody>
        </p:sp>
        <p:sp>
          <p:nvSpPr>
            <p:cNvPr id="30" name="TextBox 29">
              <a:extLst>
                <a:ext uri="{FF2B5EF4-FFF2-40B4-BE49-F238E27FC236}">
                  <a16:creationId xmlns:a16="http://schemas.microsoft.com/office/drawing/2014/main" id="{52F74BCF-F42A-32D2-AF3C-1A2E87BD04BF}"/>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31" name="TextBox 30">
              <a:extLst>
                <a:ext uri="{FF2B5EF4-FFF2-40B4-BE49-F238E27FC236}">
                  <a16:creationId xmlns:a16="http://schemas.microsoft.com/office/drawing/2014/main" id="{AF53DA4C-F226-5303-3DF3-97759390EEFB}"/>
                </a:ext>
              </a:extLst>
            </p:cNvPr>
            <p:cNvSpPr txBox="1"/>
            <p:nvPr/>
          </p:nvSpPr>
          <p:spPr>
            <a:xfrm>
              <a:off x="398123" y="3872714"/>
              <a:ext cx="188841" cy="200950"/>
            </a:xfrm>
            <a:prstGeom prst="rect">
              <a:avLst/>
            </a:prstGeom>
            <a:noFill/>
          </p:spPr>
          <p:txBody>
            <a:bodyPr wrap="none" rtlCol="0">
              <a:spAutoFit/>
            </a:bodyPr>
            <a:lstStyle/>
            <a:p>
              <a:r>
                <a:rPr lang="en-US" dirty="0"/>
                <a:t>e</a:t>
              </a:r>
            </a:p>
          </p:txBody>
        </p:sp>
        <p:sp>
          <p:nvSpPr>
            <p:cNvPr id="32" name="TextBox 31">
              <a:extLst>
                <a:ext uri="{FF2B5EF4-FFF2-40B4-BE49-F238E27FC236}">
                  <a16:creationId xmlns:a16="http://schemas.microsoft.com/office/drawing/2014/main" id="{E5413A42-2E86-5E0C-59F9-0ADA8FCEDA33}"/>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33" name="TextBox 32">
              <a:extLst>
                <a:ext uri="{FF2B5EF4-FFF2-40B4-BE49-F238E27FC236}">
                  <a16:creationId xmlns:a16="http://schemas.microsoft.com/office/drawing/2014/main" id="{1A8B0CEB-48C3-6159-856D-F4ABAAC1EEED}"/>
                </a:ext>
              </a:extLst>
            </p:cNvPr>
            <p:cNvSpPr txBox="1"/>
            <p:nvPr/>
          </p:nvSpPr>
          <p:spPr>
            <a:xfrm>
              <a:off x="797664" y="3455505"/>
              <a:ext cx="374775" cy="369332"/>
            </a:xfrm>
            <a:prstGeom prst="rect">
              <a:avLst/>
            </a:prstGeom>
            <a:noFill/>
          </p:spPr>
          <p:txBody>
            <a:bodyPr wrap="square" rtlCol="0">
              <a:spAutoFit/>
            </a:bodyPr>
            <a:lstStyle/>
            <a:p>
              <a:r>
                <a:rPr lang="en-US" dirty="0"/>
                <a:t>a</a:t>
              </a:r>
            </a:p>
          </p:txBody>
        </p:sp>
      </p:grpSp>
      <p:sp>
        <p:nvSpPr>
          <p:cNvPr id="34" name="Right Arrow 33">
            <a:extLst>
              <a:ext uri="{FF2B5EF4-FFF2-40B4-BE49-F238E27FC236}">
                <a16:creationId xmlns:a16="http://schemas.microsoft.com/office/drawing/2014/main" id="{1DEFC4DD-138B-C40C-6BBE-86E7AF93DB5D}"/>
              </a:ext>
            </a:extLst>
          </p:cNvPr>
          <p:cNvSpPr/>
          <p:nvPr/>
        </p:nvSpPr>
        <p:spPr>
          <a:xfrm>
            <a:off x="2149154" y="3788052"/>
            <a:ext cx="576092"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0C483C78-AA13-7EBE-B14F-5CFD5BA1A7B2}"/>
              </a:ext>
            </a:extLst>
          </p:cNvPr>
          <p:cNvCxnSpPr/>
          <p:nvPr/>
        </p:nvCxnSpPr>
        <p:spPr>
          <a:xfrm>
            <a:off x="3779804" y="3201696"/>
            <a:ext cx="76679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6D7BF849-530E-D42E-4A5F-078EE4B5F760}"/>
              </a:ext>
            </a:extLst>
          </p:cNvPr>
          <p:cNvSpPr txBox="1"/>
          <p:nvPr/>
        </p:nvSpPr>
        <p:spPr>
          <a:xfrm>
            <a:off x="3771298" y="2832364"/>
            <a:ext cx="2111475" cy="369332"/>
          </a:xfrm>
          <a:prstGeom prst="rect">
            <a:avLst/>
          </a:prstGeom>
          <a:noFill/>
        </p:spPr>
        <p:txBody>
          <a:bodyPr wrap="none" rtlCol="0">
            <a:spAutoFit/>
          </a:bodyPr>
          <a:lstStyle/>
          <a:p>
            <a:r>
              <a:rPr lang="en-US" dirty="0"/>
              <a:t>0000 line will be 1</a:t>
            </a:r>
          </a:p>
        </p:txBody>
      </p:sp>
      <p:sp>
        <p:nvSpPr>
          <p:cNvPr id="38" name="TextBox 37">
            <a:extLst>
              <a:ext uri="{FF2B5EF4-FFF2-40B4-BE49-F238E27FC236}">
                <a16:creationId xmlns:a16="http://schemas.microsoft.com/office/drawing/2014/main" id="{E7ADFF59-1BFD-A25D-E4A6-18D1ED74AB86}"/>
              </a:ext>
            </a:extLst>
          </p:cNvPr>
          <p:cNvSpPr txBox="1"/>
          <p:nvPr/>
        </p:nvSpPr>
        <p:spPr>
          <a:xfrm>
            <a:off x="3799439" y="3767395"/>
            <a:ext cx="2115579" cy="369332"/>
          </a:xfrm>
          <a:prstGeom prst="rect">
            <a:avLst/>
          </a:prstGeom>
          <a:noFill/>
        </p:spPr>
        <p:txBody>
          <a:bodyPr wrap="none" rtlCol="0">
            <a:spAutoFit/>
          </a:bodyPr>
          <a:lstStyle/>
          <a:p>
            <a:r>
              <a:rPr lang="en-US" dirty="0"/>
              <a:t>all others will be 0</a:t>
            </a:r>
          </a:p>
        </p:txBody>
      </p:sp>
      <p:grpSp>
        <p:nvGrpSpPr>
          <p:cNvPr id="39" name="Group 38">
            <a:extLst>
              <a:ext uri="{FF2B5EF4-FFF2-40B4-BE49-F238E27FC236}">
                <a16:creationId xmlns:a16="http://schemas.microsoft.com/office/drawing/2014/main" id="{F3C4A314-856D-69BD-A09B-B64B77E0BC11}"/>
              </a:ext>
            </a:extLst>
          </p:cNvPr>
          <p:cNvGrpSpPr/>
          <p:nvPr/>
        </p:nvGrpSpPr>
        <p:grpSpPr>
          <a:xfrm>
            <a:off x="9362445" y="3155914"/>
            <a:ext cx="1112838" cy="1559752"/>
            <a:chOff x="8275275" y="3338094"/>
            <a:chExt cx="1112838" cy="1559752"/>
          </a:xfrm>
        </p:grpSpPr>
        <p:grpSp>
          <p:nvGrpSpPr>
            <p:cNvPr id="40" name="Group 39">
              <a:extLst>
                <a:ext uri="{FF2B5EF4-FFF2-40B4-BE49-F238E27FC236}">
                  <a16:creationId xmlns:a16="http://schemas.microsoft.com/office/drawing/2014/main" id="{3BF4994F-A121-0DFF-3836-B750395E6906}"/>
                </a:ext>
              </a:extLst>
            </p:cNvPr>
            <p:cNvGrpSpPr/>
            <p:nvPr/>
          </p:nvGrpSpPr>
          <p:grpSpPr>
            <a:xfrm>
              <a:off x="8520703" y="3654961"/>
              <a:ext cx="426538" cy="904709"/>
              <a:chOff x="718880" y="3360380"/>
              <a:chExt cx="426538" cy="904709"/>
            </a:xfrm>
          </p:grpSpPr>
          <p:cxnSp>
            <p:nvCxnSpPr>
              <p:cNvPr id="48" name="Straight Connector 47">
                <a:extLst>
                  <a:ext uri="{FF2B5EF4-FFF2-40B4-BE49-F238E27FC236}">
                    <a16:creationId xmlns:a16="http://schemas.microsoft.com/office/drawing/2014/main" id="{ED2B2BF9-BBF2-06C3-C753-33EFEDAC2CC4}"/>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0BF8AEF-4EFC-4144-C3E9-375618C068C1}"/>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CA7DC9F-3662-A0B4-275D-476BF4CE5EA2}"/>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E5165E9-4794-3D90-FD63-963BD2D9EAD9}"/>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D8B73DB-38C2-FEC6-280A-51264BE7B69F}"/>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DCA76C6D-92BB-6632-D32F-7A746310FE9C}"/>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26D316F8-24CD-654E-1F56-B5D38C0A086F}"/>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41" name="TextBox 40">
              <a:extLst>
                <a:ext uri="{FF2B5EF4-FFF2-40B4-BE49-F238E27FC236}">
                  <a16:creationId xmlns:a16="http://schemas.microsoft.com/office/drawing/2014/main" id="{C897FBC9-E6FE-8CD4-14B4-9428CD78BD28}"/>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42" name="TextBox 41">
              <a:extLst>
                <a:ext uri="{FF2B5EF4-FFF2-40B4-BE49-F238E27FC236}">
                  <a16:creationId xmlns:a16="http://schemas.microsoft.com/office/drawing/2014/main" id="{82C49609-482A-A56A-47DA-7BFA9C234248}"/>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43" name="TextBox 42">
              <a:extLst>
                <a:ext uri="{FF2B5EF4-FFF2-40B4-BE49-F238E27FC236}">
                  <a16:creationId xmlns:a16="http://schemas.microsoft.com/office/drawing/2014/main" id="{CB21FDEE-F193-68D0-12D7-A3D3A819E4ED}"/>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44" name="TextBox 43">
              <a:extLst>
                <a:ext uri="{FF2B5EF4-FFF2-40B4-BE49-F238E27FC236}">
                  <a16:creationId xmlns:a16="http://schemas.microsoft.com/office/drawing/2014/main" id="{06134A6D-D191-5A00-FE5B-4CD6AB199208}"/>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45" name="TextBox 44">
              <a:extLst>
                <a:ext uri="{FF2B5EF4-FFF2-40B4-BE49-F238E27FC236}">
                  <a16:creationId xmlns:a16="http://schemas.microsoft.com/office/drawing/2014/main" id="{BB4A3F00-33FC-6096-2942-21FF4EB4CF17}"/>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46" name="TextBox 45">
              <a:extLst>
                <a:ext uri="{FF2B5EF4-FFF2-40B4-BE49-F238E27FC236}">
                  <a16:creationId xmlns:a16="http://schemas.microsoft.com/office/drawing/2014/main" id="{3B6CEC6A-FE6D-CF8D-3BB1-941AD8426683}"/>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47" name="TextBox 46">
              <a:extLst>
                <a:ext uri="{FF2B5EF4-FFF2-40B4-BE49-F238E27FC236}">
                  <a16:creationId xmlns:a16="http://schemas.microsoft.com/office/drawing/2014/main" id="{9876C045-8848-3699-4987-FD27238C856D}"/>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sp>
        <p:nvSpPr>
          <p:cNvPr id="55" name="TextBox 54">
            <a:extLst>
              <a:ext uri="{FF2B5EF4-FFF2-40B4-BE49-F238E27FC236}">
                <a16:creationId xmlns:a16="http://schemas.microsoft.com/office/drawing/2014/main" id="{DB62EFBA-E2EE-AB79-035D-DF9CFE7B5798}"/>
              </a:ext>
            </a:extLst>
          </p:cNvPr>
          <p:cNvSpPr txBox="1"/>
          <p:nvPr/>
        </p:nvSpPr>
        <p:spPr>
          <a:xfrm>
            <a:off x="6748993" y="5315359"/>
            <a:ext cx="4739311" cy="461665"/>
          </a:xfrm>
          <a:prstGeom prst="rect">
            <a:avLst/>
          </a:prstGeom>
          <a:noFill/>
        </p:spPr>
        <p:txBody>
          <a:bodyPr wrap="none" rtlCol="0">
            <a:spAutoFit/>
          </a:bodyPr>
          <a:lstStyle/>
          <a:p>
            <a:r>
              <a:rPr lang="en-US" sz="2400" i="1" dirty="0"/>
              <a:t>How do we get it to display a 0?</a:t>
            </a:r>
          </a:p>
        </p:txBody>
      </p:sp>
    </p:spTree>
    <p:extLst>
      <p:ext uri="{BB962C8B-B14F-4D97-AF65-F5344CB8AC3E}">
        <p14:creationId xmlns:p14="http://schemas.microsoft.com/office/powerpoint/2010/main" val="37158838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3CB8F-CD5E-9890-7B6C-53F17C3BC5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37F2E1-1027-45F7-A0C0-E14774256621}"/>
              </a:ext>
            </a:extLst>
          </p:cNvPr>
          <p:cNvSpPr>
            <a:spLocks noGrp="1"/>
          </p:cNvSpPr>
          <p:nvPr>
            <p:ph type="title"/>
          </p:nvPr>
        </p:nvSpPr>
        <p:spPr/>
        <p:txBody>
          <a:bodyPr/>
          <a:lstStyle/>
          <a:p>
            <a:r>
              <a:rPr lang="en-US" dirty="0"/>
              <a:t>Our friend the decoder</a:t>
            </a:r>
          </a:p>
        </p:txBody>
      </p:sp>
      <p:sp>
        <p:nvSpPr>
          <p:cNvPr id="4" name="Slide Number Placeholder 3">
            <a:extLst>
              <a:ext uri="{FF2B5EF4-FFF2-40B4-BE49-F238E27FC236}">
                <a16:creationId xmlns:a16="http://schemas.microsoft.com/office/drawing/2014/main" id="{9BE6CCD7-D5F4-8B2C-28EA-ABB2089E5423}"/>
              </a:ext>
            </a:extLst>
          </p:cNvPr>
          <p:cNvSpPr>
            <a:spLocks noGrp="1"/>
          </p:cNvSpPr>
          <p:nvPr>
            <p:ph type="sldNum" sz="quarter" idx="12"/>
          </p:nvPr>
        </p:nvSpPr>
        <p:spPr/>
        <p:txBody>
          <a:bodyPr/>
          <a:lstStyle/>
          <a:p>
            <a:fld id="{CC057153-B650-4DEB-B370-79DDCFDCE934}" type="slidenum">
              <a:rPr lang="en-US" smtClean="0"/>
              <a:t>66</a:t>
            </a:fld>
            <a:endParaRPr lang="en-US"/>
          </a:p>
        </p:txBody>
      </p:sp>
      <p:graphicFrame>
        <p:nvGraphicFramePr>
          <p:cNvPr id="6" name="Table 5">
            <a:extLst>
              <a:ext uri="{FF2B5EF4-FFF2-40B4-BE49-F238E27FC236}">
                <a16:creationId xmlns:a16="http://schemas.microsoft.com/office/drawing/2014/main" id="{0E4C6FD4-F309-7364-C056-6E5B2D309AC7}"/>
              </a:ext>
            </a:extLst>
          </p:cNvPr>
          <p:cNvGraphicFramePr>
            <a:graphicFrameLocks noGrp="1"/>
          </p:cNvGraphicFramePr>
          <p:nvPr/>
        </p:nvGraphicFramePr>
        <p:xfrm>
          <a:off x="2592511" y="1360302"/>
          <a:ext cx="6398051" cy="914400"/>
        </p:xfrm>
        <a:graphic>
          <a:graphicData uri="http://schemas.openxmlformats.org/drawingml/2006/table">
            <a:tbl>
              <a:tblPr firstRow="1" bandRow="1">
                <a:tableStyleId>{00A15C55-8517-42AA-B614-E9B94910E393}</a:tableStyleId>
              </a:tblPr>
              <a:tblGrid>
                <a:gridCol w="711200">
                  <a:extLst>
                    <a:ext uri="{9D8B030D-6E8A-4147-A177-3AD203B41FA5}">
                      <a16:colId xmlns:a16="http://schemas.microsoft.com/office/drawing/2014/main" val="3694147436"/>
                    </a:ext>
                  </a:extLst>
                </a:gridCol>
                <a:gridCol w="570752">
                  <a:extLst>
                    <a:ext uri="{9D8B030D-6E8A-4147-A177-3AD203B41FA5}">
                      <a16:colId xmlns:a16="http://schemas.microsoft.com/office/drawing/2014/main" val="4016799865"/>
                    </a:ext>
                  </a:extLst>
                </a:gridCol>
                <a:gridCol w="699499">
                  <a:extLst>
                    <a:ext uri="{9D8B030D-6E8A-4147-A177-3AD203B41FA5}">
                      <a16:colId xmlns:a16="http://schemas.microsoft.com/office/drawing/2014/main" val="3451865692"/>
                    </a:ext>
                  </a:extLst>
                </a:gridCol>
                <a:gridCol w="736100">
                  <a:extLst>
                    <a:ext uri="{9D8B030D-6E8A-4147-A177-3AD203B41FA5}">
                      <a16:colId xmlns:a16="http://schemas.microsoft.com/office/drawing/2014/main" val="1891419321"/>
                    </a:ext>
                  </a:extLst>
                </a:gridCol>
                <a:gridCol w="736100">
                  <a:extLst>
                    <a:ext uri="{9D8B030D-6E8A-4147-A177-3AD203B41FA5}">
                      <a16:colId xmlns:a16="http://schemas.microsoft.com/office/drawing/2014/main" val="2699412785"/>
                    </a:ext>
                  </a:extLst>
                </a:gridCol>
                <a:gridCol w="736100">
                  <a:extLst>
                    <a:ext uri="{9D8B030D-6E8A-4147-A177-3AD203B41FA5}">
                      <a16:colId xmlns:a16="http://schemas.microsoft.com/office/drawing/2014/main" val="2429003282"/>
                    </a:ext>
                  </a:extLst>
                </a:gridCol>
                <a:gridCol w="736100">
                  <a:extLst>
                    <a:ext uri="{9D8B030D-6E8A-4147-A177-3AD203B41FA5}">
                      <a16:colId xmlns:a16="http://schemas.microsoft.com/office/drawing/2014/main" val="3819096512"/>
                    </a:ext>
                  </a:extLst>
                </a:gridCol>
                <a:gridCol w="736100">
                  <a:extLst>
                    <a:ext uri="{9D8B030D-6E8A-4147-A177-3AD203B41FA5}">
                      <a16:colId xmlns:a16="http://schemas.microsoft.com/office/drawing/2014/main" val="1822396486"/>
                    </a:ext>
                  </a:extLst>
                </a:gridCol>
                <a:gridCol w="736100">
                  <a:extLst>
                    <a:ext uri="{9D8B030D-6E8A-4147-A177-3AD203B41FA5}">
                      <a16:colId xmlns:a16="http://schemas.microsoft.com/office/drawing/2014/main" val="310054254"/>
                    </a:ext>
                  </a:extLst>
                </a:gridCol>
              </a:tblGrid>
              <a:tr h="296794">
                <a:tc rowSpan="2">
                  <a:txBody>
                    <a:bodyPr/>
                    <a:lstStyle/>
                    <a:p>
                      <a:pPr algn="ctr"/>
                      <a:r>
                        <a:rPr lang="en-US" sz="1400" b="0" dirty="0"/>
                        <a:t>Input</a:t>
                      </a:r>
                    </a:p>
                  </a:txBody>
                  <a:tcPr anchor="ctr"/>
                </a:tc>
                <a:tc rowSpan="2">
                  <a:txBody>
                    <a:bodyPr/>
                    <a:lstStyle/>
                    <a:p>
                      <a:pPr algn="ctr"/>
                      <a:r>
                        <a:rPr lang="en-US" sz="14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Illuminated segments</a:t>
                      </a:r>
                    </a:p>
                  </a:txBody>
                  <a:tcPr>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6794">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96794">
                <a:tc>
                  <a:txBody>
                    <a:bodyPr/>
                    <a:lstStyle/>
                    <a:p>
                      <a:pPr algn="ctr"/>
                      <a:r>
                        <a:rPr lang="en-US" sz="1400" b="0" dirty="0"/>
                        <a:t>0000</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4269531488"/>
                  </a:ext>
                </a:extLst>
              </a:tr>
            </a:tbl>
          </a:graphicData>
        </a:graphic>
      </p:graphicFrame>
      <p:grpSp>
        <p:nvGrpSpPr>
          <p:cNvPr id="7" name="Group 6">
            <a:extLst>
              <a:ext uri="{FF2B5EF4-FFF2-40B4-BE49-F238E27FC236}">
                <a16:creationId xmlns:a16="http://schemas.microsoft.com/office/drawing/2014/main" id="{558A9867-D757-430D-E94C-D1C52F095455}"/>
              </a:ext>
            </a:extLst>
          </p:cNvPr>
          <p:cNvGrpSpPr/>
          <p:nvPr/>
        </p:nvGrpSpPr>
        <p:grpSpPr>
          <a:xfrm>
            <a:off x="6641062" y="2979962"/>
            <a:ext cx="1066800" cy="1892300"/>
            <a:chOff x="9715500" y="2222500"/>
            <a:chExt cx="1066800" cy="1892300"/>
          </a:xfrm>
        </p:grpSpPr>
        <p:sp>
          <p:nvSpPr>
            <p:cNvPr id="8" name="Rectangle 7">
              <a:extLst>
                <a:ext uri="{FF2B5EF4-FFF2-40B4-BE49-F238E27FC236}">
                  <a16:creationId xmlns:a16="http://schemas.microsoft.com/office/drawing/2014/main" id="{23E7938E-4ED5-9F58-D6BA-3312D23F1E19}"/>
                </a:ext>
              </a:extLst>
            </p:cNvPr>
            <p:cNvSpPr/>
            <p:nvPr/>
          </p:nvSpPr>
          <p:spPr>
            <a:xfrm>
              <a:off x="9715500" y="2425700"/>
              <a:ext cx="1066800" cy="14865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1895EDC6-C67A-4F84-05CA-0A182D76A95A}"/>
                </a:ext>
              </a:extLst>
            </p:cNvPr>
            <p:cNvCxnSpPr>
              <a:cxnSpLocks/>
            </p:cNvCxnSpPr>
            <p:nvPr/>
          </p:nvCxnSpPr>
          <p:spPr>
            <a:xfrm>
              <a:off x="99568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0AF93681-48BA-D843-9F0D-E88E58739A61}"/>
                </a:ext>
              </a:extLst>
            </p:cNvPr>
            <p:cNvSpPr txBox="1"/>
            <p:nvPr/>
          </p:nvSpPr>
          <p:spPr>
            <a:xfrm>
              <a:off x="9823431" y="2444234"/>
              <a:ext cx="902811" cy="369332"/>
            </a:xfrm>
            <a:prstGeom prst="rect">
              <a:avLst/>
            </a:prstGeom>
            <a:noFill/>
          </p:spPr>
          <p:txBody>
            <a:bodyPr wrap="none" rtlCol="0">
              <a:spAutoFit/>
            </a:bodyPr>
            <a:lstStyle/>
            <a:p>
              <a:r>
                <a:rPr lang="en-US" dirty="0"/>
                <a:t>a b c d</a:t>
              </a:r>
            </a:p>
          </p:txBody>
        </p:sp>
        <p:sp>
          <p:nvSpPr>
            <p:cNvPr id="11" name="TextBox 10">
              <a:extLst>
                <a:ext uri="{FF2B5EF4-FFF2-40B4-BE49-F238E27FC236}">
                  <a16:creationId xmlns:a16="http://schemas.microsoft.com/office/drawing/2014/main" id="{E8ACA756-BC86-721B-FE5A-3EEBF766023D}"/>
                </a:ext>
              </a:extLst>
            </p:cNvPr>
            <p:cNvSpPr txBox="1"/>
            <p:nvPr/>
          </p:nvSpPr>
          <p:spPr>
            <a:xfrm>
              <a:off x="9944636" y="3541658"/>
              <a:ext cx="657552" cy="369332"/>
            </a:xfrm>
            <a:prstGeom prst="rect">
              <a:avLst/>
            </a:prstGeom>
            <a:noFill/>
          </p:spPr>
          <p:txBody>
            <a:bodyPr wrap="none" rtlCol="0">
              <a:spAutoFit/>
            </a:bodyPr>
            <a:lstStyle/>
            <a:p>
              <a:r>
                <a:rPr lang="en-US" dirty="0"/>
                <a:t>e f g</a:t>
              </a:r>
            </a:p>
          </p:txBody>
        </p:sp>
        <p:cxnSp>
          <p:nvCxnSpPr>
            <p:cNvPr id="12" name="Straight Connector 11">
              <a:extLst>
                <a:ext uri="{FF2B5EF4-FFF2-40B4-BE49-F238E27FC236}">
                  <a16:creationId xmlns:a16="http://schemas.microsoft.com/office/drawing/2014/main" id="{AA174891-82FE-1FEA-9B50-8B9213F1FB45}"/>
                </a:ext>
              </a:extLst>
            </p:cNvPr>
            <p:cNvCxnSpPr>
              <a:cxnSpLocks/>
            </p:cNvCxnSpPr>
            <p:nvPr/>
          </p:nvCxnSpPr>
          <p:spPr>
            <a:xfrm>
              <a:off x="101473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4DBD309-4089-D1F3-952D-7FBE078BFA51}"/>
                </a:ext>
              </a:extLst>
            </p:cNvPr>
            <p:cNvCxnSpPr>
              <a:cxnSpLocks/>
            </p:cNvCxnSpPr>
            <p:nvPr/>
          </p:nvCxnSpPr>
          <p:spPr>
            <a:xfrm>
              <a:off x="103505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4F31343-23A8-BD7E-EE7D-57EE6E112DFA}"/>
                </a:ext>
              </a:extLst>
            </p:cNvPr>
            <p:cNvCxnSpPr>
              <a:cxnSpLocks/>
            </p:cNvCxnSpPr>
            <p:nvPr/>
          </p:nvCxnSpPr>
          <p:spPr>
            <a:xfrm>
              <a:off x="105410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DA7E4D-C939-0FED-3D7E-4FC449DD0744}"/>
                </a:ext>
              </a:extLst>
            </p:cNvPr>
            <p:cNvCxnSpPr>
              <a:cxnSpLocks/>
            </p:cNvCxnSpPr>
            <p:nvPr/>
          </p:nvCxnSpPr>
          <p:spPr>
            <a:xfrm>
              <a:off x="100711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CC8402A-6C17-1AB3-26CD-043F8FECBDBD}"/>
                </a:ext>
              </a:extLst>
            </p:cNvPr>
            <p:cNvCxnSpPr>
              <a:cxnSpLocks/>
            </p:cNvCxnSpPr>
            <p:nvPr/>
          </p:nvCxnSpPr>
          <p:spPr>
            <a:xfrm>
              <a:off x="102743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0D3207A-EA1F-A8D6-3FDB-DF477EEB84AA}"/>
                </a:ext>
              </a:extLst>
            </p:cNvPr>
            <p:cNvCxnSpPr>
              <a:cxnSpLocks/>
            </p:cNvCxnSpPr>
            <p:nvPr/>
          </p:nvCxnSpPr>
          <p:spPr>
            <a:xfrm>
              <a:off x="104648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8" name="Trapezoid 17">
            <a:extLst>
              <a:ext uri="{FF2B5EF4-FFF2-40B4-BE49-F238E27FC236}">
                <a16:creationId xmlns:a16="http://schemas.microsoft.com/office/drawing/2014/main" id="{D1D3986C-012B-7082-2150-6728322B1835}"/>
              </a:ext>
            </a:extLst>
          </p:cNvPr>
          <p:cNvSpPr/>
          <p:nvPr/>
        </p:nvSpPr>
        <p:spPr>
          <a:xfrm rot="16200000">
            <a:off x="2480970" y="3516279"/>
            <a:ext cx="1778000" cy="819666"/>
          </a:xfrm>
          <a:prstGeom prst="trapezoi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D5514FD8-EF47-E22D-44A3-A34B5268F27B}"/>
              </a:ext>
            </a:extLst>
          </p:cNvPr>
          <p:cNvSpPr txBox="1"/>
          <p:nvPr/>
        </p:nvSpPr>
        <p:spPr>
          <a:xfrm>
            <a:off x="1148847" y="3815272"/>
            <a:ext cx="800219" cy="369332"/>
          </a:xfrm>
          <a:prstGeom prst="rect">
            <a:avLst/>
          </a:prstGeom>
          <a:noFill/>
        </p:spPr>
        <p:txBody>
          <a:bodyPr wrap="none" rtlCol="0">
            <a:spAutoFit/>
          </a:bodyPr>
          <a:lstStyle/>
          <a:p>
            <a:r>
              <a:rPr lang="en-US" dirty="0"/>
              <a:t>0000</a:t>
            </a:r>
          </a:p>
        </p:txBody>
      </p:sp>
      <p:sp>
        <p:nvSpPr>
          <p:cNvPr id="21" name="TextBox 20">
            <a:extLst>
              <a:ext uri="{FF2B5EF4-FFF2-40B4-BE49-F238E27FC236}">
                <a16:creationId xmlns:a16="http://schemas.microsoft.com/office/drawing/2014/main" id="{77328F27-9686-160E-31BE-FB4D8C90920B}"/>
              </a:ext>
            </a:extLst>
          </p:cNvPr>
          <p:cNvSpPr txBox="1"/>
          <p:nvPr/>
        </p:nvSpPr>
        <p:spPr>
          <a:xfrm rot="16200000">
            <a:off x="2819073" y="3757946"/>
            <a:ext cx="1082348" cy="369332"/>
          </a:xfrm>
          <a:prstGeom prst="rect">
            <a:avLst/>
          </a:prstGeom>
          <a:noFill/>
        </p:spPr>
        <p:txBody>
          <a:bodyPr wrap="none" rtlCol="0">
            <a:spAutoFit/>
          </a:bodyPr>
          <a:lstStyle/>
          <a:p>
            <a:r>
              <a:rPr lang="en-US" dirty="0"/>
              <a:t>decoder</a:t>
            </a:r>
          </a:p>
        </p:txBody>
      </p:sp>
      <p:grpSp>
        <p:nvGrpSpPr>
          <p:cNvPr id="3" name="Group 2">
            <a:extLst>
              <a:ext uri="{FF2B5EF4-FFF2-40B4-BE49-F238E27FC236}">
                <a16:creationId xmlns:a16="http://schemas.microsoft.com/office/drawing/2014/main" id="{BC9DCA56-4179-EB8C-4745-E0B4949F0037}"/>
              </a:ext>
            </a:extLst>
          </p:cNvPr>
          <p:cNvGrpSpPr/>
          <p:nvPr/>
        </p:nvGrpSpPr>
        <p:grpSpPr>
          <a:xfrm>
            <a:off x="8063462" y="3129050"/>
            <a:ext cx="1079302" cy="1583060"/>
            <a:chOff x="398123" y="3001826"/>
            <a:chExt cx="1079302" cy="1583060"/>
          </a:xfrm>
        </p:grpSpPr>
        <p:cxnSp>
          <p:nvCxnSpPr>
            <p:cNvPr id="5" name="Straight Connector 4">
              <a:extLst>
                <a:ext uri="{FF2B5EF4-FFF2-40B4-BE49-F238E27FC236}">
                  <a16:creationId xmlns:a16="http://schemas.microsoft.com/office/drawing/2014/main" id="{B934C997-7FC0-5441-E533-63EE3C03A3DA}"/>
                </a:ext>
              </a:extLst>
            </p:cNvPr>
            <p:cNvCxnSpPr/>
            <p:nvPr/>
          </p:nvCxnSpPr>
          <p:spPr>
            <a:xfrm>
              <a:off x="725759" y="3360380"/>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BEE8EFD-898C-83B2-F6F2-38C1B91DE945}"/>
                </a:ext>
              </a:extLst>
            </p:cNvPr>
            <p:cNvCxnSpPr/>
            <p:nvPr/>
          </p:nvCxnSpPr>
          <p:spPr>
            <a:xfrm>
              <a:off x="725759" y="3808566"/>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046A6E4-2E79-0048-24CA-D69474A3B5B0}"/>
                </a:ext>
              </a:extLst>
            </p:cNvPr>
            <p:cNvCxnSpPr/>
            <p:nvPr/>
          </p:nvCxnSpPr>
          <p:spPr>
            <a:xfrm>
              <a:off x="725759" y="4265089"/>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F964C28-4045-6C1C-3746-8A7C9E5DD7E3}"/>
                </a:ext>
              </a:extLst>
            </p:cNvPr>
            <p:cNvCxnSpPr>
              <a:cxnSpLocks/>
            </p:cNvCxnSpPr>
            <p:nvPr/>
          </p:nvCxnSpPr>
          <p:spPr>
            <a:xfrm>
              <a:off x="718880"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83F6719-A156-EB3A-93B5-5D149D0FF068}"/>
                </a:ext>
              </a:extLst>
            </p:cNvPr>
            <p:cNvCxnSpPr>
              <a:cxnSpLocks/>
            </p:cNvCxnSpPr>
            <p:nvPr/>
          </p:nvCxnSpPr>
          <p:spPr>
            <a:xfrm>
              <a:off x="1145418"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2619C13-83EA-30C0-DA04-B114E8511841}"/>
                </a:ext>
              </a:extLst>
            </p:cNvPr>
            <p:cNvCxnSpPr>
              <a:cxnSpLocks/>
            </p:cNvCxnSpPr>
            <p:nvPr/>
          </p:nvCxnSpPr>
          <p:spPr>
            <a:xfrm>
              <a:off x="720026"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4A197FFC-D084-D4FF-ABD4-427B2D166D59}"/>
                </a:ext>
              </a:extLst>
            </p:cNvPr>
            <p:cNvCxnSpPr>
              <a:cxnSpLocks/>
            </p:cNvCxnSpPr>
            <p:nvPr/>
          </p:nvCxnSpPr>
          <p:spPr>
            <a:xfrm>
              <a:off x="1145418"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C2711DDC-CDF4-A2FE-C1E0-1E74C550AE59}"/>
                </a:ext>
              </a:extLst>
            </p:cNvPr>
            <p:cNvSpPr txBox="1"/>
            <p:nvPr/>
          </p:nvSpPr>
          <p:spPr>
            <a:xfrm>
              <a:off x="758356" y="3001826"/>
              <a:ext cx="314510" cy="369332"/>
            </a:xfrm>
            <a:prstGeom prst="rect">
              <a:avLst/>
            </a:prstGeom>
            <a:noFill/>
          </p:spPr>
          <p:txBody>
            <a:bodyPr wrap="none" rtlCol="0">
              <a:spAutoFit/>
            </a:bodyPr>
            <a:lstStyle/>
            <a:p>
              <a:r>
                <a:rPr lang="en-US" dirty="0"/>
                <a:t>c</a:t>
              </a:r>
            </a:p>
          </p:txBody>
        </p:sp>
        <p:sp>
          <p:nvSpPr>
            <p:cNvPr id="28" name="TextBox 27">
              <a:extLst>
                <a:ext uri="{FF2B5EF4-FFF2-40B4-BE49-F238E27FC236}">
                  <a16:creationId xmlns:a16="http://schemas.microsoft.com/office/drawing/2014/main" id="{15C61FC2-6784-4343-2407-9AD2CD5ADCEF}"/>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29" name="TextBox 28">
              <a:extLst>
                <a:ext uri="{FF2B5EF4-FFF2-40B4-BE49-F238E27FC236}">
                  <a16:creationId xmlns:a16="http://schemas.microsoft.com/office/drawing/2014/main" id="{B306C594-800B-DAC9-5343-6F37BC9B6AC0}"/>
                </a:ext>
              </a:extLst>
            </p:cNvPr>
            <p:cNvSpPr txBox="1"/>
            <p:nvPr/>
          </p:nvSpPr>
          <p:spPr>
            <a:xfrm>
              <a:off x="1137267" y="3887644"/>
              <a:ext cx="340158" cy="369332"/>
            </a:xfrm>
            <a:prstGeom prst="rect">
              <a:avLst/>
            </a:prstGeom>
            <a:noFill/>
          </p:spPr>
          <p:txBody>
            <a:bodyPr wrap="square" rtlCol="0">
              <a:spAutoFit/>
            </a:bodyPr>
            <a:lstStyle/>
            <a:p>
              <a:r>
                <a:rPr lang="en-US" dirty="0"/>
                <a:t>g</a:t>
              </a:r>
            </a:p>
          </p:txBody>
        </p:sp>
        <p:sp>
          <p:nvSpPr>
            <p:cNvPr id="30" name="TextBox 29">
              <a:extLst>
                <a:ext uri="{FF2B5EF4-FFF2-40B4-BE49-F238E27FC236}">
                  <a16:creationId xmlns:a16="http://schemas.microsoft.com/office/drawing/2014/main" id="{46A6B899-4E3E-25E4-70E4-581455F8DE27}"/>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31" name="TextBox 30">
              <a:extLst>
                <a:ext uri="{FF2B5EF4-FFF2-40B4-BE49-F238E27FC236}">
                  <a16:creationId xmlns:a16="http://schemas.microsoft.com/office/drawing/2014/main" id="{2BDF4548-8CA3-CA2B-BB0E-91FB0104E91D}"/>
                </a:ext>
              </a:extLst>
            </p:cNvPr>
            <p:cNvSpPr txBox="1"/>
            <p:nvPr/>
          </p:nvSpPr>
          <p:spPr>
            <a:xfrm>
              <a:off x="398123" y="3872714"/>
              <a:ext cx="188841" cy="200950"/>
            </a:xfrm>
            <a:prstGeom prst="rect">
              <a:avLst/>
            </a:prstGeom>
            <a:noFill/>
          </p:spPr>
          <p:txBody>
            <a:bodyPr wrap="none" rtlCol="0">
              <a:spAutoFit/>
            </a:bodyPr>
            <a:lstStyle/>
            <a:p>
              <a:r>
                <a:rPr lang="en-US" dirty="0"/>
                <a:t>e</a:t>
              </a:r>
            </a:p>
          </p:txBody>
        </p:sp>
        <p:sp>
          <p:nvSpPr>
            <p:cNvPr id="32" name="TextBox 31">
              <a:extLst>
                <a:ext uri="{FF2B5EF4-FFF2-40B4-BE49-F238E27FC236}">
                  <a16:creationId xmlns:a16="http://schemas.microsoft.com/office/drawing/2014/main" id="{90CD442B-827D-8925-8824-1BA1EEA02187}"/>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33" name="TextBox 32">
              <a:extLst>
                <a:ext uri="{FF2B5EF4-FFF2-40B4-BE49-F238E27FC236}">
                  <a16:creationId xmlns:a16="http://schemas.microsoft.com/office/drawing/2014/main" id="{12045607-AD0E-F212-ED37-A23C7C078908}"/>
                </a:ext>
              </a:extLst>
            </p:cNvPr>
            <p:cNvSpPr txBox="1"/>
            <p:nvPr/>
          </p:nvSpPr>
          <p:spPr>
            <a:xfrm>
              <a:off x="797664" y="3455505"/>
              <a:ext cx="374775" cy="369332"/>
            </a:xfrm>
            <a:prstGeom prst="rect">
              <a:avLst/>
            </a:prstGeom>
            <a:noFill/>
          </p:spPr>
          <p:txBody>
            <a:bodyPr wrap="square" rtlCol="0">
              <a:spAutoFit/>
            </a:bodyPr>
            <a:lstStyle/>
            <a:p>
              <a:r>
                <a:rPr lang="en-US" dirty="0"/>
                <a:t>a</a:t>
              </a:r>
            </a:p>
          </p:txBody>
        </p:sp>
      </p:grpSp>
      <p:sp>
        <p:nvSpPr>
          <p:cNvPr id="34" name="Right Arrow 33">
            <a:extLst>
              <a:ext uri="{FF2B5EF4-FFF2-40B4-BE49-F238E27FC236}">
                <a16:creationId xmlns:a16="http://schemas.microsoft.com/office/drawing/2014/main" id="{81A99088-0E24-83F3-FB4D-874297100CDE}"/>
              </a:ext>
            </a:extLst>
          </p:cNvPr>
          <p:cNvSpPr/>
          <p:nvPr/>
        </p:nvSpPr>
        <p:spPr>
          <a:xfrm>
            <a:off x="2149154" y="3788052"/>
            <a:ext cx="576092"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620BDDD6-1236-500B-10D3-A0CC63B36627}"/>
              </a:ext>
            </a:extLst>
          </p:cNvPr>
          <p:cNvCxnSpPr/>
          <p:nvPr/>
        </p:nvCxnSpPr>
        <p:spPr>
          <a:xfrm>
            <a:off x="3779804" y="3201696"/>
            <a:ext cx="76679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D0A93CC-32B3-ED0A-55CA-ADAD46A39FF0}"/>
              </a:ext>
            </a:extLst>
          </p:cNvPr>
          <p:cNvSpPr txBox="1"/>
          <p:nvPr/>
        </p:nvSpPr>
        <p:spPr>
          <a:xfrm>
            <a:off x="3771298" y="2832364"/>
            <a:ext cx="2111475" cy="369332"/>
          </a:xfrm>
          <a:prstGeom prst="rect">
            <a:avLst/>
          </a:prstGeom>
          <a:noFill/>
        </p:spPr>
        <p:txBody>
          <a:bodyPr wrap="none" rtlCol="0">
            <a:spAutoFit/>
          </a:bodyPr>
          <a:lstStyle/>
          <a:p>
            <a:r>
              <a:rPr lang="en-US" dirty="0"/>
              <a:t>0000 line will be 1</a:t>
            </a:r>
          </a:p>
        </p:txBody>
      </p:sp>
      <p:sp>
        <p:nvSpPr>
          <p:cNvPr id="38" name="TextBox 37">
            <a:extLst>
              <a:ext uri="{FF2B5EF4-FFF2-40B4-BE49-F238E27FC236}">
                <a16:creationId xmlns:a16="http://schemas.microsoft.com/office/drawing/2014/main" id="{3792539C-4DCF-CAE4-964C-09645CB9068B}"/>
              </a:ext>
            </a:extLst>
          </p:cNvPr>
          <p:cNvSpPr txBox="1"/>
          <p:nvPr/>
        </p:nvSpPr>
        <p:spPr>
          <a:xfrm>
            <a:off x="3799439" y="3767395"/>
            <a:ext cx="2115579" cy="369332"/>
          </a:xfrm>
          <a:prstGeom prst="rect">
            <a:avLst/>
          </a:prstGeom>
          <a:noFill/>
        </p:spPr>
        <p:txBody>
          <a:bodyPr wrap="none" rtlCol="0">
            <a:spAutoFit/>
          </a:bodyPr>
          <a:lstStyle/>
          <a:p>
            <a:r>
              <a:rPr lang="en-US" dirty="0"/>
              <a:t>all others will be 0</a:t>
            </a:r>
          </a:p>
        </p:txBody>
      </p:sp>
      <p:grpSp>
        <p:nvGrpSpPr>
          <p:cNvPr id="39" name="Group 38">
            <a:extLst>
              <a:ext uri="{FF2B5EF4-FFF2-40B4-BE49-F238E27FC236}">
                <a16:creationId xmlns:a16="http://schemas.microsoft.com/office/drawing/2014/main" id="{6EDCEC30-7EC7-7743-AD59-6066E662647C}"/>
              </a:ext>
            </a:extLst>
          </p:cNvPr>
          <p:cNvGrpSpPr/>
          <p:nvPr/>
        </p:nvGrpSpPr>
        <p:grpSpPr>
          <a:xfrm>
            <a:off x="9362445" y="3155914"/>
            <a:ext cx="1112838" cy="1559752"/>
            <a:chOff x="8275275" y="3338094"/>
            <a:chExt cx="1112838" cy="1559752"/>
          </a:xfrm>
        </p:grpSpPr>
        <p:grpSp>
          <p:nvGrpSpPr>
            <p:cNvPr id="40" name="Group 39">
              <a:extLst>
                <a:ext uri="{FF2B5EF4-FFF2-40B4-BE49-F238E27FC236}">
                  <a16:creationId xmlns:a16="http://schemas.microsoft.com/office/drawing/2014/main" id="{C4743AB9-6263-A835-B6B2-06B983B15B12}"/>
                </a:ext>
              </a:extLst>
            </p:cNvPr>
            <p:cNvGrpSpPr/>
            <p:nvPr/>
          </p:nvGrpSpPr>
          <p:grpSpPr>
            <a:xfrm>
              <a:off x="8520703" y="3654961"/>
              <a:ext cx="426538" cy="904709"/>
              <a:chOff x="718880" y="3360380"/>
              <a:chExt cx="426538" cy="904709"/>
            </a:xfrm>
          </p:grpSpPr>
          <p:cxnSp>
            <p:nvCxnSpPr>
              <p:cNvPr id="48" name="Straight Connector 47">
                <a:extLst>
                  <a:ext uri="{FF2B5EF4-FFF2-40B4-BE49-F238E27FC236}">
                    <a16:creationId xmlns:a16="http://schemas.microsoft.com/office/drawing/2014/main" id="{2800047C-3DB3-6247-F06D-70A5283CFB11}"/>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AA1C015-7347-8474-8E59-B13960668694}"/>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122418F2-187A-F0ED-DE0F-F09AE883FA33}"/>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488CDDA-2052-BD58-447C-3824F5113568}"/>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FEDD8313-271B-128A-3A3B-BA831913A5CA}"/>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292235E-FF3D-EE34-7351-BF877FAD6E32}"/>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3BEB6837-5D0B-5B53-8565-EE502CE5119A}"/>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41" name="TextBox 40">
              <a:extLst>
                <a:ext uri="{FF2B5EF4-FFF2-40B4-BE49-F238E27FC236}">
                  <a16:creationId xmlns:a16="http://schemas.microsoft.com/office/drawing/2014/main" id="{884BA000-2780-AC61-2467-AC10C2AAFFF1}"/>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42" name="TextBox 41">
              <a:extLst>
                <a:ext uri="{FF2B5EF4-FFF2-40B4-BE49-F238E27FC236}">
                  <a16:creationId xmlns:a16="http://schemas.microsoft.com/office/drawing/2014/main" id="{A9BD5CDA-8293-A7A6-21B8-039A4B7B8EEE}"/>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43" name="TextBox 42">
              <a:extLst>
                <a:ext uri="{FF2B5EF4-FFF2-40B4-BE49-F238E27FC236}">
                  <a16:creationId xmlns:a16="http://schemas.microsoft.com/office/drawing/2014/main" id="{0B60328E-E878-4E77-6E48-92DE8B8AEAF6}"/>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44" name="TextBox 43">
              <a:extLst>
                <a:ext uri="{FF2B5EF4-FFF2-40B4-BE49-F238E27FC236}">
                  <a16:creationId xmlns:a16="http://schemas.microsoft.com/office/drawing/2014/main" id="{9ED4D5A3-E6F0-3B85-6FB9-5DB6D442B3FB}"/>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45" name="TextBox 44">
              <a:extLst>
                <a:ext uri="{FF2B5EF4-FFF2-40B4-BE49-F238E27FC236}">
                  <a16:creationId xmlns:a16="http://schemas.microsoft.com/office/drawing/2014/main" id="{5E271844-2945-C2CE-D674-6DF05F225572}"/>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46" name="TextBox 45">
              <a:extLst>
                <a:ext uri="{FF2B5EF4-FFF2-40B4-BE49-F238E27FC236}">
                  <a16:creationId xmlns:a16="http://schemas.microsoft.com/office/drawing/2014/main" id="{FE8B814A-0ED8-E007-A747-6AC83C90F7D0}"/>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47" name="TextBox 46">
              <a:extLst>
                <a:ext uri="{FF2B5EF4-FFF2-40B4-BE49-F238E27FC236}">
                  <a16:creationId xmlns:a16="http://schemas.microsoft.com/office/drawing/2014/main" id="{3EDAB47C-35F8-1A21-6507-CD654AE240AA}"/>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sp>
        <p:nvSpPr>
          <p:cNvPr id="35" name="TextBox 34">
            <a:extLst>
              <a:ext uri="{FF2B5EF4-FFF2-40B4-BE49-F238E27FC236}">
                <a16:creationId xmlns:a16="http://schemas.microsoft.com/office/drawing/2014/main" id="{15851E7E-C379-158E-F7B0-8845FDA994CD}"/>
              </a:ext>
            </a:extLst>
          </p:cNvPr>
          <p:cNvSpPr txBox="1"/>
          <p:nvPr/>
        </p:nvSpPr>
        <p:spPr>
          <a:xfrm>
            <a:off x="2949155" y="4940308"/>
            <a:ext cx="7699415" cy="1938992"/>
          </a:xfrm>
          <a:prstGeom prst="rect">
            <a:avLst/>
          </a:prstGeom>
          <a:noFill/>
        </p:spPr>
        <p:txBody>
          <a:bodyPr wrap="none" rtlCol="0">
            <a:spAutoFit/>
          </a:bodyPr>
          <a:lstStyle/>
          <a:p>
            <a:r>
              <a:rPr lang="en-US" sz="2400" dirty="0"/>
              <a:t>Connect the 0000 line to: b c d e f g</a:t>
            </a:r>
          </a:p>
          <a:p>
            <a:endParaRPr lang="en-US" sz="2400" dirty="0"/>
          </a:p>
          <a:p>
            <a:r>
              <a:rPr lang="en-US" sz="2400" dirty="0"/>
              <a:t>When the line is active those segments will illuminate</a:t>
            </a:r>
          </a:p>
          <a:p>
            <a:endParaRPr lang="en-US" sz="2400" dirty="0"/>
          </a:p>
          <a:p>
            <a:r>
              <a:rPr lang="en-US" sz="2400" dirty="0"/>
              <a:t>When it’s not active, no display</a:t>
            </a:r>
          </a:p>
        </p:txBody>
      </p:sp>
    </p:spTree>
    <p:extLst>
      <p:ext uri="{BB962C8B-B14F-4D97-AF65-F5344CB8AC3E}">
        <p14:creationId xmlns:p14="http://schemas.microsoft.com/office/powerpoint/2010/main" val="228743229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8FFEF-78C2-71B8-1DCF-5E496D425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FD234-B006-6E2D-2848-6AE30A144A8F}"/>
              </a:ext>
            </a:extLst>
          </p:cNvPr>
          <p:cNvSpPr>
            <a:spLocks noGrp="1"/>
          </p:cNvSpPr>
          <p:nvPr>
            <p:ph type="title"/>
          </p:nvPr>
        </p:nvSpPr>
        <p:spPr/>
        <p:txBody>
          <a:bodyPr/>
          <a:lstStyle/>
          <a:p>
            <a:r>
              <a:rPr lang="en-US" dirty="0"/>
              <a:t>Our friend the decoder</a:t>
            </a:r>
          </a:p>
        </p:txBody>
      </p:sp>
      <p:sp>
        <p:nvSpPr>
          <p:cNvPr id="4" name="Slide Number Placeholder 3">
            <a:extLst>
              <a:ext uri="{FF2B5EF4-FFF2-40B4-BE49-F238E27FC236}">
                <a16:creationId xmlns:a16="http://schemas.microsoft.com/office/drawing/2014/main" id="{0BB3C072-0A7D-A381-D61D-BF439C4B220F}"/>
              </a:ext>
            </a:extLst>
          </p:cNvPr>
          <p:cNvSpPr>
            <a:spLocks noGrp="1"/>
          </p:cNvSpPr>
          <p:nvPr>
            <p:ph type="sldNum" sz="quarter" idx="12"/>
          </p:nvPr>
        </p:nvSpPr>
        <p:spPr/>
        <p:txBody>
          <a:bodyPr/>
          <a:lstStyle/>
          <a:p>
            <a:fld id="{CC057153-B650-4DEB-B370-79DDCFDCE934}" type="slidenum">
              <a:rPr lang="en-US" smtClean="0"/>
              <a:t>67</a:t>
            </a:fld>
            <a:endParaRPr lang="en-US"/>
          </a:p>
        </p:txBody>
      </p:sp>
      <p:graphicFrame>
        <p:nvGraphicFramePr>
          <p:cNvPr id="6" name="Table 5">
            <a:extLst>
              <a:ext uri="{FF2B5EF4-FFF2-40B4-BE49-F238E27FC236}">
                <a16:creationId xmlns:a16="http://schemas.microsoft.com/office/drawing/2014/main" id="{2AE709DC-1FA4-7F1C-AEDA-E0B13DFC79FC}"/>
              </a:ext>
            </a:extLst>
          </p:cNvPr>
          <p:cNvGraphicFramePr>
            <a:graphicFrameLocks noGrp="1"/>
          </p:cNvGraphicFramePr>
          <p:nvPr/>
        </p:nvGraphicFramePr>
        <p:xfrm>
          <a:off x="2592511" y="1360302"/>
          <a:ext cx="6398051" cy="914400"/>
        </p:xfrm>
        <a:graphic>
          <a:graphicData uri="http://schemas.openxmlformats.org/drawingml/2006/table">
            <a:tbl>
              <a:tblPr firstRow="1" bandRow="1">
                <a:tableStyleId>{00A15C55-8517-42AA-B614-E9B94910E393}</a:tableStyleId>
              </a:tblPr>
              <a:tblGrid>
                <a:gridCol w="711200">
                  <a:extLst>
                    <a:ext uri="{9D8B030D-6E8A-4147-A177-3AD203B41FA5}">
                      <a16:colId xmlns:a16="http://schemas.microsoft.com/office/drawing/2014/main" val="3694147436"/>
                    </a:ext>
                  </a:extLst>
                </a:gridCol>
                <a:gridCol w="570752">
                  <a:extLst>
                    <a:ext uri="{9D8B030D-6E8A-4147-A177-3AD203B41FA5}">
                      <a16:colId xmlns:a16="http://schemas.microsoft.com/office/drawing/2014/main" val="4016799865"/>
                    </a:ext>
                  </a:extLst>
                </a:gridCol>
                <a:gridCol w="699499">
                  <a:extLst>
                    <a:ext uri="{9D8B030D-6E8A-4147-A177-3AD203B41FA5}">
                      <a16:colId xmlns:a16="http://schemas.microsoft.com/office/drawing/2014/main" val="3451865692"/>
                    </a:ext>
                  </a:extLst>
                </a:gridCol>
                <a:gridCol w="736100">
                  <a:extLst>
                    <a:ext uri="{9D8B030D-6E8A-4147-A177-3AD203B41FA5}">
                      <a16:colId xmlns:a16="http://schemas.microsoft.com/office/drawing/2014/main" val="1891419321"/>
                    </a:ext>
                  </a:extLst>
                </a:gridCol>
                <a:gridCol w="736100">
                  <a:extLst>
                    <a:ext uri="{9D8B030D-6E8A-4147-A177-3AD203B41FA5}">
                      <a16:colId xmlns:a16="http://schemas.microsoft.com/office/drawing/2014/main" val="2699412785"/>
                    </a:ext>
                  </a:extLst>
                </a:gridCol>
                <a:gridCol w="736100">
                  <a:extLst>
                    <a:ext uri="{9D8B030D-6E8A-4147-A177-3AD203B41FA5}">
                      <a16:colId xmlns:a16="http://schemas.microsoft.com/office/drawing/2014/main" val="2429003282"/>
                    </a:ext>
                  </a:extLst>
                </a:gridCol>
                <a:gridCol w="736100">
                  <a:extLst>
                    <a:ext uri="{9D8B030D-6E8A-4147-A177-3AD203B41FA5}">
                      <a16:colId xmlns:a16="http://schemas.microsoft.com/office/drawing/2014/main" val="3819096512"/>
                    </a:ext>
                  </a:extLst>
                </a:gridCol>
                <a:gridCol w="736100">
                  <a:extLst>
                    <a:ext uri="{9D8B030D-6E8A-4147-A177-3AD203B41FA5}">
                      <a16:colId xmlns:a16="http://schemas.microsoft.com/office/drawing/2014/main" val="1822396486"/>
                    </a:ext>
                  </a:extLst>
                </a:gridCol>
                <a:gridCol w="736100">
                  <a:extLst>
                    <a:ext uri="{9D8B030D-6E8A-4147-A177-3AD203B41FA5}">
                      <a16:colId xmlns:a16="http://schemas.microsoft.com/office/drawing/2014/main" val="310054254"/>
                    </a:ext>
                  </a:extLst>
                </a:gridCol>
              </a:tblGrid>
              <a:tr h="296794">
                <a:tc rowSpan="2">
                  <a:txBody>
                    <a:bodyPr/>
                    <a:lstStyle/>
                    <a:p>
                      <a:pPr algn="ctr"/>
                      <a:r>
                        <a:rPr lang="en-US" sz="1400" b="0" dirty="0"/>
                        <a:t>Input</a:t>
                      </a:r>
                    </a:p>
                  </a:txBody>
                  <a:tcPr anchor="ctr"/>
                </a:tc>
                <a:tc rowSpan="2">
                  <a:txBody>
                    <a:bodyPr/>
                    <a:lstStyle/>
                    <a:p>
                      <a:pPr algn="ctr"/>
                      <a:r>
                        <a:rPr lang="en-US" sz="14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Illuminated segments</a:t>
                      </a:r>
                    </a:p>
                  </a:txBody>
                  <a:tcPr>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6794">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96794">
                <a:tc>
                  <a:txBody>
                    <a:bodyPr/>
                    <a:lstStyle/>
                    <a:p>
                      <a:pPr algn="ctr"/>
                      <a:r>
                        <a:rPr lang="en-US" sz="1400" b="0" dirty="0"/>
                        <a:t>0001</a:t>
                      </a:r>
                    </a:p>
                  </a:txBody>
                  <a:tcPr/>
                </a:tc>
                <a:tc>
                  <a:txBody>
                    <a:bodyPr/>
                    <a:lstStyle/>
                    <a:p>
                      <a:pPr algn="ctr"/>
                      <a:r>
                        <a:rPr lang="en-US" sz="1400" b="0" dirty="0"/>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4269531488"/>
                  </a:ext>
                </a:extLst>
              </a:tr>
            </a:tbl>
          </a:graphicData>
        </a:graphic>
      </p:graphicFrame>
      <p:grpSp>
        <p:nvGrpSpPr>
          <p:cNvPr id="7" name="Group 6">
            <a:extLst>
              <a:ext uri="{FF2B5EF4-FFF2-40B4-BE49-F238E27FC236}">
                <a16:creationId xmlns:a16="http://schemas.microsoft.com/office/drawing/2014/main" id="{6A1D2F04-B93F-5368-4079-02F9958AB71F}"/>
              </a:ext>
            </a:extLst>
          </p:cNvPr>
          <p:cNvGrpSpPr/>
          <p:nvPr/>
        </p:nvGrpSpPr>
        <p:grpSpPr>
          <a:xfrm>
            <a:off x="6641062" y="2978150"/>
            <a:ext cx="1066800" cy="1892300"/>
            <a:chOff x="9715500" y="2222500"/>
            <a:chExt cx="1066800" cy="1892300"/>
          </a:xfrm>
        </p:grpSpPr>
        <p:sp>
          <p:nvSpPr>
            <p:cNvPr id="8" name="Rectangle 7">
              <a:extLst>
                <a:ext uri="{FF2B5EF4-FFF2-40B4-BE49-F238E27FC236}">
                  <a16:creationId xmlns:a16="http://schemas.microsoft.com/office/drawing/2014/main" id="{8ACCDA7A-E0EB-6FBC-AB67-DED4F48B27CE}"/>
                </a:ext>
              </a:extLst>
            </p:cNvPr>
            <p:cNvSpPr/>
            <p:nvPr/>
          </p:nvSpPr>
          <p:spPr>
            <a:xfrm>
              <a:off x="9715500" y="2425700"/>
              <a:ext cx="1066800" cy="14865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3022D0D8-051B-AEB7-2B10-80FE091FAE2C}"/>
                </a:ext>
              </a:extLst>
            </p:cNvPr>
            <p:cNvCxnSpPr>
              <a:cxnSpLocks/>
            </p:cNvCxnSpPr>
            <p:nvPr/>
          </p:nvCxnSpPr>
          <p:spPr>
            <a:xfrm>
              <a:off x="99568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E6B67E9-10D9-DB87-713B-67F95C2F4907}"/>
                </a:ext>
              </a:extLst>
            </p:cNvPr>
            <p:cNvSpPr txBox="1"/>
            <p:nvPr/>
          </p:nvSpPr>
          <p:spPr>
            <a:xfrm>
              <a:off x="9823431" y="2444234"/>
              <a:ext cx="902811" cy="369332"/>
            </a:xfrm>
            <a:prstGeom prst="rect">
              <a:avLst/>
            </a:prstGeom>
            <a:noFill/>
          </p:spPr>
          <p:txBody>
            <a:bodyPr wrap="none" rtlCol="0">
              <a:spAutoFit/>
            </a:bodyPr>
            <a:lstStyle/>
            <a:p>
              <a:r>
                <a:rPr lang="en-US" dirty="0"/>
                <a:t>a b c d</a:t>
              </a:r>
            </a:p>
          </p:txBody>
        </p:sp>
        <p:sp>
          <p:nvSpPr>
            <p:cNvPr id="11" name="TextBox 10">
              <a:extLst>
                <a:ext uri="{FF2B5EF4-FFF2-40B4-BE49-F238E27FC236}">
                  <a16:creationId xmlns:a16="http://schemas.microsoft.com/office/drawing/2014/main" id="{F7EBD885-C6AA-08D5-E702-E7F6B5CB4AED}"/>
                </a:ext>
              </a:extLst>
            </p:cNvPr>
            <p:cNvSpPr txBox="1"/>
            <p:nvPr/>
          </p:nvSpPr>
          <p:spPr>
            <a:xfrm>
              <a:off x="9944636" y="3541658"/>
              <a:ext cx="657552" cy="369332"/>
            </a:xfrm>
            <a:prstGeom prst="rect">
              <a:avLst/>
            </a:prstGeom>
            <a:noFill/>
          </p:spPr>
          <p:txBody>
            <a:bodyPr wrap="none" rtlCol="0">
              <a:spAutoFit/>
            </a:bodyPr>
            <a:lstStyle/>
            <a:p>
              <a:r>
                <a:rPr lang="en-US" dirty="0"/>
                <a:t>e f g</a:t>
              </a:r>
            </a:p>
          </p:txBody>
        </p:sp>
        <p:cxnSp>
          <p:nvCxnSpPr>
            <p:cNvPr id="12" name="Straight Connector 11">
              <a:extLst>
                <a:ext uri="{FF2B5EF4-FFF2-40B4-BE49-F238E27FC236}">
                  <a16:creationId xmlns:a16="http://schemas.microsoft.com/office/drawing/2014/main" id="{89DB5C94-F536-F4AD-DBFE-2596D2AD283F}"/>
                </a:ext>
              </a:extLst>
            </p:cNvPr>
            <p:cNvCxnSpPr>
              <a:cxnSpLocks/>
            </p:cNvCxnSpPr>
            <p:nvPr/>
          </p:nvCxnSpPr>
          <p:spPr>
            <a:xfrm>
              <a:off x="101473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DDC4B3-26FD-2993-A00C-B19A50AF4D3D}"/>
                </a:ext>
              </a:extLst>
            </p:cNvPr>
            <p:cNvCxnSpPr>
              <a:cxnSpLocks/>
            </p:cNvCxnSpPr>
            <p:nvPr/>
          </p:nvCxnSpPr>
          <p:spPr>
            <a:xfrm>
              <a:off x="103505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9F77C7-8B65-BA0A-A624-4F08EBAEE239}"/>
                </a:ext>
              </a:extLst>
            </p:cNvPr>
            <p:cNvCxnSpPr>
              <a:cxnSpLocks/>
            </p:cNvCxnSpPr>
            <p:nvPr/>
          </p:nvCxnSpPr>
          <p:spPr>
            <a:xfrm>
              <a:off x="105410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2F6FE23-9BEE-0BD8-FD6F-98B0B097D1DC}"/>
                </a:ext>
              </a:extLst>
            </p:cNvPr>
            <p:cNvCxnSpPr>
              <a:cxnSpLocks/>
            </p:cNvCxnSpPr>
            <p:nvPr/>
          </p:nvCxnSpPr>
          <p:spPr>
            <a:xfrm>
              <a:off x="100711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0E2EC9D-0826-925E-AAD7-9F0DD3CE603F}"/>
                </a:ext>
              </a:extLst>
            </p:cNvPr>
            <p:cNvCxnSpPr>
              <a:cxnSpLocks/>
            </p:cNvCxnSpPr>
            <p:nvPr/>
          </p:nvCxnSpPr>
          <p:spPr>
            <a:xfrm>
              <a:off x="102743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5A57F63-622D-7B95-8C55-4A1DDC916536}"/>
                </a:ext>
              </a:extLst>
            </p:cNvPr>
            <p:cNvCxnSpPr>
              <a:cxnSpLocks/>
            </p:cNvCxnSpPr>
            <p:nvPr/>
          </p:nvCxnSpPr>
          <p:spPr>
            <a:xfrm>
              <a:off x="104648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8" name="Trapezoid 17">
            <a:extLst>
              <a:ext uri="{FF2B5EF4-FFF2-40B4-BE49-F238E27FC236}">
                <a16:creationId xmlns:a16="http://schemas.microsoft.com/office/drawing/2014/main" id="{C0594FFA-964D-FEAF-506A-766AD3F850B7}"/>
              </a:ext>
            </a:extLst>
          </p:cNvPr>
          <p:cNvSpPr/>
          <p:nvPr/>
        </p:nvSpPr>
        <p:spPr>
          <a:xfrm rot="16200000">
            <a:off x="2480970" y="3514467"/>
            <a:ext cx="1778000" cy="819666"/>
          </a:xfrm>
          <a:prstGeom prst="trapezoi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083EA722-C959-73AF-96A3-CADFC7C198CA}"/>
              </a:ext>
            </a:extLst>
          </p:cNvPr>
          <p:cNvSpPr txBox="1"/>
          <p:nvPr/>
        </p:nvSpPr>
        <p:spPr>
          <a:xfrm>
            <a:off x="1148847" y="3813460"/>
            <a:ext cx="734240" cy="369332"/>
          </a:xfrm>
          <a:prstGeom prst="rect">
            <a:avLst/>
          </a:prstGeom>
          <a:noFill/>
        </p:spPr>
        <p:txBody>
          <a:bodyPr wrap="none" rtlCol="0">
            <a:spAutoFit/>
          </a:bodyPr>
          <a:lstStyle/>
          <a:p>
            <a:r>
              <a:rPr lang="en-US" dirty="0"/>
              <a:t>0001</a:t>
            </a:r>
          </a:p>
        </p:txBody>
      </p:sp>
      <p:sp>
        <p:nvSpPr>
          <p:cNvPr id="21" name="TextBox 20">
            <a:extLst>
              <a:ext uri="{FF2B5EF4-FFF2-40B4-BE49-F238E27FC236}">
                <a16:creationId xmlns:a16="http://schemas.microsoft.com/office/drawing/2014/main" id="{026A8031-BAEE-B540-040E-92B43A262089}"/>
              </a:ext>
            </a:extLst>
          </p:cNvPr>
          <p:cNvSpPr txBox="1"/>
          <p:nvPr/>
        </p:nvSpPr>
        <p:spPr>
          <a:xfrm rot="16200000">
            <a:off x="2819073" y="3756134"/>
            <a:ext cx="1082348" cy="369332"/>
          </a:xfrm>
          <a:prstGeom prst="rect">
            <a:avLst/>
          </a:prstGeom>
          <a:noFill/>
        </p:spPr>
        <p:txBody>
          <a:bodyPr wrap="none" rtlCol="0">
            <a:spAutoFit/>
          </a:bodyPr>
          <a:lstStyle/>
          <a:p>
            <a:r>
              <a:rPr lang="en-US" dirty="0"/>
              <a:t>decoder</a:t>
            </a:r>
          </a:p>
        </p:txBody>
      </p:sp>
      <p:grpSp>
        <p:nvGrpSpPr>
          <p:cNvPr id="3" name="Group 2">
            <a:extLst>
              <a:ext uri="{FF2B5EF4-FFF2-40B4-BE49-F238E27FC236}">
                <a16:creationId xmlns:a16="http://schemas.microsoft.com/office/drawing/2014/main" id="{B30F348A-6E1D-2A4E-C692-85DFEA9D0AA6}"/>
              </a:ext>
            </a:extLst>
          </p:cNvPr>
          <p:cNvGrpSpPr/>
          <p:nvPr/>
        </p:nvGrpSpPr>
        <p:grpSpPr>
          <a:xfrm>
            <a:off x="8063462" y="3127238"/>
            <a:ext cx="1079302" cy="1583060"/>
            <a:chOff x="398123" y="3001826"/>
            <a:chExt cx="1079302" cy="1583060"/>
          </a:xfrm>
        </p:grpSpPr>
        <p:cxnSp>
          <p:nvCxnSpPr>
            <p:cNvPr id="5" name="Straight Connector 4">
              <a:extLst>
                <a:ext uri="{FF2B5EF4-FFF2-40B4-BE49-F238E27FC236}">
                  <a16:creationId xmlns:a16="http://schemas.microsoft.com/office/drawing/2014/main" id="{6395F62E-919D-993C-1F64-1EAEEE6457B1}"/>
                </a:ext>
              </a:extLst>
            </p:cNvPr>
            <p:cNvCxnSpPr/>
            <p:nvPr/>
          </p:nvCxnSpPr>
          <p:spPr>
            <a:xfrm>
              <a:off x="725759" y="3360380"/>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8670870-362C-EE07-9DD8-9551A999539D}"/>
                </a:ext>
              </a:extLst>
            </p:cNvPr>
            <p:cNvCxnSpPr/>
            <p:nvPr/>
          </p:nvCxnSpPr>
          <p:spPr>
            <a:xfrm>
              <a:off x="725759" y="3808566"/>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378C2EB1-D994-9E62-3D41-2FECAD6FE4EE}"/>
                </a:ext>
              </a:extLst>
            </p:cNvPr>
            <p:cNvCxnSpPr/>
            <p:nvPr/>
          </p:nvCxnSpPr>
          <p:spPr>
            <a:xfrm>
              <a:off x="725759" y="4265089"/>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BBDE790-DE49-5BC7-CA43-D1A61E4A004A}"/>
                </a:ext>
              </a:extLst>
            </p:cNvPr>
            <p:cNvCxnSpPr>
              <a:cxnSpLocks/>
            </p:cNvCxnSpPr>
            <p:nvPr/>
          </p:nvCxnSpPr>
          <p:spPr>
            <a:xfrm>
              <a:off x="718880"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BCC845E-6B09-F348-50D5-F0DBF9C0606D}"/>
                </a:ext>
              </a:extLst>
            </p:cNvPr>
            <p:cNvCxnSpPr>
              <a:cxnSpLocks/>
            </p:cNvCxnSpPr>
            <p:nvPr/>
          </p:nvCxnSpPr>
          <p:spPr>
            <a:xfrm>
              <a:off x="1145418"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999A70C-9C26-EF64-8085-D95B22232DFB}"/>
                </a:ext>
              </a:extLst>
            </p:cNvPr>
            <p:cNvCxnSpPr>
              <a:cxnSpLocks/>
            </p:cNvCxnSpPr>
            <p:nvPr/>
          </p:nvCxnSpPr>
          <p:spPr>
            <a:xfrm>
              <a:off x="720026"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58C7241-57A7-CF7A-4289-85D5DA4DD7DF}"/>
                </a:ext>
              </a:extLst>
            </p:cNvPr>
            <p:cNvCxnSpPr>
              <a:cxnSpLocks/>
            </p:cNvCxnSpPr>
            <p:nvPr/>
          </p:nvCxnSpPr>
          <p:spPr>
            <a:xfrm>
              <a:off x="1145418"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281EE35-E5F7-F9EE-EF62-33B55AFC8B0A}"/>
                </a:ext>
              </a:extLst>
            </p:cNvPr>
            <p:cNvSpPr txBox="1"/>
            <p:nvPr/>
          </p:nvSpPr>
          <p:spPr>
            <a:xfrm>
              <a:off x="758356" y="3001826"/>
              <a:ext cx="314510" cy="369332"/>
            </a:xfrm>
            <a:prstGeom prst="rect">
              <a:avLst/>
            </a:prstGeom>
            <a:noFill/>
          </p:spPr>
          <p:txBody>
            <a:bodyPr wrap="none" rtlCol="0">
              <a:spAutoFit/>
            </a:bodyPr>
            <a:lstStyle/>
            <a:p>
              <a:r>
                <a:rPr lang="en-US" dirty="0"/>
                <a:t>c</a:t>
              </a:r>
            </a:p>
          </p:txBody>
        </p:sp>
        <p:sp>
          <p:nvSpPr>
            <p:cNvPr id="28" name="TextBox 27">
              <a:extLst>
                <a:ext uri="{FF2B5EF4-FFF2-40B4-BE49-F238E27FC236}">
                  <a16:creationId xmlns:a16="http://schemas.microsoft.com/office/drawing/2014/main" id="{CC621174-D110-78EC-11E3-CA8808D62377}"/>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29" name="TextBox 28">
              <a:extLst>
                <a:ext uri="{FF2B5EF4-FFF2-40B4-BE49-F238E27FC236}">
                  <a16:creationId xmlns:a16="http://schemas.microsoft.com/office/drawing/2014/main" id="{43D45B43-E7D9-F18C-6710-E22A33C179D7}"/>
                </a:ext>
              </a:extLst>
            </p:cNvPr>
            <p:cNvSpPr txBox="1"/>
            <p:nvPr/>
          </p:nvSpPr>
          <p:spPr>
            <a:xfrm>
              <a:off x="1137267" y="3887644"/>
              <a:ext cx="340158" cy="369332"/>
            </a:xfrm>
            <a:prstGeom prst="rect">
              <a:avLst/>
            </a:prstGeom>
            <a:noFill/>
          </p:spPr>
          <p:txBody>
            <a:bodyPr wrap="square" rtlCol="0">
              <a:spAutoFit/>
            </a:bodyPr>
            <a:lstStyle/>
            <a:p>
              <a:r>
                <a:rPr lang="en-US" dirty="0"/>
                <a:t>g</a:t>
              </a:r>
            </a:p>
          </p:txBody>
        </p:sp>
        <p:sp>
          <p:nvSpPr>
            <p:cNvPr id="30" name="TextBox 29">
              <a:extLst>
                <a:ext uri="{FF2B5EF4-FFF2-40B4-BE49-F238E27FC236}">
                  <a16:creationId xmlns:a16="http://schemas.microsoft.com/office/drawing/2014/main" id="{0078EBFF-0B0A-2598-CFC5-0D4EB0E6F9AF}"/>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31" name="TextBox 30">
              <a:extLst>
                <a:ext uri="{FF2B5EF4-FFF2-40B4-BE49-F238E27FC236}">
                  <a16:creationId xmlns:a16="http://schemas.microsoft.com/office/drawing/2014/main" id="{09127AA1-710B-1648-BAFC-4E055BCB1B06}"/>
                </a:ext>
              </a:extLst>
            </p:cNvPr>
            <p:cNvSpPr txBox="1"/>
            <p:nvPr/>
          </p:nvSpPr>
          <p:spPr>
            <a:xfrm>
              <a:off x="398123" y="3872714"/>
              <a:ext cx="188841" cy="200950"/>
            </a:xfrm>
            <a:prstGeom prst="rect">
              <a:avLst/>
            </a:prstGeom>
            <a:noFill/>
          </p:spPr>
          <p:txBody>
            <a:bodyPr wrap="none" rtlCol="0">
              <a:spAutoFit/>
            </a:bodyPr>
            <a:lstStyle/>
            <a:p>
              <a:r>
                <a:rPr lang="en-US" dirty="0"/>
                <a:t>e</a:t>
              </a:r>
            </a:p>
          </p:txBody>
        </p:sp>
        <p:sp>
          <p:nvSpPr>
            <p:cNvPr id="32" name="TextBox 31">
              <a:extLst>
                <a:ext uri="{FF2B5EF4-FFF2-40B4-BE49-F238E27FC236}">
                  <a16:creationId xmlns:a16="http://schemas.microsoft.com/office/drawing/2014/main" id="{241D6E01-E154-3385-1A51-BC3F67E15311}"/>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33" name="TextBox 32">
              <a:extLst>
                <a:ext uri="{FF2B5EF4-FFF2-40B4-BE49-F238E27FC236}">
                  <a16:creationId xmlns:a16="http://schemas.microsoft.com/office/drawing/2014/main" id="{A4242FF7-ED34-BF6E-A953-4B4715D82C3A}"/>
                </a:ext>
              </a:extLst>
            </p:cNvPr>
            <p:cNvSpPr txBox="1"/>
            <p:nvPr/>
          </p:nvSpPr>
          <p:spPr>
            <a:xfrm>
              <a:off x="797664" y="3455505"/>
              <a:ext cx="374775" cy="369332"/>
            </a:xfrm>
            <a:prstGeom prst="rect">
              <a:avLst/>
            </a:prstGeom>
            <a:noFill/>
          </p:spPr>
          <p:txBody>
            <a:bodyPr wrap="square" rtlCol="0">
              <a:spAutoFit/>
            </a:bodyPr>
            <a:lstStyle/>
            <a:p>
              <a:r>
                <a:rPr lang="en-US" dirty="0"/>
                <a:t>a</a:t>
              </a:r>
            </a:p>
          </p:txBody>
        </p:sp>
      </p:grpSp>
      <p:sp>
        <p:nvSpPr>
          <p:cNvPr id="34" name="Right Arrow 33">
            <a:extLst>
              <a:ext uri="{FF2B5EF4-FFF2-40B4-BE49-F238E27FC236}">
                <a16:creationId xmlns:a16="http://schemas.microsoft.com/office/drawing/2014/main" id="{FC798CB8-DCEB-B369-7011-A1F62A1FB31F}"/>
              </a:ext>
            </a:extLst>
          </p:cNvPr>
          <p:cNvSpPr/>
          <p:nvPr/>
        </p:nvSpPr>
        <p:spPr>
          <a:xfrm>
            <a:off x="2149154" y="3786240"/>
            <a:ext cx="576092"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5FCDAE5D-12A9-7225-1E47-E788B2B1CACD}"/>
              </a:ext>
            </a:extLst>
          </p:cNvPr>
          <p:cNvCxnSpPr/>
          <p:nvPr/>
        </p:nvCxnSpPr>
        <p:spPr>
          <a:xfrm>
            <a:off x="3779804" y="3386410"/>
            <a:ext cx="76679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D2DD765-E10E-6B51-EDD9-88F5D3BAE655}"/>
              </a:ext>
            </a:extLst>
          </p:cNvPr>
          <p:cNvSpPr txBox="1"/>
          <p:nvPr/>
        </p:nvSpPr>
        <p:spPr>
          <a:xfrm>
            <a:off x="3746040" y="2978150"/>
            <a:ext cx="2045496" cy="369332"/>
          </a:xfrm>
          <a:prstGeom prst="rect">
            <a:avLst/>
          </a:prstGeom>
          <a:noFill/>
        </p:spPr>
        <p:txBody>
          <a:bodyPr wrap="none" rtlCol="0">
            <a:spAutoFit/>
          </a:bodyPr>
          <a:lstStyle/>
          <a:p>
            <a:r>
              <a:rPr lang="en-US" dirty="0"/>
              <a:t>0001 line will be 1</a:t>
            </a:r>
          </a:p>
        </p:txBody>
      </p:sp>
      <p:sp>
        <p:nvSpPr>
          <p:cNvPr id="38" name="TextBox 37">
            <a:extLst>
              <a:ext uri="{FF2B5EF4-FFF2-40B4-BE49-F238E27FC236}">
                <a16:creationId xmlns:a16="http://schemas.microsoft.com/office/drawing/2014/main" id="{7C31C0BC-7087-894A-66C0-58654653CDEA}"/>
              </a:ext>
            </a:extLst>
          </p:cNvPr>
          <p:cNvSpPr txBox="1"/>
          <p:nvPr/>
        </p:nvSpPr>
        <p:spPr>
          <a:xfrm>
            <a:off x="3799439" y="3765583"/>
            <a:ext cx="2115579" cy="369332"/>
          </a:xfrm>
          <a:prstGeom prst="rect">
            <a:avLst/>
          </a:prstGeom>
          <a:noFill/>
        </p:spPr>
        <p:txBody>
          <a:bodyPr wrap="none" rtlCol="0">
            <a:spAutoFit/>
          </a:bodyPr>
          <a:lstStyle/>
          <a:p>
            <a:r>
              <a:rPr lang="en-US" dirty="0"/>
              <a:t>all others will be 0</a:t>
            </a:r>
          </a:p>
        </p:txBody>
      </p:sp>
      <p:sp>
        <p:nvSpPr>
          <p:cNvPr id="35" name="TextBox 34">
            <a:extLst>
              <a:ext uri="{FF2B5EF4-FFF2-40B4-BE49-F238E27FC236}">
                <a16:creationId xmlns:a16="http://schemas.microsoft.com/office/drawing/2014/main" id="{69A3811F-ACDE-2169-09F2-E0CDD1D3312B}"/>
              </a:ext>
            </a:extLst>
          </p:cNvPr>
          <p:cNvSpPr txBox="1"/>
          <p:nvPr/>
        </p:nvSpPr>
        <p:spPr>
          <a:xfrm>
            <a:off x="6748993" y="5315359"/>
            <a:ext cx="4655955" cy="461665"/>
          </a:xfrm>
          <a:prstGeom prst="rect">
            <a:avLst/>
          </a:prstGeom>
          <a:noFill/>
        </p:spPr>
        <p:txBody>
          <a:bodyPr wrap="none" rtlCol="0">
            <a:spAutoFit/>
          </a:bodyPr>
          <a:lstStyle/>
          <a:p>
            <a:r>
              <a:rPr lang="en-US" sz="2400" i="1" dirty="0"/>
              <a:t>How do we get it to display a 1?</a:t>
            </a:r>
          </a:p>
        </p:txBody>
      </p:sp>
      <p:grpSp>
        <p:nvGrpSpPr>
          <p:cNvPr id="39" name="Group 38">
            <a:extLst>
              <a:ext uri="{FF2B5EF4-FFF2-40B4-BE49-F238E27FC236}">
                <a16:creationId xmlns:a16="http://schemas.microsoft.com/office/drawing/2014/main" id="{294B298E-76DD-79C0-84D1-AB8E2FA054B0}"/>
              </a:ext>
            </a:extLst>
          </p:cNvPr>
          <p:cNvGrpSpPr/>
          <p:nvPr/>
        </p:nvGrpSpPr>
        <p:grpSpPr>
          <a:xfrm>
            <a:off x="9263169" y="3151665"/>
            <a:ext cx="1085240" cy="1529272"/>
            <a:chOff x="398123" y="3055614"/>
            <a:chExt cx="1085240" cy="1529272"/>
          </a:xfrm>
        </p:grpSpPr>
        <p:cxnSp>
          <p:nvCxnSpPr>
            <p:cNvPr id="40" name="Straight Connector 39">
              <a:extLst>
                <a:ext uri="{FF2B5EF4-FFF2-40B4-BE49-F238E27FC236}">
                  <a16:creationId xmlns:a16="http://schemas.microsoft.com/office/drawing/2014/main" id="{537AB79D-FE73-9408-74DF-6D4F93152F1B}"/>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6F4C302-8B72-E3B1-33B8-578FE15917C1}"/>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34C61E6F-A41A-103D-8B62-5B1ACA1EB0B3}"/>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512C312-2D6D-ADC3-8495-8C97F9722723}"/>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B581C10-4CE4-6677-5BEC-7CEE35BD5664}"/>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FD13F485-1F37-1B88-D32C-3BDEFE7F46F2}"/>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FAA5FDA8-F31F-8671-E886-60D9DD932BEE}"/>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10626ADF-61FD-6F92-DDDB-68EC456FA53B}"/>
                </a:ext>
              </a:extLst>
            </p:cNvPr>
            <p:cNvSpPr txBox="1"/>
            <p:nvPr/>
          </p:nvSpPr>
          <p:spPr>
            <a:xfrm>
              <a:off x="771803" y="3055614"/>
              <a:ext cx="314510" cy="369332"/>
            </a:xfrm>
            <a:prstGeom prst="rect">
              <a:avLst/>
            </a:prstGeom>
            <a:noFill/>
          </p:spPr>
          <p:txBody>
            <a:bodyPr wrap="none" rtlCol="0">
              <a:spAutoFit/>
            </a:bodyPr>
            <a:lstStyle/>
            <a:p>
              <a:r>
                <a:rPr lang="en-US" dirty="0"/>
                <a:t>c</a:t>
              </a:r>
            </a:p>
          </p:txBody>
        </p:sp>
        <p:sp>
          <p:nvSpPr>
            <p:cNvPr id="48" name="TextBox 47">
              <a:extLst>
                <a:ext uri="{FF2B5EF4-FFF2-40B4-BE49-F238E27FC236}">
                  <a16:creationId xmlns:a16="http://schemas.microsoft.com/office/drawing/2014/main" id="{3F19ACBE-5266-52EC-189F-095FFB580140}"/>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49" name="TextBox 48">
              <a:extLst>
                <a:ext uri="{FF2B5EF4-FFF2-40B4-BE49-F238E27FC236}">
                  <a16:creationId xmlns:a16="http://schemas.microsoft.com/office/drawing/2014/main" id="{7A2A026A-5A31-841C-6061-03C071372601}"/>
                </a:ext>
              </a:extLst>
            </p:cNvPr>
            <p:cNvSpPr txBox="1"/>
            <p:nvPr/>
          </p:nvSpPr>
          <p:spPr>
            <a:xfrm>
              <a:off x="1143205" y="3887644"/>
              <a:ext cx="340158" cy="369332"/>
            </a:xfrm>
            <a:prstGeom prst="rect">
              <a:avLst/>
            </a:prstGeom>
            <a:noFill/>
          </p:spPr>
          <p:txBody>
            <a:bodyPr wrap="square" rtlCol="0">
              <a:spAutoFit/>
            </a:bodyPr>
            <a:lstStyle/>
            <a:p>
              <a:r>
                <a:rPr lang="en-US" dirty="0"/>
                <a:t>g</a:t>
              </a:r>
            </a:p>
          </p:txBody>
        </p:sp>
        <p:sp>
          <p:nvSpPr>
            <p:cNvPr id="50" name="TextBox 49">
              <a:extLst>
                <a:ext uri="{FF2B5EF4-FFF2-40B4-BE49-F238E27FC236}">
                  <a16:creationId xmlns:a16="http://schemas.microsoft.com/office/drawing/2014/main" id="{41DE9935-BD2E-F8F0-FBA1-F8315E08EA63}"/>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51" name="TextBox 50">
              <a:extLst>
                <a:ext uri="{FF2B5EF4-FFF2-40B4-BE49-F238E27FC236}">
                  <a16:creationId xmlns:a16="http://schemas.microsoft.com/office/drawing/2014/main" id="{DBE656EA-FDDE-1B10-BED2-24F15D64F90E}"/>
                </a:ext>
              </a:extLst>
            </p:cNvPr>
            <p:cNvSpPr txBox="1"/>
            <p:nvPr/>
          </p:nvSpPr>
          <p:spPr>
            <a:xfrm>
              <a:off x="398123" y="3872714"/>
              <a:ext cx="317716" cy="369332"/>
            </a:xfrm>
            <a:prstGeom prst="rect">
              <a:avLst/>
            </a:prstGeom>
            <a:noFill/>
          </p:spPr>
          <p:txBody>
            <a:bodyPr wrap="none" rtlCol="0">
              <a:spAutoFit/>
            </a:bodyPr>
            <a:lstStyle/>
            <a:p>
              <a:r>
                <a:rPr lang="en-US" dirty="0"/>
                <a:t>e</a:t>
              </a:r>
            </a:p>
          </p:txBody>
        </p:sp>
        <p:sp>
          <p:nvSpPr>
            <p:cNvPr id="52" name="TextBox 51">
              <a:extLst>
                <a:ext uri="{FF2B5EF4-FFF2-40B4-BE49-F238E27FC236}">
                  <a16:creationId xmlns:a16="http://schemas.microsoft.com/office/drawing/2014/main" id="{59BF9824-AFA7-3913-7244-DD865C62303F}"/>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53" name="TextBox 52">
              <a:extLst>
                <a:ext uri="{FF2B5EF4-FFF2-40B4-BE49-F238E27FC236}">
                  <a16:creationId xmlns:a16="http://schemas.microsoft.com/office/drawing/2014/main" id="{913D606E-2148-A133-E4E7-A58B71255C48}"/>
                </a:ext>
              </a:extLst>
            </p:cNvPr>
            <p:cNvSpPr txBox="1"/>
            <p:nvPr/>
          </p:nvSpPr>
          <p:spPr>
            <a:xfrm>
              <a:off x="781622" y="3455504"/>
              <a:ext cx="314510" cy="369332"/>
            </a:xfrm>
            <a:prstGeom prst="rect">
              <a:avLst/>
            </a:prstGeom>
            <a:noFill/>
          </p:spPr>
          <p:txBody>
            <a:bodyPr wrap="none" rtlCol="0">
              <a:spAutoFit/>
            </a:bodyPr>
            <a:lstStyle/>
            <a:p>
              <a:r>
                <a:rPr lang="en-US" dirty="0"/>
                <a:t>a</a:t>
              </a:r>
            </a:p>
          </p:txBody>
        </p:sp>
      </p:grpSp>
    </p:spTree>
    <p:extLst>
      <p:ext uri="{BB962C8B-B14F-4D97-AF65-F5344CB8AC3E}">
        <p14:creationId xmlns:p14="http://schemas.microsoft.com/office/powerpoint/2010/main" val="6412505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9A559-C22D-E67A-5A97-E2AC31989B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27654B-1040-1CA0-6F43-8B9EB7FEBB14}"/>
              </a:ext>
            </a:extLst>
          </p:cNvPr>
          <p:cNvSpPr>
            <a:spLocks noGrp="1"/>
          </p:cNvSpPr>
          <p:nvPr>
            <p:ph type="title"/>
          </p:nvPr>
        </p:nvSpPr>
        <p:spPr/>
        <p:txBody>
          <a:bodyPr/>
          <a:lstStyle/>
          <a:p>
            <a:r>
              <a:rPr lang="en-US" dirty="0"/>
              <a:t>Our friend the decoder</a:t>
            </a:r>
          </a:p>
        </p:txBody>
      </p:sp>
      <p:sp>
        <p:nvSpPr>
          <p:cNvPr id="4" name="Slide Number Placeholder 3">
            <a:extLst>
              <a:ext uri="{FF2B5EF4-FFF2-40B4-BE49-F238E27FC236}">
                <a16:creationId xmlns:a16="http://schemas.microsoft.com/office/drawing/2014/main" id="{D9437008-2602-0668-8874-B3E526961E74}"/>
              </a:ext>
            </a:extLst>
          </p:cNvPr>
          <p:cNvSpPr>
            <a:spLocks noGrp="1"/>
          </p:cNvSpPr>
          <p:nvPr>
            <p:ph type="sldNum" sz="quarter" idx="12"/>
          </p:nvPr>
        </p:nvSpPr>
        <p:spPr/>
        <p:txBody>
          <a:bodyPr/>
          <a:lstStyle/>
          <a:p>
            <a:fld id="{CC057153-B650-4DEB-B370-79DDCFDCE934}" type="slidenum">
              <a:rPr lang="en-US" smtClean="0"/>
              <a:t>68</a:t>
            </a:fld>
            <a:endParaRPr lang="en-US"/>
          </a:p>
        </p:txBody>
      </p:sp>
      <p:graphicFrame>
        <p:nvGraphicFramePr>
          <p:cNvPr id="6" name="Table 5">
            <a:extLst>
              <a:ext uri="{FF2B5EF4-FFF2-40B4-BE49-F238E27FC236}">
                <a16:creationId xmlns:a16="http://schemas.microsoft.com/office/drawing/2014/main" id="{B0723F35-C7AD-1340-1DA0-896EC85BFACE}"/>
              </a:ext>
            </a:extLst>
          </p:cNvPr>
          <p:cNvGraphicFramePr>
            <a:graphicFrameLocks noGrp="1"/>
          </p:cNvGraphicFramePr>
          <p:nvPr/>
        </p:nvGraphicFramePr>
        <p:xfrm>
          <a:off x="2592511" y="1360302"/>
          <a:ext cx="6398051" cy="914400"/>
        </p:xfrm>
        <a:graphic>
          <a:graphicData uri="http://schemas.openxmlformats.org/drawingml/2006/table">
            <a:tbl>
              <a:tblPr firstRow="1" bandRow="1">
                <a:tableStyleId>{00A15C55-8517-42AA-B614-E9B94910E393}</a:tableStyleId>
              </a:tblPr>
              <a:tblGrid>
                <a:gridCol w="711200">
                  <a:extLst>
                    <a:ext uri="{9D8B030D-6E8A-4147-A177-3AD203B41FA5}">
                      <a16:colId xmlns:a16="http://schemas.microsoft.com/office/drawing/2014/main" val="3694147436"/>
                    </a:ext>
                  </a:extLst>
                </a:gridCol>
                <a:gridCol w="570752">
                  <a:extLst>
                    <a:ext uri="{9D8B030D-6E8A-4147-A177-3AD203B41FA5}">
                      <a16:colId xmlns:a16="http://schemas.microsoft.com/office/drawing/2014/main" val="4016799865"/>
                    </a:ext>
                  </a:extLst>
                </a:gridCol>
                <a:gridCol w="699499">
                  <a:extLst>
                    <a:ext uri="{9D8B030D-6E8A-4147-A177-3AD203B41FA5}">
                      <a16:colId xmlns:a16="http://schemas.microsoft.com/office/drawing/2014/main" val="3451865692"/>
                    </a:ext>
                  </a:extLst>
                </a:gridCol>
                <a:gridCol w="736100">
                  <a:extLst>
                    <a:ext uri="{9D8B030D-6E8A-4147-A177-3AD203B41FA5}">
                      <a16:colId xmlns:a16="http://schemas.microsoft.com/office/drawing/2014/main" val="1891419321"/>
                    </a:ext>
                  </a:extLst>
                </a:gridCol>
                <a:gridCol w="736100">
                  <a:extLst>
                    <a:ext uri="{9D8B030D-6E8A-4147-A177-3AD203B41FA5}">
                      <a16:colId xmlns:a16="http://schemas.microsoft.com/office/drawing/2014/main" val="2699412785"/>
                    </a:ext>
                  </a:extLst>
                </a:gridCol>
                <a:gridCol w="736100">
                  <a:extLst>
                    <a:ext uri="{9D8B030D-6E8A-4147-A177-3AD203B41FA5}">
                      <a16:colId xmlns:a16="http://schemas.microsoft.com/office/drawing/2014/main" val="2429003282"/>
                    </a:ext>
                  </a:extLst>
                </a:gridCol>
                <a:gridCol w="736100">
                  <a:extLst>
                    <a:ext uri="{9D8B030D-6E8A-4147-A177-3AD203B41FA5}">
                      <a16:colId xmlns:a16="http://schemas.microsoft.com/office/drawing/2014/main" val="3819096512"/>
                    </a:ext>
                  </a:extLst>
                </a:gridCol>
                <a:gridCol w="736100">
                  <a:extLst>
                    <a:ext uri="{9D8B030D-6E8A-4147-A177-3AD203B41FA5}">
                      <a16:colId xmlns:a16="http://schemas.microsoft.com/office/drawing/2014/main" val="1822396486"/>
                    </a:ext>
                  </a:extLst>
                </a:gridCol>
                <a:gridCol w="736100">
                  <a:extLst>
                    <a:ext uri="{9D8B030D-6E8A-4147-A177-3AD203B41FA5}">
                      <a16:colId xmlns:a16="http://schemas.microsoft.com/office/drawing/2014/main" val="310054254"/>
                    </a:ext>
                  </a:extLst>
                </a:gridCol>
              </a:tblGrid>
              <a:tr h="296794">
                <a:tc rowSpan="2">
                  <a:txBody>
                    <a:bodyPr/>
                    <a:lstStyle/>
                    <a:p>
                      <a:pPr algn="ctr"/>
                      <a:r>
                        <a:rPr lang="en-US" sz="1400" b="0" dirty="0"/>
                        <a:t>Input</a:t>
                      </a:r>
                    </a:p>
                  </a:txBody>
                  <a:tcPr anchor="ctr"/>
                </a:tc>
                <a:tc rowSpan="2">
                  <a:txBody>
                    <a:bodyPr/>
                    <a:lstStyle/>
                    <a:p>
                      <a:pPr algn="ctr"/>
                      <a:r>
                        <a:rPr lang="en-US" sz="14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Illuminated segments</a:t>
                      </a:r>
                    </a:p>
                  </a:txBody>
                  <a:tcPr>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6794">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96794">
                <a:tc>
                  <a:txBody>
                    <a:bodyPr/>
                    <a:lstStyle/>
                    <a:p>
                      <a:pPr algn="ctr"/>
                      <a:r>
                        <a:rPr lang="en-US" sz="1400" b="0" dirty="0"/>
                        <a:t>0001</a:t>
                      </a:r>
                    </a:p>
                  </a:txBody>
                  <a:tcPr/>
                </a:tc>
                <a:tc>
                  <a:txBody>
                    <a:bodyPr/>
                    <a:lstStyle/>
                    <a:p>
                      <a:pPr algn="ctr"/>
                      <a:r>
                        <a:rPr lang="en-US" sz="1400" b="0" dirty="0"/>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4269531488"/>
                  </a:ext>
                </a:extLst>
              </a:tr>
            </a:tbl>
          </a:graphicData>
        </a:graphic>
      </p:graphicFrame>
      <p:grpSp>
        <p:nvGrpSpPr>
          <p:cNvPr id="7" name="Group 6">
            <a:extLst>
              <a:ext uri="{FF2B5EF4-FFF2-40B4-BE49-F238E27FC236}">
                <a16:creationId xmlns:a16="http://schemas.microsoft.com/office/drawing/2014/main" id="{DC066A7D-EFC8-4E26-F369-EE232FDAE56E}"/>
              </a:ext>
            </a:extLst>
          </p:cNvPr>
          <p:cNvGrpSpPr/>
          <p:nvPr/>
        </p:nvGrpSpPr>
        <p:grpSpPr>
          <a:xfrm>
            <a:off x="6641062" y="2978150"/>
            <a:ext cx="1066800" cy="1892300"/>
            <a:chOff x="9715500" y="2222500"/>
            <a:chExt cx="1066800" cy="1892300"/>
          </a:xfrm>
        </p:grpSpPr>
        <p:sp>
          <p:nvSpPr>
            <p:cNvPr id="8" name="Rectangle 7">
              <a:extLst>
                <a:ext uri="{FF2B5EF4-FFF2-40B4-BE49-F238E27FC236}">
                  <a16:creationId xmlns:a16="http://schemas.microsoft.com/office/drawing/2014/main" id="{0358AF1F-4098-0ED1-2B3D-3FFEC6752C9D}"/>
                </a:ext>
              </a:extLst>
            </p:cNvPr>
            <p:cNvSpPr/>
            <p:nvPr/>
          </p:nvSpPr>
          <p:spPr>
            <a:xfrm>
              <a:off x="9715500" y="2425700"/>
              <a:ext cx="1066800" cy="14865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D5496627-EDDE-B59B-CA15-D4DFB2CD04E5}"/>
                </a:ext>
              </a:extLst>
            </p:cNvPr>
            <p:cNvCxnSpPr>
              <a:cxnSpLocks/>
            </p:cNvCxnSpPr>
            <p:nvPr/>
          </p:nvCxnSpPr>
          <p:spPr>
            <a:xfrm>
              <a:off x="99568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54425E3-B39C-8E11-9BDD-DA097FEAD93C}"/>
                </a:ext>
              </a:extLst>
            </p:cNvPr>
            <p:cNvSpPr txBox="1"/>
            <p:nvPr/>
          </p:nvSpPr>
          <p:spPr>
            <a:xfrm>
              <a:off x="9823431" y="2444234"/>
              <a:ext cx="902811" cy="369332"/>
            </a:xfrm>
            <a:prstGeom prst="rect">
              <a:avLst/>
            </a:prstGeom>
            <a:noFill/>
          </p:spPr>
          <p:txBody>
            <a:bodyPr wrap="none" rtlCol="0">
              <a:spAutoFit/>
            </a:bodyPr>
            <a:lstStyle/>
            <a:p>
              <a:r>
                <a:rPr lang="en-US" dirty="0"/>
                <a:t>a b c d</a:t>
              </a:r>
            </a:p>
          </p:txBody>
        </p:sp>
        <p:sp>
          <p:nvSpPr>
            <p:cNvPr id="11" name="TextBox 10">
              <a:extLst>
                <a:ext uri="{FF2B5EF4-FFF2-40B4-BE49-F238E27FC236}">
                  <a16:creationId xmlns:a16="http://schemas.microsoft.com/office/drawing/2014/main" id="{35AC9A2B-D05D-EA33-9B0C-774427699F32}"/>
                </a:ext>
              </a:extLst>
            </p:cNvPr>
            <p:cNvSpPr txBox="1"/>
            <p:nvPr/>
          </p:nvSpPr>
          <p:spPr>
            <a:xfrm>
              <a:off x="9944636" y="3541658"/>
              <a:ext cx="657552" cy="369332"/>
            </a:xfrm>
            <a:prstGeom prst="rect">
              <a:avLst/>
            </a:prstGeom>
            <a:noFill/>
          </p:spPr>
          <p:txBody>
            <a:bodyPr wrap="none" rtlCol="0">
              <a:spAutoFit/>
            </a:bodyPr>
            <a:lstStyle/>
            <a:p>
              <a:r>
                <a:rPr lang="en-US" dirty="0"/>
                <a:t>e f g</a:t>
              </a:r>
            </a:p>
          </p:txBody>
        </p:sp>
        <p:cxnSp>
          <p:nvCxnSpPr>
            <p:cNvPr id="12" name="Straight Connector 11">
              <a:extLst>
                <a:ext uri="{FF2B5EF4-FFF2-40B4-BE49-F238E27FC236}">
                  <a16:creationId xmlns:a16="http://schemas.microsoft.com/office/drawing/2014/main" id="{C41BFF01-480D-6DB2-4EE9-182E54B63492}"/>
                </a:ext>
              </a:extLst>
            </p:cNvPr>
            <p:cNvCxnSpPr>
              <a:cxnSpLocks/>
            </p:cNvCxnSpPr>
            <p:nvPr/>
          </p:nvCxnSpPr>
          <p:spPr>
            <a:xfrm>
              <a:off x="101473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E4E6EA8D-6C63-FA10-9754-B57033B3F404}"/>
                </a:ext>
              </a:extLst>
            </p:cNvPr>
            <p:cNvCxnSpPr>
              <a:cxnSpLocks/>
            </p:cNvCxnSpPr>
            <p:nvPr/>
          </p:nvCxnSpPr>
          <p:spPr>
            <a:xfrm>
              <a:off x="103505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FA9E81E8-F586-F9EB-1E78-9796A5D888F9}"/>
                </a:ext>
              </a:extLst>
            </p:cNvPr>
            <p:cNvCxnSpPr>
              <a:cxnSpLocks/>
            </p:cNvCxnSpPr>
            <p:nvPr/>
          </p:nvCxnSpPr>
          <p:spPr>
            <a:xfrm>
              <a:off x="105410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A7CA62-0BBC-DD58-A71E-CDBEFEE4F691}"/>
                </a:ext>
              </a:extLst>
            </p:cNvPr>
            <p:cNvCxnSpPr>
              <a:cxnSpLocks/>
            </p:cNvCxnSpPr>
            <p:nvPr/>
          </p:nvCxnSpPr>
          <p:spPr>
            <a:xfrm>
              <a:off x="100711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E10D622-415B-EB61-E41B-5F70EC6C5745}"/>
                </a:ext>
              </a:extLst>
            </p:cNvPr>
            <p:cNvCxnSpPr>
              <a:cxnSpLocks/>
            </p:cNvCxnSpPr>
            <p:nvPr/>
          </p:nvCxnSpPr>
          <p:spPr>
            <a:xfrm>
              <a:off x="102743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7325731-01C2-396B-D880-D203354FF55C}"/>
                </a:ext>
              </a:extLst>
            </p:cNvPr>
            <p:cNvCxnSpPr>
              <a:cxnSpLocks/>
            </p:cNvCxnSpPr>
            <p:nvPr/>
          </p:nvCxnSpPr>
          <p:spPr>
            <a:xfrm>
              <a:off x="104648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8" name="Trapezoid 17">
            <a:extLst>
              <a:ext uri="{FF2B5EF4-FFF2-40B4-BE49-F238E27FC236}">
                <a16:creationId xmlns:a16="http://schemas.microsoft.com/office/drawing/2014/main" id="{16F571B9-E545-18EA-8455-780A0AB4B6EB}"/>
              </a:ext>
            </a:extLst>
          </p:cNvPr>
          <p:cNvSpPr/>
          <p:nvPr/>
        </p:nvSpPr>
        <p:spPr>
          <a:xfrm rot="16200000">
            <a:off x="2480970" y="3514467"/>
            <a:ext cx="1778000" cy="819666"/>
          </a:xfrm>
          <a:prstGeom prst="trapezoi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C4C2BD3D-2842-3ECF-1308-126E73BFE82D}"/>
              </a:ext>
            </a:extLst>
          </p:cNvPr>
          <p:cNvSpPr txBox="1"/>
          <p:nvPr/>
        </p:nvSpPr>
        <p:spPr>
          <a:xfrm>
            <a:off x="1148847" y="3813460"/>
            <a:ext cx="734240" cy="369332"/>
          </a:xfrm>
          <a:prstGeom prst="rect">
            <a:avLst/>
          </a:prstGeom>
          <a:noFill/>
        </p:spPr>
        <p:txBody>
          <a:bodyPr wrap="none" rtlCol="0">
            <a:spAutoFit/>
          </a:bodyPr>
          <a:lstStyle/>
          <a:p>
            <a:r>
              <a:rPr lang="en-US" dirty="0"/>
              <a:t>0001</a:t>
            </a:r>
          </a:p>
        </p:txBody>
      </p:sp>
      <p:sp>
        <p:nvSpPr>
          <p:cNvPr id="21" name="TextBox 20">
            <a:extLst>
              <a:ext uri="{FF2B5EF4-FFF2-40B4-BE49-F238E27FC236}">
                <a16:creationId xmlns:a16="http://schemas.microsoft.com/office/drawing/2014/main" id="{06796151-89AA-BCF3-BC12-2EC68712F4DE}"/>
              </a:ext>
            </a:extLst>
          </p:cNvPr>
          <p:cNvSpPr txBox="1"/>
          <p:nvPr/>
        </p:nvSpPr>
        <p:spPr>
          <a:xfrm rot="16200000">
            <a:off x="2819073" y="3756134"/>
            <a:ext cx="1082348" cy="369332"/>
          </a:xfrm>
          <a:prstGeom prst="rect">
            <a:avLst/>
          </a:prstGeom>
          <a:noFill/>
        </p:spPr>
        <p:txBody>
          <a:bodyPr wrap="none" rtlCol="0">
            <a:spAutoFit/>
          </a:bodyPr>
          <a:lstStyle/>
          <a:p>
            <a:r>
              <a:rPr lang="en-US" dirty="0"/>
              <a:t>decoder</a:t>
            </a:r>
          </a:p>
        </p:txBody>
      </p:sp>
      <p:grpSp>
        <p:nvGrpSpPr>
          <p:cNvPr id="3" name="Group 2">
            <a:extLst>
              <a:ext uri="{FF2B5EF4-FFF2-40B4-BE49-F238E27FC236}">
                <a16:creationId xmlns:a16="http://schemas.microsoft.com/office/drawing/2014/main" id="{1E19DE81-1F97-7F13-C7A4-1B9FA833D41F}"/>
              </a:ext>
            </a:extLst>
          </p:cNvPr>
          <p:cNvGrpSpPr/>
          <p:nvPr/>
        </p:nvGrpSpPr>
        <p:grpSpPr>
          <a:xfrm>
            <a:off x="8063462" y="3127238"/>
            <a:ext cx="1079302" cy="1583060"/>
            <a:chOff x="398123" y="3001826"/>
            <a:chExt cx="1079302" cy="1583060"/>
          </a:xfrm>
        </p:grpSpPr>
        <p:cxnSp>
          <p:nvCxnSpPr>
            <p:cNvPr id="5" name="Straight Connector 4">
              <a:extLst>
                <a:ext uri="{FF2B5EF4-FFF2-40B4-BE49-F238E27FC236}">
                  <a16:creationId xmlns:a16="http://schemas.microsoft.com/office/drawing/2014/main" id="{F1C57D1C-FF82-7CBC-0BCC-B951D26D07AA}"/>
                </a:ext>
              </a:extLst>
            </p:cNvPr>
            <p:cNvCxnSpPr/>
            <p:nvPr/>
          </p:nvCxnSpPr>
          <p:spPr>
            <a:xfrm>
              <a:off x="725759" y="3360380"/>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20EC71B-F711-8130-5AFD-8250DF7991A6}"/>
                </a:ext>
              </a:extLst>
            </p:cNvPr>
            <p:cNvCxnSpPr/>
            <p:nvPr/>
          </p:nvCxnSpPr>
          <p:spPr>
            <a:xfrm>
              <a:off x="725759" y="3808566"/>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771F504-1BD0-F35C-3156-300DA3D8D822}"/>
                </a:ext>
              </a:extLst>
            </p:cNvPr>
            <p:cNvCxnSpPr/>
            <p:nvPr/>
          </p:nvCxnSpPr>
          <p:spPr>
            <a:xfrm>
              <a:off x="725759" y="4265089"/>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718C91-AD54-C94A-969B-8EDD2C8E7576}"/>
                </a:ext>
              </a:extLst>
            </p:cNvPr>
            <p:cNvCxnSpPr>
              <a:cxnSpLocks/>
            </p:cNvCxnSpPr>
            <p:nvPr/>
          </p:nvCxnSpPr>
          <p:spPr>
            <a:xfrm>
              <a:off x="718880"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21A91C0-6D51-9812-C61E-617B39CE13ED}"/>
                </a:ext>
              </a:extLst>
            </p:cNvPr>
            <p:cNvCxnSpPr>
              <a:cxnSpLocks/>
            </p:cNvCxnSpPr>
            <p:nvPr/>
          </p:nvCxnSpPr>
          <p:spPr>
            <a:xfrm>
              <a:off x="1145418"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70DE2AB-A07A-E33E-EE73-2C06B955508B}"/>
                </a:ext>
              </a:extLst>
            </p:cNvPr>
            <p:cNvCxnSpPr>
              <a:cxnSpLocks/>
            </p:cNvCxnSpPr>
            <p:nvPr/>
          </p:nvCxnSpPr>
          <p:spPr>
            <a:xfrm>
              <a:off x="720026"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EB2AD145-D873-D344-A275-9E1F4435B14E}"/>
                </a:ext>
              </a:extLst>
            </p:cNvPr>
            <p:cNvCxnSpPr>
              <a:cxnSpLocks/>
            </p:cNvCxnSpPr>
            <p:nvPr/>
          </p:nvCxnSpPr>
          <p:spPr>
            <a:xfrm>
              <a:off x="1145418"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FBB4406-BBBD-4C27-D2E7-9F18779F71DB}"/>
                </a:ext>
              </a:extLst>
            </p:cNvPr>
            <p:cNvSpPr txBox="1"/>
            <p:nvPr/>
          </p:nvSpPr>
          <p:spPr>
            <a:xfrm>
              <a:off x="758356" y="3001826"/>
              <a:ext cx="314510" cy="369332"/>
            </a:xfrm>
            <a:prstGeom prst="rect">
              <a:avLst/>
            </a:prstGeom>
            <a:noFill/>
          </p:spPr>
          <p:txBody>
            <a:bodyPr wrap="none" rtlCol="0">
              <a:spAutoFit/>
            </a:bodyPr>
            <a:lstStyle/>
            <a:p>
              <a:r>
                <a:rPr lang="en-US" dirty="0"/>
                <a:t>c</a:t>
              </a:r>
            </a:p>
          </p:txBody>
        </p:sp>
        <p:sp>
          <p:nvSpPr>
            <p:cNvPr id="28" name="TextBox 27">
              <a:extLst>
                <a:ext uri="{FF2B5EF4-FFF2-40B4-BE49-F238E27FC236}">
                  <a16:creationId xmlns:a16="http://schemas.microsoft.com/office/drawing/2014/main" id="{0D88F851-9C45-61C1-2345-AE86B3312143}"/>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29" name="TextBox 28">
              <a:extLst>
                <a:ext uri="{FF2B5EF4-FFF2-40B4-BE49-F238E27FC236}">
                  <a16:creationId xmlns:a16="http://schemas.microsoft.com/office/drawing/2014/main" id="{2FD50815-9A7F-30FF-CB3B-A83E10F7AB8B}"/>
                </a:ext>
              </a:extLst>
            </p:cNvPr>
            <p:cNvSpPr txBox="1"/>
            <p:nvPr/>
          </p:nvSpPr>
          <p:spPr>
            <a:xfrm>
              <a:off x="1137267" y="3887644"/>
              <a:ext cx="340158" cy="369332"/>
            </a:xfrm>
            <a:prstGeom prst="rect">
              <a:avLst/>
            </a:prstGeom>
            <a:noFill/>
          </p:spPr>
          <p:txBody>
            <a:bodyPr wrap="square" rtlCol="0">
              <a:spAutoFit/>
            </a:bodyPr>
            <a:lstStyle/>
            <a:p>
              <a:r>
                <a:rPr lang="en-US" dirty="0"/>
                <a:t>g</a:t>
              </a:r>
            </a:p>
          </p:txBody>
        </p:sp>
        <p:sp>
          <p:nvSpPr>
            <p:cNvPr id="30" name="TextBox 29">
              <a:extLst>
                <a:ext uri="{FF2B5EF4-FFF2-40B4-BE49-F238E27FC236}">
                  <a16:creationId xmlns:a16="http://schemas.microsoft.com/office/drawing/2014/main" id="{1D86FAE3-EC0A-6959-E863-F94A9C47585D}"/>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31" name="TextBox 30">
              <a:extLst>
                <a:ext uri="{FF2B5EF4-FFF2-40B4-BE49-F238E27FC236}">
                  <a16:creationId xmlns:a16="http://schemas.microsoft.com/office/drawing/2014/main" id="{427B10E2-4950-F348-C633-CBE423E9B92C}"/>
                </a:ext>
              </a:extLst>
            </p:cNvPr>
            <p:cNvSpPr txBox="1"/>
            <p:nvPr/>
          </p:nvSpPr>
          <p:spPr>
            <a:xfrm>
              <a:off x="398123" y="3872714"/>
              <a:ext cx="188841" cy="200950"/>
            </a:xfrm>
            <a:prstGeom prst="rect">
              <a:avLst/>
            </a:prstGeom>
            <a:noFill/>
          </p:spPr>
          <p:txBody>
            <a:bodyPr wrap="none" rtlCol="0">
              <a:spAutoFit/>
            </a:bodyPr>
            <a:lstStyle/>
            <a:p>
              <a:r>
                <a:rPr lang="en-US" dirty="0"/>
                <a:t>e</a:t>
              </a:r>
            </a:p>
          </p:txBody>
        </p:sp>
        <p:sp>
          <p:nvSpPr>
            <p:cNvPr id="32" name="TextBox 31">
              <a:extLst>
                <a:ext uri="{FF2B5EF4-FFF2-40B4-BE49-F238E27FC236}">
                  <a16:creationId xmlns:a16="http://schemas.microsoft.com/office/drawing/2014/main" id="{1370116E-BDE3-85D7-94F4-EAF2368B2C2F}"/>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33" name="TextBox 32">
              <a:extLst>
                <a:ext uri="{FF2B5EF4-FFF2-40B4-BE49-F238E27FC236}">
                  <a16:creationId xmlns:a16="http://schemas.microsoft.com/office/drawing/2014/main" id="{31B6A66A-F557-0AA2-F1EA-1BF8B4BC1783}"/>
                </a:ext>
              </a:extLst>
            </p:cNvPr>
            <p:cNvSpPr txBox="1"/>
            <p:nvPr/>
          </p:nvSpPr>
          <p:spPr>
            <a:xfrm>
              <a:off x="797664" y="3455505"/>
              <a:ext cx="374775" cy="369332"/>
            </a:xfrm>
            <a:prstGeom prst="rect">
              <a:avLst/>
            </a:prstGeom>
            <a:noFill/>
          </p:spPr>
          <p:txBody>
            <a:bodyPr wrap="square" rtlCol="0">
              <a:spAutoFit/>
            </a:bodyPr>
            <a:lstStyle/>
            <a:p>
              <a:r>
                <a:rPr lang="en-US" dirty="0"/>
                <a:t>a</a:t>
              </a:r>
            </a:p>
          </p:txBody>
        </p:sp>
      </p:grpSp>
      <p:sp>
        <p:nvSpPr>
          <p:cNvPr id="34" name="Right Arrow 33">
            <a:extLst>
              <a:ext uri="{FF2B5EF4-FFF2-40B4-BE49-F238E27FC236}">
                <a16:creationId xmlns:a16="http://schemas.microsoft.com/office/drawing/2014/main" id="{4AD15FF8-39A8-630E-D27F-8A8E014BD6ED}"/>
              </a:ext>
            </a:extLst>
          </p:cNvPr>
          <p:cNvSpPr/>
          <p:nvPr/>
        </p:nvSpPr>
        <p:spPr>
          <a:xfrm>
            <a:off x="2149154" y="3786240"/>
            <a:ext cx="576092"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276F0621-4FDD-B688-D9AD-9DB04351C339}"/>
              </a:ext>
            </a:extLst>
          </p:cNvPr>
          <p:cNvCxnSpPr/>
          <p:nvPr/>
        </p:nvCxnSpPr>
        <p:spPr>
          <a:xfrm>
            <a:off x="3779804" y="3386410"/>
            <a:ext cx="76679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D9DAAC34-458E-EB9C-22B0-F58358C7F140}"/>
              </a:ext>
            </a:extLst>
          </p:cNvPr>
          <p:cNvSpPr txBox="1"/>
          <p:nvPr/>
        </p:nvSpPr>
        <p:spPr>
          <a:xfrm>
            <a:off x="3746040" y="2978150"/>
            <a:ext cx="2045496" cy="369332"/>
          </a:xfrm>
          <a:prstGeom prst="rect">
            <a:avLst/>
          </a:prstGeom>
          <a:noFill/>
        </p:spPr>
        <p:txBody>
          <a:bodyPr wrap="none" rtlCol="0">
            <a:spAutoFit/>
          </a:bodyPr>
          <a:lstStyle/>
          <a:p>
            <a:r>
              <a:rPr lang="en-US" dirty="0"/>
              <a:t>0001 line will be 1</a:t>
            </a:r>
          </a:p>
        </p:txBody>
      </p:sp>
      <p:sp>
        <p:nvSpPr>
          <p:cNvPr id="38" name="TextBox 37">
            <a:extLst>
              <a:ext uri="{FF2B5EF4-FFF2-40B4-BE49-F238E27FC236}">
                <a16:creationId xmlns:a16="http://schemas.microsoft.com/office/drawing/2014/main" id="{8B672B2D-D3F2-0B14-54F1-B8D9ECEBAC89}"/>
              </a:ext>
            </a:extLst>
          </p:cNvPr>
          <p:cNvSpPr txBox="1"/>
          <p:nvPr/>
        </p:nvSpPr>
        <p:spPr>
          <a:xfrm>
            <a:off x="3799439" y="3765583"/>
            <a:ext cx="2115579" cy="369332"/>
          </a:xfrm>
          <a:prstGeom prst="rect">
            <a:avLst/>
          </a:prstGeom>
          <a:noFill/>
        </p:spPr>
        <p:txBody>
          <a:bodyPr wrap="none" rtlCol="0">
            <a:spAutoFit/>
          </a:bodyPr>
          <a:lstStyle/>
          <a:p>
            <a:r>
              <a:rPr lang="en-US" dirty="0"/>
              <a:t>all others will be 0</a:t>
            </a:r>
          </a:p>
        </p:txBody>
      </p:sp>
      <p:grpSp>
        <p:nvGrpSpPr>
          <p:cNvPr id="39" name="Group 38">
            <a:extLst>
              <a:ext uri="{FF2B5EF4-FFF2-40B4-BE49-F238E27FC236}">
                <a16:creationId xmlns:a16="http://schemas.microsoft.com/office/drawing/2014/main" id="{410E9C05-6559-DE3E-DAAD-F7B8FFEA33D8}"/>
              </a:ext>
            </a:extLst>
          </p:cNvPr>
          <p:cNvGrpSpPr/>
          <p:nvPr/>
        </p:nvGrpSpPr>
        <p:grpSpPr>
          <a:xfrm>
            <a:off x="9263169" y="3151665"/>
            <a:ext cx="1085240" cy="1529272"/>
            <a:chOff x="398123" y="3055614"/>
            <a:chExt cx="1085240" cy="1529272"/>
          </a:xfrm>
        </p:grpSpPr>
        <p:cxnSp>
          <p:nvCxnSpPr>
            <p:cNvPr id="40" name="Straight Connector 39">
              <a:extLst>
                <a:ext uri="{FF2B5EF4-FFF2-40B4-BE49-F238E27FC236}">
                  <a16:creationId xmlns:a16="http://schemas.microsoft.com/office/drawing/2014/main" id="{CC125B3E-EF21-BE35-8056-3FBE18E222E7}"/>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74E86BE-2182-809E-475A-A4848A7A0632}"/>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5DD8B1E-D49F-4F63-27D0-3CB8FDDB1752}"/>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8EDC3FBB-186B-E215-7951-CC9F94159686}"/>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BCEDE97-EEEF-F252-9002-98A2C7EB21B4}"/>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21ED8BB5-DDFE-9DFE-F65C-1D61224519D2}"/>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0B5B007-7BDF-F9D8-8061-E6364A2A2784}"/>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7999479B-077A-56D5-2666-4E49D13C32C4}"/>
                </a:ext>
              </a:extLst>
            </p:cNvPr>
            <p:cNvSpPr txBox="1"/>
            <p:nvPr/>
          </p:nvSpPr>
          <p:spPr>
            <a:xfrm>
              <a:off x="771803" y="3055614"/>
              <a:ext cx="314510" cy="369332"/>
            </a:xfrm>
            <a:prstGeom prst="rect">
              <a:avLst/>
            </a:prstGeom>
            <a:noFill/>
          </p:spPr>
          <p:txBody>
            <a:bodyPr wrap="none" rtlCol="0">
              <a:spAutoFit/>
            </a:bodyPr>
            <a:lstStyle/>
            <a:p>
              <a:r>
                <a:rPr lang="en-US" dirty="0"/>
                <a:t>c</a:t>
              </a:r>
            </a:p>
          </p:txBody>
        </p:sp>
        <p:sp>
          <p:nvSpPr>
            <p:cNvPr id="48" name="TextBox 47">
              <a:extLst>
                <a:ext uri="{FF2B5EF4-FFF2-40B4-BE49-F238E27FC236}">
                  <a16:creationId xmlns:a16="http://schemas.microsoft.com/office/drawing/2014/main" id="{726268CB-0ECE-9877-2904-6943A0BF0AD5}"/>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49" name="TextBox 48">
              <a:extLst>
                <a:ext uri="{FF2B5EF4-FFF2-40B4-BE49-F238E27FC236}">
                  <a16:creationId xmlns:a16="http://schemas.microsoft.com/office/drawing/2014/main" id="{BDC5BA95-F13B-3071-21AA-BD0EE8EAFD0C}"/>
                </a:ext>
              </a:extLst>
            </p:cNvPr>
            <p:cNvSpPr txBox="1"/>
            <p:nvPr/>
          </p:nvSpPr>
          <p:spPr>
            <a:xfrm>
              <a:off x="1143205" y="3887644"/>
              <a:ext cx="340158" cy="369332"/>
            </a:xfrm>
            <a:prstGeom prst="rect">
              <a:avLst/>
            </a:prstGeom>
            <a:noFill/>
          </p:spPr>
          <p:txBody>
            <a:bodyPr wrap="square" rtlCol="0">
              <a:spAutoFit/>
            </a:bodyPr>
            <a:lstStyle/>
            <a:p>
              <a:r>
                <a:rPr lang="en-US" dirty="0"/>
                <a:t>g</a:t>
              </a:r>
            </a:p>
          </p:txBody>
        </p:sp>
        <p:sp>
          <p:nvSpPr>
            <p:cNvPr id="50" name="TextBox 49">
              <a:extLst>
                <a:ext uri="{FF2B5EF4-FFF2-40B4-BE49-F238E27FC236}">
                  <a16:creationId xmlns:a16="http://schemas.microsoft.com/office/drawing/2014/main" id="{78B29966-9257-1A20-1DC1-F5953240B08F}"/>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51" name="TextBox 50">
              <a:extLst>
                <a:ext uri="{FF2B5EF4-FFF2-40B4-BE49-F238E27FC236}">
                  <a16:creationId xmlns:a16="http://schemas.microsoft.com/office/drawing/2014/main" id="{1B8371D4-DF47-986F-82F1-0D285E0EC1F9}"/>
                </a:ext>
              </a:extLst>
            </p:cNvPr>
            <p:cNvSpPr txBox="1"/>
            <p:nvPr/>
          </p:nvSpPr>
          <p:spPr>
            <a:xfrm>
              <a:off x="398123" y="3872714"/>
              <a:ext cx="317716" cy="369332"/>
            </a:xfrm>
            <a:prstGeom prst="rect">
              <a:avLst/>
            </a:prstGeom>
            <a:noFill/>
          </p:spPr>
          <p:txBody>
            <a:bodyPr wrap="none" rtlCol="0">
              <a:spAutoFit/>
            </a:bodyPr>
            <a:lstStyle/>
            <a:p>
              <a:r>
                <a:rPr lang="en-US" dirty="0"/>
                <a:t>e</a:t>
              </a:r>
            </a:p>
          </p:txBody>
        </p:sp>
        <p:sp>
          <p:nvSpPr>
            <p:cNvPr id="52" name="TextBox 51">
              <a:extLst>
                <a:ext uri="{FF2B5EF4-FFF2-40B4-BE49-F238E27FC236}">
                  <a16:creationId xmlns:a16="http://schemas.microsoft.com/office/drawing/2014/main" id="{C4CA63B4-539E-3C07-DD92-5CC6BED7E28A}"/>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53" name="TextBox 52">
              <a:extLst>
                <a:ext uri="{FF2B5EF4-FFF2-40B4-BE49-F238E27FC236}">
                  <a16:creationId xmlns:a16="http://schemas.microsoft.com/office/drawing/2014/main" id="{E5DF09FC-0CAA-B2E5-1C72-06AC0A810AD8}"/>
                </a:ext>
              </a:extLst>
            </p:cNvPr>
            <p:cNvSpPr txBox="1"/>
            <p:nvPr/>
          </p:nvSpPr>
          <p:spPr>
            <a:xfrm>
              <a:off x="781622" y="3455504"/>
              <a:ext cx="314510" cy="369332"/>
            </a:xfrm>
            <a:prstGeom prst="rect">
              <a:avLst/>
            </a:prstGeom>
            <a:noFill/>
          </p:spPr>
          <p:txBody>
            <a:bodyPr wrap="none" rtlCol="0">
              <a:spAutoFit/>
            </a:bodyPr>
            <a:lstStyle/>
            <a:p>
              <a:r>
                <a:rPr lang="en-US" dirty="0"/>
                <a:t>a</a:t>
              </a:r>
            </a:p>
          </p:txBody>
        </p:sp>
      </p:grpSp>
      <p:sp>
        <p:nvSpPr>
          <p:cNvPr id="54" name="TextBox 53">
            <a:extLst>
              <a:ext uri="{FF2B5EF4-FFF2-40B4-BE49-F238E27FC236}">
                <a16:creationId xmlns:a16="http://schemas.microsoft.com/office/drawing/2014/main" id="{EAF72F33-A167-95BC-8923-74E454420B41}"/>
              </a:ext>
            </a:extLst>
          </p:cNvPr>
          <p:cNvSpPr txBox="1"/>
          <p:nvPr/>
        </p:nvSpPr>
        <p:spPr>
          <a:xfrm>
            <a:off x="2949155" y="4940308"/>
            <a:ext cx="7699415" cy="1938992"/>
          </a:xfrm>
          <a:prstGeom prst="rect">
            <a:avLst/>
          </a:prstGeom>
          <a:noFill/>
        </p:spPr>
        <p:txBody>
          <a:bodyPr wrap="none" rtlCol="0">
            <a:spAutoFit/>
          </a:bodyPr>
          <a:lstStyle/>
          <a:p>
            <a:r>
              <a:rPr lang="en-US" sz="2400" dirty="0"/>
              <a:t>Connect the 0001 line to: d g</a:t>
            </a:r>
          </a:p>
          <a:p>
            <a:endParaRPr lang="en-US" sz="2400" dirty="0"/>
          </a:p>
          <a:p>
            <a:r>
              <a:rPr lang="en-US" sz="2400" dirty="0"/>
              <a:t>When the line is active those segments will illuminate</a:t>
            </a:r>
          </a:p>
          <a:p>
            <a:endParaRPr lang="en-US" sz="2400" dirty="0"/>
          </a:p>
          <a:p>
            <a:r>
              <a:rPr lang="en-US" sz="2400" dirty="0"/>
              <a:t>When it’s not active, no display</a:t>
            </a:r>
          </a:p>
        </p:txBody>
      </p:sp>
    </p:spTree>
    <p:extLst>
      <p:ext uri="{BB962C8B-B14F-4D97-AF65-F5344CB8AC3E}">
        <p14:creationId xmlns:p14="http://schemas.microsoft.com/office/powerpoint/2010/main" val="260693872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031DF-EC4D-AB6A-8269-D638AFDA0E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2A6684-5BCD-7593-510A-504A444B46FF}"/>
              </a:ext>
            </a:extLst>
          </p:cNvPr>
          <p:cNvSpPr>
            <a:spLocks noGrp="1"/>
          </p:cNvSpPr>
          <p:nvPr>
            <p:ph type="title"/>
          </p:nvPr>
        </p:nvSpPr>
        <p:spPr/>
        <p:txBody>
          <a:bodyPr/>
          <a:lstStyle/>
          <a:p>
            <a:r>
              <a:rPr lang="en-US" dirty="0"/>
              <a:t>Our friend the decoder</a:t>
            </a:r>
          </a:p>
        </p:txBody>
      </p:sp>
      <p:sp>
        <p:nvSpPr>
          <p:cNvPr id="4" name="Slide Number Placeholder 3">
            <a:extLst>
              <a:ext uri="{FF2B5EF4-FFF2-40B4-BE49-F238E27FC236}">
                <a16:creationId xmlns:a16="http://schemas.microsoft.com/office/drawing/2014/main" id="{E66F3999-2CA7-8808-34B3-6619A9FF5037}"/>
              </a:ext>
            </a:extLst>
          </p:cNvPr>
          <p:cNvSpPr>
            <a:spLocks noGrp="1"/>
          </p:cNvSpPr>
          <p:nvPr>
            <p:ph type="sldNum" sz="quarter" idx="12"/>
          </p:nvPr>
        </p:nvSpPr>
        <p:spPr/>
        <p:txBody>
          <a:bodyPr/>
          <a:lstStyle/>
          <a:p>
            <a:fld id="{CC057153-B650-4DEB-B370-79DDCFDCE934}" type="slidenum">
              <a:rPr lang="en-US" smtClean="0"/>
              <a:t>69</a:t>
            </a:fld>
            <a:endParaRPr lang="en-US"/>
          </a:p>
        </p:txBody>
      </p:sp>
      <p:graphicFrame>
        <p:nvGraphicFramePr>
          <p:cNvPr id="6" name="Table 5">
            <a:extLst>
              <a:ext uri="{FF2B5EF4-FFF2-40B4-BE49-F238E27FC236}">
                <a16:creationId xmlns:a16="http://schemas.microsoft.com/office/drawing/2014/main" id="{B603416C-2CEA-D6E3-19E4-EC9F3F85C79F}"/>
              </a:ext>
            </a:extLst>
          </p:cNvPr>
          <p:cNvGraphicFramePr>
            <a:graphicFrameLocks noGrp="1"/>
          </p:cNvGraphicFramePr>
          <p:nvPr/>
        </p:nvGraphicFramePr>
        <p:xfrm>
          <a:off x="2592511" y="1360302"/>
          <a:ext cx="6398051" cy="1219200"/>
        </p:xfrm>
        <a:graphic>
          <a:graphicData uri="http://schemas.openxmlformats.org/drawingml/2006/table">
            <a:tbl>
              <a:tblPr firstRow="1" bandRow="1">
                <a:tableStyleId>{00A15C55-8517-42AA-B614-E9B94910E393}</a:tableStyleId>
              </a:tblPr>
              <a:tblGrid>
                <a:gridCol w="711200">
                  <a:extLst>
                    <a:ext uri="{9D8B030D-6E8A-4147-A177-3AD203B41FA5}">
                      <a16:colId xmlns:a16="http://schemas.microsoft.com/office/drawing/2014/main" val="3694147436"/>
                    </a:ext>
                  </a:extLst>
                </a:gridCol>
                <a:gridCol w="570752">
                  <a:extLst>
                    <a:ext uri="{9D8B030D-6E8A-4147-A177-3AD203B41FA5}">
                      <a16:colId xmlns:a16="http://schemas.microsoft.com/office/drawing/2014/main" val="4016799865"/>
                    </a:ext>
                  </a:extLst>
                </a:gridCol>
                <a:gridCol w="699499">
                  <a:extLst>
                    <a:ext uri="{9D8B030D-6E8A-4147-A177-3AD203B41FA5}">
                      <a16:colId xmlns:a16="http://schemas.microsoft.com/office/drawing/2014/main" val="3451865692"/>
                    </a:ext>
                  </a:extLst>
                </a:gridCol>
                <a:gridCol w="736100">
                  <a:extLst>
                    <a:ext uri="{9D8B030D-6E8A-4147-A177-3AD203B41FA5}">
                      <a16:colId xmlns:a16="http://schemas.microsoft.com/office/drawing/2014/main" val="1891419321"/>
                    </a:ext>
                  </a:extLst>
                </a:gridCol>
                <a:gridCol w="736100">
                  <a:extLst>
                    <a:ext uri="{9D8B030D-6E8A-4147-A177-3AD203B41FA5}">
                      <a16:colId xmlns:a16="http://schemas.microsoft.com/office/drawing/2014/main" val="2699412785"/>
                    </a:ext>
                  </a:extLst>
                </a:gridCol>
                <a:gridCol w="736100">
                  <a:extLst>
                    <a:ext uri="{9D8B030D-6E8A-4147-A177-3AD203B41FA5}">
                      <a16:colId xmlns:a16="http://schemas.microsoft.com/office/drawing/2014/main" val="2429003282"/>
                    </a:ext>
                  </a:extLst>
                </a:gridCol>
                <a:gridCol w="736100">
                  <a:extLst>
                    <a:ext uri="{9D8B030D-6E8A-4147-A177-3AD203B41FA5}">
                      <a16:colId xmlns:a16="http://schemas.microsoft.com/office/drawing/2014/main" val="3819096512"/>
                    </a:ext>
                  </a:extLst>
                </a:gridCol>
                <a:gridCol w="736100">
                  <a:extLst>
                    <a:ext uri="{9D8B030D-6E8A-4147-A177-3AD203B41FA5}">
                      <a16:colId xmlns:a16="http://schemas.microsoft.com/office/drawing/2014/main" val="1822396486"/>
                    </a:ext>
                  </a:extLst>
                </a:gridCol>
                <a:gridCol w="736100">
                  <a:extLst>
                    <a:ext uri="{9D8B030D-6E8A-4147-A177-3AD203B41FA5}">
                      <a16:colId xmlns:a16="http://schemas.microsoft.com/office/drawing/2014/main" val="310054254"/>
                    </a:ext>
                  </a:extLst>
                </a:gridCol>
              </a:tblGrid>
              <a:tr h="296794">
                <a:tc rowSpan="2">
                  <a:txBody>
                    <a:bodyPr/>
                    <a:lstStyle/>
                    <a:p>
                      <a:pPr algn="ctr"/>
                      <a:r>
                        <a:rPr lang="en-US" sz="1400" b="0" dirty="0"/>
                        <a:t>Input</a:t>
                      </a:r>
                    </a:p>
                  </a:txBody>
                  <a:tcPr anchor="ctr"/>
                </a:tc>
                <a:tc rowSpan="2">
                  <a:txBody>
                    <a:bodyPr/>
                    <a:lstStyle/>
                    <a:p>
                      <a:pPr algn="ctr"/>
                      <a:r>
                        <a:rPr lang="en-US" sz="14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Illuminated segments</a:t>
                      </a:r>
                    </a:p>
                  </a:txBody>
                  <a:tcPr>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6794">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96794">
                <a:tc>
                  <a:txBody>
                    <a:bodyPr/>
                    <a:lstStyle/>
                    <a:p>
                      <a:pPr algn="ctr"/>
                      <a:r>
                        <a:rPr lang="en-US" sz="1400" b="0" dirty="0"/>
                        <a:t>0000</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2751539081"/>
                  </a:ext>
                </a:extLst>
              </a:tr>
              <a:tr h="296794">
                <a:tc>
                  <a:txBody>
                    <a:bodyPr/>
                    <a:lstStyle/>
                    <a:p>
                      <a:pPr algn="ctr"/>
                      <a:r>
                        <a:rPr lang="en-US" sz="1400" b="0" dirty="0"/>
                        <a:t>0001</a:t>
                      </a:r>
                    </a:p>
                  </a:txBody>
                  <a:tcPr/>
                </a:tc>
                <a:tc>
                  <a:txBody>
                    <a:bodyPr/>
                    <a:lstStyle/>
                    <a:p>
                      <a:pPr algn="ctr"/>
                      <a:r>
                        <a:rPr lang="en-US" sz="1400" b="0" dirty="0"/>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4269531488"/>
                  </a:ext>
                </a:extLst>
              </a:tr>
            </a:tbl>
          </a:graphicData>
        </a:graphic>
      </p:graphicFrame>
      <p:grpSp>
        <p:nvGrpSpPr>
          <p:cNvPr id="7" name="Group 6">
            <a:extLst>
              <a:ext uri="{FF2B5EF4-FFF2-40B4-BE49-F238E27FC236}">
                <a16:creationId xmlns:a16="http://schemas.microsoft.com/office/drawing/2014/main" id="{C31DE047-0927-57BC-F16E-C089E221647E}"/>
              </a:ext>
            </a:extLst>
          </p:cNvPr>
          <p:cNvGrpSpPr/>
          <p:nvPr/>
        </p:nvGrpSpPr>
        <p:grpSpPr>
          <a:xfrm>
            <a:off x="8326105" y="3429000"/>
            <a:ext cx="1066800" cy="1892300"/>
            <a:chOff x="9715500" y="2222500"/>
            <a:chExt cx="1066800" cy="1892300"/>
          </a:xfrm>
        </p:grpSpPr>
        <p:sp>
          <p:nvSpPr>
            <p:cNvPr id="8" name="Rectangle 7">
              <a:extLst>
                <a:ext uri="{FF2B5EF4-FFF2-40B4-BE49-F238E27FC236}">
                  <a16:creationId xmlns:a16="http://schemas.microsoft.com/office/drawing/2014/main" id="{6A8AC2E8-D7CD-65EB-A746-85CCDF934E36}"/>
                </a:ext>
              </a:extLst>
            </p:cNvPr>
            <p:cNvSpPr/>
            <p:nvPr/>
          </p:nvSpPr>
          <p:spPr>
            <a:xfrm>
              <a:off x="9715500" y="2425700"/>
              <a:ext cx="1066800" cy="14865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6A7EC89E-1275-84F2-DDCB-ECF77561DDCA}"/>
                </a:ext>
              </a:extLst>
            </p:cNvPr>
            <p:cNvCxnSpPr>
              <a:cxnSpLocks/>
            </p:cNvCxnSpPr>
            <p:nvPr/>
          </p:nvCxnSpPr>
          <p:spPr>
            <a:xfrm>
              <a:off x="99568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948B2E8-D045-0B7C-156C-826CF7A96519}"/>
                </a:ext>
              </a:extLst>
            </p:cNvPr>
            <p:cNvSpPr txBox="1"/>
            <p:nvPr/>
          </p:nvSpPr>
          <p:spPr>
            <a:xfrm>
              <a:off x="9823431" y="2444234"/>
              <a:ext cx="902811" cy="369332"/>
            </a:xfrm>
            <a:prstGeom prst="rect">
              <a:avLst/>
            </a:prstGeom>
            <a:noFill/>
          </p:spPr>
          <p:txBody>
            <a:bodyPr wrap="none" rtlCol="0">
              <a:spAutoFit/>
            </a:bodyPr>
            <a:lstStyle/>
            <a:p>
              <a:r>
                <a:rPr lang="en-US" dirty="0"/>
                <a:t>a b c d</a:t>
              </a:r>
            </a:p>
          </p:txBody>
        </p:sp>
        <p:sp>
          <p:nvSpPr>
            <p:cNvPr id="11" name="TextBox 10">
              <a:extLst>
                <a:ext uri="{FF2B5EF4-FFF2-40B4-BE49-F238E27FC236}">
                  <a16:creationId xmlns:a16="http://schemas.microsoft.com/office/drawing/2014/main" id="{3E5EC4B6-25E2-B424-FE0F-7B68D1906D02}"/>
                </a:ext>
              </a:extLst>
            </p:cNvPr>
            <p:cNvSpPr txBox="1"/>
            <p:nvPr/>
          </p:nvSpPr>
          <p:spPr>
            <a:xfrm>
              <a:off x="9944636" y="3541658"/>
              <a:ext cx="657552" cy="369332"/>
            </a:xfrm>
            <a:prstGeom prst="rect">
              <a:avLst/>
            </a:prstGeom>
            <a:noFill/>
          </p:spPr>
          <p:txBody>
            <a:bodyPr wrap="none" rtlCol="0">
              <a:spAutoFit/>
            </a:bodyPr>
            <a:lstStyle/>
            <a:p>
              <a:r>
                <a:rPr lang="en-US" dirty="0"/>
                <a:t>e f g</a:t>
              </a:r>
            </a:p>
          </p:txBody>
        </p:sp>
        <p:cxnSp>
          <p:nvCxnSpPr>
            <p:cNvPr id="12" name="Straight Connector 11">
              <a:extLst>
                <a:ext uri="{FF2B5EF4-FFF2-40B4-BE49-F238E27FC236}">
                  <a16:creationId xmlns:a16="http://schemas.microsoft.com/office/drawing/2014/main" id="{70E04BA3-53CA-0CCA-090F-4A7F56CD0C55}"/>
                </a:ext>
              </a:extLst>
            </p:cNvPr>
            <p:cNvCxnSpPr>
              <a:cxnSpLocks/>
            </p:cNvCxnSpPr>
            <p:nvPr/>
          </p:nvCxnSpPr>
          <p:spPr>
            <a:xfrm>
              <a:off x="101473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ED067EB-6E73-89D2-F540-D59BBCD61F05}"/>
                </a:ext>
              </a:extLst>
            </p:cNvPr>
            <p:cNvCxnSpPr>
              <a:cxnSpLocks/>
            </p:cNvCxnSpPr>
            <p:nvPr/>
          </p:nvCxnSpPr>
          <p:spPr>
            <a:xfrm>
              <a:off x="103505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0332A8C-741E-B552-123F-9C32299C7F74}"/>
                </a:ext>
              </a:extLst>
            </p:cNvPr>
            <p:cNvCxnSpPr>
              <a:cxnSpLocks/>
            </p:cNvCxnSpPr>
            <p:nvPr/>
          </p:nvCxnSpPr>
          <p:spPr>
            <a:xfrm>
              <a:off x="105410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B2D7208-4D55-3BBC-15E2-A6B0AE817E96}"/>
                </a:ext>
              </a:extLst>
            </p:cNvPr>
            <p:cNvCxnSpPr>
              <a:cxnSpLocks/>
            </p:cNvCxnSpPr>
            <p:nvPr/>
          </p:nvCxnSpPr>
          <p:spPr>
            <a:xfrm>
              <a:off x="100711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9B31D1CF-B0ED-89E9-14E8-A15E54BAF3A1}"/>
                </a:ext>
              </a:extLst>
            </p:cNvPr>
            <p:cNvCxnSpPr>
              <a:cxnSpLocks/>
            </p:cNvCxnSpPr>
            <p:nvPr/>
          </p:nvCxnSpPr>
          <p:spPr>
            <a:xfrm>
              <a:off x="102743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7A890E2F-ED75-BAE5-8F47-C9C0126B865D}"/>
                </a:ext>
              </a:extLst>
            </p:cNvPr>
            <p:cNvCxnSpPr>
              <a:cxnSpLocks/>
            </p:cNvCxnSpPr>
            <p:nvPr/>
          </p:nvCxnSpPr>
          <p:spPr>
            <a:xfrm>
              <a:off x="104648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8" name="Trapezoid 17">
            <a:extLst>
              <a:ext uri="{FF2B5EF4-FFF2-40B4-BE49-F238E27FC236}">
                <a16:creationId xmlns:a16="http://schemas.microsoft.com/office/drawing/2014/main" id="{2A08F547-6F50-FC80-7C40-ADED9878229A}"/>
              </a:ext>
            </a:extLst>
          </p:cNvPr>
          <p:cNvSpPr/>
          <p:nvPr/>
        </p:nvSpPr>
        <p:spPr>
          <a:xfrm rot="16200000">
            <a:off x="2567064" y="3927481"/>
            <a:ext cx="1778000" cy="819666"/>
          </a:xfrm>
          <a:prstGeom prst="trapezoi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13AC414-16CB-EA43-F49E-F2BF523B598E}"/>
              </a:ext>
            </a:extLst>
          </p:cNvPr>
          <p:cNvSpPr txBox="1"/>
          <p:nvPr/>
        </p:nvSpPr>
        <p:spPr>
          <a:xfrm rot="16200000">
            <a:off x="2905167" y="4169148"/>
            <a:ext cx="1082348" cy="369332"/>
          </a:xfrm>
          <a:prstGeom prst="rect">
            <a:avLst/>
          </a:prstGeom>
          <a:noFill/>
        </p:spPr>
        <p:txBody>
          <a:bodyPr wrap="none" rtlCol="0">
            <a:spAutoFit/>
          </a:bodyPr>
          <a:lstStyle/>
          <a:p>
            <a:r>
              <a:rPr lang="en-US" dirty="0"/>
              <a:t>decoder</a:t>
            </a:r>
          </a:p>
        </p:txBody>
      </p:sp>
      <p:grpSp>
        <p:nvGrpSpPr>
          <p:cNvPr id="3" name="Group 2">
            <a:extLst>
              <a:ext uri="{FF2B5EF4-FFF2-40B4-BE49-F238E27FC236}">
                <a16:creationId xmlns:a16="http://schemas.microsoft.com/office/drawing/2014/main" id="{60E1086B-D844-4001-7F48-45EE7C52A91C}"/>
              </a:ext>
            </a:extLst>
          </p:cNvPr>
          <p:cNvGrpSpPr/>
          <p:nvPr/>
        </p:nvGrpSpPr>
        <p:grpSpPr>
          <a:xfrm>
            <a:off x="9748505" y="3578088"/>
            <a:ext cx="1079302" cy="1583060"/>
            <a:chOff x="398123" y="3001826"/>
            <a:chExt cx="1079302" cy="1583060"/>
          </a:xfrm>
        </p:grpSpPr>
        <p:cxnSp>
          <p:nvCxnSpPr>
            <p:cNvPr id="5" name="Straight Connector 4">
              <a:extLst>
                <a:ext uri="{FF2B5EF4-FFF2-40B4-BE49-F238E27FC236}">
                  <a16:creationId xmlns:a16="http://schemas.microsoft.com/office/drawing/2014/main" id="{B39BAB0E-8EA5-EA03-C8D9-3E9630615F15}"/>
                </a:ext>
              </a:extLst>
            </p:cNvPr>
            <p:cNvCxnSpPr/>
            <p:nvPr/>
          </p:nvCxnSpPr>
          <p:spPr>
            <a:xfrm>
              <a:off x="725759" y="3360380"/>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768FFE1-138D-AC76-37F1-BCFF5F32132C}"/>
                </a:ext>
              </a:extLst>
            </p:cNvPr>
            <p:cNvCxnSpPr/>
            <p:nvPr/>
          </p:nvCxnSpPr>
          <p:spPr>
            <a:xfrm>
              <a:off x="725759" y="3808566"/>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5F32649E-056A-C3BB-B9F2-9E6E8DC8776C}"/>
                </a:ext>
              </a:extLst>
            </p:cNvPr>
            <p:cNvCxnSpPr/>
            <p:nvPr/>
          </p:nvCxnSpPr>
          <p:spPr>
            <a:xfrm>
              <a:off x="725759" y="4265089"/>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778B4F67-DA53-8DD8-7166-6B4FB84C1572}"/>
                </a:ext>
              </a:extLst>
            </p:cNvPr>
            <p:cNvCxnSpPr>
              <a:cxnSpLocks/>
            </p:cNvCxnSpPr>
            <p:nvPr/>
          </p:nvCxnSpPr>
          <p:spPr>
            <a:xfrm>
              <a:off x="718880"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CF7F6A4-B63D-6B18-F1CC-F2FC2882A9BD}"/>
                </a:ext>
              </a:extLst>
            </p:cNvPr>
            <p:cNvCxnSpPr>
              <a:cxnSpLocks/>
            </p:cNvCxnSpPr>
            <p:nvPr/>
          </p:nvCxnSpPr>
          <p:spPr>
            <a:xfrm>
              <a:off x="1145418"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576669B-59A9-A3D7-F1A0-1942B7AB43D5}"/>
                </a:ext>
              </a:extLst>
            </p:cNvPr>
            <p:cNvCxnSpPr>
              <a:cxnSpLocks/>
            </p:cNvCxnSpPr>
            <p:nvPr/>
          </p:nvCxnSpPr>
          <p:spPr>
            <a:xfrm>
              <a:off x="720026"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0B513E8-90C5-C642-58EA-14604ACDE5D7}"/>
                </a:ext>
              </a:extLst>
            </p:cNvPr>
            <p:cNvCxnSpPr>
              <a:cxnSpLocks/>
            </p:cNvCxnSpPr>
            <p:nvPr/>
          </p:nvCxnSpPr>
          <p:spPr>
            <a:xfrm>
              <a:off x="1145418"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7331A96F-09DB-3006-3B76-A62C8E425A29}"/>
                </a:ext>
              </a:extLst>
            </p:cNvPr>
            <p:cNvSpPr txBox="1"/>
            <p:nvPr/>
          </p:nvSpPr>
          <p:spPr>
            <a:xfrm>
              <a:off x="758356" y="3001826"/>
              <a:ext cx="314510" cy="369332"/>
            </a:xfrm>
            <a:prstGeom prst="rect">
              <a:avLst/>
            </a:prstGeom>
            <a:noFill/>
          </p:spPr>
          <p:txBody>
            <a:bodyPr wrap="none" rtlCol="0">
              <a:spAutoFit/>
            </a:bodyPr>
            <a:lstStyle/>
            <a:p>
              <a:r>
                <a:rPr lang="en-US" dirty="0"/>
                <a:t>c</a:t>
              </a:r>
            </a:p>
          </p:txBody>
        </p:sp>
        <p:sp>
          <p:nvSpPr>
            <p:cNvPr id="28" name="TextBox 27">
              <a:extLst>
                <a:ext uri="{FF2B5EF4-FFF2-40B4-BE49-F238E27FC236}">
                  <a16:creationId xmlns:a16="http://schemas.microsoft.com/office/drawing/2014/main" id="{83BD29E6-2FDB-3ED3-8C2E-19EBDD199701}"/>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29" name="TextBox 28">
              <a:extLst>
                <a:ext uri="{FF2B5EF4-FFF2-40B4-BE49-F238E27FC236}">
                  <a16:creationId xmlns:a16="http://schemas.microsoft.com/office/drawing/2014/main" id="{1CE0EED6-3596-D3E1-202D-D84182564DCB}"/>
                </a:ext>
              </a:extLst>
            </p:cNvPr>
            <p:cNvSpPr txBox="1"/>
            <p:nvPr/>
          </p:nvSpPr>
          <p:spPr>
            <a:xfrm>
              <a:off x="1137267" y="3887644"/>
              <a:ext cx="340158" cy="369332"/>
            </a:xfrm>
            <a:prstGeom prst="rect">
              <a:avLst/>
            </a:prstGeom>
            <a:noFill/>
          </p:spPr>
          <p:txBody>
            <a:bodyPr wrap="square" rtlCol="0">
              <a:spAutoFit/>
            </a:bodyPr>
            <a:lstStyle/>
            <a:p>
              <a:r>
                <a:rPr lang="en-US" dirty="0"/>
                <a:t>g</a:t>
              </a:r>
            </a:p>
          </p:txBody>
        </p:sp>
        <p:sp>
          <p:nvSpPr>
            <p:cNvPr id="30" name="TextBox 29">
              <a:extLst>
                <a:ext uri="{FF2B5EF4-FFF2-40B4-BE49-F238E27FC236}">
                  <a16:creationId xmlns:a16="http://schemas.microsoft.com/office/drawing/2014/main" id="{0F1C88CE-4D04-474C-3DAB-965A9D742996}"/>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31" name="TextBox 30">
              <a:extLst>
                <a:ext uri="{FF2B5EF4-FFF2-40B4-BE49-F238E27FC236}">
                  <a16:creationId xmlns:a16="http://schemas.microsoft.com/office/drawing/2014/main" id="{08EAD6B1-4058-FB7E-702B-3E0E712CE51B}"/>
                </a:ext>
              </a:extLst>
            </p:cNvPr>
            <p:cNvSpPr txBox="1"/>
            <p:nvPr/>
          </p:nvSpPr>
          <p:spPr>
            <a:xfrm>
              <a:off x="398123" y="3872714"/>
              <a:ext cx="188841" cy="200950"/>
            </a:xfrm>
            <a:prstGeom prst="rect">
              <a:avLst/>
            </a:prstGeom>
            <a:noFill/>
          </p:spPr>
          <p:txBody>
            <a:bodyPr wrap="none" rtlCol="0">
              <a:spAutoFit/>
            </a:bodyPr>
            <a:lstStyle/>
            <a:p>
              <a:r>
                <a:rPr lang="en-US" dirty="0"/>
                <a:t>e</a:t>
              </a:r>
            </a:p>
          </p:txBody>
        </p:sp>
        <p:sp>
          <p:nvSpPr>
            <p:cNvPr id="32" name="TextBox 31">
              <a:extLst>
                <a:ext uri="{FF2B5EF4-FFF2-40B4-BE49-F238E27FC236}">
                  <a16:creationId xmlns:a16="http://schemas.microsoft.com/office/drawing/2014/main" id="{0A33DC53-C03B-5B79-D753-0F64BE420E4F}"/>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33" name="TextBox 32">
              <a:extLst>
                <a:ext uri="{FF2B5EF4-FFF2-40B4-BE49-F238E27FC236}">
                  <a16:creationId xmlns:a16="http://schemas.microsoft.com/office/drawing/2014/main" id="{47412313-7DB7-CBC3-D1EA-73F138753BC5}"/>
                </a:ext>
              </a:extLst>
            </p:cNvPr>
            <p:cNvSpPr txBox="1"/>
            <p:nvPr/>
          </p:nvSpPr>
          <p:spPr>
            <a:xfrm>
              <a:off x="797664" y="3455505"/>
              <a:ext cx="374775" cy="369332"/>
            </a:xfrm>
            <a:prstGeom prst="rect">
              <a:avLst/>
            </a:prstGeom>
            <a:noFill/>
          </p:spPr>
          <p:txBody>
            <a:bodyPr wrap="square" rtlCol="0">
              <a:spAutoFit/>
            </a:bodyPr>
            <a:lstStyle/>
            <a:p>
              <a:r>
                <a:rPr lang="en-US" dirty="0"/>
                <a:t>a</a:t>
              </a:r>
            </a:p>
          </p:txBody>
        </p:sp>
      </p:grpSp>
      <p:sp>
        <p:nvSpPr>
          <p:cNvPr id="34" name="Right Arrow 33">
            <a:extLst>
              <a:ext uri="{FF2B5EF4-FFF2-40B4-BE49-F238E27FC236}">
                <a16:creationId xmlns:a16="http://schemas.microsoft.com/office/drawing/2014/main" id="{359886A0-E065-2F58-0CB3-03F850CDE073}"/>
              </a:ext>
            </a:extLst>
          </p:cNvPr>
          <p:cNvSpPr/>
          <p:nvPr/>
        </p:nvSpPr>
        <p:spPr>
          <a:xfrm>
            <a:off x="2235248" y="4199254"/>
            <a:ext cx="576092"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C6CEA680-C428-C66F-4604-4FD00E751076}"/>
              </a:ext>
            </a:extLst>
          </p:cNvPr>
          <p:cNvCxnSpPr/>
          <p:nvPr/>
        </p:nvCxnSpPr>
        <p:spPr>
          <a:xfrm>
            <a:off x="3865898" y="3799424"/>
            <a:ext cx="76679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4A2939D3-7DFB-3DAF-BD56-96994AE7BE6C}"/>
              </a:ext>
            </a:extLst>
          </p:cNvPr>
          <p:cNvSpPr txBox="1"/>
          <p:nvPr/>
        </p:nvSpPr>
        <p:spPr>
          <a:xfrm>
            <a:off x="3822269" y="3935640"/>
            <a:ext cx="1163845" cy="369332"/>
          </a:xfrm>
          <a:prstGeom prst="rect">
            <a:avLst/>
          </a:prstGeom>
          <a:noFill/>
        </p:spPr>
        <p:txBody>
          <a:bodyPr wrap="none" rtlCol="0">
            <a:spAutoFit/>
          </a:bodyPr>
          <a:lstStyle/>
          <a:p>
            <a:r>
              <a:rPr lang="en-US" dirty="0"/>
              <a:t>0001 line</a:t>
            </a:r>
          </a:p>
        </p:txBody>
      </p:sp>
      <p:sp>
        <p:nvSpPr>
          <p:cNvPr id="35" name="TextBox 34">
            <a:extLst>
              <a:ext uri="{FF2B5EF4-FFF2-40B4-BE49-F238E27FC236}">
                <a16:creationId xmlns:a16="http://schemas.microsoft.com/office/drawing/2014/main" id="{D63AD61F-D09D-F518-C7CF-8F81714DD957}"/>
              </a:ext>
            </a:extLst>
          </p:cNvPr>
          <p:cNvSpPr txBox="1"/>
          <p:nvPr/>
        </p:nvSpPr>
        <p:spPr>
          <a:xfrm>
            <a:off x="535410" y="4153759"/>
            <a:ext cx="1531701" cy="400110"/>
          </a:xfrm>
          <a:prstGeom prst="rect">
            <a:avLst/>
          </a:prstGeom>
          <a:noFill/>
        </p:spPr>
        <p:txBody>
          <a:bodyPr wrap="none" rtlCol="0">
            <a:spAutoFit/>
          </a:bodyPr>
          <a:lstStyle/>
          <a:p>
            <a:r>
              <a:rPr lang="en-US" sz="2000" dirty="0"/>
              <a:t>4-input bits</a:t>
            </a:r>
          </a:p>
        </p:txBody>
      </p:sp>
      <p:cxnSp>
        <p:nvCxnSpPr>
          <p:cNvPr id="55" name="Straight Connector 54">
            <a:extLst>
              <a:ext uri="{FF2B5EF4-FFF2-40B4-BE49-F238E27FC236}">
                <a16:creationId xmlns:a16="http://schemas.microsoft.com/office/drawing/2014/main" id="{AB0234FD-F27B-9915-FB36-9E4EB40C3FE1}"/>
              </a:ext>
            </a:extLst>
          </p:cNvPr>
          <p:cNvCxnSpPr/>
          <p:nvPr/>
        </p:nvCxnSpPr>
        <p:spPr>
          <a:xfrm>
            <a:off x="3865898" y="3605612"/>
            <a:ext cx="766796"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94D7DAEA-A935-FA07-3A5D-91D6D7F5B90A}"/>
              </a:ext>
            </a:extLst>
          </p:cNvPr>
          <p:cNvSpPr txBox="1"/>
          <p:nvPr/>
        </p:nvSpPr>
        <p:spPr>
          <a:xfrm>
            <a:off x="3822268" y="3186429"/>
            <a:ext cx="1229824" cy="369332"/>
          </a:xfrm>
          <a:prstGeom prst="rect">
            <a:avLst/>
          </a:prstGeom>
          <a:noFill/>
        </p:spPr>
        <p:txBody>
          <a:bodyPr wrap="none" rtlCol="0">
            <a:spAutoFit/>
          </a:bodyPr>
          <a:lstStyle/>
          <a:p>
            <a:r>
              <a:rPr lang="en-US" dirty="0"/>
              <a:t>0000 line</a:t>
            </a:r>
          </a:p>
        </p:txBody>
      </p:sp>
      <p:sp>
        <p:nvSpPr>
          <p:cNvPr id="57" name="TextBox 56">
            <a:extLst>
              <a:ext uri="{FF2B5EF4-FFF2-40B4-BE49-F238E27FC236}">
                <a16:creationId xmlns:a16="http://schemas.microsoft.com/office/drawing/2014/main" id="{4B86672F-F25E-C975-6413-225E1CCFBDC3}"/>
              </a:ext>
            </a:extLst>
          </p:cNvPr>
          <p:cNvSpPr txBox="1"/>
          <p:nvPr/>
        </p:nvSpPr>
        <p:spPr>
          <a:xfrm>
            <a:off x="5378109" y="3322451"/>
            <a:ext cx="2174761" cy="1200329"/>
          </a:xfrm>
          <a:prstGeom prst="rect">
            <a:avLst/>
          </a:prstGeom>
          <a:noFill/>
        </p:spPr>
        <p:txBody>
          <a:bodyPr wrap="square" rtlCol="0">
            <a:spAutoFit/>
          </a:bodyPr>
          <a:lstStyle/>
          <a:p>
            <a:r>
              <a:rPr lang="en-US" sz="2400" dirty="0"/>
              <a:t>Both of these lines want to connect to d</a:t>
            </a:r>
          </a:p>
        </p:txBody>
      </p:sp>
      <p:sp>
        <p:nvSpPr>
          <p:cNvPr id="58" name="TextBox 57">
            <a:extLst>
              <a:ext uri="{FF2B5EF4-FFF2-40B4-BE49-F238E27FC236}">
                <a16:creationId xmlns:a16="http://schemas.microsoft.com/office/drawing/2014/main" id="{DB25E382-DF23-FA3E-3157-D10FF955A2AC}"/>
              </a:ext>
            </a:extLst>
          </p:cNvPr>
          <p:cNvSpPr txBox="1"/>
          <p:nvPr/>
        </p:nvSpPr>
        <p:spPr>
          <a:xfrm>
            <a:off x="4596045" y="5117490"/>
            <a:ext cx="3053702" cy="830997"/>
          </a:xfrm>
          <a:prstGeom prst="rect">
            <a:avLst/>
          </a:prstGeom>
          <a:noFill/>
        </p:spPr>
        <p:txBody>
          <a:bodyPr wrap="square" rtlCol="0">
            <a:spAutoFit/>
          </a:bodyPr>
          <a:lstStyle/>
          <a:p>
            <a:r>
              <a:rPr lang="en-US" sz="2400" i="1" dirty="0"/>
              <a:t>How do we do this? Hint: gate??</a:t>
            </a:r>
          </a:p>
        </p:txBody>
      </p:sp>
    </p:spTree>
    <p:extLst>
      <p:ext uri="{BB962C8B-B14F-4D97-AF65-F5344CB8AC3E}">
        <p14:creationId xmlns:p14="http://schemas.microsoft.com/office/powerpoint/2010/main" val="96721260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77B79-4957-D77B-F5B3-6DA07B4EC7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AE40FD-FCF0-0ED1-3588-E10CF3F5CE27}"/>
              </a:ext>
            </a:extLst>
          </p:cNvPr>
          <p:cNvSpPr>
            <a:spLocks noGrp="1"/>
          </p:cNvSpPr>
          <p:nvPr>
            <p:ph type="title"/>
          </p:nvPr>
        </p:nvSpPr>
        <p:spPr/>
        <p:txBody>
          <a:bodyPr/>
          <a:lstStyle/>
          <a:p>
            <a:r>
              <a:rPr lang="en-US" dirty="0"/>
              <a:t>Our friend the decoder</a:t>
            </a:r>
          </a:p>
        </p:txBody>
      </p:sp>
      <p:sp>
        <p:nvSpPr>
          <p:cNvPr id="4" name="Slide Number Placeholder 3">
            <a:extLst>
              <a:ext uri="{FF2B5EF4-FFF2-40B4-BE49-F238E27FC236}">
                <a16:creationId xmlns:a16="http://schemas.microsoft.com/office/drawing/2014/main" id="{B39E65D3-DA45-2B99-DE2E-8F72B53EBB5D}"/>
              </a:ext>
            </a:extLst>
          </p:cNvPr>
          <p:cNvSpPr>
            <a:spLocks noGrp="1"/>
          </p:cNvSpPr>
          <p:nvPr>
            <p:ph type="sldNum" sz="quarter" idx="12"/>
          </p:nvPr>
        </p:nvSpPr>
        <p:spPr/>
        <p:txBody>
          <a:bodyPr/>
          <a:lstStyle/>
          <a:p>
            <a:fld id="{CC057153-B650-4DEB-B370-79DDCFDCE934}" type="slidenum">
              <a:rPr lang="en-US" smtClean="0"/>
              <a:t>70</a:t>
            </a:fld>
            <a:endParaRPr lang="en-US"/>
          </a:p>
        </p:txBody>
      </p:sp>
      <p:graphicFrame>
        <p:nvGraphicFramePr>
          <p:cNvPr id="6" name="Table 5">
            <a:extLst>
              <a:ext uri="{FF2B5EF4-FFF2-40B4-BE49-F238E27FC236}">
                <a16:creationId xmlns:a16="http://schemas.microsoft.com/office/drawing/2014/main" id="{232948D3-1BC4-FD20-AF23-9B14152CE497}"/>
              </a:ext>
            </a:extLst>
          </p:cNvPr>
          <p:cNvGraphicFramePr>
            <a:graphicFrameLocks noGrp="1"/>
          </p:cNvGraphicFramePr>
          <p:nvPr/>
        </p:nvGraphicFramePr>
        <p:xfrm>
          <a:off x="2592511" y="1360302"/>
          <a:ext cx="6398051" cy="1219200"/>
        </p:xfrm>
        <a:graphic>
          <a:graphicData uri="http://schemas.openxmlformats.org/drawingml/2006/table">
            <a:tbl>
              <a:tblPr firstRow="1" bandRow="1">
                <a:tableStyleId>{00A15C55-8517-42AA-B614-E9B94910E393}</a:tableStyleId>
              </a:tblPr>
              <a:tblGrid>
                <a:gridCol w="711200">
                  <a:extLst>
                    <a:ext uri="{9D8B030D-6E8A-4147-A177-3AD203B41FA5}">
                      <a16:colId xmlns:a16="http://schemas.microsoft.com/office/drawing/2014/main" val="3694147436"/>
                    </a:ext>
                  </a:extLst>
                </a:gridCol>
                <a:gridCol w="570752">
                  <a:extLst>
                    <a:ext uri="{9D8B030D-6E8A-4147-A177-3AD203B41FA5}">
                      <a16:colId xmlns:a16="http://schemas.microsoft.com/office/drawing/2014/main" val="4016799865"/>
                    </a:ext>
                  </a:extLst>
                </a:gridCol>
                <a:gridCol w="699499">
                  <a:extLst>
                    <a:ext uri="{9D8B030D-6E8A-4147-A177-3AD203B41FA5}">
                      <a16:colId xmlns:a16="http://schemas.microsoft.com/office/drawing/2014/main" val="3451865692"/>
                    </a:ext>
                  </a:extLst>
                </a:gridCol>
                <a:gridCol w="736100">
                  <a:extLst>
                    <a:ext uri="{9D8B030D-6E8A-4147-A177-3AD203B41FA5}">
                      <a16:colId xmlns:a16="http://schemas.microsoft.com/office/drawing/2014/main" val="1891419321"/>
                    </a:ext>
                  </a:extLst>
                </a:gridCol>
                <a:gridCol w="736100">
                  <a:extLst>
                    <a:ext uri="{9D8B030D-6E8A-4147-A177-3AD203B41FA5}">
                      <a16:colId xmlns:a16="http://schemas.microsoft.com/office/drawing/2014/main" val="2699412785"/>
                    </a:ext>
                  </a:extLst>
                </a:gridCol>
                <a:gridCol w="736100">
                  <a:extLst>
                    <a:ext uri="{9D8B030D-6E8A-4147-A177-3AD203B41FA5}">
                      <a16:colId xmlns:a16="http://schemas.microsoft.com/office/drawing/2014/main" val="2429003282"/>
                    </a:ext>
                  </a:extLst>
                </a:gridCol>
                <a:gridCol w="736100">
                  <a:extLst>
                    <a:ext uri="{9D8B030D-6E8A-4147-A177-3AD203B41FA5}">
                      <a16:colId xmlns:a16="http://schemas.microsoft.com/office/drawing/2014/main" val="3819096512"/>
                    </a:ext>
                  </a:extLst>
                </a:gridCol>
                <a:gridCol w="736100">
                  <a:extLst>
                    <a:ext uri="{9D8B030D-6E8A-4147-A177-3AD203B41FA5}">
                      <a16:colId xmlns:a16="http://schemas.microsoft.com/office/drawing/2014/main" val="1822396486"/>
                    </a:ext>
                  </a:extLst>
                </a:gridCol>
                <a:gridCol w="736100">
                  <a:extLst>
                    <a:ext uri="{9D8B030D-6E8A-4147-A177-3AD203B41FA5}">
                      <a16:colId xmlns:a16="http://schemas.microsoft.com/office/drawing/2014/main" val="310054254"/>
                    </a:ext>
                  </a:extLst>
                </a:gridCol>
              </a:tblGrid>
              <a:tr h="296794">
                <a:tc rowSpan="2">
                  <a:txBody>
                    <a:bodyPr/>
                    <a:lstStyle/>
                    <a:p>
                      <a:pPr algn="ctr"/>
                      <a:r>
                        <a:rPr lang="en-US" sz="1400" b="0" dirty="0"/>
                        <a:t>Input</a:t>
                      </a:r>
                    </a:p>
                  </a:txBody>
                  <a:tcPr anchor="ctr"/>
                </a:tc>
                <a:tc rowSpan="2">
                  <a:txBody>
                    <a:bodyPr/>
                    <a:lstStyle/>
                    <a:p>
                      <a:pPr algn="ctr"/>
                      <a:r>
                        <a:rPr lang="en-US" sz="14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Illuminated segments</a:t>
                      </a:r>
                    </a:p>
                  </a:txBody>
                  <a:tcPr>
                    <a:solidFill>
                      <a:schemeClr val="accent4"/>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6794">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96794">
                <a:tc>
                  <a:txBody>
                    <a:bodyPr/>
                    <a:lstStyle/>
                    <a:p>
                      <a:pPr algn="ctr"/>
                      <a:r>
                        <a:rPr lang="en-US" sz="1400" b="0" dirty="0"/>
                        <a:t>0000</a:t>
                      </a:r>
                    </a:p>
                  </a:txBody>
                  <a:tcPr/>
                </a:tc>
                <a:tc>
                  <a:txBody>
                    <a:bodyPr/>
                    <a:lstStyle/>
                    <a:p>
                      <a:pPr algn="ctr"/>
                      <a:r>
                        <a:rPr lang="en-US" sz="1400" b="0" dirty="0"/>
                        <a:t>0</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2751539081"/>
                  </a:ext>
                </a:extLst>
              </a:tr>
              <a:tr h="296794">
                <a:tc>
                  <a:txBody>
                    <a:bodyPr/>
                    <a:lstStyle/>
                    <a:p>
                      <a:pPr algn="ctr"/>
                      <a:r>
                        <a:rPr lang="en-US" sz="1400" b="0" dirty="0"/>
                        <a:t>0001</a:t>
                      </a:r>
                    </a:p>
                  </a:txBody>
                  <a:tcPr/>
                </a:tc>
                <a:tc>
                  <a:txBody>
                    <a:bodyPr/>
                    <a:lstStyle/>
                    <a:p>
                      <a:pPr algn="ctr"/>
                      <a:r>
                        <a:rPr lang="en-US" sz="1400" b="0" dirty="0"/>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4269531488"/>
                  </a:ext>
                </a:extLst>
              </a:tr>
            </a:tbl>
          </a:graphicData>
        </a:graphic>
      </p:graphicFrame>
      <p:grpSp>
        <p:nvGrpSpPr>
          <p:cNvPr id="7" name="Group 6">
            <a:extLst>
              <a:ext uri="{FF2B5EF4-FFF2-40B4-BE49-F238E27FC236}">
                <a16:creationId xmlns:a16="http://schemas.microsoft.com/office/drawing/2014/main" id="{8E364249-B87F-6DD8-08DE-1E5CA5DF841A}"/>
              </a:ext>
            </a:extLst>
          </p:cNvPr>
          <p:cNvGrpSpPr/>
          <p:nvPr/>
        </p:nvGrpSpPr>
        <p:grpSpPr>
          <a:xfrm>
            <a:off x="8326105" y="3429000"/>
            <a:ext cx="1066800" cy="1892300"/>
            <a:chOff x="9715500" y="2222500"/>
            <a:chExt cx="1066800" cy="1892300"/>
          </a:xfrm>
        </p:grpSpPr>
        <p:sp>
          <p:nvSpPr>
            <p:cNvPr id="8" name="Rectangle 7">
              <a:extLst>
                <a:ext uri="{FF2B5EF4-FFF2-40B4-BE49-F238E27FC236}">
                  <a16:creationId xmlns:a16="http://schemas.microsoft.com/office/drawing/2014/main" id="{A4E4CD37-2A9B-15EE-6132-C68B84B40B2F}"/>
                </a:ext>
              </a:extLst>
            </p:cNvPr>
            <p:cNvSpPr/>
            <p:nvPr/>
          </p:nvSpPr>
          <p:spPr>
            <a:xfrm>
              <a:off x="9715500" y="2425700"/>
              <a:ext cx="1066800" cy="148655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DDC0909-B7A9-4DC1-05C6-BF63FBD14110}"/>
                </a:ext>
              </a:extLst>
            </p:cNvPr>
            <p:cNvCxnSpPr>
              <a:cxnSpLocks/>
            </p:cNvCxnSpPr>
            <p:nvPr/>
          </p:nvCxnSpPr>
          <p:spPr>
            <a:xfrm>
              <a:off x="99568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730E76E1-E032-C0E8-D1C5-A1ABC308199B}"/>
                </a:ext>
              </a:extLst>
            </p:cNvPr>
            <p:cNvSpPr txBox="1"/>
            <p:nvPr/>
          </p:nvSpPr>
          <p:spPr>
            <a:xfrm>
              <a:off x="9823431" y="2444234"/>
              <a:ext cx="902811" cy="369332"/>
            </a:xfrm>
            <a:prstGeom prst="rect">
              <a:avLst/>
            </a:prstGeom>
            <a:noFill/>
          </p:spPr>
          <p:txBody>
            <a:bodyPr wrap="none" rtlCol="0">
              <a:spAutoFit/>
            </a:bodyPr>
            <a:lstStyle/>
            <a:p>
              <a:r>
                <a:rPr lang="en-US" dirty="0"/>
                <a:t>a b c d</a:t>
              </a:r>
            </a:p>
          </p:txBody>
        </p:sp>
        <p:sp>
          <p:nvSpPr>
            <p:cNvPr id="11" name="TextBox 10">
              <a:extLst>
                <a:ext uri="{FF2B5EF4-FFF2-40B4-BE49-F238E27FC236}">
                  <a16:creationId xmlns:a16="http://schemas.microsoft.com/office/drawing/2014/main" id="{07B738A2-64C3-2CB3-E58B-0540ED2FC477}"/>
                </a:ext>
              </a:extLst>
            </p:cNvPr>
            <p:cNvSpPr txBox="1"/>
            <p:nvPr/>
          </p:nvSpPr>
          <p:spPr>
            <a:xfrm>
              <a:off x="9944636" y="3541658"/>
              <a:ext cx="657552" cy="369332"/>
            </a:xfrm>
            <a:prstGeom prst="rect">
              <a:avLst/>
            </a:prstGeom>
            <a:noFill/>
          </p:spPr>
          <p:txBody>
            <a:bodyPr wrap="none" rtlCol="0">
              <a:spAutoFit/>
            </a:bodyPr>
            <a:lstStyle/>
            <a:p>
              <a:r>
                <a:rPr lang="en-US" dirty="0"/>
                <a:t>e f g</a:t>
              </a:r>
            </a:p>
          </p:txBody>
        </p:sp>
        <p:cxnSp>
          <p:nvCxnSpPr>
            <p:cNvPr id="12" name="Straight Connector 11">
              <a:extLst>
                <a:ext uri="{FF2B5EF4-FFF2-40B4-BE49-F238E27FC236}">
                  <a16:creationId xmlns:a16="http://schemas.microsoft.com/office/drawing/2014/main" id="{6D029E5E-3108-9D1B-1CBA-BD5C332355A6}"/>
                </a:ext>
              </a:extLst>
            </p:cNvPr>
            <p:cNvCxnSpPr>
              <a:cxnSpLocks/>
            </p:cNvCxnSpPr>
            <p:nvPr/>
          </p:nvCxnSpPr>
          <p:spPr>
            <a:xfrm>
              <a:off x="101473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DA84EC2-F9D2-D44C-BE1A-8574326D0AFC}"/>
                </a:ext>
              </a:extLst>
            </p:cNvPr>
            <p:cNvCxnSpPr>
              <a:cxnSpLocks/>
            </p:cNvCxnSpPr>
            <p:nvPr/>
          </p:nvCxnSpPr>
          <p:spPr>
            <a:xfrm>
              <a:off x="103505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2F7B327-F2C5-C48D-6803-C57B762435C3}"/>
                </a:ext>
              </a:extLst>
            </p:cNvPr>
            <p:cNvCxnSpPr>
              <a:cxnSpLocks/>
            </p:cNvCxnSpPr>
            <p:nvPr/>
          </p:nvCxnSpPr>
          <p:spPr>
            <a:xfrm>
              <a:off x="10541000" y="22225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BC365DF-4DC8-1F2E-5866-E0299401E861}"/>
                </a:ext>
              </a:extLst>
            </p:cNvPr>
            <p:cNvCxnSpPr>
              <a:cxnSpLocks/>
            </p:cNvCxnSpPr>
            <p:nvPr/>
          </p:nvCxnSpPr>
          <p:spPr>
            <a:xfrm>
              <a:off x="100711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7C72BC3-12A7-3AE4-28BF-8A0EA13BCC1A}"/>
                </a:ext>
              </a:extLst>
            </p:cNvPr>
            <p:cNvCxnSpPr>
              <a:cxnSpLocks/>
            </p:cNvCxnSpPr>
            <p:nvPr/>
          </p:nvCxnSpPr>
          <p:spPr>
            <a:xfrm>
              <a:off x="102743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3D5598F1-423C-E543-CE17-59E0A226D705}"/>
                </a:ext>
              </a:extLst>
            </p:cNvPr>
            <p:cNvCxnSpPr>
              <a:cxnSpLocks/>
            </p:cNvCxnSpPr>
            <p:nvPr/>
          </p:nvCxnSpPr>
          <p:spPr>
            <a:xfrm>
              <a:off x="10464800" y="3911600"/>
              <a:ext cx="0" cy="203200"/>
            </a:xfrm>
            <a:prstGeom prst="line">
              <a:avLst/>
            </a:prstGeom>
            <a:ln w="12700"/>
          </p:spPr>
          <p:style>
            <a:lnRef idx="1">
              <a:schemeClr val="accent1"/>
            </a:lnRef>
            <a:fillRef idx="0">
              <a:schemeClr val="accent1"/>
            </a:fillRef>
            <a:effectRef idx="0">
              <a:schemeClr val="accent1"/>
            </a:effectRef>
            <a:fontRef idx="minor">
              <a:schemeClr val="tx1"/>
            </a:fontRef>
          </p:style>
        </p:cxnSp>
      </p:grpSp>
      <p:sp>
        <p:nvSpPr>
          <p:cNvPr id="18" name="Trapezoid 17">
            <a:extLst>
              <a:ext uri="{FF2B5EF4-FFF2-40B4-BE49-F238E27FC236}">
                <a16:creationId xmlns:a16="http://schemas.microsoft.com/office/drawing/2014/main" id="{BE25F94A-869A-9E28-C76C-00B2BFB47FEB}"/>
              </a:ext>
            </a:extLst>
          </p:cNvPr>
          <p:cNvSpPr/>
          <p:nvPr/>
        </p:nvSpPr>
        <p:spPr>
          <a:xfrm rot="16200000">
            <a:off x="2567064" y="3927481"/>
            <a:ext cx="1778000" cy="819666"/>
          </a:xfrm>
          <a:prstGeom prst="trapezoi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22579EA-A252-CDD2-CFF0-F93272F86777}"/>
              </a:ext>
            </a:extLst>
          </p:cNvPr>
          <p:cNvSpPr txBox="1"/>
          <p:nvPr/>
        </p:nvSpPr>
        <p:spPr>
          <a:xfrm rot="16200000">
            <a:off x="2905167" y="4169148"/>
            <a:ext cx="1082348" cy="369332"/>
          </a:xfrm>
          <a:prstGeom prst="rect">
            <a:avLst/>
          </a:prstGeom>
          <a:noFill/>
        </p:spPr>
        <p:txBody>
          <a:bodyPr wrap="none" rtlCol="0">
            <a:spAutoFit/>
          </a:bodyPr>
          <a:lstStyle/>
          <a:p>
            <a:r>
              <a:rPr lang="en-US" dirty="0"/>
              <a:t>decoder</a:t>
            </a:r>
          </a:p>
        </p:txBody>
      </p:sp>
      <p:grpSp>
        <p:nvGrpSpPr>
          <p:cNvPr id="3" name="Group 2">
            <a:extLst>
              <a:ext uri="{FF2B5EF4-FFF2-40B4-BE49-F238E27FC236}">
                <a16:creationId xmlns:a16="http://schemas.microsoft.com/office/drawing/2014/main" id="{6BF4A11A-BFC0-C16C-96FA-9EEC6CF3BCA7}"/>
              </a:ext>
            </a:extLst>
          </p:cNvPr>
          <p:cNvGrpSpPr/>
          <p:nvPr/>
        </p:nvGrpSpPr>
        <p:grpSpPr>
          <a:xfrm>
            <a:off x="9748505" y="3578088"/>
            <a:ext cx="1079302" cy="1583060"/>
            <a:chOff x="398123" y="3001826"/>
            <a:chExt cx="1079302" cy="1583060"/>
          </a:xfrm>
        </p:grpSpPr>
        <p:cxnSp>
          <p:nvCxnSpPr>
            <p:cNvPr id="5" name="Straight Connector 4">
              <a:extLst>
                <a:ext uri="{FF2B5EF4-FFF2-40B4-BE49-F238E27FC236}">
                  <a16:creationId xmlns:a16="http://schemas.microsoft.com/office/drawing/2014/main" id="{51131A5C-49E8-9225-69EB-F2AB9A4F3FE6}"/>
                </a:ext>
              </a:extLst>
            </p:cNvPr>
            <p:cNvCxnSpPr/>
            <p:nvPr/>
          </p:nvCxnSpPr>
          <p:spPr>
            <a:xfrm>
              <a:off x="725759" y="3360380"/>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2965D60-E513-9A46-AA21-40708DEFA560}"/>
                </a:ext>
              </a:extLst>
            </p:cNvPr>
            <p:cNvCxnSpPr/>
            <p:nvPr/>
          </p:nvCxnSpPr>
          <p:spPr>
            <a:xfrm>
              <a:off x="725759" y="3808566"/>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1841E68-B19E-BB00-A054-40903F34E43B}"/>
                </a:ext>
              </a:extLst>
            </p:cNvPr>
            <p:cNvCxnSpPr/>
            <p:nvPr/>
          </p:nvCxnSpPr>
          <p:spPr>
            <a:xfrm>
              <a:off x="725759" y="4265089"/>
              <a:ext cx="419659"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F005605C-FDFF-91BE-AE30-180C2E219F34}"/>
                </a:ext>
              </a:extLst>
            </p:cNvPr>
            <p:cNvCxnSpPr>
              <a:cxnSpLocks/>
            </p:cNvCxnSpPr>
            <p:nvPr/>
          </p:nvCxnSpPr>
          <p:spPr>
            <a:xfrm>
              <a:off x="718880"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D7704B5-2E2F-BB3A-4DBF-25ECDEED826C}"/>
                </a:ext>
              </a:extLst>
            </p:cNvPr>
            <p:cNvCxnSpPr>
              <a:cxnSpLocks/>
            </p:cNvCxnSpPr>
            <p:nvPr/>
          </p:nvCxnSpPr>
          <p:spPr>
            <a:xfrm>
              <a:off x="1145418" y="3385572"/>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46ECB1D4-0171-C4A7-D17F-0B47C29D0167}"/>
                </a:ext>
              </a:extLst>
            </p:cNvPr>
            <p:cNvCxnSpPr>
              <a:cxnSpLocks/>
            </p:cNvCxnSpPr>
            <p:nvPr/>
          </p:nvCxnSpPr>
          <p:spPr>
            <a:xfrm>
              <a:off x="720026"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F73B1D9-81BA-C26B-3262-417A6A39F924}"/>
                </a:ext>
              </a:extLst>
            </p:cNvPr>
            <p:cNvCxnSpPr>
              <a:cxnSpLocks/>
            </p:cNvCxnSpPr>
            <p:nvPr/>
          </p:nvCxnSpPr>
          <p:spPr>
            <a:xfrm>
              <a:off x="1145418" y="3840983"/>
              <a:ext cx="0" cy="392617"/>
            </a:xfrm>
            <a:prstGeom prst="line">
              <a:avLst/>
            </a:prstGeom>
            <a:ln w="25400"/>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D274C77D-8A2F-3C17-5FF9-76CC202BBBEC}"/>
                </a:ext>
              </a:extLst>
            </p:cNvPr>
            <p:cNvSpPr txBox="1"/>
            <p:nvPr/>
          </p:nvSpPr>
          <p:spPr>
            <a:xfrm>
              <a:off x="758356" y="3001826"/>
              <a:ext cx="314510" cy="369332"/>
            </a:xfrm>
            <a:prstGeom prst="rect">
              <a:avLst/>
            </a:prstGeom>
            <a:noFill/>
          </p:spPr>
          <p:txBody>
            <a:bodyPr wrap="none" rtlCol="0">
              <a:spAutoFit/>
            </a:bodyPr>
            <a:lstStyle/>
            <a:p>
              <a:r>
                <a:rPr lang="en-US" dirty="0"/>
                <a:t>c</a:t>
              </a:r>
            </a:p>
          </p:txBody>
        </p:sp>
        <p:sp>
          <p:nvSpPr>
            <p:cNvPr id="28" name="TextBox 27">
              <a:extLst>
                <a:ext uri="{FF2B5EF4-FFF2-40B4-BE49-F238E27FC236}">
                  <a16:creationId xmlns:a16="http://schemas.microsoft.com/office/drawing/2014/main" id="{BFC224E5-9AF6-F13C-96BC-F6780F972C98}"/>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29" name="TextBox 28">
              <a:extLst>
                <a:ext uri="{FF2B5EF4-FFF2-40B4-BE49-F238E27FC236}">
                  <a16:creationId xmlns:a16="http://schemas.microsoft.com/office/drawing/2014/main" id="{88B42FC2-5647-FBDA-2B4E-45DED01C7DF0}"/>
                </a:ext>
              </a:extLst>
            </p:cNvPr>
            <p:cNvSpPr txBox="1"/>
            <p:nvPr/>
          </p:nvSpPr>
          <p:spPr>
            <a:xfrm>
              <a:off x="1137267" y="3887644"/>
              <a:ext cx="340158" cy="369332"/>
            </a:xfrm>
            <a:prstGeom prst="rect">
              <a:avLst/>
            </a:prstGeom>
            <a:noFill/>
          </p:spPr>
          <p:txBody>
            <a:bodyPr wrap="square" rtlCol="0">
              <a:spAutoFit/>
            </a:bodyPr>
            <a:lstStyle/>
            <a:p>
              <a:r>
                <a:rPr lang="en-US" dirty="0"/>
                <a:t>g</a:t>
              </a:r>
            </a:p>
          </p:txBody>
        </p:sp>
        <p:sp>
          <p:nvSpPr>
            <p:cNvPr id="30" name="TextBox 29">
              <a:extLst>
                <a:ext uri="{FF2B5EF4-FFF2-40B4-BE49-F238E27FC236}">
                  <a16:creationId xmlns:a16="http://schemas.microsoft.com/office/drawing/2014/main" id="{87FB309F-D368-920A-A1B3-F7AF34D1DBFA}"/>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31" name="TextBox 30">
              <a:extLst>
                <a:ext uri="{FF2B5EF4-FFF2-40B4-BE49-F238E27FC236}">
                  <a16:creationId xmlns:a16="http://schemas.microsoft.com/office/drawing/2014/main" id="{C4E0143D-02DF-E3E4-D7BC-25DB4771B9A2}"/>
                </a:ext>
              </a:extLst>
            </p:cNvPr>
            <p:cNvSpPr txBox="1"/>
            <p:nvPr/>
          </p:nvSpPr>
          <p:spPr>
            <a:xfrm>
              <a:off x="398123" y="3872714"/>
              <a:ext cx="188841" cy="200950"/>
            </a:xfrm>
            <a:prstGeom prst="rect">
              <a:avLst/>
            </a:prstGeom>
            <a:noFill/>
          </p:spPr>
          <p:txBody>
            <a:bodyPr wrap="none" rtlCol="0">
              <a:spAutoFit/>
            </a:bodyPr>
            <a:lstStyle/>
            <a:p>
              <a:r>
                <a:rPr lang="en-US" dirty="0"/>
                <a:t>e</a:t>
              </a:r>
            </a:p>
          </p:txBody>
        </p:sp>
        <p:sp>
          <p:nvSpPr>
            <p:cNvPr id="32" name="TextBox 31">
              <a:extLst>
                <a:ext uri="{FF2B5EF4-FFF2-40B4-BE49-F238E27FC236}">
                  <a16:creationId xmlns:a16="http://schemas.microsoft.com/office/drawing/2014/main" id="{5913DCB9-B52D-D4B6-D4A1-78E8D0168F76}"/>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33" name="TextBox 32">
              <a:extLst>
                <a:ext uri="{FF2B5EF4-FFF2-40B4-BE49-F238E27FC236}">
                  <a16:creationId xmlns:a16="http://schemas.microsoft.com/office/drawing/2014/main" id="{6797927E-D1B8-9713-1BD1-F09C1043FF0C}"/>
                </a:ext>
              </a:extLst>
            </p:cNvPr>
            <p:cNvSpPr txBox="1"/>
            <p:nvPr/>
          </p:nvSpPr>
          <p:spPr>
            <a:xfrm>
              <a:off x="797664" y="3455505"/>
              <a:ext cx="374775" cy="369332"/>
            </a:xfrm>
            <a:prstGeom prst="rect">
              <a:avLst/>
            </a:prstGeom>
            <a:noFill/>
          </p:spPr>
          <p:txBody>
            <a:bodyPr wrap="square" rtlCol="0">
              <a:spAutoFit/>
            </a:bodyPr>
            <a:lstStyle/>
            <a:p>
              <a:r>
                <a:rPr lang="en-US" dirty="0"/>
                <a:t>a</a:t>
              </a:r>
            </a:p>
          </p:txBody>
        </p:sp>
      </p:grpSp>
      <p:sp>
        <p:nvSpPr>
          <p:cNvPr id="34" name="Right Arrow 33">
            <a:extLst>
              <a:ext uri="{FF2B5EF4-FFF2-40B4-BE49-F238E27FC236}">
                <a16:creationId xmlns:a16="http://schemas.microsoft.com/office/drawing/2014/main" id="{FF532860-E3AB-C425-7D21-66267EFE322E}"/>
              </a:ext>
            </a:extLst>
          </p:cNvPr>
          <p:cNvSpPr/>
          <p:nvPr/>
        </p:nvSpPr>
        <p:spPr>
          <a:xfrm>
            <a:off x="2235248" y="4199254"/>
            <a:ext cx="576092" cy="3693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Connector 35">
            <a:extLst>
              <a:ext uri="{FF2B5EF4-FFF2-40B4-BE49-F238E27FC236}">
                <a16:creationId xmlns:a16="http://schemas.microsoft.com/office/drawing/2014/main" id="{F7B0A5DF-BD7C-86FA-FD7E-102D955A89C8}"/>
              </a:ext>
            </a:extLst>
          </p:cNvPr>
          <p:cNvCxnSpPr>
            <a:cxnSpLocks/>
          </p:cNvCxnSpPr>
          <p:nvPr/>
        </p:nvCxnSpPr>
        <p:spPr>
          <a:xfrm>
            <a:off x="3865898" y="3799424"/>
            <a:ext cx="2319002" cy="1321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7D15A69-94CB-9FC3-077D-9580BD28C7F3}"/>
              </a:ext>
            </a:extLst>
          </p:cNvPr>
          <p:cNvSpPr txBox="1"/>
          <p:nvPr/>
        </p:nvSpPr>
        <p:spPr>
          <a:xfrm>
            <a:off x="3822269" y="3935640"/>
            <a:ext cx="1163845" cy="369332"/>
          </a:xfrm>
          <a:prstGeom prst="rect">
            <a:avLst/>
          </a:prstGeom>
          <a:noFill/>
        </p:spPr>
        <p:txBody>
          <a:bodyPr wrap="none" rtlCol="0">
            <a:spAutoFit/>
          </a:bodyPr>
          <a:lstStyle/>
          <a:p>
            <a:r>
              <a:rPr lang="en-US" dirty="0"/>
              <a:t>0001 line</a:t>
            </a:r>
          </a:p>
        </p:txBody>
      </p:sp>
      <p:sp>
        <p:nvSpPr>
          <p:cNvPr id="35" name="TextBox 34">
            <a:extLst>
              <a:ext uri="{FF2B5EF4-FFF2-40B4-BE49-F238E27FC236}">
                <a16:creationId xmlns:a16="http://schemas.microsoft.com/office/drawing/2014/main" id="{E2FBD8FB-6A90-1EE7-A638-EDCFA05111E8}"/>
              </a:ext>
            </a:extLst>
          </p:cNvPr>
          <p:cNvSpPr txBox="1"/>
          <p:nvPr/>
        </p:nvSpPr>
        <p:spPr>
          <a:xfrm>
            <a:off x="535410" y="4153759"/>
            <a:ext cx="1531701" cy="400110"/>
          </a:xfrm>
          <a:prstGeom prst="rect">
            <a:avLst/>
          </a:prstGeom>
          <a:noFill/>
        </p:spPr>
        <p:txBody>
          <a:bodyPr wrap="none" rtlCol="0">
            <a:spAutoFit/>
          </a:bodyPr>
          <a:lstStyle/>
          <a:p>
            <a:r>
              <a:rPr lang="en-US" sz="2000" dirty="0"/>
              <a:t>4-input bits</a:t>
            </a:r>
          </a:p>
        </p:txBody>
      </p:sp>
      <p:cxnSp>
        <p:nvCxnSpPr>
          <p:cNvPr id="55" name="Straight Connector 54">
            <a:extLst>
              <a:ext uri="{FF2B5EF4-FFF2-40B4-BE49-F238E27FC236}">
                <a16:creationId xmlns:a16="http://schemas.microsoft.com/office/drawing/2014/main" id="{F28FF757-7247-24FD-1C39-0F1C2415610A}"/>
              </a:ext>
            </a:extLst>
          </p:cNvPr>
          <p:cNvCxnSpPr>
            <a:cxnSpLocks/>
          </p:cNvCxnSpPr>
          <p:nvPr/>
        </p:nvCxnSpPr>
        <p:spPr>
          <a:xfrm flipV="1">
            <a:off x="3865898" y="3578088"/>
            <a:ext cx="2230102" cy="2752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6" name="TextBox 55">
            <a:extLst>
              <a:ext uri="{FF2B5EF4-FFF2-40B4-BE49-F238E27FC236}">
                <a16:creationId xmlns:a16="http://schemas.microsoft.com/office/drawing/2014/main" id="{26727929-2909-1E44-DF4C-73DC7A365FA4}"/>
              </a:ext>
            </a:extLst>
          </p:cNvPr>
          <p:cNvSpPr txBox="1"/>
          <p:nvPr/>
        </p:nvSpPr>
        <p:spPr>
          <a:xfrm>
            <a:off x="3822268" y="3186429"/>
            <a:ext cx="1229824" cy="369332"/>
          </a:xfrm>
          <a:prstGeom prst="rect">
            <a:avLst/>
          </a:prstGeom>
          <a:noFill/>
        </p:spPr>
        <p:txBody>
          <a:bodyPr wrap="none" rtlCol="0">
            <a:spAutoFit/>
          </a:bodyPr>
          <a:lstStyle/>
          <a:p>
            <a:r>
              <a:rPr lang="en-US" dirty="0"/>
              <a:t>0000 line</a:t>
            </a:r>
          </a:p>
        </p:txBody>
      </p:sp>
      <p:sp>
        <p:nvSpPr>
          <p:cNvPr id="58" name="TextBox 57">
            <a:extLst>
              <a:ext uri="{FF2B5EF4-FFF2-40B4-BE49-F238E27FC236}">
                <a16:creationId xmlns:a16="http://schemas.microsoft.com/office/drawing/2014/main" id="{0290134D-FA02-C8E0-06A0-B4B0168F331A}"/>
              </a:ext>
            </a:extLst>
          </p:cNvPr>
          <p:cNvSpPr txBox="1"/>
          <p:nvPr/>
        </p:nvSpPr>
        <p:spPr>
          <a:xfrm>
            <a:off x="3411322" y="5515758"/>
            <a:ext cx="4575583" cy="830997"/>
          </a:xfrm>
          <a:prstGeom prst="rect">
            <a:avLst/>
          </a:prstGeom>
          <a:noFill/>
        </p:spPr>
        <p:txBody>
          <a:bodyPr wrap="square" rtlCol="0">
            <a:spAutoFit/>
          </a:bodyPr>
          <a:lstStyle/>
          <a:p>
            <a:r>
              <a:rPr lang="en-US" sz="2400" dirty="0"/>
              <a:t>Since only one line will be active at a time, use OR gate</a:t>
            </a:r>
          </a:p>
        </p:txBody>
      </p:sp>
      <p:pic>
        <p:nvPicPr>
          <p:cNvPr id="19" name="Picture 18">
            <a:extLst>
              <a:ext uri="{FF2B5EF4-FFF2-40B4-BE49-F238E27FC236}">
                <a16:creationId xmlns:a16="http://schemas.microsoft.com/office/drawing/2014/main" id="{B747E696-BF68-0BE1-E864-66E808DB5865}"/>
              </a:ext>
            </a:extLst>
          </p:cNvPr>
          <p:cNvPicPr>
            <a:picLocks noChangeAspect="1"/>
          </p:cNvPicPr>
          <p:nvPr/>
        </p:nvPicPr>
        <p:blipFill>
          <a:blip r:embed="rId3"/>
          <a:stretch>
            <a:fillRect/>
          </a:stretch>
        </p:blipFill>
        <p:spPr>
          <a:xfrm>
            <a:off x="5988806" y="3411616"/>
            <a:ext cx="1149645" cy="574823"/>
          </a:xfrm>
          <a:prstGeom prst="rect">
            <a:avLst/>
          </a:prstGeom>
        </p:spPr>
      </p:pic>
      <p:cxnSp>
        <p:nvCxnSpPr>
          <p:cNvPr id="40" name="Straight Connector 39">
            <a:extLst>
              <a:ext uri="{FF2B5EF4-FFF2-40B4-BE49-F238E27FC236}">
                <a16:creationId xmlns:a16="http://schemas.microsoft.com/office/drawing/2014/main" id="{78762AB2-383D-4C73-8FEA-C47BD064C766}"/>
              </a:ext>
            </a:extLst>
          </p:cNvPr>
          <p:cNvCxnSpPr>
            <a:cxnSpLocks/>
          </p:cNvCxnSpPr>
          <p:nvPr/>
        </p:nvCxnSpPr>
        <p:spPr>
          <a:xfrm>
            <a:off x="6855454" y="3693329"/>
            <a:ext cx="1131451" cy="1722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AC6788D8-53D6-FCE2-9702-1CDF6458C90D}"/>
              </a:ext>
            </a:extLst>
          </p:cNvPr>
          <p:cNvCxnSpPr>
            <a:cxnSpLocks/>
          </p:cNvCxnSpPr>
          <p:nvPr/>
        </p:nvCxnSpPr>
        <p:spPr>
          <a:xfrm>
            <a:off x="7994754" y="3172719"/>
            <a:ext cx="1131451" cy="1722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CB864209-1BBC-C802-86A7-6BD986853D72}"/>
              </a:ext>
            </a:extLst>
          </p:cNvPr>
          <p:cNvCxnSpPr>
            <a:cxnSpLocks/>
          </p:cNvCxnSpPr>
          <p:nvPr/>
        </p:nvCxnSpPr>
        <p:spPr>
          <a:xfrm>
            <a:off x="7986905" y="3186429"/>
            <a:ext cx="0" cy="524124"/>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B87B96D-0175-85AD-0472-F86F6D15BB90}"/>
              </a:ext>
            </a:extLst>
          </p:cNvPr>
          <p:cNvCxnSpPr>
            <a:cxnSpLocks/>
          </p:cNvCxnSpPr>
          <p:nvPr/>
        </p:nvCxnSpPr>
        <p:spPr>
          <a:xfrm>
            <a:off x="9137510" y="3189943"/>
            <a:ext cx="0" cy="388145"/>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42205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678FE-8F31-1B9B-7345-5049F59D4C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8E31A5-C207-A585-334B-A2BA66619C10}"/>
              </a:ext>
            </a:extLst>
          </p:cNvPr>
          <p:cNvSpPr>
            <a:spLocks noGrp="1"/>
          </p:cNvSpPr>
          <p:nvPr>
            <p:ph type="title"/>
          </p:nvPr>
        </p:nvSpPr>
        <p:spPr/>
        <p:txBody>
          <a:bodyPr>
            <a:normAutofit/>
          </a:bodyPr>
          <a:lstStyle/>
          <a:p>
            <a:r>
              <a:rPr lang="en-US" sz="3200" dirty="0"/>
              <a:t>Building a 7-segment display in Logisim</a:t>
            </a:r>
          </a:p>
        </p:txBody>
      </p:sp>
      <p:sp>
        <p:nvSpPr>
          <p:cNvPr id="30" name="Slide Number Placeholder 29">
            <a:extLst>
              <a:ext uri="{FF2B5EF4-FFF2-40B4-BE49-F238E27FC236}">
                <a16:creationId xmlns:a16="http://schemas.microsoft.com/office/drawing/2014/main" id="{0A2E957F-FC91-067C-14EB-2615EF50D15F}"/>
              </a:ext>
            </a:extLst>
          </p:cNvPr>
          <p:cNvSpPr>
            <a:spLocks noGrp="1"/>
          </p:cNvSpPr>
          <p:nvPr>
            <p:ph type="sldNum" sz="quarter" idx="12"/>
          </p:nvPr>
        </p:nvSpPr>
        <p:spPr/>
        <p:txBody>
          <a:bodyPr/>
          <a:lstStyle/>
          <a:p>
            <a:fld id="{CC057153-B650-4DEB-B370-79DDCFDCE934}" type="slidenum">
              <a:rPr lang="en-US" smtClean="0"/>
              <a:t>71</a:t>
            </a:fld>
            <a:endParaRPr lang="en-US"/>
          </a:p>
        </p:txBody>
      </p:sp>
      <p:graphicFrame>
        <p:nvGraphicFramePr>
          <p:cNvPr id="3" name="Table 2">
            <a:extLst>
              <a:ext uri="{FF2B5EF4-FFF2-40B4-BE49-F238E27FC236}">
                <a16:creationId xmlns:a16="http://schemas.microsoft.com/office/drawing/2014/main" id="{621DAC78-1420-9189-22B2-9105BDF90EAC}"/>
              </a:ext>
            </a:extLst>
          </p:cNvPr>
          <p:cNvGraphicFramePr>
            <a:graphicFrameLocks noGrp="1"/>
          </p:cNvGraphicFramePr>
          <p:nvPr>
            <p:extLst>
              <p:ext uri="{D42A27DB-BD31-4B8C-83A1-F6EECF244321}">
                <p14:modId xmlns:p14="http://schemas.microsoft.com/office/powerpoint/2010/main" val="808908759"/>
              </p:ext>
            </p:extLst>
          </p:nvPr>
        </p:nvGraphicFramePr>
        <p:xfrm>
          <a:off x="828712" y="2984579"/>
          <a:ext cx="5521316" cy="3657600"/>
        </p:xfrm>
        <a:graphic>
          <a:graphicData uri="http://schemas.openxmlformats.org/drawingml/2006/table">
            <a:tbl>
              <a:tblPr firstRow="1" bandRow="1">
                <a:tableStyleId>{00A15C55-8517-42AA-B614-E9B94910E393}</a:tableStyleId>
              </a:tblPr>
              <a:tblGrid>
                <a:gridCol w="614727">
                  <a:extLst>
                    <a:ext uri="{9D8B030D-6E8A-4147-A177-3AD203B41FA5}">
                      <a16:colId xmlns:a16="http://schemas.microsoft.com/office/drawing/2014/main" val="4016799865"/>
                    </a:ext>
                  </a:extLst>
                </a:gridCol>
                <a:gridCol w="670853">
                  <a:extLst>
                    <a:ext uri="{9D8B030D-6E8A-4147-A177-3AD203B41FA5}">
                      <a16:colId xmlns:a16="http://schemas.microsoft.com/office/drawing/2014/main" val="3451865692"/>
                    </a:ext>
                  </a:extLst>
                </a:gridCol>
                <a:gridCol w="705956">
                  <a:extLst>
                    <a:ext uri="{9D8B030D-6E8A-4147-A177-3AD203B41FA5}">
                      <a16:colId xmlns:a16="http://schemas.microsoft.com/office/drawing/2014/main" val="1891419321"/>
                    </a:ext>
                  </a:extLst>
                </a:gridCol>
                <a:gridCol w="705956">
                  <a:extLst>
                    <a:ext uri="{9D8B030D-6E8A-4147-A177-3AD203B41FA5}">
                      <a16:colId xmlns:a16="http://schemas.microsoft.com/office/drawing/2014/main" val="2699412785"/>
                    </a:ext>
                  </a:extLst>
                </a:gridCol>
                <a:gridCol w="705956">
                  <a:extLst>
                    <a:ext uri="{9D8B030D-6E8A-4147-A177-3AD203B41FA5}">
                      <a16:colId xmlns:a16="http://schemas.microsoft.com/office/drawing/2014/main" val="2429003282"/>
                    </a:ext>
                  </a:extLst>
                </a:gridCol>
                <a:gridCol w="705956">
                  <a:extLst>
                    <a:ext uri="{9D8B030D-6E8A-4147-A177-3AD203B41FA5}">
                      <a16:colId xmlns:a16="http://schemas.microsoft.com/office/drawing/2014/main" val="3819096512"/>
                    </a:ext>
                  </a:extLst>
                </a:gridCol>
                <a:gridCol w="705956">
                  <a:extLst>
                    <a:ext uri="{9D8B030D-6E8A-4147-A177-3AD203B41FA5}">
                      <a16:colId xmlns:a16="http://schemas.microsoft.com/office/drawing/2014/main" val="1822396486"/>
                    </a:ext>
                  </a:extLst>
                </a:gridCol>
                <a:gridCol w="705956">
                  <a:extLst>
                    <a:ext uri="{9D8B030D-6E8A-4147-A177-3AD203B41FA5}">
                      <a16:colId xmlns:a16="http://schemas.microsoft.com/office/drawing/2014/main" val="310054254"/>
                    </a:ext>
                  </a:extLst>
                </a:gridCol>
              </a:tblGrid>
              <a:tr h="296794">
                <a:tc rowSpan="2">
                  <a:txBody>
                    <a:bodyPr/>
                    <a:lstStyle/>
                    <a:p>
                      <a:pPr algn="ctr"/>
                      <a:r>
                        <a:rPr lang="en-US" sz="14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t>Illuminated segments</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6794">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96794">
                <a:tc>
                  <a:txBody>
                    <a:bodyPr/>
                    <a:lstStyle/>
                    <a:p>
                      <a:pPr algn="ctr"/>
                      <a:r>
                        <a:rPr lang="en-US" sz="1400" b="0" dirty="0"/>
                        <a:t>0</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4269531488"/>
                  </a:ext>
                </a:extLst>
              </a:tr>
              <a:tr h="296794">
                <a:tc>
                  <a:txBody>
                    <a:bodyPr/>
                    <a:lstStyle/>
                    <a:p>
                      <a:pPr algn="ctr"/>
                      <a:r>
                        <a:rPr lang="en-US" sz="1400" b="0" dirty="0">
                          <a:solidFill>
                            <a:schemeClr val="tx1"/>
                          </a:solidFill>
                        </a:rPr>
                        <a:t>1</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669102674"/>
                  </a:ext>
                </a:extLst>
              </a:tr>
              <a:tr h="296794">
                <a:tc>
                  <a:txBody>
                    <a:bodyPr/>
                    <a:lstStyle/>
                    <a:p>
                      <a:pPr algn="ctr"/>
                      <a:r>
                        <a:rPr lang="en-US" sz="1400" b="0" dirty="0"/>
                        <a:t>2</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extLst>
                  <a:ext uri="{0D108BD9-81ED-4DB2-BD59-A6C34878D82A}">
                    <a16:rowId xmlns:a16="http://schemas.microsoft.com/office/drawing/2014/main" val="2020153941"/>
                  </a:ext>
                </a:extLst>
              </a:tr>
              <a:tr h="296794">
                <a:tc>
                  <a:txBody>
                    <a:bodyPr/>
                    <a:lstStyle/>
                    <a:p>
                      <a:pPr algn="ctr"/>
                      <a:r>
                        <a:rPr lang="en-US" sz="1400" b="0" dirty="0"/>
                        <a:t>3</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1573552669"/>
                  </a:ext>
                </a:extLst>
              </a:tr>
              <a:tr h="296794">
                <a:tc>
                  <a:txBody>
                    <a:bodyPr/>
                    <a:lstStyle/>
                    <a:p>
                      <a:pPr algn="ctr"/>
                      <a:r>
                        <a:rPr lang="en-US" sz="1400" b="0" dirty="0"/>
                        <a:t>4</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68841992"/>
                  </a:ext>
                </a:extLst>
              </a:tr>
              <a:tr h="296794">
                <a:tc>
                  <a:txBody>
                    <a:bodyPr/>
                    <a:lstStyle/>
                    <a:p>
                      <a:pPr algn="ctr"/>
                      <a:r>
                        <a:rPr lang="en-US" sz="1400" b="0" dirty="0">
                          <a:solidFill>
                            <a:schemeClr val="tx1"/>
                          </a:solidFill>
                        </a:rPr>
                        <a:t>5</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667803333"/>
                  </a:ext>
                </a:extLst>
              </a:tr>
              <a:tr h="296794">
                <a:tc>
                  <a:txBody>
                    <a:bodyPr/>
                    <a:lstStyle/>
                    <a:p>
                      <a:pPr algn="ctr"/>
                      <a:r>
                        <a:rPr lang="en-US" sz="1400" b="0" dirty="0"/>
                        <a:t>6</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1284451998"/>
                  </a:ext>
                </a:extLst>
              </a:tr>
              <a:tr h="296794">
                <a:tc>
                  <a:txBody>
                    <a:bodyPr/>
                    <a:lstStyle/>
                    <a:p>
                      <a:pPr algn="ctr"/>
                      <a:r>
                        <a:rPr lang="en-US" sz="1400" b="0" dirty="0"/>
                        <a:t>7</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3037479323"/>
                  </a:ext>
                </a:extLst>
              </a:tr>
              <a:tr h="296794">
                <a:tc>
                  <a:txBody>
                    <a:bodyPr/>
                    <a:lstStyle/>
                    <a:p>
                      <a:pPr algn="ctr"/>
                      <a:r>
                        <a:rPr lang="en-US" sz="1400" b="0" dirty="0"/>
                        <a:t>8</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extLst>
                  <a:ext uri="{0D108BD9-81ED-4DB2-BD59-A6C34878D82A}">
                    <a16:rowId xmlns:a16="http://schemas.microsoft.com/office/drawing/2014/main" val="741351752"/>
                  </a:ext>
                </a:extLst>
              </a:tr>
              <a:tr h="296794">
                <a:tc>
                  <a:txBody>
                    <a:bodyPr/>
                    <a:lstStyle/>
                    <a:p>
                      <a:pPr algn="ctr"/>
                      <a:r>
                        <a:rPr lang="en-US" sz="1400" b="0" dirty="0"/>
                        <a:t>9</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r>
                        <a:rPr lang="en-US" sz="1400" b="0" dirty="0"/>
                        <a:t>x</a:t>
                      </a:r>
                    </a:p>
                  </a:txBody>
                  <a:tcPr/>
                </a:tc>
                <a:tc>
                  <a:txBody>
                    <a:bodyPr/>
                    <a:lstStyle/>
                    <a:p>
                      <a:pPr algn="ctr"/>
                      <a:endParaRPr lang="en-US" sz="1400" b="0" dirty="0"/>
                    </a:p>
                  </a:txBody>
                  <a:tcPr/>
                </a:tc>
                <a:tc>
                  <a:txBody>
                    <a:bodyPr/>
                    <a:lstStyle/>
                    <a:p>
                      <a:pPr algn="ctr"/>
                      <a:endParaRPr lang="en-US" sz="1400" b="0" dirty="0"/>
                    </a:p>
                  </a:txBody>
                  <a:tcPr/>
                </a:tc>
                <a:tc>
                  <a:txBody>
                    <a:bodyPr/>
                    <a:lstStyle/>
                    <a:p>
                      <a:pPr algn="ctr"/>
                      <a:r>
                        <a:rPr lang="en-US" sz="1400" b="0" dirty="0"/>
                        <a:t>x</a:t>
                      </a:r>
                    </a:p>
                  </a:txBody>
                  <a:tcPr/>
                </a:tc>
                <a:extLst>
                  <a:ext uri="{0D108BD9-81ED-4DB2-BD59-A6C34878D82A}">
                    <a16:rowId xmlns:a16="http://schemas.microsoft.com/office/drawing/2014/main" val="1524707363"/>
                  </a:ext>
                </a:extLst>
              </a:tr>
            </a:tbl>
          </a:graphicData>
        </a:graphic>
      </p:graphicFrame>
      <p:grpSp>
        <p:nvGrpSpPr>
          <p:cNvPr id="498" name="Group 497">
            <a:extLst>
              <a:ext uri="{FF2B5EF4-FFF2-40B4-BE49-F238E27FC236}">
                <a16:creationId xmlns:a16="http://schemas.microsoft.com/office/drawing/2014/main" id="{A697535F-AF48-D62E-538E-F6EB73BCF437}"/>
              </a:ext>
            </a:extLst>
          </p:cNvPr>
          <p:cNvGrpSpPr/>
          <p:nvPr/>
        </p:nvGrpSpPr>
        <p:grpSpPr>
          <a:xfrm>
            <a:off x="828712" y="1114769"/>
            <a:ext cx="10534576" cy="1601230"/>
            <a:chOff x="1324613" y="1088596"/>
            <a:chExt cx="10534576" cy="1601230"/>
          </a:xfrm>
        </p:grpSpPr>
        <p:grpSp>
          <p:nvGrpSpPr>
            <p:cNvPr id="496" name="Group 495">
              <a:extLst>
                <a:ext uri="{FF2B5EF4-FFF2-40B4-BE49-F238E27FC236}">
                  <a16:creationId xmlns:a16="http://schemas.microsoft.com/office/drawing/2014/main" id="{8DAA2A95-18B4-5FB8-9254-4CA47E1BF795}"/>
                </a:ext>
              </a:extLst>
            </p:cNvPr>
            <p:cNvGrpSpPr/>
            <p:nvPr/>
          </p:nvGrpSpPr>
          <p:grpSpPr>
            <a:xfrm>
              <a:off x="1324613" y="1090754"/>
              <a:ext cx="1112838" cy="1559752"/>
              <a:chOff x="8275275" y="3338094"/>
              <a:chExt cx="1112838" cy="1559752"/>
            </a:xfrm>
          </p:grpSpPr>
          <p:grpSp>
            <p:nvGrpSpPr>
              <p:cNvPr id="416" name="Group 415">
                <a:extLst>
                  <a:ext uri="{FF2B5EF4-FFF2-40B4-BE49-F238E27FC236}">
                    <a16:creationId xmlns:a16="http://schemas.microsoft.com/office/drawing/2014/main" id="{29A9CC3F-D225-9548-9BBE-AB0DD7D37D72}"/>
                  </a:ext>
                </a:extLst>
              </p:cNvPr>
              <p:cNvGrpSpPr/>
              <p:nvPr/>
            </p:nvGrpSpPr>
            <p:grpSpPr>
              <a:xfrm>
                <a:off x="8520703" y="3654961"/>
                <a:ext cx="426538" cy="904709"/>
                <a:chOff x="718880" y="3360380"/>
                <a:chExt cx="426538" cy="904709"/>
              </a:xfrm>
            </p:grpSpPr>
            <p:cxnSp>
              <p:nvCxnSpPr>
                <p:cNvPr id="417" name="Straight Connector 416">
                  <a:extLst>
                    <a:ext uri="{FF2B5EF4-FFF2-40B4-BE49-F238E27FC236}">
                      <a16:creationId xmlns:a16="http://schemas.microsoft.com/office/drawing/2014/main" id="{591F3EDA-53DD-7708-6297-917C68A327CD}"/>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AA837F74-0E19-AC78-AC96-5F6995BF4AAD}"/>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F09E6A94-CB88-9BFB-33BE-DA2F0E280342}"/>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4669E89A-C565-B3E9-80AA-611456AFFC6B}"/>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81627E53-72D2-740A-1577-600686E196D8}"/>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9286885F-2E65-7ACE-F0C9-9F889B68C6BD}"/>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6B255985-89AD-3FF8-26AD-9BA5C5C31E59}"/>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65" name="TextBox 364">
                <a:extLst>
                  <a:ext uri="{FF2B5EF4-FFF2-40B4-BE49-F238E27FC236}">
                    <a16:creationId xmlns:a16="http://schemas.microsoft.com/office/drawing/2014/main" id="{D7030870-AA39-107B-DFAA-F3E825BA0652}"/>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366" name="TextBox 365">
                <a:extLst>
                  <a:ext uri="{FF2B5EF4-FFF2-40B4-BE49-F238E27FC236}">
                    <a16:creationId xmlns:a16="http://schemas.microsoft.com/office/drawing/2014/main" id="{833BF700-4890-039A-BED0-874CDB49E481}"/>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367" name="TextBox 366">
                <a:extLst>
                  <a:ext uri="{FF2B5EF4-FFF2-40B4-BE49-F238E27FC236}">
                    <a16:creationId xmlns:a16="http://schemas.microsoft.com/office/drawing/2014/main" id="{B00DCAFA-303E-9E6C-E556-8C7C06C95BA6}"/>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368" name="TextBox 367">
                <a:extLst>
                  <a:ext uri="{FF2B5EF4-FFF2-40B4-BE49-F238E27FC236}">
                    <a16:creationId xmlns:a16="http://schemas.microsoft.com/office/drawing/2014/main" id="{8B1A5F3B-9452-5E72-9EE7-6D06D19239D0}"/>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369" name="TextBox 368">
                <a:extLst>
                  <a:ext uri="{FF2B5EF4-FFF2-40B4-BE49-F238E27FC236}">
                    <a16:creationId xmlns:a16="http://schemas.microsoft.com/office/drawing/2014/main" id="{A8D372F1-8499-E9CA-790B-2BE1AD3463D1}"/>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370" name="TextBox 369">
                <a:extLst>
                  <a:ext uri="{FF2B5EF4-FFF2-40B4-BE49-F238E27FC236}">
                    <a16:creationId xmlns:a16="http://schemas.microsoft.com/office/drawing/2014/main" id="{B8842E3D-4033-031B-11DC-BFED2EE24AF8}"/>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371" name="TextBox 370">
                <a:extLst>
                  <a:ext uri="{FF2B5EF4-FFF2-40B4-BE49-F238E27FC236}">
                    <a16:creationId xmlns:a16="http://schemas.microsoft.com/office/drawing/2014/main" id="{0946068C-D224-C5BE-0882-6B8D1F4E0FC3}"/>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grpSp>
          <p:nvGrpSpPr>
            <p:cNvPr id="497" name="Group 496">
              <a:extLst>
                <a:ext uri="{FF2B5EF4-FFF2-40B4-BE49-F238E27FC236}">
                  <a16:creationId xmlns:a16="http://schemas.microsoft.com/office/drawing/2014/main" id="{B06EDB1C-7389-5D4C-357A-569772432D75}"/>
                </a:ext>
              </a:extLst>
            </p:cNvPr>
            <p:cNvGrpSpPr/>
            <p:nvPr/>
          </p:nvGrpSpPr>
          <p:grpSpPr>
            <a:xfrm>
              <a:off x="2346545" y="1088596"/>
              <a:ext cx="9512644" cy="1601230"/>
              <a:chOff x="695376" y="1086647"/>
              <a:chExt cx="9512644" cy="1601230"/>
            </a:xfrm>
          </p:grpSpPr>
          <p:sp>
            <p:nvSpPr>
              <p:cNvPr id="31" name="TextBox 30">
                <a:extLst>
                  <a:ext uri="{FF2B5EF4-FFF2-40B4-BE49-F238E27FC236}">
                    <a16:creationId xmlns:a16="http://schemas.microsoft.com/office/drawing/2014/main" id="{B2214AB5-FD00-8F2F-B8B1-460BE5F72A49}"/>
                  </a:ext>
                </a:extLst>
              </p:cNvPr>
              <p:cNvSpPr txBox="1"/>
              <p:nvPr/>
            </p:nvSpPr>
            <p:spPr>
              <a:xfrm>
                <a:off x="1997612" y="1097280"/>
                <a:ext cx="184731" cy="369332"/>
              </a:xfrm>
              <a:prstGeom prst="rect">
                <a:avLst/>
              </a:prstGeom>
              <a:noFill/>
            </p:spPr>
            <p:txBody>
              <a:bodyPr wrap="none" rtlCol="0">
                <a:spAutoFit/>
              </a:bodyPr>
              <a:lstStyle/>
              <a:p>
                <a:endParaRPr lang="en-US" dirty="0"/>
              </a:p>
            </p:txBody>
          </p:sp>
          <p:grpSp>
            <p:nvGrpSpPr>
              <p:cNvPr id="407" name="Group 406">
                <a:extLst>
                  <a:ext uri="{FF2B5EF4-FFF2-40B4-BE49-F238E27FC236}">
                    <a16:creationId xmlns:a16="http://schemas.microsoft.com/office/drawing/2014/main" id="{B4D0F37B-CEB0-26AA-C6D5-70DE57FB2935}"/>
                  </a:ext>
                </a:extLst>
              </p:cNvPr>
              <p:cNvGrpSpPr/>
              <p:nvPr/>
            </p:nvGrpSpPr>
            <p:grpSpPr>
              <a:xfrm>
                <a:off x="695376" y="1113685"/>
                <a:ext cx="1085240" cy="1529272"/>
                <a:chOff x="398123" y="3055614"/>
                <a:chExt cx="1085240" cy="1529272"/>
              </a:xfrm>
            </p:grpSpPr>
            <p:cxnSp>
              <p:nvCxnSpPr>
                <p:cNvPr id="480" name="Straight Connector 479">
                  <a:extLst>
                    <a:ext uri="{FF2B5EF4-FFF2-40B4-BE49-F238E27FC236}">
                      <a16:creationId xmlns:a16="http://schemas.microsoft.com/office/drawing/2014/main" id="{0B39BCDE-A762-004B-C46A-2D7B35D8F374}"/>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233A7FD5-B6D5-99B2-38E8-A642FD81C3B8}"/>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909E57BD-78A6-49F1-9686-254ED8E6EE6B}"/>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86BE7E75-F9CE-8A0A-0508-EC7B5D9B9E71}"/>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C46E70E8-EB1B-A884-33BA-4567E4BFFD45}"/>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1CFF5952-954E-3FF8-109A-10543E989489}"/>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63311414-5643-EC55-D152-4BEAC2570F3E}"/>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87" name="TextBox 486">
                  <a:extLst>
                    <a:ext uri="{FF2B5EF4-FFF2-40B4-BE49-F238E27FC236}">
                      <a16:creationId xmlns:a16="http://schemas.microsoft.com/office/drawing/2014/main" id="{49975988-5970-9365-F394-2BCD46AE2267}"/>
                    </a:ext>
                  </a:extLst>
                </p:cNvPr>
                <p:cNvSpPr txBox="1"/>
                <p:nvPr/>
              </p:nvSpPr>
              <p:spPr>
                <a:xfrm>
                  <a:off x="771803" y="3055614"/>
                  <a:ext cx="314510" cy="369332"/>
                </a:xfrm>
                <a:prstGeom prst="rect">
                  <a:avLst/>
                </a:prstGeom>
                <a:noFill/>
              </p:spPr>
              <p:txBody>
                <a:bodyPr wrap="none" rtlCol="0">
                  <a:spAutoFit/>
                </a:bodyPr>
                <a:lstStyle/>
                <a:p>
                  <a:r>
                    <a:rPr lang="en-US" dirty="0"/>
                    <a:t>c</a:t>
                  </a:r>
                </a:p>
              </p:txBody>
            </p:sp>
            <p:sp>
              <p:nvSpPr>
                <p:cNvPr id="488" name="TextBox 487">
                  <a:extLst>
                    <a:ext uri="{FF2B5EF4-FFF2-40B4-BE49-F238E27FC236}">
                      <a16:creationId xmlns:a16="http://schemas.microsoft.com/office/drawing/2014/main" id="{98D7C036-316A-93D0-AF99-64747AA1D2BF}"/>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489" name="TextBox 488">
                  <a:extLst>
                    <a:ext uri="{FF2B5EF4-FFF2-40B4-BE49-F238E27FC236}">
                      <a16:creationId xmlns:a16="http://schemas.microsoft.com/office/drawing/2014/main" id="{E743CC18-CA0E-FEE0-F907-9F338AC8E80D}"/>
                    </a:ext>
                  </a:extLst>
                </p:cNvPr>
                <p:cNvSpPr txBox="1"/>
                <p:nvPr/>
              </p:nvSpPr>
              <p:spPr>
                <a:xfrm>
                  <a:off x="1143205" y="3887644"/>
                  <a:ext cx="340158" cy="369332"/>
                </a:xfrm>
                <a:prstGeom prst="rect">
                  <a:avLst/>
                </a:prstGeom>
                <a:noFill/>
              </p:spPr>
              <p:txBody>
                <a:bodyPr wrap="square" rtlCol="0">
                  <a:spAutoFit/>
                </a:bodyPr>
                <a:lstStyle/>
                <a:p>
                  <a:r>
                    <a:rPr lang="en-US" dirty="0"/>
                    <a:t>g</a:t>
                  </a:r>
                </a:p>
              </p:txBody>
            </p:sp>
            <p:sp>
              <p:nvSpPr>
                <p:cNvPr id="490" name="TextBox 489">
                  <a:extLst>
                    <a:ext uri="{FF2B5EF4-FFF2-40B4-BE49-F238E27FC236}">
                      <a16:creationId xmlns:a16="http://schemas.microsoft.com/office/drawing/2014/main" id="{964B3B16-198B-C605-0DF2-8A75B43954DA}"/>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491" name="TextBox 490">
                  <a:extLst>
                    <a:ext uri="{FF2B5EF4-FFF2-40B4-BE49-F238E27FC236}">
                      <a16:creationId xmlns:a16="http://schemas.microsoft.com/office/drawing/2014/main" id="{DDEAE528-41F8-548A-A555-78F5103E4F9D}"/>
                    </a:ext>
                  </a:extLst>
                </p:cNvPr>
                <p:cNvSpPr txBox="1"/>
                <p:nvPr/>
              </p:nvSpPr>
              <p:spPr>
                <a:xfrm>
                  <a:off x="398123" y="3872714"/>
                  <a:ext cx="317716" cy="369332"/>
                </a:xfrm>
                <a:prstGeom prst="rect">
                  <a:avLst/>
                </a:prstGeom>
                <a:noFill/>
              </p:spPr>
              <p:txBody>
                <a:bodyPr wrap="none" rtlCol="0">
                  <a:spAutoFit/>
                </a:bodyPr>
                <a:lstStyle/>
                <a:p>
                  <a:r>
                    <a:rPr lang="en-US" dirty="0"/>
                    <a:t>e</a:t>
                  </a:r>
                </a:p>
              </p:txBody>
            </p:sp>
            <p:sp>
              <p:nvSpPr>
                <p:cNvPr id="492" name="TextBox 491">
                  <a:extLst>
                    <a:ext uri="{FF2B5EF4-FFF2-40B4-BE49-F238E27FC236}">
                      <a16:creationId xmlns:a16="http://schemas.microsoft.com/office/drawing/2014/main" id="{F811DC35-8932-9543-7C5B-9B1E71548633}"/>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493" name="TextBox 492">
                  <a:extLst>
                    <a:ext uri="{FF2B5EF4-FFF2-40B4-BE49-F238E27FC236}">
                      <a16:creationId xmlns:a16="http://schemas.microsoft.com/office/drawing/2014/main" id="{DC05D922-091F-6794-83E0-A43F0291E706}"/>
                    </a:ext>
                  </a:extLst>
                </p:cNvPr>
                <p:cNvSpPr txBox="1"/>
                <p:nvPr/>
              </p:nvSpPr>
              <p:spPr>
                <a:xfrm>
                  <a:off x="781622" y="3455504"/>
                  <a:ext cx="314510" cy="369332"/>
                </a:xfrm>
                <a:prstGeom prst="rect">
                  <a:avLst/>
                </a:prstGeom>
                <a:noFill/>
              </p:spPr>
              <p:txBody>
                <a:bodyPr wrap="none" rtlCol="0">
                  <a:spAutoFit/>
                </a:bodyPr>
                <a:lstStyle/>
                <a:p>
                  <a:r>
                    <a:rPr lang="en-US" dirty="0"/>
                    <a:t>a</a:t>
                  </a:r>
                </a:p>
              </p:txBody>
            </p:sp>
          </p:grpSp>
          <p:grpSp>
            <p:nvGrpSpPr>
              <p:cNvPr id="408" name="Group 407">
                <a:extLst>
                  <a:ext uri="{FF2B5EF4-FFF2-40B4-BE49-F238E27FC236}">
                    <a16:creationId xmlns:a16="http://schemas.microsoft.com/office/drawing/2014/main" id="{67BF1533-00C4-DE3E-EFE1-4329851160EB}"/>
                  </a:ext>
                </a:extLst>
              </p:cNvPr>
              <p:cNvGrpSpPr/>
              <p:nvPr/>
            </p:nvGrpSpPr>
            <p:grpSpPr>
              <a:xfrm>
                <a:off x="2072401" y="1428497"/>
                <a:ext cx="426538" cy="904709"/>
                <a:chOff x="718880" y="3360380"/>
                <a:chExt cx="426538" cy="904709"/>
              </a:xfrm>
            </p:grpSpPr>
            <p:cxnSp>
              <p:nvCxnSpPr>
                <p:cNvPr id="473" name="Straight Connector 472">
                  <a:extLst>
                    <a:ext uri="{FF2B5EF4-FFF2-40B4-BE49-F238E27FC236}">
                      <a16:creationId xmlns:a16="http://schemas.microsoft.com/office/drawing/2014/main" id="{92205C90-E5A4-C8DA-BDAC-72418B0C7390}"/>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A9400994-5DF9-96FF-4427-94E4743C03CD}"/>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D9E0F138-B57B-7860-BD20-85C2C4536AEA}"/>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5B2CCB28-BF09-C2DF-E9FA-EC1BD2EE57A6}"/>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F0621F0B-8A06-BF87-2B54-B38A8BF7A144}"/>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871E0B74-B133-5F15-C035-72296AAA3C50}"/>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9" name="Straight Connector 478">
                  <a:extLst>
                    <a:ext uri="{FF2B5EF4-FFF2-40B4-BE49-F238E27FC236}">
                      <a16:creationId xmlns:a16="http://schemas.microsoft.com/office/drawing/2014/main" id="{211F8A05-B0BF-514F-2120-150168792BF5}"/>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09" name="Group 408">
                <a:extLst>
                  <a:ext uri="{FF2B5EF4-FFF2-40B4-BE49-F238E27FC236}">
                    <a16:creationId xmlns:a16="http://schemas.microsoft.com/office/drawing/2014/main" id="{0CD82E68-6E1A-3C77-FAC0-4E5DD3705A65}"/>
                  </a:ext>
                </a:extLst>
              </p:cNvPr>
              <p:cNvGrpSpPr/>
              <p:nvPr/>
            </p:nvGrpSpPr>
            <p:grpSpPr>
              <a:xfrm>
                <a:off x="3144614" y="1442832"/>
                <a:ext cx="426538" cy="904709"/>
                <a:chOff x="718880" y="3360380"/>
                <a:chExt cx="426538" cy="904709"/>
              </a:xfrm>
            </p:grpSpPr>
            <p:cxnSp>
              <p:nvCxnSpPr>
                <p:cNvPr id="466" name="Straight Connector 465">
                  <a:extLst>
                    <a:ext uri="{FF2B5EF4-FFF2-40B4-BE49-F238E27FC236}">
                      <a16:creationId xmlns:a16="http://schemas.microsoft.com/office/drawing/2014/main" id="{BB79B44D-EF51-9B4E-99B6-0BCCE06D4FA2}"/>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98143761-CA4E-E163-EB5B-0C93E352F9AD}"/>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4B1FC3F4-F233-FAE7-2EB7-779566EDB0DC}"/>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6F1E9172-B2FA-C5E2-CE35-110F56F4F7AB}"/>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526EC71F-E7B7-1813-5657-F30438F7D428}"/>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8F03C50A-5871-C5C0-1337-F3BC48B1A9EE}"/>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02D446C6-4D01-D56A-4124-8A0460E50467}"/>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0" name="Group 409">
                <a:extLst>
                  <a:ext uri="{FF2B5EF4-FFF2-40B4-BE49-F238E27FC236}">
                    <a16:creationId xmlns:a16="http://schemas.microsoft.com/office/drawing/2014/main" id="{ED1E5974-7ED2-8882-9688-8B7C914C7974}"/>
                  </a:ext>
                </a:extLst>
              </p:cNvPr>
              <p:cNvGrpSpPr/>
              <p:nvPr/>
            </p:nvGrpSpPr>
            <p:grpSpPr>
              <a:xfrm>
                <a:off x="4148092" y="1438716"/>
                <a:ext cx="426538" cy="904709"/>
                <a:chOff x="718880" y="3360380"/>
                <a:chExt cx="426538" cy="904709"/>
              </a:xfrm>
            </p:grpSpPr>
            <p:cxnSp>
              <p:nvCxnSpPr>
                <p:cNvPr id="459" name="Straight Connector 458">
                  <a:extLst>
                    <a:ext uri="{FF2B5EF4-FFF2-40B4-BE49-F238E27FC236}">
                      <a16:creationId xmlns:a16="http://schemas.microsoft.com/office/drawing/2014/main" id="{5F146EEB-C6A0-AEDD-A8FE-8909BE1EF14C}"/>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45D96E7C-3736-C42C-6B32-2C77F29B1CAB}"/>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27CF864F-AA02-EB24-2D95-7F01A823A3EC}"/>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DA8FE9E6-415B-9F7E-24F5-64D18DBC06FE}"/>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29F714F7-62F6-1A59-8CE0-1C79C389E54B}"/>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3B24CC21-14F5-7BA3-6A74-EF5887CE565F}"/>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2AA4E041-3D2B-125E-07A6-67BFE90EA16F}"/>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1" name="Group 410">
                <a:extLst>
                  <a:ext uri="{FF2B5EF4-FFF2-40B4-BE49-F238E27FC236}">
                    <a16:creationId xmlns:a16="http://schemas.microsoft.com/office/drawing/2014/main" id="{DE986D24-E552-DDDD-F3DA-B9CF76D68603}"/>
                  </a:ext>
                </a:extLst>
              </p:cNvPr>
              <p:cNvGrpSpPr/>
              <p:nvPr/>
            </p:nvGrpSpPr>
            <p:grpSpPr>
              <a:xfrm>
                <a:off x="5199359" y="1427123"/>
                <a:ext cx="426538" cy="904709"/>
                <a:chOff x="718880" y="3360380"/>
                <a:chExt cx="426538" cy="904709"/>
              </a:xfrm>
            </p:grpSpPr>
            <p:cxnSp>
              <p:nvCxnSpPr>
                <p:cNvPr id="452" name="Straight Connector 451">
                  <a:extLst>
                    <a:ext uri="{FF2B5EF4-FFF2-40B4-BE49-F238E27FC236}">
                      <a16:creationId xmlns:a16="http://schemas.microsoft.com/office/drawing/2014/main" id="{FD5D078C-A974-2E6E-6AF0-FBE7D1F91734}"/>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E468C97F-92BE-6700-2F12-3D73902C06C4}"/>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C23F2CDA-155A-0789-E3F5-C1D203477DFD}"/>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3B058672-483C-6C90-38D4-6BE90AD92D5B}"/>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0A0F07D5-2C30-51F0-8D40-94D814820B3A}"/>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7B74AD6C-D12F-BC13-21C0-F0A32453A322}"/>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B60BB912-06B3-EC37-FAB9-5C4517DD95A5}"/>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2" name="Group 411">
                <a:extLst>
                  <a:ext uri="{FF2B5EF4-FFF2-40B4-BE49-F238E27FC236}">
                    <a16:creationId xmlns:a16="http://schemas.microsoft.com/office/drawing/2014/main" id="{6A1CD996-D77E-49E0-D818-A3F1A5DBDAC6}"/>
                  </a:ext>
                </a:extLst>
              </p:cNvPr>
              <p:cNvGrpSpPr/>
              <p:nvPr/>
            </p:nvGrpSpPr>
            <p:grpSpPr>
              <a:xfrm>
                <a:off x="6234486" y="1438215"/>
                <a:ext cx="426538" cy="904709"/>
                <a:chOff x="718880" y="3360380"/>
                <a:chExt cx="426538" cy="904709"/>
              </a:xfrm>
            </p:grpSpPr>
            <p:cxnSp>
              <p:nvCxnSpPr>
                <p:cNvPr id="445" name="Straight Connector 444">
                  <a:extLst>
                    <a:ext uri="{FF2B5EF4-FFF2-40B4-BE49-F238E27FC236}">
                      <a16:creationId xmlns:a16="http://schemas.microsoft.com/office/drawing/2014/main" id="{444CACFE-DC79-AA09-881A-C387FEA3BF9F}"/>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3536BB59-A1D8-FB3F-FA78-A532E8D22C3B}"/>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F3726E48-2D7F-758C-D14E-DC5A3915AEFA}"/>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E865BD01-2E69-F181-4866-29DE15250A83}"/>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22B34EA2-4424-67AF-235A-7D5D2475C554}"/>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496B20EC-1D67-81F0-B892-5FEF14ABF608}"/>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D7123717-E8AC-4605-12FB-D182DB3C5DE6}"/>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3" name="Group 412">
                <a:extLst>
                  <a:ext uri="{FF2B5EF4-FFF2-40B4-BE49-F238E27FC236}">
                    <a16:creationId xmlns:a16="http://schemas.microsoft.com/office/drawing/2014/main" id="{71F5BF92-C958-D12C-E84B-5D58BFF37A92}"/>
                  </a:ext>
                </a:extLst>
              </p:cNvPr>
              <p:cNvGrpSpPr/>
              <p:nvPr/>
            </p:nvGrpSpPr>
            <p:grpSpPr>
              <a:xfrm>
                <a:off x="7290754" y="1448261"/>
                <a:ext cx="426538" cy="904709"/>
                <a:chOff x="718880" y="3360380"/>
                <a:chExt cx="426538" cy="904709"/>
              </a:xfrm>
            </p:grpSpPr>
            <p:cxnSp>
              <p:nvCxnSpPr>
                <p:cNvPr id="438" name="Straight Connector 437">
                  <a:extLst>
                    <a:ext uri="{FF2B5EF4-FFF2-40B4-BE49-F238E27FC236}">
                      <a16:creationId xmlns:a16="http://schemas.microsoft.com/office/drawing/2014/main" id="{6CFB68AA-FFB5-A379-66A5-C63965CB43A0}"/>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4F085F4A-0413-1EAC-DB26-7D3039B273D5}"/>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3C07D962-BFB5-D13D-F0F9-E5D1305E983C}"/>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873DCBC0-9209-C808-2846-817830A9DA9D}"/>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3DF41468-3A25-67B1-C703-0064B5C0FCE1}"/>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4D3E4FC6-278C-59F1-0B21-F7B7CBD096F0}"/>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C7705591-5B88-052D-9C9F-38784D095EC3}"/>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4" name="Group 413">
                <a:extLst>
                  <a:ext uri="{FF2B5EF4-FFF2-40B4-BE49-F238E27FC236}">
                    <a16:creationId xmlns:a16="http://schemas.microsoft.com/office/drawing/2014/main" id="{3A1F762A-C339-CA14-07CF-3F4223741356}"/>
                  </a:ext>
                </a:extLst>
              </p:cNvPr>
              <p:cNvGrpSpPr/>
              <p:nvPr/>
            </p:nvGrpSpPr>
            <p:grpSpPr>
              <a:xfrm>
                <a:off x="8362967" y="1462596"/>
                <a:ext cx="426538" cy="904709"/>
                <a:chOff x="718880" y="3360380"/>
                <a:chExt cx="426538" cy="904709"/>
              </a:xfrm>
            </p:grpSpPr>
            <p:cxnSp>
              <p:nvCxnSpPr>
                <p:cNvPr id="431" name="Straight Connector 430">
                  <a:extLst>
                    <a:ext uri="{FF2B5EF4-FFF2-40B4-BE49-F238E27FC236}">
                      <a16:creationId xmlns:a16="http://schemas.microsoft.com/office/drawing/2014/main" id="{9AD25094-5398-DA64-AD4F-74BF88F6026C}"/>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0BA6BFD5-D4C1-30E1-9A1D-9157031F2428}"/>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9A1BE138-07CD-F1BC-5795-D26F3D02D9E4}"/>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F5C30135-3987-9893-14D3-5354DA4F62A1}"/>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A673B443-7A54-BE58-9AB4-6331E0859679}"/>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139BF2DC-BC0D-F01E-4FCB-5B94E99C00CD}"/>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19BD9820-2315-F2BB-095F-A6679D791E7B}"/>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5" name="Group 414">
                <a:extLst>
                  <a:ext uri="{FF2B5EF4-FFF2-40B4-BE49-F238E27FC236}">
                    <a16:creationId xmlns:a16="http://schemas.microsoft.com/office/drawing/2014/main" id="{FC97DFFE-A5C7-2DBA-1448-4772437E3756}"/>
                  </a:ext>
                </a:extLst>
              </p:cNvPr>
              <p:cNvGrpSpPr/>
              <p:nvPr/>
            </p:nvGrpSpPr>
            <p:grpSpPr>
              <a:xfrm>
                <a:off x="9366445" y="1458480"/>
                <a:ext cx="426538" cy="904709"/>
                <a:chOff x="718880" y="3360380"/>
                <a:chExt cx="426538" cy="904709"/>
              </a:xfrm>
            </p:grpSpPr>
            <p:cxnSp>
              <p:nvCxnSpPr>
                <p:cNvPr id="424" name="Straight Connector 423">
                  <a:extLst>
                    <a:ext uri="{FF2B5EF4-FFF2-40B4-BE49-F238E27FC236}">
                      <a16:creationId xmlns:a16="http://schemas.microsoft.com/office/drawing/2014/main" id="{17583605-6FF8-BFF6-199F-F292D1007DFD}"/>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60ACB5E0-0A71-F1D7-9F8F-431351C3EEE8}"/>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D83E4537-4A8F-D208-41A8-CE3C704E0A95}"/>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4663C6B3-47CF-E9C2-DAD8-D8B79F69BD61}"/>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F2521310-B2D1-2F7B-F261-EF08B5E08D47}"/>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FD28B1CB-7850-2F62-B3B3-6251CB23BA4E}"/>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35DDC4D7-0714-F6DB-F870-FEF33E41845B}"/>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38" name="TextBox 337">
                <a:extLst>
                  <a:ext uri="{FF2B5EF4-FFF2-40B4-BE49-F238E27FC236}">
                    <a16:creationId xmlns:a16="http://schemas.microsoft.com/office/drawing/2014/main" id="{299B9A09-952C-2F80-9A0F-363F88E66FFF}"/>
                  </a:ext>
                </a:extLst>
              </p:cNvPr>
              <p:cNvSpPr txBox="1"/>
              <p:nvPr/>
            </p:nvSpPr>
            <p:spPr>
              <a:xfrm>
                <a:off x="2120689" y="1097280"/>
                <a:ext cx="314510" cy="369332"/>
              </a:xfrm>
              <a:prstGeom prst="rect">
                <a:avLst/>
              </a:prstGeom>
              <a:noFill/>
            </p:spPr>
            <p:txBody>
              <a:bodyPr wrap="none" rtlCol="0">
                <a:spAutoFit/>
              </a:bodyPr>
              <a:lstStyle/>
              <a:p>
                <a:r>
                  <a:rPr lang="en-US" dirty="0"/>
                  <a:t>c</a:t>
                </a:r>
              </a:p>
            </p:txBody>
          </p:sp>
          <p:sp>
            <p:nvSpPr>
              <p:cNvPr id="339" name="TextBox 338">
                <a:extLst>
                  <a:ext uri="{FF2B5EF4-FFF2-40B4-BE49-F238E27FC236}">
                    <a16:creationId xmlns:a16="http://schemas.microsoft.com/office/drawing/2014/main" id="{66026072-B120-A164-8891-C2C54CA6C5DF}"/>
                  </a:ext>
                </a:extLst>
              </p:cNvPr>
              <p:cNvSpPr txBox="1"/>
              <p:nvPr/>
            </p:nvSpPr>
            <p:spPr>
              <a:xfrm>
                <a:off x="2468550" y="1464841"/>
                <a:ext cx="322524" cy="369332"/>
              </a:xfrm>
              <a:prstGeom prst="rect">
                <a:avLst/>
              </a:prstGeom>
              <a:noFill/>
            </p:spPr>
            <p:txBody>
              <a:bodyPr wrap="none" rtlCol="0">
                <a:spAutoFit/>
              </a:bodyPr>
              <a:lstStyle/>
              <a:p>
                <a:r>
                  <a:rPr lang="en-US" dirty="0"/>
                  <a:t>d</a:t>
                </a:r>
              </a:p>
            </p:txBody>
          </p:sp>
          <p:sp>
            <p:nvSpPr>
              <p:cNvPr id="340" name="TextBox 339">
                <a:extLst>
                  <a:ext uri="{FF2B5EF4-FFF2-40B4-BE49-F238E27FC236}">
                    <a16:creationId xmlns:a16="http://schemas.microsoft.com/office/drawing/2014/main" id="{BACAAF42-6274-2943-9E55-8A83E1F4CCD6}"/>
                  </a:ext>
                </a:extLst>
              </p:cNvPr>
              <p:cNvSpPr txBox="1"/>
              <p:nvPr/>
            </p:nvSpPr>
            <p:spPr>
              <a:xfrm>
                <a:off x="2492091" y="1929310"/>
                <a:ext cx="340158" cy="369332"/>
              </a:xfrm>
              <a:prstGeom prst="rect">
                <a:avLst/>
              </a:prstGeom>
              <a:noFill/>
            </p:spPr>
            <p:txBody>
              <a:bodyPr wrap="square" rtlCol="0">
                <a:spAutoFit/>
              </a:bodyPr>
              <a:lstStyle/>
              <a:p>
                <a:r>
                  <a:rPr lang="en-US" dirty="0"/>
                  <a:t>g</a:t>
                </a:r>
              </a:p>
            </p:txBody>
          </p:sp>
          <p:sp>
            <p:nvSpPr>
              <p:cNvPr id="341" name="TextBox 340">
                <a:extLst>
                  <a:ext uri="{FF2B5EF4-FFF2-40B4-BE49-F238E27FC236}">
                    <a16:creationId xmlns:a16="http://schemas.microsoft.com/office/drawing/2014/main" id="{89D677BC-5A67-BC64-F705-73BA20B527B3}"/>
                  </a:ext>
                </a:extLst>
              </p:cNvPr>
              <p:cNvSpPr txBox="1"/>
              <p:nvPr/>
            </p:nvSpPr>
            <p:spPr>
              <a:xfrm>
                <a:off x="2121557" y="2287700"/>
                <a:ext cx="264816" cy="369332"/>
              </a:xfrm>
              <a:prstGeom prst="rect">
                <a:avLst/>
              </a:prstGeom>
              <a:noFill/>
            </p:spPr>
            <p:txBody>
              <a:bodyPr wrap="none" rtlCol="0">
                <a:spAutoFit/>
              </a:bodyPr>
              <a:lstStyle/>
              <a:p>
                <a:r>
                  <a:rPr lang="en-US" dirty="0"/>
                  <a:t>f</a:t>
                </a:r>
              </a:p>
            </p:txBody>
          </p:sp>
          <p:sp>
            <p:nvSpPr>
              <p:cNvPr id="342" name="TextBox 341">
                <a:extLst>
                  <a:ext uri="{FF2B5EF4-FFF2-40B4-BE49-F238E27FC236}">
                    <a16:creationId xmlns:a16="http://schemas.microsoft.com/office/drawing/2014/main" id="{BA52275B-D868-524E-E801-B847C81288E3}"/>
                  </a:ext>
                </a:extLst>
              </p:cNvPr>
              <p:cNvSpPr txBox="1"/>
              <p:nvPr/>
            </p:nvSpPr>
            <p:spPr>
              <a:xfrm>
                <a:off x="1747009" y="1914380"/>
                <a:ext cx="317716" cy="369332"/>
              </a:xfrm>
              <a:prstGeom prst="rect">
                <a:avLst/>
              </a:prstGeom>
              <a:noFill/>
            </p:spPr>
            <p:txBody>
              <a:bodyPr wrap="none" rtlCol="0">
                <a:spAutoFit/>
              </a:bodyPr>
              <a:lstStyle/>
              <a:p>
                <a:r>
                  <a:rPr lang="en-US" dirty="0"/>
                  <a:t>e</a:t>
                </a:r>
              </a:p>
            </p:txBody>
          </p:sp>
          <p:sp>
            <p:nvSpPr>
              <p:cNvPr id="343" name="TextBox 342">
                <a:extLst>
                  <a:ext uri="{FF2B5EF4-FFF2-40B4-BE49-F238E27FC236}">
                    <a16:creationId xmlns:a16="http://schemas.microsoft.com/office/drawing/2014/main" id="{53A69280-651C-C99E-0520-44E3A6A09F46}"/>
                  </a:ext>
                </a:extLst>
              </p:cNvPr>
              <p:cNvSpPr txBox="1"/>
              <p:nvPr/>
            </p:nvSpPr>
            <p:spPr>
              <a:xfrm>
                <a:off x="1838540" y="1464841"/>
                <a:ext cx="322524" cy="369332"/>
              </a:xfrm>
              <a:prstGeom prst="rect">
                <a:avLst/>
              </a:prstGeom>
              <a:noFill/>
            </p:spPr>
            <p:txBody>
              <a:bodyPr wrap="none" rtlCol="0">
                <a:spAutoFit/>
              </a:bodyPr>
              <a:lstStyle/>
              <a:p>
                <a:r>
                  <a:rPr lang="en-US" dirty="0"/>
                  <a:t>b</a:t>
                </a:r>
              </a:p>
            </p:txBody>
          </p:sp>
          <p:sp>
            <p:nvSpPr>
              <p:cNvPr id="344" name="TextBox 343">
                <a:extLst>
                  <a:ext uri="{FF2B5EF4-FFF2-40B4-BE49-F238E27FC236}">
                    <a16:creationId xmlns:a16="http://schemas.microsoft.com/office/drawing/2014/main" id="{837F9CD7-D827-1C24-E712-AF9967C32D08}"/>
                  </a:ext>
                </a:extLst>
              </p:cNvPr>
              <p:cNvSpPr txBox="1"/>
              <p:nvPr/>
            </p:nvSpPr>
            <p:spPr>
              <a:xfrm>
                <a:off x="2130508" y="1497170"/>
                <a:ext cx="314510" cy="369332"/>
              </a:xfrm>
              <a:prstGeom prst="rect">
                <a:avLst/>
              </a:prstGeom>
              <a:noFill/>
            </p:spPr>
            <p:txBody>
              <a:bodyPr wrap="none" rtlCol="0">
                <a:spAutoFit/>
              </a:bodyPr>
              <a:lstStyle/>
              <a:p>
                <a:r>
                  <a:rPr lang="en-US" dirty="0"/>
                  <a:t>a</a:t>
                </a:r>
              </a:p>
            </p:txBody>
          </p:sp>
          <p:sp>
            <p:nvSpPr>
              <p:cNvPr id="345" name="TextBox 344">
                <a:extLst>
                  <a:ext uri="{FF2B5EF4-FFF2-40B4-BE49-F238E27FC236}">
                    <a16:creationId xmlns:a16="http://schemas.microsoft.com/office/drawing/2014/main" id="{81401FDA-F2DB-C58D-85B8-A94EB20CD66D}"/>
                  </a:ext>
                </a:extLst>
              </p:cNvPr>
              <p:cNvSpPr txBox="1"/>
              <p:nvPr/>
            </p:nvSpPr>
            <p:spPr>
              <a:xfrm>
                <a:off x="3223315" y="1156197"/>
                <a:ext cx="314510" cy="369332"/>
              </a:xfrm>
              <a:prstGeom prst="rect">
                <a:avLst/>
              </a:prstGeom>
              <a:noFill/>
            </p:spPr>
            <p:txBody>
              <a:bodyPr wrap="none" rtlCol="0">
                <a:spAutoFit/>
              </a:bodyPr>
              <a:lstStyle/>
              <a:p>
                <a:r>
                  <a:rPr lang="en-US" dirty="0"/>
                  <a:t>c</a:t>
                </a:r>
              </a:p>
            </p:txBody>
          </p:sp>
          <p:sp>
            <p:nvSpPr>
              <p:cNvPr id="346" name="TextBox 345">
                <a:extLst>
                  <a:ext uri="{FF2B5EF4-FFF2-40B4-BE49-F238E27FC236}">
                    <a16:creationId xmlns:a16="http://schemas.microsoft.com/office/drawing/2014/main" id="{2B9A4A79-0518-5BBD-9EBC-DAD379FD5C6F}"/>
                  </a:ext>
                </a:extLst>
              </p:cNvPr>
              <p:cNvSpPr txBox="1"/>
              <p:nvPr/>
            </p:nvSpPr>
            <p:spPr>
              <a:xfrm>
                <a:off x="3571176" y="1523758"/>
                <a:ext cx="322524" cy="369332"/>
              </a:xfrm>
              <a:prstGeom prst="rect">
                <a:avLst/>
              </a:prstGeom>
              <a:noFill/>
            </p:spPr>
            <p:txBody>
              <a:bodyPr wrap="none" rtlCol="0">
                <a:spAutoFit/>
              </a:bodyPr>
              <a:lstStyle/>
              <a:p>
                <a:r>
                  <a:rPr lang="en-US" dirty="0"/>
                  <a:t>d</a:t>
                </a:r>
              </a:p>
            </p:txBody>
          </p:sp>
          <p:sp>
            <p:nvSpPr>
              <p:cNvPr id="347" name="TextBox 346">
                <a:extLst>
                  <a:ext uri="{FF2B5EF4-FFF2-40B4-BE49-F238E27FC236}">
                    <a16:creationId xmlns:a16="http://schemas.microsoft.com/office/drawing/2014/main" id="{41231DC8-D43F-95D8-6CE1-9D7B460DD7E2}"/>
                  </a:ext>
                </a:extLst>
              </p:cNvPr>
              <p:cNvSpPr txBox="1"/>
              <p:nvPr/>
            </p:nvSpPr>
            <p:spPr>
              <a:xfrm>
                <a:off x="3594717" y="1988227"/>
                <a:ext cx="340158" cy="369332"/>
              </a:xfrm>
              <a:prstGeom prst="rect">
                <a:avLst/>
              </a:prstGeom>
              <a:noFill/>
            </p:spPr>
            <p:txBody>
              <a:bodyPr wrap="square" rtlCol="0">
                <a:spAutoFit/>
              </a:bodyPr>
              <a:lstStyle/>
              <a:p>
                <a:r>
                  <a:rPr lang="en-US" dirty="0"/>
                  <a:t>g</a:t>
                </a:r>
              </a:p>
            </p:txBody>
          </p:sp>
          <p:sp>
            <p:nvSpPr>
              <p:cNvPr id="348" name="TextBox 347">
                <a:extLst>
                  <a:ext uri="{FF2B5EF4-FFF2-40B4-BE49-F238E27FC236}">
                    <a16:creationId xmlns:a16="http://schemas.microsoft.com/office/drawing/2014/main" id="{C8DD06DC-5E01-1A0C-6A60-F4291E3D1776}"/>
                  </a:ext>
                </a:extLst>
              </p:cNvPr>
              <p:cNvSpPr txBox="1"/>
              <p:nvPr/>
            </p:nvSpPr>
            <p:spPr>
              <a:xfrm>
                <a:off x="3224183" y="2316137"/>
                <a:ext cx="264816" cy="369332"/>
              </a:xfrm>
              <a:prstGeom prst="rect">
                <a:avLst/>
              </a:prstGeom>
              <a:noFill/>
            </p:spPr>
            <p:txBody>
              <a:bodyPr wrap="none" rtlCol="0">
                <a:spAutoFit/>
              </a:bodyPr>
              <a:lstStyle/>
              <a:p>
                <a:r>
                  <a:rPr lang="en-US" dirty="0"/>
                  <a:t>f</a:t>
                </a:r>
              </a:p>
            </p:txBody>
          </p:sp>
          <p:sp>
            <p:nvSpPr>
              <p:cNvPr id="349" name="TextBox 348">
                <a:extLst>
                  <a:ext uri="{FF2B5EF4-FFF2-40B4-BE49-F238E27FC236}">
                    <a16:creationId xmlns:a16="http://schemas.microsoft.com/office/drawing/2014/main" id="{A8DBB003-AF4B-B29F-8590-90011E2E2330}"/>
                  </a:ext>
                </a:extLst>
              </p:cNvPr>
              <p:cNvSpPr txBox="1"/>
              <p:nvPr/>
            </p:nvSpPr>
            <p:spPr>
              <a:xfrm>
                <a:off x="2849635" y="1973297"/>
                <a:ext cx="317716" cy="369332"/>
              </a:xfrm>
              <a:prstGeom prst="rect">
                <a:avLst/>
              </a:prstGeom>
              <a:noFill/>
            </p:spPr>
            <p:txBody>
              <a:bodyPr wrap="none" rtlCol="0">
                <a:spAutoFit/>
              </a:bodyPr>
              <a:lstStyle/>
              <a:p>
                <a:r>
                  <a:rPr lang="en-US" dirty="0"/>
                  <a:t>e</a:t>
                </a:r>
              </a:p>
            </p:txBody>
          </p:sp>
          <p:sp>
            <p:nvSpPr>
              <p:cNvPr id="350" name="TextBox 349">
                <a:extLst>
                  <a:ext uri="{FF2B5EF4-FFF2-40B4-BE49-F238E27FC236}">
                    <a16:creationId xmlns:a16="http://schemas.microsoft.com/office/drawing/2014/main" id="{92EB9906-126F-FE8E-FCF6-415EFD66CE58}"/>
                  </a:ext>
                </a:extLst>
              </p:cNvPr>
              <p:cNvSpPr txBox="1"/>
              <p:nvPr/>
            </p:nvSpPr>
            <p:spPr>
              <a:xfrm>
                <a:off x="2941166" y="1523758"/>
                <a:ext cx="322524" cy="369332"/>
              </a:xfrm>
              <a:prstGeom prst="rect">
                <a:avLst/>
              </a:prstGeom>
              <a:noFill/>
            </p:spPr>
            <p:txBody>
              <a:bodyPr wrap="none" rtlCol="0">
                <a:spAutoFit/>
              </a:bodyPr>
              <a:lstStyle/>
              <a:p>
                <a:r>
                  <a:rPr lang="en-US" dirty="0"/>
                  <a:t>b</a:t>
                </a:r>
              </a:p>
            </p:txBody>
          </p:sp>
          <p:sp>
            <p:nvSpPr>
              <p:cNvPr id="351" name="TextBox 350">
                <a:extLst>
                  <a:ext uri="{FF2B5EF4-FFF2-40B4-BE49-F238E27FC236}">
                    <a16:creationId xmlns:a16="http://schemas.microsoft.com/office/drawing/2014/main" id="{5F3D3C59-190C-F482-0717-80583DFE9E33}"/>
                  </a:ext>
                </a:extLst>
              </p:cNvPr>
              <p:cNvSpPr txBox="1"/>
              <p:nvPr/>
            </p:nvSpPr>
            <p:spPr>
              <a:xfrm>
                <a:off x="3233134" y="1556087"/>
                <a:ext cx="314510" cy="369332"/>
              </a:xfrm>
              <a:prstGeom prst="rect">
                <a:avLst/>
              </a:prstGeom>
              <a:noFill/>
            </p:spPr>
            <p:txBody>
              <a:bodyPr wrap="none" rtlCol="0">
                <a:spAutoFit/>
              </a:bodyPr>
              <a:lstStyle/>
              <a:p>
                <a:r>
                  <a:rPr lang="en-US" dirty="0"/>
                  <a:t>a</a:t>
                </a:r>
              </a:p>
            </p:txBody>
          </p:sp>
          <p:sp>
            <p:nvSpPr>
              <p:cNvPr id="352" name="TextBox 351">
                <a:extLst>
                  <a:ext uri="{FF2B5EF4-FFF2-40B4-BE49-F238E27FC236}">
                    <a16:creationId xmlns:a16="http://schemas.microsoft.com/office/drawing/2014/main" id="{630A2EDF-4924-0316-A919-44C72A073433}"/>
                  </a:ext>
                </a:extLst>
              </p:cNvPr>
              <p:cNvSpPr txBox="1"/>
              <p:nvPr/>
            </p:nvSpPr>
            <p:spPr>
              <a:xfrm>
                <a:off x="4173602" y="1151666"/>
                <a:ext cx="418613" cy="369332"/>
              </a:xfrm>
              <a:prstGeom prst="rect">
                <a:avLst/>
              </a:prstGeom>
              <a:noFill/>
            </p:spPr>
            <p:txBody>
              <a:bodyPr wrap="none" rtlCol="0">
                <a:spAutoFit/>
              </a:bodyPr>
              <a:lstStyle/>
              <a:p>
                <a:r>
                  <a:rPr lang="en-US" dirty="0"/>
                  <a:t>c</a:t>
                </a:r>
              </a:p>
            </p:txBody>
          </p:sp>
          <p:sp>
            <p:nvSpPr>
              <p:cNvPr id="353" name="TextBox 352">
                <a:extLst>
                  <a:ext uri="{FF2B5EF4-FFF2-40B4-BE49-F238E27FC236}">
                    <a16:creationId xmlns:a16="http://schemas.microsoft.com/office/drawing/2014/main" id="{EA795284-2547-7A36-09F8-E193CD97EA7D}"/>
                  </a:ext>
                </a:extLst>
              </p:cNvPr>
              <p:cNvSpPr txBox="1"/>
              <p:nvPr/>
            </p:nvSpPr>
            <p:spPr>
              <a:xfrm>
                <a:off x="4520137" y="1519227"/>
                <a:ext cx="429279" cy="369332"/>
              </a:xfrm>
              <a:prstGeom prst="rect">
                <a:avLst/>
              </a:prstGeom>
              <a:noFill/>
            </p:spPr>
            <p:txBody>
              <a:bodyPr wrap="none" rtlCol="0">
                <a:spAutoFit/>
              </a:bodyPr>
              <a:lstStyle/>
              <a:p>
                <a:r>
                  <a:rPr lang="en-US" dirty="0"/>
                  <a:t>d</a:t>
                </a:r>
              </a:p>
            </p:txBody>
          </p:sp>
          <p:sp>
            <p:nvSpPr>
              <p:cNvPr id="354" name="TextBox 353">
                <a:extLst>
                  <a:ext uri="{FF2B5EF4-FFF2-40B4-BE49-F238E27FC236}">
                    <a16:creationId xmlns:a16="http://schemas.microsoft.com/office/drawing/2014/main" id="{71BCECB9-DB4D-D1D5-F8F9-A1AF9FD05BE4}"/>
                  </a:ext>
                </a:extLst>
              </p:cNvPr>
              <p:cNvSpPr txBox="1"/>
              <p:nvPr/>
            </p:nvSpPr>
            <p:spPr>
              <a:xfrm>
                <a:off x="4540759" y="1983696"/>
                <a:ext cx="452750" cy="369332"/>
              </a:xfrm>
              <a:prstGeom prst="rect">
                <a:avLst/>
              </a:prstGeom>
              <a:noFill/>
            </p:spPr>
            <p:txBody>
              <a:bodyPr wrap="square" rtlCol="0">
                <a:spAutoFit/>
              </a:bodyPr>
              <a:lstStyle/>
              <a:p>
                <a:r>
                  <a:rPr lang="en-US" dirty="0"/>
                  <a:t>g</a:t>
                </a:r>
              </a:p>
            </p:txBody>
          </p:sp>
          <p:sp>
            <p:nvSpPr>
              <p:cNvPr id="355" name="TextBox 354">
                <a:extLst>
                  <a:ext uri="{FF2B5EF4-FFF2-40B4-BE49-F238E27FC236}">
                    <a16:creationId xmlns:a16="http://schemas.microsoft.com/office/drawing/2014/main" id="{A47EABF9-E67B-61B9-1CAF-49045B236196}"/>
                  </a:ext>
                </a:extLst>
              </p:cNvPr>
              <p:cNvSpPr txBox="1"/>
              <p:nvPr/>
            </p:nvSpPr>
            <p:spPr>
              <a:xfrm>
                <a:off x="4182694" y="2311606"/>
                <a:ext cx="352471" cy="369332"/>
              </a:xfrm>
              <a:prstGeom prst="rect">
                <a:avLst/>
              </a:prstGeom>
              <a:noFill/>
            </p:spPr>
            <p:txBody>
              <a:bodyPr wrap="none" rtlCol="0">
                <a:spAutoFit/>
              </a:bodyPr>
              <a:lstStyle/>
              <a:p>
                <a:r>
                  <a:rPr lang="en-US" dirty="0"/>
                  <a:t>f</a:t>
                </a:r>
              </a:p>
            </p:txBody>
          </p:sp>
          <p:sp>
            <p:nvSpPr>
              <p:cNvPr id="356" name="TextBox 355">
                <a:extLst>
                  <a:ext uri="{FF2B5EF4-FFF2-40B4-BE49-F238E27FC236}">
                    <a16:creationId xmlns:a16="http://schemas.microsoft.com/office/drawing/2014/main" id="{D19D1C3C-7413-839B-7EAD-202307374F32}"/>
                  </a:ext>
                </a:extLst>
              </p:cNvPr>
              <p:cNvSpPr txBox="1"/>
              <p:nvPr/>
            </p:nvSpPr>
            <p:spPr>
              <a:xfrm>
                <a:off x="3799391" y="1968766"/>
                <a:ext cx="422881" cy="369332"/>
              </a:xfrm>
              <a:prstGeom prst="rect">
                <a:avLst/>
              </a:prstGeom>
              <a:noFill/>
            </p:spPr>
            <p:txBody>
              <a:bodyPr wrap="none" rtlCol="0">
                <a:spAutoFit/>
              </a:bodyPr>
              <a:lstStyle/>
              <a:p>
                <a:r>
                  <a:rPr lang="en-US" dirty="0"/>
                  <a:t>e</a:t>
                </a:r>
              </a:p>
            </p:txBody>
          </p:sp>
          <p:sp>
            <p:nvSpPr>
              <p:cNvPr id="357" name="TextBox 356">
                <a:extLst>
                  <a:ext uri="{FF2B5EF4-FFF2-40B4-BE49-F238E27FC236}">
                    <a16:creationId xmlns:a16="http://schemas.microsoft.com/office/drawing/2014/main" id="{C8DF6498-A4B1-6C3D-7943-0F365B3E9054}"/>
                  </a:ext>
                </a:extLst>
              </p:cNvPr>
              <p:cNvSpPr txBox="1"/>
              <p:nvPr/>
            </p:nvSpPr>
            <p:spPr>
              <a:xfrm>
                <a:off x="3890127" y="1519227"/>
                <a:ext cx="429279" cy="369332"/>
              </a:xfrm>
              <a:prstGeom prst="rect">
                <a:avLst/>
              </a:prstGeom>
              <a:noFill/>
            </p:spPr>
            <p:txBody>
              <a:bodyPr wrap="none" rtlCol="0">
                <a:spAutoFit/>
              </a:bodyPr>
              <a:lstStyle/>
              <a:p>
                <a:r>
                  <a:rPr lang="en-US" dirty="0"/>
                  <a:t>b</a:t>
                </a:r>
              </a:p>
            </p:txBody>
          </p:sp>
          <p:sp>
            <p:nvSpPr>
              <p:cNvPr id="358" name="TextBox 357">
                <a:extLst>
                  <a:ext uri="{FF2B5EF4-FFF2-40B4-BE49-F238E27FC236}">
                    <a16:creationId xmlns:a16="http://schemas.microsoft.com/office/drawing/2014/main" id="{BB68DEAC-7AAE-71ED-8D69-3B7570CD02B0}"/>
                  </a:ext>
                </a:extLst>
              </p:cNvPr>
              <p:cNvSpPr txBox="1"/>
              <p:nvPr/>
            </p:nvSpPr>
            <p:spPr>
              <a:xfrm>
                <a:off x="4183421" y="1551556"/>
                <a:ext cx="418613" cy="369332"/>
              </a:xfrm>
              <a:prstGeom prst="rect">
                <a:avLst/>
              </a:prstGeom>
              <a:noFill/>
            </p:spPr>
            <p:txBody>
              <a:bodyPr wrap="none" rtlCol="0">
                <a:spAutoFit/>
              </a:bodyPr>
              <a:lstStyle/>
              <a:p>
                <a:r>
                  <a:rPr lang="en-US" dirty="0"/>
                  <a:t>a</a:t>
                </a:r>
              </a:p>
            </p:txBody>
          </p:sp>
          <p:grpSp>
            <p:nvGrpSpPr>
              <p:cNvPr id="359" name="Group 358">
                <a:extLst>
                  <a:ext uri="{FF2B5EF4-FFF2-40B4-BE49-F238E27FC236}">
                    <a16:creationId xmlns:a16="http://schemas.microsoft.com/office/drawing/2014/main" id="{B6EE4578-AE22-2278-C51D-0DD1281AA532}"/>
                  </a:ext>
                </a:extLst>
              </p:cNvPr>
              <p:cNvGrpSpPr/>
              <p:nvPr/>
            </p:nvGrpSpPr>
            <p:grpSpPr>
              <a:xfrm>
                <a:off x="4916810" y="1506193"/>
                <a:ext cx="1112838" cy="1161711"/>
                <a:chOff x="2681413" y="2340595"/>
                <a:chExt cx="1112838" cy="1161711"/>
              </a:xfrm>
            </p:grpSpPr>
            <p:sp>
              <p:nvSpPr>
                <p:cNvPr id="401" name="TextBox 400">
                  <a:extLst>
                    <a:ext uri="{FF2B5EF4-FFF2-40B4-BE49-F238E27FC236}">
                      <a16:creationId xmlns:a16="http://schemas.microsoft.com/office/drawing/2014/main" id="{3DB49A01-E5D8-6DAB-8DDA-16C6CB69D8CF}"/>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402" name="TextBox 401">
                  <a:extLst>
                    <a:ext uri="{FF2B5EF4-FFF2-40B4-BE49-F238E27FC236}">
                      <a16:creationId xmlns:a16="http://schemas.microsoft.com/office/drawing/2014/main" id="{9E5D0058-6E6B-3DFA-F8FB-0D19EDB13C13}"/>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403" name="TextBox 402">
                  <a:extLst>
                    <a:ext uri="{FF2B5EF4-FFF2-40B4-BE49-F238E27FC236}">
                      <a16:creationId xmlns:a16="http://schemas.microsoft.com/office/drawing/2014/main" id="{1AAF5C26-7E0C-A1C6-4AF1-6C75542FC17A}"/>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404" name="TextBox 403">
                  <a:extLst>
                    <a:ext uri="{FF2B5EF4-FFF2-40B4-BE49-F238E27FC236}">
                      <a16:creationId xmlns:a16="http://schemas.microsoft.com/office/drawing/2014/main" id="{48CA569E-98C9-09A5-CB70-FCB6147E8C1E}"/>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405" name="TextBox 404">
                  <a:extLst>
                    <a:ext uri="{FF2B5EF4-FFF2-40B4-BE49-F238E27FC236}">
                      <a16:creationId xmlns:a16="http://schemas.microsoft.com/office/drawing/2014/main" id="{552D2F38-C94A-633A-3291-DBF25975B458}"/>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406" name="TextBox 405">
                  <a:extLst>
                    <a:ext uri="{FF2B5EF4-FFF2-40B4-BE49-F238E27FC236}">
                      <a16:creationId xmlns:a16="http://schemas.microsoft.com/office/drawing/2014/main" id="{6EE2A938-7ABA-0A68-FC91-200713B4C89D}"/>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0" name="Group 359">
                <a:extLst>
                  <a:ext uri="{FF2B5EF4-FFF2-40B4-BE49-F238E27FC236}">
                    <a16:creationId xmlns:a16="http://schemas.microsoft.com/office/drawing/2014/main" id="{C21CC209-7FB0-E023-8E28-F147B6EC3511}"/>
                  </a:ext>
                </a:extLst>
              </p:cNvPr>
              <p:cNvGrpSpPr/>
              <p:nvPr/>
            </p:nvGrpSpPr>
            <p:grpSpPr>
              <a:xfrm>
                <a:off x="5952878" y="1127856"/>
                <a:ext cx="1112838" cy="1529272"/>
                <a:chOff x="2681413" y="1973034"/>
                <a:chExt cx="1112838" cy="1529272"/>
              </a:xfrm>
            </p:grpSpPr>
            <p:sp>
              <p:nvSpPr>
                <p:cNvPr id="393" name="TextBox 392">
                  <a:extLst>
                    <a:ext uri="{FF2B5EF4-FFF2-40B4-BE49-F238E27FC236}">
                      <a16:creationId xmlns:a16="http://schemas.microsoft.com/office/drawing/2014/main" id="{A807B2D7-A3BE-6C6B-2D6D-EC31827DA35F}"/>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94" name="TextBox 393">
                  <a:extLst>
                    <a:ext uri="{FF2B5EF4-FFF2-40B4-BE49-F238E27FC236}">
                      <a16:creationId xmlns:a16="http://schemas.microsoft.com/office/drawing/2014/main" id="{A7172FA8-388E-C52B-3D86-7BEE23F554FF}"/>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95" name="TextBox 394">
                  <a:extLst>
                    <a:ext uri="{FF2B5EF4-FFF2-40B4-BE49-F238E27FC236}">
                      <a16:creationId xmlns:a16="http://schemas.microsoft.com/office/drawing/2014/main" id="{714D7709-48F6-B69E-938A-ACDDEF9F561F}"/>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96" name="TextBox 395">
                  <a:extLst>
                    <a:ext uri="{FF2B5EF4-FFF2-40B4-BE49-F238E27FC236}">
                      <a16:creationId xmlns:a16="http://schemas.microsoft.com/office/drawing/2014/main" id="{D05807D4-16C4-BFA6-6BE2-7796AC82D544}"/>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7" name="TextBox 396">
                  <a:extLst>
                    <a:ext uri="{FF2B5EF4-FFF2-40B4-BE49-F238E27FC236}">
                      <a16:creationId xmlns:a16="http://schemas.microsoft.com/office/drawing/2014/main" id="{34ADFAEC-3A2E-E35B-16A1-E66EEE16D92D}"/>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8" name="TextBox 397">
                  <a:extLst>
                    <a:ext uri="{FF2B5EF4-FFF2-40B4-BE49-F238E27FC236}">
                      <a16:creationId xmlns:a16="http://schemas.microsoft.com/office/drawing/2014/main" id="{E77DD825-0962-B8E4-EFCC-F6736E3A7979}"/>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9" name="TextBox 398">
                  <a:extLst>
                    <a:ext uri="{FF2B5EF4-FFF2-40B4-BE49-F238E27FC236}">
                      <a16:creationId xmlns:a16="http://schemas.microsoft.com/office/drawing/2014/main" id="{6B196D3D-572D-3BCB-9208-78DBFD94CC47}"/>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1" name="Group 360">
                <a:extLst>
                  <a:ext uri="{FF2B5EF4-FFF2-40B4-BE49-F238E27FC236}">
                    <a16:creationId xmlns:a16="http://schemas.microsoft.com/office/drawing/2014/main" id="{6071AD56-C51D-7B0D-1056-D58EFFB6556B}"/>
                  </a:ext>
                </a:extLst>
              </p:cNvPr>
              <p:cNvGrpSpPr/>
              <p:nvPr/>
            </p:nvGrpSpPr>
            <p:grpSpPr>
              <a:xfrm>
                <a:off x="7060483" y="1138632"/>
                <a:ext cx="1112838" cy="1529272"/>
                <a:chOff x="2681413" y="1973034"/>
                <a:chExt cx="1112838" cy="1529272"/>
              </a:xfrm>
            </p:grpSpPr>
            <p:sp>
              <p:nvSpPr>
                <p:cNvPr id="386" name="TextBox 385">
                  <a:extLst>
                    <a:ext uri="{FF2B5EF4-FFF2-40B4-BE49-F238E27FC236}">
                      <a16:creationId xmlns:a16="http://schemas.microsoft.com/office/drawing/2014/main" id="{CD1733E0-2FC3-51CA-4CBF-7596F14BC6BB}"/>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7" name="TextBox 386">
                  <a:extLst>
                    <a:ext uri="{FF2B5EF4-FFF2-40B4-BE49-F238E27FC236}">
                      <a16:creationId xmlns:a16="http://schemas.microsoft.com/office/drawing/2014/main" id="{9088E248-47DF-4366-2CD3-37EF78A52E84}"/>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8" name="TextBox 387">
                  <a:extLst>
                    <a:ext uri="{FF2B5EF4-FFF2-40B4-BE49-F238E27FC236}">
                      <a16:creationId xmlns:a16="http://schemas.microsoft.com/office/drawing/2014/main" id="{25DB58B3-5678-6850-0CD9-5B4BE8595EE9}"/>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9" name="TextBox 388">
                  <a:extLst>
                    <a:ext uri="{FF2B5EF4-FFF2-40B4-BE49-F238E27FC236}">
                      <a16:creationId xmlns:a16="http://schemas.microsoft.com/office/drawing/2014/main" id="{1B6A65A7-42DC-A934-AF52-57546CBBF69B}"/>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0" name="TextBox 389">
                  <a:extLst>
                    <a:ext uri="{FF2B5EF4-FFF2-40B4-BE49-F238E27FC236}">
                      <a16:creationId xmlns:a16="http://schemas.microsoft.com/office/drawing/2014/main" id="{CB620B1D-FFF5-272B-75AE-5C04260B8F0B}"/>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1" name="TextBox 390">
                  <a:extLst>
                    <a:ext uri="{FF2B5EF4-FFF2-40B4-BE49-F238E27FC236}">
                      <a16:creationId xmlns:a16="http://schemas.microsoft.com/office/drawing/2014/main" id="{4DC91439-BF50-1F8E-74FB-B33EC8FC762F}"/>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2" name="TextBox 391">
                  <a:extLst>
                    <a:ext uri="{FF2B5EF4-FFF2-40B4-BE49-F238E27FC236}">
                      <a16:creationId xmlns:a16="http://schemas.microsoft.com/office/drawing/2014/main" id="{1A9222EC-5094-47D0-5375-CC4B682F86E6}"/>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2" name="Group 361">
                <a:extLst>
                  <a:ext uri="{FF2B5EF4-FFF2-40B4-BE49-F238E27FC236}">
                    <a16:creationId xmlns:a16="http://schemas.microsoft.com/office/drawing/2014/main" id="{0734318A-B7CA-8C4E-DF2C-F6ADE5B4EC3E}"/>
                  </a:ext>
                </a:extLst>
              </p:cNvPr>
              <p:cNvGrpSpPr/>
              <p:nvPr/>
            </p:nvGrpSpPr>
            <p:grpSpPr>
              <a:xfrm>
                <a:off x="8077139" y="1158605"/>
                <a:ext cx="1112838" cy="1529272"/>
                <a:chOff x="2681413" y="1973034"/>
                <a:chExt cx="1112838" cy="1529272"/>
              </a:xfrm>
            </p:grpSpPr>
            <p:sp>
              <p:nvSpPr>
                <p:cNvPr id="379" name="TextBox 378">
                  <a:extLst>
                    <a:ext uri="{FF2B5EF4-FFF2-40B4-BE49-F238E27FC236}">
                      <a16:creationId xmlns:a16="http://schemas.microsoft.com/office/drawing/2014/main" id="{865627BD-F234-71E8-F3BF-C7D66688A78C}"/>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0" name="TextBox 379">
                  <a:extLst>
                    <a:ext uri="{FF2B5EF4-FFF2-40B4-BE49-F238E27FC236}">
                      <a16:creationId xmlns:a16="http://schemas.microsoft.com/office/drawing/2014/main" id="{BF01A13C-7F61-D399-1943-506D371224ED}"/>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1" name="TextBox 380">
                  <a:extLst>
                    <a:ext uri="{FF2B5EF4-FFF2-40B4-BE49-F238E27FC236}">
                      <a16:creationId xmlns:a16="http://schemas.microsoft.com/office/drawing/2014/main" id="{8A0BA486-E689-2451-CD58-580CAA7D28AE}"/>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2" name="TextBox 381">
                  <a:extLst>
                    <a:ext uri="{FF2B5EF4-FFF2-40B4-BE49-F238E27FC236}">
                      <a16:creationId xmlns:a16="http://schemas.microsoft.com/office/drawing/2014/main" id="{9850F18A-4FD2-A7E9-BEE4-0DE23DF2F353}"/>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83" name="TextBox 382">
                  <a:extLst>
                    <a:ext uri="{FF2B5EF4-FFF2-40B4-BE49-F238E27FC236}">
                      <a16:creationId xmlns:a16="http://schemas.microsoft.com/office/drawing/2014/main" id="{EFE3108D-9351-B35D-FF6F-6234C7271663}"/>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84" name="TextBox 383">
                  <a:extLst>
                    <a:ext uri="{FF2B5EF4-FFF2-40B4-BE49-F238E27FC236}">
                      <a16:creationId xmlns:a16="http://schemas.microsoft.com/office/drawing/2014/main" id="{D5B54DDB-558F-C1B1-7874-E02CE9E11409}"/>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85" name="TextBox 384">
                  <a:extLst>
                    <a:ext uri="{FF2B5EF4-FFF2-40B4-BE49-F238E27FC236}">
                      <a16:creationId xmlns:a16="http://schemas.microsoft.com/office/drawing/2014/main" id="{D27FD937-5313-3D0C-C8AF-A2CD7C45FCC5}"/>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3" name="Group 362">
                <a:extLst>
                  <a:ext uri="{FF2B5EF4-FFF2-40B4-BE49-F238E27FC236}">
                    <a16:creationId xmlns:a16="http://schemas.microsoft.com/office/drawing/2014/main" id="{257905DD-0D6E-B405-70FA-0CFC98B36497}"/>
                  </a:ext>
                </a:extLst>
              </p:cNvPr>
              <p:cNvGrpSpPr/>
              <p:nvPr/>
            </p:nvGrpSpPr>
            <p:grpSpPr>
              <a:xfrm>
                <a:off x="9095182" y="1148296"/>
                <a:ext cx="1112838" cy="1529272"/>
                <a:chOff x="2681413" y="1973034"/>
                <a:chExt cx="1112838" cy="1529272"/>
              </a:xfrm>
            </p:grpSpPr>
            <p:sp>
              <p:nvSpPr>
                <p:cNvPr id="372" name="TextBox 371">
                  <a:extLst>
                    <a:ext uri="{FF2B5EF4-FFF2-40B4-BE49-F238E27FC236}">
                      <a16:creationId xmlns:a16="http://schemas.microsoft.com/office/drawing/2014/main" id="{4900CC5E-9BC3-B24A-2661-76C4CE53088F}"/>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73" name="TextBox 372">
                  <a:extLst>
                    <a:ext uri="{FF2B5EF4-FFF2-40B4-BE49-F238E27FC236}">
                      <a16:creationId xmlns:a16="http://schemas.microsoft.com/office/drawing/2014/main" id="{89B167B3-F418-A9AB-742C-F065015300BB}"/>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74" name="TextBox 373">
                  <a:extLst>
                    <a:ext uri="{FF2B5EF4-FFF2-40B4-BE49-F238E27FC236}">
                      <a16:creationId xmlns:a16="http://schemas.microsoft.com/office/drawing/2014/main" id="{875840A7-A005-F709-4038-20B0315796FA}"/>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75" name="TextBox 374">
                  <a:extLst>
                    <a:ext uri="{FF2B5EF4-FFF2-40B4-BE49-F238E27FC236}">
                      <a16:creationId xmlns:a16="http://schemas.microsoft.com/office/drawing/2014/main" id="{2A505641-BC04-A30D-B321-95B7C56FA5CB}"/>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76" name="TextBox 375">
                  <a:extLst>
                    <a:ext uri="{FF2B5EF4-FFF2-40B4-BE49-F238E27FC236}">
                      <a16:creationId xmlns:a16="http://schemas.microsoft.com/office/drawing/2014/main" id="{6A1121B8-D4D6-8B5A-219B-719AA7B0EBB0}"/>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77" name="TextBox 376">
                  <a:extLst>
                    <a:ext uri="{FF2B5EF4-FFF2-40B4-BE49-F238E27FC236}">
                      <a16:creationId xmlns:a16="http://schemas.microsoft.com/office/drawing/2014/main" id="{1A06DD78-4ED8-1EB1-0760-E29BDB3ED7A9}"/>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78" name="TextBox 377">
                  <a:extLst>
                    <a:ext uri="{FF2B5EF4-FFF2-40B4-BE49-F238E27FC236}">
                      <a16:creationId xmlns:a16="http://schemas.microsoft.com/office/drawing/2014/main" id="{1299EC5F-225C-CF1F-EA15-3C21918D6EEC}"/>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sp>
            <p:nvSpPr>
              <p:cNvPr id="494" name="TextBox 493">
                <a:extLst>
                  <a:ext uri="{FF2B5EF4-FFF2-40B4-BE49-F238E27FC236}">
                    <a16:creationId xmlns:a16="http://schemas.microsoft.com/office/drawing/2014/main" id="{DA7BD77C-C00D-F8B4-52C1-F94418B21FD6}"/>
                  </a:ext>
                </a:extLst>
              </p:cNvPr>
              <p:cNvSpPr txBox="1"/>
              <p:nvPr/>
            </p:nvSpPr>
            <p:spPr>
              <a:xfrm>
                <a:off x="5228955" y="1086647"/>
                <a:ext cx="418613" cy="369332"/>
              </a:xfrm>
              <a:prstGeom prst="rect">
                <a:avLst/>
              </a:prstGeom>
              <a:noFill/>
            </p:spPr>
            <p:txBody>
              <a:bodyPr wrap="none" rtlCol="0">
                <a:spAutoFit/>
              </a:bodyPr>
              <a:lstStyle/>
              <a:p>
                <a:r>
                  <a:rPr lang="en-US" dirty="0"/>
                  <a:t>c</a:t>
                </a:r>
              </a:p>
            </p:txBody>
          </p:sp>
        </p:grpSp>
      </p:grpSp>
      <p:sp>
        <p:nvSpPr>
          <p:cNvPr id="4" name="Content Placeholder 7">
            <a:extLst>
              <a:ext uri="{FF2B5EF4-FFF2-40B4-BE49-F238E27FC236}">
                <a16:creationId xmlns:a16="http://schemas.microsoft.com/office/drawing/2014/main" id="{1DC0B0E2-E9BD-4F61-7FAA-9CF0366425F2}"/>
              </a:ext>
            </a:extLst>
          </p:cNvPr>
          <p:cNvSpPr>
            <a:spLocks noGrp="1"/>
          </p:cNvSpPr>
          <p:nvPr>
            <p:ph idx="1"/>
          </p:nvPr>
        </p:nvSpPr>
        <p:spPr>
          <a:xfrm>
            <a:off x="6384128" y="2676679"/>
            <a:ext cx="5807778" cy="3873421"/>
          </a:xfrm>
        </p:spPr>
        <p:txBody>
          <a:bodyPr>
            <a:noAutofit/>
          </a:bodyPr>
          <a:lstStyle/>
          <a:p>
            <a:r>
              <a:rPr lang="en-US" sz="1700" dirty="0"/>
              <a:t>For each segment a-f of the clock, we will go to the corresponding table column and find the digits that have that segment illuminated. We will then connect the corresponding outputs of the decoder to an OR gate.</a:t>
            </a:r>
          </a:p>
          <a:p>
            <a:pPr lvl="1"/>
            <a:r>
              <a:rPr lang="en-US" sz="1700" dirty="0"/>
              <a:t>For example, the segment e is illuminated in 0, 2, 6, and 8. We will connect the 0, 2, 6, and 8 outputs of the 4-bit decoder to an OR gate. </a:t>
            </a:r>
          </a:p>
          <a:p>
            <a:r>
              <a:rPr lang="en-US" sz="1700" dirty="0"/>
              <a:t>We will repeat this process for all 7 segments, ending up with 7 OR gates.</a:t>
            </a:r>
          </a:p>
          <a:p>
            <a:r>
              <a:rPr lang="en-US" sz="1700" dirty="0"/>
              <a:t>We will then connect each OR gate with the appropriate input of a 7-segment display.</a:t>
            </a:r>
          </a:p>
        </p:txBody>
      </p:sp>
    </p:spTree>
    <p:extLst>
      <p:ext uri="{BB962C8B-B14F-4D97-AF65-F5344CB8AC3E}">
        <p14:creationId xmlns:p14="http://schemas.microsoft.com/office/powerpoint/2010/main" val="2074277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FB445-A52F-D857-C4C4-750C5F105C30}"/>
            </a:ext>
          </a:extLst>
        </p:cNvPr>
        <p:cNvGrpSpPr/>
        <p:nvPr/>
      </p:nvGrpSpPr>
      <p:grpSpPr>
        <a:xfrm>
          <a:off x="0" y="0"/>
          <a:ext cx="0" cy="0"/>
          <a:chOff x="0" y="0"/>
          <a:chExt cx="0" cy="0"/>
        </a:xfrm>
      </p:grpSpPr>
      <p:sp>
        <p:nvSpPr>
          <p:cNvPr id="30" name="Slide Number Placeholder 29">
            <a:extLst>
              <a:ext uri="{FF2B5EF4-FFF2-40B4-BE49-F238E27FC236}">
                <a16:creationId xmlns:a16="http://schemas.microsoft.com/office/drawing/2014/main" id="{8054FC93-787C-5EAE-271D-DC39FF091845}"/>
              </a:ext>
            </a:extLst>
          </p:cNvPr>
          <p:cNvSpPr>
            <a:spLocks noGrp="1"/>
          </p:cNvSpPr>
          <p:nvPr>
            <p:ph type="sldNum" sz="quarter" idx="12"/>
          </p:nvPr>
        </p:nvSpPr>
        <p:spPr/>
        <p:txBody>
          <a:bodyPr/>
          <a:lstStyle/>
          <a:p>
            <a:fld id="{CC057153-B650-4DEB-B370-79DDCFDCE934}" type="slidenum">
              <a:rPr lang="en-US" smtClean="0"/>
              <a:t>72</a:t>
            </a:fld>
            <a:endParaRPr lang="en-US"/>
          </a:p>
        </p:txBody>
      </p:sp>
      <p:graphicFrame>
        <p:nvGraphicFramePr>
          <p:cNvPr id="3" name="Table 2">
            <a:extLst>
              <a:ext uri="{FF2B5EF4-FFF2-40B4-BE49-F238E27FC236}">
                <a16:creationId xmlns:a16="http://schemas.microsoft.com/office/drawing/2014/main" id="{D2E239B4-D7AA-B612-334F-365E9DC836E1}"/>
              </a:ext>
            </a:extLst>
          </p:cNvPr>
          <p:cNvGraphicFramePr>
            <a:graphicFrameLocks noGrp="1"/>
          </p:cNvGraphicFramePr>
          <p:nvPr>
            <p:extLst>
              <p:ext uri="{D42A27DB-BD31-4B8C-83A1-F6EECF244321}">
                <p14:modId xmlns:p14="http://schemas.microsoft.com/office/powerpoint/2010/main" val="4143586592"/>
              </p:ext>
            </p:extLst>
          </p:nvPr>
        </p:nvGraphicFramePr>
        <p:xfrm>
          <a:off x="132172" y="3709167"/>
          <a:ext cx="5663511" cy="3108960"/>
        </p:xfrm>
        <a:graphic>
          <a:graphicData uri="http://schemas.openxmlformats.org/drawingml/2006/table">
            <a:tbl>
              <a:tblPr firstRow="1" bandRow="1">
                <a:tableStyleId>{00A15C55-8517-42AA-B614-E9B94910E393}</a:tableStyleId>
              </a:tblPr>
              <a:tblGrid>
                <a:gridCol w="567387">
                  <a:extLst>
                    <a:ext uri="{9D8B030D-6E8A-4147-A177-3AD203B41FA5}">
                      <a16:colId xmlns:a16="http://schemas.microsoft.com/office/drawing/2014/main" val="3645776916"/>
                    </a:ext>
                  </a:extLst>
                </a:gridCol>
                <a:gridCol w="567387">
                  <a:extLst>
                    <a:ext uri="{9D8B030D-6E8A-4147-A177-3AD203B41FA5}">
                      <a16:colId xmlns:a16="http://schemas.microsoft.com/office/drawing/2014/main" val="4016799865"/>
                    </a:ext>
                  </a:extLst>
                </a:gridCol>
                <a:gridCol w="619191">
                  <a:extLst>
                    <a:ext uri="{9D8B030D-6E8A-4147-A177-3AD203B41FA5}">
                      <a16:colId xmlns:a16="http://schemas.microsoft.com/office/drawing/2014/main" val="3451865692"/>
                    </a:ext>
                  </a:extLst>
                </a:gridCol>
                <a:gridCol w="651591">
                  <a:extLst>
                    <a:ext uri="{9D8B030D-6E8A-4147-A177-3AD203B41FA5}">
                      <a16:colId xmlns:a16="http://schemas.microsoft.com/office/drawing/2014/main" val="1891419321"/>
                    </a:ext>
                  </a:extLst>
                </a:gridCol>
                <a:gridCol w="651591">
                  <a:extLst>
                    <a:ext uri="{9D8B030D-6E8A-4147-A177-3AD203B41FA5}">
                      <a16:colId xmlns:a16="http://schemas.microsoft.com/office/drawing/2014/main" val="2699412785"/>
                    </a:ext>
                  </a:extLst>
                </a:gridCol>
                <a:gridCol w="651591">
                  <a:extLst>
                    <a:ext uri="{9D8B030D-6E8A-4147-A177-3AD203B41FA5}">
                      <a16:colId xmlns:a16="http://schemas.microsoft.com/office/drawing/2014/main" val="2429003282"/>
                    </a:ext>
                  </a:extLst>
                </a:gridCol>
                <a:gridCol w="651591">
                  <a:extLst>
                    <a:ext uri="{9D8B030D-6E8A-4147-A177-3AD203B41FA5}">
                      <a16:colId xmlns:a16="http://schemas.microsoft.com/office/drawing/2014/main" val="3819096512"/>
                    </a:ext>
                  </a:extLst>
                </a:gridCol>
                <a:gridCol w="651591">
                  <a:extLst>
                    <a:ext uri="{9D8B030D-6E8A-4147-A177-3AD203B41FA5}">
                      <a16:colId xmlns:a16="http://schemas.microsoft.com/office/drawing/2014/main" val="1822396486"/>
                    </a:ext>
                  </a:extLst>
                </a:gridCol>
                <a:gridCol w="651591">
                  <a:extLst>
                    <a:ext uri="{9D8B030D-6E8A-4147-A177-3AD203B41FA5}">
                      <a16:colId xmlns:a16="http://schemas.microsoft.com/office/drawing/2014/main" val="310054254"/>
                    </a:ext>
                  </a:extLst>
                </a:gridCol>
              </a:tblGrid>
              <a:tr h="230653">
                <a:tc rowSpan="2">
                  <a:txBody>
                    <a:bodyPr/>
                    <a:lstStyle/>
                    <a:p>
                      <a:pPr algn="ctr"/>
                      <a:r>
                        <a:rPr lang="en-US" sz="1100" b="0" dirty="0"/>
                        <a:t>Input</a:t>
                      </a:r>
                    </a:p>
                  </a:txBody>
                  <a:tcPr anchor="ctr"/>
                </a:tc>
                <a:tc rowSpan="2">
                  <a:txBody>
                    <a:bodyPr/>
                    <a:lstStyle/>
                    <a:p>
                      <a:pPr algn="ctr"/>
                      <a:r>
                        <a:rPr lang="en-US" sz="1100" b="0" dirty="0"/>
                        <a:t>Digit</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t>Illuminated segments</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30653">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30653">
                <a:tc>
                  <a:txBody>
                    <a:bodyPr/>
                    <a:lstStyle/>
                    <a:p>
                      <a:pPr algn="ctr"/>
                      <a:r>
                        <a:rPr lang="en-US" sz="1100" b="0" dirty="0"/>
                        <a:t>0000</a:t>
                      </a:r>
                    </a:p>
                  </a:txBody>
                  <a:tcPr/>
                </a:tc>
                <a:tc>
                  <a:txBody>
                    <a:bodyPr/>
                    <a:lstStyle/>
                    <a:p>
                      <a:pPr algn="ctr"/>
                      <a:r>
                        <a:rPr lang="en-US" sz="1100" b="0" dirty="0"/>
                        <a:t>0</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4269531488"/>
                  </a:ext>
                </a:extLst>
              </a:tr>
              <a:tr h="230653">
                <a:tc>
                  <a:txBody>
                    <a:bodyPr/>
                    <a:lstStyle/>
                    <a:p>
                      <a:pPr algn="ctr"/>
                      <a:r>
                        <a:rPr lang="en-US" sz="1100" b="0" dirty="0">
                          <a:solidFill>
                            <a:schemeClr val="tx1"/>
                          </a:solidFill>
                        </a:rPr>
                        <a:t>0001</a:t>
                      </a:r>
                    </a:p>
                  </a:txBody>
                  <a:tcPr/>
                </a:tc>
                <a:tc>
                  <a:txBody>
                    <a:bodyPr/>
                    <a:lstStyle/>
                    <a:p>
                      <a:pPr algn="ctr"/>
                      <a:r>
                        <a:rPr lang="en-US" sz="1100" b="0" dirty="0">
                          <a:solidFill>
                            <a:schemeClr val="tx1"/>
                          </a:solidFill>
                        </a:rPr>
                        <a:t>1</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69102674"/>
                  </a:ext>
                </a:extLst>
              </a:tr>
              <a:tr h="230653">
                <a:tc>
                  <a:txBody>
                    <a:bodyPr/>
                    <a:lstStyle/>
                    <a:p>
                      <a:pPr algn="ctr"/>
                      <a:r>
                        <a:rPr lang="en-US" sz="1100" b="0" dirty="0"/>
                        <a:t>0010</a:t>
                      </a:r>
                    </a:p>
                  </a:txBody>
                  <a:tcPr/>
                </a:tc>
                <a:tc>
                  <a:txBody>
                    <a:bodyPr/>
                    <a:lstStyle/>
                    <a:p>
                      <a:pPr algn="ctr"/>
                      <a:r>
                        <a:rPr lang="en-US" sz="1100" b="0" dirty="0"/>
                        <a:t>2</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extLst>
                  <a:ext uri="{0D108BD9-81ED-4DB2-BD59-A6C34878D82A}">
                    <a16:rowId xmlns:a16="http://schemas.microsoft.com/office/drawing/2014/main" val="2020153941"/>
                  </a:ext>
                </a:extLst>
              </a:tr>
              <a:tr h="230653">
                <a:tc>
                  <a:txBody>
                    <a:bodyPr/>
                    <a:lstStyle/>
                    <a:p>
                      <a:pPr algn="ctr"/>
                      <a:r>
                        <a:rPr lang="en-US" sz="1100" b="0" dirty="0"/>
                        <a:t>0011</a:t>
                      </a:r>
                    </a:p>
                  </a:txBody>
                  <a:tcPr/>
                </a:tc>
                <a:tc>
                  <a:txBody>
                    <a:bodyPr/>
                    <a:lstStyle/>
                    <a:p>
                      <a:pPr algn="ctr"/>
                      <a:r>
                        <a:rPr lang="en-US" sz="1100" b="0" dirty="0"/>
                        <a:t>3</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573552669"/>
                  </a:ext>
                </a:extLst>
              </a:tr>
              <a:tr h="230653">
                <a:tc>
                  <a:txBody>
                    <a:bodyPr/>
                    <a:lstStyle/>
                    <a:p>
                      <a:pPr algn="ctr"/>
                      <a:r>
                        <a:rPr lang="en-US" sz="1100" b="0" dirty="0"/>
                        <a:t>0100</a:t>
                      </a:r>
                    </a:p>
                  </a:txBody>
                  <a:tcPr/>
                </a:tc>
                <a:tc>
                  <a:txBody>
                    <a:bodyPr/>
                    <a:lstStyle/>
                    <a:p>
                      <a:pPr algn="ctr"/>
                      <a:r>
                        <a:rPr lang="en-US" sz="1100" b="0" dirty="0"/>
                        <a:t>4</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8841992"/>
                  </a:ext>
                </a:extLst>
              </a:tr>
              <a:tr h="230653">
                <a:tc>
                  <a:txBody>
                    <a:bodyPr/>
                    <a:lstStyle/>
                    <a:p>
                      <a:pPr algn="ctr"/>
                      <a:r>
                        <a:rPr lang="en-US" sz="1100" b="0" dirty="0">
                          <a:solidFill>
                            <a:schemeClr val="tx1"/>
                          </a:solidFill>
                        </a:rPr>
                        <a:t>0101</a:t>
                      </a:r>
                    </a:p>
                  </a:txBody>
                  <a:tcPr/>
                </a:tc>
                <a:tc>
                  <a:txBody>
                    <a:bodyPr/>
                    <a:lstStyle/>
                    <a:p>
                      <a:pPr algn="ctr"/>
                      <a:r>
                        <a:rPr lang="en-US" sz="1100" b="0" dirty="0">
                          <a:solidFill>
                            <a:schemeClr val="tx1"/>
                          </a:solidFill>
                        </a:rPr>
                        <a:t>5</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667803333"/>
                  </a:ext>
                </a:extLst>
              </a:tr>
              <a:tr h="230653">
                <a:tc>
                  <a:txBody>
                    <a:bodyPr/>
                    <a:lstStyle/>
                    <a:p>
                      <a:pPr algn="ctr"/>
                      <a:r>
                        <a:rPr lang="en-US" sz="1100" b="0" dirty="0"/>
                        <a:t>0110</a:t>
                      </a:r>
                    </a:p>
                  </a:txBody>
                  <a:tcPr/>
                </a:tc>
                <a:tc>
                  <a:txBody>
                    <a:bodyPr/>
                    <a:lstStyle/>
                    <a:p>
                      <a:pPr algn="ctr"/>
                      <a:r>
                        <a:rPr lang="en-US" sz="1100" b="0" dirty="0"/>
                        <a:t>6</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284451998"/>
                  </a:ext>
                </a:extLst>
              </a:tr>
              <a:tr h="230653">
                <a:tc>
                  <a:txBody>
                    <a:bodyPr/>
                    <a:lstStyle/>
                    <a:p>
                      <a:pPr algn="ctr"/>
                      <a:r>
                        <a:rPr lang="en-US" sz="1100" b="0" dirty="0"/>
                        <a:t>0111</a:t>
                      </a:r>
                    </a:p>
                  </a:txBody>
                  <a:tcPr/>
                </a:tc>
                <a:tc>
                  <a:txBody>
                    <a:bodyPr/>
                    <a:lstStyle/>
                    <a:p>
                      <a:pPr algn="ctr"/>
                      <a:r>
                        <a:rPr lang="en-US" sz="1100" b="0" dirty="0"/>
                        <a:t>7</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3037479323"/>
                  </a:ext>
                </a:extLst>
              </a:tr>
              <a:tr h="230653">
                <a:tc>
                  <a:txBody>
                    <a:bodyPr/>
                    <a:lstStyle/>
                    <a:p>
                      <a:pPr algn="ctr"/>
                      <a:r>
                        <a:rPr lang="en-US" sz="1100" b="0" dirty="0"/>
                        <a:t>1000</a:t>
                      </a:r>
                    </a:p>
                  </a:txBody>
                  <a:tcPr/>
                </a:tc>
                <a:tc>
                  <a:txBody>
                    <a:bodyPr/>
                    <a:lstStyle/>
                    <a:p>
                      <a:pPr algn="ctr"/>
                      <a:r>
                        <a:rPr lang="en-US" sz="1100" b="0" dirty="0"/>
                        <a:t>8</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741351752"/>
                  </a:ext>
                </a:extLst>
              </a:tr>
              <a:tr h="230653">
                <a:tc>
                  <a:txBody>
                    <a:bodyPr/>
                    <a:lstStyle/>
                    <a:p>
                      <a:pPr algn="ctr"/>
                      <a:r>
                        <a:rPr lang="en-US" sz="1100" b="0" dirty="0"/>
                        <a:t>1001</a:t>
                      </a:r>
                    </a:p>
                  </a:txBody>
                  <a:tcPr/>
                </a:tc>
                <a:tc>
                  <a:txBody>
                    <a:bodyPr/>
                    <a:lstStyle/>
                    <a:p>
                      <a:pPr algn="ctr"/>
                      <a:r>
                        <a:rPr lang="en-US" sz="1100" b="0" dirty="0"/>
                        <a:t>9</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1524707363"/>
                  </a:ext>
                </a:extLst>
              </a:tr>
            </a:tbl>
          </a:graphicData>
        </a:graphic>
      </p:graphicFrame>
      <p:grpSp>
        <p:nvGrpSpPr>
          <p:cNvPr id="496" name="Group 495">
            <a:extLst>
              <a:ext uri="{FF2B5EF4-FFF2-40B4-BE49-F238E27FC236}">
                <a16:creationId xmlns:a16="http://schemas.microsoft.com/office/drawing/2014/main" id="{35602CDA-F75E-2108-2CC7-FECA186A15BF}"/>
              </a:ext>
            </a:extLst>
          </p:cNvPr>
          <p:cNvGrpSpPr/>
          <p:nvPr/>
        </p:nvGrpSpPr>
        <p:grpSpPr>
          <a:xfrm>
            <a:off x="64558" y="953635"/>
            <a:ext cx="1059742" cy="1329425"/>
            <a:chOff x="8275275" y="3338094"/>
            <a:chExt cx="1112838" cy="1559752"/>
          </a:xfrm>
        </p:grpSpPr>
        <p:grpSp>
          <p:nvGrpSpPr>
            <p:cNvPr id="416" name="Group 415">
              <a:extLst>
                <a:ext uri="{FF2B5EF4-FFF2-40B4-BE49-F238E27FC236}">
                  <a16:creationId xmlns:a16="http://schemas.microsoft.com/office/drawing/2014/main" id="{EC11AFF5-0822-47B1-B18F-3325FE0D09D9}"/>
                </a:ext>
              </a:extLst>
            </p:cNvPr>
            <p:cNvGrpSpPr/>
            <p:nvPr/>
          </p:nvGrpSpPr>
          <p:grpSpPr>
            <a:xfrm>
              <a:off x="8520703" y="3654961"/>
              <a:ext cx="426538" cy="904709"/>
              <a:chOff x="718880" y="3360380"/>
              <a:chExt cx="426538" cy="904709"/>
            </a:xfrm>
          </p:grpSpPr>
          <p:cxnSp>
            <p:nvCxnSpPr>
              <p:cNvPr id="417" name="Straight Connector 416">
                <a:extLst>
                  <a:ext uri="{FF2B5EF4-FFF2-40B4-BE49-F238E27FC236}">
                    <a16:creationId xmlns:a16="http://schemas.microsoft.com/office/drawing/2014/main" id="{C0B99DD2-692E-E32B-CDCC-625592928E54}"/>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688DB9EC-25A8-F693-7930-CFB1F0BA11DC}"/>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46DFCC58-FB6C-F669-26CC-745472D9A956}"/>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96929C3A-11B1-6B3F-632D-75A1D13E7331}"/>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AA2978FD-4BBA-9CFE-9805-5494174F5B48}"/>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0B2AFCBE-8C28-1732-819F-00020AAA3E5D}"/>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5E0D784E-FC0E-0553-9312-5EA74703276B}"/>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65" name="TextBox 364">
              <a:extLst>
                <a:ext uri="{FF2B5EF4-FFF2-40B4-BE49-F238E27FC236}">
                  <a16:creationId xmlns:a16="http://schemas.microsoft.com/office/drawing/2014/main" id="{76FAE5C9-342B-D590-3291-7F0EBAF07281}"/>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366" name="TextBox 365">
              <a:extLst>
                <a:ext uri="{FF2B5EF4-FFF2-40B4-BE49-F238E27FC236}">
                  <a16:creationId xmlns:a16="http://schemas.microsoft.com/office/drawing/2014/main" id="{EFBFFED6-C45D-8263-0F63-1BB5747EEA91}"/>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367" name="TextBox 366">
              <a:extLst>
                <a:ext uri="{FF2B5EF4-FFF2-40B4-BE49-F238E27FC236}">
                  <a16:creationId xmlns:a16="http://schemas.microsoft.com/office/drawing/2014/main" id="{350AEA5B-1D9F-5349-9883-619B57F8F8B2}"/>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368" name="TextBox 367">
              <a:extLst>
                <a:ext uri="{FF2B5EF4-FFF2-40B4-BE49-F238E27FC236}">
                  <a16:creationId xmlns:a16="http://schemas.microsoft.com/office/drawing/2014/main" id="{321AA80C-CEE1-4285-242E-4A5770CCC3FB}"/>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369" name="TextBox 368">
              <a:extLst>
                <a:ext uri="{FF2B5EF4-FFF2-40B4-BE49-F238E27FC236}">
                  <a16:creationId xmlns:a16="http://schemas.microsoft.com/office/drawing/2014/main" id="{5A6C6F04-FA5D-C886-5002-36CF022004F3}"/>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370" name="TextBox 369">
              <a:extLst>
                <a:ext uri="{FF2B5EF4-FFF2-40B4-BE49-F238E27FC236}">
                  <a16:creationId xmlns:a16="http://schemas.microsoft.com/office/drawing/2014/main" id="{7A65A491-978E-420A-FC4C-9DD37D8BF97E}"/>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371" name="TextBox 370">
              <a:extLst>
                <a:ext uri="{FF2B5EF4-FFF2-40B4-BE49-F238E27FC236}">
                  <a16:creationId xmlns:a16="http://schemas.microsoft.com/office/drawing/2014/main" id="{257EF92D-3983-5BEA-6521-5950B560DBBA}"/>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sp>
        <p:nvSpPr>
          <p:cNvPr id="31" name="TextBox 30">
            <a:extLst>
              <a:ext uri="{FF2B5EF4-FFF2-40B4-BE49-F238E27FC236}">
                <a16:creationId xmlns:a16="http://schemas.microsoft.com/office/drawing/2014/main" id="{0F59125F-5480-33F3-E7CC-FCFD4A4AB69D}"/>
              </a:ext>
            </a:extLst>
          </p:cNvPr>
          <p:cNvSpPr txBox="1"/>
          <p:nvPr/>
        </p:nvSpPr>
        <p:spPr>
          <a:xfrm>
            <a:off x="2277834" y="960859"/>
            <a:ext cx="175917" cy="314793"/>
          </a:xfrm>
          <a:prstGeom prst="rect">
            <a:avLst/>
          </a:prstGeom>
          <a:noFill/>
        </p:spPr>
        <p:txBody>
          <a:bodyPr wrap="none" rtlCol="0">
            <a:spAutoFit/>
          </a:bodyPr>
          <a:lstStyle/>
          <a:p>
            <a:endParaRPr lang="en-US" dirty="0"/>
          </a:p>
        </p:txBody>
      </p:sp>
      <p:grpSp>
        <p:nvGrpSpPr>
          <p:cNvPr id="407" name="Group 406">
            <a:extLst>
              <a:ext uri="{FF2B5EF4-FFF2-40B4-BE49-F238E27FC236}">
                <a16:creationId xmlns:a16="http://schemas.microsoft.com/office/drawing/2014/main" id="{7F8E3059-43B1-AF16-41A2-C249F8E1020B}"/>
              </a:ext>
            </a:extLst>
          </p:cNvPr>
          <p:cNvGrpSpPr/>
          <p:nvPr/>
        </p:nvGrpSpPr>
        <p:grpSpPr>
          <a:xfrm>
            <a:off x="1037731" y="974841"/>
            <a:ext cx="1033461" cy="1303446"/>
            <a:chOff x="398123" y="3055614"/>
            <a:chExt cx="1085240" cy="1529272"/>
          </a:xfrm>
        </p:grpSpPr>
        <p:cxnSp>
          <p:nvCxnSpPr>
            <p:cNvPr id="480" name="Straight Connector 479">
              <a:extLst>
                <a:ext uri="{FF2B5EF4-FFF2-40B4-BE49-F238E27FC236}">
                  <a16:creationId xmlns:a16="http://schemas.microsoft.com/office/drawing/2014/main" id="{34C848DF-4364-FDAA-3DEE-1C6D7D93A796}"/>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1" name="Straight Connector 480">
              <a:extLst>
                <a:ext uri="{FF2B5EF4-FFF2-40B4-BE49-F238E27FC236}">
                  <a16:creationId xmlns:a16="http://schemas.microsoft.com/office/drawing/2014/main" id="{52DF36F6-6CF3-6310-0F62-7C72E8B18281}"/>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2" name="Straight Connector 481">
              <a:extLst>
                <a:ext uri="{FF2B5EF4-FFF2-40B4-BE49-F238E27FC236}">
                  <a16:creationId xmlns:a16="http://schemas.microsoft.com/office/drawing/2014/main" id="{5395A8B8-AE59-CC59-574D-CBED13B32460}"/>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3" name="Straight Connector 482">
              <a:extLst>
                <a:ext uri="{FF2B5EF4-FFF2-40B4-BE49-F238E27FC236}">
                  <a16:creationId xmlns:a16="http://schemas.microsoft.com/office/drawing/2014/main" id="{AED9C53C-3FB4-3930-B6A3-0102BD1A092E}"/>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4" name="Straight Connector 483">
              <a:extLst>
                <a:ext uri="{FF2B5EF4-FFF2-40B4-BE49-F238E27FC236}">
                  <a16:creationId xmlns:a16="http://schemas.microsoft.com/office/drawing/2014/main" id="{EDF428D6-6197-34A6-D221-DDFC2DF78B52}"/>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85" name="Straight Connector 484">
              <a:extLst>
                <a:ext uri="{FF2B5EF4-FFF2-40B4-BE49-F238E27FC236}">
                  <a16:creationId xmlns:a16="http://schemas.microsoft.com/office/drawing/2014/main" id="{8FFDCF3A-9113-B436-F9BD-B103E46F0D06}"/>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86" name="Straight Connector 485">
              <a:extLst>
                <a:ext uri="{FF2B5EF4-FFF2-40B4-BE49-F238E27FC236}">
                  <a16:creationId xmlns:a16="http://schemas.microsoft.com/office/drawing/2014/main" id="{8203E4FD-ED29-BAED-3AD8-165BC68706A0}"/>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487" name="TextBox 486">
              <a:extLst>
                <a:ext uri="{FF2B5EF4-FFF2-40B4-BE49-F238E27FC236}">
                  <a16:creationId xmlns:a16="http://schemas.microsoft.com/office/drawing/2014/main" id="{062808CA-3775-609D-135A-07A2E956E02F}"/>
                </a:ext>
              </a:extLst>
            </p:cNvPr>
            <p:cNvSpPr txBox="1"/>
            <p:nvPr/>
          </p:nvSpPr>
          <p:spPr>
            <a:xfrm>
              <a:off x="771803" y="3055614"/>
              <a:ext cx="314510" cy="369332"/>
            </a:xfrm>
            <a:prstGeom prst="rect">
              <a:avLst/>
            </a:prstGeom>
            <a:noFill/>
          </p:spPr>
          <p:txBody>
            <a:bodyPr wrap="none" rtlCol="0">
              <a:spAutoFit/>
            </a:bodyPr>
            <a:lstStyle/>
            <a:p>
              <a:r>
                <a:rPr lang="en-US" dirty="0"/>
                <a:t>c</a:t>
              </a:r>
            </a:p>
          </p:txBody>
        </p:sp>
        <p:sp>
          <p:nvSpPr>
            <p:cNvPr id="488" name="TextBox 487">
              <a:extLst>
                <a:ext uri="{FF2B5EF4-FFF2-40B4-BE49-F238E27FC236}">
                  <a16:creationId xmlns:a16="http://schemas.microsoft.com/office/drawing/2014/main" id="{F7AA64BB-2D08-A290-BD79-6FF54A3DC5DB}"/>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489" name="TextBox 488">
              <a:extLst>
                <a:ext uri="{FF2B5EF4-FFF2-40B4-BE49-F238E27FC236}">
                  <a16:creationId xmlns:a16="http://schemas.microsoft.com/office/drawing/2014/main" id="{B639D9F4-30E8-525C-ACCC-7FDE10037129}"/>
                </a:ext>
              </a:extLst>
            </p:cNvPr>
            <p:cNvSpPr txBox="1"/>
            <p:nvPr/>
          </p:nvSpPr>
          <p:spPr>
            <a:xfrm>
              <a:off x="1143205" y="3887644"/>
              <a:ext cx="340158" cy="369332"/>
            </a:xfrm>
            <a:prstGeom prst="rect">
              <a:avLst/>
            </a:prstGeom>
            <a:noFill/>
          </p:spPr>
          <p:txBody>
            <a:bodyPr wrap="square" rtlCol="0">
              <a:spAutoFit/>
            </a:bodyPr>
            <a:lstStyle/>
            <a:p>
              <a:r>
                <a:rPr lang="en-US" dirty="0"/>
                <a:t>g</a:t>
              </a:r>
            </a:p>
          </p:txBody>
        </p:sp>
        <p:sp>
          <p:nvSpPr>
            <p:cNvPr id="490" name="TextBox 489">
              <a:extLst>
                <a:ext uri="{FF2B5EF4-FFF2-40B4-BE49-F238E27FC236}">
                  <a16:creationId xmlns:a16="http://schemas.microsoft.com/office/drawing/2014/main" id="{D52A7EEF-6C0E-36C5-3146-4BEB39AC10ED}"/>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491" name="TextBox 490">
              <a:extLst>
                <a:ext uri="{FF2B5EF4-FFF2-40B4-BE49-F238E27FC236}">
                  <a16:creationId xmlns:a16="http://schemas.microsoft.com/office/drawing/2014/main" id="{63534692-3AF8-7570-73A0-D666495A455B}"/>
                </a:ext>
              </a:extLst>
            </p:cNvPr>
            <p:cNvSpPr txBox="1"/>
            <p:nvPr/>
          </p:nvSpPr>
          <p:spPr>
            <a:xfrm>
              <a:off x="398123" y="3872714"/>
              <a:ext cx="317716" cy="369332"/>
            </a:xfrm>
            <a:prstGeom prst="rect">
              <a:avLst/>
            </a:prstGeom>
            <a:noFill/>
          </p:spPr>
          <p:txBody>
            <a:bodyPr wrap="none" rtlCol="0">
              <a:spAutoFit/>
            </a:bodyPr>
            <a:lstStyle/>
            <a:p>
              <a:r>
                <a:rPr lang="en-US" dirty="0"/>
                <a:t>e</a:t>
              </a:r>
            </a:p>
          </p:txBody>
        </p:sp>
        <p:sp>
          <p:nvSpPr>
            <p:cNvPr id="492" name="TextBox 491">
              <a:extLst>
                <a:ext uri="{FF2B5EF4-FFF2-40B4-BE49-F238E27FC236}">
                  <a16:creationId xmlns:a16="http://schemas.microsoft.com/office/drawing/2014/main" id="{31B69ABE-000A-E3B3-96CF-3D1CC972056E}"/>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493" name="TextBox 492">
              <a:extLst>
                <a:ext uri="{FF2B5EF4-FFF2-40B4-BE49-F238E27FC236}">
                  <a16:creationId xmlns:a16="http://schemas.microsoft.com/office/drawing/2014/main" id="{E57CB686-C879-FDDA-CED0-8116A8023C47}"/>
                </a:ext>
              </a:extLst>
            </p:cNvPr>
            <p:cNvSpPr txBox="1"/>
            <p:nvPr/>
          </p:nvSpPr>
          <p:spPr>
            <a:xfrm>
              <a:off x="781622" y="3455504"/>
              <a:ext cx="314510" cy="369332"/>
            </a:xfrm>
            <a:prstGeom prst="rect">
              <a:avLst/>
            </a:prstGeom>
            <a:noFill/>
          </p:spPr>
          <p:txBody>
            <a:bodyPr wrap="none" rtlCol="0">
              <a:spAutoFit/>
            </a:bodyPr>
            <a:lstStyle/>
            <a:p>
              <a:r>
                <a:rPr lang="en-US" dirty="0"/>
                <a:t>a</a:t>
              </a:r>
            </a:p>
          </p:txBody>
        </p:sp>
      </p:grpSp>
      <p:grpSp>
        <p:nvGrpSpPr>
          <p:cNvPr id="408" name="Group 407">
            <a:extLst>
              <a:ext uri="{FF2B5EF4-FFF2-40B4-BE49-F238E27FC236}">
                <a16:creationId xmlns:a16="http://schemas.microsoft.com/office/drawing/2014/main" id="{A94C6D15-B450-749C-DB21-C5927FDD68EA}"/>
              </a:ext>
            </a:extLst>
          </p:cNvPr>
          <p:cNvGrpSpPr/>
          <p:nvPr/>
        </p:nvGrpSpPr>
        <p:grpSpPr>
          <a:xfrm>
            <a:off x="2349055" y="1243165"/>
            <a:ext cx="406187" cy="771112"/>
            <a:chOff x="718880" y="3360380"/>
            <a:chExt cx="426538" cy="904709"/>
          </a:xfrm>
        </p:grpSpPr>
        <p:cxnSp>
          <p:nvCxnSpPr>
            <p:cNvPr id="473" name="Straight Connector 472">
              <a:extLst>
                <a:ext uri="{FF2B5EF4-FFF2-40B4-BE49-F238E27FC236}">
                  <a16:creationId xmlns:a16="http://schemas.microsoft.com/office/drawing/2014/main" id="{E1E27C00-7A17-83C2-4C2E-156FC35A9F6D}"/>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4" name="Straight Connector 473">
              <a:extLst>
                <a:ext uri="{FF2B5EF4-FFF2-40B4-BE49-F238E27FC236}">
                  <a16:creationId xmlns:a16="http://schemas.microsoft.com/office/drawing/2014/main" id="{B90DA5F7-AA4D-1670-ED9A-BD143D1D53BE}"/>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5" name="Straight Connector 474">
              <a:extLst>
                <a:ext uri="{FF2B5EF4-FFF2-40B4-BE49-F238E27FC236}">
                  <a16:creationId xmlns:a16="http://schemas.microsoft.com/office/drawing/2014/main" id="{A0696201-6326-D661-0BB1-9F2CECC08AFC}"/>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6" name="Straight Connector 475">
              <a:extLst>
                <a:ext uri="{FF2B5EF4-FFF2-40B4-BE49-F238E27FC236}">
                  <a16:creationId xmlns:a16="http://schemas.microsoft.com/office/drawing/2014/main" id="{4D63AC32-3864-A578-D78B-B7B2582C8DD1}"/>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7" name="Straight Connector 476">
              <a:extLst>
                <a:ext uri="{FF2B5EF4-FFF2-40B4-BE49-F238E27FC236}">
                  <a16:creationId xmlns:a16="http://schemas.microsoft.com/office/drawing/2014/main" id="{79D359B6-C98F-8E41-014D-389B6527E50D}"/>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8" name="Straight Connector 477">
              <a:extLst>
                <a:ext uri="{FF2B5EF4-FFF2-40B4-BE49-F238E27FC236}">
                  <a16:creationId xmlns:a16="http://schemas.microsoft.com/office/drawing/2014/main" id="{35874AF9-7673-02C3-2220-044C97195ABC}"/>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9" name="Straight Connector 478">
              <a:extLst>
                <a:ext uri="{FF2B5EF4-FFF2-40B4-BE49-F238E27FC236}">
                  <a16:creationId xmlns:a16="http://schemas.microsoft.com/office/drawing/2014/main" id="{B01AB906-36B8-4814-D174-55B9116CBECC}"/>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09" name="Group 408">
            <a:extLst>
              <a:ext uri="{FF2B5EF4-FFF2-40B4-BE49-F238E27FC236}">
                <a16:creationId xmlns:a16="http://schemas.microsoft.com/office/drawing/2014/main" id="{AB5797B9-9262-B5E2-3FA1-3EF336C0541B}"/>
              </a:ext>
            </a:extLst>
          </p:cNvPr>
          <p:cNvGrpSpPr/>
          <p:nvPr/>
        </p:nvGrpSpPr>
        <p:grpSpPr>
          <a:xfrm>
            <a:off x="3370110" y="1255384"/>
            <a:ext cx="406187" cy="771112"/>
            <a:chOff x="718880" y="3360380"/>
            <a:chExt cx="426538" cy="904709"/>
          </a:xfrm>
        </p:grpSpPr>
        <p:cxnSp>
          <p:nvCxnSpPr>
            <p:cNvPr id="466" name="Straight Connector 465">
              <a:extLst>
                <a:ext uri="{FF2B5EF4-FFF2-40B4-BE49-F238E27FC236}">
                  <a16:creationId xmlns:a16="http://schemas.microsoft.com/office/drawing/2014/main" id="{D857AA1E-1F93-6643-664C-17D57A7BD999}"/>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7" name="Straight Connector 466">
              <a:extLst>
                <a:ext uri="{FF2B5EF4-FFF2-40B4-BE49-F238E27FC236}">
                  <a16:creationId xmlns:a16="http://schemas.microsoft.com/office/drawing/2014/main" id="{6A96578F-406D-DBEC-00FB-D601B3727E3E}"/>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8" name="Straight Connector 467">
              <a:extLst>
                <a:ext uri="{FF2B5EF4-FFF2-40B4-BE49-F238E27FC236}">
                  <a16:creationId xmlns:a16="http://schemas.microsoft.com/office/drawing/2014/main" id="{517CE9B5-D891-65FB-02EB-97F322256AEC}"/>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9" name="Straight Connector 468">
              <a:extLst>
                <a:ext uri="{FF2B5EF4-FFF2-40B4-BE49-F238E27FC236}">
                  <a16:creationId xmlns:a16="http://schemas.microsoft.com/office/drawing/2014/main" id="{DA64C7B8-9EE6-243E-8525-0B535973F2E4}"/>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0" name="Straight Connector 469">
              <a:extLst>
                <a:ext uri="{FF2B5EF4-FFF2-40B4-BE49-F238E27FC236}">
                  <a16:creationId xmlns:a16="http://schemas.microsoft.com/office/drawing/2014/main" id="{AFC1B449-39FE-C7D4-FACC-6562086B6C56}"/>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71" name="Straight Connector 470">
              <a:extLst>
                <a:ext uri="{FF2B5EF4-FFF2-40B4-BE49-F238E27FC236}">
                  <a16:creationId xmlns:a16="http://schemas.microsoft.com/office/drawing/2014/main" id="{BBF46231-9FE6-7195-AEE2-75069427162F}"/>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72" name="Straight Connector 471">
              <a:extLst>
                <a:ext uri="{FF2B5EF4-FFF2-40B4-BE49-F238E27FC236}">
                  <a16:creationId xmlns:a16="http://schemas.microsoft.com/office/drawing/2014/main" id="{82791161-A39C-A9ED-DA17-05336882CE0D}"/>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0" name="Group 409">
            <a:extLst>
              <a:ext uri="{FF2B5EF4-FFF2-40B4-BE49-F238E27FC236}">
                <a16:creationId xmlns:a16="http://schemas.microsoft.com/office/drawing/2014/main" id="{F0AA0F56-576C-EEE4-682C-AF0466EEC7B4}"/>
              </a:ext>
            </a:extLst>
          </p:cNvPr>
          <p:cNvGrpSpPr/>
          <p:nvPr/>
        </p:nvGrpSpPr>
        <p:grpSpPr>
          <a:xfrm>
            <a:off x="4325710" y="1251875"/>
            <a:ext cx="406187" cy="771112"/>
            <a:chOff x="718880" y="3360380"/>
            <a:chExt cx="426538" cy="904709"/>
          </a:xfrm>
        </p:grpSpPr>
        <p:cxnSp>
          <p:nvCxnSpPr>
            <p:cNvPr id="459" name="Straight Connector 458">
              <a:extLst>
                <a:ext uri="{FF2B5EF4-FFF2-40B4-BE49-F238E27FC236}">
                  <a16:creationId xmlns:a16="http://schemas.microsoft.com/office/drawing/2014/main" id="{A534B862-9D3A-1461-6224-553608E6F1C8}"/>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D004FFDC-9D00-B88D-D6EF-64F44AFCC9AD}"/>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ABB949B5-C52B-2588-B891-5804DDC13531}"/>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DC99DE05-5CC6-9273-6BC5-13B835164286}"/>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3F863A55-8A81-9BC7-6E4B-FCD34A366BAD}"/>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C73E1086-61CA-D5EA-1BF9-F31B3D2DC1FF}"/>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C9B8E94F-C51F-8B12-2FD1-2B9563BE1735}"/>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1" name="Group 410">
            <a:extLst>
              <a:ext uri="{FF2B5EF4-FFF2-40B4-BE49-F238E27FC236}">
                <a16:creationId xmlns:a16="http://schemas.microsoft.com/office/drawing/2014/main" id="{6ED3071C-0A77-38B3-E67F-08A3FD6D3A5F}"/>
              </a:ext>
            </a:extLst>
          </p:cNvPr>
          <p:cNvGrpSpPr/>
          <p:nvPr/>
        </p:nvGrpSpPr>
        <p:grpSpPr>
          <a:xfrm>
            <a:off x="333626" y="2625767"/>
            <a:ext cx="406187" cy="771112"/>
            <a:chOff x="718880" y="3360380"/>
            <a:chExt cx="426538" cy="904709"/>
          </a:xfrm>
        </p:grpSpPr>
        <p:cxnSp>
          <p:nvCxnSpPr>
            <p:cNvPr id="452" name="Straight Connector 451">
              <a:extLst>
                <a:ext uri="{FF2B5EF4-FFF2-40B4-BE49-F238E27FC236}">
                  <a16:creationId xmlns:a16="http://schemas.microsoft.com/office/drawing/2014/main" id="{ADC525DA-511A-2E65-E956-A391A887A08B}"/>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81FECFBF-C21D-1549-BCF6-01631C43C1B2}"/>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8F63F6C2-883E-C246-F5CD-B0EFE31E85B7}"/>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82D01E16-0579-5DC3-6DCA-FAAEC49AF2A2}"/>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84D34ADE-6971-8C9C-A49E-326C6B2EC7A6}"/>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E4244846-392E-0465-D087-BB9516B082C8}"/>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6FF09919-190B-E845-4B37-DE354E77FEF8}"/>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2" name="Group 411">
            <a:extLst>
              <a:ext uri="{FF2B5EF4-FFF2-40B4-BE49-F238E27FC236}">
                <a16:creationId xmlns:a16="http://schemas.microsoft.com/office/drawing/2014/main" id="{40F8805E-E8E7-DD71-FFD5-57C7804A1A03}"/>
              </a:ext>
            </a:extLst>
          </p:cNvPr>
          <p:cNvGrpSpPr/>
          <p:nvPr/>
        </p:nvGrpSpPr>
        <p:grpSpPr>
          <a:xfrm>
            <a:off x="1319364" y="2635221"/>
            <a:ext cx="406187" cy="771112"/>
            <a:chOff x="718880" y="3360380"/>
            <a:chExt cx="426538" cy="904709"/>
          </a:xfrm>
        </p:grpSpPr>
        <p:cxnSp>
          <p:nvCxnSpPr>
            <p:cNvPr id="445" name="Straight Connector 444">
              <a:extLst>
                <a:ext uri="{FF2B5EF4-FFF2-40B4-BE49-F238E27FC236}">
                  <a16:creationId xmlns:a16="http://schemas.microsoft.com/office/drawing/2014/main" id="{510B3F6A-0319-01AE-B80F-512E118189D0}"/>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95E0D2A6-BC56-9208-0896-B7D3C0235AAB}"/>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2A1D758E-EDEC-FD0C-AD89-DBD28C888E05}"/>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FE7D046E-1C9C-D614-A719-0DDCA44D73FC}"/>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2994095A-C9E1-3396-766C-82D72C57AD7D}"/>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3A27D0EC-1507-D0FB-D1EB-CCAC7F42F5E9}"/>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DD8F88F3-EF36-7A43-2A32-03DBD31986D9}"/>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3" name="Group 412">
            <a:extLst>
              <a:ext uri="{FF2B5EF4-FFF2-40B4-BE49-F238E27FC236}">
                <a16:creationId xmlns:a16="http://schemas.microsoft.com/office/drawing/2014/main" id="{89E74B7A-953D-805D-E9DD-F4316DEFC52C}"/>
              </a:ext>
            </a:extLst>
          </p:cNvPr>
          <p:cNvGrpSpPr/>
          <p:nvPr/>
        </p:nvGrpSpPr>
        <p:grpSpPr>
          <a:xfrm>
            <a:off x="2325235" y="2643784"/>
            <a:ext cx="406187" cy="771112"/>
            <a:chOff x="718880" y="3360380"/>
            <a:chExt cx="426538" cy="904709"/>
          </a:xfrm>
        </p:grpSpPr>
        <p:cxnSp>
          <p:nvCxnSpPr>
            <p:cNvPr id="438" name="Straight Connector 437">
              <a:extLst>
                <a:ext uri="{FF2B5EF4-FFF2-40B4-BE49-F238E27FC236}">
                  <a16:creationId xmlns:a16="http://schemas.microsoft.com/office/drawing/2014/main" id="{0E27CD49-8C39-0484-B334-6580994E5333}"/>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9" name="Straight Connector 438">
              <a:extLst>
                <a:ext uri="{FF2B5EF4-FFF2-40B4-BE49-F238E27FC236}">
                  <a16:creationId xmlns:a16="http://schemas.microsoft.com/office/drawing/2014/main" id="{0BF779E9-CF8C-719B-06F7-733B2AD7CD61}"/>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0" name="Straight Connector 439">
              <a:extLst>
                <a:ext uri="{FF2B5EF4-FFF2-40B4-BE49-F238E27FC236}">
                  <a16:creationId xmlns:a16="http://schemas.microsoft.com/office/drawing/2014/main" id="{357C142B-AE76-F5EF-2C29-07B4A7755012}"/>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1" name="Straight Connector 440">
              <a:extLst>
                <a:ext uri="{FF2B5EF4-FFF2-40B4-BE49-F238E27FC236}">
                  <a16:creationId xmlns:a16="http://schemas.microsoft.com/office/drawing/2014/main" id="{FBA3805F-46A2-0CF9-2B51-78539340E814}"/>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2" name="Straight Connector 441">
              <a:extLst>
                <a:ext uri="{FF2B5EF4-FFF2-40B4-BE49-F238E27FC236}">
                  <a16:creationId xmlns:a16="http://schemas.microsoft.com/office/drawing/2014/main" id="{F1370AC4-6F86-EB9C-C914-0E241F46B543}"/>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43" name="Straight Connector 442">
              <a:extLst>
                <a:ext uri="{FF2B5EF4-FFF2-40B4-BE49-F238E27FC236}">
                  <a16:creationId xmlns:a16="http://schemas.microsoft.com/office/drawing/2014/main" id="{ECE8C261-0A5C-656E-9725-971CEAC12F68}"/>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44" name="Straight Connector 443">
              <a:extLst>
                <a:ext uri="{FF2B5EF4-FFF2-40B4-BE49-F238E27FC236}">
                  <a16:creationId xmlns:a16="http://schemas.microsoft.com/office/drawing/2014/main" id="{8E5BBC5A-BA8F-B24E-B3C5-6D0B4E1281A4}"/>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4" name="Group 413">
            <a:extLst>
              <a:ext uri="{FF2B5EF4-FFF2-40B4-BE49-F238E27FC236}">
                <a16:creationId xmlns:a16="http://schemas.microsoft.com/office/drawing/2014/main" id="{78FDAA08-B59F-2959-E952-A274D428B2FC}"/>
              </a:ext>
            </a:extLst>
          </p:cNvPr>
          <p:cNvGrpSpPr/>
          <p:nvPr/>
        </p:nvGrpSpPr>
        <p:grpSpPr>
          <a:xfrm>
            <a:off x="3346291" y="2656002"/>
            <a:ext cx="406187" cy="771112"/>
            <a:chOff x="718880" y="3360380"/>
            <a:chExt cx="426538" cy="904709"/>
          </a:xfrm>
        </p:grpSpPr>
        <p:cxnSp>
          <p:nvCxnSpPr>
            <p:cNvPr id="431" name="Straight Connector 430">
              <a:extLst>
                <a:ext uri="{FF2B5EF4-FFF2-40B4-BE49-F238E27FC236}">
                  <a16:creationId xmlns:a16="http://schemas.microsoft.com/office/drawing/2014/main" id="{C08F05BD-6CB5-855B-6805-58E3CFFD4FF7}"/>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C7E28196-8F29-0086-1D94-2DFA9F936AF7}"/>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BC1E3930-D7A6-3D60-7B53-BE4480FD8429}"/>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4" name="Straight Connector 433">
              <a:extLst>
                <a:ext uri="{FF2B5EF4-FFF2-40B4-BE49-F238E27FC236}">
                  <a16:creationId xmlns:a16="http://schemas.microsoft.com/office/drawing/2014/main" id="{219C4B37-D137-86A8-463E-6E5C7A25928C}"/>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5" name="Straight Connector 434">
              <a:extLst>
                <a:ext uri="{FF2B5EF4-FFF2-40B4-BE49-F238E27FC236}">
                  <a16:creationId xmlns:a16="http://schemas.microsoft.com/office/drawing/2014/main" id="{F2A9BF9F-6E97-C80C-37F8-83F9F0AFCF34}"/>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6" name="Straight Connector 435">
              <a:extLst>
                <a:ext uri="{FF2B5EF4-FFF2-40B4-BE49-F238E27FC236}">
                  <a16:creationId xmlns:a16="http://schemas.microsoft.com/office/drawing/2014/main" id="{F5C386BC-7A7B-601A-BE31-17524263C335}"/>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37" name="Straight Connector 436">
              <a:extLst>
                <a:ext uri="{FF2B5EF4-FFF2-40B4-BE49-F238E27FC236}">
                  <a16:creationId xmlns:a16="http://schemas.microsoft.com/office/drawing/2014/main" id="{90836EC8-B471-BAD7-6D33-27667CFA8CDB}"/>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415" name="Group 414">
            <a:extLst>
              <a:ext uri="{FF2B5EF4-FFF2-40B4-BE49-F238E27FC236}">
                <a16:creationId xmlns:a16="http://schemas.microsoft.com/office/drawing/2014/main" id="{AC78580B-144D-BB73-CE0B-56EE139CDBAC}"/>
              </a:ext>
            </a:extLst>
          </p:cNvPr>
          <p:cNvGrpSpPr/>
          <p:nvPr/>
        </p:nvGrpSpPr>
        <p:grpSpPr>
          <a:xfrm>
            <a:off x="4301890" y="2652494"/>
            <a:ext cx="406187" cy="771112"/>
            <a:chOff x="718880" y="3360380"/>
            <a:chExt cx="426538" cy="904709"/>
          </a:xfrm>
        </p:grpSpPr>
        <p:cxnSp>
          <p:nvCxnSpPr>
            <p:cNvPr id="424" name="Straight Connector 423">
              <a:extLst>
                <a:ext uri="{FF2B5EF4-FFF2-40B4-BE49-F238E27FC236}">
                  <a16:creationId xmlns:a16="http://schemas.microsoft.com/office/drawing/2014/main" id="{8449638B-C163-F9AE-7F96-13C0991EF814}"/>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D38B4E86-86D6-AD0B-A473-1F640C76A135}"/>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F4581B1D-1D70-EC0B-113E-613D7DF79D3C}"/>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D35EE0FB-17B8-1FE5-4C97-727077C0A6C7}"/>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86E934AD-81C1-6611-D88F-98043640AD03}"/>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4F392B8B-4344-A109-511C-2E7504C3F67A}"/>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5CC478A9-8352-8520-6359-EFC24FD141E8}"/>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338" name="TextBox 337">
            <a:extLst>
              <a:ext uri="{FF2B5EF4-FFF2-40B4-BE49-F238E27FC236}">
                <a16:creationId xmlns:a16="http://schemas.microsoft.com/office/drawing/2014/main" id="{42AE8A5E-B2A4-0AD2-5964-315A60E80385}"/>
              </a:ext>
            </a:extLst>
          </p:cNvPr>
          <p:cNvSpPr txBox="1"/>
          <p:nvPr/>
        </p:nvSpPr>
        <p:spPr>
          <a:xfrm>
            <a:off x="2395039" y="960859"/>
            <a:ext cx="299504" cy="314793"/>
          </a:xfrm>
          <a:prstGeom prst="rect">
            <a:avLst/>
          </a:prstGeom>
          <a:noFill/>
        </p:spPr>
        <p:txBody>
          <a:bodyPr wrap="none" rtlCol="0">
            <a:spAutoFit/>
          </a:bodyPr>
          <a:lstStyle/>
          <a:p>
            <a:r>
              <a:rPr lang="en-US" dirty="0"/>
              <a:t>c</a:t>
            </a:r>
          </a:p>
        </p:txBody>
      </p:sp>
      <p:sp>
        <p:nvSpPr>
          <p:cNvPr id="339" name="TextBox 338">
            <a:extLst>
              <a:ext uri="{FF2B5EF4-FFF2-40B4-BE49-F238E27FC236}">
                <a16:creationId xmlns:a16="http://schemas.microsoft.com/office/drawing/2014/main" id="{76A98F29-8B3D-519A-870D-5D21F1BBB84C}"/>
              </a:ext>
            </a:extLst>
          </p:cNvPr>
          <p:cNvSpPr txBox="1"/>
          <p:nvPr/>
        </p:nvSpPr>
        <p:spPr>
          <a:xfrm>
            <a:off x="2726303" y="1274142"/>
            <a:ext cx="307136" cy="314793"/>
          </a:xfrm>
          <a:prstGeom prst="rect">
            <a:avLst/>
          </a:prstGeom>
          <a:noFill/>
        </p:spPr>
        <p:txBody>
          <a:bodyPr wrap="none" rtlCol="0">
            <a:spAutoFit/>
          </a:bodyPr>
          <a:lstStyle/>
          <a:p>
            <a:r>
              <a:rPr lang="en-US" dirty="0"/>
              <a:t>d</a:t>
            </a:r>
          </a:p>
        </p:txBody>
      </p:sp>
      <p:sp>
        <p:nvSpPr>
          <p:cNvPr id="340" name="TextBox 339">
            <a:extLst>
              <a:ext uri="{FF2B5EF4-FFF2-40B4-BE49-F238E27FC236}">
                <a16:creationId xmlns:a16="http://schemas.microsoft.com/office/drawing/2014/main" id="{458B0FAF-037A-CB1F-0646-0C45501A3AE2}"/>
              </a:ext>
            </a:extLst>
          </p:cNvPr>
          <p:cNvSpPr txBox="1"/>
          <p:nvPr/>
        </p:nvSpPr>
        <p:spPr>
          <a:xfrm>
            <a:off x="2748721" y="1670024"/>
            <a:ext cx="323928" cy="314793"/>
          </a:xfrm>
          <a:prstGeom prst="rect">
            <a:avLst/>
          </a:prstGeom>
          <a:noFill/>
        </p:spPr>
        <p:txBody>
          <a:bodyPr wrap="square" rtlCol="0">
            <a:spAutoFit/>
          </a:bodyPr>
          <a:lstStyle/>
          <a:p>
            <a:r>
              <a:rPr lang="en-US" dirty="0"/>
              <a:t>g</a:t>
            </a:r>
          </a:p>
        </p:txBody>
      </p:sp>
      <p:sp>
        <p:nvSpPr>
          <p:cNvPr id="341" name="TextBox 340">
            <a:extLst>
              <a:ext uri="{FF2B5EF4-FFF2-40B4-BE49-F238E27FC236}">
                <a16:creationId xmlns:a16="http://schemas.microsoft.com/office/drawing/2014/main" id="{9AE04671-9AD9-2A65-5DB3-220E0013D29C}"/>
              </a:ext>
            </a:extLst>
          </p:cNvPr>
          <p:cNvSpPr txBox="1"/>
          <p:nvPr/>
        </p:nvSpPr>
        <p:spPr>
          <a:xfrm>
            <a:off x="2395866" y="1975491"/>
            <a:ext cx="252181" cy="314793"/>
          </a:xfrm>
          <a:prstGeom prst="rect">
            <a:avLst/>
          </a:prstGeom>
          <a:noFill/>
        </p:spPr>
        <p:txBody>
          <a:bodyPr wrap="none" rtlCol="0">
            <a:spAutoFit/>
          </a:bodyPr>
          <a:lstStyle/>
          <a:p>
            <a:r>
              <a:rPr lang="en-US" dirty="0"/>
              <a:t>f</a:t>
            </a:r>
          </a:p>
        </p:txBody>
      </p:sp>
      <p:sp>
        <p:nvSpPr>
          <p:cNvPr id="342" name="TextBox 341">
            <a:extLst>
              <a:ext uri="{FF2B5EF4-FFF2-40B4-BE49-F238E27FC236}">
                <a16:creationId xmlns:a16="http://schemas.microsoft.com/office/drawing/2014/main" id="{BA1CE272-07D8-1703-2D09-504318CF6A1B}"/>
              </a:ext>
            </a:extLst>
          </p:cNvPr>
          <p:cNvSpPr txBox="1"/>
          <p:nvPr/>
        </p:nvSpPr>
        <p:spPr>
          <a:xfrm>
            <a:off x="2039188" y="1657299"/>
            <a:ext cx="302557" cy="314793"/>
          </a:xfrm>
          <a:prstGeom prst="rect">
            <a:avLst/>
          </a:prstGeom>
          <a:noFill/>
        </p:spPr>
        <p:txBody>
          <a:bodyPr wrap="none" rtlCol="0">
            <a:spAutoFit/>
          </a:bodyPr>
          <a:lstStyle/>
          <a:p>
            <a:r>
              <a:rPr lang="en-US" dirty="0"/>
              <a:t>e</a:t>
            </a:r>
          </a:p>
        </p:txBody>
      </p:sp>
      <p:sp>
        <p:nvSpPr>
          <p:cNvPr id="343" name="TextBox 342">
            <a:extLst>
              <a:ext uri="{FF2B5EF4-FFF2-40B4-BE49-F238E27FC236}">
                <a16:creationId xmlns:a16="http://schemas.microsoft.com/office/drawing/2014/main" id="{ED9E5FBA-E456-E673-5156-61581536188B}"/>
              </a:ext>
            </a:extLst>
          </p:cNvPr>
          <p:cNvSpPr txBox="1"/>
          <p:nvPr/>
        </p:nvSpPr>
        <p:spPr>
          <a:xfrm>
            <a:off x="2126352" y="1274142"/>
            <a:ext cx="307136" cy="314793"/>
          </a:xfrm>
          <a:prstGeom prst="rect">
            <a:avLst/>
          </a:prstGeom>
          <a:noFill/>
        </p:spPr>
        <p:txBody>
          <a:bodyPr wrap="none" rtlCol="0">
            <a:spAutoFit/>
          </a:bodyPr>
          <a:lstStyle/>
          <a:p>
            <a:r>
              <a:rPr lang="en-US" dirty="0"/>
              <a:t>b</a:t>
            </a:r>
          </a:p>
        </p:txBody>
      </p:sp>
      <p:sp>
        <p:nvSpPr>
          <p:cNvPr id="344" name="TextBox 343">
            <a:extLst>
              <a:ext uri="{FF2B5EF4-FFF2-40B4-BE49-F238E27FC236}">
                <a16:creationId xmlns:a16="http://schemas.microsoft.com/office/drawing/2014/main" id="{62029BD7-378D-2A6B-7DD3-4DB90902C5C7}"/>
              </a:ext>
            </a:extLst>
          </p:cNvPr>
          <p:cNvSpPr txBox="1"/>
          <p:nvPr/>
        </p:nvSpPr>
        <p:spPr>
          <a:xfrm>
            <a:off x="2404390" y="1301697"/>
            <a:ext cx="299504" cy="314793"/>
          </a:xfrm>
          <a:prstGeom prst="rect">
            <a:avLst/>
          </a:prstGeom>
          <a:noFill/>
        </p:spPr>
        <p:txBody>
          <a:bodyPr wrap="none" rtlCol="0">
            <a:spAutoFit/>
          </a:bodyPr>
          <a:lstStyle/>
          <a:p>
            <a:r>
              <a:rPr lang="en-US" dirty="0"/>
              <a:t>a</a:t>
            </a:r>
          </a:p>
        </p:txBody>
      </p:sp>
      <p:sp>
        <p:nvSpPr>
          <p:cNvPr id="345" name="TextBox 344">
            <a:extLst>
              <a:ext uri="{FF2B5EF4-FFF2-40B4-BE49-F238E27FC236}">
                <a16:creationId xmlns:a16="http://schemas.microsoft.com/office/drawing/2014/main" id="{BE62A893-4E9D-62BF-AF5A-AFFC17A64627}"/>
              </a:ext>
            </a:extLst>
          </p:cNvPr>
          <p:cNvSpPr txBox="1"/>
          <p:nvPr/>
        </p:nvSpPr>
        <p:spPr>
          <a:xfrm>
            <a:off x="3445056" y="1011076"/>
            <a:ext cx="299504" cy="314793"/>
          </a:xfrm>
          <a:prstGeom prst="rect">
            <a:avLst/>
          </a:prstGeom>
          <a:noFill/>
        </p:spPr>
        <p:txBody>
          <a:bodyPr wrap="none" rtlCol="0">
            <a:spAutoFit/>
          </a:bodyPr>
          <a:lstStyle/>
          <a:p>
            <a:r>
              <a:rPr lang="en-US" dirty="0"/>
              <a:t>c</a:t>
            </a:r>
          </a:p>
        </p:txBody>
      </p:sp>
      <p:sp>
        <p:nvSpPr>
          <p:cNvPr id="346" name="TextBox 345">
            <a:extLst>
              <a:ext uri="{FF2B5EF4-FFF2-40B4-BE49-F238E27FC236}">
                <a16:creationId xmlns:a16="http://schemas.microsoft.com/office/drawing/2014/main" id="{9F2E80D8-F29D-1518-954D-EEADC6EBBF85}"/>
              </a:ext>
            </a:extLst>
          </p:cNvPr>
          <p:cNvSpPr txBox="1"/>
          <p:nvPr/>
        </p:nvSpPr>
        <p:spPr>
          <a:xfrm>
            <a:off x="3776320" y="1324359"/>
            <a:ext cx="307136" cy="314793"/>
          </a:xfrm>
          <a:prstGeom prst="rect">
            <a:avLst/>
          </a:prstGeom>
          <a:noFill/>
        </p:spPr>
        <p:txBody>
          <a:bodyPr wrap="none" rtlCol="0">
            <a:spAutoFit/>
          </a:bodyPr>
          <a:lstStyle/>
          <a:p>
            <a:r>
              <a:rPr lang="en-US" dirty="0"/>
              <a:t>d</a:t>
            </a:r>
          </a:p>
        </p:txBody>
      </p:sp>
      <p:sp>
        <p:nvSpPr>
          <p:cNvPr id="347" name="TextBox 346">
            <a:extLst>
              <a:ext uri="{FF2B5EF4-FFF2-40B4-BE49-F238E27FC236}">
                <a16:creationId xmlns:a16="http://schemas.microsoft.com/office/drawing/2014/main" id="{755DAE1D-2B6E-96DD-79B9-B1E491567F05}"/>
              </a:ext>
            </a:extLst>
          </p:cNvPr>
          <p:cNvSpPr txBox="1"/>
          <p:nvPr/>
        </p:nvSpPr>
        <p:spPr>
          <a:xfrm>
            <a:off x="3798738" y="1720241"/>
            <a:ext cx="323928" cy="314793"/>
          </a:xfrm>
          <a:prstGeom prst="rect">
            <a:avLst/>
          </a:prstGeom>
          <a:noFill/>
        </p:spPr>
        <p:txBody>
          <a:bodyPr wrap="square" rtlCol="0">
            <a:spAutoFit/>
          </a:bodyPr>
          <a:lstStyle/>
          <a:p>
            <a:r>
              <a:rPr lang="en-US" dirty="0"/>
              <a:t>g</a:t>
            </a:r>
          </a:p>
        </p:txBody>
      </p:sp>
      <p:sp>
        <p:nvSpPr>
          <p:cNvPr id="348" name="TextBox 347">
            <a:extLst>
              <a:ext uri="{FF2B5EF4-FFF2-40B4-BE49-F238E27FC236}">
                <a16:creationId xmlns:a16="http://schemas.microsoft.com/office/drawing/2014/main" id="{B4203266-AC1B-A1C3-D870-D89AC0596134}"/>
              </a:ext>
            </a:extLst>
          </p:cNvPr>
          <p:cNvSpPr txBox="1"/>
          <p:nvPr/>
        </p:nvSpPr>
        <p:spPr>
          <a:xfrm>
            <a:off x="3445883" y="1999728"/>
            <a:ext cx="252181" cy="314793"/>
          </a:xfrm>
          <a:prstGeom prst="rect">
            <a:avLst/>
          </a:prstGeom>
          <a:noFill/>
        </p:spPr>
        <p:txBody>
          <a:bodyPr wrap="none" rtlCol="0">
            <a:spAutoFit/>
          </a:bodyPr>
          <a:lstStyle/>
          <a:p>
            <a:r>
              <a:rPr lang="en-US" dirty="0"/>
              <a:t>f</a:t>
            </a:r>
          </a:p>
        </p:txBody>
      </p:sp>
      <p:sp>
        <p:nvSpPr>
          <p:cNvPr id="349" name="TextBox 348">
            <a:extLst>
              <a:ext uri="{FF2B5EF4-FFF2-40B4-BE49-F238E27FC236}">
                <a16:creationId xmlns:a16="http://schemas.microsoft.com/office/drawing/2014/main" id="{559DDB82-ACEC-1669-93F5-602D41F2C404}"/>
              </a:ext>
            </a:extLst>
          </p:cNvPr>
          <p:cNvSpPr txBox="1"/>
          <p:nvPr/>
        </p:nvSpPr>
        <p:spPr>
          <a:xfrm>
            <a:off x="3089205" y="1707515"/>
            <a:ext cx="302557" cy="314793"/>
          </a:xfrm>
          <a:prstGeom prst="rect">
            <a:avLst/>
          </a:prstGeom>
          <a:noFill/>
        </p:spPr>
        <p:txBody>
          <a:bodyPr wrap="none" rtlCol="0">
            <a:spAutoFit/>
          </a:bodyPr>
          <a:lstStyle/>
          <a:p>
            <a:r>
              <a:rPr lang="en-US" dirty="0"/>
              <a:t>e</a:t>
            </a:r>
          </a:p>
        </p:txBody>
      </p:sp>
      <p:sp>
        <p:nvSpPr>
          <p:cNvPr id="350" name="TextBox 349">
            <a:extLst>
              <a:ext uri="{FF2B5EF4-FFF2-40B4-BE49-F238E27FC236}">
                <a16:creationId xmlns:a16="http://schemas.microsoft.com/office/drawing/2014/main" id="{75394F43-544F-8A84-8ABB-F075B0FEA571}"/>
              </a:ext>
            </a:extLst>
          </p:cNvPr>
          <p:cNvSpPr txBox="1"/>
          <p:nvPr/>
        </p:nvSpPr>
        <p:spPr>
          <a:xfrm>
            <a:off x="3176369" y="1324359"/>
            <a:ext cx="307136" cy="314793"/>
          </a:xfrm>
          <a:prstGeom prst="rect">
            <a:avLst/>
          </a:prstGeom>
          <a:noFill/>
        </p:spPr>
        <p:txBody>
          <a:bodyPr wrap="none" rtlCol="0">
            <a:spAutoFit/>
          </a:bodyPr>
          <a:lstStyle/>
          <a:p>
            <a:r>
              <a:rPr lang="en-US" dirty="0"/>
              <a:t>b</a:t>
            </a:r>
          </a:p>
        </p:txBody>
      </p:sp>
      <p:sp>
        <p:nvSpPr>
          <p:cNvPr id="351" name="TextBox 350">
            <a:extLst>
              <a:ext uri="{FF2B5EF4-FFF2-40B4-BE49-F238E27FC236}">
                <a16:creationId xmlns:a16="http://schemas.microsoft.com/office/drawing/2014/main" id="{E45A48BC-F0F2-9CF1-D45E-C555BCA3E4DE}"/>
              </a:ext>
            </a:extLst>
          </p:cNvPr>
          <p:cNvSpPr txBox="1"/>
          <p:nvPr/>
        </p:nvSpPr>
        <p:spPr>
          <a:xfrm>
            <a:off x="3454407" y="1351914"/>
            <a:ext cx="299504" cy="314793"/>
          </a:xfrm>
          <a:prstGeom prst="rect">
            <a:avLst/>
          </a:prstGeom>
          <a:noFill/>
        </p:spPr>
        <p:txBody>
          <a:bodyPr wrap="none" rtlCol="0">
            <a:spAutoFit/>
          </a:bodyPr>
          <a:lstStyle/>
          <a:p>
            <a:r>
              <a:rPr lang="en-US" dirty="0"/>
              <a:t>a</a:t>
            </a:r>
          </a:p>
        </p:txBody>
      </p:sp>
      <p:sp>
        <p:nvSpPr>
          <p:cNvPr id="352" name="TextBox 351">
            <a:extLst>
              <a:ext uri="{FF2B5EF4-FFF2-40B4-BE49-F238E27FC236}">
                <a16:creationId xmlns:a16="http://schemas.microsoft.com/office/drawing/2014/main" id="{9A279C7C-8645-74CC-8607-476936CC165F}"/>
              </a:ext>
            </a:extLst>
          </p:cNvPr>
          <p:cNvSpPr txBox="1"/>
          <p:nvPr/>
        </p:nvSpPr>
        <p:spPr>
          <a:xfrm>
            <a:off x="4350003" y="1007214"/>
            <a:ext cx="398640" cy="314793"/>
          </a:xfrm>
          <a:prstGeom prst="rect">
            <a:avLst/>
          </a:prstGeom>
          <a:noFill/>
        </p:spPr>
        <p:txBody>
          <a:bodyPr wrap="none" rtlCol="0">
            <a:spAutoFit/>
          </a:bodyPr>
          <a:lstStyle/>
          <a:p>
            <a:r>
              <a:rPr lang="en-US" dirty="0"/>
              <a:t>c</a:t>
            </a:r>
          </a:p>
        </p:txBody>
      </p:sp>
      <p:sp>
        <p:nvSpPr>
          <p:cNvPr id="353" name="TextBox 352">
            <a:extLst>
              <a:ext uri="{FF2B5EF4-FFF2-40B4-BE49-F238E27FC236}">
                <a16:creationId xmlns:a16="http://schemas.microsoft.com/office/drawing/2014/main" id="{D7A62866-B73B-CC1A-F09A-FF34DEFFF015}"/>
              </a:ext>
            </a:extLst>
          </p:cNvPr>
          <p:cNvSpPr txBox="1"/>
          <p:nvPr/>
        </p:nvSpPr>
        <p:spPr>
          <a:xfrm>
            <a:off x="4680004" y="1320497"/>
            <a:ext cx="408797" cy="314793"/>
          </a:xfrm>
          <a:prstGeom prst="rect">
            <a:avLst/>
          </a:prstGeom>
          <a:noFill/>
        </p:spPr>
        <p:txBody>
          <a:bodyPr wrap="none" rtlCol="0">
            <a:spAutoFit/>
          </a:bodyPr>
          <a:lstStyle/>
          <a:p>
            <a:r>
              <a:rPr lang="en-US" dirty="0"/>
              <a:t>d</a:t>
            </a:r>
          </a:p>
        </p:txBody>
      </p:sp>
      <p:sp>
        <p:nvSpPr>
          <p:cNvPr id="354" name="TextBox 353">
            <a:extLst>
              <a:ext uri="{FF2B5EF4-FFF2-40B4-BE49-F238E27FC236}">
                <a16:creationId xmlns:a16="http://schemas.microsoft.com/office/drawing/2014/main" id="{5285C124-E221-B2F8-D4C8-321E29B89B18}"/>
              </a:ext>
            </a:extLst>
          </p:cNvPr>
          <p:cNvSpPr txBox="1"/>
          <p:nvPr/>
        </p:nvSpPr>
        <p:spPr>
          <a:xfrm>
            <a:off x="4699642" y="1716379"/>
            <a:ext cx="431148" cy="314793"/>
          </a:xfrm>
          <a:prstGeom prst="rect">
            <a:avLst/>
          </a:prstGeom>
          <a:noFill/>
        </p:spPr>
        <p:txBody>
          <a:bodyPr wrap="square" rtlCol="0">
            <a:spAutoFit/>
          </a:bodyPr>
          <a:lstStyle/>
          <a:p>
            <a:r>
              <a:rPr lang="en-US" dirty="0"/>
              <a:t>g</a:t>
            </a:r>
          </a:p>
        </p:txBody>
      </p:sp>
      <p:sp>
        <p:nvSpPr>
          <p:cNvPr id="355" name="TextBox 354">
            <a:extLst>
              <a:ext uri="{FF2B5EF4-FFF2-40B4-BE49-F238E27FC236}">
                <a16:creationId xmlns:a16="http://schemas.microsoft.com/office/drawing/2014/main" id="{0BD5BF70-3365-0033-4E81-92B1FAE0044A}"/>
              </a:ext>
            </a:extLst>
          </p:cNvPr>
          <p:cNvSpPr txBox="1"/>
          <p:nvPr/>
        </p:nvSpPr>
        <p:spPr>
          <a:xfrm>
            <a:off x="4358661" y="1995867"/>
            <a:ext cx="335654" cy="314793"/>
          </a:xfrm>
          <a:prstGeom prst="rect">
            <a:avLst/>
          </a:prstGeom>
          <a:noFill/>
        </p:spPr>
        <p:txBody>
          <a:bodyPr wrap="none" rtlCol="0">
            <a:spAutoFit/>
          </a:bodyPr>
          <a:lstStyle/>
          <a:p>
            <a:r>
              <a:rPr lang="en-US" dirty="0"/>
              <a:t>f</a:t>
            </a:r>
          </a:p>
        </p:txBody>
      </p:sp>
      <p:sp>
        <p:nvSpPr>
          <p:cNvPr id="356" name="TextBox 355">
            <a:extLst>
              <a:ext uri="{FF2B5EF4-FFF2-40B4-BE49-F238E27FC236}">
                <a16:creationId xmlns:a16="http://schemas.microsoft.com/office/drawing/2014/main" id="{3D4157DF-6C24-8631-026A-DDC957ADEC60}"/>
              </a:ext>
            </a:extLst>
          </p:cNvPr>
          <p:cNvSpPr txBox="1"/>
          <p:nvPr/>
        </p:nvSpPr>
        <p:spPr>
          <a:xfrm>
            <a:off x="3993646" y="1703653"/>
            <a:ext cx="402704" cy="314793"/>
          </a:xfrm>
          <a:prstGeom prst="rect">
            <a:avLst/>
          </a:prstGeom>
          <a:noFill/>
        </p:spPr>
        <p:txBody>
          <a:bodyPr wrap="none" rtlCol="0">
            <a:spAutoFit/>
          </a:bodyPr>
          <a:lstStyle/>
          <a:p>
            <a:r>
              <a:rPr lang="en-US" dirty="0"/>
              <a:t>e</a:t>
            </a:r>
          </a:p>
        </p:txBody>
      </p:sp>
      <p:sp>
        <p:nvSpPr>
          <p:cNvPr id="357" name="TextBox 356">
            <a:extLst>
              <a:ext uri="{FF2B5EF4-FFF2-40B4-BE49-F238E27FC236}">
                <a16:creationId xmlns:a16="http://schemas.microsoft.com/office/drawing/2014/main" id="{BB3B73F7-3502-2B8E-1E97-353577EC34F1}"/>
              </a:ext>
            </a:extLst>
          </p:cNvPr>
          <p:cNvSpPr txBox="1"/>
          <p:nvPr/>
        </p:nvSpPr>
        <p:spPr>
          <a:xfrm>
            <a:off x="4080053" y="1320497"/>
            <a:ext cx="408797" cy="314793"/>
          </a:xfrm>
          <a:prstGeom prst="rect">
            <a:avLst/>
          </a:prstGeom>
          <a:noFill/>
        </p:spPr>
        <p:txBody>
          <a:bodyPr wrap="none" rtlCol="0">
            <a:spAutoFit/>
          </a:bodyPr>
          <a:lstStyle/>
          <a:p>
            <a:r>
              <a:rPr lang="en-US" dirty="0"/>
              <a:t>b</a:t>
            </a:r>
          </a:p>
        </p:txBody>
      </p:sp>
      <p:sp>
        <p:nvSpPr>
          <p:cNvPr id="358" name="TextBox 357">
            <a:extLst>
              <a:ext uri="{FF2B5EF4-FFF2-40B4-BE49-F238E27FC236}">
                <a16:creationId xmlns:a16="http://schemas.microsoft.com/office/drawing/2014/main" id="{F32B417C-9749-B8B0-9DC9-21F461B8DB0D}"/>
              </a:ext>
            </a:extLst>
          </p:cNvPr>
          <p:cNvSpPr txBox="1"/>
          <p:nvPr/>
        </p:nvSpPr>
        <p:spPr>
          <a:xfrm>
            <a:off x="4359353" y="1348052"/>
            <a:ext cx="398640" cy="314793"/>
          </a:xfrm>
          <a:prstGeom prst="rect">
            <a:avLst/>
          </a:prstGeom>
          <a:noFill/>
        </p:spPr>
        <p:txBody>
          <a:bodyPr wrap="none" rtlCol="0">
            <a:spAutoFit/>
          </a:bodyPr>
          <a:lstStyle/>
          <a:p>
            <a:r>
              <a:rPr lang="en-US" dirty="0"/>
              <a:t>a</a:t>
            </a:r>
          </a:p>
        </p:txBody>
      </p:sp>
      <p:grpSp>
        <p:nvGrpSpPr>
          <p:cNvPr id="359" name="Group 358">
            <a:extLst>
              <a:ext uri="{FF2B5EF4-FFF2-40B4-BE49-F238E27FC236}">
                <a16:creationId xmlns:a16="http://schemas.microsoft.com/office/drawing/2014/main" id="{7C4FA159-2A1C-2F97-609D-DF0943985545}"/>
              </a:ext>
            </a:extLst>
          </p:cNvPr>
          <p:cNvGrpSpPr/>
          <p:nvPr/>
        </p:nvGrpSpPr>
        <p:grpSpPr>
          <a:xfrm>
            <a:off x="64558" y="2693161"/>
            <a:ext cx="1059742" cy="990162"/>
            <a:chOff x="2681413" y="2340595"/>
            <a:chExt cx="1112838" cy="1161711"/>
          </a:xfrm>
        </p:grpSpPr>
        <p:sp>
          <p:nvSpPr>
            <p:cNvPr id="401" name="TextBox 400">
              <a:extLst>
                <a:ext uri="{FF2B5EF4-FFF2-40B4-BE49-F238E27FC236}">
                  <a16:creationId xmlns:a16="http://schemas.microsoft.com/office/drawing/2014/main" id="{29C23E67-D923-BB8E-E358-1D1974693AAB}"/>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402" name="TextBox 401">
              <a:extLst>
                <a:ext uri="{FF2B5EF4-FFF2-40B4-BE49-F238E27FC236}">
                  <a16:creationId xmlns:a16="http://schemas.microsoft.com/office/drawing/2014/main" id="{5AA6866C-6CC4-53AA-5D95-164FD4FA98BB}"/>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403" name="TextBox 402">
              <a:extLst>
                <a:ext uri="{FF2B5EF4-FFF2-40B4-BE49-F238E27FC236}">
                  <a16:creationId xmlns:a16="http://schemas.microsoft.com/office/drawing/2014/main" id="{9FCE0F20-4C81-5C1B-753E-83FCE939F126}"/>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404" name="TextBox 403">
              <a:extLst>
                <a:ext uri="{FF2B5EF4-FFF2-40B4-BE49-F238E27FC236}">
                  <a16:creationId xmlns:a16="http://schemas.microsoft.com/office/drawing/2014/main" id="{95A923B3-2390-F772-4560-60AF13C8E072}"/>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405" name="TextBox 404">
              <a:extLst>
                <a:ext uri="{FF2B5EF4-FFF2-40B4-BE49-F238E27FC236}">
                  <a16:creationId xmlns:a16="http://schemas.microsoft.com/office/drawing/2014/main" id="{38F1E7E5-EF45-8399-0489-7CF87B364450}"/>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406" name="TextBox 405">
              <a:extLst>
                <a:ext uri="{FF2B5EF4-FFF2-40B4-BE49-F238E27FC236}">
                  <a16:creationId xmlns:a16="http://schemas.microsoft.com/office/drawing/2014/main" id="{45119D6E-5D7E-9B7E-8F4B-0240C44DD5CB}"/>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0" name="Group 359">
            <a:extLst>
              <a:ext uri="{FF2B5EF4-FFF2-40B4-BE49-F238E27FC236}">
                <a16:creationId xmlns:a16="http://schemas.microsoft.com/office/drawing/2014/main" id="{F8F4C9B7-01C2-6508-93EF-CD02EE7144D3}"/>
              </a:ext>
            </a:extLst>
          </p:cNvPr>
          <p:cNvGrpSpPr/>
          <p:nvPr/>
        </p:nvGrpSpPr>
        <p:grpSpPr>
          <a:xfrm>
            <a:off x="1051193" y="2370693"/>
            <a:ext cx="1059742" cy="1303446"/>
            <a:chOff x="2681413" y="1973034"/>
            <a:chExt cx="1112838" cy="1529272"/>
          </a:xfrm>
        </p:grpSpPr>
        <p:sp>
          <p:nvSpPr>
            <p:cNvPr id="393" name="TextBox 392">
              <a:extLst>
                <a:ext uri="{FF2B5EF4-FFF2-40B4-BE49-F238E27FC236}">
                  <a16:creationId xmlns:a16="http://schemas.microsoft.com/office/drawing/2014/main" id="{654786AF-C2B6-9623-EE5D-0044F82779B4}"/>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94" name="TextBox 393">
              <a:extLst>
                <a:ext uri="{FF2B5EF4-FFF2-40B4-BE49-F238E27FC236}">
                  <a16:creationId xmlns:a16="http://schemas.microsoft.com/office/drawing/2014/main" id="{5754D49A-A58A-EFC8-7731-11DDCC776705}"/>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95" name="TextBox 394">
              <a:extLst>
                <a:ext uri="{FF2B5EF4-FFF2-40B4-BE49-F238E27FC236}">
                  <a16:creationId xmlns:a16="http://schemas.microsoft.com/office/drawing/2014/main" id="{41C17D8C-D1AC-A56A-F4D5-CC8829FFBFCC}"/>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96" name="TextBox 395">
              <a:extLst>
                <a:ext uri="{FF2B5EF4-FFF2-40B4-BE49-F238E27FC236}">
                  <a16:creationId xmlns:a16="http://schemas.microsoft.com/office/drawing/2014/main" id="{F0BFBEA1-2A72-E709-D64F-3ECFAE5BF813}"/>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7" name="TextBox 396">
              <a:extLst>
                <a:ext uri="{FF2B5EF4-FFF2-40B4-BE49-F238E27FC236}">
                  <a16:creationId xmlns:a16="http://schemas.microsoft.com/office/drawing/2014/main" id="{A101E861-F1F9-E55D-2B0E-08B538E4268C}"/>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8" name="TextBox 397">
              <a:extLst>
                <a:ext uri="{FF2B5EF4-FFF2-40B4-BE49-F238E27FC236}">
                  <a16:creationId xmlns:a16="http://schemas.microsoft.com/office/drawing/2014/main" id="{39505262-CEFF-53B9-247F-FA28F812BC6C}"/>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9" name="TextBox 398">
              <a:extLst>
                <a:ext uri="{FF2B5EF4-FFF2-40B4-BE49-F238E27FC236}">
                  <a16:creationId xmlns:a16="http://schemas.microsoft.com/office/drawing/2014/main" id="{1FDF4199-745D-12F3-1AF9-BCB47591C6F0}"/>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1" name="Group 360">
            <a:extLst>
              <a:ext uri="{FF2B5EF4-FFF2-40B4-BE49-F238E27FC236}">
                <a16:creationId xmlns:a16="http://schemas.microsoft.com/office/drawing/2014/main" id="{7F461FDD-3278-83C7-2586-0696DFE7B9F3}"/>
              </a:ext>
            </a:extLst>
          </p:cNvPr>
          <p:cNvGrpSpPr/>
          <p:nvPr/>
        </p:nvGrpSpPr>
        <p:grpSpPr>
          <a:xfrm>
            <a:off x="2105951" y="2379877"/>
            <a:ext cx="1059742" cy="1303446"/>
            <a:chOff x="2681413" y="1973034"/>
            <a:chExt cx="1112838" cy="1529272"/>
          </a:xfrm>
        </p:grpSpPr>
        <p:sp>
          <p:nvSpPr>
            <p:cNvPr id="386" name="TextBox 385">
              <a:extLst>
                <a:ext uri="{FF2B5EF4-FFF2-40B4-BE49-F238E27FC236}">
                  <a16:creationId xmlns:a16="http://schemas.microsoft.com/office/drawing/2014/main" id="{B81D4BE6-B7B4-36DC-9428-58924A5086DB}"/>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7" name="TextBox 386">
              <a:extLst>
                <a:ext uri="{FF2B5EF4-FFF2-40B4-BE49-F238E27FC236}">
                  <a16:creationId xmlns:a16="http://schemas.microsoft.com/office/drawing/2014/main" id="{66AA35D8-E3E6-D6FD-BFE3-CBE1061F793D}"/>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8" name="TextBox 387">
              <a:extLst>
                <a:ext uri="{FF2B5EF4-FFF2-40B4-BE49-F238E27FC236}">
                  <a16:creationId xmlns:a16="http://schemas.microsoft.com/office/drawing/2014/main" id="{F5D1D31E-AF2A-9843-159C-DE6FEEDAC4FB}"/>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9" name="TextBox 388">
              <a:extLst>
                <a:ext uri="{FF2B5EF4-FFF2-40B4-BE49-F238E27FC236}">
                  <a16:creationId xmlns:a16="http://schemas.microsoft.com/office/drawing/2014/main" id="{C4F0BED3-EE46-914A-5AA2-FF6D61EA7D53}"/>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90" name="TextBox 389">
              <a:extLst>
                <a:ext uri="{FF2B5EF4-FFF2-40B4-BE49-F238E27FC236}">
                  <a16:creationId xmlns:a16="http://schemas.microsoft.com/office/drawing/2014/main" id="{7D85C748-B1D2-23DD-4524-BE0179ECCFEC}"/>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91" name="TextBox 390">
              <a:extLst>
                <a:ext uri="{FF2B5EF4-FFF2-40B4-BE49-F238E27FC236}">
                  <a16:creationId xmlns:a16="http://schemas.microsoft.com/office/drawing/2014/main" id="{09B82B29-AC60-0B02-054E-7D9493E5CD7A}"/>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92" name="TextBox 391">
              <a:extLst>
                <a:ext uri="{FF2B5EF4-FFF2-40B4-BE49-F238E27FC236}">
                  <a16:creationId xmlns:a16="http://schemas.microsoft.com/office/drawing/2014/main" id="{525E6ACC-F64B-E6EC-B400-CDCCC6122ED7}"/>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2" name="Group 361">
            <a:extLst>
              <a:ext uri="{FF2B5EF4-FFF2-40B4-BE49-F238E27FC236}">
                <a16:creationId xmlns:a16="http://schemas.microsoft.com/office/drawing/2014/main" id="{0B94A88C-1AA1-BB2F-0208-BBB89B553CC4}"/>
              </a:ext>
            </a:extLst>
          </p:cNvPr>
          <p:cNvGrpSpPr/>
          <p:nvPr/>
        </p:nvGrpSpPr>
        <p:grpSpPr>
          <a:xfrm>
            <a:off x="3074100" y="2396901"/>
            <a:ext cx="1059742" cy="1303446"/>
            <a:chOff x="2681413" y="1973034"/>
            <a:chExt cx="1112838" cy="1529272"/>
          </a:xfrm>
        </p:grpSpPr>
        <p:sp>
          <p:nvSpPr>
            <p:cNvPr id="379" name="TextBox 378">
              <a:extLst>
                <a:ext uri="{FF2B5EF4-FFF2-40B4-BE49-F238E27FC236}">
                  <a16:creationId xmlns:a16="http://schemas.microsoft.com/office/drawing/2014/main" id="{6CEF0205-6F02-3993-8F05-445B94E1E47D}"/>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80" name="TextBox 379">
              <a:extLst>
                <a:ext uri="{FF2B5EF4-FFF2-40B4-BE49-F238E27FC236}">
                  <a16:creationId xmlns:a16="http://schemas.microsoft.com/office/drawing/2014/main" id="{BFCBF820-2739-076B-5D4C-B1986F6DBFF1}"/>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81" name="TextBox 380">
              <a:extLst>
                <a:ext uri="{FF2B5EF4-FFF2-40B4-BE49-F238E27FC236}">
                  <a16:creationId xmlns:a16="http://schemas.microsoft.com/office/drawing/2014/main" id="{F6BB0B5F-E334-721B-159D-CEFC5017FC32}"/>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82" name="TextBox 381">
              <a:extLst>
                <a:ext uri="{FF2B5EF4-FFF2-40B4-BE49-F238E27FC236}">
                  <a16:creationId xmlns:a16="http://schemas.microsoft.com/office/drawing/2014/main" id="{8E729B92-36EB-8BC6-EBF2-F688D89B1A1F}"/>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83" name="TextBox 382">
              <a:extLst>
                <a:ext uri="{FF2B5EF4-FFF2-40B4-BE49-F238E27FC236}">
                  <a16:creationId xmlns:a16="http://schemas.microsoft.com/office/drawing/2014/main" id="{71B0FFD5-FD49-B970-DAA2-322FC88EAB93}"/>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84" name="TextBox 383">
              <a:extLst>
                <a:ext uri="{FF2B5EF4-FFF2-40B4-BE49-F238E27FC236}">
                  <a16:creationId xmlns:a16="http://schemas.microsoft.com/office/drawing/2014/main" id="{AD173FF2-1762-E389-5E4D-2BBBBEEA6F8B}"/>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85" name="TextBox 384">
              <a:extLst>
                <a:ext uri="{FF2B5EF4-FFF2-40B4-BE49-F238E27FC236}">
                  <a16:creationId xmlns:a16="http://schemas.microsoft.com/office/drawing/2014/main" id="{B9688B31-2B5D-30DD-5F65-F3CB17676271}"/>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63" name="Group 362">
            <a:extLst>
              <a:ext uri="{FF2B5EF4-FFF2-40B4-BE49-F238E27FC236}">
                <a16:creationId xmlns:a16="http://schemas.microsoft.com/office/drawing/2014/main" id="{B19B2F5B-42BE-7BD5-C235-591B70F1F66E}"/>
              </a:ext>
            </a:extLst>
          </p:cNvPr>
          <p:cNvGrpSpPr/>
          <p:nvPr/>
        </p:nvGrpSpPr>
        <p:grpSpPr>
          <a:xfrm>
            <a:off x="4043570" y="2388114"/>
            <a:ext cx="1059742" cy="1303446"/>
            <a:chOff x="2681413" y="1973034"/>
            <a:chExt cx="1112838" cy="1529272"/>
          </a:xfrm>
        </p:grpSpPr>
        <p:sp>
          <p:nvSpPr>
            <p:cNvPr id="372" name="TextBox 371">
              <a:extLst>
                <a:ext uri="{FF2B5EF4-FFF2-40B4-BE49-F238E27FC236}">
                  <a16:creationId xmlns:a16="http://schemas.microsoft.com/office/drawing/2014/main" id="{33A49DFA-6E6F-02DE-46E6-BF31F54E5500}"/>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73" name="TextBox 372">
              <a:extLst>
                <a:ext uri="{FF2B5EF4-FFF2-40B4-BE49-F238E27FC236}">
                  <a16:creationId xmlns:a16="http://schemas.microsoft.com/office/drawing/2014/main" id="{A3FCD99B-4C3C-A14B-A5D6-3A2FA80C6E03}"/>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74" name="TextBox 373">
              <a:extLst>
                <a:ext uri="{FF2B5EF4-FFF2-40B4-BE49-F238E27FC236}">
                  <a16:creationId xmlns:a16="http://schemas.microsoft.com/office/drawing/2014/main" id="{E48B7B9A-E116-BE4B-0FE8-42E32D30A860}"/>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75" name="TextBox 374">
              <a:extLst>
                <a:ext uri="{FF2B5EF4-FFF2-40B4-BE49-F238E27FC236}">
                  <a16:creationId xmlns:a16="http://schemas.microsoft.com/office/drawing/2014/main" id="{1ED7C8E7-B9C6-E571-5545-4A5D35EBCD09}"/>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76" name="TextBox 375">
              <a:extLst>
                <a:ext uri="{FF2B5EF4-FFF2-40B4-BE49-F238E27FC236}">
                  <a16:creationId xmlns:a16="http://schemas.microsoft.com/office/drawing/2014/main" id="{DC13E304-F223-A8B6-A6D5-9003E00BC2BD}"/>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77" name="TextBox 376">
              <a:extLst>
                <a:ext uri="{FF2B5EF4-FFF2-40B4-BE49-F238E27FC236}">
                  <a16:creationId xmlns:a16="http://schemas.microsoft.com/office/drawing/2014/main" id="{0B384E56-1719-40F0-CB5F-198DD0C7257C}"/>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78" name="TextBox 377">
              <a:extLst>
                <a:ext uri="{FF2B5EF4-FFF2-40B4-BE49-F238E27FC236}">
                  <a16:creationId xmlns:a16="http://schemas.microsoft.com/office/drawing/2014/main" id="{FCC24CA6-37EB-0DC8-D046-CCC216E73E80}"/>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sp>
        <p:nvSpPr>
          <p:cNvPr id="494" name="TextBox 493">
            <a:extLst>
              <a:ext uri="{FF2B5EF4-FFF2-40B4-BE49-F238E27FC236}">
                <a16:creationId xmlns:a16="http://schemas.microsoft.com/office/drawing/2014/main" id="{45E9BB88-B75A-5E9F-1B5C-0FEFFFCD107A}"/>
              </a:ext>
            </a:extLst>
          </p:cNvPr>
          <p:cNvSpPr txBox="1"/>
          <p:nvPr/>
        </p:nvSpPr>
        <p:spPr>
          <a:xfrm>
            <a:off x="361810" y="2335569"/>
            <a:ext cx="398640" cy="314793"/>
          </a:xfrm>
          <a:prstGeom prst="rect">
            <a:avLst/>
          </a:prstGeom>
          <a:noFill/>
        </p:spPr>
        <p:txBody>
          <a:bodyPr wrap="none" rtlCol="0">
            <a:spAutoFit/>
          </a:bodyPr>
          <a:lstStyle/>
          <a:p>
            <a:r>
              <a:rPr lang="en-US" dirty="0"/>
              <a:t>c</a:t>
            </a:r>
          </a:p>
        </p:txBody>
      </p:sp>
      <p:sp>
        <p:nvSpPr>
          <p:cNvPr id="17" name="Title 1">
            <a:extLst>
              <a:ext uri="{FF2B5EF4-FFF2-40B4-BE49-F238E27FC236}">
                <a16:creationId xmlns:a16="http://schemas.microsoft.com/office/drawing/2014/main" id="{EE4ECE17-9643-15BA-A063-F0BB229813BE}"/>
              </a:ext>
            </a:extLst>
          </p:cNvPr>
          <p:cNvSpPr>
            <a:spLocks noGrp="1"/>
          </p:cNvSpPr>
          <p:nvPr>
            <p:ph type="title"/>
          </p:nvPr>
        </p:nvSpPr>
        <p:spPr>
          <a:xfrm>
            <a:off x="612648" y="548640"/>
            <a:ext cx="10653578" cy="1132258"/>
          </a:xfrm>
        </p:spPr>
        <p:txBody>
          <a:bodyPr>
            <a:normAutofit/>
          </a:bodyPr>
          <a:lstStyle/>
          <a:p>
            <a:r>
              <a:rPr lang="en-US" sz="3200" dirty="0"/>
              <a:t>A 7-segment display in Logisim</a:t>
            </a:r>
          </a:p>
        </p:txBody>
      </p:sp>
      <p:pic>
        <p:nvPicPr>
          <p:cNvPr id="6" name="Picture 5" descr="A 7-segment display built out of one 4-bit decoder and 7 gates. The input shown is 0010 and the output is the number 2.">
            <a:extLst>
              <a:ext uri="{FF2B5EF4-FFF2-40B4-BE49-F238E27FC236}">
                <a16:creationId xmlns:a16="http://schemas.microsoft.com/office/drawing/2014/main" id="{8D65660E-67D5-949D-1374-493A7B85005E}"/>
              </a:ext>
            </a:extLst>
          </p:cNvPr>
          <p:cNvPicPr>
            <a:picLocks noChangeAspect="1"/>
          </p:cNvPicPr>
          <p:nvPr/>
        </p:nvPicPr>
        <p:blipFill>
          <a:blip r:embed="rId3"/>
          <a:stretch>
            <a:fillRect/>
          </a:stretch>
        </p:blipFill>
        <p:spPr>
          <a:xfrm>
            <a:off x="6958637" y="231419"/>
            <a:ext cx="5100475" cy="6586707"/>
          </a:xfrm>
          <a:prstGeom prst="rect">
            <a:avLst/>
          </a:prstGeom>
        </p:spPr>
      </p:pic>
    </p:spTree>
    <p:extLst>
      <p:ext uri="{BB962C8B-B14F-4D97-AF65-F5344CB8AC3E}">
        <p14:creationId xmlns:p14="http://schemas.microsoft.com/office/powerpoint/2010/main" val="28122127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D1B8D-0A58-D816-167C-E47EBC0DE04E}"/>
            </a:ext>
          </a:extLst>
        </p:cNvPr>
        <p:cNvGrpSpPr/>
        <p:nvPr/>
      </p:nvGrpSpPr>
      <p:grpSpPr>
        <a:xfrm>
          <a:off x="0" y="0"/>
          <a:ext cx="0" cy="0"/>
          <a:chOff x="0" y="0"/>
          <a:chExt cx="0" cy="0"/>
        </a:xfrm>
      </p:grpSpPr>
      <p:sp>
        <p:nvSpPr>
          <p:cNvPr id="30" name="Slide Number Placeholder 29">
            <a:extLst>
              <a:ext uri="{FF2B5EF4-FFF2-40B4-BE49-F238E27FC236}">
                <a16:creationId xmlns:a16="http://schemas.microsoft.com/office/drawing/2014/main" id="{AA6EE3F5-1FF3-1E5C-D834-CA716F190A0A}"/>
              </a:ext>
            </a:extLst>
          </p:cNvPr>
          <p:cNvSpPr>
            <a:spLocks noGrp="1"/>
          </p:cNvSpPr>
          <p:nvPr>
            <p:ph type="sldNum" sz="quarter" idx="12"/>
          </p:nvPr>
        </p:nvSpPr>
        <p:spPr/>
        <p:txBody>
          <a:bodyPr/>
          <a:lstStyle/>
          <a:p>
            <a:fld id="{CC057153-B650-4DEB-B370-79DDCFDCE934}" type="slidenum">
              <a:rPr lang="en-US" smtClean="0"/>
              <a:t>73</a:t>
            </a:fld>
            <a:endParaRPr lang="en-US"/>
          </a:p>
        </p:txBody>
      </p:sp>
      <p:graphicFrame>
        <p:nvGraphicFramePr>
          <p:cNvPr id="3" name="Table 2">
            <a:extLst>
              <a:ext uri="{FF2B5EF4-FFF2-40B4-BE49-F238E27FC236}">
                <a16:creationId xmlns:a16="http://schemas.microsoft.com/office/drawing/2014/main" id="{8E9A5869-6CB7-7D69-159A-F299D5B4C6DF}"/>
              </a:ext>
            </a:extLst>
          </p:cNvPr>
          <p:cNvGraphicFramePr>
            <a:graphicFrameLocks noGrp="1"/>
          </p:cNvGraphicFramePr>
          <p:nvPr>
            <p:extLst>
              <p:ext uri="{D42A27DB-BD31-4B8C-83A1-F6EECF244321}">
                <p14:modId xmlns:p14="http://schemas.microsoft.com/office/powerpoint/2010/main" val="70736752"/>
              </p:ext>
            </p:extLst>
          </p:nvPr>
        </p:nvGraphicFramePr>
        <p:xfrm>
          <a:off x="6244085" y="3294529"/>
          <a:ext cx="5947917" cy="3580860"/>
        </p:xfrm>
        <a:graphic>
          <a:graphicData uri="http://schemas.openxmlformats.org/drawingml/2006/table">
            <a:tbl>
              <a:tblPr firstRow="1" bandRow="1">
                <a:tableStyleId>{00A15C55-8517-42AA-B614-E9B94910E393}</a:tableStyleId>
              </a:tblPr>
              <a:tblGrid>
                <a:gridCol w="595880">
                  <a:extLst>
                    <a:ext uri="{9D8B030D-6E8A-4147-A177-3AD203B41FA5}">
                      <a16:colId xmlns:a16="http://schemas.microsoft.com/office/drawing/2014/main" val="3645776916"/>
                    </a:ext>
                  </a:extLst>
                </a:gridCol>
                <a:gridCol w="595880">
                  <a:extLst>
                    <a:ext uri="{9D8B030D-6E8A-4147-A177-3AD203B41FA5}">
                      <a16:colId xmlns:a16="http://schemas.microsoft.com/office/drawing/2014/main" val="4016799865"/>
                    </a:ext>
                  </a:extLst>
                </a:gridCol>
                <a:gridCol w="650285">
                  <a:extLst>
                    <a:ext uri="{9D8B030D-6E8A-4147-A177-3AD203B41FA5}">
                      <a16:colId xmlns:a16="http://schemas.microsoft.com/office/drawing/2014/main" val="3451865692"/>
                    </a:ext>
                  </a:extLst>
                </a:gridCol>
                <a:gridCol w="684312">
                  <a:extLst>
                    <a:ext uri="{9D8B030D-6E8A-4147-A177-3AD203B41FA5}">
                      <a16:colId xmlns:a16="http://schemas.microsoft.com/office/drawing/2014/main" val="1891419321"/>
                    </a:ext>
                  </a:extLst>
                </a:gridCol>
                <a:gridCol w="684312">
                  <a:extLst>
                    <a:ext uri="{9D8B030D-6E8A-4147-A177-3AD203B41FA5}">
                      <a16:colId xmlns:a16="http://schemas.microsoft.com/office/drawing/2014/main" val="2699412785"/>
                    </a:ext>
                  </a:extLst>
                </a:gridCol>
                <a:gridCol w="684312">
                  <a:extLst>
                    <a:ext uri="{9D8B030D-6E8A-4147-A177-3AD203B41FA5}">
                      <a16:colId xmlns:a16="http://schemas.microsoft.com/office/drawing/2014/main" val="2429003282"/>
                    </a:ext>
                  </a:extLst>
                </a:gridCol>
                <a:gridCol w="684312">
                  <a:extLst>
                    <a:ext uri="{9D8B030D-6E8A-4147-A177-3AD203B41FA5}">
                      <a16:colId xmlns:a16="http://schemas.microsoft.com/office/drawing/2014/main" val="3819096512"/>
                    </a:ext>
                  </a:extLst>
                </a:gridCol>
                <a:gridCol w="684312">
                  <a:extLst>
                    <a:ext uri="{9D8B030D-6E8A-4147-A177-3AD203B41FA5}">
                      <a16:colId xmlns:a16="http://schemas.microsoft.com/office/drawing/2014/main" val="1822396486"/>
                    </a:ext>
                  </a:extLst>
                </a:gridCol>
                <a:gridCol w="684312">
                  <a:extLst>
                    <a:ext uri="{9D8B030D-6E8A-4147-A177-3AD203B41FA5}">
                      <a16:colId xmlns:a16="http://schemas.microsoft.com/office/drawing/2014/main" val="310054254"/>
                    </a:ext>
                  </a:extLst>
                </a:gridCol>
              </a:tblGrid>
              <a:tr h="298405">
                <a:tc rowSpan="2">
                  <a:txBody>
                    <a:bodyPr/>
                    <a:lstStyle/>
                    <a:p>
                      <a:pPr algn="ctr"/>
                      <a:r>
                        <a:rPr lang="en-US" sz="1100" b="0" dirty="0"/>
                        <a:t>Input</a:t>
                      </a:r>
                    </a:p>
                  </a:txBody>
                  <a:tcPr anchor="ctr"/>
                </a:tc>
                <a:tc rowSpan="2">
                  <a:txBody>
                    <a:bodyPr/>
                    <a:lstStyle/>
                    <a:p>
                      <a:pPr algn="ctr"/>
                      <a:r>
                        <a:rPr lang="en-US" sz="1100" b="0" dirty="0"/>
                        <a:t>Character</a:t>
                      </a:r>
                    </a:p>
                  </a:txBody>
                  <a:tcPr anchor="ct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t>Illuminated segments</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98405">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98405">
                <a:tc>
                  <a:txBody>
                    <a:bodyPr/>
                    <a:lstStyle/>
                    <a:p>
                      <a:pPr algn="ctr"/>
                      <a:r>
                        <a:rPr lang="en-US" sz="1100" b="0" dirty="0"/>
                        <a:t>0000</a:t>
                      </a:r>
                    </a:p>
                  </a:txBody>
                  <a:tcPr/>
                </a:tc>
                <a:tc>
                  <a:txBody>
                    <a:bodyPr/>
                    <a:lstStyle/>
                    <a:p>
                      <a:pPr algn="ctr"/>
                      <a:r>
                        <a:rPr lang="en-US" sz="1100" b="0" dirty="0"/>
                        <a:t>0</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4269531488"/>
                  </a:ext>
                </a:extLst>
              </a:tr>
              <a:tr h="298405">
                <a:tc>
                  <a:txBody>
                    <a:bodyPr/>
                    <a:lstStyle/>
                    <a:p>
                      <a:pPr algn="ctr"/>
                      <a:r>
                        <a:rPr lang="en-US" sz="1100" b="0" dirty="0">
                          <a:solidFill>
                            <a:schemeClr val="tx1"/>
                          </a:solidFill>
                        </a:rPr>
                        <a:t>0001</a:t>
                      </a:r>
                    </a:p>
                  </a:txBody>
                  <a:tcPr/>
                </a:tc>
                <a:tc>
                  <a:txBody>
                    <a:bodyPr/>
                    <a:lstStyle/>
                    <a:p>
                      <a:pPr algn="ctr"/>
                      <a:r>
                        <a:rPr lang="en-US" sz="1100" b="0" dirty="0">
                          <a:solidFill>
                            <a:schemeClr val="tx1"/>
                          </a:solidFill>
                        </a:rPr>
                        <a:t>1</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69102674"/>
                  </a:ext>
                </a:extLst>
              </a:tr>
              <a:tr h="298405">
                <a:tc>
                  <a:txBody>
                    <a:bodyPr/>
                    <a:lstStyle/>
                    <a:p>
                      <a:pPr algn="ctr"/>
                      <a:r>
                        <a:rPr lang="en-US" sz="1100" b="0" dirty="0"/>
                        <a:t>0010</a:t>
                      </a:r>
                    </a:p>
                  </a:txBody>
                  <a:tcPr/>
                </a:tc>
                <a:tc>
                  <a:txBody>
                    <a:bodyPr/>
                    <a:lstStyle/>
                    <a:p>
                      <a:pPr algn="ctr"/>
                      <a:r>
                        <a:rPr lang="en-US" sz="1100" b="0" dirty="0"/>
                        <a:t>2</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extLst>
                  <a:ext uri="{0D108BD9-81ED-4DB2-BD59-A6C34878D82A}">
                    <a16:rowId xmlns:a16="http://schemas.microsoft.com/office/drawing/2014/main" val="2020153941"/>
                  </a:ext>
                </a:extLst>
              </a:tr>
              <a:tr h="298405">
                <a:tc>
                  <a:txBody>
                    <a:bodyPr/>
                    <a:lstStyle/>
                    <a:p>
                      <a:pPr algn="ctr"/>
                      <a:r>
                        <a:rPr lang="en-US" sz="1100" b="0" dirty="0"/>
                        <a:t>0011</a:t>
                      </a:r>
                    </a:p>
                  </a:txBody>
                  <a:tcPr/>
                </a:tc>
                <a:tc>
                  <a:txBody>
                    <a:bodyPr/>
                    <a:lstStyle/>
                    <a:p>
                      <a:pPr algn="ctr"/>
                      <a:r>
                        <a:rPr lang="en-US" sz="1100" b="0" dirty="0"/>
                        <a:t>3</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573552669"/>
                  </a:ext>
                </a:extLst>
              </a:tr>
              <a:tr h="298405">
                <a:tc>
                  <a:txBody>
                    <a:bodyPr/>
                    <a:lstStyle/>
                    <a:p>
                      <a:pPr algn="ctr"/>
                      <a:r>
                        <a:rPr lang="en-US" sz="1100" b="0" dirty="0"/>
                        <a:t>0100</a:t>
                      </a:r>
                    </a:p>
                  </a:txBody>
                  <a:tcPr/>
                </a:tc>
                <a:tc>
                  <a:txBody>
                    <a:bodyPr/>
                    <a:lstStyle/>
                    <a:p>
                      <a:pPr algn="ctr"/>
                      <a:r>
                        <a:rPr lang="en-US" sz="1100" b="0" dirty="0"/>
                        <a:t>4</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8841992"/>
                  </a:ext>
                </a:extLst>
              </a:tr>
              <a:tr h="298405">
                <a:tc>
                  <a:txBody>
                    <a:bodyPr/>
                    <a:lstStyle/>
                    <a:p>
                      <a:pPr algn="ctr"/>
                      <a:r>
                        <a:rPr lang="en-US" sz="1100" b="0" dirty="0">
                          <a:solidFill>
                            <a:schemeClr val="tx1"/>
                          </a:solidFill>
                        </a:rPr>
                        <a:t>0101</a:t>
                      </a:r>
                    </a:p>
                  </a:txBody>
                  <a:tcPr/>
                </a:tc>
                <a:tc>
                  <a:txBody>
                    <a:bodyPr/>
                    <a:lstStyle/>
                    <a:p>
                      <a:pPr algn="ctr"/>
                      <a:r>
                        <a:rPr lang="en-US" sz="1100" b="0" dirty="0">
                          <a:solidFill>
                            <a:schemeClr val="tx1"/>
                          </a:solidFill>
                        </a:rPr>
                        <a:t>5</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667803333"/>
                  </a:ext>
                </a:extLst>
              </a:tr>
              <a:tr h="298405">
                <a:tc>
                  <a:txBody>
                    <a:bodyPr/>
                    <a:lstStyle/>
                    <a:p>
                      <a:pPr algn="ctr"/>
                      <a:r>
                        <a:rPr lang="en-US" sz="1100" b="0" dirty="0"/>
                        <a:t>0110</a:t>
                      </a:r>
                    </a:p>
                  </a:txBody>
                  <a:tcPr/>
                </a:tc>
                <a:tc>
                  <a:txBody>
                    <a:bodyPr/>
                    <a:lstStyle/>
                    <a:p>
                      <a:pPr algn="ctr"/>
                      <a:r>
                        <a:rPr lang="en-US" sz="1100" b="0" dirty="0"/>
                        <a:t>6</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284451998"/>
                  </a:ext>
                </a:extLst>
              </a:tr>
              <a:tr h="298405">
                <a:tc>
                  <a:txBody>
                    <a:bodyPr/>
                    <a:lstStyle/>
                    <a:p>
                      <a:pPr algn="ctr"/>
                      <a:r>
                        <a:rPr lang="en-US" sz="1100" b="0" dirty="0"/>
                        <a:t>0111</a:t>
                      </a:r>
                    </a:p>
                  </a:txBody>
                  <a:tcPr/>
                </a:tc>
                <a:tc>
                  <a:txBody>
                    <a:bodyPr/>
                    <a:lstStyle/>
                    <a:p>
                      <a:pPr algn="ctr"/>
                      <a:r>
                        <a:rPr lang="en-US" sz="1100" b="0" dirty="0"/>
                        <a:t>7</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3037479323"/>
                  </a:ext>
                </a:extLst>
              </a:tr>
              <a:tr h="298405">
                <a:tc>
                  <a:txBody>
                    <a:bodyPr/>
                    <a:lstStyle/>
                    <a:p>
                      <a:pPr algn="ctr"/>
                      <a:r>
                        <a:rPr lang="en-US" sz="1100" b="0" dirty="0"/>
                        <a:t>1000</a:t>
                      </a:r>
                    </a:p>
                  </a:txBody>
                  <a:tcPr/>
                </a:tc>
                <a:tc>
                  <a:txBody>
                    <a:bodyPr/>
                    <a:lstStyle/>
                    <a:p>
                      <a:pPr algn="ctr"/>
                      <a:r>
                        <a:rPr lang="en-US" sz="1100" b="0" dirty="0"/>
                        <a:t>8</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741351752"/>
                  </a:ext>
                </a:extLst>
              </a:tr>
              <a:tr h="298405">
                <a:tc>
                  <a:txBody>
                    <a:bodyPr/>
                    <a:lstStyle/>
                    <a:p>
                      <a:pPr algn="ctr"/>
                      <a:r>
                        <a:rPr lang="en-US" sz="1100" b="0" dirty="0"/>
                        <a:t>1001</a:t>
                      </a:r>
                    </a:p>
                  </a:txBody>
                  <a:tcPr/>
                </a:tc>
                <a:tc>
                  <a:txBody>
                    <a:bodyPr/>
                    <a:lstStyle/>
                    <a:p>
                      <a:pPr algn="ctr"/>
                      <a:r>
                        <a:rPr lang="en-US" sz="1100" b="0" dirty="0"/>
                        <a:t>9</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1524707363"/>
                  </a:ext>
                </a:extLst>
              </a:tr>
            </a:tbl>
          </a:graphicData>
        </a:graphic>
      </p:graphicFrame>
      <p:sp>
        <p:nvSpPr>
          <p:cNvPr id="17" name="Title 1">
            <a:extLst>
              <a:ext uri="{FF2B5EF4-FFF2-40B4-BE49-F238E27FC236}">
                <a16:creationId xmlns:a16="http://schemas.microsoft.com/office/drawing/2014/main" id="{F2E77C46-CEE6-BAB3-4FE2-8C71A7089AFD}"/>
              </a:ext>
            </a:extLst>
          </p:cNvPr>
          <p:cNvSpPr>
            <a:spLocks noGrp="1"/>
          </p:cNvSpPr>
          <p:nvPr>
            <p:ph type="title"/>
          </p:nvPr>
        </p:nvSpPr>
        <p:spPr>
          <a:xfrm>
            <a:off x="612648" y="548640"/>
            <a:ext cx="10653578" cy="1132258"/>
          </a:xfrm>
        </p:spPr>
        <p:txBody>
          <a:bodyPr>
            <a:normAutofit/>
          </a:bodyPr>
          <a:lstStyle/>
          <a:p>
            <a:r>
              <a:rPr lang="en-US" sz="3200" dirty="0"/>
              <a:t>PRACTICE TIME – Expanding to 16 characters</a:t>
            </a:r>
          </a:p>
        </p:txBody>
      </p:sp>
      <p:grpSp>
        <p:nvGrpSpPr>
          <p:cNvPr id="46" name="Group 45">
            <a:extLst>
              <a:ext uri="{FF2B5EF4-FFF2-40B4-BE49-F238E27FC236}">
                <a16:creationId xmlns:a16="http://schemas.microsoft.com/office/drawing/2014/main" id="{D64DCACF-9090-9EE1-638E-67E67CBD4E85}"/>
              </a:ext>
            </a:extLst>
          </p:cNvPr>
          <p:cNvGrpSpPr/>
          <p:nvPr/>
        </p:nvGrpSpPr>
        <p:grpSpPr>
          <a:xfrm>
            <a:off x="828712" y="1114769"/>
            <a:ext cx="10534576" cy="1601230"/>
            <a:chOff x="1324613" y="1088596"/>
            <a:chExt cx="10534576" cy="1601230"/>
          </a:xfrm>
        </p:grpSpPr>
        <p:grpSp>
          <p:nvGrpSpPr>
            <p:cNvPr id="47" name="Group 46">
              <a:extLst>
                <a:ext uri="{FF2B5EF4-FFF2-40B4-BE49-F238E27FC236}">
                  <a16:creationId xmlns:a16="http://schemas.microsoft.com/office/drawing/2014/main" id="{71B4BAD8-04AC-277C-EE94-546FEC87851D}"/>
                </a:ext>
              </a:extLst>
            </p:cNvPr>
            <p:cNvGrpSpPr/>
            <p:nvPr/>
          </p:nvGrpSpPr>
          <p:grpSpPr>
            <a:xfrm>
              <a:off x="1324613" y="1090754"/>
              <a:ext cx="1112838" cy="1559752"/>
              <a:chOff x="8275275" y="3338094"/>
              <a:chExt cx="1112838" cy="1559752"/>
            </a:xfrm>
          </p:grpSpPr>
          <p:grpSp>
            <p:nvGrpSpPr>
              <p:cNvPr id="602" name="Group 601">
                <a:extLst>
                  <a:ext uri="{FF2B5EF4-FFF2-40B4-BE49-F238E27FC236}">
                    <a16:creationId xmlns:a16="http://schemas.microsoft.com/office/drawing/2014/main" id="{5890A1B9-2129-8892-D6F2-F7E39E57D2AD}"/>
                  </a:ext>
                </a:extLst>
              </p:cNvPr>
              <p:cNvGrpSpPr/>
              <p:nvPr/>
            </p:nvGrpSpPr>
            <p:grpSpPr>
              <a:xfrm>
                <a:off x="8520703" y="3654961"/>
                <a:ext cx="426538" cy="904709"/>
                <a:chOff x="718880" y="3360380"/>
                <a:chExt cx="426538" cy="904709"/>
              </a:xfrm>
            </p:grpSpPr>
            <p:cxnSp>
              <p:nvCxnSpPr>
                <p:cNvPr id="610" name="Straight Connector 609">
                  <a:extLst>
                    <a:ext uri="{FF2B5EF4-FFF2-40B4-BE49-F238E27FC236}">
                      <a16:creationId xmlns:a16="http://schemas.microsoft.com/office/drawing/2014/main" id="{026F4430-9C62-64F2-20CC-F9736CC82B1A}"/>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11" name="Straight Connector 610">
                  <a:extLst>
                    <a:ext uri="{FF2B5EF4-FFF2-40B4-BE49-F238E27FC236}">
                      <a16:creationId xmlns:a16="http://schemas.microsoft.com/office/drawing/2014/main" id="{E76B0B0D-24CD-AA8D-289C-0D14D3FB40DE}"/>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12" name="Straight Connector 611">
                  <a:extLst>
                    <a:ext uri="{FF2B5EF4-FFF2-40B4-BE49-F238E27FC236}">
                      <a16:creationId xmlns:a16="http://schemas.microsoft.com/office/drawing/2014/main" id="{B1A1E675-757E-186B-4326-AAF04818D4B3}"/>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13" name="Straight Connector 612">
                  <a:extLst>
                    <a:ext uri="{FF2B5EF4-FFF2-40B4-BE49-F238E27FC236}">
                      <a16:creationId xmlns:a16="http://schemas.microsoft.com/office/drawing/2014/main" id="{468BE09A-70A8-6DE8-7489-CC7FBE965568}"/>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14" name="Straight Connector 613">
                  <a:extLst>
                    <a:ext uri="{FF2B5EF4-FFF2-40B4-BE49-F238E27FC236}">
                      <a16:creationId xmlns:a16="http://schemas.microsoft.com/office/drawing/2014/main" id="{CD21542F-40E7-0135-D681-151200B40352}"/>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15" name="Straight Connector 614">
                  <a:extLst>
                    <a:ext uri="{FF2B5EF4-FFF2-40B4-BE49-F238E27FC236}">
                      <a16:creationId xmlns:a16="http://schemas.microsoft.com/office/drawing/2014/main" id="{237CF231-5C98-C63D-6F73-861F656074A2}"/>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16" name="Straight Connector 615">
                  <a:extLst>
                    <a:ext uri="{FF2B5EF4-FFF2-40B4-BE49-F238E27FC236}">
                      <a16:creationId xmlns:a16="http://schemas.microsoft.com/office/drawing/2014/main" id="{904C02A7-4FB4-2BFA-B48F-B7C6324347B8}"/>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603" name="TextBox 602">
                <a:extLst>
                  <a:ext uri="{FF2B5EF4-FFF2-40B4-BE49-F238E27FC236}">
                    <a16:creationId xmlns:a16="http://schemas.microsoft.com/office/drawing/2014/main" id="{1CCD45F0-B772-3258-227D-49620C55D23A}"/>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604" name="TextBox 603">
                <a:extLst>
                  <a:ext uri="{FF2B5EF4-FFF2-40B4-BE49-F238E27FC236}">
                    <a16:creationId xmlns:a16="http://schemas.microsoft.com/office/drawing/2014/main" id="{A2EA2B83-EB0E-7377-865E-A886C6B62170}"/>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605" name="TextBox 604">
                <a:extLst>
                  <a:ext uri="{FF2B5EF4-FFF2-40B4-BE49-F238E27FC236}">
                    <a16:creationId xmlns:a16="http://schemas.microsoft.com/office/drawing/2014/main" id="{A7916A9E-1D0A-1CA7-5741-387EF1BF43C2}"/>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606" name="TextBox 605">
                <a:extLst>
                  <a:ext uri="{FF2B5EF4-FFF2-40B4-BE49-F238E27FC236}">
                    <a16:creationId xmlns:a16="http://schemas.microsoft.com/office/drawing/2014/main" id="{A81E99F7-1185-E7D3-4FB7-63F8AA060DAD}"/>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607" name="TextBox 606">
                <a:extLst>
                  <a:ext uri="{FF2B5EF4-FFF2-40B4-BE49-F238E27FC236}">
                    <a16:creationId xmlns:a16="http://schemas.microsoft.com/office/drawing/2014/main" id="{3F1684BC-0818-29EA-C7A0-AFB92FD1E0D3}"/>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608" name="TextBox 607">
                <a:extLst>
                  <a:ext uri="{FF2B5EF4-FFF2-40B4-BE49-F238E27FC236}">
                    <a16:creationId xmlns:a16="http://schemas.microsoft.com/office/drawing/2014/main" id="{18CCBE1C-7350-9DDA-61C7-9CB93D067077}"/>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609" name="TextBox 608">
                <a:extLst>
                  <a:ext uri="{FF2B5EF4-FFF2-40B4-BE49-F238E27FC236}">
                    <a16:creationId xmlns:a16="http://schemas.microsoft.com/office/drawing/2014/main" id="{BA3E435F-5896-AF0E-2567-A45A23820967}"/>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grpSp>
          <p:nvGrpSpPr>
            <p:cNvPr id="48" name="Group 47">
              <a:extLst>
                <a:ext uri="{FF2B5EF4-FFF2-40B4-BE49-F238E27FC236}">
                  <a16:creationId xmlns:a16="http://schemas.microsoft.com/office/drawing/2014/main" id="{2CBAF26F-10BB-48AC-4115-3D9257831631}"/>
                </a:ext>
              </a:extLst>
            </p:cNvPr>
            <p:cNvGrpSpPr/>
            <p:nvPr/>
          </p:nvGrpSpPr>
          <p:grpSpPr>
            <a:xfrm>
              <a:off x="2346545" y="1088596"/>
              <a:ext cx="9512644" cy="1601230"/>
              <a:chOff x="695376" y="1086647"/>
              <a:chExt cx="9512644" cy="1601230"/>
            </a:xfrm>
          </p:grpSpPr>
          <p:sp>
            <p:nvSpPr>
              <p:cNvPr id="49" name="TextBox 48">
                <a:extLst>
                  <a:ext uri="{FF2B5EF4-FFF2-40B4-BE49-F238E27FC236}">
                    <a16:creationId xmlns:a16="http://schemas.microsoft.com/office/drawing/2014/main" id="{14069972-9D90-7E40-669B-4D98971046D9}"/>
                  </a:ext>
                </a:extLst>
              </p:cNvPr>
              <p:cNvSpPr txBox="1"/>
              <p:nvPr/>
            </p:nvSpPr>
            <p:spPr>
              <a:xfrm>
                <a:off x="1997612" y="1097280"/>
                <a:ext cx="184731" cy="369332"/>
              </a:xfrm>
              <a:prstGeom prst="rect">
                <a:avLst/>
              </a:prstGeom>
              <a:noFill/>
            </p:spPr>
            <p:txBody>
              <a:bodyPr wrap="none" rtlCol="0">
                <a:spAutoFit/>
              </a:bodyPr>
              <a:lstStyle/>
              <a:p>
                <a:endParaRPr lang="en-US" dirty="0"/>
              </a:p>
            </p:txBody>
          </p:sp>
          <p:grpSp>
            <p:nvGrpSpPr>
              <p:cNvPr id="50" name="Group 49">
                <a:extLst>
                  <a:ext uri="{FF2B5EF4-FFF2-40B4-BE49-F238E27FC236}">
                    <a16:creationId xmlns:a16="http://schemas.microsoft.com/office/drawing/2014/main" id="{205BC4AD-5439-7B0F-A433-77FE1504E7E2}"/>
                  </a:ext>
                </a:extLst>
              </p:cNvPr>
              <p:cNvGrpSpPr/>
              <p:nvPr/>
            </p:nvGrpSpPr>
            <p:grpSpPr>
              <a:xfrm>
                <a:off x="695376" y="1113685"/>
                <a:ext cx="1085240" cy="1529272"/>
                <a:chOff x="398123" y="3055614"/>
                <a:chExt cx="1085240" cy="1529272"/>
              </a:xfrm>
            </p:grpSpPr>
            <p:cxnSp>
              <p:nvCxnSpPr>
                <p:cNvPr id="588" name="Straight Connector 587">
                  <a:extLst>
                    <a:ext uri="{FF2B5EF4-FFF2-40B4-BE49-F238E27FC236}">
                      <a16:creationId xmlns:a16="http://schemas.microsoft.com/office/drawing/2014/main" id="{E9EF1949-1A37-8254-C792-5F431D94CF0C}"/>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89" name="Straight Connector 588">
                  <a:extLst>
                    <a:ext uri="{FF2B5EF4-FFF2-40B4-BE49-F238E27FC236}">
                      <a16:creationId xmlns:a16="http://schemas.microsoft.com/office/drawing/2014/main" id="{5F47CC15-7216-09B1-3901-660A19BA613C}"/>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90" name="Straight Connector 589">
                  <a:extLst>
                    <a:ext uri="{FF2B5EF4-FFF2-40B4-BE49-F238E27FC236}">
                      <a16:creationId xmlns:a16="http://schemas.microsoft.com/office/drawing/2014/main" id="{20FE3276-485B-A32F-D03A-6C6E57E9FE0B}"/>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91" name="Straight Connector 590">
                  <a:extLst>
                    <a:ext uri="{FF2B5EF4-FFF2-40B4-BE49-F238E27FC236}">
                      <a16:creationId xmlns:a16="http://schemas.microsoft.com/office/drawing/2014/main" id="{F0C2F283-5DDA-A49A-9438-B9F141939AED}"/>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92" name="Straight Connector 591">
                  <a:extLst>
                    <a:ext uri="{FF2B5EF4-FFF2-40B4-BE49-F238E27FC236}">
                      <a16:creationId xmlns:a16="http://schemas.microsoft.com/office/drawing/2014/main" id="{D2DF87B1-B57C-F173-480B-FB517B65EB50}"/>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93" name="Straight Connector 592">
                  <a:extLst>
                    <a:ext uri="{FF2B5EF4-FFF2-40B4-BE49-F238E27FC236}">
                      <a16:creationId xmlns:a16="http://schemas.microsoft.com/office/drawing/2014/main" id="{E9FDE778-8657-24DB-A5AE-A7AAD26F5702}"/>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94" name="Straight Connector 593">
                  <a:extLst>
                    <a:ext uri="{FF2B5EF4-FFF2-40B4-BE49-F238E27FC236}">
                      <a16:creationId xmlns:a16="http://schemas.microsoft.com/office/drawing/2014/main" id="{4D8CE49A-28BB-8172-BEBA-41C3E1BF46CC}"/>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595" name="TextBox 594">
                  <a:extLst>
                    <a:ext uri="{FF2B5EF4-FFF2-40B4-BE49-F238E27FC236}">
                      <a16:creationId xmlns:a16="http://schemas.microsoft.com/office/drawing/2014/main" id="{92D80CAA-7EA1-E83E-C30D-7009BE3F766E}"/>
                    </a:ext>
                  </a:extLst>
                </p:cNvPr>
                <p:cNvSpPr txBox="1"/>
                <p:nvPr/>
              </p:nvSpPr>
              <p:spPr>
                <a:xfrm>
                  <a:off x="771803" y="3055614"/>
                  <a:ext cx="314510" cy="369332"/>
                </a:xfrm>
                <a:prstGeom prst="rect">
                  <a:avLst/>
                </a:prstGeom>
                <a:noFill/>
              </p:spPr>
              <p:txBody>
                <a:bodyPr wrap="none" rtlCol="0">
                  <a:spAutoFit/>
                </a:bodyPr>
                <a:lstStyle/>
                <a:p>
                  <a:r>
                    <a:rPr lang="en-US" dirty="0"/>
                    <a:t>c</a:t>
                  </a:r>
                </a:p>
              </p:txBody>
            </p:sp>
            <p:sp>
              <p:nvSpPr>
                <p:cNvPr id="596" name="TextBox 595">
                  <a:extLst>
                    <a:ext uri="{FF2B5EF4-FFF2-40B4-BE49-F238E27FC236}">
                      <a16:creationId xmlns:a16="http://schemas.microsoft.com/office/drawing/2014/main" id="{97F2372B-5FC0-864B-7AE0-6CDE9F03B56A}"/>
                    </a:ext>
                  </a:extLst>
                </p:cNvPr>
                <p:cNvSpPr txBox="1"/>
                <p:nvPr/>
              </p:nvSpPr>
              <p:spPr>
                <a:xfrm>
                  <a:off x="1119664" y="3423175"/>
                  <a:ext cx="322524" cy="369332"/>
                </a:xfrm>
                <a:prstGeom prst="rect">
                  <a:avLst/>
                </a:prstGeom>
                <a:noFill/>
              </p:spPr>
              <p:txBody>
                <a:bodyPr wrap="none" rtlCol="0">
                  <a:spAutoFit/>
                </a:bodyPr>
                <a:lstStyle/>
                <a:p>
                  <a:r>
                    <a:rPr lang="en-US" dirty="0"/>
                    <a:t>d</a:t>
                  </a:r>
                </a:p>
              </p:txBody>
            </p:sp>
            <p:sp>
              <p:nvSpPr>
                <p:cNvPr id="597" name="TextBox 596">
                  <a:extLst>
                    <a:ext uri="{FF2B5EF4-FFF2-40B4-BE49-F238E27FC236}">
                      <a16:creationId xmlns:a16="http://schemas.microsoft.com/office/drawing/2014/main" id="{489B9714-4C62-7269-2FF4-6773CD8B24A0}"/>
                    </a:ext>
                  </a:extLst>
                </p:cNvPr>
                <p:cNvSpPr txBox="1"/>
                <p:nvPr/>
              </p:nvSpPr>
              <p:spPr>
                <a:xfrm>
                  <a:off x="1143205" y="3887644"/>
                  <a:ext cx="340158" cy="369332"/>
                </a:xfrm>
                <a:prstGeom prst="rect">
                  <a:avLst/>
                </a:prstGeom>
                <a:noFill/>
              </p:spPr>
              <p:txBody>
                <a:bodyPr wrap="square" rtlCol="0">
                  <a:spAutoFit/>
                </a:bodyPr>
                <a:lstStyle/>
                <a:p>
                  <a:r>
                    <a:rPr lang="en-US" dirty="0"/>
                    <a:t>g</a:t>
                  </a:r>
                </a:p>
              </p:txBody>
            </p:sp>
            <p:sp>
              <p:nvSpPr>
                <p:cNvPr id="598" name="TextBox 597">
                  <a:extLst>
                    <a:ext uri="{FF2B5EF4-FFF2-40B4-BE49-F238E27FC236}">
                      <a16:creationId xmlns:a16="http://schemas.microsoft.com/office/drawing/2014/main" id="{8DEC4400-786F-2DD0-88C8-118E6260F8BE}"/>
                    </a:ext>
                  </a:extLst>
                </p:cNvPr>
                <p:cNvSpPr txBox="1"/>
                <p:nvPr/>
              </p:nvSpPr>
              <p:spPr>
                <a:xfrm>
                  <a:off x="772671" y="4215554"/>
                  <a:ext cx="264816" cy="369332"/>
                </a:xfrm>
                <a:prstGeom prst="rect">
                  <a:avLst/>
                </a:prstGeom>
                <a:noFill/>
              </p:spPr>
              <p:txBody>
                <a:bodyPr wrap="none" rtlCol="0">
                  <a:spAutoFit/>
                </a:bodyPr>
                <a:lstStyle/>
                <a:p>
                  <a:r>
                    <a:rPr lang="en-US" dirty="0"/>
                    <a:t>f</a:t>
                  </a:r>
                </a:p>
              </p:txBody>
            </p:sp>
            <p:sp>
              <p:nvSpPr>
                <p:cNvPr id="599" name="TextBox 598">
                  <a:extLst>
                    <a:ext uri="{FF2B5EF4-FFF2-40B4-BE49-F238E27FC236}">
                      <a16:creationId xmlns:a16="http://schemas.microsoft.com/office/drawing/2014/main" id="{6B7D710A-15DF-5A44-9FCD-CB6AA0D731DA}"/>
                    </a:ext>
                  </a:extLst>
                </p:cNvPr>
                <p:cNvSpPr txBox="1"/>
                <p:nvPr/>
              </p:nvSpPr>
              <p:spPr>
                <a:xfrm>
                  <a:off x="398123" y="3872714"/>
                  <a:ext cx="317716" cy="369332"/>
                </a:xfrm>
                <a:prstGeom prst="rect">
                  <a:avLst/>
                </a:prstGeom>
                <a:noFill/>
              </p:spPr>
              <p:txBody>
                <a:bodyPr wrap="none" rtlCol="0">
                  <a:spAutoFit/>
                </a:bodyPr>
                <a:lstStyle/>
                <a:p>
                  <a:r>
                    <a:rPr lang="en-US" dirty="0"/>
                    <a:t>e</a:t>
                  </a:r>
                </a:p>
              </p:txBody>
            </p:sp>
            <p:sp>
              <p:nvSpPr>
                <p:cNvPr id="600" name="TextBox 599">
                  <a:extLst>
                    <a:ext uri="{FF2B5EF4-FFF2-40B4-BE49-F238E27FC236}">
                      <a16:creationId xmlns:a16="http://schemas.microsoft.com/office/drawing/2014/main" id="{C6A262C2-4FA3-806F-2A64-68351F7AB552}"/>
                    </a:ext>
                  </a:extLst>
                </p:cNvPr>
                <p:cNvSpPr txBox="1"/>
                <p:nvPr/>
              </p:nvSpPr>
              <p:spPr>
                <a:xfrm>
                  <a:off x="489654" y="3423175"/>
                  <a:ext cx="322524" cy="369332"/>
                </a:xfrm>
                <a:prstGeom prst="rect">
                  <a:avLst/>
                </a:prstGeom>
                <a:noFill/>
              </p:spPr>
              <p:txBody>
                <a:bodyPr wrap="none" rtlCol="0">
                  <a:spAutoFit/>
                </a:bodyPr>
                <a:lstStyle/>
                <a:p>
                  <a:r>
                    <a:rPr lang="en-US" dirty="0"/>
                    <a:t>b</a:t>
                  </a:r>
                </a:p>
              </p:txBody>
            </p:sp>
            <p:sp>
              <p:nvSpPr>
                <p:cNvPr id="601" name="TextBox 600">
                  <a:extLst>
                    <a:ext uri="{FF2B5EF4-FFF2-40B4-BE49-F238E27FC236}">
                      <a16:creationId xmlns:a16="http://schemas.microsoft.com/office/drawing/2014/main" id="{62C5BEB8-28B6-410B-708B-15DA954926CE}"/>
                    </a:ext>
                  </a:extLst>
                </p:cNvPr>
                <p:cNvSpPr txBox="1"/>
                <p:nvPr/>
              </p:nvSpPr>
              <p:spPr>
                <a:xfrm>
                  <a:off x="781622" y="3455504"/>
                  <a:ext cx="314510" cy="369332"/>
                </a:xfrm>
                <a:prstGeom prst="rect">
                  <a:avLst/>
                </a:prstGeom>
                <a:noFill/>
              </p:spPr>
              <p:txBody>
                <a:bodyPr wrap="none" rtlCol="0">
                  <a:spAutoFit/>
                </a:bodyPr>
                <a:lstStyle/>
                <a:p>
                  <a:r>
                    <a:rPr lang="en-US" dirty="0"/>
                    <a:t>a</a:t>
                  </a:r>
                </a:p>
              </p:txBody>
            </p:sp>
          </p:grpSp>
          <p:grpSp>
            <p:nvGrpSpPr>
              <p:cNvPr id="51" name="Group 50">
                <a:extLst>
                  <a:ext uri="{FF2B5EF4-FFF2-40B4-BE49-F238E27FC236}">
                    <a16:creationId xmlns:a16="http://schemas.microsoft.com/office/drawing/2014/main" id="{DEF80415-5F7E-8367-E65D-EC51F45F4CFD}"/>
                  </a:ext>
                </a:extLst>
              </p:cNvPr>
              <p:cNvGrpSpPr/>
              <p:nvPr/>
            </p:nvGrpSpPr>
            <p:grpSpPr>
              <a:xfrm>
                <a:off x="2072401" y="1428497"/>
                <a:ext cx="426538" cy="904709"/>
                <a:chOff x="718880" y="3360380"/>
                <a:chExt cx="426538" cy="904709"/>
              </a:xfrm>
            </p:grpSpPr>
            <p:cxnSp>
              <p:nvCxnSpPr>
                <p:cNvPr id="581" name="Straight Connector 580">
                  <a:extLst>
                    <a:ext uri="{FF2B5EF4-FFF2-40B4-BE49-F238E27FC236}">
                      <a16:creationId xmlns:a16="http://schemas.microsoft.com/office/drawing/2014/main" id="{318D183A-46AA-39C1-7186-1D1810D0AFB3}"/>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82" name="Straight Connector 581">
                  <a:extLst>
                    <a:ext uri="{FF2B5EF4-FFF2-40B4-BE49-F238E27FC236}">
                      <a16:creationId xmlns:a16="http://schemas.microsoft.com/office/drawing/2014/main" id="{AB119344-1BB7-518B-B613-BE9FE2017699}"/>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83" name="Straight Connector 582">
                  <a:extLst>
                    <a:ext uri="{FF2B5EF4-FFF2-40B4-BE49-F238E27FC236}">
                      <a16:creationId xmlns:a16="http://schemas.microsoft.com/office/drawing/2014/main" id="{4380221A-6E50-8983-801F-D04B2DE12C11}"/>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84" name="Straight Connector 583">
                  <a:extLst>
                    <a:ext uri="{FF2B5EF4-FFF2-40B4-BE49-F238E27FC236}">
                      <a16:creationId xmlns:a16="http://schemas.microsoft.com/office/drawing/2014/main" id="{DF624D62-EB37-B766-8199-D88BCE13F9F7}"/>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85" name="Straight Connector 584">
                  <a:extLst>
                    <a:ext uri="{FF2B5EF4-FFF2-40B4-BE49-F238E27FC236}">
                      <a16:creationId xmlns:a16="http://schemas.microsoft.com/office/drawing/2014/main" id="{89166110-EB20-94F3-7F5B-8D9779D3AA3B}"/>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86" name="Straight Connector 585">
                  <a:extLst>
                    <a:ext uri="{FF2B5EF4-FFF2-40B4-BE49-F238E27FC236}">
                      <a16:creationId xmlns:a16="http://schemas.microsoft.com/office/drawing/2014/main" id="{374921B9-6D57-088E-B9CA-836E6408EFB5}"/>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87" name="Straight Connector 586">
                  <a:extLst>
                    <a:ext uri="{FF2B5EF4-FFF2-40B4-BE49-F238E27FC236}">
                      <a16:creationId xmlns:a16="http://schemas.microsoft.com/office/drawing/2014/main" id="{A2625F3D-4872-E514-692B-81F0DE9FE879}"/>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43E76B5D-C456-1DE3-8130-7C235AABDEF9}"/>
                  </a:ext>
                </a:extLst>
              </p:cNvPr>
              <p:cNvGrpSpPr/>
              <p:nvPr/>
            </p:nvGrpSpPr>
            <p:grpSpPr>
              <a:xfrm>
                <a:off x="3144614" y="1442832"/>
                <a:ext cx="426538" cy="904709"/>
                <a:chOff x="718880" y="3360380"/>
                <a:chExt cx="426538" cy="904709"/>
              </a:xfrm>
            </p:grpSpPr>
            <p:cxnSp>
              <p:nvCxnSpPr>
                <p:cNvPr id="574" name="Straight Connector 573">
                  <a:extLst>
                    <a:ext uri="{FF2B5EF4-FFF2-40B4-BE49-F238E27FC236}">
                      <a16:creationId xmlns:a16="http://schemas.microsoft.com/office/drawing/2014/main" id="{ACC62706-864A-31C4-A2C3-E398E5EA3769}"/>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75" name="Straight Connector 574">
                  <a:extLst>
                    <a:ext uri="{FF2B5EF4-FFF2-40B4-BE49-F238E27FC236}">
                      <a16:creationId xmlns:a16="http://schemas.microsoft.com/office/drawing/2014/main" id="{8E7B7E4F-AB04-BCDA-CEDA-9A1533F780B5}"/>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76" name="Straight Connector 575">
                  <a:extLst>
                    <a:ext uri="{FF2B5EF4-FFF2-40B4-BE49-F238E27FC236}">
                      <a16:creationId xmlns:a16="http://schemas.microsoft.com/office/drawing/2014/main" id="{4EE81DD3-9B4F-B534-FBED-FA6663EAD101}"/>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77" name="Straight Connector 576">
                  <a:extLst>
                    <a:ext uri="{FF2B5EF4-FFF2-40B4-BE49-F238E27FC236}">
                      <a16:creationId xmlns:a16="http://schemas.microsoft.com/office/drawing/2014/main" id="{076B1211-9CC9-3C08-1F72-CBC79D167B56}"/>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E3BA23D1-F24E-D16B-C1DF-7534FBDA7238}"/>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0D6CA5B5-BDF9-DB4D-0B22-C32A35281EAA}"/>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80" name="Straight Connector 579">
                  <a:extLst>
                    <a:ext uri="{FF2B5EF4-FFF2-40B4-BE49-F238E27FC236}">
                      <a16:creationId xmlns:a16="http://schemas.microsoft.com/office/drawing/2014/main" id="{627B8E43-097E-E7DF-57C0-5E7EB3EC11D6}"/>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EE0F5175-6597-2972-3FAF-DFDE3341725D}"/>
                  </a:ext>
                </a:extLst>
              </p:cNvPr>
              <p:cNvGrpSpPr/>
              <p:nvPr/>
            </p:nvGrpSpPr>
            <p:grpSpPr>
              <a:xfrm>
                <a:off x="4148092" y="1438716"/>
                <a:ext cx="426538" cy="904709"/>
                <a:chOff x="718880" y="3360380"/>
                <a:chExt cx="426538" cy="904709"/>
              </a:xfrm>
            </p:grpSpPr>
            <p:cxnSp>
              <p:nvCxnSpPr>
                <p:cNvPr id="567" name="Straight Connector 566">
                  <a:extLst>
                    <a:ext uri="{FF2B5EF4-FFF2-40B4-BE49-F238E27FC236}">
                      <a16:creationId xmlns:a16="http://schemas.microsoft.com/office/drawing/2014/main" id="{4817E136-7436-5DDC-AF4C-CD9E307A6887}"/>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68" name="Straight Connector 567">
                  <a:extLst>
                    <a:ext uri="{FF2B5EF4-FFF2-40B4-BE49-F238E27FC236}">
                      <a16:creationId xmlns:a16="http://schemas.microsoft.com/office/drawing/2014/main" id="{1E222C6B-1E3F-1843-918C-581FF94F82B2}"/>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69" name="Straight Connector 568">
                  <a:extLst>
                    <a:ext uri="{FF2B5EF4-FFF2-40B4-BE49-F238E27FC236}">
                      <a16:creationId xmlns:a16="http://schemas.microsoft.com/office/drawing/2014/main" id="{FDBB9C91-73F1-E41D-596B-AA88AEBBFC14}"/>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28BBA07B-69B3-E89C-29F3-5E99BA48D0B2}"/>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71" name="Straight Connector 570">
                  <a:extLst>
                    <a:ext uri="{FF2B5EF4-FFF2-40B4-BE49-F238E27FC236}">
                      <a16:creationId xmlns:a16="http://schemas.microsoft.com/office/drawing/2014/main" id="{8B3A2DEC-C336-F1D6-D383-0E6A1DF42CBD}"/>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72" name="Straight Connector 571">
                  <a:extLst>
                    <a:ext uri="{FF2B5EF4-FFF2-40B4-BE49-F238E27FC236}">
                      <a16:creationId xmlns:a16="http://schemas.microsoft.com/office/drawing/2014/main" id="{93038164-7A98-D3E3-E739-56B6E0CD7C4C}"/>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73" name="Straight Connector 572">
                  <a:extLst>
                    <a:ext uri="{FF2B5EF4-FFF2-40B4-BE49-F238E27FC236}">
                      <a16:creationId xmlns:a16="http://schemas.microsoft.com/office/drawing/2014/main" id="{3178BCA5-523C-E09B-73BF-A84D04521FA5}"/>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54" name="Group 53">
                <a:extLst>
                  <a:ext uri="{FF2B5EF4-FFF2-40B4-BE49-F238E27FC236}">
                    <a16:creationId xmlns:a16="http://schemas.microsoft.com/office/drawing/2014/main" id="{CB97AE1F-70AF-0FF0-20FA-A6FD5B8675D7}"/>
                  </a:ext>
                </a:extLst>
              </p:cNvPr>
              <p:cNvGrpSpPr/>
              <p:nvPr/>
            </p:nvGrpSpPr>
            <p:grpSpPr>
              <a:xfrm>
                <a:off x="5199359" y="1427123"/>
                <a:ext cx="426538" cy="904709"/>
                <a:chOff x="718880" y="3360380"/>
                <a:chExt cx="426538" cy="904709"/>
              </a:xfrm>
            </p:grpSpPr>
            <p:cxnSp>
              <p:nvCxnSpPr>
                <p:cNvPr id="560" name="Straight Connector 559">
                  <a:extLst>
                    <a:ext uri="{FF2B5EF4-FFF2-40B4-BE49-F238E27FC236}">
                      <a16:creationId xmlns:a16="http://schemas.microsoft.com/office/drawing/2014/main" id="{377A6C64-12D9-3481-2D8C-DC84ADA1B7D5}"/>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61" name="Straight Connector 560">
                  <a:extLst>
                    <a:ext uri="{FF2B5EF4-FFF2-40B4-BE49-F238E27FC236}">
                      <a16:creationId xmlns:a16="http://schemas.microsoft.com/office/drawing/2014/main" id="{136FDF9B-69A6-A3E9-BC80-D703D129E856}"/>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8077EF3C-1D9D-8E09-D1CB-9BA6834378EE}"/>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63" name="Straight Connector 562">
                  <a:extLst>
                    <a:ext uri="{FF2B5EF4-FFF2-40B4-BE49-F238E27FC236}">
                      <a16:creationId xmlns:a16="http://schemas.microsoft.com/office/drawing/2014/main" id="{CA524B66-A443-50F4-2BD7-DC1BE51C54ED}"/>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64" name="Straight Connector 563">
                  <a:extLst>
                    <a:ext uri="{FF2B5EF4-FFF2-40B4-BE49-F238E27FC236}">
                      <a16:creationId xmlns:a16="http://schemas.microsoft.com/office/drawing/2014/main" id="{33620D5E-0C41-7C17-879B-B86E0B56EC57}"/>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65" name="Straight Connector 564">
                  <a:extLst>
                    <a:ext uri="{FF2B5EF4-FFF2-40B4-BE49-F238E27FC236}">
                      <a16:creationId xmlns:a16="http://schemas.microsoft.com/office/drawing/2014/main" id="{6705AE07-1415-FFCD-B873-3FB0EC2D2D09}"/>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F95ECE1B-8C75-AD06-1160-F1ABBA11E672}"/>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1E47DCD3-3BC6-23EC-0079-D656FA06C3E2}"/>
                  </a:ext>
                </a:extLst>
              </p:cNvPr>
              <p:cNvGrpSpPr/>
              <p:nvPr/>
            </p:nvGrpSpPr>
            <p:grpSpPr>
              <a:xfrm>
                <a:off x="6234486" y="1438215"/>
                <a:ext cx="426538" cy="904709"/>
                <a:chOff x="718880" y="3360380"/>
                <a:chExt cx="426538" cy="904709"/>
              </a:xfrm>
            </p:grpSpPr>
            <p:cxnSp>
              <p:nvCxnSpPr>
                <p:cNvPr id="553" name="Straight Connector 552">
                  <a:extLst>
                    <a:ext uri="{FF2B5EF4-FFF2-40B4-BE49-F238E27FC236}">
                      <a16:creationId xmlns:a16="http://schemas.microsoft.com/office/drawing/2014/main" id="{6B8729B4-C248-6592-718E-57B52E2E9A9B}"/>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FE1DFB2A-405A-C796-A9D6-1819BD5100BD}"/>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55" name="Straight Connector 554">
                  <a:extLst>
                    <a:ext uri="{FF2B5EF4-FFF2-40B4-BE49-F238E27FC236}">
                      <a16:creationId xmlns:a16="http://schemas.microsoft.com/office/drawing/2014/main" id="{630A25E7-88E8-BE75-8995-4D03FD4F0C65}"/>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56" name="Straight Connector 555">
                  <a:extLst>
                    <a:ext uri="{FF2B5EF4-FFF2-40B4-BE49-F238E27FC236}">
                      <a16:creationId xmlns:a16="http://schemas.microsoft.com/office/drawing/2014/main" id="{12C4BCDA-0CB5-EB51-248A-15C807252027}"/>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57" name="Straight Connector 556">
                  <a:extLst>
                    <a:ext uri="{FF2B5EF4-FFF2-40B4-BE49-F238E27FC236}">
                      <a16:creationId xmlns:a16="http://schemas.microsoft.com/office/drawing/2014/main" id="{5F035F19-7318-4AFB-421D-E401667C9CF5}"/>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2FBD6EC7-2917-1A00-ABB3-8541C5C485B2}"/>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59" name="Straight Connector 558">
                  <a:extLst>
                    <a:ext uri="{FF2B5EF4-FFF2-40B4-BE49-F238E27FC236}">
                      <a16:creationId xmlns:a16="http://schemas.microsoft.com/office/drawing/2014/main" id="{CACDFC13-C50D-9DC3-41C5-8C9C902059AA}"/>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C3CA84DA-EB8C-908F-E838-7A2BFF3FD758}"/>
                  </a:ext>
                </a:extLst>
              </p:cNvPr>
              <p:cNvGrpSpPr/>
              <p:nvPr/>
            </p:nvGrpSpPr>
            <p:grpSpPr>
              <a:xfrm>
                <a:off x="7290754" y="1448261"/>
                <a:ext cx="426538" cy="904709"/>
                <a:chOff x="718880" y="3360380"/>
                <a:chExt cx="426538" cy="904709"/>
              </a:xfrm>
            </p:grpSpPr>
            <p:cxnSp>
              <p:nvCxnSpPr>
                <p:cNvPr id="546" name="Straight Connector 545">
                  <a:extLst>
                    <a:ext uri="{FF2B5EF4-FFF2-40B4-BE49-F238E27FC236}">
                      <a16:creationId xmlns:a16="http://schemas.microsoft.com/office/drawing/2014/main" id="{9F8794B7-F2EB-1C3C-B264-9F7D7EB9EC97}"/>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47" name="Straight Connector 546">
                  <a:extLst>
                    <a:ext uri="{FF2B5EF4-FFF2-40B4-BE49-F238E27FC236}">
                      <a16:creationId xmlns:a16="http://schemas.microsoft.com/office/drawing/2014/main" id="{649688AD-D08D-5FD3-2685-C1F673A05F6A}"/>
                    </a:ext>
                  </a:extLst>
                </p:cNvPr>
                <p:cNvCxnSpPr/>
                <p:nvPr/>
              </p:nvCxnSpPr>
              <p:spPr>
                <a:xfrm>
                  <a:off x="725759" y="3808566"/>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48" name="Straight Connector 547">
                  <a:extLst>
                    <a:ext uri="{FF2B5EF4-FFF2-40B4-BE49-F238E27FC236}">
                      <a16:creationId xmlns:a16="http://schemas.microsoft.com/office/drawing/2014/main" id="{CBBCEDCE-39F3-F25D-D94D-91AD42BC44E2}"/>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49" name="Straight Connector 548">
                  <a:extLst>
                    <a:ext uri="{FF2B5EF4-FFF2-40B4-BE49-F238E27FC236}">
                      <a16:creationId xmlns:a16="http://schemas.microsoft.com/office/drawing/2014/main" id="{379DB8DD-BD62-FA65-3581-294753CE36D0}"/>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1B250C6F-6D1F-C48F-50AA-D2B93C042616}"/>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51" name="Straight Connector 550">
                  <a:extLst>
                    <a:ext uri="{FF2B5EF4-FFF2-40B4-BE49-F238E27FC236}">
                      <a16:creationId xmlns:a16="http://schemas.microsoft.com/office/drawing/2014/main" id="{54C7CA67-806D-1C75-2240-1E6393095722}"/>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52" name="Straight Connector 551">
                  <a:extLst>
                    <a:ext uri="{FF2B5EF4-FFF2-40B4-BE49-F238E27FC236}">
                      <a16:creationId xmlns:a16="http://schemas.microsoft.com/office/drawing/2014/main" id="{1674C10F-6AD1-7283-DCC4-04DA05D63564}"/>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8BDF8CB0-E830-BC6F-3E43-7C98A15C03B2}"/>
                  </a:ext>
                </a:extLst>
              </p:cNvPr>
              <p:cNvGrpSpPr/>
              <p:nvPr/>
            </p:nvGrpSpPr>
            <p:grpSpPr>
              <a:xfrm>
                <a:off x="8362967" y="1462596"/>
                <a:ext cx="426538" cy="904709"/>
                <a:chOff x="718880" y="3360380"/>
                <a:chExt cx="426538" cy="904709"/>
              </a:xfrm>
            </p:grpSpPr>
            <p:cxnSp>
              <p:nvCxnSpPr>
                <p:cNvPr id="539" name="Straight Connector 538">
                  <a:extLst>
                    <a:ext uri="{FF2B5EF4-FFF2-40B4-BE49-F238E27FC236}">
                      <a16:creationId xmlns:a16="http://schemas.microsoft.com/office/drawing/2014/main" id="{603CC37C-31E1-29DA-5BC3-A36E25CEEA36}"/>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40" name="Straight Connector 539">
                  <a:extLst>
                    <a:ext uri="{FF2B5EF4-FFF2-40B4-BE49-F238E27FC236}">
                      <a16:creationId xmlns:a16="http://schemas.microsoft.com/office/drawing/2014/main" id="{E09F21E0-5CCC-BEC0-C5DD-9D6454BF2146}"/>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41" name="Straight Connector 540">
                  <a:extLst>
                    <a:ext uri="{FF2B5EF4-FFF2-40B4-BE49-F238E27FC236}">
                      <a16:creationId xmlns:a16="http://schemas.microsoft.com/office/drawing/2014/main" id="{9CFDBC11-2CD5-8CE1-EEFF-8146E3971C54}"/>
                    </a:ext>
                  </a:extLst>
                </p:cNvPr>
                <p:cNvCxnSpPr/>
                <p:nvPr/>
              </p:nvCxnSpPr>
              <p:spPr>
                <a:xfrm>
                  <a:off x="725759" y="4265089"/>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42" name="Straight Connector 541">
                  <a:extLst>
                    <a:ext uri="{FF2B5EF4-FFF2-40B4-BE49-F238E27FC236}">
                      <a16:creationId xmlns:a16="http://schemas.microsoft.com/office/drawing/2014/main" id="{A5C5F5A8-02A3-03EE-A289-9D9C15122484}"/>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43" name="Straight Connector 542">
                  <a:extLst>
                    <a:ext uri="{FF2B5EF4-FFF2-40B4-BE49-F238E27FC236}">
                      <a16:creationId xmlns:a16="http://schemas.microsoft.com/office/drawing/2014/main" id="{6C24255F-3EC8-EEE3-48DD-DFF837A238F7}"/>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44" name="Straight Connector 543">
                  <a:extLst>
                    <a:ext uri="{FF2B5EF4-FFF2-40B4-BE49-F238E27FC236}">
                      <a16:creationId xmlns:a16="http://schemas.microsoft.com/office/drawing/2014/main" id="{821D4F27-99D4-5EDF-20E4-8ECB9294FA34}"/>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45" name="Straight Connector 544">
                  <a:extLst>
                    <a:ext uri="{FF2B5EF4-FFF2-40B4-BE49-F238E27FC236}">
                      <a16:creationId xmlns:a16="http://schemas.microsoft.com/office/drawing/2014/main" id="{ADAFB630-4CA0-7947-AE31-EBE767A13955}"/>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grpSp>
            <p:nvGrpSpPr>
              <p:cNvPr id="58" name="Group 57">
                <a:extLst>
                  <a:ext uri="{FF2B5EF4-FFF2-40B4-BE49-F238E27FC236}">
                    <a16:creationId xmlns:a16="http://schemas.microsoft.com/office/drawing/2014/main" id="{F648C0AE-8553-0BE0-45CF-D929C5ED0FEF}"/>
                  </a:ext>
                </a:extLst>
              </p:cNvPr>
              <p:cNvGrpSpPr/>
              <p:nvPr/>
            </p:nvGrpSpPr>
            <p:grpSpPr>
              <a:xfrm>
                <a:off x="9366445" y="1458480"/>
                <a:ext cx="426538" cy="904709"/>
                <a:chOff x="718880" y="3360380"/>
                <a:chExt cx="426538" cy="904709"/>
              </a:xfrm>
            </p:grpSpPr>
            <p:cxnSp>
              <p:nvCxnSpPr>
                <p:cNvPr id="532" name="Straight Connector 531">
                  <a:extLst>
                    <a:ext uri="{FF2B5EF4-FFF2-40B4-BE49-F238E27FC236}">
                      <a16:creationId xmlns:a16="http://schemas.microsoft.com/office/drawing/2014/main" id="{85168BF7-6445-7FD0-2C79-074D2A0BFDD0}"/>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33" name="Straight Connector 532">
                  <a:extLst>
                    <a:ext uri="{FF2B5EF4-FFF2-40B4-BE49-F238E27FC236}">
                      <a16:creationId xmlns:a16="http://schemas.microsoft.com/office/drawing/2014/main" id="{3330D708-358E-0696-58F6-02FE581CC1BD}"/>
                    </a:ext>
                  </a:extLst>
                </p:cNvPr>
                <p:cNvCxnSpPr/>
                <p:nvPr/>
              </p:nvCxnSpPr>
              <p:spPr>
                <a:xfrm>
                  <a:off x="725759" y="3808566"/>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34" name="Straight Connector 533">
                  <a:extLst>
                    <a:ext uri="{FF2B5EF4-FFF2-40B4-BE49-F238E27FC236}">
                      <a16:creationId xmlns:a16="http://schemas.microsoft.com/office/drawing/2014/main" id="{89F26AEB-6102-7BBE-4843-43F5F0458F1F}"/>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35" name="Straight Connector 534">
                  <a:extLst>
                    <a:ext uri="{FF2B5EF4-FFF2-40B4-BE49-F238E27FC236}">
                      <a16:creationId xmlns:a16="http://schemas.microsoft.com/office/drawing/2014/main" id="{CABBBA7D-2439-4410-79A0-7378D156E16B}"/>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36" name="Straight Connector 535">
                  <a:extLst>
                    <a:ext uri="{FF2B5EF4-FFF2-40B4-BE49-F238E27FC236}">
                      <a16:creationId xmlns:a16="http://schemas.microsoft.com/office/drawing/2014/main" id="{1339F203-EDF5-311D-5EAE-46F79DF4126B}"/>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4E94DAAB-8DDF-286D-0AEA-20D51FB6A91B}"/>
                    </a:ext>
                  </a:extLst>
                </p:cNvPr>
                <p:cNvCxnSpPr>
                  <a:cxnSpLocks/>
                </p:cNvCxnSpPr>
                <p:nvPr/>
              </p:nvCxnSpPr>
              <p:spPr>
                <a:xfrm>
                  <a:off x="720026"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538" name="Straight Connector 537">
                  <a:extLst>
                    <a:ext uri="{FF2B5EF4-FFF2-40B4-BE49-F238E27FC236}">
                      <a16:creationId xmlns:a16="http://schemas.microsoft.com/office/drawing/2014/main" id="{095398A5-E872-22B4-F61A-FF459DE90FB1}"/>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59" name="TextBox 58">
                <a:extLst>
                  <a:ext uri="{FF2B5EF4-FFF2-40B4-BE49-F238E27FC236}">
                    <a16:creationId xmlns:a16="http://schemas.microsoft.com/office/drawing/2014/main" id="{3780E88C-41F1-5C99-665A-209558862F7B}"/>
                  </a:ext>
                </a:extLst>
              </p:cNvPr>
              <p:cNvSpPr txBox="1"/>
              <p:nvPr/>
            </p:nvSpPr>
            <p:spPr>
              <a:xfrm>
                <a:off x="2120689" y="1097280"/>
                <a:ext cx="314510" cy="369332"/>
              </a:xfrm>
              <a:prstGeom prst="rect">
                <a:avLst/>
              </a:prstGeom>
              <a:noFill/>
            </p:spPr>
            <p:txBody>
              <a:bodyPr wrap="none" rtlCol="0">
                <a:spAutoFit/>
              </a:bodyPr>
              <a:lstStyle/>
              <a:p>
                <a:r>
                  <a:rPr lang="en-US" dirty="0"/>
                  <a:t>c</a:t>
                </a:r>
              </a:p>
            </p:txBody>
          </p:sp>
          <p:sp>
            <p:nvSpPr>
              <p:cNvPr id="60" name="TextBox 59">
                <a:extLst>
                  <a:ext uri="{FF2B5EF4-FFF2-40B4-BE49-F238E27FC236}">
                    <a16:creationId xmlns:a16="http://schemas.microsoft.com/office/drawing/2014/main" id="{E55E20DE-30A0-41AE-BC16-BFA8E3E846EF}"/>
                  </a:ext>
                </a:extLst>
              </p:cNvPr>
              <p:cNvSpPr txBox="1"/>
              <p:nvPr/>
            </p:nvSpPr>
            <p:spPr>
              <a:xfrm>
                <a:off x="2468550" y="1464841"/>
                <a:ext cx="322524" cy="369332"/>
              </a:xfrm>
              <a:prstGeom prst="rect">
                <a:avLst/>
              </a:prstGeom>
              <a:noFill/>
            </p:spPr>
            <p:txBody>
              <a:bodyPr wrap="none" rtlCol="0">
                <a:spAutoFit/>
              </a:bodyPr>
              <a:lstStyle/>
              <a:p>
                <a:r>
                  <a:rPr lang="en-US" dirty="0"/>
                  <a:t>d</a:t>
                </a:r>
              </a:p>
            </p:txBody>
          </p:sp>
          <p:sp>
            <p:nvSpPr>
              <p:cNvPr id="61" name="TextBox 60">
                <a:extLst>
                  <a:ext uri="{FF2B5EF4-FFF2-40B4-BE49-F238E27FC236}">
                    <a16:creationId xmlns:a16="http://schemas.microsoft.com/office/drawing/2014/main" id="{CDF1528F-D846-4AA2-8527-5F2E7E06B72E}"/>
                  </a:ext>
                </a:extLst>
              </p:cNvPr>
              <p:cNvSpPr txBox="1"/>
              <p:nvPr/>
            </p:nvSpPr>
            <p:spPr>
              <a:xfrm>
                <a:off x="2492091" y="1929310"/>
                <a:ext cx="340158" cy="369332"/>
              </a:xfrm>
              <a:prstGeom prst="rect">
                <a:avLst/>
              </a:prstGeom>
              <a:noFill/>
            </p:spPr>
            <p:txBody>
              <a:bodyPr wrap="square" rtlCol="0">
                <a:spAutoFit/>
              </a:bodyPr>
              <a:lstStyle/>
              <a:p>
                <a:r>
                  <a:rPr lang="en-US" dirty="0"/>
                  <a:t>g</a:t>
                </a:r>
              </a:p>
            </p:txBody>
          </p:sp>
          <p:sp>
            <p:nvSpPr>
              <p:cNvPr id="62" name="TextBox 61">
                <a:extLst>
                  <a:ext uri="{FF2B5EF4-FFF2-40B4-BE49-F238E27FC236}">
                    <a16:creationId xmlns:a16="http://schemas.microsoft.com/office/drawing/2014/main" id="{AFB77831-38E1-D0D3-9869-1022FB79A554}"/>
                  </a:ext>
                </a:extLst>
              </p:cNvPr>
              <p:cNvSpPr txBox="1"/>
              <p:nvPr/>
            </p:nvSpPr>
            <p:spPr>
              <a:xfrm>
                <a:off x="2121557" y="2287700"/>
                <a:ext cx="264816" cy="369332"/>
              </a:xfrm>
              <a:prstGeom prst="rect">
                <a:avLst/>
              </a:prstGeom>
              <a:noFill/>
            </p:spPr>
            <p:txBody>
              <a:bodyPr wrap="none" rtlCol="0">
                <a:spAutoFit/>
              </a:bodyPr>
              <a:lstStyle/>
              <a:p>
                <a:r>
                  <a:rPr lang="en-US" dirty="0"/>
                  <a:t>f</a:t>
                </a:r>
              </a:p>
            </p:txBody>
          </p:sp>
          <p:sp>
            <p:nvSpPr>
              <p:cNvPr id="63" name="TextBox 62">
                <a:extLst>
                  <a:ext uri="{FF2B5EF4-FFF2-40B4-BE49-F238E27FC236}">
                    <a16:creationId xmlns:a16="http://schemas.microsoft.com/office/drawing/2014/main" id="{C7122C56-2DBB-CC29-FDEA-0EBF0306FEAF}"/>
                  </a:ext>
                </a:extLst>
              </p:cNvPr>
              <p:cNvSpPr txBox="1"/>
              <p:nvPr/>
            </p:nvSpPr>
            <p:spPr>
              <a:xfrm>
                <a:off x="1747009" y="1914380"/>
                <a:ext cx="317716" cy="369332"/>
              </a:xfrm>
              <a:prstGeom prst="rect">
                <a:avLst/>
              </a:prstGeom>
              <a:noFill/>
            </p:spPr>
            <p:txBody>
              <a:bodyPr wrap="none" rtlCol="0">
                <a:spAutoFit/>
              </a:bodyPr>
              <a:lstStyle/>
              <a:p>
                <a:r>
                  <a:rPr lang="en-US" dirty="0"/>
                  <a:t>e</a:t>
                </a:r>
              </a:p>
            </p:txBody>
          </p:sp>
          <p:sp>
            <p:nvSpPr>
              <p:cNvPr id="495" name="TextBox 494">
                <a:extLst>
                  <a:ext uri="{FF2B5EF4-FFF2-40B4-BE49-F238E27FC236}">
                    <a16:creationId xmlns:a16="http://schemas.microsoft.com/office/drawing/2014/main" id="{0A06E7E9-75EB-36DE-CC70-89821F8FFF21}"/>
                  </a:ext>
                </a:extLst>
              </p:cNvPr>
              <p:cNvSpPr txBox="1"/>
              <p:nvPr/>
            </p:nvSpPr>
            <p:spPr>
              <a:xfrm>
                <a:off x="1838540" y="1464841"/>
                <a:ext cx="322524" cy="369332"/>
              </a:xfrm>
              <a:prstGeom prst="rect">
                <a:avLst/>
              </a:prstGeom>
              <a:noFill/>
            </p:spPr>
            <p:txBody>
              <a:bodyPr wrap="none" rtlCol="0">
                <a:spAutoFit/>
              </a:bodyPr>
              <a:lstStyle/>
              <a:p>
                <a:r>
                  <a:rPr lang="en-US" dirty="0"/>
                  <a:t>b</a:t>
                </a:r>
              </a:p>
            </p:txBody>
          </p:sp>
          <p:sp>
            <p:nvSpPr>
              <p:cNvPr id="497" name="TextBox 496">
                <a:extLst>
                  <a:ext uri="{FF2B5EF4-FFF2-40B4-BE49-F238E27FC236}">
                    <a16:creationId xmlns:a16="http://schemas.microsoft.com/office/drawing/2014/main" id="{05C2E08E-A8A9-68DC-06A0-013223B8E91F}"/>
                  </a:ext>
                </a:extLst>
              </p:cNvPr>
              <p:cNvSpPr txBox="1"/>
              <p:nvPr/>
            </p:nvSpPr>
            <p:spPr>
              <a:xfrm>
                <a:off x="2130508" y="1497170"/>
                <a:ext cx="314510" cy="369332"/>
              </a:xfrm>
              <a:prstGeom prst="rect">
                <a:avLst/>
              </a:prstGeom>
              <a:noFill/>
            </p:spPr>
            <p:txBody>
              <a:bodyPr wrap="none" rtlCol="0">
                <a:spAutoFit/>
              </a:bodyPr>
              <a:lstStyle/>
              <a:p>
                <a:r>
                  <a:rPr lang="en-US" dirty="0"/>
                  <a:t>a</a:t>
                </a:r>
              </a:p>
            </p:txBody>
          </p:sp>
          <p:sp>
            <p:nvSpPr>
              <p:cNvPr id="498" name="TextBox 497">
                <a:extLst>
                  <a:ext uri="{FF2B5EF4-FFF2-40B4-BE49-F238E27FC236}">
                    <a16:creationId xmlns:a16="http://schemas.microsoft.com/office/drawing/2014/main" id="{BC47081B-CCAC-F1AE-52D6-0F7097913B07}"/>
                  </a:ext>
                </a:extLst>
              </p:cNvPr>
              <p:cNvSpPr txBox="1"/>
              <p:nvPr/>
            </p:nvSpPr>
            <p:spPr>
              <a:xfrm>
                <a:off x="3223315" y="1156197"/>
                <a:ext cx="314510" cy="369332"/>
              </a:xfrm>
              <a:prstGeom prst="rect">
                <a:avLst/>
              </a:prstGeom>
              <a:noFill/>
            </p:spPr>
            <p:txBody>
              <a:bodyPr wrap="none" rtlCol="0">
                <a:spAutoFit/>
              </a:bodyPr>
              <a:lstStyle/>
              <a:p>
                <a:r>
                  <a:rPr lang="en-US" dirty="0"/>
                  <a:t>c</a:t>
                </a:r>
              </a:p>
            </p:txBody>
          </p:sp>
          <p:sp>
            <p:nvSpPr>
              <p:cNvPr id="499" name="TextBox 498">
                <a:extLst>
                  <a:ext uri="{FF2B5EF4-FFF2-40B4-BE49-F238E27FC236}">
                    <a16:creationId xmlns:a16="http://schemas.microsoft.com/office/drawing/2014/main" id="{6454D582-4F69-73BF-C791-F325ABCC6338}"/>
                  </a:ext>
                </a:extLst>
              </p:cNvPr>
              <p:cNvSpPr txBox="1"/>
              <p:nvPr/>
            </p:nvSpPr>
            <p:spPr>
              <a:xfrm>
                <a:off x="3571176" y="1523758"/>
                <a:ext cx="322524" cy="369332"/>
              </a:xfrm>
              <a:prstGeom prst="rect">
                <a:avLst/>
              </a:prstGeom>
              <a:noFill/>
            </p:spPr>
            <p:txBody>
              <a:bodyPr wrap="none" rtlCol="0">
                <a:spAutoFit/>
              </a:bodyPr>
              <a:lstStyle/>
              <a:p>
                <a:r>
                  <a:rPr lang="en-US" dirty="0"/>
                  <a:t>d</a:t>
                </a:r>
              </a:p>
            </p:txBody>
          </p:sp>
          <p:sp>
            <p:nvSpPr>
              <p:cNvPr id="500" name="TextBox 499">
                <a:extLst>
                  <a:ext uri="{FF2B5EF4-FFF2-40B4-BE49-F238E27FC236}">
                    <a16:creationId xmlns:a16="http://schemas.microsoft.com/office/drawing/2014/main" id="{4EDBB0BA-9106-C6FB-CC31-AD86B4F08B6F}"/>
                  </a:ext>
                </a:extLst>
              </p:cNvPr>
              <p:cNvSpPr txBox="1"/>
              <p:nvPr/>
            </p:nvSpPr>
            <p:spPr>
              <a:xfrm>
                <a:off x="3594717" y="1988227"/>
                <a:ext cx="340158" cy="369332"/>
              </a:xfrm>
              <a:prstGeom prst="rect">
                <a:avLst/>
              </a:prstGeom>
              <a:noFill/>
            </p:spPr>
            <p:txBody>
              <a:bodyPr wrap="square" rtlCol="0">
                <a:spAutoFit/>
              </a:bodyPr>
              <a:lstStyle/>
              <a:p>
                <a:r>
                  <a:rPr lang="en-US" dirty="0"/>
                  <a:t>g</a:t>
                </a:r>
              </a:p>
            </p:txBody>
          </p:sp>
          <p:sp>
            <p:nvSpPr>
              <p:cNvPr id="501" name="TextBox 500">
                <a:extLst>
                  <a:ext uri="{FF2B5EF4-FFF2-40B4-BE49-F238E27FC236}">
                    <a16:creationId xmlns:a16="http://schemas.microsoft.com/office/drawing/2014/main" id="{1144C617-C341-6A9D-C7EA-1B7A9781DD3C}"/>
                  </a:ext>
                </a:extLst>
              </p:cNvPr>
              <p:cNvSpPr txBox="1"/>
              <p:nvPr/>
            </p:nvSpPr>
            <p:spPr>
              <a:xfrm>
                <a:off x="3224183" y="2316137"/>
                <a:ext cx="264816" cy="369332"/>
              </a:xfrm>
              <a:prstGeom prst="rect">
                <a:avLst/>
              </a:prstGeom>
              <a:noFill/>
            </p:spPr>
            <p:txBody>
              <a:bodyPr wrap="none" rtlCol="0">
                <a:spAutoFit/>
              </a:bodyPr>
              <a:lstStyle/>
              <a:p>
                <a:r>
                  <a:rPr lang="en-US" dirty="0"/>
                  <a:t>f</a:t>
                </a:r>
              </a:p>
            </p:txBody>
          </p:sp>
          <p:sp>
            <p:nvSpPr>
              <p:cNvPr id="502" name="TextBox 501">
                <a:extLst>
                  <a:ext uri="{FF2B5EF4-FFF2-40B4-BE49-F238E27FC236}">
                    <a16:creationId xmlns:a16="http://schemas.microsoft.com/office/drawing/2014/main" id="{34C56DEB-2876-BE40-A7A6-F31C352BD045}"/>
                  </a:ext>
                </a:extLst>
              </p:cNvPr>
              <p:cNvSpPr txBox="1"/>
              <p:nvPr/>
            </p:nvSpPr>
            <p:spPr>
              <a:xfrm>
                <a:off x="2849635" y="1973297"/>
                <a:ext cx="317716" cy="369332"/>
              </a:xfrm>
              <a:prstGeom prst="rect">
                <a:avLst/>
              </a:prstGeom>
              <a:noFill/>
            </p:spPr>
            <p:txBody>
              <a:bodyPr wrap="none" rtlCol="0">
                <a:spAutoFit/>
              </a:bodyPr>
              <a:lstStyle/>
              <a:p>
                <a:r>
                  <a:rPr lang="en-US" dirty="0"/>
                  <a:t>e</a:t>
                </a:r>
              </a:p>
            </p:txBody>
          </p:sp>
          <p:sp>
            <p:nvSpPr>
              <p:cNvPr id="503" name="TextBox 502">
                <a:extLst>
                  <a:ext uri="{FF2B5EF4-FFF2-40B4-BE49-F238E27FC236}">
                    <a16:creationId xmlns:a16="http://schemas.microsoft.com/office/drawing/2014/main" id="{F788C19F-D9CE-1245-F84E-D4F353CFDD29}"/>
                  </a:ext>
                </a:extLst>
              </p:cNvPr>
              <p:cNvSpPr txBox="1"/>
              <p:nvPr/>
            </p:nvSpPr>
            <p:spPr>
              <a:xfrm>
                <a:off x="2941166" y="1523758"/>
                <a:ext cx="322524" cy="369332"/>
              </a:xfrm>
              <a:prstGeom prst="rect">
                <a:avLst/>
              </a:prstGeom>
              <a:noFill/>
            </p:spPr>
            <p:txBody>
              <a:bodyPr wrap="none" rtlCol="0">
                <a:spAutoFit/>
              </a:bodyPr>
              <a:lstStyle/>
              <a:p>
                <a:r>
                  <a:rPr lang="en-US" dirty="0"/>
                  <a:t>b</a:t>
                </a:r>
              </a:p>
            </p:txBody>
          </p:sp>
          <p:sp>
            <p:nvSpPr>
              <p:cNvPr id="504" name="TextBox 503">
                <a:extLst>
                  <a:ext uri="{FF2B5EF4-FFF2-40B4-BE49-F238E27FC236}">
                    <a16:creationId xmlns:a16="http://schemas.microsoft.com/office/drawing/2014/main" id="{C4C07A83-2F93-25E1-C658-ECCC605BE5F4}"/>
                  </a:ext>
                </a:extLst>
              </p:cNvPr>
              <p:cNvSpPr txBox="1"/>
              <p:nvPr/>
            </p:nvSpPr>
            <p:spPr>
              <a:xfrm>
                <a:off x="3233134" y="1556087"/>
                <a:ext cx="314510" cy="369332"/>
              </a:xfrm>
              <a:prstGeom prst="rect">
                <a:avLst/>
              </a:prstGeom>
              <a:noFill/>
            </p:spPr>
            <p:txBody>
              <a:bodyPr wrap="none" rtlCol="0">
                <a:spAutoFit/>
              </a:bodyPr>
              <a:lstStyle/>
              <a:p>
                <a:r>
                  <a:rPr lang="en-US" dirty="0"/>
                  <a:t>a</a:t>
                </a:r>
              </a:p>
            </p:txBody>
          </p:sp>
          <p:sp>
            <p:nvSpPr>
              <p:cNvPr id="505" name="TextBox 504">
                <a:extLst>
                  <a:ext uri="{FF2B5EF4-FFF2-40B4-BE49-F238E27FC236}">
                    <a16:creationId xmlns:a16="http://schemas.microsoft.com/office/drawing/2014/main" id="{3A25AB09-3021-5796-95D8-5FF82AD1DD6B}"/>
                  </a:ext>
                </a:extLst>
              </p:cNvPr>
              <p:cNvSpPr txBox="1"/>
              <p:nvPr/>
            </p:nvSpPr>
            <p:spPr>
              <a:xfrm>
                <a:off x="4173602" y="1151666"/>
                <a:ext cx="418613" cy="369332"/>
              </a:xfrm>
              <a:prstGeom prst="rect">
                <a:avLst/>
              </a:prstGeom>
              <a:noFill/>
            </p:spPr>
            <p:txBody>
              <a:bodyPr wrap="none" rtlCol="0">
                <a:spAutoFit/>
              </a:bodyPr>
              <a:lstStyle/>
              <a:p>
                <a:r>
                  <a:rPr lang="en-US" dirty="0"/>
                  <a:t>c</a:t>
                </a:r>
              </a:p>
            </p:txBody>
          </p:sp>
          <p:sp>
            <p:nvSpPr>
              <p:cNvPr id="506" name="TextBox 505">
                <a:extLst>
                  <a:ext uri="{FF2B5EF4-FFF2-40B4-BE49-F238E27FC236}">
                    <a16:creationId xmlns:a16="http://schemas.microsoft.com/office/drawing/2014/main" id="{D4581C3C-EECB-69F4-1AF8-392CAEBC47D8}"/>
                  </a:ext>
                </a:extLst>
              </p:cNvPr>
              <p:cNvSpPr txBox="1"/>
              <p:nvPr/>
            </p:nvSpPr>
            <p:spPr>
              <a:xfrm>
                <a:off x="4520137" y="1519227"/>
                <a:ext cx="429279" cy="369332"/>
              </a:xfrm>
              <a:prstGeom prst="rect">
                <a:avLst/>
              </a:prstGeom>
              <a:noFill/>
            </p:spPr>
            <p:txBody>
              <a:bodyPr wrap="none" rtlCol="0">
                <a:spAutoFit/>
              </a:bodyPr>
              <a:lstStyle/>
              <a:p>
                <a:r>
                  <a:rPr lang="en-US" dirty="0"/>
                  <a:t>d</a:t>
                </a:r>
              </a:p>
            </p:txBody>
          </p:sp>
          <p:sp>
            <p:nvSpPr>
              <p:cNvPr id="507" name="TextBox 506">
                <a:extLst>
                  <a:ext uri="{FF2B5EF4-FFF2-40B4-BE49-F238E27FC236}">
                    <a16:creationId xmlns:a16="http://schemas.microsoft.com/office/drawing/2014/main" id="{FCB51EE9-1F3D-5B99-D738-DB5639E42012}"/>
                  </a:ext>
                </a:extLst>
              </p:cNvPr>
              <p:cNvSpPr txBox="1"/>
              <p:nvPr/>
            </p:nvSpPr>
            <p:spPr>
              <a:xfrm>
                <a:off x="4540759" y="1983696"/>
                <a:ext cx="452750" cy="369332"/>
              </a:xfrm>
              <a:prstGeom prst="rect">
                <a:avLst/>
              </a:prstGeom>
              <a:noFill/>
            </p:spPr>
            <p:txBody>
              <a:bodyPr wrap="square" rtlCol="0">
                <a:spAutoFit/>
              </a:bodyPr>
              <a:lstStyle/>
              <a:p>
                <a:r>
                  <a:rPr lang="en-US" dirty="0"/>
                  <a:t>g</a:t>
                </a:r>
              </a:p>
            </p:txBody>
          </p:sp>
          <p:sp>
            <p:nvSpPr>
              <p:cNvPr id="508" name="TextBox 507">
                <a:extLst>
                  <a:ext uri="{FF2B5EF4-FFF2-40B4-BE49-F238E27FC236}">
                    <a16:creationId xmlns:a16="http://schemas.microsoft.com/office/drawing/2014/main" id="{C287F45C-3F74-7A2A-699F-70AAC7068143}"/>
                  </a:ext>
                </a:extLst>
              </p:cNvPr>
              <p:cNvSpPr txBox="1"/>
              <p:nvPr/>
            </p:nvSpPr>
            <p:spPr>
              <a:xfrm>
                <a:off x="4182694" y="2311606"/>
                <a:ext cx="352471" cy="369332"/>
              </a:xfrm>
              <a:prstGeom prst="rect">
                <a:avLst/>
              </a:prstGeom>
              <a:noFill/>
            </p:spPr>
            <p:txBody>
              <a:bodyPr wrap="none" rtlCol="0">
                <a:spAutoFit/>
              </a:bodyPr>
              <a:lstStyle/>
              <a:p>
                <a:r>
                  <a:rPr lang="en-US" dirty="0"/>
                  <a:t>f</a:t>
                </a:r>
              </a:p>
            </p:txBody>
          </p:sp>
          <p:sp>
            <p:nvSpPr>
              <p:cNvPr id="509" name="TextBox 508">
                <a:extLst>
                  <a:ext uri="{FF2B5EF4-FFF2-40B4-BE49-F238E27FC236}">
                    <a16:creationId xmlns:a16="http://schemas.microsoft.com/office/drawing/2014/main" id="{78B01F1B-9FCD-8991-047C-B36C1745001F}"/>
                  </a:ext>
                </a:extLst>
              </p:cNvPr>
              <p:cNvSpPr txBox="1"/>
              <p:nvPr/>
            </p:nvSpPr>
            <p:spPr>
              <a:xfrm>
                <a:off x="3799391" y="1968766"/>
                <a:ext cx="422881" cy="369332"/>
              </a:xfrm>
              <a:prstGeom prst="rect">
                <a:avLst/>
              </a:prstGeom>
              <a:noFill/>
            </p:spPr>
            <p:txBody>
              <a:bodyPr wrap="none" rtlCol="0">
                <a:spAutoFit/>
              </a:bodyPr>
              <a:lstStyle/>
              <a:p>
                <a:r>
                  <a:rPr lang="en-US" dirty="0"/>
                  <a:t>e</a:t>
                </a:r>
              </a:p>
            </p:txBody>
          </p:sp>
          <p:sp>
            <p:nvSpPr>
              <p:cNvPr id="510" name="TextBox 509">
                <a:extLst>
                  <a:ext uri="{FF2B5EF4-FFF2-40B4-BE49-F238E27FC236}">
                    <a16:creationId xmlns:a16="http://schemas.microsoft.com/office/drawing/2014/main" id="{CB6E9F0E-2480-B9FF-414C-EB05A03A07BC}"/>
                  </a:ext>
                </a:extLst>
              </p:cNvPr>
              <p:cNvSpPr txBox="1"/>
              <p:nvPr/>
            </p:nvSpPr>
            <p:spPr>
              <a:xfrm>
                <a:off x="3890127" y="1519227"/>
                <a:ext cx="429279" cy="369332"/>
              </a:xfrm>
              <a:prstGeom prst="rect">
                <a:avLst/>
              </a:prstGeom>
              <a:noFill/>
            </p:spPr>
            <p:txBody>
              <a:bodyPr wrap="none" rtlCol="0">
                <a:spAutoFit/>
              </a:bodyPr>
              <a:lstStyle/>
              <a:p>
                <a:r>
                  <a:rPr lang="en-US" dirty="0"/>
                  <a:t>b</a:t>
                </a:r>
              </a:p>
            </p:txBody>
          </p:sp>
          <p:sp>
            <p:nvSpPr>
              <p:cNvPr id="511" name="TextBox 510">
                <a:extLst>
                  <a:ext uri="{FF2B5EF4-FFF2-40B4-BE49-F238E27FC236}">
                    <a16:creationId xmlns:a16="http://schemas.microsoft.com/office/drawing/2014/main" id="{10306D8B-0C70-BD36-4DC1-3499EED4A20A}"/>
                  </a:ext>
                </a:extLst>
              </p:cNvPr>
              <p:cNvSpPr txBox="1"/>
              <p:nvPr/>
            </p:nvSpPr>
            <p:spPr>
              <a:xfrm>
                <a:off x="4183421" y="1551556"/>
                <a:ext cx="418613" cy="369332"/>
              </a:xfrm>
              <a:prstGeom prst="rect">
                <a:avLst/>
              </a:prstGeom>
              <a:noFill/>
            </p:spPr>
            <p:txBody>
              <a:bodyPr wrap="none" rtlCol="0">
                <a:spAutoFit/>
              </a:bodyPr>
              <a:lstStyle/>
              <a:p>
                <a:r>
                  <a:rPr lang="en-US" dirty="0"/>
                  <a:t>a</a:t>
                </a:r>
              </a:p>
            </p:txBody>
          </p:sp>
          <p:grpSp>
            <p:nvGrpSpPr>
              <p:cNvPr id="320" name="Group 319">
                <a:extLst>
                  <a:ext uri="{FF2B5EF4-FFF2-40B4-BE49-F238E27FC236}">
                    <a16:creationId xmlns:a16="http://schemas.microsoft.com/office/drawing/2014/main" id="{39DD404D-F86E-2E4D-ECE0-CE38953D0B41}"/>
                  </a:ext>
                </a:extLst>
              </p:cNvPr>
              <p:cNvGrpSpPr/>
              <p:nvPr/>
            </p:nvGrpSpPr>
            <p:grpSpPr>
              <a:xfrm>
                <a:off x="4916810" y="1506193"/>
                <a:ext cx="1112838" cy="1161711"/>
                <a:chOff x="2681413" y="2340595"/>
                <a:chExt cx="1112838" cy="1161711"/>
              </a:xfrm>
            </p:grpSpPr>
            <p:sp>
              <p:nvSpPr>
                <p:cNvPr id="526" name="TextBox 525">
                  <a:extLst>
                    <a:ext uri="{FF2B5EF4-FFF2-40B4-BE49-F238E27FC236}">
                      <a16:creationId xmlns:a16="http://schemas.microsoft.com/office/drawing/2014/main" id="{82404108-A7D6-6576-2D27-AA717E08D279}"/>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527" name="TextBox 526">
                  <a:extLst>
                    <a:ext uri="{FF2B5EF4-FFF2-40B4-BE49-F238E27FC236}">
                      <a16:creationId xmlns:a16="http://schemas.microsoft.com/office/drawing/2014/main" id="{37043AE3-B297-4105-2914-596056BA03FD}"/>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528" name="TextBox 527">
                  <a:extLst>
                    <a:ext uri="{FF2B5EF4-FFF2-40B4-BE49-F238E27FC236}">
                      <a16:creationId xmlns:a16="http://schemas.microsoft.com/office/drawing/2014/main" id="{C3FA5D84-922C-7E83-8D41-23440C72B3F6}"/>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529" name="TextBox 528">
                  <a:extLst>
                    <a:ext uri="{FF2B5EF4-FFF2-40B4-BE49-F238E27FC236}">
                      <a16:creationId xmlns:a16="http://schemas.microsoft.com/office/drawing/2014/main" id="{54982A74-8349-E439-B68B-D89A623E0310}"/>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530" name="TextBox 529">
                  <a:extLst>
                    <a:ext uri="{FF2B5EF4-FFF2-40B4-BE49-F238E27FC236}">
                      <a16:creationId xmlns:a16="http://schemas.microsoft.com/office/drawing/2014/main" id="{E9545F74-D74F-70EC-A134-DA8043081C26}"/>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531" name="TextBox 530">
                  <a:extLst>
                    <a:ext uri="{FF2B5EF4-FFF2-40B4-BE49-F238E27FC236}">
                      <a16:creationId xmlns:a16="http://schemas.microsoft.com/office/drawing/2014/main" id="{C920D7BC-172C-DFB2-E5C0-02D86C651B29}"/>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21" name="Group 320">
                <a:extLst>
                  <a:ext uri="{FF2B5EF4-FFF2-40B4-BE49-F238E27FC236}">
                    <a16:creationId xmlns:a16="http://schemas.microsoft.com/office/drawing/2014/main" id="{AE5559CE-16B4-C5FB-6595-6CEF6DDAA50C}"/>
                  </a:ext>
                </a:extLst>
              </p:cNvPr>
              <p:cNvGrpSpPr/>
              <p:nvPr/>
            </p:nvGrpSpPr>
            <p:grpSpPr>
              <a:xfrm>
                <a:off x="5952878" y="1127856"/>
                <a:ext cx="1112838" cy="1529272"/>
                <a:chOff x="2681413" y="1973034"/>
                <a:chExt cx="1112838" cy="1529272"/>
              </a:xfrm>
            </p:grpSpPr>
            <p:sp>
              <p:nvSpPr>
                <p:cNvPr id="519" name="TextBox 518">
                  <a:extLst>
                    <a:ext uri="{FF2B5EF4-FFF2-40B4-BE49-F238E27FC236}">
                      <a16:creationId xmlns:a16="http://schemas.microsoft.com/office/drawing/2014/main" id="{FA8C0F6B-DBC9-D775-4F6C-AED8689BF885}"/>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520" name="TextBox 519">
                  <a:extLst>
                    <a:ext uri="{FF2B5EF4-FFF2-40B4-BE49-F238E27FC236}">
                      <a16:creationId xmlns:a16="http://schemas.microsoft.com/office/drawing/2014/main" id="{738DD6B8-DAEB-8153-9D1A-B51C56A52F1C}"/>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521" name="TextBox 520">
                  <a:extLst>
                    <a:ext uri="{FF2B5EF4-FFF2-40B4-BE49-F238E27FC236}">
                      <a16:creationId xmlns:a16="http://schemas.microsoft.com/office/drawing/2014/main" id="{E1598189-FBE5-D8E0-D1A9-D8D4B104D7E0}"/>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522" name="TextBox 521">
                  <a:extLst>
                    <a:ext uri="{FF2B5EF4-FFF2-40B4-BE49-F238E27FC236}">
                      <a16:creationId xmlns:a16="http://schemas.microsoft.com/office/drawing/2014/main" id="{FCB1D422-F75B-54C1-3DA0-81C0E57778DD}"/>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523" name="TextBox 522">
                  <a:extLst>
                    <a:ext uri="{FF2B5EF4-FFF2-40B4-BE49-F238E27FC236}">
                      <a16:creationId xmlns:a16="http://schemas.microsoft.com/office/drawing/2014/main" id="{8AE415EA-6D80-510D-08EE-FE4E13F23A5F}"/>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524" name="TextBox 523">
                  <a:extLst>
                    <a:ext uri="{FF2B5EF4-FFF2-40B4-BE49-F238E27FC236}">
                      <a16:creationId xmlns:a16="http://schemas.microsoft.com/office/drawing/2014/main" id="{5E1D3A0B-1CA1-34B7-9412-D6E43D31636F}"/>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525" name="TextBox 524">
                  <a:extLst>
                    <a:ext uri="{FF2B5EF4-FFF2-40B4-BE49-F238E27FC236}">
                      <a16:creationId xmlns:a16="http://schemas.microsoft.com/office/drawing/2014/main" id="{56362262-332B-85CF-05EB-20CE003B0F0C}"/>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22" name="Group 321">
                <a:extLst>
                  <a:ext uri="{FF2B5EF4-FFF2-40B4-BE49-F238E27FC236}">
                    <a16:creationId xmlns:a16="http://schemas.microsoft.com/office/drawing/2014/main" id="{250737D9-FDB2-141D-9C01-3539F3874903}"/>
                  </a:ext>
                </a:extLst>
              </p:cNvPr>
              <p:cNvGrpSpPr/>
              <p:nvPr/>
            </p:nvGrpSpPr>
            <p:grpSpPr>
              <a:xfrm>
                <a:off x="7060483" y="1138632"/>
                <a:ext cx="1112838" cy="1529272"/>
                <a:chOff x="2681413" y="1973034"/>
                <a:chExt cx="1112838" cy="1529272"/>
              </a:xfrm>
            </p:grpSpPr>
            <p:sp>
              <p:nvSpPr>
                <p:cNvPr id="512" name="TextBox 511">
                  <a:extLst>
                    <a:ext uri="{FF2B5EF4-FFF2-40B4-BE49-F238E27FC236}">
                      <a16:creationId xmlns:a16="http://schemas.microsoft.com/office/drawing/2014/main" id="{649734EE-0559-3772-A14D-C3C66FE274C7}"/>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513" name="TextBox 512">
                  <a:extLst>
                    <a:ext uri="{FF2B5EF4-FFF2-40B4-BE49-F238E27FC236}">
                      <a16:creationId xmlns:a16="http://schemas.microsoft.com/office/drawing/2014/main" id="{9570B136-003B-5712-5B5D-8BAEDE58DBD9}"/>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514" name="TextBox 513">
                  <a:extLst>
                    <a:ext uri="{FF2B5EF4-FFF2-40B4-BE49-F238E27FC236}">
                      <a16:creationId xmlns:a16="http://schemas.microsoft.com/office/drawing/2014/main" id="{64C936D7-1B07-51E9-E338-B80944A638F4}"/>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515" name="TextBox 514">
                  <a:extLst>
                    <a:ext uri="{FF2B5EF4-FFF2-40B4-BE49-F238E27FC236}">
                      <a16:creationId xmlns:a16="http://schemas.microsoft.com/office/drawing/2014/main" id="{20209A74-6131-F954-3E48-178CAA6483A6}"/>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516" name="TextBox 515">
                  <a:extLst>
                    <a:ext uri="{FF2B5EF4-FFF2-40B4-BE49-F238E27FC236}">
                      <a16:creationId xmlns:a16="http://schemas.microsoft.com/office/drawing/2014/main" id="{5F4D9397-8741-797C-EF14-DD40A8B28701}"/>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517" name="TextBox 516">
                  <a:extLst>
                    <a:ext uri="{FF2B5EF4-FFF2-40B4-BE49-F238E27FC236}">
                      <a16:creationId xmlns:a16="http://schemas.microsoft.com/office/drawing/2014/main" id="{33C09499-75C4-2E9F-4239-B67A13BE2117}"/>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518" name="TextBox 517">
                  <a:extLst>
                    <a:ext uri="{FF2B5EF4-FFF2-40B4-BE49-F238E27FC236}">
                      <a16:creationId xmlns:a16="http://schemas.microsoft.com/office/drawing/2014/main" id="{56A1BBB0-CCBD-1E91-A7AC-55C5DB4A0F38}"/>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23" name="Group 322">
                <a:extLst>
                  <a:ext uri="{FF2B5EF4-FFF2-40B4-BE49-F238E27FC236}">
                    <a16:creationId xmlns:a16="http://schemas.microsoft.com/office/drawing/2014/main" id="{46F62346-4CC4-2451-E072-3BAB3BB641CA}"/>
                  </a:ext>
                </a:extLst>
              </p:cNvPr>
              <p:cNvGrpSpPr/>
              <p:nvPr/>
            </p:nvGrpSpPr>
            <p:grpSpPr>
              <a:xfrm>
                <a:off x="8077139" y="1158605"/>
                <a:ext cx="1112838" cy="1529272"/>
                <a:chOff x="2681413" y="1973034"/>
                <a:chExt cx="1112838" cy="1529272"/>
              </a:xfrm>
            </p:grpSpPr>
            <p:sp>
              <p:nvSpPr>
                <p:cNvPr id="333" name="TextBox 332">
                  <a:extLst>
                    <a:ext uri="{FF2B5EF4-FFF2-40B4-BE49-F238E27FC236}">
                      <a16:creationId xmlns:a16="http://schemas.microsoft.com/office/drawing/2014/main" id="{A9F22881-726E-562C-6725-4DD60541FE46}"/>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34" name="TextBox 333">
                  <a:extLst>
                    <a:ext uri="{FF2B5EF4-FFF2-40B4-BE49-F238E27FC236}">
                      <a16:creationId xmlns:a16="http://schemas.microsoft.com/office/drawing/2014/main" id="{72EEE941-854E-B08B-EF25-A593C020D44B}"/>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35" name="TextBox 334">
                  <a:extLst>
                    <a:ext uri="{FF2B5EF4-FFF2-40B4-BE49-F238E27FC236}">
                      <a16:creationId xmlns:a16="http://schemas.microsoft.com/office/drawing/2014/main" id="{94A1F8D1-2418-EA25-1660-EB3A730102E6}"/>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36" name="TextBox 335">
                  <a:extLst>
                    <a:ext uri="{FF2B5EF4-FFF2-40B4-BE49-F238E27FC236}">
                      <a16:creationId xmlns:a16="http://schemas.microsoft.com/office/drawing/2014/main" id="{A3B3A7AB-4B84-9780-D8F7-7C1D5F552627}"/>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37" name="TextBox 336">
                  <a:extLst>
                    <a:ext uri="{FF2B5EF4-FFF2-40B4-BE49-F238E27FC236}">
                      <a16:creationId xmlns:a16="http://schemas.microsoft.com/office/drawing/2014/main" id="{0107DB0D-9F7A-D611-E4DB-C06064568FFB}"/>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64" name="TextBox 363">
                  <a:extLst>
                    <a:ext uri="{FF2B5EF4-FFF2-40B4-BE49-F238E27FC236}">
                      <a16:creationId xmlns:a16="http://schemas.microsoft.com/office/drawing/2014/main" id="{79AC1FDB-55D3-FB2D-3C48-C2362EDF333F}"/>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400" name="TextBox 399">
                  <a:extLst>
                    <a:ext uri="{FF2B5EF4-FFF2-40B4-BE49-F238E27FC236}">
                      <a16:creationId xmlns:a16="http://schemas.microsoft.com/office/drawing/2014/main" id="{089FB382-0831-BBC6-7D4F-47134F2BA3F3}"/>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grpSp>
            <p:nvGrpSpPr>
              <p:cNvPr id="324" name="Group 323">
                <a:extLst>
                  <a:ext uri="{FF2B5EF4-FFF2-40B4-BE49-F238E27FC236}">
                    <a16:creationId xmlns:a16="http://schemas.microsoft.com/office/drawing/2014/main" id="{06A0B810-DB11-F37C-264A-DC37630206E9}"/>
                  </a:ext>
                </a:extLst>
              </p:cNvPr>
              <p:cNvGrpSpPr/>
              <p:nvPr/>
            </p:nvGrpSpPr>
            <p:grpSpPr>
              <a:xfrm>
                <a:off x="9095182" y="1148296"/>
                <a:ext cx="1112838" cy="1529272"/>
                <a:chOff x="2681413" y="1973034"/>
                <a:chExt cx="1112838" cy="1529272"/>
              </a:xfrm>
            </p:grpSpPr>
            <p:sp>
              <p:nvSpPr>
                <p:cNvPr id="326" name="TextBox 325">
                  <a:extLst>
                    <a:ext uri="{FF2B5EF4-FFF2-40B4-BE49-F238E27FC236}">
                      <a16:creationId xmlns:a16="http://schemas.microsoft.com/office/drawing/2014/main" id="{6F405554-4F43-280D-4D68-33AB97DBDA68}"/>
                    </a:ext>
                  </a:extLst>
                </p:cNvPr>
                <p:cNvSpPr txBox="1"/>
                <p:nvPr/>
              </p:nvSpPr>
              <p:spPr>
                <a:xfrm>
                  <a:off x="2974344" y="1973034"/>
                  <a:ext cx="418613" cy="369332"/>
                </a:xfrm>
                <a:prstGeom prst="rect">
                  <a:avLst/>
                </a:prstGeom>
                <a:noFill/>
              </p:spPr>
              <p:txBody>
                <a:bodyPr wrap="none" rtlCol="0">
                  <a:spAutoFit/>
                </a:bodyPr>
                <a:lstStyle/>
                <a:p>
                  <a:r>
                    <a:rPr lang="en-US" dirty="0"/>
                    <a:t>c</a:t>
                  </a:r>
                </a:p>
              </p:txBody>
            </p:sp>
            <p:sp>
              <p:nvSpPr>
                <p:cNvPr id="327" name="TextBox 326">
                  <a:extLst>
                    <a:ext uri="{FF2B5EF4-FFF2-40B4-BE49-F238E27FC236}">
                      <a16:creationId xmlns:a16="http://schemas.microsoft.com/office/drawing/2014/main" id="{79763B07-00E1-D202-3283-BA171503CC78}"/>
                    </a:ext>
                  </a:extLst>
                </p:cNvPr>
                <p:cNvSpPr txBox="1"/>
                <p:nvPr/>
              </p:nvSpPr>
              <p:spPr>
                <a:xfrm>
                  <a:off x="3320879" y="2340595"/>
                  <a:ext cx="429279" cy="369332"/>
                </a:xfrm>
                <a:prstGeom prst="rect">
                  <a:avLst/>
                </a:prstGeom>
                <a:noFill/>
              </p:spPr>
              <p:txBody>
                <a:bodyPr wrap="none" rtlCol="0">
                  <a:spAutoFit/>
                </a:bodyPr>
                <a:lstStyle/>
                <a:p>
                  <a:r>
                    <a:rPr lang="en-US" dirty="0"/>
                    <a:t>d</a:t>
                  </a:r>
                </a:p>
              </p:txBody>
            </p:sp>
            <p:sp>
              <p:nvSpPr>
                <p:cNvPr id="328" name="TextBox 327">
                  <a:extLst>
                    <a:ext uri="{FF2B5EF4-FFF2-40B4-BE49-F238E27FC236}">
                      <a16:creationId xmlns:a16="http://schemas.microsoft.com/office/drawing/2014/main" id="{BCB9D7C6-007B-5263-C538-59F17F8E3697}"/>
                    </a:ext>
                  </a:extLst>
                </p:cNvPr>
                <p:cNvSpPr txBox="1"/>
                <p:nvPr/>
              </p:nvSpPr>
              <p:spPr>
                <a:xfrm>
                  <a:off x="3341501" y="2805064"/>
                  <a:ext cx="452750" cy="369332"/>
                </a:xfrm>
                <a:prstGeom prst="rect">
                  <a:avLst/>
                </a:prstGeom>
                <a:noFill/>
              </p:spPr>
              <p:txBody>
                <a:bodyPr wrap="square" rtlCol="0">
                  <a:spAutoFit/>
                </a:bodyPr>
                <a:lstStyle/>
                <a:p>
                  <a:r>
                    <a:rPr lang="en-US" dirty="0"/>
                    <a:t>g</a:t>
                  </a:r>
                </a:p>
              </p:txBody>
            </p:sp>
            <p:sp>
              <p:nvSpPr>
                <p:cNvPr id="329" name="TextBox 328">
                  <a:extLst>
                    <a:ext uri="{FF2B5EF4-FFF2-40B4-BE49-F238E27FC236}">
                      <a16:creationId xmlns:a16="http://schemas.microsoft.com/office/drawing/2014/main" id="{45046EAA-CF9A-3EC8-3A83-19604BB7B6BA}"/>
                    </a:ext>
                  </a:extLst>
                </p:cNvPr>
                <p:cNvSpPr txBox="1"/>
                <p:nvPr/>
              </p:nvSpPr>
              <p:spPr>
                <a:xfrm>
                  <a:off x="2983436" y="3132974"/>
                  <a:ext cx="352471" cy="369332"/>
                </a:xfrm>
                <a:prstGeom prst="rect">
                  <a:avLst/>
                </a:prstGeom>
                <a:noFill/>
              </p:spPr>
              <p:txBody>
                <a:bodyPr wrap="none" rtlCol="0">
                  <a:spAutoFit/>
                </a:bodyPr>
                <a:lstStyle/>
                <a:p>
                  <a:r>
                    <a:rPr lang="en-US" dirty="0"/>
                    <a:t>f</a:t>
                  </a:r>
                </a:p>
              </p:txBody>
            </p:sp>
            <p:sp>
              <p:nvSpPr>
                <p:cNvPr id="330" name="TextBox 329">
                  <a:extLst>
                    <a:ext uri="{FF2B5EF4-FFF2-40B4-BE49-F238E27FC236}">
                      <a16:creationId xmlns:a16="http://schemas.microsoft.com/office/drawing/2014/main" id="{7B9E072C-0528-7577-9072-D18F4B0CDA6F}"/>
                    </a:ext>
                  </a:extLst>
                </p:cNvPr>
                <p:cNvSpPr txBox="1"/>
                <p:nvPr/>
              </p:nvSpPr>
              <p:spPr>
                <a:xfrm>
                  <a:off x="2681413" y="2790134"/>
                  <a:ext cx="422881" cy="369332"/>
                </a:xfrm>
                <a:prstGeom prst="rect">
                  <a:avLst/>
                </a:prstGeom>
                <a:noFill/>
              </p:spPr>
              <p:txBody>
                <a:bodyPr wrap="none" rtlCol="0">
                  <a:spAutoFit/>
                </a:bodyPr>
                <a:lstStyle/>
                <a:p>
                  <a:r>
                    <a:rPr lang="en-US" dirty="0"/>
                    <a:t>e</a:t>
                  </a:r>
                </a:p>
              </p:txBody>
            </p:sp>
            <p:sp>
              <p:nvSpPr>
                <p:cNvPr id="331" name="TextBox 330">
                  <a:extLst>
                    <a:ext uri="{FF2B5EF4-FFF2-40B4-BE49-F238E27FC236}">
                      <a16:creationId xmlns:a16="http://schemas.microsoft.com/office/drawing/2014/main" id="{866F7346-5F2A-38A8-9C9B-2A5B349B746A}"/>
                    </a:ext>
                  </a:extLst>
                </p:cNvPr>
                <p:cNvSpPr txBox="1"/>
                <p:nvPr/>
              </p:nvSpPr>
              <p:spPr>
                <a:xfrm>
                  <a:off x="2690869" y="2340595"/>
                  <a:ext cx="429279" cy="369332"/>
                </a:xfrm>
                <a:prstGeom prst="rect">
                  <a:avLst/>
                </a:prstGeom>
                <a:noFill/>
              </p:spPr>
              <p:txBody>
                <a:bodyPr wrap="none" rtlCol="0">
                  <a:spAutoFit/>
                </a:bodyPr>
                <a:lstStyle/>
                <a:p>
                  <a:r>
                    <a:rPr lang="en-US" dirty="0"/>
                    <a:t>b</a:t>
                  </a:r>
                </a:p>
              </p:txBody>
            </p:sp>
            <p:sp>
              <p:nvSpPr>
                <p:cNvPr id="332" name="TextBox 331">
                  <a:extLst>
                    <a:ext uri="{FF2B5EF4-FFF2-40B4-BE49-F238E27FC236}">
                      <a16:creationId xmlns:a16="http://schemas.microsoft.com/office/drawing/2014/main" id="{7613C32E-ABF8-329B-5CE4-B6F90E202D46}"/>
                    </a:ext>
                  </a:extLst>
                </p:cNvPr>
                <p:cNvSpPr txBox="1"/>
                <p:nvPr/>
              </p:nvSpPr>
              <p:spPr>
                <a:xfrm>
                  <a:off x="2984163" y="2372924"/>
                  <a:ext cx="418613" cy="369332"/>
                </a:xfrm>
                <a:prstGeom prst="rect">
                  <a:avLst/>
                </a:prstGeom>
                <a:noFill/>
              </p:spPr>
              <p:txBody>
                <a:bodyPr wrap="none" rtlCol="0">
                  <a:spAutoFit/>
                </a:bodyPr>
                <a:lstStyle/>
                <a:p>
                  <a:r>
                    <a:rPr lang="en-US" dirty="0"/>
                    <a:t>a</a:t>
                  </a:r>
                </a:p>
              </p:txBody>
            </p:sp>
          </p:grpSp>
          <p:sp>
            <p:nvSpPr>
              <p:cNvPr id="325" name="TextBox 324">
                <a:extLst>
                  <a:ext uri="{FF2B5EF4-FFF2-40B4-BE49-F238E27FC236}">
                    <a16:creationId xmlns:a16="http://schemas.microsoft.com/office/drawing/2014/main" id="{79783E2E-71C4-158C-E2AF-9F9848D2A902}"/>
                  </a:ext>
                </a:extLst>
              </p:cNvPr>
              <p:cNvSpPr txBox="1"/>
              <p:nvPr/>
            </p:nvSpPr>
            <p:spPr>
              <a:xfrm>
                <a:off x="5228955" y="1086647"/>
                <a:ext cx="418613" cy="369332"/>
              </a:xfrm>
              <a:prstGeom prst="rect">
                <a:avLst/>
              </a:prstGeom>
              <a:noFill/>
            </p:spPr>
            <p:txBody>
              <a:bodyPr wrap="none" rtlCol="0">
                <a:spAutoFit/>
              </a:bodyPr>
              <a:lstStyle/>
              <a:p>
                <a:r>
                  <a:rPr lang="en-US" dirty="0"/>
                  <a:t>c</a:t>
                </a:r>
              </a:p>
            </p:txBody>
          </p:sp>
        </p:grpSp>
      </p:grpSp>
      <p:grpSp>
        <p:nvGrpSpPr>
          <p:cNvPr id="617" name="Group 616">
            <a:extLst>
              <a:ext uri="{FF2B5EF4-FFF2-40B4-BE49-F238E27FC236}">
                <a16:creationId xmlns:a16="http://schemas.microsoft.com/office/drawing/2014/main" id="{26F6BE7F-F307-32A9-BAAA-14C814689E28}"/>
              </a:ext>
            </a:extLst>
          </p:cNvPr>
          <p:cNvGrpSpPr/>
          <p:nvPr/>
        </p:nvGrpSpPr>
        <p:grpSpPr>
          <a:xfrm>
            <a:off x="3643170" y="3132107"/>
            <a:ext cx="1059742" cy="1329425"/>
            <a:chOff x="8275275" y="3338094"/>
            <a:chExt cx="1112838" cy="1559752"/>
          </a:xfrm>
        </p:grpSpPr>
        <p:grpSp>
          <p:nvGrpSpPr>
            <p:cNvPr id="618" name="Group 617">
              <a:extLst>
                <a:ext uri="{FF2B5EF4-FFF2-40B4-BE49-F238E27FC236}">
                  <a16:creationId xmlns:a16="http://schemas.microsoft.com/office/drawing/2014/main" id="{9895BB89-8C6B-6487-F55A-84732E36B5F1}"/>
                </a:ext>
              </a:extLst>
            </p:cNvPr>
            <p:cNvGrpSpPr/>
            <p:nvPr/>
          </p:nvGrpSpPr>
          <p:grpSpPr>
            <a:xfrm>
              <a:off x="8520703" y="3654961"/>
              <a:ext cx="426538" cy="904709"/>
              <a:chOff x="718880" y="3360380"/>
              <a:chExt cx="426538" cy="904709"/>
            </a:xfrm>
          </p:grpSpPr>
          <p:cxnSp>
            <p:nvCxnSpPr>
              <p:cNvPr id="626" name="Straight Connector 625">
                <a:extLst>
                  <a:ext uri="{FF2B5EF4-FFF2-40B4-BE49-F238E27FC236}">
                    <a16:creationId xmlns:a16="http://schemas.microsoft.com/office/drawing/2014/main" id="{50BF2C1C-E336-1EA4-D318-FDA23BCD1911}"/>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27" name="Straight Connector 626">
                <a:extLst>
                  <a:ext uri="{FF2B5EF4-FFF2-40B4-BE49-F238E27FC236}">
                    <a16:creationId xmlns:a16="http://schemas.microsoft.com/office/drawing/2014/main" id="{4913E120-9F10-4B3A-6908-D8E67A04C655}"/>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8" name="Straight Connector 627">
                <a:extLst>
                  <a:ext uri="{FF2B5EF4-FFF2-40B4-BE49-F238E27FC236}">
                    <a16:creationId xmlns:a16="http://schemas.microsoft.com/office/drawing/2014/main" id="{2C0A3090-298E-8717-C485-9142F03604AE}"/>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29" name="Straight Connector 628">
                <a:extLst>
                  <a:ext uri="{FF2B5EF4-FFF2-40B4-BE49-F238E27FC236}">
                    <a16:creationId xmlns:a16="http://schemas.microsoft.com/office/drawing/2014/main" id="{D352E618-7E4A-BFD3-B070-FC0190703ADC}"/>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30" name="Straight Connector 629">
                <a:extLst>
                  <a:ext uri="{FF2B5EF4-FFF2-40B4-BE49-F238E27FC236}">
                    <a16:creationId xmlns:a16="http://schemas.microsoft.com/office/drawing/2014/main" id="{C5B9A095-BFC6-0AE6-F28C-6604EE2F141B}"/>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31" name="Straight Connector 630">
                <a:extLst>
                  <a:ext uri="{FF2B5EF4-FFF2-40B4-BE49-F238E27FC236}">
                    <a16:creationId xmlns:a16="http://schemas.microsoft.com/office/drawing/2014/main" id="{375F9451-F728-B727-AB9C-E71FBA2CC88E}"/>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32" name="Straight Connector 631">
                <a:extLst>
                  <a:ext uri="{FF2B5EF4-FFF2-40B4-BE49-F238E27FC236}">
                    <a16:creationId xmlns:a16="http://schemas.microsoft.com/office/drawing/2014/main" id="{5F5377A7-AF40-7ADC-581A-085CE2584BB3}"/>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619" name="TextBox 618">
              <a:extLst>
                <a:ext uri="{FF2B5EF4-FFF2-40B4-BE49-F238E27FC236}">
                  <a16:creationId xmlns:a16="http://schemas.microsoft.com/office/drawing/2014/main" id="{C08ACDB7-FA70-E535-1ADD-DD801B36B2AE}"/>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620" name="TextBox 619">
              <a:extLst>
                <a:ext uri="{FF2B5EF4-FFF2-40B4-BE49-F238E27FC236}">
                  <a16:creationId xmlns:a16="http://schemas.microsoft.com/office/drawing/2014/main" id="{8CB92FB3-DF1B-E0B9-F7A6-A8A7B28E5CCD}"/>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621" name="TextBox 620">
              <a:extLst>
                <a:ext uri="{FF2B5EF4-FFF2-40B4-BE49-F238E27FC236}">
                  <a16:creationId xmlns:a16="http://schemas.microsoft.com/office/drawing/2014/main" id="{331C645D-57E5-7EBD-B826-AFF0A6F859D7}"/>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622" name="TextBox 621">
              <a:extLst>
                <a:ext uri="{FF2B5EF4-FFF2-40B4-BE49-F238E27FC236}">
                  <a16:creationId xmlns:a16="http://schemas.microsoft.com/office/drawing/2014/main" id="{C0D2B766-8FEF-C48A-B8F0-5E4CADB2E583}"/>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623" name="TextBox 622">
              <a:extLst>
                <a:ext uri="{FF2B5EF4-FFF2-40B4-BE49-F238E27FC236}">
                  <a16:creationId xmlns:a16="http://schemas.microsoft.com/office/drawing/2014/main" id="{0A845DB8-582D-6A49-1182-92E10326C776}"/>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624" name="TextBox 623">
              <a:extLst>
                <a:ext uri="{FF2B5EF4-FFF2-40B4-BE49-F238E27FC236}">
                  <a16:creationId xmlns:a16="http://schemas.microsoft.com/office/drawing/2014/main" id="{595C6274-87F7-9A69-389F-5E930BFC01F9}"/>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625" name="TextBox 624">
              <a:extLst>
                <a:ext uri="{FF2B5EF4-FFF2-40B4-BE49-F238E27FC236}">
                  <a16:creationId xmlns:a16="http://schemas.microsoft.com/office/drawing/2014/main" id="{E9BF6064-84D6-44D4-017F-61B03DB6A065}"/>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grpSp>
        <p:nvGrpSpPr>
          <p:cNvPr id="633" name="Group 632">
            <a:extLst>
              <a:ext uri="{FF2B5EF4-FFF2-40B4-BE49-F238E27FC236}">
                <a16:creationId xmlns:a16="http://schemas.microsoft.com/office/drawing/2014/main" id="{2F1F0188-A2CA-4B9F-8C3F-7C1725587086}"/>
              </a:ext>
            </a:extLst>
          </p:cNvPr>
          <p:cNvGrpSpPr/>
          <p:nvPr/>
        </p:nvGrpSpPr>
        <p:grpSpPr>
          <a:xfrm>
            <a:off x="4535641" y="3147370"/>
            <a:ext cx="1059742" cy="1329425"/>
            <a:chOff x="8275275" y="3338094"/>
            <a:chExt cx="1112838" cy="1559752"/>
          </a:xfrm>
        </p:grpSpPr>
        <p:grpSp>
          <p:nvGrpSpPr>
            <p:cNvPr id="634" name="Group 633">
              <a:extLst>
                <a:ext uri="{FF2B5EF4-FFF2-40B4-BE49-F238E27FC236}">
                  <a16:creationId xmlns:a16="http://schemas.microsoft.com/office/drawing/2014/main" id="{B6C32C24-A0E8-8D20-972C-71E944DCBE38}"/>
                </a:ext>
              </a:extLst>
            </p:cNvPr>
            <p:cNvGrpSpPr/>
            <p:nvPr/>
          </p:nvGrpSpPr>
          <p:grpSpPr>
            <a:xfrm>
              <a:off x="8520703" y="3654961"/>
              <a:ext cx="426538" cy="904709"/>
              <a:chOff x="718880" y="3360380"/>
              <a:chExt cx="426538" cy="904709"/>
            </a:xfrm>
          </p:grpSpPr>
          <p:cxnSp>
            <p:nvCxnSpPr>
              <p:cNvPr id="642" name="Straight Connector 641">
                <a:extLst>
                  <a:ext uri="{FF2B5EF4-FFF2-40B4-BE49-F238E27FC236}">
                    <a16:creationId xmlns:a16="http://schemas.microsoft.com/office/drawing/2014/main" id="{8981D5C5-306C-8C4F-F519-FA459FE19FC3}"/>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43" name="Straight Connector 642">
                <a:extLst>
                  <a:ext uri="{FF2B5EF4-FFF2-40B4-BE49-F238E27FC236}">
                    <a16:creationId xmlns:a16="http://schemas.microsoft.com/office/drawing/2014/main" id="{F164378F-5146-7203-F425-0A676ACAF846}"/>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4" name="Straight Connector 643">
                <a:extLst>
                  <a:ext uri="{FF2B5EF4-FFF2-40B4-BE49-F238E27FC236}">
                    <a16:creationId xmlns:a16="http://schemas.microsoft.com/office/drawing/2014/main" id="{58A9AC06-30FE-BCB6-C038-541EC5924E8E}"/>
                  </a:ext>
                </a:extLst>
              </p:cNvPr>
              <p:cNvCxnSpPr/>
              <p:nvPr/>
            </p:nvCxnSpPr>
            <p:spPr>
              <a:xfrm>
                <a:off x="725759" y="4265089"/>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5" name="Straight Connector 644">
                <a:extLst>
                  <a:ext uri="{FF2B5EF4-FFF2-40B4-BE49-F238E27FC236}">
                    <a16:creationId xmlns:a16="http://schemas.microsoft.com/office/drawing/2014/main" id="{70877E5A-0291-CDA7-1E20-DB90E7E20254}"/>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46" name="Straight Connector 645">
                <a:extLst>
                  <a:ext uri="{FF2B5EF4-FFF2-40B4-BE49-F238E27FC236}">
                    <a16:creationId xmlns:a16="http://schemas.microsoft.com/office/drawing/2014/main" id="{625C2B36-A482-C4EA-60B5-4860EE1B028D}"/>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47" name="Straight Connector 646">
                <a:extLst>
                  <a:ext uri="{FF2B5EF4-FFF2-40B4-BE49-F238E27FC236}">
                    <a16:creationId xmlns:a16="http://schemas.microsoft.com/office/drawing/2014/main" id="{874F94DD-0D6A-4165-D498-F96A30EC7F09}"/>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48" name="Straight Connector 647">
                <a:extLst>
                  <a:ext uri="{FF2B5EF4-FFF2-40B4-BE49-F238E27FC236}">
                    <a16:creationId xmlns:a16="http://schemas.microsoft.com/office/drawing/2014/main" id="{D4713DE5-7D7A-4D5C-1AFE-7756FEFFD6C9}"/>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635" name="TextBox 634">
              <a:extLst>
                <a:ext uri="{FF2B5EF4-FFF2-40B4-BE49-F238E27FC236}">
                  <a16:creationId xmlns:a16="http://schemas.microsoft.com/office/drawing/2014/main" id="{66133D0A-97AE-45D1-F708-906A94A003B0}"/>
                </a:ext>
              </a:extLst>
            </p:cNvPr>
            <p:cNvSpPr txBox="1"/>
            <p:nvPr/>
          </p:nvSpPr>
          <p:spPr>
            <a:xfrm>
              <a:off x="8568206" y="3338094"/>
              <a:ext cx="321712" cy="433320"/>
            </a:xfrm>
            <a:prstGeom prst="rect">
              <a:avLst/>
            </a:prstGeom>
            <a:noFill/>
          </p:spPr>
          <p:txBody>
            <a:bodyPr wrap="square" rtlCol="0">
              <a:spAutoFit/>
            </a:bodyPr>
            <a:lstStyle/>
            <a:p>
              <a:r>
                <a:rPr lang="en-US" dirty="0"/>
                <a:t>c</a:t>
              </a:r>
            </a:p>
          </p:txBody>
        </p:sp>
        <p:sp>
          <p:nvSpPr>
            <p:cNvPr id="636" name="TextBox 635">
              <a:extLst>
                <a:ext uri="{FF2B5EF4-FFF2-40B4-BE49-F238E27FC236}">
                  <a16:creationId xmlns:a16="http://schemas.microsoft.com/office/drawing/2014/main" id="{419B37B5-7D75-78AE-5F5B-A0879F0FAAC9}"/>
                </a:ext>
              </a:extLst>
            </p:cNvPr>
            <p:cNvSpPr txBox="1"/>
            <p:nvPr/>
          </p:nvSpPr>
          <p:spPr>
            <a:xfrm>
              <a:off x="8924361" y="3705655"/>
              <a:ext cx="419659" cy="433320"/>
            </a:xfrm>
            <a:prstGeom prst="rect">
              <a:avLst/>
            </a:prstGeom>
            <a:noFill/>
          </p:spPr>
          <p:txBody>
            <a:bodyPr wrap="square" rtlCol="0">
              <a:spAutoFit/>
            </a:bodyPr>
            <a:lstStyle/>
            <a:p>
              <a:r>
                <a:rPr lang="en-US" dirty="0"/>
                <a:t>d</a:t>
              </a:r>
            </a:p>
          </p:txBody>
        </p:sp>
        <p:sp>
          <p:nvSpPr>
            <p:cNvPr id="637" name="TextBox 636">
              <a:extLst>
                <a:ext uri="{FF2B5EF4-FFF2-40B4-BE49-F238E27FC236}">
                  <a16:creationId xmlns:a16="http://schemas.microsoft.com/office/drawing/2014/main" id="{D628D93C-E1C4-C1C6-DCE2-04B4374704C7}"/>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638" name="TextBox 637">
              <a:extLst>
                <a:ext uri="{FF2B5EF4-FFF2-40B4-BE49-F238E27FC236}">
                  <a16:creationId xmlns:a16="http://schemas.microsoft.com/office/drawing/2014/main" id="{C7610027-869D-5CCE-7DE2-71CC011BCFBE}"/>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639" name="TextBox 638">
              <a:extLst>
                <a:ext uri="{FF2B5EF4-FFF2-40B4-BE49-F238E27FC236}">
                  <a16:creationId xmlns:a16="http://schemas.microsoft.com/office/drawing/2014/main" id="{DBE92FE9-283C-1430-47D7-0E9378CC3E58}"/>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640" name="TextBox 639">
              <a:extLst>
                <a:ext uri="{FF2B5EF4-FFF2-40B4-BE49-F238E27FC236}">
                  <a16:creationId xmlns:a16="http://schemas.microsoft.com/office/drawing/2014/main" id="{444E91FB-B93F-306C-FE1E-DA9EB86B2C30}"/>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641" name="TextBox 640">
              <a:extLst>
                <a:ext uri="{FF2B5EF4-FFF2-40B4-BE49-F238E27FC236}">
                  <a16:creationId xmlns:a16="http://schemas.microsoft.com/office/drawing/2014/main" id="{0A895256-9FF9-5D10-D3DE-2D50AA6B2D40}"/>
                </a:ext>
              </a:extLst>
            </p:cNvPr>
            <p:cNvSpPr txBox="1"/>
            <p:nvPr/>
          </p:nvSpPr>
          <p:spPr>
            <a:xfrm>
              <a:off x="8578025" y="3737984"/>
              <a:ext cx="321712" cy="433320"/>
            </a:xfrm>
            <a:prstGeom prst="rect">
              <a:avLst/>
            </a:prstGeom>
            <a:noFill/>
          </p:spPr>
          <p:txBody>
            <a:bodyPr wrap="square" rtlCol="0">
              <a:spAutoFit/>
            </a:bodyPr>
            <a:lstStyle/>
            <a:p>
              <a:r>
                <a:rPr lang="en-US" dirty="0"/>
                <a:t>a</a:t>
              </a:r>
            </a:p>
          </p:txBody>
        </p:sp>
      </p:grpSp>
      <p:grpSp>
        <p:nvGrpSpPr>
          <p:cNvPr id="665" name="Group 664">
            <a:extLst>
              <a:ext uri="{FF2B5EF4-FFF2-40B4-BE49-F238E27FC236}">
                <a16:creationId xmlns:a16="http://schemas.microsoft.com/office/drawing/2014/main" id="{D22C91A2-4C56-46CD-000C-282DE256D475}"/>
              </a:ext>
            </a:extLst>
          </p:cNvPr>
          <p:cNvGrpSpPr/>
          <p:nvPr/>
        </p:nvGrpSpPr>
        <p:grpSpPr>
          <a:xfrm>
            <a:off x="3587012" y="4370561"/>
            <a:ext cx="1059742" cy="1329425"/>
            <a:chOff x="8275275" y="3338094"/>
            <a:chExt cx="1112838" cy="1559752"/>
          </a:xfrm>
        </p:grpSpPr>
        <p:grpSp>
          <p:nvGrpSpPr>
            <p:cNvPr id="666" name="Group 665">
              <a:extLst>
                <a:ext uri="{FF2B5EF4-FFF2-40B4-BE49-F238E27FC236}">
                  <a16:creationId xmlns:a16="http://schemas.microsoft.com/office/drawing/2014/main" id="{2F4570AA-B1AC-2A8C-1586-530185747744}"/>
                </a:ext>
              </a:extLst>
            </p:cNvPr>
            <p:cNvGrpSpPr/>
            <p:nvPr/>
          </p:nvGrpSpPr>
          <p:grpSpPr>
            <a:xfrm>
              <a:off x="8520703" y="3654961"/>
              <a:ext cx="426538" cy="904709"/>
              <a:chOff x="718880" y="3360380"/>
              <a:chExt cx="426538" cy="904709"/>
            </a:xfrm>
          </p:grpSpPr>
          <p:cxnSp>
            <p:nvCxnSpPr>
              <p:cNvPr id="674" name="Straight Connector 673">
                <a:extLst>
                  <a:ext uri="{FF2B5EF4-FFF2-40B4-BE49-F238E27FC236}">
                    <a16:creationId xmlns:a16="http://schemas.microsoft.com/office/drawing/2014/main" id="{0ED5F135-F9B4-8DDF-D76B-FFF0C02580CB}"/>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75" name="Straight Connector 674">
                <a:extLst>
                  <a:ext uri="{FF2B5EF4-FFF2-40B4-BE49-F238E27FC236}">
                    <a16:creationId xmlns:a16="http://schemas.microsoft.com/office/drawing/2014/main" id="{BD2BA106-CD57-A8A1-B89A-E3CE0CEBF0A4}"/>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6" name="Straight Connector 675">
                <a:extLst>
                  <a:ext uri="{FF2B5EF4-FFF2-40B4-BE49-F238E27FC236}">
                    <a16:creationId xmlns:a16="http://schemas.microsoft.com/office/drawing/2014/main" id="{E7B95117-D5AD-9A64-467E-77AAA8FF0F78}"/>
                  </a:ext>
                </a:extLst>
              </p:cNvPr>
              <p:cNvCxnSpPr/>
              <p:nvPr/>
            </p:nvCxnSpPr>
            <p:spPr>
              <a:xfrm>
                <a:off x="725759" y="4265089"/>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7" name="Straight Connector 676">
                <a:extLst>
                  <a:ext uri="{FF2B5EF4-FFF2-40B4-BE49-F238E27FC236}">
                    <a16:creationId xmlns:a16="http://schemas.microsoft.com/office/drawing/2014/main" id="{A55FE4C7-4D15-39AD-005E-4B690E14A0C5}"/>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78" name="Straight Connector 677">
                <a:extLst>
                  <a:ext uri="{FF2B5EF4-FFF2-40B4-BE49-F238E27FC236}">
                    <a16:creationId xmlns:a16="http://schemas.microsoft.com/office/drawing/2014/main" id="{CE89FFFA-56D0-DA95-C74A-C87C1FA7B2D3}"/>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79" name="Straight Connector 678">
                <a:extLst>
                  <a:ext uri="{FF2B5EF4-FFF2-40B4-BE49-F238E27FC236}">
                    <a16:creationId xmlns:a16="http://schemas.microsoft.com/office/drawing/2014/main" id="{3C9FA358-E2DC-619A-926B-DF31961A6022}"/>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80" name="Straight Connector 679">
                <a:extLst>
                  <a:ext uri="{FF2B5EF4-FFF2-40B4-BE49-F238E27FC236}">
                    <a16:creationId xmlns:a16="http://schemas.microsoft.com/office/drawing/2014/main" id="{B0BE4C9B-062A-8C1F-7E0E-03B1C96F97D7}"/>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667" name="TextBox 666">
              <a:extLst>
                <a:ext uri="{FF2B5EF4-FFF2-40B4-BE49-F238E27FC236}">
                  <a16:creationId xmlns:a16="http://schemas.microsoft.com/office/drawing/2014/main" id="{C44A7F2D-2448-F688-3CD8-6202BF5262E7}"/>
                </a:ext>
              </a:extLst>
            </p:cNvPr>
            <p:cNvSpPr txBox="1"/>
            <p:nvPr/>
          </p:nvSpPr>
          <p:spPr>
            <a:xfrm>
              <a:off x="8568206" y="3338094"/>
              <a:ext cx="321712" cy="433320"/>
            </a:xfrm>
            <a:prstGeom prst="rect">
              <a:avLst/>
            </a:prstGeom>
            <a:noFill/>
          </p:spPr>
          <p:txBody>
            <a:bodyPr wrap="square" rtlCol="0">
              <a:spAutoFit/>
            </a:bodyPr>
            <a:lstStyle/>
            <a:p>
              <a:r>
                <a:rPr lang="en-US" dirty="0"/>
                <a:t>c</a:t>
              </a:r>
            </a:p>
          </p:txBody>
        </p:sp>
        <p:sp>
          <p:nvSpPr>
            <p:cNvPr id="668" name="TextBox 667">
              <a:extLst>
                <a:ext uri="{FF2B5EF4-FFF2-40B4-BE49-F238E27FC236}">
                  <a16:creationId xmlns:a16="http://schemas.microsoft.com/office/drawing/2014/main" id="{94A9CD71-9DF7-FB42-D555-60AE0F63DD5A}"/>
                </a:ext>
              </a:extLst>
            </p:cNvPr>
            <p:cNvSpPr txBox="1"/>
            <p:nvPr/>
          </p:nvSpPr>
          <p:spPr>
            <a:xfrm>
              <a:off x="8924361" y="3705655"/>
              <a:ext cx="419659" cy="433320"/>
            </a:xfrm>
            <a:prstGeom prst="rect">
              <a:avLst/>
            </a:prstGeom>
            <a:noFill/>
          </p:spPr>
          <p:txBody>
            <a:bodyPr wrap="square" rtlCol="0">
              <a:spAutoFit/>
            </a:bodyPr>
            <a:lstStyle/>
            <a:p>
              <a:r>
                <a:rPr lang="en-US" dirty="0"/>
                <a:t>d</a:t>
              </a:r>
            </a:p>
          </p:txBody>
        </p:sp>
        <p:sp>
          <p:nvSpPr>
            <p:cNvPr id="669" name="TextBox 668">
              <a:extLst>
                <a:ext uri="{FF2B5EF4-FFF2-40B4-BE49-F238E27FC236}">
                  <a16:creationId xmlns:a16="http://schemas.microsoft.com/office/drawing/2014/main" id="{B35109A1-2198-FA2C-5B00-E813B9E3D134}"/>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670" name="TextBox 669">
              <a:extLst>
                <a:ext uri="{FF2B5EF4-FFF2-40B4-BE49-F238E27FC236}">
                  <a16:creationId xmlns:a16="http://schemas.microsoft.com/office/drawing/2014/main" id="{E4B05AB0-40C8-00D4-32D5-E08D88DC258B}"/>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671" name="TextBox 670">
              <a:extLst>
                <a:ext uri="{FF2B5EF4-FFF2-40B4-BE49-F238E27FC236}">
                  <a16:creationId xmlns:a16="http://schemas.microsoft.com/office/drawing/2014/main" id="{365E6651-34A8-2998-0C6E-A68F34E23B37}"/>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672" name="TextBox 671">
              <a:extLst>
                <a:ext uri="{FF2B5EF4-FFF2-40B4-BE49-F238E27FC236}">
                  <a16:creationId xmlns:a16="http://schemas.microsoft.com/office/drawing/2014/main" id="{06207BA2-96D9-A889-7B7F-1A4E911ED7C4}"/>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673" name="TextBox 672">
              <a:extLst>
                <a:ext uri="{FF2B5EF4-FFF2-40B4-BE49-F238E27FC236}">
                  <a16:creationId xmlns:a16="http://schemas.microsoft.com/office/drawing/2014/main" id="{9E3B22D0-030F-1005-F4B0-C3D7DA0F01B0}"/>
                </a:ext>
              </a:extLst>
            </p:cNvPr>
            <p:cNvSpPr txBox="1"/>
            <p:nvPr/>
          </p:nvSpPr>
          <p:spPr>
            <a:xfrm>
              <a:off x="8578025" y="3737984"/>
              <a:ext cx="321712" cy="433320"/>
            </a:xfrm>
            <a:prstGeom prst="rect">
              <a:avLst/>
            </a:prstGeom>
            <a:noFill/>
          </p:spPr>
          <p:txBody>
            <a:bodyPr wrap="square" rtlCol="0">
              <a:spAutoFit/>
            </a:bodyPr>
            <a:lstStyle/>
            <a:p>
              <a:r>
                <a:rPr lang="en-US" dirty="0"/>
                <a:t>a</a:t>
              </a:r>
            </a:p>
          </p:txBody>
        </p:sp>
      </p:grpSp>
      <p:grpSp>
        <p:nvGrpSpPr>
          <p:cNvPr id="713" name="Group 712">
            <a:extLst>
              <a:ext uri="{FF2B5EF4-FFF2-40B4-BE49-F238E27FC236}">
                <a16:creationId xmlns:a16="http://schemas.microsoft.com/office/drawing/2014/main" id="{0198771D-2DF7-009A-4908-703A71BEBE45}"/>
              </a:ext>
            </a:extLst>
          </p:cNvPr>
          <p:cNvGrpSpPr/>
          <p:nvPr/>
        </p:nvGrpSpPr>
        <p:grpSpPr>
          <a:xfrm>
            <a:off x="4510667" y="4405395"/>
            <a:ext cx="1059742" cy="1329425"/>
            <a:chOff x="8275275" y="3338094"/>
            <a:chExt cx="1112838" cy="1559752"/>
          </a:xfrm>
        </p:grpSpPr>
        <p:grpSp>
          <p:nvGrpSpPr>
            <p:cNvPr id="714" name="Group 713">
              <a:extLst>
                <a:ext uri="{FF2B5EF4-FFF2-40B4-BE49-F238E27FC236}">
                  <a16:creationId xmlns:a16="http://schemas.microsoft.com/office/drawing/2014/main" id="{5C94E6D8-20D2-E443-54B0-922427594A15}"/>
                </a:ext>
              </a:extLst>
            </p:cNvPr>
            <p:cNvGrpSpPr/>
            <p:nvPr/>
          </p:nvGrpSpPr>
          <p:grpSpPr>
            <a:xfrm>
              <a:off x="8520703" y="3654961"/>
              <a:ext cx="426538" cy="904709"/>
              <a:chOff x="718880" y="3360380"/>
              <a:chExt cx="426538" cy="904709"/>
            </a:xfrm>
          </p:grpSpPr>
          <p:cxnSp>
            <p:nvCxnSpPr>
              <p:cNvPr id="722" name="Straight Connector 721">
                <a:extLst>
                  <a:ext uri="{FF2B5EF4-FFF2-40B4-BE49-F238E27FC236}">
                    <a16:creationId xmlns:a16="http://schemas.microsoft.com/office/drawing/2014/main" id="{154DFF16-2434-818D-8B32-57A31D1426F8}"/>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23" name="Straight Connector 722">
                <a:extLst>
                  <a:ext uri="{FF2B5EF4-FFF2-40B4-BE49-F238E27FC236}">
                    <a16:creationId xmlns:a16="http://schemas.microsoft.com/office/drawing/2014/main" id="{2DE1588A-E120-555B-80F5-5AD983217AE8}"/>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4" name="Straight Connector 723">
                <a:extLst>
                  <a:ext uri="{FF2B5EF4-FFF2-40B4-BE49-F238E27FC236}">
                    <a16:creationId xmlns:a16="http://schemas.microsoft.com/office/drawing/2014/main" id="{9CD58048-3828-BE8A-D928-B817FE09A8BA}"/>
                  </a:ext>
                </a:extLst>
              </p:cNvPr>
              <p:cNvCxnSpPr/>
              <p:nvPr/>
            </p:nvCxnSpPr>
            <p:spPr>
              <a:xfrm>
                <a:off x="725759" y="4265089"/>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5" name="Straight Connector 724">
                <a:extLst>
                  <a:ext uri="{FF2B5EF4-FFF2-40B4-BE49-F238E27FC236}">
                    <a16:creationId xmlns:a16="http://schemas.microsoft.com/office/drawing/2014/main" id="{8523C305-0C6C-833B-5A2D-96314A8EEEBB}"/>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26" name="Straight Connector 725">
                <a:extLst>
                  <a:ext uri="{FF2B5EF4-FFF2-40B4-BE49-F238E27FC236}">
                    <a16:creationId xmlns:a16="http://schemas.microsoft.com/office/drawing/2014/main" id="{79EF350B-09DB-A50F-C7D5-FCF2EF1BD3CA}"/>
                  </a:ext>
                </a:extLst>
              </p:cNvPr>
              <p:cNvCxnSpPr>
                <a:cxnSpLocks/>
              </p:cNvCxnSpPr>
              <p:nvPr/>
            </p:nvCxnSpPr>
            <p:spPr>
              <a:xfrm>
                <a:off x="1145418" y="3385572"/>
                <a:ext cx="0" cy="392617"/>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7" name="Straight Connector 726">
                <a:extLst>
                  <a:ext uri="{FF2B5EF4-FFF2-40B4-BE49-F238E27FC236}">
                    <a16:creationId xmlns:a16="http://schemas.microsoft.com/office/drawing/2014/main" id="{3216C231-4717-6F61-8194-A08F938A2B0A}"/>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728" name="Straight Connector 727">
                <a:extLst>
                  <a:ext uri="{FF2B5EF4-FFF2-40B4-BE49-F238E27FC236}">
                    <a16:creationId xmlns:a16="http://schemas.microsoft.com/office/drawing/2014/main" id="{48B1C038-2B39-7673-3E94-4797CAF13BE5}"/>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715" name="TextBox 714">
              <a:extLst>
                <a:ext uri="{FF2B5EF4-FFF2-40B4-BE49-F238E27FC236}">
                  <a16:creationId xmlns:a16="http://schemas.microsoft.com/office/drawing/2014/main" id="{9A0B4BDB-BA43-B7C5-A441-C6906A7046DF}"/>
                </a:ext>
              </a:extLst>
            </p:cNvPr>
            <p:cNvSpPr txBox="1"/>
            <p:nvPr/>
          </p:nvSpPr>
          <p:spPr>
            <a:xfrm>
              <a:off x="8568206" y="3338094"/>
              <a:ext cx="321712" cy="433320"/>
            </a:xfrm>
            <a:prstGeom prst="rect">
              <a:avLst/>
            </a:prstGeom>
            <a:noFill/>
          </p:spPr>
          <p:txBody>
            <a:bodyPr wrap="square" rtlCol="0">
              <a:spAutoFit/>
            </a:bodyPr>
            <a:lstStyle/>
            <a:p>
              <a:r>
                <a:rPr lang="en-US" dirty="0"/>
                <a:t>c</a:t>
              </a:r>
            </a:p>
          </p:txBody>
        </p:sp>
        <p:sp>
          <p:nvSpPr>
            <p:cNvPr id="716" name="TextBox 715">
              <a:extLst>
                <a:ext uri="{FF2B5EF4-FFF2-40B4-BE49-F238E27FC236}">
                  <a16:creationId xmlns:a16="http://schemas.microsoft.com/office/drawing/2014/main" id="{B9F1DEDC-0CE0-8709-6F7E-D5D7174EBFC1}"/>
                </a:ext>
              </a:extLst>
            </p:cNvPr>
            <p:cNvSpPr txBox="1"/>
            <p:nvPr/>
          </p:nvSpPr>
          <p:spPr>
            <a:xfrm>
              <a:off x="8924361" y="3705655"/>
              <a:ext cx="419659" cy="433320"/>
            </a:xfrm>
            <a:prstGeom prst="rect">
              <a:avLst/>
            </a:prstGeom>
            <a:noFill/>
          </p:spPr>
          <p:txBody>
            <a:bodyPr wrap="square" rtlCol="0">
              <a:spAutoFit/>
            </a:bodyPr>
            <a:lstStyle/>
            <a:p>
              <a:r>
                <a:rPr lang="en-US" dirty="0"/>
                <a:t>d</a:t>
              </a:r>
            </a:p>
          </p:txBody>
        </p:sp>
        <p:sp>
          <p:nvSpPr>
            <p:cNvPr id="717" name="TextBox 716">
              <a:extLst>
                <a:ext uri="{FF2B5EF4-FFF2-40B4-BE49-F238E27FC236}">
                  <a16:creationId xmlns:a16="http://schemas.microsoft.com/office/drawing/2014/main" id="{D4907903-D9C1-AA76-BEC9-6FCA7D66860D}"/>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718" name="TextBox 717">
              <a:extLst>
                <a:ext uri="{FF2B5EF4-FFF2-40B4-BE49-F238E27FC236}">
                  <a16:creationId xmlns:a16="http://schemas.microsoft.com/office/drawing/2014/main" id="{CFACBA65-F21E-FB71-4FB7-A6EC117F63A0}"/>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719" name="TextBox 718">
              <a:extLst>
                <a:ext uri="{FF2B5EF4-FFF2-40B4-BE49-F238E27FC236}">
                  <a16:creationId xmlns:a16="http://schemas.microsoft.com/office/drawing/2014/main" id="{1F06D4B8-4A83-F356-6D8D-3A1D1221526B}"/>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720" name="TextBox 719">
              <a:extLst>
                <a:ext uri="{FF2B5EF4-FFF2-40B4-BE49-F238E27FC236}">
                  <a16:creationId xmlns:a16="http://schemas.microsoft.com/office/drawing/2014/main" id="{AB796FB6-1BC0-BA3A-E9D4-ED96B4DD90A8}"/>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721" name="TextBox 720">
              <a:extLst>
                <a:ext uri="{FF2B5EF4-FFF2-40B4-BE49-F238E27FC236}">
                  <a16:creationId xmlns:a16="http://schemas.microsoft.com/office/drawing/2014/main" id="{85128799-68F9-3498-08FD-F705DF1B1C2F}"/>
                </a:ext>
              </a:extLst>
            </p:cNvPr>
            <p:cNvSpPr txBox="1"/>
            <p:nvPr/>
          </p:nvSpPr>
          <p:spPr>
            <a:xfrm>
              <a:off x="8578025" y="3737984"/>
              <a:ext cx="321712" cy="433320"/>
            </a:xfrm>
            <a:prstGeom prst="rect">
              <a:avLst/>
            </a:prstGeom>
            <a:noFill/>
          </p:spPr>
          <p:txBody>
            <a:bodyPr wrap="square" rtlCol="0">
              <a:spAutoFit/>
            </a:bodyPr>
            <a:lstStyle/>
            <a:p>
              <a:r>
                <a:rPr lang="en-US" dirty="0"/>
                <a:t>a</a:t>
              </a:r>
            </a:p>
          </p:txBody>
        </p:sp>
      </p:grpSp>
      <p:grpSp>
        <p:nvGrpSpPr>
          <p:cNvPr id="730" name="Group 729">
            <a:extLst>
              <a:ext uri="{FF2B5EF4-FFF2-40B4-BE49-F238E27FC236}">
                <a16:creationId xmlns:a16="http://schemas.microsoft.com/office/drawing/2014/main" id="{699B4425-0636-A804-6A7E-117FCECCDF08}"/>
              </a:ext>
            </a:extLst>
          </p:cNvPr>
          <p:cNvGrpSpPr/>
          <p:nvPr/>
        </p:nvGrpSpPr>
        <p:grpSpPr>
          <a:xfrm>
            <a:off x="3551687" y="5653467"/>
            <a:ext cx="1059742" cy="1329425"/>
            <a:chOff x="8275275" y="3338094"/>
            <a:chExt cx="1112838" cy="1559752"/>
          </a:xfrm>
        </p:grpSpPr>
        <p:grpSp>
          <p:nvGrpSpPr>
            <p:cNvPr id="731" name="Group 730">
              <a:extLst>
                <a:ext uri="{FF2B5EF4-FFF2-40B4-BE49-F238E27FC236}">
                  <a16:creationId xmlns:a16="http://schemas.microsoft.com/office/drawing/2014/main" id="{0E0CEE6A-C2CA-F4B3-B803-5154821234B7}"/>
                </a:ext>
              </a:extLst>
            </p:cNvPr>
            <p:cNvGrpSpPr/>
            <p:nvPr/>
          </p:nvGrpSpPr>
          <p:grpSpPr>
            <a:xfrm>
              <a:off x="8520703" y="3654961"/>
              <a:ext cx="426538" cy="904709"/>
              <a:chOff x="718880" y="3360380"/>
              <a:chExt cx="426538" cy="904709"/>
            </a:xfrm>
          </p:grpSpPr>
          <p:cxnSp>
            <p:nvCxnSpPr>
              <p:cNvPr id="739" name="Straight Connector 738">
                <a:extLst>
                  <a:ext uri="{FF2B5EF4-FFF2-40B4-BE49-F238E27FC236}">
                    <a16:creationId xmlns:a16="http://schemas.microsoft.com/office/drawing/2014/main" id="{C5153EE4-AB1A-1A22-706A-F825C3C9410D}"/>
                  </a:ext>
                </a:extLst>
              </p:cNvPr>
              <p:cNvCxnSpPr/>
              <p:nvPr/>
            </p:nvCxnSpPr>
            <p:spPr>
              <a:xfrm>
                <a:off x="725759" y="3360380"/>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0" name="Straight Connector 739">
                <a:extLst>
                  <a:ext uri="{FF2B5EF4-FFF2-40B4-BE49-F238E27FC236}">
                    <a16:creationId xmlns:a16="http://schemas.microsoft.com/office/drawing/2014/main" id="{4EFE2CEE-00F5-F758-C89C-9F7701DB17C7}"/>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1" name="Straight Connector 740">
                <a:extLst>
                  <a:ext uri="{FF2B5EF4-FFF2-40B4-BE49-F238E27FC236}">
                    <a16:creationId xmlns:a16="http://schemas.microsoft.com/office/drawing/2014/main" id="{4FFE83C8-D336-849E-A87D-8616F6C72D77}"/>
                  </a:ext>
                </a:extLst>
              </p:cNvPr>
              <p:cNvCxnSpPr/>
              <p:nvPr/>
            </p:nvCxnSpPr>
            <p:spPr>
              <a:xfrm>
                <a:off x="725759" y="4265089"/>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2" name="Straight Connector 741">
                <a:extLst>
                  <a:ext uri="{FF2B5EF4-FFF2-40B4-BE49-F238E27FC236}">
                    <a16:creationId xmlns:a16="http://schemas.microsoft.com/office/drawing/2014/main" id="{3CE4BAB7-A3C2-3F78-C280-7BE007960469}"/>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743" name="Straight Connector 742">
                <a:extLst>
                  <a:ext uri="{FF2B5EF4-FFF2-40B4-BE49-F238E27FC236}">
                    <a16:creationId xmlns:a16="http://schemas.microsoft.com/office/drawing/2014/main" id="{175B5000-731A-D1E1-4F96-A1215DFA3B65}"/>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44" name="Straight Connector 743">
                <a:extLst>
                  <a:ext uri="{FF2B5EF4-FFF2-40B4-BE49-F238E27FC236}">
                    <a16:creationId xmlns:a16="http://schemas.microsoft.com/office/drawing/2014/main" id="{E25AF7B1-4904-1639-0DBC-6ED75EF85A15}"/>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745" name="Straight Connector 744">
                <a:extLst>
                  <a:ext uri="{FF2B5EF4-FFF2-40B4-BE49-F238E27FC236}">
                    <a16:creationId xmlns:a16="http://schemas.microsoft.com/office/drawing/2014/main" id="{4688DA8F-D090-4701-6A44-12023DD4B17B}"/>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732" name="TextBox 731">
              <a:extLst>
                <a:ext uri="{FF2B5EF4-FFF2-40B4-BE49-F238E27FC236}">
                  <a16:creationId xmlns:a16="http://schemas.microsoft.com/office/drawing/2014/main" id="{470E2075-F4A4-A6D5-6BE1-81E169049819}"/>
                </a:ext>
              </a:extLst>
            </p:cNvPr>
            <p:cNvSpPr txBox="1"/>
            <p:nvPr/>
          </p:nvSpPr>
          <p:spPr>
            <a:xfrm>
              <a:off x="8568206" y="3338094"/>
              <a:ext cx="321712" cy="433320"/>
            </a:xfrm>
            <a:prstGeom prst="rect">
              <a:avLst/>
            </a:prstGeom>
            <a:noFill/>
          </p:spPr>
          <p:txBody>
            <a:bodyPr wrap="square" rtlCol="0">
              <a:spAutoFit/>
            </a:bodyPr>
            <a:lstStyle/>
            <a:p>
              <a:r>
                <a:rPr lang="en-US" dirty="0"/>
                <a:t>c</a:t>
              </a:r>
            </a:p>
          </p:txBody>
        </p:sp>
        <p:sp>
          <p:nvSpPr>
            <p:cNvPr id="733" name="TextBox 732">
              <a:extLst>
                <a:ext uri="{FF2B5EF4-FFF2-40B4-BE49-F238E27FC236}">
                  <a16:creationId xmlns:a16="http://schemas.microsoft.com/office/drawing/2014/main" id="{64259DB1-379C-9461-0056-5D2070FC4F7C}"/>
                </a:ext>
              </a:extLst>
            </p:cNvPr>
            <p:cNvSpPr txBox="1"/>
            <p:nvPr/>
          </p:nvSpPr>
          <p:spPr>
            <a:xfrm>
              <a:off x="8924361" y="3705655"/>
              <a:ext cx="419659" cy="433320"/>
            </a:xfrm>
            <a:prstGeom prst="rect">
              <a:avLst/>
            </a:prstGeom>
            <a:noFill/>
          </p:spPr>
          <p:txBody>
            <a:bodyPr wrap="square" rtlCol="0">
              <a:spAutoFit/>
            </a:bodyPr>
            <a:lstStyle/>
            <a:p>
              <a:r>
                <a:rPr lang="en-US" dirty="0"/>
                <a:t>d</a:t>
              </a:r>
            </a:p>
          </p:txBody>
        </p:sp>
        <p:sp>
          <p:nvSpPr>
            <p:cNvPr id="734" name="TextBox 733">
              <a:extLst>
                <a:ext uri="{FF2B5EF4-FFF2-40B4-BE49-F238E27FC236}">
                  <a16:creationId xmlns:a16="http://schemas.microsoft.com/office/drawing/2014/main" id="{81680E32-F3AD-2C87-4F87-DD1ABADAC1D7}"/>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735" name="TextBox 734">
              <a:extLst>
                <a:ext uri="{FF2B5EF4-FFF2-40B4-BE49-F238E27FC236}">
                  <a16:creationId xmlns:a16="http://schemas.microsoft.com/office/drawing/2014/main" id="{3DE79088-690D-9D5E-CD7E-FDC05885D7ED}"/>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736" name="TextBox 735">
              <a:extLst>
                <a:ext uri="{FF2B5EF4-FFF2-40B4-BE49-F238E27FC236}">
                  <a16:creationId xmlns:a16="http://schemas.microsoft.com/office/drawing/2014/main" id="{EE4A1F81-355A-8DA1-FCFB-AB7ED305D9A7}"/>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737" name="TextBox 736">
              <a:extLst>
                <a:ext uri="{FF2B5EF4-FFF2-40B4-BE49-F238E27FC236}">
                  <a16:creationId xmlns:a16="http://schemas.microsoft.com/office/drawing/2014/main" id="{2107E898-4DE6-B545-D753-57A11ED76BC9}"/>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738" name="TextBox 737">
              <a:extLst>
                <a:ext uri="{FF2B5EF4-FFF2-40B4-BE49-F238E27FC236}">
                  <a16:creationId xmlns:a16="http://schemas.microsoft.com/office/drawing/2014/main" id="{F11BBBB5-D6CC-20FD-90E6-E55CFF317F4A}"/>
                </a:ext>
              </a:extLst>
            </p:cNvPr>
            <p:cNvSpPr txBox="1"/>
            <p:nvPr/>
          </p:nvSpPr>
          <p:spPr>
            <a:xfrm>
              <a:off x="8578025" y="3737984"/>
              <a:ext cx="321712" cy="433320"/>
            </a:xfrm>
            <a:prstGeom prst="rect">
              <a:avLst/>
            </a:prstGeom>
            <a:noFill/>
          </p:spPr>
          <p:txBody>
            <a:bodyPr wrap="square" rtlCol="0">
              <a:spAutoFit/>
            </a:bodyPr>
            <a:lstStyle/>
            <a:p>
              <a:r>
                <a:rPr lang="en-US" dirty="0"/>
                <a:t>a</a:t>
              </a:r>
            </a:p>
          </p:txBody>
        </p:sp>
      </p:grpSp>
      <p:grpSp>
        <p:nvGrpSpPr>
          <p:cNvPr id="746" name="Group 745">
            <a:extLst>
              <a:ext uri="{FF2B5EF4-FFF2-40B4-BE49-F238E27FC236}">
                <a16:creationId xmlns:a16="http://schemas.microsoft.com/office/drawing/2014/main" id="{31537080-F71A-5819-57C6-9BD7F13624CD}"/>
              </a:ext>
            </a:extLst>
          </p:cNvPr>
          <p:cNvGrpSpPr/>
          <p:nvPr/>
        </p:nvGrpSpPr>
        <p:grpSpPr>
          <a:xfrm>
            <a:off x="4510667" y="5684317"/>
            <a:ext cx="1059742" cy="1329425"/>
            <a:chOff x="8275275" y="3338094"/>
            <a:chExt cx="1112838" cy="1559752"/>
          </a:xfrm>
        </p:grpSpPr>
        <p:grpSp>
          <p:nvGrpSpPr>
            <p:cNvPr id="747" name="Group 746">
              <a:extLst>
                <a:ext uri="{FF2B5EF4-FFF2-40B4-BE49-F238E27FC236}">
                  <a16:creationId xmlns:a16="http://schemas.microsoft.com/office/drawing/2014/main" id="{0A4BE679-FE30-5CF8-B46C-C1A01A1B66B5}"/>
                </a:ext>
              </a:extLst>
            </p:cNvPr>
            <p:cNvGrpSpPr/>
            <p:nvPr/>
          </p:nvGrpSpPr>
          <p:grpSpPr>
            <a:xfrm>
              <a:off x="8520703" y="3654961"/>
              <a:ext cx="426538" cy="904709"/>
              <a:chOff x="718880" y="3360380"/>
              <a:chExt cx="426538" cy="904709"/>
            </a:xfrm>
          </p:grpSpPr>
          <p:cxnSp>
            <p:nvCxnSpPr>
              <p:cNvPr id="755" name="Straight Connector 754">
                <a:extLst>
                  <a:ext uri="{FF2B5EF4-FFF2-40B4-BE49-F238E27FC236}">
                    <a16:creationId xmlns:a16="http://schemas.microsoft.com/office/drawing/2014/main" id="{88438B7A-D644-EEC0-E512-1B151934F170}"/>
                  </a:ext>
                </a:extLst>
              </p:cNvPr>
              <p:cNvCxnSpPr/>
              <p:nvPr/>
            </p:nvCxnSpPr>
            <p:spPr>
              <a:xfrm>
                <a:off x="725759" y="3360380"/>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6" name="Straight Connector 755">
                <a:extLst>
                  <a:ext uri="{FF2B5EF4-FFF2-40B4-BE49-F238E27FC236}">
                    <a16:creationId xmlns:a16="http://schemas.microsoft.com/office/drawing/2014/main" id="{1068D826-C20E-1A3D-10EC-0E867216A740}"/>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7" name="Straight Connector 756">
                <a:extLst>
                  <a:ext uri="{FF2B5EF4-FFF2-40B4-BE49-F238E27FC236}">
                    <a16:creationId xmlns:a16="http://schemas.microsoft.com/office/drawing/2014/main" id="{D7C81704-AACC-91B0-EAE3-706C3020F87D}"/>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58" name="Straight Connector 757">
                <a:extLst>
                  <a:ext uri="{FF2B5EF4-FFF2-40B4-BE49-F238E27FC236}">
                    <a16:creationId xmlns:a16="http://schemas.microsoft.com/office/drawing/2014/main" id="{A0319453-1531-FF52-2CCE-A18E0EB9B0F1}"/>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759" name="Straight Connector 758">
                <a:extLst>
                  <a:ext uri="{FF2B5EF4-FFF2-40B4-BE49-F238E27FC236}">
                    <a16:creationId xmlns:a16="http://schemas.microsoft.com/office/drawing/2014/main" id="{D4B8534B-547C-81CC-B4A8-2EBBB0B8E50C}"/>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60" name="Straight Connector 759">
                <a:extLst>
                  <a:ext uri="{FF2B5EF4-FFF2-40B4-BE49-F238E27FC236}">
                    <a16:creationId xmlns:a16="http://schemas.microsoft.com/office/drawing/2014/main" id="{F758808E-9A29-D2A9-9E7E-F7079BEC0790}"/>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761" name="Straight Connector 760">
                <a:extLst>
                  <a:ext uri="{FF2B5EF4-FFF2-40B4-BE49-F238E27FC236}">
                    <a16:creationId xmlns:a16="http://schemas.microsoft.com/office/drawing/2014/main" id="{25F6C8AB-963D-3BCB-26E0-2C7924655BD5}"/>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748" name="TextBox 747">
              <a:extLst>
                <a:ext uri="{FF2B5EF4-FFF2-40B4-BE49-F238E27FC236}">
                  <a16:creationId xmlns:a16="http://schemas.microsoft.com/office/drawing/2014/main" id="{8118FC0D-9D9C-B6B9-2940-7AC22261CDFA}"/>
                </a:ext>
              </a:extLst>
            </p:cNvPr>
            <p:cNvSpPr txBox="1"/>
            <p:nvPr/>
          </p:nvSpPr>
          <p:spPr>
            <a:xfrm>
              <a:off x="8568206" y="3338094"/>
              <a:ext cx="321712" cy="433320"/>
            </a:xfrm>
            <a:prstGeom prst="rect">
              <a:avLst/>
            </a:prstGeom>
            <a:noFill/>
          </p:spPr>
          <p:txBody>
            <a:bodyPr wrap="square" rtlCol="0">
              <a:spAutoFit/>
            </a:bodyPr>
            <a:lstStyle/>
            <a:p>
              <a:r>
                <a:rPr lang="en-US" dirty="0"/>
                <a:t>c</a:t>
              </a:r>
            </a:p>
          </p:txBody>
        </p:sp>
        <p:sp>
          <p:nvSpPr>
            <p:cNvPr id="749" name="TextBox 748">
              <a:extLst>
                <a:ext uri="{FF2B5EF4-FFF2-40B4-BE49-F238E27FC236}">
                  <a16:creationId xmlns:a16="http://schemas.microsoft.com/office/drawing/2014/main" id="{4CCE0400-E7C5-F5F7-9AC7-B4EBF9B38A88}"/>
                </a:ext>
              </a:extLst>
            </p:cNvPr>
            <p:cNvSpPr txBox="1"/>
            <p:nvPr/>
          </p:nvSpPr>
          <p:spPr>
            <a:xfrm>
              <a:off x="8924361" y="3705655"/>
              <a:ext cx="419659" cy="433320"/>
            </a:xfrm>
            <a:prstGeom prst="rect">
              <a:avLst/>
            </a:prstGeom>
            <a:noFill/>
          </p:spPr>
          <p:txBody>
            <a:bodyPr wrap="square" rtlCol="0">
              <a:spAutoFit/>
            </a:bodyPr>
            <a:lstStyle/>
            <a:p>
              <a:r>
                <a:rPr lang="en-US" dirty="0"/>
                <a:t>d</a:t>
              </a:r>
            </a:p>
          </p:txBody>
        </p:sp>
        <p:sp>
          <p:nvSpPr>
            <p:cNvPr id="750" name="TextBox 749">
              <a:extLst>
                <a:ext uri="{FF2B5EF4-FFF2-40B4-BE49-F238E27FC236}">
                  <a16:creationId xmlns:a16="http://schemas.microsoft.com/office/drawing/2014/main" id="{55DD42A5-8953-7ECC-A2D6-86B7BCB2962E}"/>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751" name="TextBox 750">
              <a:extLst>
                <a:ext uri="{FF2B5EF4-FFF2-40B4-BE49-F238E27FC236}">
                  <a16:creationId xmlns:a16="http://schemas.microsoft.com/office/drawing/2014/main" id="{243BEEB7-7451-2E1D-7DDB-051485216F23}"/>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752" name="TextBox 751">
              <a:extLst>
                <a:ext uri="{FF2B5EF4-FFF2-40B4-BE49-F238E27FC236}">
                  <a16:creationId xmlns:a16="http://schemas.microsoft.com/office/drawing/2014/main" id="{5B0AA904-86C1-9BBE-9759-29D83D6AD966}"/>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753" name="TextBox 752">
              <a:extLst>
                <a:ext uri="{FF2B5EF4-FFF2-40B4-BE49-F238E27FC236}">
                  <a16:creationId xmlns:a16="http://schemas.microsoft.com/office/drawing/2014/main" id="{4357154F-0407-73E6-CD10-C2E30379E07B}"/>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754" name="TextBox 753">
              <a:extLst>
                <a:ext uri="{FF2B5EF4-FFF2-40B4-BE49-F238E27FC236}">
                  <a16:creationId xmlns:a16="http://schemas.microsoft.com/office/drawing/2014/main" id="{50B0B355-4379-81AF-19F8-BF9074ED9F2A}"/>
                </a:ext>
              </a:extLst>
            </p:cNvPr>
            <p:cNvSpPr txBox="1"/>
            <p:nvPr/>
          </p:nvSpPr>
          <p:spPr>
            <a:xfrm>
              <a:off x="8578025" y="3737984"/>
              <a:ext cx="321712" cy="433320"/>
            </a:xfrm>
            <a:prstGeom prst="rect">
              <a:avLst/>
            </a:prstGeom>
            <a:noFill/>
          </p:spPr>
          <p:txBody>
            <a:bodyPr wrap="square" rtlCol="0">
              <a:spAutoFit/>
            </a:bodyPr>
            <a:lstStyle/>
            <a:p>
              <a:r>
                <a:rPr lang="en-US" dirty="0"/>
                <a:t>a</a:t>
              </a:r>
            </a:p>
          </p:txBody>
        </p:sp>
      </p:grpSp>
      <p:sp>
        <p:nvSpPr>
          <p:cNvPr id="762" name="Content Placeholder 7">
            <a:extLst>
              <a:ext uri="{FF2B5EF4-FFF2-40B4-BE49-F238E27FC236}">
                <a16:creationId xmlns:a16="http://schemas.microsoft.com/office/drawing/2014/main" id="{121BE291-9680-16EF-A02C-B65A8ECAC6C6}"/>
              </a:ext>
            </a:extLst>
          </p:cNvPr>
          <p:cNvSpPr>
            <a:spLocks noGrp="1"/>
          </p:cNvSpPr>
          <p:nvPr>
            <p:ph idx="1"/>
          </p:nvPr>
        </p:nvSpPr>
        <p:spPr>
          <a:xfrm>
            <a:off x="368659" y="2966634"/>
            <a:ext cx="3164646" cy="3873421"/>
          </a:xfrm>
        </p:spPr>
        <p:txBody>
          <a:bodyPr>
            <a:noAutofit/>
          </a:bodyPr>
          <a:lstStyle/>
          <a:p>
            <a:r>
              <a:rPr lang="en-US" sz="1400" dirty="0"/>
              <a:t>Imagine that the 7-segment display we have built so far is expanded to include 16 characters, the existing 10 digits, and A-F, as depicted here to differentiate among them.</a:t>
            </a:r>
          </a:p>
          <a:p>
            <a:r>
              <a:rPr lang="en-US" sz="1400" dirty="0"/>
              <a:t>Expand the table on the right to reflect all 16 characters.</a:t>
            </a:r>
          </a:p>
          <a:p>
            <a:r>
              <a:rPr lang="en-US" sz="1400" i="1" dirty="0"/>
              <a:t>How will the design of the circuit change on Logisim-Evolution?</a:t>
            </a:r>
          </a:p>
        </p:txBody>
      </p:sp>
    </p:spTree>
    <p:extLst>
      <p:ext uri="{BB962C8B-B14F-4D97-AF65-F5344CB8AC3E}">
        <p14:creationId xmlns:p14="http://schemas.microsoft.com/office/powerpoint/2010/main" val="748452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6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2"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D127E-6EE7-E3FA-77F9-B9A21D8F35F2}"/>
            </a:ext>
          </a:extLst>
        </p:cNvPr>
        <p:cNvGrpSpPr/>
        <p:nvPr/>
      </p:nvGrpSpPr>
      <p:grpSpPr>
        <a:xfrm>
          <a:off x="0" y="0"/>
          <a:ext cx="0" cy="0"/>
          <a:chOff x="0" y="0"/>
          <a:chExt cx="0" cy="0"/>
        </a:xfrm>
      </p:grpSpPr>
      <p:sp>
        <p:nvSpPr>
          <p:cNvPr id="30" name="Slide Number Placeholder 29">
            <a:extLst>
              <a:ext uri="{FF2B5EF4-FFF2-40B4-BE49-F238E27FC236}">
                <a16:creationId xmlns:a16="http://schemas.microsoft.com/office/drawing/2014/main" id="{1D2247FA-37B2-A9E2-9821-EFE3925AE986}"/>
              </a:ext>
            </a:extLst>
          </p:cNvPr>
          <p:cNvSpPr>
            <a:spLocks noGrp="1"/>
          </p:cNvSpPr>
          <p:nvPr>
            <p:ph type="sldNum" sz="quarter" idx="12"/>
          </p:nvPr>
        </p:nvSpPr>
        <p:spPr/>
        <p:txBody>
          <a:bodyPr/>
          <a:lstStyle/>
          <a:p>
            <a:fld id="{CC057153-B650-4DEB-B370-79DDCFDCE934}" type="slidenum">
              <a:rPr lang="en-US" smtClean="0"/>
              <a:t>74</a:t>
            </a:fld>
            <a:endParaRPr lang="en-US"/>
          </a:p>
        </p:txBody>
      </p:sp>
      <p:graphicFrame>
        <p:nvGraphicFramePr>
          <p:cNvPr id="3" name="Table 2">
            <a:extLst>
              <a:ext uri="{FF2B5EF4-FFF2-40B4-BE49-F238E27FC236}">
                <a16:creationId xmlns:a16="http://schemas.microsoft.com/office/drawing/2014/main" id="{79FBC90B-3F29-CF25-E13D-B20942066CCE}"/>
              </a:ext>
            </a:extLst>
          </p:cNvPr>
          <p:cNvGraphicFramePr>
            <a:graphicFrameLocks noGrp="1"/>
          </p:cNvGraphicFramePr>
          <p:nvPr>
            <p:extLst>
              <p:ext uri="{D42A27DB-BD31-4B8C-83A1-F6EECF244321}">
                <p14:modId xmlns:p14="http://schemas.microsoft.com/office/powerpoint/2010/main" val="2536475949"/>
              </p:ext>
            </p:extLst>
          </p:nvPr>
        </p:nvGraphicFramePr>
        <p:xfrm>
          <a:off x="3527666" y="1111321"/>
          <a:ext cx="8391178" cy="5198040"/>
        </p:xfrm>
        <a:graphic>
          <a:graphicData uri="http://schemas.openxmlformats.org/drawingml/2006/table">
            <a:tbl>
              <a:tblPr firstRow="1" bandRow="1">
                <a:tableStyleId>{00A15C55-8517-42AA-B614-E9B94910E393}</a:tableStyleId>
              </a:tblPr>
              <a:tblGrid>
                <a:gridCol w="840653">
                  <a:extLst>
                    <a:ext uri="{9D8B030D-6E8A-4147-A177-3AD203B41FA5}">
                      <a16:colId xmlns:a16="http://schemas.microsoft.com/office/drawing/2014/main" val="3645776916"/>
                    </a:ext>
                  </a:extLst>
                </a:gridCol>
                <a:gridCol w="840653">
                  <a:extLst>
                    <a:ext uri="{9D8B030D-6E8A-4147-A177-3AD203B41FA5}">
                      <a16:colId xmlns:a16="http://schemas.microsoft.com/office/drawing/2014/main" val="4016799865"/>
                    </a:ext>
                  </a:extLst>
                </a:gridCol>
                <a:gridCol w="917406">
                  <a:extLst>
                    <a:ext uri="{9D8B030D-6E8A-4147-A177-3AD203B41FA5}">
                      <a16:colId xmlns:a16="http://schemas.microsoft.com/office/drawing/2014/main" val="3451865692"/>
                    </a:ext>
                  </a:extLst>
                </a:gridCol>
                <a:gridCol w="965411">
                  <a:extLst>
                    <a:ext uri="{9D8B030D-6E8A-4147-A177-3AD203B41FA5}">
                      <a16:colId xmlns:a16="http://schemas.microsoft.com/office/drawing/2014/main" val="1891419321"/>
                    </a:ext>
                  </a:extLst>
                </a:gridCol>
                <a:gridCol w="965411">
                  <a:extLst>
                    <a:ext uri="{9D8B030D-6E8A-4147-A177-3AD203B41FA5}">
                      <a16:colId xmlns:a16="http://schemas.microsoft.com/office/drawing/2014/main" val="2699412785"/>
                    </a:ext>
                  </a:extLst>
                </a:gridCol>
                <a:gridCol w="965411">
                  <a:extLst>
                    <a:ext uri="{9D8B030D-6E8A-4147-A177-3AD203B41FA5}">
                      <a16:colId xmlns:a16="http://schemas.microsoft.com/office/drawing/2014/main" val="2429003282"/>
                    </a:ext>
                  </a:extLst>
                </a:gridCol>
                <a:gridCol w="965411">
                  <a:extLst>
                    <a:ext uri="{9D8B030D-6E8A-4147-A177-3AD203B41FA5}">
                      <a16:colId xmlns:a16="http://schemas.microsoft.com/office/drawing/2014/main" val="3819096512"/>
                    </a:ext>
                  </a:extLst>
                </a:gridCol>
                <a:gridCol w="965411">
                  <a:extLst>
                    <a:ext uri="{9D8B030D-6E8A-4147-A177-3AD203B41FA5}">
                      <a16:colId xmlns:a16="http://schemas.microsoft.com/office/drawing/2014/main" val="1822396486"/>
                    </a:ext>
                  </a:extLst>
                </a:gridCol>
                <a:gridCol w="965411">
                  <a:extLst>
                    <a:ext uri="{9D8B030D-6E8A-4147-A177-3AD203B41FA5}">
                      <a16:colId xmlns:a16="http://schemas.microsoft.com/office/drawing/2014/main" val="310054254"/>
                    </a:ext>
                  </a:extLst>
                </a:gridCol>
              </a:tblGrid>
              <a:tr h="288780">
                <a:tc rowSpan="2">
                  <a:txBody>
                    <a:bodyPr/>
                    <a:lstStyle/>
                    <a:p>
                      <a:pPr algn="ctr"/>
                      <a:r>
                        <a:rPr lang="en-US" sz="1100" b="0" dirty="0"/>
                        <a:t>Input</a:t>
                      </a:r>
                    </a:p>
                  </a:txBody>
                  <a:tcPr anchor="ctr">
                    <a:solidFill>
                      <a:schemeClr val="accent4"/>
                    </a:solidFill>
                  </a:tcPr>
                </a:tc>
                <a:tc rowSpan="2">
                  <a:txBody>
                    <a:bodyPr/>
                    <a:lstStyle/>
                    <a:p>
                      <a:pPr algn="ctr"/>
                      <a:r>
                        <a:rPr lang="en-US" sz="1100" b="0" dirty="0"/>
                        <a:t>Character</a:t>
                      </a:r>
                    </a:p>
                  </a:txBody>
                  <a:tcPr anchor="ctr">
                    <a:solidFill>
                      <a:schemeClr val="accent4"/>
                    </a:solidFill>
                  </a:tcPr>
                </a:tc>
                <a:tc gridSpan="7">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t>Illuminated segments</a:t>
                      </a: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400" b="0" dirty="0"/>
                    </a:p>
                  </a:txBody>
                  <a:tcPr/>
                </a:tc>
                <a:extLst>
                  <a:ext uri="{0D108BD9-81ED-4DB2-BD59-A6C34878D82A}">
                    <a16:rowId xmlns:a16="http://schemas.microsoft.com/office/drawing/2014/main" val="512593591"/>
                  </a:ext>
                </a:extLst>
              </a:tr>
              <a:tr h="288780">
                <a:tc vMerge="1">
                  <a:txBody>
                    <a:bodyPr/>
                    <a:lstStyle/>
                    <a:p>
                      <a:endParaRPr lang="en-US"/>
                    </a:p>
                  </a:txBody>
                  <a:tcPr/>
                </a:tc>
                <a:tc vMerge="1">
                  <a:txBody>
                    <a:bodyPr/>
                    <a:lstStyle/>
                    <a:p>
                      <a:pPr algn="ctr"/>
                      <a:endParaRPr lang="en-US" sz="1400" b="0" dirty="0">
                        <a:solidFill>
                          <a:schemeClr val="bg1"/>
                        </a:solidFill>
                      </a:endParaRPr>
                    </a:p>
                  </a:txBody>
                  <a:tcPr>
                    <a:solidFill>
                      <a:schemeClr val="accent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a</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b</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c</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d</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e</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f</a:t>
                      </a:r>
                    </a:p>
                  </a:txBody>
                  <a:tcPr>
                    <a:solidFill>
                      <a:schemeClr val="accent4"/>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b="0" dirty="0">
                          <a:solidFill>
                            <a:schemeClr val="bg1"/>
                          </a:solidFill>
                        </a:rPr>
                        <a:t>g</a:t>
                      </a:r>
                    </a:p>
                  </a:txBody>
                  <a:tcPr>
                    <a:solidFill>
                      <a:schemeClr val="accent4"/>
                    </a:solidFill>
                  </a:tcPr>
                </a:tc>
                <a:extLst>
                  <a:ext uri="{0D108BD9-81ED-4DB2-BD59-A6C34878D82A}">
                    <a16:rowId xmlns:a16="http://schemas.microsoft.com/office/drawing/2014/main" val="4058499360"/>
                  </a:ext>
                </a:extLst>
              </a:tr>
              <a:tr h="288780">
                <a:tc>
                  <a:txBody>
                    <a:bodyPr/>
                    <a:lstStyle/>
                    <a:p>
                      <a:pPr algn="ctr"/>
                      <a:r>
                        <a:rPr lang="en-US" sz="1100" b="0" dirty="0"/>
                        <a:t>0000</a:t>
                      </a:r>
                    </a:p>
                  </a:txBody>
                  <a:tcPr/>
                </a:tc>
                <a:tc>
                  <a:txBody>
                    <a:bodyPr/>
                    <a:lstStyle/>
                    <a:p>
                      <a:pPr algn="ctr"/>
                      <a:r>
                        <a:rPr lang="en-US" sz="1100" b="0" dirty="0"/>
                        <a:t>0</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4269531488"/>
                  </a:ext>
                </a:extLst>
              </a:tr>
              <a:tr h="288780">
                <a:tc>
                  <a:txBody>
                    <a:bodyPr/>
                    <a:lstStyle/>
                    <a:p>
                      <a:pPr algn="ctr"/>
                      <a:r>
                        <a:rPr lang="en-US" sz="1100" b="0" dirty="0">
                          <a:solidFill>
                            <a:schemeClr val="tx1"/>
                          </a:solidFill>
                        </a:rPr>
                        <a:t>0001</a:t>
                      </a:r>
                    </a:p>
                  </a:txBody>
                  <a:tcPr/>
                </a:tc>
                <a:tc>
                  <a:txBody>
                    <a:bodyPr/>
                    <a:lstStyle/>
                    <a:p>
                      <a:pPr algn="ctr"/>
                      <a:r>
                        <a:rPr lang="en-US" sz="1100" b="0" dirty="0">
                          <a:solidFill>
                            <a:schemeClr val="tx1"/>
                          </a:solidFill>
                        </a:rPr>
                        <a:t>1</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69102674"/>
                  </a:ext>
                </a:extLst>
              </a:tr>
              <a:tr h="288780">
                <a:tc>
                  <a:txBody>
                    <a:bodyPr/>
                    <a:lstStyle/>
                    <a:p>
                      <a:pPr algn="ctr"/>
                      <a:r>
                        <a:rPr lang="en-US" sz="1100" b="0" dirty="0"/>
                        <a:t>0010</a:t>
                      </a:r>
                    </a:p>
                  </a:txBody>
                  <a:tcPr/>
                </a:tc>
                <a:tc>
                  <a:txBody>
                    <a:bodyPr/>
                    <a:lstStyle/>
                    <a:p>
                      <a:pPr algn="ctr"/>
                      <a:r>
                        <a:rPr lang="en-US" sz="1100" b="0" dirty="0"/>
                        <a:t>2</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extLst>
                  <a:ext uri="{0D108BD9-81ED-4DB2-BD59-A6C34878D82A}">
                    <a16:rowId xmlns:a16="http://schemas.microsoft.com/office/drawing/2014/main" val="2020153941"/>
                  </a:ext>
                </a:extLst>
              </a:tr>
              <a:tr h="288780">
                <a:tc>
                  <a:txBody>
                    <a:bodyPr/>
                    <a:lstStyle/>
                    <a:p>
                      <a:pPr algn="ctr"/>
                      <a:r>
                        <a:rPr lang="en-US" sz="1100" b="0" dirty="0"/>
                        <a:t>0011</a:t>
                      </a:r>
                    </a:p>
                  </a:txBody>
                  <a:tcPr/>
                </a:tc>
                <a:tc>
                  <a:txBody>
                    <a:bodyPr/>
                    <a:lstStyle/>
                    <a:p>
                      <a:pPr algn="ctr"/>
                      <a:r>
                        <a:rPr lang="en-US" sz="1100" b="0" dirty="0"/>
                        <a:t>3</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573552669"/>
                  </a:ext>
                </a:extLst>
              </a:tr>
              <a:tr h="288780">
                <a:tc>
                  <a:txBody>
                    <a:bodyPr/>
                    <a:lstStyle/>
                    <a:p>
                      <a:pPr algn="ctr"/>
                      <a:r>
                        <a:rPr lang="en-US" sz="1100" b="0" dirty="0"/>
                        <a:t>0100</a:t>
                      </a:r>
                    </a:p>
                  </a:txBody>
                  <a:tcPr/>
                </a:tc>
                <a:tc>
                  <a:txBody>
                    <a:bodyPr/>
                    <a:lstStyle/>
                    <a:p>
                      <a:pPr algn="ctr"/>
                      <a:r>
                        <a:rPr lang="en-US" sz="1100" b="0" dirty="0"/>
                        <a:t>4</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68841992"/>
                  </a:ext>
                </a:extLst>
              </a:tr>
              <a:tr h="288780">
                <a:tc>
                  <a:txBody>
                    <a:bodyPr/>
                    <a:lstStyle/>
                    <a:p>
                      <a:pPr algn="ctr"/>
                      <a:r>
                        <a:rPr lang="en-US" sz="1100" b="0" dirty="0">
                          <a:solidFill>
                            <a:schemeClr val="tx1"/>
                          </a:solidFill>
                        </a:rPr>
                        <a:t>0101</a:t>
                      </a:r>
                    </a:p>
                  </a:txBody>
                  <a:tcPr/>
                </a:tc>
                <a:tc>
                  <a:txBody>
                    <a:bodyPr/>
                    <a:lstStyle/>
                    <a:p>
                      <a:pPr algn="ctr"/>
                      <a:r>
                        <a:rPr lang="en-US" sz="1100" b="0" dirty="0">
                          <a:solidFill>
                            <a:schemeClr val="tx1"/>
                          </a:solidFill>
                        </a:rPr>
                        <a:t>5</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667803333"/>
                  </a:ext>
                </a:extLst>
              </a:tr>
              <a:tr h="288780">
                <a:tc>
                  <a:txBody>
                    <a:bodyPr/>
                    <a:lstStyle/>
                    <a:p>
                      <a:pPr algn="ctr"/>
                      <a:r>
                        <a:rPr lang="en-US" sz="1100" b="0" dirty="0"/>
                        <a:t>0110</a:t>
                      </a:r>
                    </a:p>
                  </a:txBody>
                  <a:tcPr/>
                </a:tc>
                <a:tc>
                  <a:txBody>
                    <a:bodyPr/>
                    <a:lstStyle/>
                    <a:p>
                      <a:pPr algn="ctr"/>
                      <a:r>
                        <a:rPr lang="en-US" sz="1100" b="0" dirty="0"/>
                        <a:t>6</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1284451998"/>
                  </a:ext>
                </a:extLst>
              </a:tr>
              <a:tr h="288780">
                <a:tc>
                  <a:txBody>
                    <a:bodyPr/>
                    <a:lstStyle/>
                    <a:p>
                      <a:pPr algn="ctr"/>
                      <a:r>
                        <a:rPr lang="en-US" sz="1100" b="0" dirty="0"/>
                        <a:t>0111</a:t>
                      </a:r>
                    </a:p>
                  </a:txBody>
                  <a:tcPr/>
                </a:tc>
                <a:tc>
                  <a:txBody>
                    <a:bodyPr/>
                    <a:lstStyle/>
                    <a:p>
                      <a:pPr algn="ctr"/>
                      <a:r>
                        <a:rPr lang="en-US" sz="1100" b="0" dirty="0"/>
                        <a:t>7</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3037479323"/>
                  </a:ext>
                </a:extLst>
              </a:tr>
              <a:tr h="288780">
                <a:tc>
                  <a:txBody>
                    <a:bodyPr/>
                    <a:lstStyle/>
                    <a:p>
                      <a:pPr algn="ctr"/>
                      <a:r>
                        <a:rPr lang="en-US" sz="1100" b="0" dirty="0"/>
                        <a:t>1000</a:t>
                      </a:r>
                    </a:p>
                  </a:txBody>
                  <a:tcPr/>
                </a:tc>
                <a:tc>
                  <a:txBody>
                    <a:bodyPr/>
                    <a:lstStyle/>
                    <a:p>
                      <a:pPr algn="ctr"/>
                      <a:r>
                        <a:rPr lang="en-US" sz="1100" b="0" dirty="0"/>
                        <a:t>8</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741351752"/>
                  </a:ext>
                </a:extLst>
              </a:tr>
              <a:tr h="288780">
                <a:tc>
                  <a:txBody>
                    <a:bodyPr/>
                    <a:lstStyle/>
                    <a:p>
                      <a:pPr algn="ctr"/>
                      <a:r>
                        <a:rPr lang="en-US" sz="1100" b="0" dirty="0"/>
                        <a:t>1001</a:t>
                      </a:r>
                    </a:p>
                  </a:txBody>
                  <a:tcPr/>
                </a:tc>
                <a:tc>
                  <a:txBody>
                    <a:bodyPr/>
                    <a:lstStyle/>
                    <a:p>
                      <a:pPr algn="ctr"/>
                      <a:r>
                        <a:rPr lang="en-US" sz="1100" b="0" dirty="0"/>
                        <a:t>9</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1524707363"/>
                  </a:ext>
                </a:extLst>
              </a:tr>
              <a:tr h="288780">
                <a:tc>
                  <a:txBody>
                    <a:bodyPr/>
                    <a:lstStyle/>
                    <a:p>
                      <a:pPr algn="ctr"/>
                      <a:r>
                        <a:rPr lang="en-US" sz="1100" b="0" dirty="0"/>
                        <a:t>1010</a:t>
                      </a:r>
                    </a:p>
                  </a:txBody>
                  <a:tcPr/>
                </a:tc>
                <a:tc>
                  <a:txBody>
                    <a:bodyPr/>
                    <a:lstStyle/>
                    <a:p>
                      <a:pPr algn="ctr"/>
                      <a:r>
                        <a:rPr lang="en-US" sz="1100" b="0" dirty="0"/>
                        <a:t>A</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extLst>
                  <a:ext uri="{0D108BD9-81ED-4DB2-BD59-A6C34878D82A}">
                    <a16:rowId xmlns:a16="http://schemas.microsoft.com/office/drawing/2014/main" val="1502553649"/>
                  </a:ext>
                </a:extLst>
              </a:tr>
              <a:tr h="288780">
                <a:tc>
                  <a:txBody>
                    <a:bodyPr/>
                    <a:lstStyle/>
                    <a:p>
                      <a:pPr algn="ctr"/>
                      <a:r>
                        <a:rPr lang="en-US" sz="1100" b="0" dirty="0"/>
                        <a:t>1011</a:t>
                      </a:r>
                    </a:p>
                  </a:txBody>
                  <a:tcPr/>
                </a:tc>
                <a:tc>
                  <a:txBody>
                    <a:bodyPr/>
                    <a:lstStyle/>
                    <a:p>
                      <a:pPr algn="ctr"/>
                      <a:r>
                        <a:rPr lang="en-US" sz="1100" b="0" dirty="0"/>
                        <a:t>B</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3619484580"/>
                  </a:ext>
                </a:extLst>
              </a:tr>
              <a:tr h="288780">
                <a:tc>
                  <a:txBody>
                    <a:bodyPr/>
                    <a:lstStyle/>
                    <a:p>
                      <a:pPr algn="ctr"/>
                      <a:r>
                        <a:rPr lang="en-US" sz="1100" b="0" dirty="0"/>
                        <a:t>1100</a:t>
                      </a:r>
                    </a:p>
                  </a:txBody>
                  <a:tcPr/>
                </a:tc>
                <a:tc>
                  <a:txBody>
                    <a:bodyPr/>
                    <a:lstStyle/>
                    <a:p>
                      <a:pPr algn="ctr"/>
                      <a:r>
                        <a:rPr lang="en-US" sz="1100" b="0" dirty="0"/>
                        <a:t>C</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extLst>
                  <a:ext uri="{0D108BD9-81ED-4DB2-BD59-A6C34878D82A}">
                    <a16:rowId xmlns:a16="http://schemas.microsoft.com/office/drawing/2014/main" val="2208120839"/>
                  </a:ext>
                </a:extLst>
              </a:tr>
              <a:tr h="288780">
                <a:tc>
                  <a:txBody>
                    <a:bodyPr/>
                    <a:lstStyle/>
                    <a:p>
                      <a:pPr algn="ctr"/>
                      <a:r>
                        <a:rPr lang="en-US" sz="1100" b="0" dirty="0"/>
                        <a:t>1101</a:t>
                      </a:r>
                    </a:p>
                  </a:txBody>
                  <a:tcPr/>
                </a:tc>
                <a:tc>
                  <a:txBody>
                    <a:bodyPr/>
                    <a:lstStyle/>
                    <a:p>
                      <a:pPr algn="ctr"/>
                      <a:r>
                        <a:rPr lang="en-US" sz="1100" b="0" dirty="0"/>
                        <a:t>D</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extLst>
                  <a:ext uri="{0D108BD9-81ED-4DB2-BD59-A6C34878D82A}">
                    <a16:rowId xmlns:a16="http://schemas.microsoft.com/office/drawing/2014/main" val="2458325495"/>
                  </a:ext>
                </a:extLst>
              </a:tr>
              <a:tr h="288780">
                <a:tc>
                  <a:txBody>
                    <a:bodyPr/>
                    <a:lstStyle/>
                    <a:p>
                      <a:pPr algn="ctr"/>
                      <a:r>
                        <a:rPr lang="en-US" sz="1100" b="0" dirty="0"/>
                        <a:t>1110</a:t>
                      </a:r>
                    </a:p>
                  </a:txBody>
                  <a:tcPr/>
                </a:tc>
                <a:tc>
                  <a:txBody>
                    <a:bodyPr/>
                    <a:lstStyle/>
                    <a:p>
                      <a:pPr algn="ctr"/>
                      <a:r>
                        <a:rPr lang="en-US" sz="1100" b="0" dirty="0"/>
                        <a:t>E</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extLst>
                  <a:ext uri="{0D108BD9-81ED-4DB2-BD59-A6C34878D82A}">
                    <a16:rowId xmlns:a16="http://schemas.microsoft.com/office/drawing/2014/main" val="837277344"/>
                  </a:ext>
                </a:extLst>
              </a:tr>
              <a:tr h="288780">
                <a:tc>
                  <a:txBody>
                    <a:bodyPr/>
                    <a:lstStyle/>
                    <a:p>
                      <a:pPr algn="ctr"/>
                      <a:r>
                        <a:rPr lang="en-US" sz="1100" b="0" dirty="0"/>
                        <a:t>1111</a:t>
                      </a:r>
                    </a:p>
                  </a:txBody>
                  <a:tcPr/>
                </a:tc>
                <a:tc>
                  <a:txBody>
                    <a:bodyPr/>
                    <a:lstStyle/>
                    <a:p>
                      <a:pPr algn="ctr"/>
                      <a:r>
                        <a:rPr lang="en-US" sz="1100" b="0" dirty="0"/>
                        <a:t>F</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r>
                        <a:rPr lang="en-US" sz="1100" b="0" dirty="0"/>
                        <a:t>x</a:t>
                      </a:r>
                    </a:p>
                  </a:txBody>
                  <a:tcPr/>
                </a:tc>
                <a:tc>
                  <a:txBody>
                    <a:bodyPr/>
                    <a:lstStyle/>
                    <a:p>
                      <a:pPr algn="ctr"/>
                      <a:endParaRPr lang="en-US" sz="1100" b="0" dirty="0"/>
                    </a:p>
                  </a:txBody>
                  <a:tcPr/>
                </a:tc>
                <a:tc>
                  <a:txBody>
                    <a:bodyPr/>
                    <a:lstStyle/>
                    <a:p>
                      <a:pPr algn="ctr"/>
                      <a:endParaRPr lang="en-US" sz="1100" b="0" dirty="0"/>
                    </a:p>
                  </a:txBody>
                  <a:tcPr/>
                </a:tc>
                <a:extLst>
                  <a:ext uri="{0D108BD9-81ED-4DB2-BD59-A6C34878D82A}">
                    <a16:rowId xmlns:a16="http://schemas.microsoft.com/office/drawing/2014/main" val="1323636247"/>
                  </a:ext>
                </a:extLst>
              </a:tr>
            </a:tbl>
          </a:graphicData>
        </a:graphic>
      </p:graphicFrame>
      <p:sp>
        <p:nvSpPr>
          <p:cNvPr id="17" name="Title 1">
            <a:extLst>
              <a:ext uri="{FF2B5EF4-FFF2-40B4-BE49-F238E27FC236}">
                <a16:creationId xmlns:a16="http://schemas.microsoft.com/office/drawing/2014/main" id="{BB64CD95-B36A-8651-738D-ABE3ADD92D81}"/>
              </a:ext>
            </a:extLst>
          </p:cNvPr>
          <p:cNvSpPr>
            <a:spLocks noGrp="1"/>
          </p:cNvSpPr>
          <p:nvPr>
            <p:ph type="title"/>
          </p:nvPr>
        </p:nvSpPr>
        <p:spPr>
          <a:xfrm>
            <a:off x="612648" y="548640"/>
            <a:ext cx="10653578" cy="1132258"/>
          </a:xfrm>
        </p:spPr>
        <p:txBody>
          <a:bodyPr>
            <a:normAutofit/>
          </a:bodyPr>
          <a:lstStyle/>
          <a:p>
            <a:r>
              <a:rPr lang="en-US" sz="3200" dirty="0"/>
              <a:t>ANSWER – Expanding to 16 characters</a:t>
            </a:r>
          </a:p>
        </p:txBody>
      </p:sp>
      <p:grpSp>
        <p:nvGrpSpPr>
          <p:cNvPr id="617" name="Group 616">
            <a:extLst>
              <a:ext uri="{FF2B5EF4-FFF2-40B4-BE49-F238E27FC236}">
                <a16:creationId xmlns:a16="http://schemas.microsoft.com/office/drawing/2014/main" id="{EC77FF62-CB62-D6A1-C4B4-AFD384887667}"/>
              </a:ext>
            </a:extLst>
          </p:cNvPr>
          <p:cNvGrpSpPr/>
          <p:nvPr/>
        </p:nvGrpSpPr>
        <p:grpSpPr>
          <a:xfrm>
            <a:off x="938307" y="2882356"/>
            <a:ext cx="1059742" cy="1329425"/>
            <a:chOff x="8275275" y="3338094"/>
            <a:chExt cx="1112838" cy="1559752"/>
          </a:xfrm>
        </p:grpSpPr>
        <p:grpSp>
          <p:nvGrpSpPr>
            <p:cNvPr id="618" name="Group 617">
              <a:extLst>
                <a:ext uri="{FF2B5EF4-FFF2-40B4-BE49-F238E27FC236}">
                  <a16:creationId xmlns:a16="http://schemas.microsoft.com/office/drawing/2014/main" id="{594EA7E7-3DD5-2F59-E1F0-33EC517AD7D3}"/>
                </a:ext>
              </a:extLst>
            </p:cNvPr>
            <p:cNvGrpSpPr/>
            <p:nvPr/>
          </p:nvGrpSpPr>
          <p:grpSpPr>
            <a:xfrm>
              <a:off x="8520703" y="3654961"/>
              <a:ext cx="426538" cy="904709"/>
              <a:chOff x="718880" y="3360380"/>
              <a:chExt cx="426538" cy="904709"/>
            </a:xfrm>
          </p:grpSpPr>
          <p:cxnSp>
            <p:nvCxnSpPr>
              <p:cNvPr id="626" name="Straight Connector 625">
                <a:extLst>
                  <a:ext uri="{FF2B5EF4-FFF2-40B4-BE49-F238E27FC236}">
                    <a16:creationId xmlns:a16="http://schemas.microsoft.com/office/drawing/2014/main" id="{85A71DB8-4631-CCC4-6379-65E3066C0DBF}"/>
                  </a:ext>
                </a:extLst>
              </p:cNvPr>
              <p:cNvCxnSpPr/>
              <p:nvPr/>
            </p:nvCxnSpPr>
            <p:spPr>
              <a:xfrm>
                <a:off x="725759" y="3360380"/>
                <a:ext cx="419659"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27" name="Straight Connector 626">
                <a:extLst>
                  <a:ext uri="{FF2B5EF4-FFF2-40B4-BE49-F238E27FC236}">
                    <a16:creationId xmlns:a16="http://schemas.microsoft.com/office/drawing/2014/main" id="{D57F8A53-F5D2-E9B0-983C-155F26635A60}"/>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28" name="Straight Connector 627">
                <a:extLst>
                  <a:ext uri="{FF2B5EF4-FFF2-40B4-BE49-F238E27FC236}">
                    <a16:creationId xmlns:a16="http://schemas.microsoft.com/office/drawing/2014/main" id="{7FE4FAB7-AF39-4CD0-8301-E44FB25A3C84}"/>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29" name="Straight Connector 628">
                <a:extLst>
                  <a:ext uri="{FF2B5EF4-FFF2-40B4-BE49-F238E27FC236}">
                    <a16:creationId xmlns:a16="http://schemas.microsoft.com/office/drawing/2014/main" id="{01C859E5-503B-8E7D-5BEE-84EF2E7687A9}"/>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30" name="Straight Connector 629">
                <a:extLst>
                  <a:ext uri="{FF2B5EF4-FFF2-40B4-BE49-F238E27FC236}">
                    <a16:creationId xmlns:a16="http://schemas.microsoft.com/office/drawing/2014/main" id="{9D8BAA58-27C2-E8C1-58C8-93B50782D051}"/>
                  </a:ext>
                </a:extLst>
              </p:cNvPr>
              <p:cNvCxnSpPr>
                <a:cxnSpLocks/>
              </p:cNvCxnSpPr>
              <p:nvPr/>
            </p:nvCxnSpPr>
            <p:spPr>
              <a:xfrm>
                <a:off x="1145418"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31" name="Straight Connector 630">
                <a:extLst>
                  <a:ext uri="{FF2B5EF4-FFF2-40B4-BE49-F238E27FC236}">
                    <a16:creationId xmlns:a16="http://schemas.microsoft.com/office/drawing/2014/main" id="{AC989FC8-AEB1-EEF8-845E-478CBFCB3495}"/>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32" name="Straight Connector 631">
                <a:extLst>
                  <a:ext uri="{FF2B5EF4-FFF2-40B4-BE49-F238E27FC236}">
                    <a16:creationId xmlns:a16="http://schemas.microsoft.com/office/drawing/2014/main" id="{455353EC-3AE2-E847-D923-1FFF5950316F}"/>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619" name="TextBox 618">
              <a:extLst>
                <a:ext uri="{FF2B5EF4-FFF2-40B4-BE49-F238E27FC236}">
                  <a16:creationId xmlns:a16="http://schemas.microsoft.com/office/drawing/2014/main" id="{6C87A67C-5398-7B25-1B27-5B1FAD115AC6}"/>
                </a:ext>
              </a:extLst>
            </p:cNvPr>
            <p:cNvSpPr txBox="1"/>
            <p:nvPr/>
          </p:nvSpPr>
          <p:spPr>
            <a:xfrm>
              <a:off x="8568206" y="3338094"/>
              <a:ext cx="418613" cy="369332"/>
            </a:xfrm>
            <a:prstGeom prst="rect">
              <a:avLst/>
            </a:prstGeom>
            <a:noFill/>
          </p:spPr>
          <p:txBody>
            <a:bodyPr wrap="none" rtlCol="0">
              <a:spAutoFit/>
            </a:bodyPr>
            <a:lstStyle/>
            <a:p>
              <a:r>
                <a:rPr lang="en-US" dirty="0"/>
                <a:t>c</a:t>
              </a:r>
            </a:p>
          </p:txBody>
        </p:sp>
        <p:sp>
          <p:nvSpPr>
            <p:cNvPr id="620" name="TextBox 619">
              <a:extLst>
                <a:ext uri="{FF2B5EF4-FFF2-40B4-BE49-F238E27FC236}">
                  <a16:creationId xmlns:a16="http://schemas.microsoft.com/office/drawing/2014/main" id="{07CC3128-E7A2-7108-EA46-4CC9EBF2F03A}"/>
                </a:ext>
              </a:extLst>
            </p:cNvPr>
            <p:cNvSpPr txBox="1"/>
            <p:nvPr/>
          </p:nvSpPr>
          <p:spPr>
            <a:xfrm>
              <a:off x="8914741" y="3705655"/>
              <a:ext cx="429279" cy="369332"/>
            </a:xfrm>
            <a:prstGeom prst="rect">
              <a:avLst/>
            </a:prstGeom>
            <a:noFill/>
          </p:spPr>
          <p:txBody>
            <a:bodyPr wrap="none" rtlCol="0">
              <a:spAutoFit/>
            </a:bodyPr>
            <a:lstStyle/>
            <a:p>
              <a:r>
                <a:rPr lang="en-US" dirty="0"/>
                <a:t>d</a:t>
              </a:r>
            </a:p>
          </p:txBody>
        </p:sp>
        <p:sp>
          <p:nvSpPr>
            <p:cNvPr id="621" name="TextBox 620">
              <a:extLst>
                <a:ext uri="{FF2B5EF4-FFF2-40B4-BE49-F238E27FC236}">
                  <a16:creationId xmlns:a16="http://schemas.microsoft.com/office/drawing/2014/main" id="{762BBA5D-67A9-3F58-0EEE-8AA2AA27F7A3}"/>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622" name="TextBox 621">
              <a:extLst>
                <a:ext uri="{FF2B5EF4-FFF2-40B4-BE49-F238E27FC236}">
                  <a16:creationId xmlns:a16="http://schemas.microsoft.com/office/drawing/2014/main" id="{88BB84B1-7A52-4A20-67D3-14ADF1DDBAFA}"/>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623" name="TextBox 622">
              <a:extLst>
                <a:ext uri="{FF2B5EF4-FFF2-40B4-BE49-F238E27FC236}">
                  <a16:creationId xmlns:a16="http://schemas.microsoft.com/office/drawing/2014/main" id="{00359D6C-2A02-B609-5B28-6BB63FD85367}"/>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624" name="TextBox 623">
              <a:extLst>
                <a:ext uri="{FF2B5EF4-FFF2-40B4-BE49-F238E27FC236}">
                  <a16:creationId xmlns:a16="http://schemas.microsoft.com/office/drawing/2014/main" id="{D944CA3B-FD91-1F44-4E09-A8BB06E845A8}"/>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625" name="TextBox 624">
              <a:extLst>
                <a:ext uri="{FF2B5EF4-FFF2-40B4-BE49-F238E27FC236}">
                  <a16:creationId xmlns:a16="http://schemas.microsoft.com/office/drawing/2014/main" id="{E7272DE0-D2A0-9B04-A1AB-0A40CB746ACB}"/>
                </a:ext>
              </a:extLst>
            </p:cNvPr>
            <p:cNvSpPr txBox="1"/>
            <p:nvPr/>
          </p:nvSpPr>
          <p:spPr>
            <a:xfrm>
              <a:off x="8578025" y="3737984"/>
              <a:ext cx="418613" cy="369332"/>
            </a:xfrm>
            <a:prstGeom prst="rect">
              <a:avLst/>
            </a:prstGeom>
            <a:noFill/>
          </p:spPr>
          <p:txBody>
            <a:bodyPr wrap="none" rtlCol="0">
              <a:spAutoFit/>
            </a:bodyPr>
            <a:lstStyle/>
            <a:p>
              <a:r>
                <a:rPr lang="en-US" dirty="0"/>
                <a:t>a</a:t>
              </a:r>
            </a:p>
          </p:txBody>
        </p:sp>
      </p:grpSp>
      <p:grpSp>
        <p:nvGrpSpPr>
          <p:cNvPr id="633" name="Group 632">
            <a:extLst>
              <a:ext uri="{FF2B5EF4-FFF2-40B4-BE49-F238E27FC236}">
                <a16:creationId xmlns:a16="http://schemas.microsoft.com/office/drawing/2014/main" id="{DCAAA14B-75AD-A4B8-64CD-1680AB476BD9}"/>
              </a:ext>
            </a:extLst>
          </p:cNvPr>
          <p:cNvGrpSpPr/>
          <p:nvPr/>
        </p:nvGrpSpPr>
        <p:grpSpPr>
          <a:xfrm>
            <a:off x="1830778" y="2897619"/>
            <a:ext cx="1059742" cy="1329425"/>
            <a:chOff x="8275275" y="3338094"/>
            <a:chExt cx="1112838" cy="1559752"/>
          </a:xfrm>
        </p:grpSpPr>
        <p:grpSp>
          <p:nvGrpSpPr>
            <p:cNvPr id="634" name="Group 633">
              <a:extLst>
                <a:ext uri="{FF2B5EF4-FFF2-40B4-BE49-F238E27FC236}">
                  <a16:creationId xmlns:a16="http://schemas.microsoft.com/office/drawing/2014/main" id="{E47B8DB7-B0E0-E24F-FCE7-46A70F526BA2}"/>
                </a:ext>
              </a:extLst>
            </p:cNvPr>
            <p:cNvGrpSpPr/>
            <p:nvPr/>
          </p:nvGrpSpPr>
          <p:grpSpPr>
            <a:xfrm>
              <a:off x="8520703" y="3654961"/>
              <a:ext cx="426538" cy="904709"/>
              <a:chOff x="718880" y="3360380"/>
              <a:chExt cx="426538" cy="904709"/>
            </a:xfrm>
          </p:grpSpPr>
          <p:cxnSp>
            <p:nvCxnSpPr>
              <p:cNvPr id="642" name="Straight Connector 641">
                <a:extLst>
                  <a:ext uri="{FF2B5EF4-FFF2-40B4-BE49-F238E27FC236}">
                    <a16:creationId xmlns:a16="http://schemas.microsoft.com/office/drawing/2014/main" id="{1803FCAE-484A-8A88-91D3-E0F90C9A5269}"/>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43" name="Straight Connector 642">
                <a:extLst>
                  <a:ext uri="{FF2B5EF4-FFF2-40B4-BE49-F238E27FC236}">
                    <a16:creationId xmlns:a16="http://schemas.microsoft.com/office/drawing/2014/main" id="{B0FB3EDD-CAEF-FCAA-A991-C481B4C07719}"/>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4" name="Straight Connector 643">
                <a:extLst>
                  <a:ext uri="{FF2B5EF4-FFF2-40B4-BE49-F238E27FC236}">
                    <a16:creationId xmlns:a16="http://schemas.microsoft.com/office/drawing/2014/main" id="{B738BF16-C5C1-8DC0-175F-EE56023CC68F}"/>
                  </a:ext>
                </a:extLst>
              </p:cNvPr>
              <p:cNvCxnSpPr/>
              <p:nvPr/>
            </p:nvCxnSpPr>
            <p:spPr>
              <a:xfrm>
                <a:off x="725759" y="4265089"/>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45" name="Straight Connector 644">
                <a:extLst>
                  <a:ext uri="{FF2B5EF4-FFF2-40B4-BE49-F238E27FC236}">
                    <a16:creationId xmlns:a16="http://schemas.microsoft.com/office/drawing/2014/main" id="{C1995C0F-BE81-004F-B942-87E28EDFAD6F}"/>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46" name="Straight Connector 645">
                <a:extLst>
                  <a:ext uri="{FF2B5EF4-FFF2-40B4-BE49-F238E27FC236}">
                    <a16:creationId xmlns:a16="http://schemas.microsoft.com/office/drawing/2014/main" id="{BCE01459-9C22-5C38-6522-A8378FA8A79C}"/>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47" name="Straight Connector 646">
                <a:extLst>
                  <a:ext uri="{FF2B5EF4-FFF2-40B4-BE49-F238E27FC236}">
                    <a16:creationId xmlns:a16="http://schemas.microsoft.com/office/drawing/2014/main" id="{8E2F5B87-B7EF-5138-2285-62824FE87E62}"/>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48" name="Straight Connector 647">
                <a:extLst>
                  <a:ext uri="{FF2B5EF4-FFF2-40B4-BE49-F238E27FC236}">
                    <a16:creationId xmlns:a16="http://schemas.microsoft.com/office/drawing/2014/main" id="{3A8333E7-100C-2C5E-9B25-F59B73EF8F6D}"/>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635" name="TextBox 634">
              <a:extLst>
                <a:ext uri="{FF2B5EF4-FFF2-40B4-BE49-F238E27FC236}">
                  <a16:creationId xmlns:a16="http://schemas.microsoft.com/office/drawing/2014/main" id="{C52CC5B8-65B2-9687-9EB2-53CB25C1385C}"/>
                </a:ext>
              </a:extLst>
            </p:cNvPr>
            <p:cNvSpPr txBox="1"/>
            <p:nvPr/>
          </p:nvSpPr>
          <p:spPr>
            <a:xfrm>
              <a:off x="8568206" y="3338094"/>
              <a:ext cx="321712" cy="433320"/>
            </a:xfrm>
            <a:prstGeom prst="rect">
              <a:avLst/>
            </a:prstGeom>
            <a:noFill/>
          </p:spPr>
          <p:txBody>
            <a:bodyPr wrap="square" rtlCol="0">
              <a:spAutoFit/>
            </a:bodyPr>
            <a:lstStyle/>
            <a:p>
              <a:r>
                <a:rPr lang="en-US" dirty="0"/>
                <a:t>c</a:t>
              </a:r>
            </a:p>
          </p:txBody>
        </p:sp>
        <p:sp>
          <p:nvSpPr>
            <p:cNvPr id="636" name="TextBox 635">
              <a:extLst>
                <a:ext uri="{FF2B5EF4-FFF2-40B4-BE49-F238E27FC236}">
                  <a16:creationId xmlns:a16="http://schemas.microsoft.com/office/drawing/2014/main" id="{CB8EAF07-344C-1568-527D-41C46CB68418}"/>
                </a:ext>
              </a:extLst>
            </p:cNvPr>
            <p:cNvSpPr txBox="1"/>
            <p:nvPr/>
          </p:nvSpPr>
          <p:spPr>
            <a:xfrm>
              <a:off x="8924361" y="3705655"/>
              <a:ext cx="419659" cy="433320"/>
            </a:xfrm>
            <a:prstGeom prst="rect">
              <a:avLst/>
            </a:prstGeom>
            <a:noFill/>
          </p:spPr>
          <p:txBody>
            <a:bodyPr wrap="square" rtlCol="0">
              <a:spAutoFit/>
            </a:bodyPr>
            <a:lstStyle/>
            <a:p>
              <a:r>
                <a:rPr lang="en-US" dirty="0"/>
                <a:t>d</a:t>
              </a:r>
            </a:p>
          </p:txBody>
        </p:sp>
        <p:sp>
          <p:nvSpPr>
            <p:cNvPr id="637" name="TextBox 636">
              <a:extLst>
                <a:ext uri="{FF2B5EF4-FFF2-40B4-BE49-F238E27FC236}">
                  <a16:creationId xmlns:a16="http://schemas.microsoft.com/office/drawing/2014/main" id="{800FA1B8-E68F-8411-0EEE-0B83F3B22CEF}"/>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638" name="TextBox 637">
              <a:extLst>
                <a:ext uri="{FF2B5EF4-FFF2-40B4-BE49-F238E27FC236}">
                  <a16:creationId xmlns:a16="http://schemas.microsoft.com/office/drawing/2014/main" id="{CFED1878-E692-5F88-EFF2-E625090FCD36}"/>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639" name="TextBox 638">
              <a:extLst>
                <a:ext uri="{FF2B5EF4-FFF2-40B4-BE49-F238E27FC236}">
                  <a16:creationId xmlns:a16="http://schemas.microsoft.com/office/drawing/2014/main" id="{A790D07C-55F0-251A-AE8D-B70CB23E0311}"/>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640" name="TextBox 639">
              <a:extLst>
                <a:ext uri="{FF2B5EF4-FFF2-40B4-BE49-F238E27FC236}">
                  <a16:creationId xmlns:a16="http://schemas.microsoft.com/office/drawing/2014/main" id="{9E6AC0D4-6009-71F8-8FF2-94B9CF61BD59}"/>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641" name="TextBox 640">
              <a:extLst>
                <a:ext uri="{FF2B5EF4-FFF2-40B4-BE49-F238E27FC236}">
                  <a16:creationId xmlns:a16="http://schemas.microsoft.com/office/drawing/2014/main" id="{2DBD2FC9-F27A-FE0D-0054-99CCE818A18D}"/>
                </a:ext>
              </a:extLst>
            </p:cNvPr>
            <p:cNvSpPr txBox="1"/>
            <p:nvPr/>
          </p:nvSpPr>
          <p:spPr>
            <a:xfrm>
              <a:off x="8578025" y="3737984"/>
              <a:ext cx="321712" cy="433320"/>
            </a:xfrm>
            <a:prstGeom prst="rect">
              <a:avLst/>
            </a:prstGeom>
            <a:noFill/>
          </p:spPr>
          <p:txBody>
            <a:bodyPr wrap="square" rtlCol="0">
              <a:spAutoFit/>
            </a:bodyPr>
            <a:lstStyle/>
            <a:p>
              <a:r>
                <a:rPr lang="en-US" dirty="0"/>
                <a:t>a</a:t>
              </a:r>
            </a:p>
          </p:txBody>
        </p:sp>
      </p:grpSp>
      <p:grpSp>
        <p:nvGrpSpPr>
          <p:cNvPr id="665" name="Group 664">
            <a:extLst>
              <a:ext uri="{FF2B5EF4-FFF2-40B4-BE49-F238E27FC236}">
                <a16:creationId xmlns:a16="http://schemas.microsoft.com/office/drawing/2014/main" id="{2947CC2A-F5EA-957D-54AE-272DA9CD877F}"/>
              </a:ext>
            </a:extLst>
          </p:cNvPr>
          <p:cNvGrpSpPr/>
          <p:nvPr/>
        </p:nvGrpSpPr>
        <p:grpSpPr>
          <a:xfrm>
            <a:off x="882149" y="4120810"/>
            <a:ext cx="1059742" cy="1329425"/>
            <a:chOff x="8275275" y="3338094"/>
            <a:chExt cx="1112838" cy="1559752"/>
          </a:xfrm>
        </p:grpSpPr>
        <p:grpSp>
          <p:nvGrpSpPr>
            <p:cNvPr id="666" name="Group 665">
              <a:extLst>
                <a:ext uri="{FF2B5EF4-FFF2-40B4-BE49-F238E27FC236}">
                  <a16:creationId xmlns:a16="http://schemas.microsoft.com/office/drawing/2014/main" id="{6EDA4C8C-3D50-FB66-AFB7-F8195F58B709}"/>
                </a:ext>
              </a:extLst>
            </p:cNvPr>
            <p:cNvGrpSpPr/>
            <p:nvPr/>
          </p:nvGrpSpPr>
          <p:grpSpPr>
            <a:xfrm>
              <a:off x="8520703" y="3654961"/>
              <a:ext cx="426538" cy="904709"/>
              <a:chOff x="718880" y="3360380"/>
              <a:chExt cx="426538" cy="904709"/>
            </a:xfrm>
          </p:grpSpPr>
          <p:cxnSp>
            <p:nvCxnSpPr>
              <p:cNvPr id="674" name="Straight Connector 673">
                <a:extLst>
                  <a:ext uri="{FF2B5EF4-FFF2-40B4-BE49-F238E27FC236}">
                    <a16:creationId xmlns:a16="http://schemas.microsoft.com/office/drawing/2014/main" id="{EAFD4C67-48D0-EC0E-F17A-013C7CBCF684}"/>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75" name="Straight Connector 674">
                <a:extLst>
                  <a:ext uri="{FF2B5EF4-FFF2-40B4-BE49-F238E27FC236}">
                    <a16:creationId xmlns:a16="http://schemas.microsoft.com/office/drawing/2014/main" id="{84CB4F25-D6C0-6FD7-4AC7-319F24187088}"/>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6" name="Straight Connector 675">
                <a:extLst>
                  <a:ext uri="{FF2B5EF4-FFF2-40B4-BE49-F238E27FC236}">
                    <a16:creationId xmlns:a16="http://schemas.microsoft.com/office/drawing/2014/main" id="{83DE5C40-3B61-3AB4-88E2-9CA91FC7BBFD}"/>
                  </a:ext>
                </a:extLst>
              </p:cNvPr>
              <p:cNvCxnSpPr/>
              <p:nvPr/>
            </p:nvCxnSpPr>
            <p:spPr>
              <a:xfrm>
                <a:off x="725759" y="4265089"/>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77" name="Straight Connector 676">
                <a:extLst>
                  <a:ext uri="{FF2B5EF4-FFF2-40B4-BE49-F238E27FC236}">
                    <a16:creationId xmlns:a16="http://schemas.microsoft.com/office/drawing/2014/main" id="{37C2FE10-ED1B-648B-F640-685C1C780A22}"/>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78" name="Straight Connector 677">
                <a:extLst>
                  <a:ext uri="{FF2B5EF4-FFF2-40B4-BE49-F238E27FC236}">
                    <a16:creationId xmlns:a16="http://schemas.microsoft.com/office/drawing/2014/main" id="{91865302-2CC9-EFB4-1A9D-74645E6336BC}"/>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679" name="Straight Connector 678">
                <a:extLst>
                  <a:ext uri="{FF2B5EF4-FFF2-40B4-BE49-F238E27FC236}">
                    <a16:creationId xmlns:a16="http://schemas.microsoft.com/office/drawing/2014/main" id="{5783F4AC-9C25-47A0-5B2E-99E942CD281E}"/>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680" name="Straight Connector 679">
                <a:extLst>
                  <a:ext uri="{FF2B5EF4-FFF2-40B4-BE49-F238E27FC236}">
                    <a16:creationId xmlns:a16="http://schemas.microsoft.com/office/drawing/2014/main" id="{9200A925-1F68-E805-A232-F8B1ECC3E2F7}"/>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667" name="TextBox 666">
              <a:extLst>
                <a:ext uri="{FF2B5EF4-FFF2-40B4-BE49-F238E27FC236}">
                  <a16:creationId xmlns:a16="http://schemas.microsoft.com/office/drawing/2014/main" id="{CB2906AB-F300-C920-B978-F0748A728007}"/>
                </a:ext>
              </a:extLst>
            </p:cNvPr>
            <p:cNvSpPr txBox="1"/>
            <p:nvPr/>
          </p:nvSpPr>
          <p:spPr>
            <a:xfrm>
              <a:off x="8568206" y="3338094"/>
              <a:ext cx="321712" cy="433320"/>
            </a:xfrm>
            <a:prstGeom prst="rect">
              <a:avLst/>
            </a:prstGeom>
            <a:noFill/>
          </p:spPr>
          <p:txBody>
            <a:bodyPr wrap="square" rtlCol="0">
              <a:spAutoFit/>
            </a:bodyPr>
            <a:lstStyle/>
            <a:p>
              <a:r>
                <a:rPr lang="en-US" dirty="0"/>
                <a:t>c</a:t>
              </a:r>
            </a:p>
          </p:txBody>
        </p:sp>
        <p:sp>
          <p:nvSpPr>
            <p:cNvPr id="668" name="TextBox 667">
              <a:extLst>
                <a:ext uri="{FF2B5EF4-FFF2-40B4-BE49-F238E27FC236}">
                  <a16:creationId xmlns:a16="http://schemas.microsoft.com/office/drawing/2014/main" id="{F2DC8826-8C7C-EBF5-8842-D4B18AD8327C}"/>
                </a:ext>
              </a:extLst>
            </p:cNvPr>
            <p:cNvSpPr txBox="1"/>
            <p:nvPr/>
          </p:nvSpPr>
          <p:spPr>
            <a:xfrm>
              <a:off x="8924361" y="3705655"/>
              <a:ext cx="419659" cy="433320"/>
            </a:xfrm>
            <a:prstGeom prst="rect">
              <a:avLst/>
            </a:prstGeom>
            <a:noFill/>
          </p:spPr>
          <p:txBody>
            <a:bodyPr wrap="square" rtlCol="0">
              <a:spAutoFit/>
            </a:bodyPr>
            <a:lstStyle/>
            <a:p>
              <a:r>
                <a:rPr lang="en-US" dirty="0"/>
                <a:t>d</a:t>
              </a:r>
            </a:p>
          </p:txBody>
        </p:sp>
        <p:sp>
          <p:nvSpPr>
            <p:cNvPr id="669" name="TextBox 668">
              <a:extLst>
                <a:ext uri="{FF2B5EF4-FFF2-40B4-BE49-F238E27FC236}">
                  <a16:creationId xmlns:a16="http://schemas.microsoft.com/office/drawing/2014/main" id="{2BB34401-5EB8-010F-55C7-4184FDD2C97F}"/>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670" name="TextBox 669">
              <a:extLst>
                <a:ext uri="{FF2B5EF4-FFF2-40B4-BE49-F238E27FC236}">
                  <a16:creationId xmlns:a16="http://schemas.microsoft.com/office/drawing/2014/main" id="{5D04B42A-E357-968B-ED5D-689902FB9A8F}"/>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671" name="TextBox 670">
              <a:extLst>
                <a:ext uri="{FF2B5EF4-FFF2-40B4-BE49-F238E27FC236}">
                  <a16:creationId xmlns:a16="http://schemas.microsoft.com/office/drawing/2014/main" id="{3ED396BD-4395-B795-45E3-4BCA8855E7F9}"/>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672" name="TextBox 671">
              <a:extLst>
                <a:ext uri="{FF2B5EF4-FFF2-40B4-BE49-F238E27FC236}">
                  <a16:creationId xmlns:a16="http://schemas.microsoft.com/office/drawing/2014/main" id="{80118372-1375-523D-8B1B-B028357B2285}"/>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673" name="TextBox 672">
              <a:extLst>
                <a:ext uri="{FF2B5EF4-FFF2-40B4-BE49-F238E27FC236}">
                  <a16:creationId xmlns:a16="http://schemas.microsoft.com/office/drawing/2014/main" id="{441E3F28-C57A-83F9-5217-AB792375DEA9}"/>
                </a:ext>
              </a:extLst>
            </p:cNvPr>
            <p:cNvSpPr txBox="1"/>
            <p:nvPr/>
          </p:nvSpPr>
          <p:spPr>
            <a:xfrm>
              <a:off x="8578025" y="3737984"/>
              <a:ext cx="321712" cy="433320"/>
            </a:xfrm>
            <a:prstGeom prst="rect">
              <a:avLst/>
            </a:prstGeom>
            <a:noFill/>
          </p:spPr>
          <p:txBody>
            <a:bodyPr wrap="square" rtlCol="0">
              <a:spAutoFit/>
            </a:bodyPr>
            <a:lstStyle/>
            <a:p>
              <a:r>
                <a:rPr lang="en-US" dirty="0"/>
                <a:t>a</a:t>
              </a:r>
            </a:p>
          </p:txBody>
        </p:sp>
      </p:grpSp>
      <p:grpSp>
        <p:nvGrpSpPr>
          <p:cNvPr id="713" name="Group 712">
            <a:extLst>
              <a:ext uri="{FF2B5EF4-FFF2-40B4-BE49-F238E27FC236}">
                <a16:creationId xmlns:a16="http://schemas.microsoft.com/office/drawing/2014/main" id="{C6D803E3-A82B-56A3-670A-2A63A7A28C7A}"/>
              </a:ext>
            </a:extLst>
          </p:cNvPr>
          <p:cNvGrpSpPr/>
          <p:nvPr/>
        </p:nvGrpSpPr>
        <p:grpSpPr>
          <a:xfrm>
            <a:off x="1805804" y="4155644"/>
            <a:ext cx="1059742" cy="1329425"/>
            <a:chOff x="8275275" y="3338094"/>
            <a:chExt cx="1112838" cy="1559752"/>
          </a:xfrm>
        </p:grpSpPr>
        <p:grpSp>
          <p:nvGrpSpPr>
            <p:cNvPr id="714" name="Group 713">
              <a:extLst>
                <a:ext uri="{FF2B5EF4-FFF2-40B4-BE49-F238E27FC236}">
                  <a16:creationId xmlns:a16="http://schemas.microsoft.com/office/drawing/2014/main" id="{27FD909F-78D7-BE63-89AE-4800BF0EA2E8}"/>
                </a:ext>
              </a:extLst>
            </p:cNvPr>
            <p:cNvGrpSpPr/>
            <p:nvPr/>
          </p:nvGrpSpPr>
          <p:grpSpPr>
            <a:xfrm>
              <a:off x="8520703" y="3654961"/>
              <a:ext cx="426538" cy="904709"/>
              <a:chOff x="718880" y="3360380"/>
              <a:chExt cx="426538" cy="904709"/>
            </a:xfrm>
          </p:grpSpPr>
          <p:cxnSp>
            <p:nvCxnSpPr>
              <p:cNvPr id="722" name="Straight Connector 721">
                <a:extLst>
                  <a:ext uri="{FF2B5EF4-FFF2-40B4-BE49-F238E27FC236}">
                    <a16:creationId xmlns:a16="http://schemas.microsoft.com/office/drawing/2014/main" id="{4DBED40E-3030-6CDB-814E-7F4CB6ED1C9D}"/>
                  </a:ext>
                </a:extLst>
              </p:cNvPr>
              <p:cNvCxnSpPr/>
              <p:nvPr/>
            </p:nvCxnSpPr>
            <p:spPr>
              <a:xfrm>
                <a:off x="725759" y="3360380"/>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23" name="Straight Connector 722">
                <a:extLst>
                  <a:ext uri="{FF2B5EF4-FFF2-40B4-BE49-F238E27FC236}">
                    <a16:creationId xmlns:a16="http://schemas.microsoft.com/office/drawing/2014/main" id="{7D1F714A-69E1-E6B5-300D-1656E84C6C05}"/>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4" name="Straight Connector 723">
                <a:extLst>
                  <a:ext uri="{FF2B5EF4-FFF2-40B4-BE49-F238E27FC236}">
                    <a16:creationId xmlns:a16="http://schemas.microsoft.com/office/drawing/2014/main" id="{7D52F27B-9B7A-17DB-C05F-70FFB78CE6DD}"/>
                  </a:ext>
                </a:extLst>
              </p:cNvPr>
              <p:cNvCxnSpPr/>
              <p:nvPr/>
            </p:nvCxnSpPr>
            <p:spPr>
              <a:xfrm>
                <a:off x="725759" y="4265089"/>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5" name="Straight Connector 724">
                <a:extLst>
                  <a:ext uri="{FF2B5EF4-FFF2-40B4-BE49-F238E27FC236}">
                    <a16:creationId xmlns:a16="http://schemas.microsoft.com/office/drawing/2014/main" id="{B0B2B89E-8F37-F880-7AA1-38F4CAB4BD8A}"/>
                  </a:ext>
                </a:extLst>
              </p:cNvPr>
              <p:cNvCxnSpPr>
                <a:cxnSpLocks/>
              </p:cNvCxnSpPr>
              <p:nvPr/>
            </p:nvCxnSpPr>
            <p:spPr>
              <a:xfrm>
                <a:off x="718880"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26" name="Straight Connector 725">
                <a:extLst>
                  <a:ext uri="{FF2B5EF4-FFF2-40B4-BE49-F238E27FC236}">
                    <a16:creationId xmlns:a16="http://schemas.microsoft.com/office/drawing/2014/main" id="{B94628AA-AAA9-95C3-6BC6-B185D1F2A570}"/>
                  </a:ext>
                </a:extLst>
              </p:cNvPr>
              <p:cNvCxnSpPr>
                <a:cxnSpLocks/>
              </p:cNvCxnSpPr>
              <p:nvPr/>
            </p:nvCxnSpPr>
            <p:spPr>
              <a:xfrm>
                <a:off x="1145418" y="3385572"/>
                <a:ext cx="0" cy="392617"/>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27" name="Straight Connector 726">
                <a:extLst>
                  <a:ext uri="{FF2B5EF4-FFF2-40B4-BE49-F238E27FC236}">
                    <a16:creationId xmlns:a16="http://schemas.microsoft.com/office/drawing/2014/main" id="{3DC5147C-A105-55F8-CBC8-7B1CB7355FA9}"/>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728" name="Straight Connector 727">
                <a:extLst>
                  <a:ext uri="{FF2B5EF4-FFF2-40B4-BE49-F238E27FC236}">
                    <a16:creationId xmlns:a16="http://schemas.microsoft.com/office/drawing/2014/main" id="{1FB09327-31EE-0BE4-0969-B50BC86E5CEE}"/>
                  </a:ext>
                </a:extLst>
              </p:cNvPr>
              <p:cNvCxnSpPr>
                <a:cxnSpLocks/>
              </p:cNvCxnSpPr>
              <p:nvPr/>
            </p:nvCxnSpPr>
            <p:spPr>
              <a:xfrm>
                <a:off x="1145418"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grpSp>
        <p:sp>
          <p:nvSpPr>
            <p:cNvPr id="715" name="TextBox 714">
              <a:extLst>
                <a:ext uri="{FF2B5EF4-FFF2-40B4-BE49-F238E27FC236}">
                  <a16:creationId xmlns:a16="http://schemas.microsoft.com/office/drawing/2014/main" id="{9C9927E9-84FB-EBAD-0F9D-F8D5E3B29532}"/>
                </a:ext>
              </a:extLst>
            </p:cNvPr>
            <p:cNvSpPr txBox="1"/>
            <p:nvPr/>
          </p:nvSpPr>
          <p:spPr>
            <a:xfrm>
              <a:off x="8568206" y="3338094"/>
              <a:ext cx="321712" cy="433320"/>
            </a:xfrm>
            <a:prstGeom prst="rect">
              <a:avLst/>
            </a:prstGeom>
            <a:noFill/>
          </p:spPr>
          <p:txBody>
            <a:bodyPr wrap="square" rtlCol="0">
              <a:spAutoFit/>
            </a:bodyPr>
            <a:lstStyle/>
            <a:p>
              <a:r>
                <a:rPr lang="en-US" dirty="0"/>
                <a:t>c</a:t>
              </a:r>
            </a:p>
          </p:txBody>
        </p:sp>
        <p:sp>
          <p:nvSpPr>
            <p:cNvPr id="716" name="TextBox 715">
              <a:extLst>
                <a:ext uri="{FF2B5EF4-FFF2-40B4-BE49-F238E27FC236}">
                  <a16:creationId xmlns:a16="http://schemas.microsoft.com/office/drawing/2014/main" id="{3EF5ED9C-457F-7B7B-28AF-21CAAE62B610}"/>
                </a:ext>
              </a:extLst>
            </p:cNvPr>
            <p:cNvSpPr txBox="1"/>
            <p:nvPr/>
          </p:nvSpPr>
          <p:spPr>
            <a:xfrm>
              <a:off x="8924361" y="3705655"/>
              <a:ext cx="419659" cy="433320"/>
            </a:xfrm>
            <a:prstGeom prst="rect">
              <a:avLst/>
            </a:prstGeom>
            <a:noFill/>
          </p:spPr>
          <p:txBody>
            <a:bodyPr wrap="square" rtlCol="0">
              <a:spAutoFit/>
            </a:bodyPr>
            <a:lstStyle/>
            <a:p>
              <a:r>
                <a:rPr lang="en-US" dirty="0"/>
                <a:t>d</a:t>
              </a:r>
            </a:p>
          </p:txBody>
        </p:sp>
        <p:sp>
          <p:nvSpPr>
            <p:cNvPr id="717" name="TextBox 716">
              <a:extLst>
                <a:ext uri="{FF2B5EF4-FFF2-40B4-BE49-F238E27FC236}">
                  <a16:creationId xmlns:a16="http://schemas.microsoft.com/office/drawing/2014/main" id="{D8E3A4E8-AF17-8175-1A7A-0B899E8FE58F}"/>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718" name="TextBox 717">
              <a:extLst>
                <a:ext uri="{FF2B5EF4-FFF2-40B4-BE49-F238E27FC236}">
                  <a16:creationId xmlns:a16="http://schemas.microsoft.com/office/drawing/2014/main" id="{24122255-5F49-7678-01AF-70CE054F0A5F}"/>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719" name="TextBox 718">
              <a:extLst>
                <a:ext uri="{FF2B5EF4-FFF2-40B4-BE49-F238E27FC236}">
                  <a16:creationId xmlns:a16="http://schemas.microsoft.com/office/drawing/2014/main" id="{4675A90A-4A42-0829-7DC3-4F2F831E2200}"/>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720" name="TextBox 719">
              <a:extLst>
                <a:ext uri="{FF2B5EF4-FFF2-40B4-BE49-F238E27FC236}">
                  <a16:creationId xmlns:a16="http://schemas.microsoft.com/office/drawing/2014/main" id="{5FB295CF-DBDB-7C64-27F2-A58ACE15575E}"/>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721" name="TextBox 720">
              <a:extLst>
                <a:ext uri="{FF2B5EF4-FFF2-40B4-BE49-F238E27FC236}">
                  <a16:creationId xmlns:a16="http://schemas.microsoft.com/office/drawing/2014/main" id="{9792EBAB-75CA-D162-0FA0-FF747F726889}"/>
                </a:ext>
              </a:extLst>
            </p:cNvPr>
            <p:cNvSpPr txBox="1"/>
            <p:nvPr/>
          </p:nvSpPr>
          <p:spPr>
            <a:xfrm>
              <a:off x="8578025" y="3737984"/>
              <a:ext cx="321712" cy="433320"/>
            </a:xfrm>
            <a:prstGeom prst="rect">
              <a:avLst/>
            </a:prstGeom>
            <a:noFill/>
          </p:spPr>
          <p:txBody>
            <a:bodyPr wrap="square" rtlCol="0">
              <a:spAutoFit/>
            </a:bodyPr>
            <a:lstStyle/>
            <a:p>
              <a:r>
                <a:rPr lang="en-US" dirty="0"/>
                <a:t>a</a:t>
              </a:r>
            </a:p>
          </p:txBody>
        </p:sp>
      </p:grpSp>
      <p:grpSp>
        <p:nvGrpSpPr>
          <p:cNvPr id="730" name="Group 729">
            <a:extLst>
              <a:ext uri="{FF2B5EF4-FFF2-40B4-BE49-F238E27FC236}">
                <a16:creationId xmlns:a16="http://schemas.microsoft.com/office/drawing/2014/main" id="{3DBD3840-41BA-D939-2931-975730F05C74}"/>
              </a:ext>
            </a:extLst>
          </p:cNvPr>
          <p:cNvGrpSpPr/>
          <p:nvPr/>
        </p:nvGrpSpPr>
        <p:grpSpPr>
          <a:xfrm>
            <a:off x="846824" y="5403716"/>
            <a:ext cx="1059742" cy="1329425"/>
            <a:chOff x="8275275" y="3338094"/>
            <a:chExt cx="1112838" cy="1559752"/>
          </a:xfrm>
        </p:grpSpPr>
        <p:grpSp>
          <p:nvGrpSpPr>
            <p:cNvPr id="731" name="Group 730">
              <a:extLst>
                <a:ext uri="{FF2B5EF4-FFF2-40B4-BE49-F238E27FC236}">
                  <a16:creationId xmlns:a16="http://schemas.microsoft.com/office/drawing/2014/main" id="{388CBC94-2A43-3A3C-D8D7-A40BEBFA1759}"/>
                </a:ext>
              </a:extLst>
            </p:cNvPr>
            <p:cNvGrpSpPr/>
            <p:nvPr/>
          </p:nvGrpSpPr>
          <p:grpSpPr>
            <a:xfrm>
              <a:off x="8520703" y="3654961"/>
              <a:ext cx="426538" cy="904709"/>
              <a:chOff x="718880" y="3360380"/>
              <a:chExt cx="426538" cy="904709"/>
            </a:xfrm>
          </p:grpSpPr>
          <p:cxnSp>
            <p:nvCxnSpPr>
              <p:cNvPr id="739" name="Straight Connector 738">
                <a:extLst>
                  <a:ext uri="{FF2B5EF4-FFF2-40B4-BE49-F238E27FC236}">
                    <a16:creationId xmlns:a16="http://schemas.microsoft.com/office/drawing/2014/main" id="{3276AFD0-0617-76E6-A3AB-DE49983BEEAD}"/>
                  </a:ext>
                </a:extLst>
              </p:cNvPr>
              <p:cNvCxnSpPr/>
              <p:nvPr/>
            </p:nvCxnSpPr>
            <p:spPr>
              <a:xfrm>
                <a:off x="725759" y="3360380"/>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0" name="Straight Connector 739">
                <a:extLst>
                  <a:ext uri="{FF2B5EF4-FFF2-40B4-BE49-F238E27FC236}">
                    <a16:creationId xmlns:a16="http://schemas.microsoft.com/office/drawing/2014/main" id="{7463BE0F-3C06-8A10-6154-3BE14666E560}"/>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1" name="Straight Connector 740">
                <a:extLst>
                  <a:ext uri="{FF2B5EF4-FFF2-40B4-BE49-F238E27FC236}">
                    <a16:creationId xmlns:a16="http://schemas.microsoft.com/office/drawing/2014/main" id="{BDEB95C3-A0F6-E050-9F1D-94DE60EB5E5C}"/>
                  </a:ext>
                </a:extLst>
              </p:cNvPr>
              <p:cNvCxnSpPr/>
              <p:nvPr/>
            </p:nvCxnSpPr>
            <p:spPr>
              <a:xfrm>
                <a:off x="725759" y="4265089"/>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42" name="Straight Connector 741">
                <a:extLst>
                  <a:ext uri="{FF2B5EF4-FFF2-40B4-BE49-F238E27FC236}">
                    <a16:creationId xmlns:a16="http://schemas.microsoft.com/office/drawing/2014/main" id="{4F91EEEB-3635-A8FB-90CE-83A91CE562AE}"/>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743" name="Straight Connector 742">
                <a:extLst>
                  <a:ext uri="{FF2B5EF4-FFF2-40B4-BE49-F238E27FC236}">
                    <a16:creationId xmlns:a16="http://schemas.microsoft.com/office/drawing/2014/main" id="{B0DBC026-B8EF-4A95-69F6-546A39525E55}"/>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44" name="Straight Connector 743">
                <a:extLst>
                  <a:ext uri="{FF2B5EF4-FFF2-40B4-BE49-F238E27FC236}">
                    <a16:creationId xmlns:a16="http://schemas.microsoft.com/office/drawing/2014/main" id="{ACEBC28F-C89A-EC45-82FA-993B54D8BBD8}"/>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745" name="Straight Connector 744">
                <a:extLst>
                  <a:ext uri="{FF2B5EF4-FFF2-40B4-BE49-F238E27FC236}">
                    <a16:creationId xmlns:a16="http://schemas.microsoft.com/office/drawing/2014/main" id="{EA036A19-DBD2-B2EA-990D-5112B4B9EA25}"/>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732" name="TextBox 731">
              <a:extLst>
                <a:ext uri="{FF2B5EF4-FFF2-40B4-BE49-F238E27FC236}">
                  <a16:creationId xmlns:a16="http://schemas.microsoft.com/office/drawing/2014/main" id="{7E83867E-8C30-3290-217A-41F0EA879DA0}"/>
                </a:ext>
              </a:extLst>
            </p:cNvPr>
            <p:cNvSpPr txBox="1"/>
            <p:nvPr/>
          </p:nvSpPr>
          <p:spPr>
            <a:xfrm>
              <a:off x="8568206" y="3338094"/>
              <a:ext cx="321712" cy="433320"/>
            </a:xfrm>
            <a:prstGeom prst="rect">
              <a:avLst/>
            </a:prstGeom>
            <a:noFill/>
          </p:spPr>
          <p:txBody>
            <a:bodyPr wrap="square" rtlCol="0">
              <a:spAutoFit/>
            </a:bodyPr>
            <a:lstStyle/>
            <a:p>
              <a:r>
                <a:rPr lang="en-US" dirty="0"/>
                <a:t>c</a:t>
              </a:r>
            </a:p>
          </p:txBody>
        </p:sp>
        <p:sp>
          <p:nvSpPr>
            <p:cNvPr id="733" name="TextBox 732">
              <a:extLst>
                <a:ext uri="{FF2B5EF4-FFF2-40B4-BE49-F238E27FC236}">
                  <a16:creationId xmlns:a16="http://schemas.microsoft.com/office/drawing/2014/main" id="{356DF1B7-C98F-8FBB-1E85-3D8391D667CE}"/>
                </a:ext>
              </a:extLst>
            </p:cNvPr>
            <p:cNvSpPr txBox="1"/>
            <p:nvPr/>
          </p:nvSpPr>
          <p:spPr>
            <a:xfrm>
              <a:off x="8924361" y="3705655"/>
              <a:ext cx="419659" cy="433320"/>
            </a:xfrm>
            <a:prstGeom prst="rect">
              <a:avLst/>
            </a:prstGeom>
            <a:noFill/>
          </p:spPr>
          <p:txBody>
            <a:bodyPr wrap="square" rtlCol="0">
              <a:spAutoFit/>
            </a:bodyPr>
            <a:lstStyle/>
            <a:p>
              <a:r>
                <a:rPr lang="en-US" dirty="0"/>
                <a:t>d</a:t>
              </a:r>
            </a:p>
          </p:txBody>
        </p:sp>
        <p:sp>
          <p:nvSpPr>
            <p:cNvPr id="734" name="TextBox 733">
              <a:extLst>
                <a:ext uri="{FF2B5EF4-FFF2-40B4-BE49-F238E27FC236}">
                  <a16:creationId xmlns:a16="http://schemas.microsoft.com/office/drawing/2014/main" id="{61CCD462-B266-CD49-646C-78789C88556A}"/>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735" name="TextBox 734">
              <a:extLst>
                <a:ext uri="{FF2B5EF4-FFF2-40B4-BE49-F238E27FC236}">
                  <a16:creationId xmlns:a16="http://schemas.microsoft.com/office/drawing/2014/main" id="{789C95B6-65CB-01CD-6E9C-5823641127D5}"/>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736" name="TextBox 735">
              <a:extLst>
                <a:ext uri="{FF2B5EF4-FFF2-40B4-BE49-F238E27FC236}">
                  <a16:creationId xmlns:a16="http://schemas.microsoft.com/office/drawing/2014/main" id="{E1AE6F3B-2125-1F7B-87A9-3094E9175353}"/>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737" name="TextBox 736">
              <a:extLst>
                <a:ext uri="{FF2B5EF4-FFF2-40B4-BE49-F238E27FC236}">
                  <a16:creationId xmlns:a16="http://schemas.microsoft.com/office/drawing/2014/main" id="{3D48EB26-89A5-5BA9-04FC-1C1EC3DDC1B4}"/>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738" name="TextBox 737">
              <a:extLst>
                <a:ext uri="{FF2B5EF4-FFF2-40B4-BE49-F238E27FC236}">
                  <a16:creationId xmlns:a16="http://schemas.microsoft.com/office/drawing/2014/main" id="{1892D84E-8854-23BA-3A56-ED322FC98829}"/>
                </a:ext>
              </a:extLst>
            </p:cNvPr>
            <p:cNvSpPr txBox="1"/>
            <p:nvPr/>
          </p:nvSpPr>
          <p:spPr>
            <a:xfrm>
              <a:off x="8578025" y="3737984"/>
              <a:ext cx="321712" cy="433320"/>
            </a:xfrm>
            <a:prstGeom prst="rect">
              <a:avLst/>
            </a:prstGeom>
            <a:noFill/>
          </p:spPr>
          <p:txBody>
            <a:bodyPr wrap="square" rtlCol="0">
              <a:spAutoFit/>
            </a:bodyPr>
            <a:lstStyle/>
            <a:p>
              <a:r>
                <a:rPr lang="en-US" dirty="0"/>
                <a:t>a</a:t>
              </a:r>
            </a:p>
          </p:txBody>
        </p:sp>
      </p:grpSp>
      <p:grpSp>
        <p:nvGrpSpPr>
          <p:cNvPr id="746" name="Group 745">
            <a:extLst>
              <a:ext uri="{FF2B5EF4-FFF2-40B4-BE49-F238E27FC236}">
                <a16:creationId xmlns:a16="http://schemas.microsoft.com/office/drawing/2014/main" id="{D93550C9-0BA2-ECC6-5E67-0C215D7AC877}"/>
              </a:ext>
            </a:extLst>
          </p:cNvPr>
          <p:cNvGrpSpPr/>
          <p:nvPr/>
        </p:nvGrpSpPr>
        <p:grpSpPr>
          <a:xfrm>
            <a:off x="1805804" y="5434566"/>
            <a:ext cx="1059742" cy="1329425"/>
            <a:chOff x="8275275" y="3338094"/>
            <a:chExt cx="1112838" cy="1559752"/>
          </a:xfrm>
        </p:grpSpPr>
        <p:grpSp>
          <p:nvGrpSpPr>
            <p:cNvPr id="747" name="Group 746">
              <a:extLst>
                <a:ext uri="{FF2B5EF4-FFF2-40B4-BE49-F238E27FC236}">
                  <a16:creationId xmlns:a16="http://schemas.microsoft.com/office/drawing/2014/main" id="{1C91281F-BED6-5C14-BBFB-CD356B0F74B0}"/>
                </a:ext>
              </a:extLst>
            </p:cNvPr>
            <p:cNvGrpSpPr/>
            <p:nvPr/>
          </p:nvGrpSpPr>
          <p:grpSpPr>
            <a:xfrm>
              <a:off x="8520703" y="3654961"/>
              <a:ext cx="426538" cy="904709"/>
              <a:chOff x="718880" y="3360380"/>
              <a:chExt cx="426538" cy="904709"/>
            </a:xfrm>
          </p:grpSpPr>
          <p:cxnSp>
            <p:nvCxnSpPr>
              <p:cNvPr id="755" name="Straight Connector 754">
                <a:extLst>
                  <a:ext uri="{FF2B5EF4-FFF2-40B4-BE49-F238E27FC236}">
                    <a16:creationId xmlns:a16="http://schemas.microsoft.com/office/drawing/2014/main" id="{938DBC7B-E49E-989B-82D4-4032CD0648B2}"/>
                  </a:ext>
                </a:extLst>
              </p:cNvPr>
              <p:cNvCxnSpPr/>
              <p:nvPr/>
            </p:nvCxnSpPr>
            <p:spPr>
              <a:xfrm>
                <a:off x="725759" y="3360380"/>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6" name="Straight Connector 755">
                <a:extLst>
                  <a:ext uri="{FF2B5EF4-FFF2-40B4-BE49-F238E27FC236}">
                    <a16:creationId xmlns:a16="http://schemas.microsoft.com/office/drawing/2014/main" id="{2745E89F-D0CB-F129-515A-C5C5D569D05A}"/>
                  </a:ext>
                </a:extLst>
              </p:cNvPr>
              <p:cNvCxnSpPr/>
              <p:nvPr/>
            </p:nvCxnSpPr>
            <p:spPr>
              <a:xfrm>
                <a:off x="725759" y="3808566"/>
                <a:ext cx="419659" cy="0"/>
              </a:xfrm>
              <a:prstGeom prst="line">
                <a:avLst/>
              </a:prstGeom>
              <a:ln w="635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57" name="Straight Connector 756">
                <a:extLst>
                  <a:ext uri="{FF2B5EF4-FFF2-40B4-BE49-F238E27FC236}">
                    <a16:creationId xmlns:a16="http://schemas.microsoft.com/office/drawing/2014/main" id="{29EB1417-CC08-11C1-0211-20A98A3C9D2C}"/>
                  </a:ext>
                </a:extLst>
              </p:cNvPr>
              <p:cNvCxnSpPr/>
              <p:nvPr/>
            </p:nvCxnSpPr>
            <p:spPr>
              <a:xfrm>
                <a:off x="725759" y="4265089"/>
                <a:ext cx="419659" cy="0"/>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58" name="Straight Connector 757">
                <a:extLst>
                  <a:ext uri="{FF2B5EF4-FFF2-40B4-BE49-F238E27FC236}">
                    <a16:creationId xmlns:a16="http://schemas.microsoft.com/office/drawing/2014/main" id="{92F2E88F-E348-6D16-AD13-CED4E0B2AA9D}"/>
                  </a:ext>
                </a:extLst>
              </p:cNvPr>
              <p:cNvCxnSpPr>
                <a:cxnSpLocks/>
              </p:cNvCxnSpPr>
              <p:nvPr/>
            </p:nvCxnSpPr>
            <p:spPr>
              <a:xfrm>
                <a:off x="718880" y="3385572"/>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759" name="Straight Connector 758">
                <a:extLst>
                  <a:ext uri="{FF2B5EF4-FFF2-40B4-BE49-F238E27FC236}">
                    <a16:creationId xmlns:a16="http://schemas.microsoft.com/office/drawing/2014/main" id="{BCC3B6DF-2427-BDE2-0AA0-C48C12E7B044}"/>
                  </a:ext>
                </a:extLst>
              </p:cNvPr>
              <p:cNvCxnSpPr>
                <a:cxnSpLocks/>
              </p:cNvCxnSpPr>
              <p:nvPr/>
            </p:nvCxnSpPr>
            <p:spPr>
              <a:xfrm>
                <a:off x="1145418" y="3385572"/>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760" name="Straight Connector 759">
                <a:extLst>
                  <a:ext uri="{FF2B5EF4-FFF2-40B4-BE49-F238E27FC236}">
                    <a16:creationId xmlns:a16="http://schemas.microsoft.com/office/drawing/2014/main" id="{40CC5F8C-849B-5E94-125F-F590DC31E125}"/>
                  </a:ext>
                </a:extLst>
              </p:cNvPr>
              <p:cNvCxnSpPr>
                <a:cxnSpLocks/>
              </p:cNvCxnSpPr>
              <p:nvPr/>
            </p:nvCxnSpPr>
            <p:spPr>
              <a:xfrm>
                <a:off x="720026" y="3840983"/>
                <a:ext cx="0" cy="392617"/>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761" name="Straight Connector 760">
                <a:extLst>
                  <a:ext uri="{FF2B5EF4-FFF2-40B4-BE49-F238E27FC236}">
                    <a16:creationId xmlns:a16="http://schemas.microsoft.com/office/drawing/2014/main" id="{E1AA23DD-EF18-BFC4-ADC5-58A92FD1AC30}"/>
                  </a:ext>
                </a:extLst>
              </p:cNvPr>
              <p:cNvCxnSpPr>
                <a:cxnSpLocks/>
              </p:cNvCxnSpPr>
              <p:nvPr/>
            </p:nvCxnSpPr>
            <p:spPr>
              <a:xfrm>
                <a:off x="1145418" y="3840983"/>
                <a:ext cx="0" cy="392617"/>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748" name="TextBox 747">
              <a:extLst>
                <a:ext uri="{FF2B5EF4-FFF2-40B4-BE49-F238E27FC236}">
                  <a16:creationId xmlns:a16="http://schemas.microsoft.com/office/drawing/2014/main" id="{F22FB66A-E4F5-A248-8F12-43EBA3FF6046}"/>
                </a:ext>
              </a:extLst>
            </p:cNvPr>
            <p:cNvSpPr txBox="1"/>
            <p:nvPr/>
          </p:nvSpPr>
          <p:spPr>
            <a:xfrm>
              <a:off x="8568206" y="3338094"/>
              <a:ext cx="321712" cy="433320"/>
            </a:xfrm>
            <a:prstGeom prst="rect">
              <a:avLst/>
            </a:prstGeom>
            <a:noFill/>
          </p:spPr>
          <p:txBody>
            <a:bodyPr wrap="square" rtlCol="0">
              <a:spAutoFit/>
            </a:bodyPr>
            <a:lstStyle/>
            <a:p>
              <a:r>
                <a:rPr lang="en-US" dirty="0"/>
                <a:t>c</a:t>
              </a:r>
            </a:p>
          </p:txBody>
        </p:sp>
        <p:sp>
          <p:nvSpPr>
            <p:cNvPr id="749" name="TextBox 748">
              <a:extLst>
                <a:ext uri="{FF2B5EF4-FFF2-40B4-BE49-F238E27FC236}">
                  <a16:creationId xmlns:a16="http://schemas.microsoft.com/office/drawing/2014/main" id="{64354330-85E7-4342-D101-0614DF6F0667}"/>
                </a:ext>
              </a:extLst>
            </p:cNvPr>
            <p:cNvSpPr txBox="1"/>
            <p:nvPr/>
          </p:nvSpPr>
          <p:spPr>
            <a:xfrm>
              <a:off x="8924361" y="3705655"/>
              <a:ext cx="419659" cy="433320"/>
            </a:xfrm>
            <a:prstGeom prst="rect">
              <a:avLst/>
            </a:prstGeom>
            <a:noFill/>
          </p:spPr>
          <p:txBody>
            <a:bodyPr wrap="square" rtlCol="0">
              <a:spAutoFit/>
            </a:bodyPr>
            <a:lstStyle/>
            <a:p>
              <a:r>
                <a:rPr lang="en-US" dirty="0"/>
                <a:t>d</a:t>
              </a:r>
            </a:p>
          </p:txBody>
        </p:sp>
        <p:sp>
          <p:nvSpPr>
            <p:cNvPr id="750" name="TextBox 749">
              <a:extLst>
                <a:ext uri="{FF2B5EF4-FFF2-40B4-BE49-F238E27FC236}">
                  <a16:creationId xmlns:a16="http://schemas.microsoft.com/office/drawing/2014/main" id="{8D881956-BC40-1688-F99D-C62B7177781C}"/>
                </a:ext>
              </a:extLst>
            </p:cNvPr>
            <p:cNvSpPr txBox="1"/>
            <p:nvPr/>
          </p:nvSpPr>
          <p:spPr>
            <a:xfrm>
              <a:off x="8935363" y="4170124"/>
              <a:ext cx="452750" cy="369332"/>
            </a:xfrm>
            <a:prstGeom prst="rect">
              <a:avLst/>
            </a:prstGeom>
            <a:noFill/>
          </p:spPr>
          <p:txBody>
            <a:bodyPr wrap="square" rtlCol="0">
              <a:spAutoFit/>
            </a:bodyPr>
            <a:lstStyle/>
            <a:p>
              <a:r>
                <a:rPr lang="en-US" dirty="0"/>
                <a:t>g</a:t>
              </a:r>
            </a:p>
          </p:txBody>
        </p:sp>
        <p:sp>
          <p:nvSpPr>
            <p:cNvPr id="751" name="TextBox 750">
              <a:extLst>
                <a:ext uri="{FF2B5EF4-FFF2-40B4-BE49-F238E27FC236}">
                  <a16:creationId xmlns:a16="http://schemas.microsoft.com/office/drawing/2014/main" id="{8BDB3E43-260D-3137-59EF-1EF1CCCB2971}"/>
                </a:ext>
              </a:extLst>
            </p:cNvPr>
            <p:cNvSpPr txBox="1"/>
            <p:nvPr/>
          </p:nvSpPr>
          <p:spPr>
            <a:xfrm>
              <a:off x="8607778" y="4528514"/>
              <a:ext cx="352471" cy="369332"/>
            </a:xfrm>
            <a:prstGeom prst="rect">
              <a:avLst/>
            </a:prstGeom>
            <a:noFill/>
          </p:spPr>
          <p:txBody>
            <a:bodyPr wrap="none" rtlCol="0">
              <a:spAutoFit/>
            </a:bodyPr>
            <a:lstStyle/>
            <a:p>
              <a:r>
                <a:rPr lang="en-US" dirty="0"/>
                <a:t>f</a:t>
              </a:r>
            </a:p>
          </p:txBody>
        </p:sp>
        <p:sp>
          <p:nvSpPr>
            <p:cNvPr id="752" name="TextBox 751">
              <a:extLst>
                <a:ext uri="{FF2B5EF4-FFF2-40B4-BE49-F238E27FC236}">
                  <a16:creationId xmlns:a16="http://schemas.microsoft.com/office/drawing/2014/main" id="{DCF4848E-1AD9-3C93-2979-0BFA56BA8477}"/>
                </a:ext>
              </a:extLst>
            </p:cNvPr>
            <p:cNvSpPr txBox="1"/>
            <p:nvPr/>
          </p:nvSpPr>
          <p:spPr>
            <a:xfrm>
              <a:off x="8275275" y="4155194"/>
              <a:ext cx="422881" cy="369332"/>
            </a:xfrm>
            <a:prstGeom prst="rect">
              <a:avLst/>
            </a:prstGeom>
            <a:noFill/>
          </p:spPr>
          <p:txBody>
            <a:bodyPr wrap="none" rtlCol="0">
              <a:spAutoFit/>
            </a:bodyPr>
            <a:lstStyle/>
            <a:p>
              <a:r>
                <a:rPr lang="en-US" dirty="0"/>
                <a:t>e</a:t>
              </a:r>
            </a:p>
          </p:txBody>
        </p:sp>
        <p:sp>
          <p:nvSpPr>
            <p:cNvPr id="753" name="TextBox 752">
              <a:extLst>
                <a:ext uri="{FF2B5EF4-FFF2-40B4-BE49-F238E27FC236}">
                  <a16:creationId xmlns:a16="http://schemas.microsoft.com/office/drawing/2014/main" id="{ECBA5A87-A4C2-05D3-B7FD-C3ED2589EA2C}"/>
                </a:ext>
              </a:extLst>
            </p:cNvPr>
            <p:cNvSpPr txBox="1"/>
            <p:nvPr/>
          </p:nvSpPr>
          <p:spPr>
            <a:xfrm>
              <a:off x="8284731" y="3705655"/>
              <a:ext cx="429279" cy="369332"/>
            </a:xfrm>
            <a:prstGeom prst="rect">
              <a:avLst/>
            </a:prstGeom>
            <a:noFill/>
          </p:spPr>
          <p:txBody>
            <a:bodyPr wrap="none" rtlCol="0">
              <a:spAutoFit/>
            </a:bodyPr>
            <a:lstStyle/>
            <a:p>
              <a:r>
                <a:rPr lang="en-US" dirty="0"/>
                <a:t>b</a:t>
              </a:r>
            </a:p>
          </p:txBody>
        </p:sp>
        <p:sp>
          <p:nvSpPr>
            <p:cNvPr id="754" name="TextBox 753">
              <a:extLst>
                <a:ext uri="{FF2B5EF4-FFF2-40B4-BE49-F238E27FC236}">
                  <a16:creationId xmlns:a16="http://schemas.microsoft.com/office/drawing/2014/main" id="{A79174AE-FE86-6FB9-0307-0616E0C59475}"/>
                </a:ext>
              </a:extLst>
            </p:cNvPr>
            <p:cNvSpPr txBox="1"/>
            <p:nvPr/>
          </p:nvSpPr>
          <p:spPr>
            <a:xfrm>
              <a:off x="8578025" y="3737984"/>
              <a:ext cx="321712" cy="433320"/>
            </a:xfrm>
            <a:prstGeom prst="rect">
              <a:avLst/>
            </a:prstGeom>
            <a:noFill/>
          </p:spPr>
          <p:txBody>
            <a:bodyPr wrap="square" rtlCol="0">
              <a:spAutoFit/>
            </a:bodyPr>
            <a:lstStyle/>
            <a:p>
              <a:r>
                <a:rPr lang="en-US" dirty="0"/>
                <a:t>a</a:t>
              </a:r>
            </a:p>
          </p:txBody>
        </p:sp>
      </p:grpSp>
      <p:sp>
        <p:nvSpPr>
          <p:cNvPr id="5" name="Content Placeholder 7">
            <a:extLst>
              <a:ext uri="{FF2B5EF4-FFF2-40B4-BE49-F238E27FC236}">
                <a16:creationId xmlns:a16="http://schemas.microsoft.com/office/drawing/2014/main" id="{81DEEE65-AF12-3AC8-4336-2A80A61E01D9}"/>
              </a:ext>
            </a:extLst>
          </p:cNvPr>
          <p:cNvSpPr>
            <a:spLocks noGrp="1"/>
          </p:cNvSpPr>
          <p:nvPr>
            <p:ph idx="1"/>
          </p:nvPr>
        </p:nvSpPr>
        <p:spPr>
          <a:xfrm>
            <a:off x="818148" y="1202944"/>
            <a:ext cx="2709518" cy="3873421"/>
          </a:xfrm>
        </p:spPr>
        <p:txBody>
          <a:bodyPr>
            <a:noAutofit/>
          </a:bodyPr>
          <a:lstStyle/>
          <a:p>
            <a:r>
              <a:rPr lang="en-US" sz="1400" dirty="0"/>
              <a:t>Expanded table:</a:t>
            </a:r>
          </a:p>
          <a:p>
            <a:r>
              <a:rPr lang="en-US" sz="1400" dirty="0"/>
              <a:t>Circuit in Logisim-Evolution is expanded to include all outputs of decoders connected to 6 additional or gates</a:t>
            </a:r>
          </a:p>
        </p:txBody>
      </p:sp>
    </p:spTree>
    <p:extLst>
      <p:ext uri="{BB962C8B-B14F-4D97-AF65-F5344CB8AC3E}">
        <p14:creationId xmlns:p14="http://schemas.microsoft.com/office/powerpoint/2010/main" val="173818638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E437A-51D5-7955-BCB5-A7163E7DB1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91EE2C-255B-EAFA-39DA-7B40D967059F}"/>
              </a:ext>
            </a:extLst>
          </p:cNvPr>
          <p:cNvSpPr>
            <a:spLocks noGrp="1"/>
          </p:cNvSpPr>
          <p:nvPr>
            <p:ph type="title"/>
          </p:nvPr>
        </p:nvSpPr>
        <p:spPr/>
        <p:txBody>
          <a:bodyPr>
            <a:normAutofit/>
          </a:bodyPr>
          <a:lstStyle/>
          <a:p>
            <a:r>
              <a:rPr lang="en-US" sz="3200" dirty="0"/>
              <a:t>Combinational circuits</a:t>
            </a:r>
          </a:p>
        </p:txBody>
      </p:sp>
      <p:sp>
        <p:nvSpPr>
          <p:cNvPr id="30" name="Slide Number Placeholder 29">
            <a:extLst>
              <a:ext uri="{FF2B5EF4-FFF2-40B4-BE49-F238E27FC236}">
                <a16:creationId xmlns:a16="http://schemas.microsoft.com/office/drawing/2014/main" id="{FFC9D6B3-CE34-5B24-2FCF-B2BFFFC952E0}"/>
              </a:ext>
            </a:extLst>
          </p:cNvPr>
          <p:cNvSpPr>
            <a:spLocks noGrp="1"/>
          </p:cNvSpPr>
          <p:nvPr>
            <p:ph type="sldNum" sz="quarter" idx="12"/>
          </p:nvPr>
        </p:nvSpPr>
        <p:spPr/>
        <p:txBody>
          <a:bodyPr/>
          <a:lstStyle/>
          <a:p>
            <a:fld id="{CC057153-B650-4DEB-B370-79DDCFDCE934}" type="slidenum">
              <a:rPr lang="en-US" smtClean="0"/>
              <a:t>75</a:t>
            </a:fld>
            <a:endParaRPr lang="en-US"/>
          </a:p>
        </p:txBody>
      </p:sp>
      <p:sp>
        <p:nvSpPr>
          <p:cNvPr id="31" name="TextBox 30">
            <a:extLst>
              <a:ext uri="{FF2B5EF4-FFF2-40B4-BE49-F238E27FC236}">
                <a16:creationId xmlns:a16="http://schemas.microsoft.com/office/drawing/2014/main" id="{DF202154-0E43-1FEB-6113-249B8726C400}"/>
              </a:ext>
            </a:extLst>
          </p:cNvPr>
          <p:cNvSpPr txBox="1"/>
          <p:nvPr/>
        </p:nvSpPr>
        <p:spPr>
          <a:xfrm>
            <a:off x="1997612" y="1097280"/>
            <a:ext cx="184731" cy="369332"/>
          </a:xfrm>
          <a:prstGeom prst="rect">
            <a:avLst/>
          </a:prstGeom>
          <a:noFill/>
        </p:spPr>
        <p:txBody>
          <a:bodyPr wrap="none" rtlCol="0">
            <a:spAutoFit/>
          </a:bodyPr>
          <a:lstStyle/>
          <a:p>
            <a:endParaRPr lang="en-US" dirty="0"/>
          </a:p>
        </p:txBody>
      </p:sp>
      <p:sp>
        <p:nvSpPr>
          <p:cNvPr id="5" name="Content Placeholder 31">
            <a:extLst>
              <a:ext uri="{FF2B5EF4-FFF2-40B4-BE49-F238E27FC236}">
                <a16:creationId xmlns:a16="http://schemas.microsoft.com/office/drawing/2014/main" id="{C1A664EC-0D45-D1F5-34F6-2801D3817EB0}"/>
              </a:ext>
            </a:extLst>
          </p:cNvPr>
          <p:cNvSpPr txBox="1">
            <a:spLocks/>
          </p:cNvSpPr>
          <p:nvPr/>
        </p:nvSpPr>
        <p:spPr>
          <a:xfrm>
            <a:off x="612648" y="1721759"/>
            <a:ext cx="10653579" cy="4593828"/>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p>
        </p:txBody>
      </p:sp>
      <p:sp>
        <p:nvSpPr>
          <p:cNvPr id="8" name="Content Placeholder 7">
            <a:extLst>
              <a:ext uri="{FF2B5EF4-FFF2-40B4-BE49-F238E27FC236}">
                <a16:creationId xmlns:a16="http://schemas.microsoft.com/office/drawing/2014/main" id="{6D9109EF-2990-212C-8BE7-6A47CC9213A0}"/>
              </a:ext>
            </a:extLst>
          </p:cNvPr>
          <p:cNvSpPr>
            <a:spLocks noGrp="1"/>
          </p:cNvSpPr>
          <p:nvPr>
            <p:ph idx="1"/>
          </p:nvPr>
        </p:nvSpPr>
        <p:spPr>
          <a:xfrm>
            <a:off x="612647" y="1715532"/>
            <a:ext cx="10653577" cy="4593828"/>
          </a:xfrm>
        </p:spPr>
        <p:txBody>
          <a:bodyPr>
            <a:noAutofit/>
          </a:bodyPr>
          <a:lstStyle/>
          <a:p>
            <a:r>
              <a:rPr lang="en-US" sz="1800" dirty="0"/>
              <a:t>So far, all circuits we have seen have been </a:t>
            </a:r>
            <a:r>
              <a:rPr lang="en-US" sz="1800" b="1" dirty="0"/>
              <a:t>combinational</a:t>
            </a:r>
            <a:r>
              <a:rPr lang="en-US" sz="1800" dirty="0"/>
              <a:t>: their output depends on the present inputs and there is no notion of memory of past inputs.</a:t>
            </a:r>
          </a:p>
          <a:p>
            <a:r>
              <a:rPr lang="en-US" sz="1800" dirty="0"/>
              <a:t>Roughly speaking, combinational circuits perform </a:t>
            </a:r>
            <a:r>
              <a:rPr lang="en-US" sz="1800" b="1" dirty="0"/>
              <a:t>arithmetic and logical operations</a:t>
            </a:r>
            <a:r>
              <a:rPr lang="en-US" sz="1800" dirty="0"/>
              <a:t>, </a:t>
            </a:r>
            <a:r>
              <a:rPr lang="en-US" sz="1800" b="1" dirty="0"/>
              <a:t>transmit data</a:t>
            </a:r>
            <a:r>
              <a:rPr lang="en-US" sz="1800" dirty="0"/>
              <a:t>,</a:t>
            </a:r>
            <a:r>
              <a:rPr lang="en-US" sz="1800" b="1" dirty="0"/>
              <a:t> </a:t>
            </a:r>
            <a:r>
              <a:rPr lang="en-US" sz="1800" dirty="0"/>
              <a:t>or </a:t>
            </a:r>
            <a:r>
              <a:rPr lang="en-US" sz="1800" b="1" dirty="0"/>
              <a:t>convert code</a:t>
            </a:r>
            <a:r>
              <a:rPr lang="en-US" sz="1800" dirty="0"/>
              <a:t>. So far, we have seen for</a:t>
            </a:r>
          </a:p>
          <a:p>
            <a:pPr lvl="1"/>
            <a:r>
              <a:rPr lang="en-US" i="1" dirty="0"/>
              <a:t>Arithmetic and logical operations</a:t>
            </a:r>
            <a:r>
              <a:rPr lang="en-US" dirty="0"/>
              <a:t>: logic circuits and half/full/and ripple-carry adders</a:t>
            </a:r>
          </a:p>
          <a:p>
            <a:pPr lvl="1"/>
            <a:r>
              <a:rPr lang="en-US" dirty="0"/>
              <a:t>Transmit data: decoders (and we will see multiplexers in the next assignment)</a:t>
            </a:r>
          </a:p>
          <a:p>
            <a:pPr lvl="1"/>
            <a:r>
              <a:rPr lang="en-US" dirty="0"/>
              <a:t>Convert code: 7-segment display decoders</a:t>
            </a:r>
          </a:p>
          <a:p>
            <a:r>
              <a:rPr lang="en-US" sz="1800" dirty="0"/>
              <a:t>Other combinational circuits you might hear about are </a:t>
            </a:r>
            <a:r>
              <a:rPr lang="en-US" sz="1800" i="1" dirty="0"/>
              <a:t>encoders</a:t>
            </a:r>
            <a:r>
              <a:rPr lang="en-US" sz="1800" dirty="0"/>
              <a:t> (the opposite of decoders, they compress multiple lines of inputs into a smaller number of outputs) and </a:t>
            </a:r>
            <a:r>
              <a:rPr lang="en-US" sz="1800" i="1" dirty="0"/>
              <a:t>demultiplexers </a:t>
            </a:r>
            <a:r>
              <a:rPr lang="en-US" sz="1800" dirty="0"/>
              <a:t>(the opposite of multiplexers, you go from one input to multiple outputs, instead of multiple inputs to one output).</a:t>
            </a:r>
          </a:p>
        </p:txBody>
      </p:sp>
    </p:spTree>
    <p:extLst>
      <p:ext uri="{BB962C8B-B14F-4D97-AF65-F5344CB8AC3E}">
        <p14:creationId xmlns:p14="http://schemas.microsoft.com/office/powerpoint/2010/main" val="261931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7BADF-A349-6C1A-12F0-5DA5DFD5B556}"/>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12E673E9-A516-EC07-EC5E-F660C0E33CDC}"/>
              </a:ext>
            </a:extLst>
          </p:cNvPr>
          <p:cNvSpPr>
            <a:spLocks noGrp="1"/>
          </p:cNvSpPr>
          <p:nvPr>
            <p:ph idx="1"/>
          </p:nvPr>
        </p:nvSpPr>
        <p:spPr/>
        <p:txBody>
          <a:bodyPr/>
          <a:lstStyle/>
          <a:p>
            <a:r>
              <a:rPr lang="en-US" dirty="0"/>
              <a:t>Download Logisim Evolution from </a:t>
            </a:r>
            <a:r>
              <a:rPr lang="en-US" dirty="0">
                <a:solidFill>
                  <a:srgbClr val="0089E5"/>
                </a:solidFill>
                <a:hlinkClick r:id="rId3">
                  <a:extLst>
                    <a:ext uri="{A12FA001-AC4F-418D-AE19-62706E023703}">
                      <ahyp:hlinkClr xmlns:ahyp="http://schemas.microsoft.com/office/drawing/2018/hyperlinkcolor" val="tx"/>
                    </a:ext>
                  </a:extLst>
                </a:hlinkClick>
              </a:rPr>
              <a:t>https://github.com/logisim-evolution/logisim-evolution?tab=readme-ov-file#download</a:t>
            </a:r>
            <a:r>
              <a:rPr lang="en-US" dirty="0">
                <a:solidFill>
                  <a:srgbClr val="0089E5"/>
                </a:solidFill>
              </a:rPr>
              <a:t> </a:t>
            </a:r>
          </a:p>
          <a:p>
            <a:r>
              <a:rPr lang="en-US" dirty="0"/>
              <a:t>Combinational circuits shown in lecture today if you want to work with them on Logisim Evolution </a:t>
            </a:r>
            <a:r>
              <a:rPr lang="en-US" dirty="0">
                <a:solidFill>
                  <a:srgbClr val="0089E5"/>
                </a:solidFill>
                <a:hlinkClick r:id="rId4">
                  <a:extLst>
                    <a:ext uri="{A12FA001-AC4F-418D-AE19-62706E023703}">
                      <ahyp:hlinkClr xmlns:ahyp="http://schemas.microsoft.com/office/drawing/2018/hyperlinkcolor" val="tx"/>
                    </a:ext>
                  </a:extLst>
                </a:hlinkClick>
              </a:rPr>
              <a:t>https://cs.pomona.edu/classes/cs51/circuits/combinational_circuits.circ</a:t>
            </a:r>
            <a:r>
              <a:rPr lang="en-US" dirty="0">
                <a:solidFill>
                  <a:srgbClr val="0089E5"/>
                </a:solidFill>
              </a:rPr>
              <a:t> </a:t>
            </a:r>
          </a:p>
        </p:txBody>
      </p:sp>
      <p:sp>
        <p:nvSpPr>
          <p:cNvPr id="4" name="Slide Number Placeholder 3">
            <a:extLst>
              <a:ext uri="{FF2B5EF4-FFF2-40B4-BE49-F238E27FC236}">
                <a16:creationId xmlns:a16="http://schemas.microsoft.com/office/drawing/2014/main" id="{050390E8-8207-3BB2-E199-B56E4BE6C17A}"/>
              </a:ext>
            </a:extLst>
          </p:cNvPr>
          <p:cNvSpPr>
            <a:spLocks noGrp="1"/>
          </p:cNvSpPr>
          <p:nvPr>
            <p:ph type="sldNum" sz="quarter" idx="12"/>
          </p:nvPr>
        </p:nvSpPr>
        <p:spPr/>
        <p:txBody>
          <a:bodyPr/>
          <a:lstStyle/>
          <a:p>
            <a:fld id="{CC057153-B650-4DEB-B370-79DDCFDCE934}" type="slidenum">
              <a:rPr lang="en-US" smtClean="0"/>
              <a:t>76</a:t>
            </a:fld>
            <a:endParaRPr lang="en-US"/>
          </a:p>
        </p:txBody>
      </p:sp>
    </p:spTree>
    <p:extLst>
      <p:ext uri="{BB962C8B-B14F-4D97-AF65-F5344CB8AC3E}">
        <p14:creationId xmlns:p14="http://schemas.microsoft.com/office/powerpoint/2010/main" val="180978932"/>
      </p:ext>
    </p:extLst>
  </p:cSld>
  <p:clrMapOvr>
    <a:masterClrMapping/>
  </p:clrMapOvr>
</p:sld>
</file>

<file path=ppt/theme/theme1.xml><?xml version="1.0" encoding="utf-8"?>
<a:theme xmlns:a="http://schemas.openxmlformats.org/drawingml/2006/main" name="VanillaVTI">
  <a:themeElements>
    <a:clrScheme name="AnalogousFromDarkSeedLeftStep">
      <a:dk1>
        <a:srgbClr val="000000"/>
      </a:dk1>
      <a:lt1>
        <a:srgbClr val="FFFFFF"/>
      </a:lt1>
      <a:dk2>
        <a:srgbClr val="1C2432"/>
      </a:dk2>
      <a:lt2>
        <a:srgbClr val="F2F3F0"/>
      </a:lt2>
      <a:accent1>
        <a:srgbClr val="844BC5"/>
      </a:accent1>
      <a:accent2>
        <a:srgbClr val="4842B7"/>
      </a:accent2>
      <a:accent3>
        <a:srgbClr val="4B78C5"/>
      </a:accent3>
      <a:accent4>
        <a:srgbClr val="3999B3"/>
      </a:accent4>
      <a:accent5>
        <a:srgbClr val="49C0A8"/>
      </a:accent5>
      <a:accent6>
        <a:srgbClr val="39B368"/>
      </a:accent6>
      <a:hlink>
        <a:srgbClr val="339A97"/>
      </a:hlink>
      <a:folHlink>
        <a:srgbClr val="7F7F7F"/>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nillaVTI" id="{54D376C6-1C9B-4C6B-8F3C-483BB307BB05}" vid="{7690D8A9-C071-45EF-BA7A-F7FA9779B11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46490</TotalTime>
  <Words>9880</Words>
  <Application>Microsoft Macintosh PowerPoint</Application>
  <PresentationFormat>Widescreen</PresentationFormat>
  <Paragraphs>4412</Paragraphs>
  <Slides>76</Slides>
  <Notes>76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76</vt:i4>
      </vt:variant>
    </vt:vector>
  </HeadingPairs>
  <TitlesOfParts>
    <vt:vector size="81" baseType="lpstr">
      <vt:lpstr>Aptos</vt:lpstr>
      <vt:lpstr>Arial</vt:lpstr>
      <vt:lpstr>Cambria Math</vt:lpstr>
      <vt:lpstr>Neue Haas Grotesk Text Pro</vt:lpstr>
      <vt:lpstr>VanillaVTI</vt:lpstr>
      <vt:lpstr>Combinational Circuits</vt:lpstr>
      <vt:lpstr>Bits, components, gates, and circuits</vt:lpstr>
      <vt:lpstr>Logic Circuits</vt:lpstr>
      <vt:lpstr>Gates and Boolean logic</vt:lpstr>
      <vt:lpstr>PRACTICE TIME – Using gates</vt:lpstr>
      <vt:lpstr>ANSWER – Using gates</vt:lpstr>
      <vt:lpstr>PRACTICE TIME – Using gates</vt:lpstr>
      <vt:lpstr>ANSWER – Using gates</vt:lpstr>
      <vt:lpstr>PRACTICE TIME – Using gates</vt:lpstr>
      <vt:lpstr>ANSWER – Using gates</vt:lpstr>
      <vt:lpstr>PRACTICE TIME – Using gates</vt:lpstr>
      <vt:lpstr>ANSWER – Using gates</vt:lpstr>
      <vt:lpstr>PRACTICE TIME – Using gates</vt:lpstr>
      <vt:lpstr>Minterm expansion</vt:lpstr>
      <vt:lpstr>Minterm expansion for building circuits</vt:lpstr>
      <vt:lpstr>PRACTICE TIME – Using gates</vt:lpstr>
      <vt:lpstr>ANSWER – Using Gates</vt:lpstr>
      <vt:lpstr>ANSWER – Using Gates</vt:lpstr>
      <vt:lpstr>PRACTICE TIME – Using Gates</vt:lpstr>
      <vt:lpstr>ANSWER – Using Gates</vt:lpstr>
      <vt:lpstr>PRACTICE TIME – Using Gates</vt:lpstr>
      <vt:lpstr>ANSWER – Using Gates</vt:lpstr>
      <vt:lpstr>Arithmetic Circuits</vt:lpstr>
      <vt:lpstr>Quick recap</vt:lpstr>
      <vt:lpstr>Quick recap</vt:lpstr>
      <vt:lpstr>Think </vt:lpstr>
      <vt:lpstr>Think</vt:lpstr>
      <vt:lpstr>Revisiting addition</vt:lpstr>
      <vt:lpstr>PRACTICE TIME – Carry out</vt:lpstr>
      <vt:lpstr>ANSWER – Carry out</vt:lpstr>
      <vt:lpstr>PRACTICE TIME - Sum</vt:lpstr>
      <vt:lpstr>ANSWER – Sum</vt:lpstr>
      <vt:lpstr>Half adder - circuit to add two bits</vt:lpstr>
      <vt:lpstr>Abstracting the half adder component</vt:lpstr>
      <vt:lpstr>Think</vt:lpstr>
      <vt:lpstr>Full adder - circuit to add two bits and a carry-in</vt:lpstr>
      <vt:lpstr>Revisiting addition</vt:lpstr>
      <vt:lpstr>Think</vt:lpstr>
      <vt:lpstr>Full adder - circuit to add two bits and a carry-in</vt:lpstr>
      <vt:lpstr>Implementing a full adder</vt:lpstr>
      <vt:lpstr>Think</vt:lpstr>
      <vt:lpstr>Ripple-carry adder</vt:lpstr>
      <vt:lpstr>Decoders</vt:lpstr>
      <vt:lpstr>Think</vt:lpstr>
      <vt:lpstr>2-bit decoders</vt:lpstr>
      <vt:lpstr>2-bit decoders</vt:lpstr>
      <vt:lpstr>Think</vt:lpstr>
      <vt:lpstr>2-bit decoders with enable input</vt:lpstr>
      <vt:lpstr>Think</vt:lpstr>
      <vt:lpstr>3-bit decoder</vt:lpstr>
      <vt:lpstr>Building a 3-bit decoder</vt:lpstr>
      <vt:lpstr>Building a 3-bit decoder</vt:lpstr>
      <vt:lpstr>Abstraction in decoders</vt:lpstr>
      <vt:lpstr>k-bit decoders</vt:lpstr>
      <vt:lpstr>7-Segment Display Decoders</vt:lpstr>
      <vt:lpstr>Decoder application example</vt:lpstr>
      <vt:lpstr>Decoding 7-segment displays</vt:lpstr>
      <vt:lpstr>7-segment display</vt:lpstr>
      <vt:lpstr>Decoding 7-segment displays in clocks</vt:lpstr>
      <vt:lpstr>Think</vt:lpstr>
      <vt:lpstr>Decoding 7-segment displays in clocks</vt:lpstr>
      <vt:lpstr>Think</vt:lpstr>
      <vt:lpstr>Think</vt:lpstr>
      <vt:lpstr>Our friend the decoder</vt:lpstr>
      <vt:lpstr>Think</vt:lpstr>
      <vt:lpstr>Our friend the decoder</vt:lpstr>
      <vt:lpstr>Our friend the decoder</vt:lpstr>
      <vt:lpstr>Our friend the decoder</vt:lpstr>
      <vt:lpstr>Our friend the decoder</vt:lpstr>
      <vt:lpstr>Our friend the decoder</vt:lpstr>
      <vt:lpstr>Building a 7-segment display in Logisim</vt:lpstr>
      <vt:lpstr>A 7-segment display in Logisim</vt:lpstr>
      <vt:lpstr>PRACTICE TIME – Expanding to 16 characters</vt:lpstr>
      <vt:lpstr>ANSWER – Expanding to 16 characters</vt:lpstr>
      <vt:lpstr>Combinational circuits</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Alexandra Papoutsaki</dc:creator>
  <cp:lastModifiedBy>Alexandra Papoutsaki</cp:lastModifiedBy>
  <cp:revision>394</cp:revision>
  <cp:lastPrinted>2026-09-17T20:03:43Z</cp:lastPrinted>
  <dcterms:created xsi:type="dcterms:W3CDTF">2025-02-11T22:53:59Z</dcterms:created>
  <dcterms:modified xsi:type="dcterms:W3CDTF">2026-09-18T01:11:28Z</dcterms:modified>
</cp:coreProperties>
</file>