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94"/>
  </p:notesMasterIdLst>
  <p:sldIdLst>
    <p:sldId id="256" r:id="rId2"/>
    <p:sldId id="351" r:id="rId3"/>
    <p:sldId id="277" r:id="rId4"/>
    <p:sldId id="391" r:id="rId5"/>
    <p:sldId id="394" r:id="rId6"/>
    <p:sldId id="401" r:id="rId7"/>
    <p:sldId id="395" r:id="rId8"/>
    <p:sldId id="396" r:id="rId9"/>
    <p:sldId id="397" r:id="rId10"/>
    <p:sldId id="398" r:id="rId11"/>
    <p:sldId id="399" r:id="rId12"/>
    <p:sldId id="400" r:id="rId13"/>
    <p:sldId id="402" r:id="rId14"/>
    <p:sldId id="403" r:id="rId15"/>
    <p:sldId id="404" r:id="rId16"/>
    <p:sldId id="405" r:id="rId17"/>
    <p:sldId id="406" r:id="rId18"/>
    <p:sldId id="407" r:id="rId19"/>
    <p:sldId id="408" r:id="rId20"/>
    <p:sldId id="409" r:id="rId21"/>
    <p:sldId id="410" r:id="rId22"/>
    <p:sldId id="411" r:id="rId23"/>
    <p:sldId id="412" r:id="rId24"/>
    <p:sldId id="413" r:id="rId25"/>
    <p:sldId id="414" r:id="rId26"/>
    <p:sldId id="415" r:id="rId27"/>
    <p:sldId id="416" r:id="rId28"/>
    <p:sldId id="417" r:id="rId29"/>
    <p:sldId id="418" r:id="rId30"/>
    <p:sldId id="419" r:id="rId31"/>
    <p:sldId id="420" r:id="rId32"/>
    <p:sldId id="421" r:id="rId33"/>
    <p:sldId id="422" r:id="rId34"/>
    <p:sldId id="423" r:id="rId35"/>
    <p:sldId id="424" r:id="rId36"/>
    <p:sldId id="425" r:id="rId37"/>
    <p:sldId id="426" r:id="rId38"/>
    <p:sldId id="427" r:id="rId39"/>
    <p:sldId id="428" r:id="rId40"/>
    <p:sldId id="429" r:id="rId41"/>
    <p:sldId id="355" r:id="rId42"/>
    <p:sldId id="356" r:id="rId43"/>
    <p:sldId id="358" r:id="rId44"/>
    <p:sldId id="430" r:id="rId45"/>
    <p:sldId id="439" r:id="rId46"/>
    <p:sldId id="440" r:id="rId47"/>
    <p:sldId id="441" r:id="rId48"/>
    <p:sldId id="442" r:id="rId49"/>
    <p:sldId id="448" r:id="rId50"/>
    <p:sldId id="362" r:id="rId51"/>
    <p:sldId id="363" r:id="rId52"/>
    <p:sldId id="443" r:id="rId53"/>
    <p:sldId id="444" r:id="rId54"/>
    <p:sldId id="445" r:id="rId55"/>
    <p:sldId id="446" r:id="rId56"/>
    <p:sldId id="447" r:id="rId57"/>
    <p:sldId id="449" r:id="rId58"/>
    <p:sldId id="365" r:id="rId59"/>
    <p:sldId id="366" r:id="rId60"/>
    <p:sldId id="450" r:id="rId61"/>
    <p:sldId id="451" r:id="rId62"/>
    <p:sldId id="452" r:id="rId63"/>
    <p:sldId id="453" r:id="rId64"/>
    <p:sldId id="454" r:id="rId65"/>
    <p:sldId id="455" r:id="rId66"/>
    <p:sldId id="344" r:id="rId67"/>
    <p:sldId id="371" r:id="rId68"/>
    <p:sldId id="372" r:id="rId69"/>
    <p:sldId id="374" r:id="rId70"/>
    <p:sldId id="375" r:id="rId71"/>
    <p:sldId id="376" r:id="rId72"/>
    <p:sldId id="383" r:id="rId73"/>
    <p:sldId id="378" r:id="rId74"/>
    <p:sldId id="379" r:id="rId75"/>
    <p:sldId id="380" r:id="rId76"/>
    <p:sldId id="342" r:id="rId77"/>
    <p:sldId id="456" r:id="rId78"/>
    <p:sldId id="343" r:id="rId79"/>
    <p:sldId id="345" r:id="rId80"/>
    <p:sldId id="266" r:id="rId81"/>
    <p:sldId id="267" r:id="rId82"/>
    <p:sldId id="346" r:id="rId83"/>
    <p:sldId id="352" r:id="rId84"/>
    <p:sldId id="353" r:id="rId85"/>
    <p:sldId id="377" r:id="rId86"/>
    <p:sldId id="457" r:id="rId87"/>
    <p:sldId id="384" r:id="rId88"/>
    <p:sldId id="386" r:id="rId89"/>
    <p:sldId id="389" r:id="rId90"/>
    <p:sldId id="385" r:id="rId91"/>
    <p:sldId id="387" r:id="rId92"/>
    <p:sldId id="390"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9E5"/>
    <a:srgbClr val="FF9300"/>
    <a:srgbClr val="009051"/>
    <a:srgbClr val="FFD579"/>
    <a:srgbClr val="0432FF"/>
    <a:srgbClr val="011893"/>
    <a:srgbClr val="8EFA00"/>
    <a:srgbClr val="FFFC00"/>
    <a:srgbClr val="FF2600"/>
    <a:srgbClr val="00F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0147"/>
  </p:normalViewPr>
  <p:slideViewPr>
    <p:cSldViewPr snapToGrid="0">
      <p:cViewPr varScale="1">
        <p:scale>
          <a:sx n="93" d="100"/>
          <a:sy n="93" d="100"/>
        </p:scale>
        <p:origin x="504"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CDBA23-DB00-314B-A470-A362519CA314}" type="datetimeFigureOut">
              <a:rPr lang="en-US" smtClean="0"/>
              <a:t>9/16/26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C9309-185D-B241-857D-6AB647741F6D}" type="slidenum">
              <a:rPr lang="en-US" smtClean="0"/>
              <a:t>‹#›</a:t>
            </a:fld>
            <a:endParaRPr lang="en-US"/>
          </a:p>
        </p:txBody>
      </p:sp>
    </p:spTree>
    <p:extLst>
      <p:ext uri="{BB962C8B-B14F-4D97-AF65-F5344CB8AC3E}">
        <p14:creationId xmlns:p14="http://schemas.microsoft.com/office/powerpoint/2010/main" val="150759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will continue with binary arithmetic, seeing some tricks we can do in Python. We will also see how to use them to represent information that goes past integers (e.g.,  characters, emojis, even colors!)</a:t>
            </a:r>
          </a:p>
        </p:txBody>
      </p:sp>
      <p:sp>
        <p:nvSpPr>
          <p:cNvPr id="4" name="Slide Number Placeholder 3"/>
          <p:cNvSpPr>
            <a:spLocks noGrp="1"/>
          </p:cNvSpPr>
          <p:nvPr>
            <p:ph type="sldNum" sz="quarter" idx="5"/>
          </p:nvPr>
        </p:nvSpPr>
        <p:spPr/>
        <p:txBody>
          <a:bodyPr/>
          <a:lstStyle/>
          <a:p>
            <a:fld id="{D1EC9309-185D-B241-857D-6AB647741F6D}" type="slidenum">
              <a:rPr lang="en-US" smtClean="0"/>
              <a:t>1</a:t>
            </a:fld>
            <a:endParaRPr lang="en-US"/>
          </a:p>
        </p:txBody>
      </p:sp>
    </p:spTree>
    <p:extLst>
      <p:ext uri="{BB962C8B-B14F-4D97-AF65-F5344CB8AC3E}">
        <p14:creationId xmlns:p14="http://schemas.microsoft.com/office/powerpoint/2010/main" val="446043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9FE54-9954-2B8E-10E1-8E640F6ABA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F6CEA-C53A-97DD-692E-955DFC4DE1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0C0AB7-031C-F76F-932A-D1AF8721C4E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thing we will see is how we can apply apply bitwise operations on binary numbers</a:t>
            </a:r>
          </a:p>
        </p:txBody>
      </p:sp>
      <p:sp>
        <p:nvSpPr>
          <p:cNvPr id="4" name="Slide Number Placeholder 3">
            <a:extLst>
              <a:ext uri="{FF2B5EF4-FFF2-40B4-BE49-F238E27FC236}">
                <a16:creationId xmlns:a16="http://schemas.microsoft.com/office/drawing/2014/main" id="{249859AE-2D8D-2BD2-6206-FD1538517782}"/>
              </a:ext>
            </a:extLst>
          </p:cNvPr>
          <p:cNvSpPr>
            <a:spLocks noGrp="1"/>
          </p:cNvSpPr>
          <p:nvPr>
            <p:ph type="sldNum" sz="quarter" idx="5"/>
          </p:nvPr>
        </p:nvSpPr>
        <p:spPr/>
        <p:txBody>
          <a:bodyPr/>
          <a:lstStyle/>
          <a:p>
            <a:fld id="{D1EC9309-185D-B241-857D-6AB647741F6D}" type="slidenum">
              <a:rPr lang="en-US" smtClean="0"/>
              <a:t>2</a:t>
            </a:fld>
            <a:endParaRPr lang="en-US"/>
          </a:p>
        </p:txBody>
      </p:sp>
    </p:spTree>
    <p:extLst>
      <p:ext uri="{BB962C8B-B14F-4D97-AF65-F5344CB8AC3E}">
        <p14:creationId xmlns:p14="http://schemas.microsoft.com/office/powerpoint/2010/main" val="1549265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4289E-4A2D-747D-9ED0-519184FB3F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3B930-6EDB-D861-959C-8E50B4D1CE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0FB0AC-BFD3-8BE3-422B-0F2F04ABDA0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We have seen that in Boolean Algebra that we have the logical operators NOT, AND, OR, and XOR. Given two numbers, we can apply each of these operators bitwise. We treat the numbers as two's complement representations in their binary form and then apply the Boolean operation for each bit of the two numbers. Note that we have slightly different notation to denote bitwise operations. AND is known as &amp;,  OR as |, XOR as ^. The only unary operator is NOT and is denoted as ^. Be careful because ^ in Boolean Algebra is AND but in bitwise operations is XOR.</a:t>
            </a:r>
          </a:p>
        </p:txBody>
      </p:sp>
      <p:sp>
        <p:nvSpPr>
          <p:cNvPr id="4" name="Slide Number Placeholder 3">
            <a:extLst>
              <a:ext uri="{FF2B5EF4-FFF2-40B4-BE49-F238E27FC236}">
                <a16:creationId xmlns:a16="http://schemas.microsoft.com/office/drawing/2014/main" id="{473D0768-4261-ECCA-38FB-A51139A127B6}"/>
              </a:ext>
            </a:extLst>
          </p:cNvPr>
          <p:cNvSpPr>
            <a:spLocks noGrp="1"/>
          </p:cNvSpPr>
          <p:nvPr>
            <p:ph type="sldNum" sz="quarter" idx="5"/>
          </p:nvPr>
        </p:nvSpPr>
        <p:spPr/>
        <p:txBody>
          <a:bodyPr/>
          <a:lstStyle/>
          <a:p>
            <a:fld id="{D1EC9309-185D-B241-857D-6AB647741F6D}" type="slidenum">
              <a:rPr lang="en-US" smtClean="0"/>
              <a:t>3</a:t>
            </a:fld>
            <a:endParaRPr lang="en-US"/>
          </a:p>
        </p:txBody>
      </p:sp>
    </p:spTree>
    <p:extLst>
      <p:ext uri="{BB962C8B-B14F-4D97-AF65-F5344CB8AC3E}">
        <p14:creationId xmlns:p14="http://schemas.microsoft.com/office/powerpoint/2010/main" val="127690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4D163-C4F2-0413-C750-084A026E78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2468BD-B328-AF7C-69F9-C5663B279B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B7E87A-0706-3032-76C6-4226DF6001B5}"/>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Given this recipe, what do you think the result of bitwise AND would be if we applied it on 6 and 5, that is what is 6 &amp; 5 equal to?</a:t>
            </a:r>
          </a:p>
        </p:txBody>
      </p:sp>
      <p:sp>
        <p:nvSpPr>
          <p:cNvPr id="4" name="Slide Number Placeholder 3">
            <a:extLst>
              <a:ext uri="{FF2B5EF4-FFF2-40B4-BE49-F238E27FC236}">
                <a16:creationId xmlns:a16="http://schemas.microsoft.com/office/drawing/2014/main" id="{4FFD675E-BB07-34EB-DF81-C0C4BAB0E729}"/>
              </a:ext>
            </a:extLst>
          </p:cNvPr>
          <p:cNvSpPr>
            <a:spLocks noGrp="1"/>
          </p:cNvSpPr>
          <p:nvPr>
            <p:ph type="sldNum" sz="quarter" idx="5"/>
          </p:nvPr>
        </p:nvSpPr>
        <p:spPr/>
        <p:txBody>
          <a:bodyPr/>
          <a:lstStyle/>
          <a:p>
            <a:fld id="{D1EC9309-185D-B241-857D-6AB647741F6D}" type="slidenum">
              <a:rPr lang="en-US" smtClean="0"/>
              <a:t>4</a:t>
            </a:fld>
            <a:endParaRPr lang="en-US"/>
          </a:p>
        </p:txBody>
      </p:sp>
    </p:spTree>
    <p:extLst>
      <p:ext uri="{BB962C8B-B14F-4D97-AF65-F5344CB8AC3E}">
        <p14:creationId xmlns:p14="http://schemas.microsoft.com/office/powerpoint/2010/main" val="3493120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9CCDE1-CADB-7DEC-D2A8-820C1E63A9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E841A-B11E-895C-501E-CF3475CF8B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13E5C2-84C6-D84A-7F2B-099847C84D87}"/>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First, we convert 6 and 5 to their binary form in two's complement. What are they equal to?</a:t>
            </a:r>
          </a:p>
        </p:txBody>
      </p:sp>
      <p:sp>
        <p:nvSpPr>
          <p:cNvPr id="4" name="Slide Number Placeholder 3">
            <a:extLst>
              <a:ext uri="{FF2B5EF4-FFF2-40B4-BE49-F238E27FC236}">
                <a16:creationId xmlns:a16="http://schemas.microsoft.com/office/drawing/2014/main" id="{B99F0DDD-300B-FB18-326F-6EBD64AD290D}"/>
              </a:ext>
            </a:extLst>
          </p:cNvPr>
          <p:cNvSpPr>
            <a:spLocks noGrp="1"/>
          </p:cNvSpPr>
          <p:nvPr>
            <p:ph type="sldNum" sz="quarter" idx="5"/>
          </p:nvPr>
        </p:nvSpPr>
        <p:spPr/>
        <p:txBody>
          <a:bodyPr/>
          <a:lstStyle/>
          <a:p>
            <a:fld id="{D1EC9309-185D-B241-857D-6AB647741F6D}" type="slidenum">
              <a:rPr lang="en-US" smtClean="0"/>
              <a:t>5</a:t>
            </a:fld>
            <a:endParaRPr lang="en-US"/>
          </a:p>
        </p:txBody>
      </p:sp>
    </p:spTree>
    <p:extLst>
      <p:ext uri="{BB962C8B-B14F-4D97-AF65-F5344CB8AC3E}">
        <p14:creationId xmlns:p14="http://schemas.microsoft.com/office/powerpoint/2010/main" val="2002037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619A-9449-E458-159E-BE36018C1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DFD75-C623-65CB-3DAA-94F5630419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3618B9-8B6D-CF51-614E-4681D061984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assume 4-bits here (if we didn't have the fourth bit, 110 would be seen as a negative number!). We get 0110 and 0101, respectively.</a:t>
            </a:r>
          </a:p>
        </p:txBody>
      </p:sp>
      <p:sp>
        <p:nvSpPr>
          <p:cNvPr id="4" name="Slide Number Placeholder 3">
            <a:extLst>
              <a:ext uri="{FF2B5EF4-FFF2-40B4-BE49-F238E27FC236}">
                <a16:creationId xmlns:a16="http://schemas.microsoft.com/office/drawing/2014/main" id="{A7AEAEE2-5C26-A670-B084-88BF0A3A060F}"/>
              </a:ext>
            </a:extLst>
          </p:cNvPr>
          <p:cNvSpPr>
            <a:spLocks noGrp="1"/>
          </p:cNvSpPr>
          <p:nvPr>
            <p:ph type="sldNum" sz="quarter" idx="5"/>
          </p:nvPr>
        </p:nvSpPr>
        <p:spPr/>
        <p:txBody>
          <a:bodyPr/>
          <a:lstStyle/>
          <a:p>
            <a:fld id="{D1EC9309-185D-B241-857D-6AB647741F6D}" type="slidenum">
              <a:rPr lang="en-US" smtClean="0"/>
              <a:t>6</a:t>
            </a:fld>
            <a:endParaRPr lang="en-US"/>
          </a:p>
        </p:txBody>
      </p:sp>
    </p:spTree>
    <p:extLst>
      <p:ext uri="{BB962C8B-B14F-4D97-AF65-F5344CB8AC3E}">
        <p14:creationId xmlns:p14="http://schemas.microsoft.com/office/powerpoint/2010/main" val="3371337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67B18-29B6-95C0-AA74-18BC3A1F7E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AA335-6F26-9E96-F27E-DDA8E63F6A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BB76A-9860-79F5-9675-7F51EE13C2E8}"/>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Next, can you apply the operation of AND on each pair of bits starting from right and going left?</a:t>
            </a:r>
          </a:p>
        </p:txBody>
      </p:sp>
      <p:sp>
        <p:nvSpPr>
          <p:cNvPr id="4" name="Slide Number Placeholder 3">
            <a:extLst>
              <a:ext uri="{FF2B5EF4-FFF2-40B4-BE49-F238E27FC236}">
                <a16:creationId xmlns:a16="http://schemas.microsoft.com/office/drawing/2014/main" id="{A18703F2-9766-D579-1A4F-D0A5B33E348B}"/>
              </a:ext>
            </a:extLst>
          </p:cNvPr>
          <p:cNvSpPr>
            <a:spLocks noGrp="1"/>
          </p:cNvSpPr>
          <p:nvPr>
            <p:ph type="sldNum" sz="quarter" idx="5"/>
          </p:nvPr>
        </p:nvSpPr>
        <p:spPr/>
        <p:txBody>
          <a:bodyPr/>
          <a:lstStyle/>
          <a:p>
            <a:fld id="{D1EC9309-185D-B241-857D-6AB647741F6D}" type="slidenum">
              <a:rPr lang="en-US" smtClean="0"/>
              <a:t>7</a:t>
            </a:fld>
            <a:endParaRPr lang="en-US"/>
          </a:p>
        </p:txBody>
      </p:sp>
    </p:spTree>
    <p:extLst>
      <p:ext uri="{BB962C8B-B14F-4D97-AF65-F5344CB8AC3E}">
        <p14:creationId xmlns:p14="http://schemas.microsoft.com/office/powerpoint/2010/main" val="36240693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335CD-0847-AFA4-9B6F-36845BD5AE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856AEF-F198-7786-0AB7-9984A7D5DA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6A2A11-51E2-B9DB-5C26-6E97FBC6C08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Did you get 0100?</a:t>
            </a:r>
          </a:p>
        </p:txBody>
      </p:sp>
      <p:sp>
        <p:nvSpPr>
          <p:cNvPr id="4" name="Slide Number Placeholder 3">
            <a:extLst>
              <a:ext uri="{FF2B5EF4-FFF2-40B4-BE49-F238E27FC236}">
                <a16:creationId xmlns:a16="http://schemas.microsoft.com/office/drawing/2014/main" id="{43C5FAE0-35F6-B88B-8068-F496A4901C6B}"/>
              </a:ext>
            </a:extLst>
          </p:cNvPr>
          <p:cNvSpPr>
            <a:spLocks noGrp="1"/>
          </p:cNvSpPr>
          <p:nvPr>
            <p:ph type="sldNum" sz="quarter" idx="5"/>
          </p:nvPr>
        </p:nvSpPr>
        <p:spPr/>
        <p:txBody>
          <a:bodyPr/>
          <a:lstStyle/>
          <a:p>
            <a:fld id="{D1EC9309-185D-B241-857D-6AB647741F6D}" type="slidenum">
              <a:rPr lang="en-US" smtClean="0"/>
              <a:t>8</a:t>
            </a:fld>
            <a:endParaRPr lang="en-US"/>
          </a:p>
        </p:txBody>
      </p:sp>
    </p:spTree>
    <p:extLst>
      <p:ext uri="{BB962C8B-B14F-4D97-AF65-F5344CB8AC3E}">
        <p14:creationId xmlns:p14="http://schemas.microsoft.com/office/powerpoint/2010/main" val="20383788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72D87-3BB9-3FA7-DFC8-E29A72EF44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5301E-E47C-C8C1-DDD4-1C07B154C7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23C96-0E39-5DBF-9959-B2A04A532AAB}"/>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Assuming that 0100 is in the two's complement form of a decimal number, which one is it?</a:t>
            </a:r>
          </a:p>
        </p:txBody>
      </p:sp>
      <p:sp>
        <p:nvSpPr>
          <p:cNvPr id="4" name="Slide Number Placeholder 3">
            <a:extLst>
              <a:ext uri="{FF2B5EF4-FFF2-40B4-BE49-F238E27FC236}">
                <a16:creationId xmlns:a16="http://schemas.microsoft.com/office/drawing/2014/main" id="{11B6DB43-F2B5-6FD7-5272-7BBB9BD52997}"/>
              </a:ext>
            </a:extLst>
          </p:cNvPr>
          <p:cNvSpPr>
            <a:spLocks noGrp="1"/>
          </p:cNvSpPr>
          <p:nvPr>
            <p:ph type="sldNum" sz="quarter" idx="5"/>
          </p:nvPr>
        </p:nvSpPr>
        <p:spPr/>
        <p:txBody>
          <a:bodyPr/>
          <a:lstStyle/>
          <a:p>
            <a:fld id="{D1EC9309-185D-B241-857D-6AB647741F6D}" type="slidenum">
              <a:rPr lang="en-US" smtClean="0"/>
              <a:t>9</a:t>
            </a:fld>
            <a:endParaRPr lang="en-US"/>
          </a:p>
        </p:txBody>
      </p:sp>
    </p:spTree>
    <p:extLst>
      <p:ext uri="{BB962C8B-B14F-4D97-AF65-F5344CB8AC3E}">
        <p14:creationId xmlns:p14="http://schemas.microsoft.com/office/powerpoint/2010/main" val="2462235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3367C-370B-1340-3ACE-BF5B1AE1A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4A77B-28D3-8DB2-2BBA-889B60DC61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676D70-067B-7527-00FD-F932CA34FD1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That's right, it's 4! So putting it together 6&amp;5=4</a:t>
            </a:r>
          </a:p>
        </p:txBody>
      </p:sp>
      <p:sp>
        <p:nvSpPr>
          <p:cNvPr id="4" name="Slide Number Placeholder 3">
            <a:extLst>
              <a:ext uri="{FF2B5EF4-FFF2-40B4-BE49-F238E27FC236}">
                <a16:creationId xmlns:a16="http://schemas.microsoft.com/office/drawing/2014/main" id="{1E95D737-FF68-D3F0-D69B-AC429E2FB7CE}"/>
              </a:ext>
            </a:extLst>
          </p:cNvPr>
          <p:cNvSpPr>
            <a:spLocks noGrp="1"/>
          </p:cNvSpPr>
          <p:nvPr>
            <p:ph type="sldNum" sz="quarter" idx="5"/>
          </p:nvPr>
        </p:nvSpPr>
        <p:spPr/>
        <p:txBody>
          <a:bodyPr/>
          <a:lstStyle/>
          <a:p>
            <a:fld id="{D1EC9309-185D-B241-857D-6AB647741F6D}" type="slidenum">
              <a:rPr lang="en-US" smtClean="0"/>
              <a:t>10</a:t>
            </a:fld>
            <a:endParaRPr lang="en-US"/>
          </a:p>
        </p:txBody>
      </p:sp>
    </p:spTree>
    <p:extLst>
      <p:ext uri="{BB962C8B-B14F-4D97-AF65-F5344CB8AC3E}">
        <p14:creationId xmlns:p14="http://schemas.microsoft.com/office/powerpoint/2010/main" val="3190327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A2A44-09DC-0905-E4DA-94E9308A01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15B492-947E-983F-921A-F70937ACC4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811809-4D92-500C-C40A-28703EE41002}"/>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do the same now with bitwise OR applied on 11 and -9.</a:t>
            </a:r>
          </a:p>
        </p:txBody>
      </p:sp>
      <p:sp>
        <p:nvSpPr>
          <p:cNvPr id="4" name="Slide Number Placeholder 3">
            <a:extLst>
              <a:ext uri="{FF2B5EF4-FFF2-40B4-BE49-F238E27FC236}">
                <a16:creationId xmlns:a16="http://schemas.microsoft.com/office/drawing/2014/main" id="{68082EAB-506E-1A20-D191-3C9AA0DF610C}"/>
              </a:ext>
            </a:extLst>
          </p:cNvPr>
          <p:cNvSpPr>
            <a:spLocks noGrp="1"/>
          </p:cNvSpPr>
          <p:nvPr>
            <p:ph type="sldNum" sz="quarter" idx="5"/>
          </p:nvPr>
        </p:nvSpPr>
        <p:spPr/>
        <p:txBody>
          <a:bodyPr/>
          <a:lstStyle/>
          <a:p>
            <a:fld id="{D1EC9309-185D-B241-857D-6AB647741F6D}" type="slidenum">
              <a:rPr lang="en-US" smtClean="0"/>
              <a:t>11</a:t>
            </a:fld>
            <a:endParaRPr lang="en-US"/>
          </a:p>
        </p:txBody>
      </p:sp>
    </p:spTree>
    <p:extLst>
      <p:ext uri="{BB962C8B-B14F-4D97-AF65-F5344CB8AC3E}">
        <p14:creationId xmlns:p14="http://schemas.microsoft.com/office/powerpoint/2010/main" val="28628818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3617F-7C55-CECF-B3EC-72CCC51405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9F1CC-8A0E-943A-5451-7FF638C12E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9971B6-86AC-7355-A065-7AF57835FEB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What are the two's complement binary representations of 11 and -9?</a:t>
            </a:r>
          </a:p>
        </p:txBody>
      </p:sp>
      <p:sp>
        <p:nvSpPr>
          <p:cNvPr id="4" name="Slide Number Placeholder 3">
            <a:extLst>
              <a:ext uri="{FF2B5EF4-FFF2-40B4-BE49-F238E27FC236}">
                <a16:creationId xmlns:a16="http://schemas.microsoft.com/office/drawing/2014/main" id="{1C5BB9B5-71D0-2A66-F2C8-467EEEBBEFD5}"/>
              </a:ext>
            </a:extLst>
          </p:cNvPr>
          <p:cNvSpPr>
            <a:spLocks noGrp="1"/>
          </p:cNvSpPr>
          <p:nvPr>
            <p:ph type="sldNum" sz="quarter" idx="5"/>
          </p:nvPr>
        </p:nvSpPr>
        <p:spPr/>
        <p:txBody>
          <a:bodyPr/>
          <a:lstStyle/>
          <a:p>
            <a:fld id="{D1EC9309-185D-B241-857D-6AB647741F6D}" type="slidenum">
              <a:rPr lang="en-US" smtClean="0"/>
              <a:t>12</a:t>
            </a:fld>
            <a:endParaRPr lang="en-US"/>
          </a:p>
        </p:txBody>
      </p:sp>
    </p:spTree>
    <p:extLst>
      <p:ext uri="{BB962C8B-B14F-4D97-AF65-F5344CB8AC3E}">
        <p14:creationId xmlns:p14="http://schemas.microsoft.com/office/powerpoint/2010/main" val="2034209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0CA6D-A454-6600-3A35-244C475D0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E7D1A-56FA-F907-D32C-DA23A921C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99460A-5494-0715-8F05-1DE5DDCE6CC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Did you get 01011 and 10111? </a:t>
            </a:r>
          </a:p>
        </p:txBody>
      </p:sp>
      <p:sp>
        <p:nvSpPr>
          <p:cNvPr id="4" name="Slide Number Placeholder 3">
            <a:extLst>
              <a:ext uri="{FF2B5EF4-FFF2-40B4-BE49-F238E27FC236}">
                <a16:creationId xmlns:a16="http://schemas.microsoft.com/office/drawing/2014/main" id="{75547D1B-D08B-B943-77C6-272A9BCC9682}"/>
              </a:ext>
            </a:extLst>
          </p:cNvPr>
          <p:cNvSpPr>
            <a:spLocks noGrp="1"/>
          </p:cNvSpPr>
          <p:nvPr>
            <p:ph type="sldNum" sz="quarter" idx="5"/>
          </p:nvPr>
        </p:nvSpPr>
        <p:spPr/>
        <p:txBody>
          <a:bodyPr/>
          <a:lstStyle/>
          <a:p>
            <a:fld id="{D1EC9309-185D-B241-857D-6AB647741F6D}" type="slidenum">
              <a:rPr lang="en-US" smtClean="0"/>
              <a:t>13</a:t>
            </a:fld>
            <a:endParaRPr lang="en-US"/>
          </a:p>
        </p:txBody>
      </p:sp>
    </p:spTree>
    <p:extLst>
      <p:ext uri="{BB962C8B-B14F-4D97-AF65-F5344CB8AC3E}">
        <p14:creationId xmlns:p14="http://schemas.microsoft.com/office/powerpoint/2010/main" val="12025184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DB4A3-1516-48A7-989C-F54057BF3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1BD4B-2333-B8A0-2F73-17CA90C743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5F231B-505A-4EC6-2336-221E30B57CD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Next, apply OR on each pair of bits starting from right and going to left.</a:t>
            </a:r>
          </a:p>
        </p:txBody>
      </p:sp>
      <p:sp>
        <p:nvSpPr>
          <p:cNvPr id="4" name="Slide Number Placeholder 3">
            <a:extLst>
              <a:ext uri="{FF2B5EF4-FFF2-40B4-BE49-F238E27FC236}">
                <a16:creationId xmlns:a16="http://schemas.microsoft.com/office/drawing/2014/main" id="{9002A6D9-2706-62BD-8BA8-3E976FA4B26C}"/>
              </a:ext>
            </a:extLst>
          </p:cNvPr>
          <p:cNvSpPr>
            <a:spLocks noGrp="1"/>
          </p:cNvSpPr>
          <p:nvPr>
            <p:ph type="sldNum" sz="quarter" idx="5"/>
          </p:nvPr>
        </p:nvSpPr>
        <p:spPr/>
        <p:txBody>
          <a:bodyPr/>
          <a:lstStyle/>
          <a:p>
            <a:fld id="{D1EC9309-185D-B241-857D-6AB647741F6D}" type="slidenum">
              <a:rPr lang="en-US" smtClean="0"/>
              <a:t>14</a:t>
            </a:fld>
            <a:endParaRPr lang="en-US"/>
          </a:p>
        </p:txBody>
      </p:sp>
    </p:spTree>
    <p:extLst>
      <p:ext uri="{BB962C8B-B14F-4D97-AF65-F5344CB8AC3E}">
        <p14:creationId xmlns:p14="http://schemas.microsoft.com/office/powerpoint/2010/main" val="384892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CC63A-08A9-5D68-FAB7-F5A29F455E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46BF8-E091-4A2D-5EA2-454592098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59DCD4-62D0-4FB6-102D-4D366301CE0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 should gave found it to be equal to 11111.</a:t>
            </a:r>
          </a:p>
        </p:txBody>
      </p:sp>
      <p:sp>
        <p:nvSpPr>
          <p:cNvPr id="4" name="Slide Number Placeholder 3">
            <a:extLst>
              <a:ext uri="{FF2B5EF4-FFF2-40B4-BE49-F238E27FC236}">
                <a16:creationId xmlns:a16="http://schemas.microsoft.com/office/drawing/2014/main" id="{FA136B19-7C4B-0A88-6C9E-6B74C22F44E0}"/>
              </a:ext>
            </a:extLst>
          </p:cNvPr>
          <p:cNvSpPr>
            <a:spLocks noGrp="1"/>
          </p:cNvSpPr>
          <p:nvPr>
            <p:ph type="sldNum" sz="quarter" idx="5"/>
          </p:nvPr>
        </p:nvSpPr>
        <p:spPr/>
        <p:txBody>
          <a:bodyPr/>
          <a:lstStyle/>
          <a:p>
            <a:fld id="{D1EC9309-185D-B241-857D-6AB647741F6D}" type="slidenum">
              <a:rPr lang="en-US" smtClean="0"/>
              <a:t>15</a:t>
            </a:fld>
            <a:endParaRPr lang="en-US"/>
          </a:p>
        </p:txBody>
      </p:sp>
    </p:spTree>
    <p:extLst>
      <p:ext uri="{BB962C8B-B14F-4D97-AF65-F5344CB8AC3E}">
        <p14:creationId xmlns:p14="http://schemas.microsoft.com/office/powerpoint/2010/main" val="1390268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68857-BDCF-56CD-7BBE-50277A88A3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53EB55-BD8D-A0C5-9530-8B2035AA47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99EFF5-50DA-77AC-2721-9040D521184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Which decimal number is this equal to?</a:t>
            </a:r>
          </a:p>
        </p:txBody>
      </p:sp>
      <p:sp>
        <p:nvSpPr>
          <p:cNvPr id="4" name="Slide Number Placeholder 3">
            <a:extLst>
              <a:ext uri="{FF2B5EF4-FFF2-40B4-BE49-F238E27FC236}">
                <a16:creationId xmlns:a16="http://schemas.microsoft.com/office/drawing/2014/main" id="{E96BECC7-4416-C138-9184-40D3FB4B682B}"/>
              </a:ext>
            </a:extLst>
          </p:cNvPr>
          <p:cNvSpPr>
            <a:spLocks noGrp="1"/>
          </p:cNvSpPr>
          <p:nvPr>
            <p:ph type="sldNum" sz="quarter" idx="5"/>
          </p:nvPr>
        </p:nvSpPr>
        <p:spPr/>
        <p:txBody>
          <a:bodyPr/>
          <a:lstStyle/>
          <a:p>
            <a:fld id="{D1EC9309-185D-B241-857D-6AB647741F6D}" type="slidenum">
              <a:rPr lang="en-US" smtClean="0"/>
              <a:t>16</a:t>
            </a:fld>
            <a:endParaRPr lang="en-US"/>
          </a:p>
        </p:txBody>
      </p:sp>
    </p:spTree>
    <p:extLst>
      <p:ext uri="{BB962C8B-B14F-4D97-AF65-F5344CB8AC3E}">
        <p14:creationId xmlns:p14="http://schemas.microsoft.com/office/powerpoint/2010/main" val="3960901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34D97-24A5-906A-7044-B6E7CFFC5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52323-46B2-29C4-78D2-8C3F813AE5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3DFF42-9342-FBAE-C709-B9770B91B77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-1 (remember, it's always -1 if it’s all 1s). So 11 | -9 = -1</a:t>
            </a:r>
          </a:p>
        </p:txBody>
      </p:sp>
      <p:sp>
        <p:nvSpPr>
          <p:cNvPr id="4" name="Slide Number Placeholder 3">
            <a:extLst>
              <a:ext uri="{FF2B5EF4-FFF2-40B4-BE49-F238E27FC236}">
                <a16:creationId xmlns:a16="http://schemas.microsoft.com/office/drawing/2014/main" id="{4186F8FC-9C83-0A75-8C54-BAB4BCAC6B7F}"/>
              </a:ext>
            </a:extLst>
          </p:cNvPr>
          <p:cNvSpPr>
            <a:spLocks noGrp="1"/>
          </p:cNvSpPr>
          <p:nvPr>
            <p:ph type="sldNum" sz="quarter" idx="5"/>
          </p:nvPr>
        </p:nvSpPr>
        <p:spPr/>
        <p:txBody>
          <a:bodyPr/>
          <a:lstStyle/>
          <a:p>
            <a:fld id="{D1EC9309-185D-B241-857D-6AB647741F6D}" type="slidenum">
              <a:rPr lang="en-US" smtClean="0"/>
              <a:t>17</a:t>
            </a:fld>
            <a:endParaRPr lang="en-US"/>
          </a:p>
        </p:txBody>
      </p:sp>
    </p:spTree>
    <p:extLst>
      <p:ext uri="{BB962C8B-B14F-4D97-AF65-F5344CB8AC3E}">
        <p14:creationId xmlns:p14="http://schemas.microsoft.com/office/powerpoint/2010/main" val="22970511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3D128-463A-4C9E-496B-E74C80A195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AF5D3B-7F9F-15E0-14F1-2080861A8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0B8891-BC22-39C3-6CCD-E9BA05DF2B0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Let's see how bitwise NOT play out by applying it on 9.</a:t>
            </a:r>
          </a:p>
        </p:txBody>
      </p:sp>
      <p:sp>
        <p:nvSpPr>
          <p:cNvPr id="4" name="Slide Number Placeholder 3">
            <a:extLst>
              <a:ext uri="{FF2B5EF4-FFF2-40B4-BE49-F238E27FC236}">
                <a16:creationId xmlns:a16="http://schemas.microsoft.com/office/drawing/2014/main" id="{30D9D311-087E-9554-550C-AFC57F32E561}"/>
              </a:ext>
            </a:extLst>
          </p:cNvPr>
          <p:cNvSpPr>
            <a:spLocks noGrp="1"/>
          </p:cNvSpPr>
          <p:nvPr>
            <p:ph type="sldNum" sz="quarter" idx="5"/>
          </p:nvPr>
        </p:nvSpPr>
        <p:spPr/>
        <p:txBody>
          <a:bodyPr/>
          <a:lstStyle/>
          <a:p>
            <a:fld id="{D1EC9309-185D-B241-857D-6AB647741F6D}" type="slidenum">
              <a:rPr lang="en-US" smtClean="0"/>
              <a:t>18</a:t>
            </a:fld>
            <a:endParaRPr lang="en-US"/>
          </a:p>
        </p:txBody>
      </p:sp>
    </p:spTree>
    <p:extLst>
      <p:ext uri="{BB962C8B-B14F-4D97-AF65-F5344CB8AC3E}">
        <p14:creationId xmlns:p14="http://schemas.microsoft.com/office/powerpoint/2010/main" val="32156889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A64F7-4A84-50C5-4B18-FAF4B80ECA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B752A-28DF-1294-DBAA-8A75C20211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5BACE-5064-ACF4-5FE2-63E81C649AF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 know the drill. Start by converting 9 to its two's complement representation.</a:t>
            </a:r>
          </a:p>
        </p:txBody>
      </p:sp>
      <p:sp>
        <p:nvSpPr>
          <p:cNvPr id="4" name="Slide Number Placeholder 3">
            <a:extLst>
              <a:ext uri="{FF2B5EF4-FFF2-40B4-BE49-F238E27FC236}">
                <a16:creationId xmlns:a16="http://schemas.microsoft.com/office/drawing/2014/main" id="{360E6871-8518-EF39-EE1A-A7BDBD82A265}"/>
              </a:ext>
            </a:extLst>
          </p:cNvPr>
          <p:cNvSpPr>
            <a:spLocks noGrp="1"/>
          </p:cNvSpPr>
          <p:nvPr>
            <p:ph type="sldNum" sz="quarter" idx="5"/>
          </p:nvPr>
        </p:nvSpPr>
        <p:spPr/>
        <p:txBody>
          <a:bodyPr/>
          <a:lstStyle/>
          <a:p>
            <a:fld id="{D1EC9309-185D-B241-857D-6AB647741F6D}" type="slidenum">
              <a:rPr lang="en-US" smtClean="0"/>
              <a:t>19</a:t>
            </a:fld>
            <a:endParaRPr lang="en-US"/>
          </a:p>
        </p:txBody>
      </p:sp>
    </p:spTree>
    <p:extLst>
      <p:ext uri="{BB962C8B-B14F-4D97-AF65-F5344CB8AC3E}">
        <p14:creationId xmlns:p14="http://schemas.microsoft.com/office/powerpoint/2010/main" val="21146328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35DCC-7DE8-3039-41C9-636752BCDB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7BE2A-8310-F8E5-26AD-8662239DFE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6A7C9-9AD0-4930-E740-955636D1A0B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It should be 01001. Don't forget we need to pad with a zero at the beginning otherwise 1001 would be seen as a negative number since we're working with signed numbers.</a:t>
            </a:r>
          </a:p>
        </p:txBody>
      </p:sp>
      <p:sp>
        <p:nvSpPr>
          <p:cNvPr id="4" name="Slide Number Placeholder 3">
            <a:extLst>
              <a:ext uri="{FF2B5EF4-FFF2-40B4-BE49-F238E27FC236}">
                <a16:creationId xmlns:a16="http://schemas.microsoft.com/office/drawing/2014/main" id="{8DB2D622-BE6E-07BD-214D-825FBCD9D7E5}"/>
              </a:ext>
            </a:extLst>
          </p:cNvPr>
          <p:cNvSpPr>
            <a:spLocks noGrp="1"/>
          </p:cNvSpPr>
          <p:nvPr>
            <p:ph type="sldNum" sz="quarter" idx="5"/>
          </p:nvPr>
        </p:nvSpPr>
        <p:spPr/>
        <p:txBody>
          <a:bodyPr/>
          <a:lstStyle/>
          <a:p>
            <a:fld id="{D1EC9309-185D-B241-857D-6AB647741F6D}" type="slidenum">
              <a:rPr lang="en-US" smtClean="0"/>
              <a:t>20</a:t>
            </a:fld>
            <a:endParaRPr lang="en-US"/>
          </a:p>
        </p:txBody>
      </p:sp>
    </p:spTree>
    <p:extLst>
      <p:ext uri="{BB962C8B-B14F-4D97-AF65-F5344CB8AC3E}">
        <p14:creationId xmlns:p14="http://schemas.microsoft.com/office/powerpoint/2010/main" val="4015165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C9FD2-B68D-EC39-B83E-6CF2D4EC9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751E46-EC93-299B-0931-C392353BB9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6D98AB-5D9A-B999-453C-933CDFF1DA7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Proceed with applying NOT to each bit.</a:t>
            </a:r>
          </a:p>
        </p:txBody>
      </p:sp>
      <p:sp>
        <p:nvSpPr>
          <p:cNvPr id="4" name="Slide Number Placeholder 3">
            <a:extLst>
              <a:ext uri="{FF2B5EF4-FFF2-40B4-BE49-F238E27FC236}">
                <a16:creationId xmlns:a16="http://schemas.microsoft.com/office/drawing/2014/main" id="{3D83BB9E-EEB0-5A07-6B02-2492B9B8E9B6}"/>
              </a:ext>
            </a:extLst>
          </p:cNvPr>
          <p:cNvSpPr>
            <a:spLocks noGrp="1"/>
          </p:cNvSpPr>
          <p:nvPr>
            <p:ph type="sldNum" sz="quarter" idx="5"/>
          </p:nvPr>
        </p:nvSpPr>
        <p:spPr/>
        <p:txBody>
          <a:bodyPr/>
          <a:lstStyle/>
          <a:p>
            <a:fld id="{D1EC9309-185D-B241-857D-6AB647741F6D}" type="slidenum">
              <a:rPr lang="en-US" smtClean="0"/>
              <a:t>21</a:t>
            </a:fld>
            <a:endParaRPr lang="en-US"/>
          </a:p>
        </p:txBody>
      </p:sp>
    </p:spTree>
    <p:extLst>
      <p:ext uri="{BB962C8B-B14F-4D97-AF65-F5344CB8AC3E}">
        <p14:creationId xmlns:p14="http://schemas.microsoft.com/office/powerpoint/2010/main" val="37183815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A8A6D-EC6D-4816-3CA4-BD7F0EB47F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F813B2-F992-151F-446E-615DA46AED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C93FC4-1965-F52F-1337-D418AA7C067F}"/>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You </a:t>
            </a:r>
            <a:r>
              <a:rPr lang="en-US" b="0" i="0" dirty="0" err="1">
                <a:solidFill>
                  <a:srgbClr val="202122"/>
                </a:solidFill>
                <a:effectLst/>
                <a:latin typeface="Arial" panose="020B0604020202020204" pitchFamily="34" charset="0"/>
              </a:rPr>
              <a:t>shuld</a:t>
            </a:r>
            <a:r>
              <a:rPr lang="en-US" b="0" i="0" dirty="0">
                <a:solidFill>
                  <a:srgbClr val="202122"/>
                </a:solidFill>
                <a:effectLst/>
                <a:latin typeface="Arial" panose="020B0604020202020204" pitchFamily="34" charset="0"/>
              </a:rPr>
              <a:t> get 10110</a:t>
            </a:r>
          </a:p>
        </p:txBody>
      </p:sp>
      <p:sp>
        <p:nvSpPr>
          <p:cNvPr id="4" name="Slide Number Placeholder 3">
            <a:extLst>
              <a:ext uri="{FF2B5EF4-FFF2-40B4-BE49-F238E27FC236}">
                <a16:creationId xmlns:a16="http://schemas.microsoft.com/office/drawing/2014/main" id="{6873F78C-C1CF-7E1F-FD4A-5B6AFC50D485}"/>
              </a:ext>
            </a:extLst>
          </p:cNvPr>
          <p:cNvSpPr>
            <a:spLocks noGrp="1"/>
          </p:cNvSpPr>
          <p:nvPr>
            <p:ph type="sldNum" sz="quarter" idx="5"/>
          </p:nvPr>
        </p:nvSpPr>
        <p:spPr/>
        <p:txBody>
          <a:bodyPr/>
          <a:lstStyle/>
          <a:p>
            <a:fld id="{D1EC9309-185D-B241-857D-6AB647741F6D}" type="slidenum">
              <a:rPr lang="en-US" smtClean="0"/>
              <a:t>22</a:t>
            </a:fld>
            <a:endParaRPr lang="en-US"/>
          </a:p>
        </p:txBody>
      </p:sp>
    </p:spTree>
    <p:extLst>
      <p:ext uri="{BB962C8B-B14F-4D97-AF65-F5344CB8AC3E}">
        <p14:creationId xmlns:p14="http://schemas.microsoft.com/office/powerpoint/2010/main" val="2095735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3F8CD-E569-C11A-6DC3-0632A6C660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01C3F3-CD6B-890A-C408-BD2CFB084C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97F2CA-A813-530D-1AFC-74001387BE8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What is 10110 in decimal?</a:t>
            </a:r>
          </a:p>
        </p:txBody>
      </p:sp>
      <p:sp>
        <p:nvSpPr>
          <p:cNvPr id="4" name="Slide Number Placeholder 3">
            <a:extLst>
              <a:ext uri="{FF2B5EF4-FFF2-40B4-BE49-F238E27FC236}">
                <a16:creationId xmlns:a16="http://schemas.microsoft.com/office/drawing/2014/main" id="{AE4D40E9-EC4A-CBF7-233D-2999B664D944}"/>
              </a:ext>
            </a:extLst>
          </p:cNvPr>
          <p:cNvSpPr>
            <a:spLocks noGrp="1"/>
          </p:cNvSpPr>
          <p:nvPr>
            <p:ph type="sldNum" sz="quarter" idx="5"/>
          </p:nvPr>
        </p:nvSpPr>
        <p:spPr/>
        <p:txBody>
          <a:bodyPr/>
          <a:lstStyle/>
          <a:p>
            <a:fld id="{D1EC9309-185D-B241-857D-6AB647741F6D}" type="slidenum">
              <a:rPr lang="en-US" smtClean="0"/>
              <a:t>23</a:t>
            </a:fld>
            <a:endParaRPr lang="en-US"/>
          </a:p>
        </p:txBody>
      </p:sp>
    </p:spTree>
    <p:extLst>
      <p:ext uri="{BB962C8B-B14F-4D97-AF65-F5344CB8AC3E}">
        <p14:creationId xmlns:p14="http://schemas.microsoft.com/office/powerpoint/2010/main" val="4153918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35F22-C574-99DE-8B1C-564BE11B3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EF1439-4998-F041-94A0-E40036509F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FA484D-2928-71B7-2610-FC11AF1D67C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It's -10. So ~9=-10.</a:t>
            </a:r>
          </a:p>
        </p:txBody>
      </p:sp>
      <p:sp>
        <p:nvSpPr>
          <p:cNvPr id="4" name="Slide Number Placeholder 3">
            <a:extLst>
              <a:ext uri="{FF2B5EF4-FFF2-40B4-BE49-F238E27FC236}">
                <a16:creationId xmlns:a16="http://schemas.microsoft.com/office/drawing/2014/main" id="{1D6098C7-9EC9-77A7-281B-6EAC2EF3AA7C}"/>
              </a:ext>
            </a:extLst>
          </p:cNvPr>
          <p:cNvSpPr>
            <a:spLocks noGrp="1"/>
          </p:cNvSpPr>
          <p:nvPr>
            <p:ph type="sldNum" sz="quarter" idx="5"/>
          </p:nvPr>
        </p:nvSpPr>
        <p:spPr/>
        <p:txBody>
          <a:bodyPr/>
          <a:lstStyle/>
          <a:p>
            <a:fld id="{D1EC9309-185D-B241-857D-6AB647741F6D}" type="slidenum">
              <a:rPr lang="en-US" smtClean="0"/>
              <a:t>24</a:t>
            </a:fld>
            <a:endParaRPr lang="en-US"/>
          </a:p>
        </p:txBody>
      </p:sp>
    </p:spTree>
    <p:extLst>
      <p:ext uri="{BB962C8B-B14F-4D97-AF65-F5344CB8AC3E}">
        <p14:creationId xmlns:p14="http://schemas.microsoft.com/office/powerpoint/2010/main" val="10677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A5EDD-8991-7909-7065-5DED8CDD7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46F344-D83C-EA03-26D1-C8211016DF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9035DC-B063-6CF1-2496-B2417E3D73B2}"/>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And finally, let's see what bitwise XOR would look like when applied to 10 and 1.</a:t>
            </a:r>
          </a:p>
        </p:txBody>
      </p:sp>
      <p:sp>
        <p:nvSpPr>
          <p:cNvPr id="4" name="Slide Number Placeholder 3">
            <a:extLst>
              <a:ext uri="{FF2B5EF4-FFF2-40B4-BE49-F238E27FC236}">
                <a16:creationId xmlns:a16="http://schemas.microsoft.com/office/drawing/2014/main" id="{4C718DEF-D659-A2F0-E620-7E39BB3183CD}"/>
              </a:ext>
            </a:extLst>
          </p:cNvPr>
          <p:cNvSpPr>
            <a:spLocks noGrp="1"/>
          </p:cNvSpPr>
          <p:nvPr>
            <p:ph type="sldNum" sz="quarter" idx="5"/>
          </p:nvPr>
        </p:nvSpPr>
        <p:spPr/>
        <p:txBody>
          <a:bodyPr/>
          <a:lstStyle/>
          <a:p>
            <a:fld id="{D1EC9309-185D-B241-857D-6AB647741F6D}" type="slidenum">
              <a:rPr lang="en-US" smtClean="0"/>
              <a:t>25</a:t>
            </a:fld>
            <a:endParaRPr lang="en-US"/>
          </a:p>
        </p:txBody>
      </p:sp>
    </p:spTree>
    <p:extLst>
      <p:ext uri="{BB962C8B-B14F-4D97-AF65-F5344CB8AC3E}">
        <p14:creationId xmlns:p14="http://schemas.microsoft.com/office/powerpoint/2010/main" val="2871230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ED780-932E-D0EF-092F-D013B10BCD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92FE2-625C-DA24-84C1-8E41F7FAB6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8FFBEE-0AB0-766D-A928-F161E3D7BA8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Start by converting 10 and 1 to their binary two's complement form. </a:t>
            </a:r>
          </a:p>
        </p:txBody>
      </p:sp>
      <p:sp>
        <p:nvSpPr>
          <p:cNvPr id="4" name="Slide Number Placeholder 3">
            <a:extLst>
              <a:ext uri="{FF2B5EF4-FFF2-40B4-BE49-F238E27FC236}">
                <a16:creationId xmlns:a16="http://schemas.microsoft.com/office/drawing/2014/main" id="{39608167-E80D-188F-F46F-5788CB726EC4}"/>
              </a:ext>
            </a:extLst>
          </p:cNvPr>
          <p:cNvSpPr>
            <a:spLocks noGrp="1"/>
          </p:cNvSpPr>
          <p:nvPr>
            <p:ph type="sldNum" sz="quarter" idx="5"/>
          </p:nvPr>
        </p:nvSpPr>
        <p:spPr/>
        <p:txBody>
          <a:bodyPr/>
          <a:lstStyle/>
          <a:p>
            <a:fld id="{D1EC9309-185D-B241-857D-6AB647741F6D}" type="slidenum">
              <a:rPr lang="en-US" smtClean="0"/>
              <a:t>26</a:t>
            </a:fld>
            <a:endParaRPr lang="en-US"/>
          </a:p>
        </p:txBody>
      </p:sp>
    </p:spTree>
    <p:extLst>
      <p:ext uri="{BB962C8B-B14F-4D97-AF65-F5344CB8AC3E}">
        <p14:creationId xmlns:p14="http://schemas.microsoft.com/office/powerpoint/2010/main" val="23675234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3F8F7-23E0-6760-44BE-EDDBFDA4BD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4511B3-2BA8-0160-1644-EE702F48D3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0A95F-A767-4491-73B2-F194BE67AFAA}"/>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10 is 01010 (again don't forget to pad with the 0 at the beginning so that it's positive) and 1 is. Notice anything weird?</a:t>
            </a:r>
          </a:p>
        </p:txBody>
      </p:sp>
      <p:sp>
        <p:nvSpPr>
          <p:cNvPr id="4" name="Slide Number Placeholder 3">
            <a:extLst>
              <a:ext uri="{FF2B5EF4-FFF2-40B4-BE49-F238E27FC236}">
                <a16:creationId xmlns:a16="http://schemas.microsoft.com/office/drawing/2014/main" id="{D64928B3-155D-53CF-C063-535284846AA7}"/>
              </a:ext>
            </a:extLst>
          </p:cNvPr>
          <p:cNvSpPr>
            <a:spLocks noGrp="1"/>
          </p:cNvSpPr>
          <p:nvPr>
            <p:ph type="sldNum" sz="quarter" idx="5"/>
          </p:nvPr>
        </p:nvSpPr>
        <p:spPr/>
        <p:txBody>
          <a:bodyPr/>
          <a:lstStyle/>
          <a:p>
            <a:fld id="{D1EC9309-185D-B241-857D-6AB647741F6D}" type="slidenum">
              <a:rPr lang="en-US" smtClean="0"/>
              <a:t>27</a:t>
            </a:fld>
            <a:endParaRPr lang="en-US"/>
          </a:p>
        </p:txBody>
      </p:sp>
    </p:spTree>
    <p:extLst>
      <p:ext uri="{BB962C8B-B14F-4D97-AF65-F5344CB8AC3E}">
        <p14:creationId xmlns:p14="http://schemas.microsoft.com/office/powerpoint/2010/main" val="37863667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EC7C9-5121-6DD7-2261-8EE460C345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A7A0FC-22D7-5D23-1622-0117CC511E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02F0E7-514C-6462-5E12-06423EA621C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Exactly, they are unequal lengths. So how we will resolve this is with sign extension so that the smaller number has the same number of bits with the larger one.</a:t>
            </a:r>
          </a:p>
        </p:txBody>
      </p:sp>
      <p:sp>
        <p:nvSpPr>
          <p:cNvPr id="4" name="Slide Number Placeholder 3">
            <a:extLst>
              <a:ext uri="{FF2B5EF4-FFF2-40B4-BE49-F238E27FC236}">
                <a16:creationId xmlns:a16="http://schemas.microsoft.com/office/drawing/2014/main" id="{67CCB27A-1ACE-BFCA-BE6D-2C551EB7DDB8}"/>
              </a:ext>
            </a:extLst>
          </p:cNvPr>
          <p:cNvSpPr>
            <a:spLocks noGrp="1"/>
          </p:cNvSpPr>
          <p:nvPr>
            <p:ph type="sldNum" sz="quarter" idx="5"/>
          </p:nvPr>
        </p:nvSpPr>
        <p:spPr/>
        <p:txBody>
          <a:bodyPr/>
          <a:lstStyle/>
          <a:p>
            <a:fld id="{D1EC9309-185D-B241-857D-6AB647741F6D}" type="slidenum">
              <a:rPr lang="en-US" smtClean="0"/>
              <a:t>28</a:t>
            </a:fld>
            <a:endParaRPr lang="en-US"/>
          </a:p>
        </p:txBody>
      </p:sp>
    </p:spTree>
    <p:extLst>
      <p:ext uri="{BB962C8B-B14F-4D97-AF65-F5344CB8AC3E}">
        <p14:creationId xmlns:p14="http://schemas.microsoft.com/office/powerpoint/2010/main" val="15135092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D09D9-B210-0416-413A-8F4E16F024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57A5F9-B975-8481-6F4E-5190166A6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BFE47B-8B5C-4E92-7264-88AEF82D3669}"/>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Now proceed as usual by applying XOR on each pair of bits</a:t>
            </a:r>
          </a:p>
        </p:txBody>
      </p:sp>
      <p:sp>
        <p:nvSpPr>
          <p:cNvPr id="4" name="Slide Number Placeholder 3">
            <a:extLst>
              <a:ext uri="{FF2B5EF4-FFF2-40B4-BE49-F238E27FC236}">
                <a16:creationId xmlns:a16="http://schemas.microsoft.com/office/drawing/2014/main" id="{CCDEB44F-3B69-DF79-AD3C-A65E7CA32624}"/>
              </a:ext>
            </a:extLst>
          </p:cNvPr>
          <p:cNvSpPr>
            <a:spLocks noGrp="1"/>
          </p:cNvSpPr>
          <p:nvPr>
            <p:ph type="sldNum" sz="quarter" idx="5"/>
          </p:nvPr>
        </p:nvSpPr>
        <p:spPr/>
        <p:txBody>
          <a:bodyPr/>
          <a:lstStyle/>
          <a:p>
            <a:fld id="{D1EC9309-185D-B241-857D-6AB647741F6D}" type="slidenum">
              <a:rPr lang="en-US" smtClean="0"/>
              <a:t>29</a:t>
            </a:fld>
            <a:endParaRPr lang="en-US"/>
          </a:p>
        </p:txBody>
      </p:sp>
    </p:spTree>
    <p:extLst>
      <p:ext uri="{BB962C8B-B14F-4D97-AF65-F5344CB8AC3E}">
        <p14:creationId xmlns:p14="http://schemas.microsoft.com/office/powerpoint/2010/main" val="214691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56F1-6B77-C7DD-123C-DB00A04CF2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823AA3-38F3-F442-EF8F-1CE4D6BAAE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943925-78AB-872B-FD74-3DE3E9519D15}"/>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Now proceed as usual by applying XOR on each pair of bits</a:t>
            </a:r>
          </a:p>
        </p:txBody>
      </p:sp>
      <p:sp>
        <p:nvSpPr>
          <p:cNvPr id="4" name="Slide Number Placeholder 3">
            <a:extLst>
              <a:ext uri="{FF2B5EF4-FFF2-40B4-BE49-F238E27FC236}">
                <a16:creationId xmlns:a16="http://schemas.microsoft.com/office/drawing/2014/main" id="{B349AD14-487B-6F3D-F22A-A08EDE691BFD}"/>
              </a:ext>
            </a:extLst>
          </p:cNvPr>
          <p:cNvSpPr>
            <a:spLocks noGrp="1"/>
          </p:cNvSpPr>
          <p:nvPr>
            <p:ph type="sldNum" sz="quarter" idx="5"/>
          </p:nvPr>
        </p:nvSpPr>
        <p:spPr/>
        <p:txBody>
          <a:bodyPr/>
          <a:lstStyle/>
          <a:p>
            <a:fld id="{D1EC9309-185D-B241-857D-6AB647741F6D}" type="slidenum">
              <a:rPr lang="en-US" smtClean="0"/>
              <a:t>30</a:t>
            </a:fld>
            <a:endParaRPr lang="en-US"/>
          </a:p>
        </p:txBody>
      </p:sp>
    </p:spTree>
    <p:extLst>
      <p:ext uri="{BB962C8B-B14F-4D97-AF65-F5344CB8AC3E}">
        <p14:creationId xmlns:p14="http://schemas.microsoft.com/office/powerpoint/2010/main" val="2397688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F3883E-29AC-BBFF-6F95-C650FB1259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E565D4-1084-32C8-B383-E9738ED696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FC0D3E-8714-D317-8662-8F451132597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Which decimal number is this?</a:t>
            </a:r>
          </a:p>
        </p:txBody>
      </p:sp>
      <p:sp>
        <p:nvSpPr>
          <p:cNvPr id="4" name="Slide Number Placeholder 3">
            <a:extLst>
              <a:ext uri="{FF2B5EF4-FFF2-40B4-BE49-F238E27FC236}">
                <a16:creationId xmlns:a16="http://schemas.microsoft.com/office/drawing/2014/main" id="{D5495B98-8EB0-DAAF-23FA-196C6D5D3AF2}"/>
              </a:ext>
            </a:extLst>
          </p:cNvPr>
          <p:cNvSpPr>
            <a:spLocks noGrp="1"/>
          </p:cNvSpPr>
          <p:nvPr>
            <p:ph type="sldNum" sz="quarter" idx="5"/>
          </p:nvPr>
        </p:nvSpPr>
        <p:spPr/>
        <p:txBody>
          <a:bodyPr/>
          <a:lstStyle/>
          <a:p>
            <a:fld id="{D1EC9309-185D-B241-857D-6AB647741F6D}" type="slidenum">
              <a:rPr lang="en-US" smtClean="0"/>
              <a:t>31</a:t>
            </a:fld>
            <a:endParaRPr lang="en-US"/>
          </a:p>
        </p:txBody>
      </p:sp>
    </p:spTree>
    <p:extLst>
      <p:ext uri="{BB962C8B-B14F-4D97-AF65-F5344CB8AC3E}">
        <p14:creationId xmlns:p14="http://schemas.microsoft.com/office/powerpoint/2010/main" val="21629710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EB02D-421E-1550-5DB8-6C2DB2EBA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6BED1A-ABA4-55F4-8740-3F3425CFA8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BC0573-ED4A-9BAB-5FBB-461013B94241}"/>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It's 11, so 10^1=11</a:t>
            </a:r>
          </a:p>
        </p:txBody>
      </p:sp>
      <p:sp>
        <p:nvSpPr>
          <p:cNvPr id="4" name="Slide Number Placeholder 3">
            <a:extLst>
              <a:ext uri="{FF2B5EF4-FFF2-40B4-BE49-F238E27FC236}">
                <a16:creationId xmlns:a16="http://schemas.microsoft.com/office/drawing/2014/main" id="{653F6875-26C3-64E0-9102-B0AFF255D856}"/>
              </a:ext>
            </a:extLst>
          </p:cNvPr>
          <p:cNvSpPr>
            <a:spLocks noGrp="1"/>
          </p:cNvSpPr>
          <p:nvPr>
            <p:ph type="sldNum" sz="quarter" idx="5"/>
          </p:nvPr>
        </p:nvSpPr>
        <p:spPr/>
        <p:txBody>
          <a:bodyPr/>
          <a:lstStyle/>
          <a:p>
            <a:fld id="{D1EC9309-185D-B241-857D-6AB647741F6D}" type="slidenum">
              <a:rPr lang="en-US" smtClean="0"/>
              <a:t>32</a:t>
            </a:fld>
            <a:endParaRPr lang="en-US"/>
          </a:p>
        </p:txBody>
      </p:sp>
    </p:spTree>
    <p:extLst>
      <p:ext uri="{BB962C8B-B14F-4D97-AF65-F5344CB8AC3E}">
        <p14:creationId xmlns:p14="http://schemas.microsoft.com/office/powerpoint/2010/main" val="36168026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28B29-7154-17E2-3A63-7C9BA6931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C5762-7FE2-00E5-B8AE-7FE739686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F1B4A0-3888-4EB4-2282-310E42C6D28B}"/>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What if instead of 10^1 we applied 10^-1?</a:t>
            </a:r>
          </a:p>
        </p:txBody>
      </p:sp>
      <p:sp>
        <p:nvSpPr>
          <p:cNvPr id="4" name="Slide Number Placeholder 3">
            <a:extLst>
              <a:ext uri="{FF2B5EF4-FFF2-40B4-BE49-F238E27FC236}">
                <a16:creationId xmlns:a16="http://schemas.microsoft.com/office/drawing/2014/main" id="{CA67FCEC-281C-E357-5F34-8B28E80AA48E}"/>
              </a:ext>
            </a:extLst>
          </p:cNvPr>
          <p:cNvSpPr>
            <a:spLocks noGrp="1"/>
          </p:cNvSpPr>
          <p:nvPr>
            <p:ph type="sldNum" sz="quarter" idx="5"/>
          </p:nvPr>
        </p:nvSpPr>
        <p:spPr/>
        <p:txBody>
          <a:bodyPr/>
          <a:lstStyle/>
          <a:p>
            <a:fld id="{D1EC9309-185D-B241-857D-6AB647741F6D}" type="slidenum">
              <a:rPr lang="en-US" smtClean="0"/>
              <a:t>33</a:t>
            </a:fld>
            <a:endParaRPr lang="en-US"/>
          </a:p>
        </p:txBody>
      </p:sp>
    </p:spTree>
    <p:extLst>
      <p:ext uri="{BB962C8B-B14F-4D97-AF65-F5344CB8AC3E}">
        <p14:creationId xmlns:p14="http://schemas.microsoft.com/office/powerpoint/2010/main" val="29806756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A7E44-F8A7-FE68-3065-4C8E6AB2A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28793-C278-01BA-97B5-4F89AB3177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68BFDF-A2C6-3060-AF2C-D1A179C74EC7}"/>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Start by converting 10 and -1 to their binary two's complement form. </a:t>
            </a:r>
          </a:p>
        </p:txBody>
      </p:sp>
      <p:sp>
        <p:nvSpPr>
          <p:cNvPr id="4" name="Slide Number Placeholder 3">
            <a:extLst>
              <a:ext uri="{FF2B5EF4-FFF2-40B4-BE49-F238E27FC236}">
                <a16:creationId xmlns:a16="http://schemas.microsoft.com/office/drawing/2014/main" id="{74680A88-3BAF-CAA8-2F0F-8090C6D1F5BB}"/>
              </a:ext>
            </a:extLst>
          </p:cNvPr>
          <p:cNvSpPr>
            <a:spLocks noGrp="1"/>
          </p:cNvSpPr>
          <p:nvPr>
            <p:ph type="sldNum" sz="quarter" idx="5"/>
          </p:nvPr>
        </p:nvSpPr>
        <p:spPr/>
        <p:txBody>
          <a:bodyPr/>
          <a:lstStyle/>
          <a:p>
            <a:fld id="{D1EC9309-185D-B241-857D-6AB647741F6D}" type="slidenum">
              <a:rPr lang="en-US" smtClean="0"/>
              <a:t>34</a:t>
            </a:fld>
            <a:endParaRPr lang="en-US"/>
          </a:p>
        </p:txBody>
      </p:sp>
    </p:spTree>
    <p:extLst>
      <p:ext uri="{BB962C8B-B14F-4D97-AF65-F5344CB8AC3E}">
        <p14:creationId xmlns:p14="http://schemas.microsoft.com/office/powerpoint/2010/main" val="3891204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EE63B-B12D-55AF-765B-A3307CFDFC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79D71-CEBF-9B68-1EA7-B9BC2AEAFB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4F4501-568C-673F-2A0F-D7495AE88E2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10 is 01010 (again don't forget to pad with the 0 at the beginning so that it's positive) and 1 is 1. Notice anything weird?</a:t>
            </a:r>
          </a:p>
        </p:txBody>
      </p:sp>
      <p:sp>
        <p:nvSpPr>
          <p:cNvPr id="4" name="Slide Number Placeholder 3">
            <a:extLst>
              <a:ext uri="{FF2B5EF4-FFF2-40B4-BE49-F238E27FC236}">
                <a16:creationId xmlns:a16="http://schemas.microsoft.com/office/drawing/2014/main" id="{C559AB9E-227D-A403-7A9C-69902ACC45FF}"/>
              </a:ext>
            </a:extLst>
          </p:cNvPr>
          <p:cNvSpPr>
            <a:spLocks noGrp="1"/>
          </p:cNvSpPr>
          <p:nvPr>
            <p:ph type="sldNum" sz="quarter" idx="5"/>
          </p:nvPr>
        </p:nvSpPr>
        <p:spPr/>
        <p:txBody>
          <a:bodyPr/>
          <a:lstStyle/>
          <a:p>
            <a:fld id="{D1EC9309-185D-B241-857D-6AB647741F6D}" type="slidenum">
              <a:rPr lang="en-US" smtClean="0"/>
              <a:t>35</a:t>
            </a:fld>
            <a:endParaRPr lang="en-US"/>
          </a:p>
        </p:txBody>
      </p:sp>
    </p:spTree>
    <p:extLst>
      <p:ext uri="{BB962C8B-B14F-4D97-AF65-F5344CB8AC3E}">
        <p14:creationId xmlns:p14="http://schemas.microsoft.com/office/powerpoint/2010/main" val="5404895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B465B-D065-9386-6ACC-B2D577E2B3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19A71D-AE08-B1A2-8C75-62EC4EBEF3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3B60D8-E83E-6767-C278-F33618B49CF8}"/>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Again, they are unequal lengths. So again, how we will resolve this is with sign extension so that the smaller number has the same number of bits with the larger one.</a:t>
            </a:r>
          </a:p>
        </p:txBody>
      </p:sp>
      <p:sp>
        <p:nvSpPr>
          <p:cNvPr id="4" name="Slide Number Placeholder 3">
            <a:extLst>
              <a:ext uri="{FF2B5EF4-FFF2-40B4-BE49-F238E27FC236}">
                <a16:creationId xmlns:a16="http://schemas.microsoft.com/office/drawing/2014/main" id="{03390DD4-CB60-7130-2DC9-D794D4F16178}"/>
              </a:ext>
            </a:extLst>
          </p:cNvPr>
          <p:cNvSpPr>
            <a:spLocks noGrp="1"/>
          </p:cNvSpPr>
          <p:nvPr>
            <p:ph type="sldNum" sz="quarter" idx="5"/>
          </p:nvPr>
        </p:nvSpPr>
        <p:spPr/>
        <p:txBody>
          <a:bodyPr/>
          <a:lstStyle/>
          <a:p>
            <a:fld id="{D1EC9309-185D-B241-857D-6AB647741F6D}" type="slidenum">
              <a:rPr lang="en-US" smtClean="0"/>
              <a:t>36</a:t>
            </a:fld>
            <a:endParaRPr lang="en-US"/>
          </a:p>
        </p:txBody>
      </p:sp>
    </p:spTree>
    <p:extLst>
      <p:ext uri="{BB962C8B-B14F-4D97-AF65-F5344CB8AC3E}">
        <p14:creationId xmlns:p14="http://schemas.microsoft.com/office/powerpoint/2010/main" val="33833705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99462F-97F7-8F8E-F1F0-1FC4147879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D7602-C732-B85F-529A-B6CD245BBF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D2CC8B-BDA7-BB12-3456-1A0A7C07BE7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Now proceed as usual by applying XOR on each pair of bits</a:t>
            </a:r>
          </a:p>
        </p:txBody>
      </p:sp>
      <p:sp>
        <p:nvSpPr>
          <p:cNvPr id="4" name="Slide Number Placeholder 3">
            <a:extLst>
              <a:ext uri="{FF2B5EF4-FFF2-40B4-BE49-F238E27FC236}">
                <a16:creationId xmlns:a16="http://schemas.microsoft.com/office/drawing/2014/main" id="{B5A10475-6D3A-BB14-D53F-31A862AA8AA7}"/>
              </a:ext>
            </a:extLst>
          </p:cNvPr>
          <p:cNvSpPr>
            <a:spLocks noGrp="1"/>
          </p:cNvSpPr>
          <p:nvPr>
            <p:ph type="sldNum" sz="quarter" idx="5"/>
          </p:nvPr>
        </p:nvSpPr>
        <p:spPr/>
        <p:txBody>
          <a:bodyPr/>
          <a:lstStyle/>
          <a:p>
            <a:fld id="{D1EC9309-185D-B241-857D-6AB647741F6D}" type="slidenum">
              <a:rPr lang="en-US" smtClean="0"/>
              <a:t>37</a:t>
            </a:fld>
            <a:endParaRPr lang="en-US"/>
          </a:p>
        </p:txBody>
      </p:sp>
    </p:spTree>
    <p:extLst>
      <p:ext uri="{BB962C8B-B14F-4D97-AF65-F5344CB8AC3E}">
        <p14:creationId xmlns:p14="http://schemas.microsoft.com/office/powerpoint/2010/main" val="32716712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870D9-743D-B80A-8DBB-676CCFA6E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80583-5751-F050-33C6-57D84E4EF1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19B91-5595-B59D-2A22-14072E7DFB15}"/>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Now proceed as usual by applying XOR on each pair of bits</a:t>
            </a:r>
          </a:p>
        </p:txBody>
      </p:sp>
      <p:sp>
        <p:nvSpPr>
          <p:cNvPr id="4" name="Slide Number Placeholder 3">
            <a:extLst>
              <a:ext uri="{FF2B5EF4-FFF2-40B4-BE49-F238E27FC236}">
                <a16:creationId xmlns:a16="http://schemas.microsoft.com/office/drawing/2014/main" id="{B50472CC-76E1-7602-6075-360EB801E174}"/>
              </a:ext>
            </a:extLst>
          </p:cNvPr>
          <p:cNvSpPr>
            <a:spLocks noGrp="1"/>
          </p:cNvSpPr>
          <p:nvPr>
            <p:ph type="sldNum" sz="quarter" idx="5"/>
          </p:nvPr>
        </p:nvSpPr>
        <p:spPr/>
        <p:txBody>
          <a:bodyPr/>
          <a:lstStyle/>
          <a:p>
            <a:fld id="{D1EC9309-185D-B241-857D-6AB647741F6D}" type="slidenum">
              <a:rPr lang="en-US" smtClean="0"/>
              <a:t>38</a:t>
            </a:fld>
            <a:endParaRPr lang="en-US"/>
          </a:p>
        </p:txBody>
      </p:sp>
    </p:spTree>
    <p:extLst>
      <p:ext uri="{BB962C8B-B14F-4D97-AF65-F5344CB8AC3E}">
        <p14:creationId xmlns:p14="http://schemas.microsoft.com/office/powerpoint/2010/main" val="23793900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2B505-8DA1-33C4-F7F1-2CCC9E918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68AF45-169E-755C-0DC2-84C9E1CF0D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9DDE2-3FB1-A358-3F54-8594B13D889E}"/>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Which decimal number is this?</a:t>
            </a:r>
          </a:p>
        </p:txBody>
      </p:sp>
      <p:sp>
        <p:nvSpPr>
          <p:cNvPr id="4" name="Slide Number Placeholder 3">
            <a:extLst>
              <a:ext uri="{FF2B5EF4-FFF2-40B4-BE49-F238E27FC236}">
                <a16:creationId xmlns:a16="http://schemas.microsoft.com/office/drawing/2014/main" id="{F7EBE342-E331-DB3F-9252-32872DD9DD7D}"/>
              </a:ext>
            </a:extLst>
          </p:cNvPr>
          <p:cNvSpPr>
            <a:spLocks noGrp="1"/>
          </p:cNvSpPr>
          <p:nvPr>
            <p:ph type="sldNum" sz="quarter" idx="5"/>
          </p:nvPr>
        </p:nvSpPr>
        <p:spPr/>
        <p:txBody>
          <a:bodyPr/>
          <a:lstStyle/>
          <a:p>
            <a:fld id="{D1EC9309-185D-B241-857D-6AB647741F6D}" type="slidenum">
              <a:rPr lang="en-US" smtClean="0"/>
              <a:t>39</a:t>
            </a:fld>
            <a:endParaRPr lang="en-US"/>
          </a:p>
        </p:txBody>
      </p:sp>
    </p:spTree>
    <p:extLst>
      <p:ext uri="{BB962C8B-B14F-4D97-AF65-F5344CB8AC3E}">
        <p14:creationId xmlns:p14="http://schemas.microsoft.com/office/powerpoint/2010/main" val="182030131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EB00A-8397-51E2-5678-691C76D2C9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9B221E-DFB5-86C5-840B-18DB33B5D0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DD89A-D092-AD51-D7C8-4F1E0D2E85D2}"/>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It's -11, so 10^-1=-11</a:t>
            </a:r>
          </a:p>
        </p:txBody>
      </p:sp>
      <p:sp>
        <p:nvSpPr>
          <p:cNvPr id="4" name="Slide Number Placeholder 3">
            <a:extLst>
              <a:ext uri="{FF2B5EF4-FFF2-40B4-BE49-F238E27FC236}">
                <a16:creationId xmlns:a16="http://schemas.microsoft.com/office/drawing/2014/main" id="{2F4F89EB-8AFA-7DF3-3FDF-0104D3D7B262}"/>
              </a:ext>
            </a:extLst>
          </p:cNvPr>
          <p:cNvSpPr>
            <a:spLocks noGrp="1"/>
          </p:cNvSpPr>
          <p:nvPr>
            <p:ph type="sldNum" sz="quarter" idx="5"/>
          </p:nvPr>
        </p:nvSpPr>
        <p:spPr/>
        <p:txBody>
          <a:bodyPr/>
          <a:lstStyle/>
          <a:p>
            <a:fld id="{D1EC9309-185D-B241-857D-6AB647741F6D}" type="slidenum">
              <a:rPr lang="en-US" smtClean="0"/>
              <a:t>40</a:t>
            </a:fld>
            <a:endParaRPr lang="en-US"/>
          </a:p>
        </p:txBody>
      </p:sp>
    </p:spTree>
    <p:extLst>
      <p:ext uri="{BB962C8B-B14F-4D97-AF65-F5344CB8AC3E}">
        <p14:creationId xmlns:p14="http://schemas.microsoft.com/office/powerpoint/2010/main" val="42415054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38B1C-E3AC-2B33-6704-054C2FD974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E0DA69-13B2-C4F2-BB68-154D002C3A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A16E13-54E1-C31A-86D5-32ABCBD2F0B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Let's check our understanding with these two numbers.</a:t>
            </a:r>
          </a:p>
        </p:txBody>
      </p:sp>
      <p:sp>
        <p:nvSpPr>
          <p:cNvPr id="4" name="Slide Number Placeholder 3">
            <a:extLst>
              <a:ext uri="{FF2B5EF4-FFF2-40B4-BE49-F238E27FC236}">
                <a16:creationId xmlns:a16="http://schemas.microsoft.com/office/drawing/2014/main" id="{0531B3B9-CD15-2F81-CA73-FA0965D6B523}"/>
              </a:ext>
            </a:extLst>
          </p:cNvPr>
          <p:cNvSpPr>
            <a:spLocks noGrp="1"/>
          </p:cNvSpPr>
          <p:nvPr>
            <p:ph type="sldNum" sz="quarter" idx="5"/>
          </p:nvPr>
        </p:nvSpPr>
        <p:spPr/>
        <p:txBody>
          <a:bodyPr/>
          <a:lstStyle/>
          <a:p>
            <a:fld id="{D1EC9309-185D-B241-857D-6AB647741F6D}" type="slidenum">
              <a:rPr lang="en-US" smtClean="0"/>
              <a:t>41</a:t>
            </a:fld>
            <a:endParaRPr lang="en-US"/>
          </a:p>
        </p:txBody>
      </p:sp>
    </p:spTree>
    <p:extLst>
      <p:ext uri="{BB962C8B-B14F-4D97-AF65-F5344CB8AC3E}">
        <p14:creationId xmlns:p14="http://schemas.microsoft.com/office/powerpoint/2010/main" val="19493279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C2C02-E08F-4928-8CD8-ABC31A42D2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027CE-C017-7A06-53DF-DA0FD39F96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11F0B2-11CD-5EF9-815C-576608D6E5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Did you get these results?</a:t>
            </a:r>
          </a:p>
        </p:txBody>
      </p:sp>
      <p:sp>
        <p:nvSpPr>
          <p:cNvPr id="4" name="Slide Number Placeholder 3">
            <a:extLst>
              <a:ext uri="{FF2B5EF4-FFF2-40B4-BE49-F238E27FC236}">
                <a16:creationId xmlns:a16="http://schemas.microsoft.com/office/drawing/2014/main" id="{CFAE1E4C-1AA3-C644-7366-E60F2A01B9BF}"/>
              </a:ext>
            </a:extLst>
          </p:cNvPr>
          <p:cNvSpPr>
            <a:spLocks noGrp="1"/>
          </p:cNvSpPr>
          <p:nvPr>
            <p:ph type="sldNum" sz="quarter" idx="5"/>
          </p:nvPr>
        </p:nvSpPr>
        <p:spPr/>
        <p:txBody>
          <a:bodyPr/>
          <a:lstStyle/>
          <a:p>
            <a:fld id="{D1EC9309-185D-B241-857D-6AB647741F6D}" type="slidenum">
              <a:rPr lang="en-US" smtClean="0"/>
              <a:t>42</a:t>
            </a:fld>
            <a:endParaRPr lang="en-US"/>
          </a:p>
        </p:txBody>
      </p:sp>
    </p:spTree>
    <p:extLst>
      <p:ext uri="{BB962C8B-B14F-4D97-AF65-F5344CB8AC3E}">
        <p14:creationId xmlns:p14="http://schemas.microsoft.com/office/powerpoint/2010/main" val="4228122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C4CFD-19CC-9BB9-47F0-CE6FF450A0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D7CBB9-FB16-BDD3-49A8-4A69C5663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6D6BA-F1E4-81C8-EEA1-652B027F0E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Bitwise operations often go hand in hand with masking. When we apply a mask on an input, we isolate certain bits and reset them to 0 (logical AND), set them to 1 (logical OR) or invert them (XOR). We will see each one with examples and an opportunity to practice.</a:t>
            </a:r>
          </a:p>
        </p:txBody>
      </p:sp>
      <p:sp>
        <p:nvSpPr>
          <p:cNvPr id="4" name="Slide Number Placeholder 3">
            <a:extLst>
              <a:ext uri="{FF2B5EF4-FFF2-40B4-BE49-F238E27FC236}">
                <a16:creationId xmlns:a16="http://schemas.microsoft.com/office/drawing/2014/main" id="{DEDD0CF8-EB04-99D3-BE7E-00CCCC2D98E8}"/>
              </a:ext>
            </a:extLst>
          </p:cNvPr>
          <p:cNvSpPr>
            <a:spLocks noGrp="1"/>
          </p:cNvSpPr>
          <p:nvPr>
            <p:ph type="sldNum" sz="quarter" idx="5"/>
          </p:nvPr>
        </p:nvSpPr>
        <p:spPr/>
        <p:txBody>
          <a:bodyPr/>
          <a:lstStyle/>
          <a:p>
            <a:fld id="{D1EC9309-185D-B241-857D-6AB647741F6D}" type="slidenum">
              <a:rPr lang="en-US" smtClean="0"/>
              <a:t>43</a:t>
            </a:fld>
            <a:endParaRPr lang="en-US"/>
          </a:p>
        </p:txBody>
      </p:sp>
    </p:spTree>
    <p:extLst>
      <p:ext uri="{BB962C8B-B14F-4D97-AF65-F5344CB8AC3E}">
        <p14:creationId xmlns:p14="http://schemas.microsoft.com/office/powerpoint/2010/main" val="567110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27847-35DB-6B86-D7AE-D7AA13868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88D31-E293-7B19-A285-FB9199F1BA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F5FB60-C872-F3D8-F885-124DDC444D7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Say we have a 7-bit number and want to reset the three least significant (right-most) bits to 0. What number should we bitwise-AND to do this?</a:t>
            </a:r>
          </a:p>
        </p:txBody>
      </p:sp>
      <p:sp>
        <p:nvSpPr>
          <p:cNvPr id="4" name="Slide Number Placeholder 3">
            <a:extLst>
              <a:ext uri="{FF2B5EF4-FFF2-40B4-BE49-F238E27FC236}">
                <a16:creationId xmlns:a16="http://schemas.microsoft.com/office/drawing/2014/main" id="{2FC03AFA-EC31-56CB-7447-F0C51A61D091}"/>
              </a:ext>
            </a:extLst>
          </p:cNvPr>
          <p:cNvSpPr>
            <a:spLocks noGrp="1"/>
          </p:cNvSpPr>
          <p:nvPr>
            <p:ph type="sldNum" sz="quarter" idx="5"/>
          </p:nvPr>
        </p:nvSpPr>
        <p:spPr/>
        <p:txBody>
          <a:bodyPr/>
          <a:lstStyle/>
          <a:p>
            <a:fld id="{D1EC9309-185D-B241-857D-6AB647741F6D}" type="slidenum">
              <a:rPr lang="en-US" smtClean="0"/>
              <a:t>44</a:t>
            </a:fld>
            <a:endParaRPr lang="en-US"/>
          </a:p>
        </p:txBody>
      </p:sp>
    </p:spTree>
    <p:extLst>
      <p:ext uri="{BB962C8B-B14F-4D97-AF65-F5344CB8AC3E}">
        <p14:creationId xmlns:p14="http://schemas.microsoft.com/office/powerpoint/2010/main" val="2710325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AFC84-36A2-8917-C923-A8F6D396B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EC6AC-1939-B0BF-DB78-805926BB1C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1CC8D3-CB2B-269E-7E62-A0E70E42AF5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We'd need 1111 in the first 4 bits, and 000 in the three bits, resulting to the number 1111000</a:t>
            </a:r>
          </a:p>
        </p:txBody>
      </p:sp>
      <p:sp>
        <p:nvSpPr>
          <p:cNvPr id="4" name="Slide Number Placeholder 3">
            <a:extLst>
              <a:ext uri="{FF2B5EF4-FFF2-40B4-BE49-F238E27FC236}">
                <a16:creationId xmlns:a16="http://schemas.microsoft.com/office/drawing/2014/main" id="{EE4C7BA6-2E25-5304-6CE7-74AD56FC08F8}"/>
              </a:ext>
            </a:extLst>
          </p:cNvPr>
          <p:cNvSpPr>
            <a:spLocks noGrp="1"/>
          </p:cNvSpPr>
          <p:nvPr>
            <p:ph type="sldNum" sz="quarter" idx="5"/>
          </p:nvPr>
        </p:nvSpPr>
        <p:spPr/>
        <p:txBody>
          <a:bodyPr/>
          <a:lstStyle/>
          <a:p>
            <a:fld id="{D1EC9309-185D-B241-857D-6AB647741F6D}" type="slidenum">
              <a:rPr lang="en-US" smtClean="0"/>
              <a:t>45</a:t>
            </a:fld>
            <a:endParaRPr lang="en-US"/>
          </a:p>
        </p:txBody>
      </p:sp>
    </p:spTree>
    <p:extLst>
      <p:ext uri="{BB962C8B-B14F-4D97-AF65-F5344CB8AC3E}">
        <p14:creationId xmlns:p14="http://schemas.microsoft.com/office/powerpoint/2010/main" val="20667187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152BB-44CE-5C90-09C2-85C53324B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17A291-D5BF-32A7-87C7-3B2516D475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128F4E-83BF-0211-57A4-A7B217A28C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What number is this in decimal?</a:t>
            </a:r>
          </a:p>
        </p:txBody>
      </p:sp>
      <p:sp>
        <p:nvSpPr>
          <p:cNvPr id="4" name="Slide Number Placeholder 3">
            <a:extLst>
              <a:ext uri="{FF2B5EF4-FFF2-40B4-BE49-F238E27FC236}">
                <a16:creationId xmlns:a16="http://schemas.microsoft.com/office/drawing/2014/main" id="{C82E237F-8D66-88C7-A626-6B16D668817E}"/>
              </a:ext>
            </a:extLst>
          </p:cNvPr>
          <p:cNvSpPr>
            <a:spLocks noGrp="1"/>
          </p:cNvSpPr>
          <p:nvPr>
            <p:ph type="sldNum" sz="quarter" idx="5"/>
          </p:nvPr>
        </p:nvSpPr>
        <p:spPr/>
        <p:txBody>
          <a:bodyPr/>
          <a:lstStyle/>
          <a:p>
            <a:fld id="{D1EC9309-185D-B241-857D-6AB647741F6D}" type="slidenum">
              <a:rPr lang="en-US" smtClean="0"/>
              <a:t>46</a:t>
            </a:fld>
            <a:endParaRPr lang="en-US"/>
          </a:p>
        </p:txBody>
      </p:sp>
    </p:spTree>
    <p:extLst>
      <p:ext uri="{BB962C8B-B14F-4D97-AF65-F5344CB8AC3E}">
        <p14:creationId xmlns:p14="http://schemas.microsoft.com/office/powerpoint/2010/main" val="8862941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54527-4919-AB6F-7215-02B69EB200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939165-ECBC-2D5C-5AEC-359BCD5AEE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AF01D5-4836-4E95-44DE-D4F359CC9A3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It's -10. Here's a trick, you can ignore all but the rightmost 1 for the sign and then that's -8+0+0+0=-8.</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5442D570-390D-17A1-9E41-44C737AB06A8}"/>
              </a:ext>
            </a:extLst>
          </p:cNvPr>
          <p:cNvSpPr>
            <a:spLocks noGrp="1"/>
          </p:cNvSpPr>
          <p:nvPr>
            <p:ph type="sldNum" sz="quarter" idx="5"/>
          </p:nvPr>
        </p:nvSpPr>
        <p:spPr/>
        <p:txBody>
          <a:bodyPr/>
          <a:lstStyle/>
          <a:p>
            <a:fld id="{D1EC9309-185D-B241-857D-6AB647741F6D}" type="slidenum">
              <a:rPr lang="en-US" smtClean="0"/>
              <a:t>47</a:t>
            </a:fld>
            <a:endParaRPr lang="en-US"/>
          </a:p>
        </p:txBody>
      </p:sp>
    </p:spTree>
    <p:extLst>
      <p:ext uri="{BB962C8B-B14F-4D97-AF65-F5344CB8AC3E}">
        <p14:creationId xmlns:p14="http://schemas.microsoft.com/office/powerpoint/2010/main" val="23557164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BA0A5-D70C-A0D7-952D-9047E0F931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2FD74-4645-9482-0E61-23C2443EC8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413839-7F9B-9975-3197-AC8DBAB52E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Say we now try to apply a mask to reset the last three bits of the number 47, that is we apply 47&amp;-8. What's the result?</a:t>
            </a:r>
          </a:p>
        </p:txBody>
      </p:sp>
      <p:sp>
        <p:nvSpPr>
          <p:cNvPr id="4" name="Slide Number Placeholder 3">
            <a:extLst>
              <a:ext uri="{FF2B5EF4-FFF2-40B4-BE49-F238E27FC236}">
                <a16:creationId xmlns:a16="http://schemas.microsoft.com/office/drawing/2014/main" id="{3DA60D1C-F78A-BC33-4EB5-05EFE287FFF4}"/>
              </a:ext>
            </a:extLst>
          </p:cNvPr>
          <p:cNvSpPr>
            <a:spLocks noGrp="1"/>
          </p:cNvSpPr>
          <p:nvPr>
            <p:ph type="sldNum" sz="quarter" idx="5"/>
          </p:nvPr>
        </p:nvSpPr>
        <p:spPr/>
        <p:txBody>
          <a:bodyPr/>
          <a:lstStyle/>
          <a:p>
            <a:fld id="{D1EC9309-185D-B241-857D-6AB647741F6D}" type="slidenum">
              <a:rPr lang="en-US" smtClean="0"/>
              <a:t>48</a:t>
            </a:fld>
            <a:endParaRPr lang="en-US"/>
          </a:p>
        </p:txBody>
      </p:sp>
    </p:spTree>
    <p:extLst>
      <p:ext uri="{BB962C8B-B14F-4D97-AF65-F5344CB8AC3E}">
        <p14:creationId xmlns:p14="http://schemas.microsoft.com/office/powerpoint/2010/main" val="34695540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21B04-B4E4-9BD8-54F3-A91B2CA05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2BCB24-C1E4-95FB-406D-D7B54B7804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5053DC-88B5-66E9-0701-D99BDF2D97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It should be 0101000 or 40 in decimal.</a:t>
            </a:r>
          </a:p>
        </p:txBody>
      </p:sp>
      <p:sp>
        <p:nvSpPr>
          <p:cNvPr id="4" name="Slide Number Placeholder 3">
            <a:extLst>
              <a:ext uri="{FF2B5EF4-FFF2-40B4-BE49-F238E27FC236}">
                <a16:creationId xmlns:a16="http://schemas.microsoft.com/office/drawing/2014/main" id="{9193C5A1-613C-8092-03CB-A5C0D92920A2}"/>
              </a:ext>
            </a:extLst>
          </p:cNvPr>
          <p:cNvSpPr>
            <a:spLocks noGrp="1"/>
          </p:cNvSpPr>
          <p:nvPr>
            <p:ph type="sldNum" sz="quarter" idx="5"/>
          </p:nvPr>
        </p:nvSpPr>
        <p:spPr/>
        <p:txBody>
          <a:bodyPr/>
          <a:lstStyle/>
          <a:p>
            <a:fld id="{D1EC9309-185D-B241-857D-6AB647741F6D}" type="slidenum">
              <a:rPr lang="en-US" smtClean="0"/>
              <a:t>49</a:t>
            </a:fld>
            <a:endParaRPr lang="en-US"/>
          </a:p>
        </p:txBody>
      </p:sp>
    </p:spTree>
    <p:extLst>
      <p:ext uri="{BB962C8B-B14F-4D97-AF65-F5344CB8AC3E}">
        <p14:creationId xmlns:p14="http://schemas.microsoft.com/office/powerpoint/2010/main" val="4055046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B29E2-C211-67CE-5EEB-56E569543A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EAB6AF-EBE1-669D-9732-7C3966EBC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E933B9-3E61-71E0-2C33-CB3EAC73660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Your turn. Start by converting 42 and 85 to binary before you apply bitwise AND. What was its effects on the bits? What will the result be in decimal?</a:t>
            </a:r>
          </a:p>
        </p:txBody>
      </p:sp>
      <p:sp>
        <p:nvSpPr>
          <p:cNvPr id="4" name="Slide Number Placeholder 3">
            <a:extLst>
              <a:ext uri="{FF2B5EF4-FFF2-40B4-BE49-F238E27FC236}">
                <a16:creationId xmlns:a16="http://schemas.microsoft.com/office/drawing/2014/main" id="{0E6F77E8-C50A-01F9-152B-9977325E89B0}"/>
              </a:ext>
            </a:extLst>
          </p:cNvPr>
          <p:cNvSpPr>
            <a:spLocks noGrp="1"/>
          </p:cNvSpPr>
          <p:nvPr>
            <p:ph type="sldNum" sz="quarter" idx="5"/>
          </p:nvPr>
        </p:nvSpPr>
        <p:spPr/>
        <p:txBody>
          <a:bodyPr/>
          <a:lstStyle/>
          <a:p>
            <a:fld id="{D1EC9309-185D-B241-857D-6AB647741F6D}" type="slidenum">
              <a:rPr lang="en-US" smtClean="0"/>
              <a:t>50</a:t>
            </a:fld>
            <a:endParaRPr lang="en-US"/>
          </a:p>
        </p:txBody>
      </p:sp>
    </p:spTree>
    <p:extLst>
      <p:ext uri="{BB962C8B-B14F-4D97-AF65-F5344CB8AC3E}">
        <p14:creationId xmlns:p14="http://schemas.microsoft.com/office/powerpoint/2010/main" val="36603011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E72DA-C7D0-7F48-E9AF-F85DA60B6D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47496B-14A5-BEA1-D76E-229357EE8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234683-20CD-796D-AD34-185A61050B2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Don't forget that since we are working with positive numbers we'd need 8 bits for 85. And since 42 can be described with 7 bits, we'd need to extend the sign by adding an extra 0.</a:t>
            </a:r>
          </a:p>
        </p:txBody>
      </p:sp>
      <p:sp>
        <p:nvSpPr>
          <p:cNvPr id="4" name="Slide Number Placeholder 3">
            <a:extLst>
              <a:ext uri="{FF2B5EF4-FFF2-40B4-BE49-F238E27FC236}">
                <a16:creationId xmlns:a16="http://schemas.microsoft.com/office/drawing/2014/main" id="{478A1250-A730-10A0-29E8-6F873C14095C}"/>
              </a:ext>
            </a:extLst>
          </p:cNvPr>
          <p:cNvSpPr>
            <a:spLocks noGrp="1"/>
          </p:cNvSpPr>
          <p:nvPr>
            <p:ph type="sldNum" sz="quarter" idx="5"/>
          </p:nvPr>
        </p:nvSpPr>
        <p:spPr/>
        <p:txBody>
          <a:bodyPr/>
          <a:lstStyle/>
          <a:p>
            <a:fld id="{D1EC9309-185D-B241-857D-6AB647741F6D}" type="slidenum">
              <a:rPr lang="en-US" smtClean="0"/>
              <a:t>51</a:t>
            </a:fld>
            <a:endParaRPr lang="en-US"/>
          </a:p>
        </p:txBody>
      </p:sp>
    </p:spTree>
    <p:extLst>
      <p:ext uri="{BB962C8B-B14F-4D97-AF65-F5344CB8AC3E}">
        <p14:creationId xmlns:p14="http://schemas.microsoft.com/office/powerpoint/2010/main" val="37277557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9539B-D3EF-193B-F2A8-6CC3FFED7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CA40D6-9A91-00B5-31AC-A03C542B0C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C738DB-3F7A-FCB4-385E-6F4DD4EF753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Say we have a 7-bit number and want to set the two most significant (left-most) bits to 1. What number should we bitwise-OR to do this?</a:t>
            </a:r>
          </a:p>
        </p:txBody>
      </p:sp>
      <p:sp>
        <p:nvSpPr>
          <p:cNvPr id="4" name="Slide Number Placeholder 3">
            <a:extLst>
              <a:ext uri="{FF2B5EF4-FFF2-40B4-BE49-F238E27FC236}">
                <a16:creationId xmlns:a16="http://schemas.microsoft.com/office/drawing/2014/main" id="{364A5786-0443-A8A9-2344-C366CF200258}"/>
              </a:ext>
            </a:extLst>
          </p:cNvPr>
          <p:cNvSpPr>
            <a:spLocks noGrp="1"/>
          </p:cNvSpPr>
          <p:nvPr>
            <p:ph type="sldNum" sz="quarter" idx="5"/>
          </p:nvPr>
        </p:nvSpPr>
        <p:spPr/>
        <p:txBody>
          <a:bodyPr/>
          <a:lstStyle/>
          <a:p>
            <a:fld id="{D1EC9309-185D-B241-857D-6AB647741F6D}" type="slidenum">
              <a:rPr lang="en-US" smtClean="0"/>
              <a:t>52</a:t>
            </a:fld>
            <a:endParaRPr lang="en-US"/>
          </a:p>
        </p:txBody>
      </p:sp>
    </p:spTree>
    <p:extLst>
      <p:ext uri="{BB962C8B-B14F-4D97-AF65-F5344CB8AC3E}">
        <p14:creationId xmlns:p14="http://schemas.microsoft.com/office/powerpoint/2010/main" val="427022081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1A43B-E8D7-90B3-D645-99DA4EE6FF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20925B-06EF-4E69-81FA-188E2782D5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753643-F130-84F5-6568-2769F76899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We'd need 11 in the first 2 bits, and 00000 in the next five bits, resulting to the number 1100000</a:t>
            </a:r>
          </a:p>
        </p:txBody>
      </p:sp>
      <p:sp>
        <p:nvSpPr>
          <p:cNvPr id="4" name="Slide Number Placeholder 3">
            <a:extLst>
              <a:ext uri="{FF2B5EF4-FFF2-40B4-BE49-F238E27FC236}">
                <a16:creationId xmlns:a16="http://schemas.microsoft.com/office/drawing/2014/main" id="{6DB4956F-48BF-368F-8731-91C53CE045FC}"/>
              </a:ext>
            </a:extLst>
          </p:cNvPr>
          <p:cNvSpPr>
            <a:spLocks noGrp="1"/>
          </p:cNvSpPr>
          <p:nvPr>
            <p:ph type="sldNum" sz="quarter" idx="5"/>
          </p:nvPr>
        </p:nvSpPr>
        <p:spPr/>
        <p:txBody>
          <a:bodyPr/>
          <a:lstStyle/>
          <a:p>
            <a:fld id="{D1EC9309-185D-B241-857D-6AB647741F6D}" type="slidenum">
              <a:rPr lang="en-US" smtClean="0"/>
              <a:t>53</a:t>
            </a:fld>
            <a:endParaRPr lang="en-US"/>
          </a:p>
        </p:txBody>
      </p:sp>
    </p:spTree>
    <p:extLst>
      <p:ext uri="{BB962C8B-B14F-4D97-AF65-F5344CB8AC3E}">
        <p14:creationId xmlns:p14="http://schemas.microsoft.com/office/powerpoint/2010/main" val="72582882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C9E75-F788-F35C-9826-DF1BBD405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A457C-FC92-BD96-3691-F75784622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6A85E-6BEE-1333-0F65-69861DC476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What number is this in decimal?</a:t>
            </a:r>
          </a:p>
        </p:txBody>
      </p:sp>
      <p:sp>
        <p:nvSpPr>
          <p:cNvPr id="4" name="Slide Number Placeholder 3">
            <a:extLst>
              <a:ext uri="{FF2B5EF4-FFF2-40B4-BE49-F238E27FC236}">
                <a16:creationId xmlns:a16="http://schemas.microsoft.com/office/drawing/2014/main" id="{C59E074A-3C63-2B29-3F05-1C589EE5D69A}"/>
              </a:ext>
            </a:extLst>
          </p:cNvPr>
          <p:cNvSpPr>
            <a:spLocks noGrp="1"/>
          </p:cNvSpPr>
          <p:nvPr>
            <p:ph type="sldNum" sz="quarter" idx="5"/>
          </p:nvPr>
        </p:nvSpPr>
        <p:spPr/>
        <p:txBody>
          <a:bodyPr/>
          <a:lstStyle/>
          <a:p>
            <a:fld id="{D1EC9309-185D-B241-857D-6AB647741F6D}" type="slidenum">
              <a:rPr lang="en-US" smtClean="0"/>
              <a:t>54</a:t>
            </a:fld>
            <a:endParaRPr lang="en-US"/>
          </a:p>
        </p:txBody>
      </p:sp>
    </p:spTree>
    <p:extLst>
      <p:ext uri="{BB962C8B-B14F-4D97-AF65-F5344CB8AC3E}">
        <p14:creationId xmlns:p14="http://schemas.microsoft.com/office/powerpoint/2010/main" val="34770710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1FF85-2112-3D27-76EC-21322421C1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0421C-3842-904A-8A71-DF37DAAF64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094B6D-8722-CF66-E56D-0A3F4100CD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202122"/>
                </a:solidFill>
                <a:effectLst/>
                <a:latin typeface="Arial" panose="020B0604020202020204" pitchFamily="34" charset="0"/>
              </a:rPr>
              <a:t>It's -32. </a:t>
            </a:r>
            <a:r>
              <a:rPr lang="en-US" b="0" i="0" dirty="0">
                <a:solidFill>
                  <a:srgbClr val="202122"/>
                </a:solidFill>
                <a:effectLst/>
                <a:latin typeface="Arial" panose="020B0604020202020204" pitchFamily="34" charset="0"/>
              </a:rPr>
              <a:t>Here's a trick, you can ignore all but the rightmost 1 for the sign and then that's -32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D8A10A4C-1F17-E1A3-0460-7E5817DFC2EE}"/>
              </a:ext>
            </a:extLst>
          </p:cNvPr>
          <p:cNvSpPr>
            <a:spLocks noGrp="1"/>
          </p:cNvSpPr>
          <p:nvPr>
            <p:ph type="sldNum" sz="quarter" idx="5"/>
          </p:nvPr>
        </p:nvSpPr>
        <p:spPr/>
        <p:txBody>
          <a:bodyPr/>
          <a:lstStyle/>
          <a:p>
            <a:fld id="{D1EC9309-185D-B241-857D-6AB647741F6D}" type="slidenum">
              <a:rPr lang="en-US" smtClean="0"/>
              <a:t>55</a:t>
            </a:fld>
            <a:endParaRPr lang="en-US"/>
          </a:p>
        </p:txBody>
      </p:sp>
    </p:spTree>
    <p:extLst>
      <p:ext uri="{BB962C8B-B14F-4D97-AF65-F5344CB8AC3E}">
        <p14:creationId xmlns:p14="http://schemas.microsoft.com/office/powerpoint/2010/main" val="6754265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798013-141D-1A9A-CD91-7812A2DCA4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4D1F0-09C4-BB40-8816-F258CB202A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05C9C2-B947-6FE4-CC7D-BD72FE7A5DA0}"/>
              </a:ext>
            </a:extLst>
          </p:cNvPr>
          <p:cNvSpPr>
            <a:spLocks noGrp="1"/>
          </p:cNvSpPr>
          <p:nvPr>
            <p:ph type="body" idx="1"/>
          </p:nvPr>
        </p:nvSpPr>
        <p:spPr/>
        <p:txBody>
          <a:bodyPr/>
          <a:lstStyle/>
          <a:p>
            <a:pPr marL="0" indent="0">
              <a:buNone/>
            </a:pPr>
            <a:r>
              <a:rPr lang="en-US" sz="1200" dirty="0"/>
              <a:t>Say we have 47 | -32. </a:t>
            </a:r>
            <a:r>
              <a:rPr lang="en-US" sz="1200" i="1" dirty="0"/>
              <a:t>What's the result?</a:t>
            </a:r>
          </a:p>
        </p:txBody>
      </p:sp>
      <p:sp>
        <p:nvSpPr>
          <p:cNvPr id="4" name="Slide Number Placeholder 3">
            <a:extLst>
              <a:ext uri="{FF2B5EF4-FFF2-40B4-BE49-F238E27FC236}">
                <a16:creationId xmlns:a16="http://schemas.microsoft.com/office/drawing/2014/main" id="{3D7C6309-331F-BD91-75CB-752C873F164A}"/>
              </a:ext>
            </a:extLst>
          </p:cNvPr>
          <p:cNvSpPr>
            <a:spLocks noGrp="1"/>
          </p:cNvSpPr>
          <p:nvPr>
            <p:ph type="sldNum" sz="quarter" idx="5"/>
          </p:nvPr>
        </p:nvSpPr>
        <p:spPr/>
        <p:txBody>
          <a:bodyPr/>
          <a:lstStyle/>
          <a:p>
            <a:fld id="{D1EC9309-185D-B241-857D-6AB647741F6D}" type="slidenum">
              <a:rPr lang="en-US" smtClean="0"/>
              <a:t>56</a:t>
            </a:fld>
            <a:endParaRPr lang="en-US"/>
          </a:p>
        </p:txBody>
      </p:sp>
    </p:spTree>
    <p:extLst>
      <p:ext uri="{BB962C8B-B14F-4D97-AF65-F5344CB8AC3E}">
        <p14:creationId xmlns:p14="http://schemas.microsoft.com/office/powerpoint/2010/main" val="26290951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2F8B7-1904-E72B-058B-25D115CFB0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7B6453-EAB6-D886-3BA0-BFE40093F6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FD16F2-AECF-E122-AAC8-73DC240C19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It should be 1101111 or -17 in decimal.</a:t>
            </a:r>
          </a:p>
        </p:txBody>
      </p:sp>
      <p:sp>
        <p:nvSpPr>
          <p:cNvPr id="4" name="Slide Number Placeholder 3">
            <a:extLst>
              <a:ext uri="{FF2B5EF4-FFF2-40B4-BE49-F238E27FC236}">
                <a16:creationId xmlns:a16="http://schemas.microsoft.com/office/drawing/2014/main" id="{E744600D-56F5-3B5A-0E11-63945A96CCC8}"/>
              </a:ext>
            </a:extLst>
          </p:cNvPr>
          <p:cNvSpPr>
            <a:spLocks noGrp="1"/>
          </p:cNvSpPr>
          <p:nvPr>
            <p:ph type="sldNum" sz="quarter" idx="5"/>
          </p:nvPr>
        </p:nvSpPr>
        <p:spPr/>
        <p:txBody>
          <a:bodyPr/>
          <a:lstStyle/>
          <a:p>
            <a:fld id="{D1EC9309-185D-B241-857D-6AB647741F6D}" type="slidenum">
              <a:rPr lang="en-US" smtClean="0"/>
              <a:t>57</a:t>
            </a:fld>
            <a:endParaRPr lang="en-US"/>
          </a:p>
        </p:txBody>
      </p:sp>
    </p:spTree>
    <p:extLst>
      <p:ext uri="{BB962C8B-B14F-4D97-AF65-F5344CB8AC3E}">
        <p14:creationId xmlns:p14="http://schemas.microsoft.com/office/powerpoint/2010/main" val="93016739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54288-9567-4B14-069A-CDFAE0C292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7DEBC-AB75-C91C-92FD-83265B621E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156146-EAA1-AD7E-046F-704BFC46AC7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Your turn! As before, convert 17 and -27 to binary (using signed extension for two's complement) .</a:t>
            </a:r>
          </a:p>
        </p:txBody>
      </p:sp>
      <p:sp>
        <p:nvSpPr>
          <p:cNvPr id="4" name="Slide Number Placeholder 3">
            <a:extLst>
              <a:ext uri="{FF2B5EF4-FFF2-40B4-BE49-F238E27FC236}">
                <a16:creationId xmlns:a16="http://schemas.microsoft.com/office/drawing/2014/main" id="{DABEDD64-8140-A211-380E-EB629EAA0D5F}"/>
              </a:ext>
            </a:extLst>
          </p:cNvPr>
          <p:cNvSpPr>
            <a:spLocks noGrp="1"/>
          </p:cNvSpPr>
          <p:nvPr>
            <p:ph type="sldNum" sz="quarter" idx="5"/>
          </p:nvPr>
        </p:nvSpPr>
        <p:spPr/>
        <p:txBody>
          <a:bodyPr/>
          <a:lstStyle/>
          <a:p>
            <a:fld id="{D1EC9309-185D-B241-857D-6AB647741F6D}" type="slidenum">
              <a:rPr lang="en-US" smtClean="0"/>
              <a:t>58</a:t>
            </a:fld>
            <a:endParaRPr lang="en-US"/>
          </a:p>
        </p:txBody>
      </p:sp>
    </p:spTree>
    <p:extLst>
      <p:ext uri="{BB962C8B-B14F-4D97-AF65-F5344CB8AC3E}">
        <p14:creationId xmlns:p14="http://schemas.microsoft.com/office/powerpoint/2010/main" val="364574626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5BDC2-E74D-A48C-13DC-6492EF0D8C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B282A6-5FDE-3C51-D5F2-7308B89532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A35DB2-79FB-0356-FC31-D7032A6095D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This will result in the 4</a:t>
            </a:r>
            <a:r>
              <a:rPr lang="en-US" b="0" i="0" baseline="30000" dirty="0">
                <a:solidFill>
                  <a:srgbClr val="202122"/>
                </a:solidFill>
                <a:effectLst/>
                <a:latin typeface="Arial" panose="020B0604020202020204" pitchFamily="34" charset="0"/>
              </a:rPr>
              <a:t>th</a:t>
            </a:r>
            <a:r>
              <a:rPr lang="en-US" b="0" i="0" dirty="0">
                <a:solidFill>
                  <a:srgbClr val="202122"/>
                </a:solidFill>
                <a:effectLst/>
                <a:latin typeface="Arial" panose="020B0604020202020204" pitchFamily="34" charset="0"/>
              </a:rPr>
              <a:t> and 0</a:t>
            </a:r>
            <a:r>
              <a:rPr lang="en-US" b="0" i="0" baseline="30000" dirty="0">
                <a:solidFill>
                  <a:srgbClr val="202122"/>
                </a:solidFill>
                <a:effectLst/>
                <a:latin typeface="Arial" panose="020B0604020202020204" pitchFamily="34" charset="0"/>
              </a:rPr>
              <a:t>th</a:t>
            </a:r>
            <a:r>
              <a:rPr lang="en-US" b="0" i="0" dirty="0">
                <a:solidFill>
                  <a:srgbClr val="202122"/>
                </a:solidFill>
                <a:effectLst/>
                <a:latin typeface="Arial" panose="020B0604020202020204" pitchFamily="34" charset="0"/>
              </a:rPr>
              <a:t> bit being set to 1.</a:t>
            </a:r>
          </a:p>
        </p:txBody>
      </p:sp>
      <p:sp>
        <p:nvSpPr>
          <p:cNvPr id="4" name="Slide Number Placeholder 3">
            <a:extLst>
              <a:ext uri="{FF2B5EF4-FFF2-40B4-BE49-F238E27FC236}">
                <a16:creationId xmlns:a16="http://schemas.microsoft.com/office/drawing/2014/main" id="{CAFB5331-84FE-AB62-ED27-BA402CC86034}"/>
              </a:ext>
            </a:extLst>
          </p:cNvPr>
          <p:cNvSpPr>
            <a:spLocks noGrp="1"/>
          </p:cNvSpPr>
          <p:nvPr>
            <p:ph type="sldNum" sz="quarter" idx="5"/>
          </p:nvPr>
        </p:nvSpPr>
        <p:spPr/>
        <p:txBody>
          <a:bodyPr/>
          <a:lstStyle/>
          <a:p>
            <a:fld id="{D1EC9309-185D-B241-857D-6AB647741F6D}" type="slidenum">
              <a:rPr lang="en-US" smtClean="0"/>
              <a:t>59</a:t>
            </a:fld>
            <a:endParaRPr lang="en-US"/>
          </a:p>
        </p:txBody>
      </p:sp>
    </p:spTree>
    <p:extLst>
      <p:ext uri="{BB962C8B-B14F-4D97-AF65-F5344CB8AC3E}">
        <p14:creationId xmlns:p14="http://schemas.microsoft.com/office/powerpoint/2010/main" val="418251966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58BFC-988D-1756-AAC1-C511EC7F5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0A6346-E061-5FBA-A26D-3D52B0FC3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A75B03-5D5C-996F-7C77-48A08B5400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Say we have a 7-bit number and want to invert the two most significant (left-most) and two least significant (right-most) bits. What number should we bitwise-XOR to do this?</a:t>
            </a:r>
          </a:p>
        </p:txBody>
      </p:sp>
      <p:sp>
        <p:nvSpPr>
          <p:cNvPr id="4" name="Slide Number Placeholder 3">
            <a:extLst>
              <a:ext uri="{FF2B5EF4-FFF2-40B4-BE49-F238E27FC236}">
                <a16:creationId xmlns:a16="http://schemas.microsoft.com/office/drawing/2014/main" id="{40D6637B-41CE-B91B-064C-AA40C39BBF06}"/>
              </a:ext>
            </a:extLst>
          </p:cNvPr>
          <p:cNvSpPr>
            <a:spLocks noGrp="1"/>
          </p:cNvSpPr>
          <p:nvPr>
            <p:ph type="sldNum" sz="quarter" idx="5"/>
          </p:nvPr>
        </p:nvSpPr>
        <p:spPr/>
        <p:txBody>
          <a:bodyPr/>
          <a:lstStyle/>
          <a:p>
            <a:fld id="{D1EC9309-185D-B241-857D-6AB647741F6D}" type="slidenum">
              <a:rPr lang="en-US" smtClean="0"/>
              <a:t>60</a:t>
            </a:fld>
            <a:endParaRPr lang="en-US"/>
          </a:p>
        </p:txBody>
      </p:sp>
    </p:spTree>
    <p:extLst>
      <p:ext uri="{BB962C8B-B14F-4D97-AF65-F5344CB8AC3E}">
        <p14:creationId xmlns:p14="http://schemas.microsoft.com/office/powerpoint/2010/main" val="41320560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E51AB-F40A-4FAB-F946-5F058B2073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702C39-FCAC-C516-6B6C-5B93F1D04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0BBB5F-999B-F6AD-6B65-D057D4F94E6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We'd need 11 in the first and last 2 bits, that is 11000011</a:t>
            </a:r>
          </a:p>
        </p:txBody>
      </p:sp>
      <p:sp>
        <p:nvSpPr>
          <p:cNvPr id="4" name="Slide Number Placeholder 3">
            <a:extLst>
              <a:ext uri="{FF2B5EF4-FFF2-40B4-BE49-F238E27FC236}">
                <a16:creationId xmlns:a16="http://schemas.microsoft.com/office/drawing/2014/main" id="{9289C74A-D6EB-05F0-1DD9-FD879670CF14}"/>
              </a:ext>
            </a:extLst>
          </p:cNvPr>
          <p:cNvSpPr>
            <a:spLocks noGrp="1"/>
          </p:cNvSpPr>
          <p:nvPr>
            <p:ph type="sldNum" sz="quarter" idx="5"/>
          </p:nvPr>
        </p:nvSpPr>
        <p:spPr/>
        <p:txBody>
          <a:bodyPr/>
          <a:lstStyle/>
          <a:p>
            <a:fld id="{D1EC9309-185D-B241-857D-6AB647741F6D}" type="slidenum">
              <a:rPr lang="en-US" smtClean="0"/>
              <a:t>61</a:t>
            </a:fld>
            <a:endParaRPr lang="en-US"/>
          </a:p>
        </p:txBody>
      </p:sp>
    </p:spTree>
    <p:extLst>
      <p:ext uri="{BB962C8B-B14F-4D97-AF65-F5344CB8AC3E}">
        <p14:creationId xmlns:p14="http://schemas.microsoft.com/office/powerpoint/2010/main" val="26726884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C6AFE-CB29-8CCA-4274-A1E71CBCAB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20359C-901B-4814-2F8F-D85A6F5795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A0D1CA-A5E0-0E8A-A605-BA4EC577F5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What number is this in decimal?</a:t>
            </a:r>
          </a:p>
        </p:txBody>
      </p:sp>
      <p:sp>
        <p:nvSpPr>
          <p:cNvPr id="4" name="Slide Number Placeholder 3">
            <a:extLst>
              <a:ext uri="{FF2B5EF4-FFF2-40B4-BE49-F238E27FC236}">
                <a16:creationId xmlns:a16="http://schemas.microsoft.com/office/drawing/2014/main" id="{E1B56406-9EE3-D568-AD2C-68EFB51C7D1F}"/>
              </a:ext>
            </a:extLst>
          </p:cNvPr>
          <p:cNvSpPr>
            <a:spLocks noGrp="1"/>
          </p:cNvSpPr>
          <p:nvPr>
            <p:ph type="sldNum" sz="quarter" idx="5"/>
          </p:nvPr>
        </p:nvSpPr>
        <p:spPr/>
        <p:txBody>
          <a:bodyPr/>
          <a:lstStyle/>
          <a:p>
            <a:fld id="{D1EC9309-185D-B241-857D-6AB647741F6D}" type="slidenum">
              <a:rPr lang="en-US" smtClean="0"/>
              <a:t>62</a:t>
            </a:fld>
            <a:endParaRPr lang="en-US"/>
          </a:p>
        </p:txBody>
      </p:sp>
    </p:spTree>
    <p:extLst>
      <p:ext uri="{BB962C8B-B14F-4D97-AF65-F5344CB8AC3E}">
        <p14:creationId xmlns:p14="http://schemas.microsoft.com/office/powerpoint/2010/main" val="13918387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DC7A3-B468-8076-68AB-1E7EA40AD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868B2A-648C-549D-D8EA-153FC016C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B3FE02-8813-D03B-98C8-5B0B2BCA6A6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It's -61. Here's a trick, you can ignore all but the rightmost 1 for the sign and then that's -64+2+1=-61</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5E51D3CF-77DE-6A5A-F43D-C9EE2D24966A}"/>
              </a:ext>
            </a:extLst>
          </p:cNvPr>
          <p:cNvSpPr>
            <a:spLocks noGrp="1"/>
          </p:cNvSpPr>
          <p:nvPr>
            <p:ph type="sldNum" sz="quarter" idx="5"/>
          </p:nvPr>
        </p:nvSpPr>
        <p:spPr/>
        <p:txBody>
          <a:bodyPr/>
          <a:lstStyle/>
          <a:p>
            <a:fld id="{D1EC9309-185D-B241-857D-6AB647741F6D}" type="slidenum">
              <a:rPr lang="en-US" smtClean="0"/>
              <a:t>63</a:t>
            </a:fld>
            <a:endParaRPr lang="en-US"/>
          </a:p>
        </p:txBody>
      </p:sp>
    </p:spTree>
    <p:extLst>
      <p:ext uri="{BB962C8B-B14F-4D97-AF65-F5344CB8AC3E}">
        <p14:creationId xmlns:p14="http://schemas.microsoft.com/office/powerpoint/2010/main" val="177976538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FBAC-097E-5DB8-5CC9-3BA04F841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C85D2-6696-A571-CA1F-DF03194750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48CB26-F53E-1F88-40C9-6B818F1301B6}"/>
              </a:ext>
            </a:extLst>
          </p:cNvPr>
          <p:cNvSpPr>
            <a:spLocks noGrp="1"/>
          </p:cNvSpPr>
          <p:nvPr>
            <p:ph type="body" idx="1"/>
          </p:nvPr>
        </p:nvSpPr>
        <p:spPr/>
        <p:txBody>
          <a:bodyPr/>
          <a:lstStyle/>
          <a:p>
            <a:pPr marL="0" indent="0">
              <a:buNone/>
            </a:pPr>
            <a:r>
              <a:rPr lang="en-US" sz="1200" dirty="0"/>
              <a:t>Say we have 117 ^ -61. </a:t>
            </a:r>
            <a:r>
              <a:rPr lang="en-US" sz="1200" i="1" dirty="0"/>
              <a:t>What's the result?</a:t>
            </a:r>
          </a:p>
        </p:txBody>
      </p:sp>
      <p:sp>
        <p:nvSpPr>
          <p:cNvPr id="4" name="Slide Number Placeholder 3">
            <a:extLst>
              <a:ext uri="{FF2B5EF4-FFF2-40B4-BE49-F238E27FC236}">
                <a16:creationId xmlns:a16="http://schemas.microsoft.com/office/drawing/2014/main" id="{CBC009BF-27E6-C74A-5704-C92A984CA14B}"/>
              </a:ext>
            </a:extLst>
          </p:cNvPr>
          <p:cNvSpPr>
            <a:spLocks noGrp="1"/>
          </p:cNvSpPr>
          <p:nvPr>
            <p:ph type="sldNum" sz="quarter" idx="5"/>
          </p:nvPr>
        </p:nvSpPr>
        <p:spPr/>
        <p:txBody>
          <a:bodyPr/>
          <a:lstStyle/>
          <a:p>
            <a:fld id="{D1EC9309-185D-B241-857D-6AB647741F6D}" type="slidenum">
              <a:rPr lang="en-US" smtClean="0"/>
              <a:t>64</a:t>
            </a:fld>
            <a:endParaRPr lang="en-US"/>
          </a:p>
        </p:txBody>
      </p:sp>
    </p:spTree>
    <p:extLst>
      <p:ext uri="{BB962C8B-B14F-4D97-AF65-F5344CB8AC3E}">
        <p14:creationId xmlns:p14="http://schemas.microsoft.com/office/powerpoint/2010/main" val="10754632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FFA4F-582A-C8A2-10E3-1C70873FC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EC87A-3798-F321-9072-5C59098CBE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EEC649-E08C-D1C6-F853-E4A97BB042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02122"/>
                </a:solidFill>
                <a:effectLst/>
                <a:latin typeface="Arial" panose="020B0604020202020204" pitchFamily="34" charset="0"/>
              </a:rPr>
              <a:t>It should be 10110110 or -128+32+16+4+2=-74 in decimal.</a:t>
            </a:r>
          </a:p>
        </p:txBody>
      </p:sp>
      <p:sp>
        <p:nvSpPr>
          <p:cNvPr id="4" name="Slide Number Placeholder 3">
            <a:extLst>
              <a:ext uri="{FF2B5EF4-FFF2-40B4-BE49-F238E27FC236}">
                <a16:creationId xmlns:a16="http://schemas.microsoft.com/office/drawing/2014/main" id="{3ECB47E9-BCB8-52DC-C800-5BA531618D36}"/>
              </a:ext>
            </a:extLst>
          </p:cNvPr>
          <p:cNvSpPr>
            <a:spLocks noGrp="1"/>
          </p:cNvSpPr>
          <p:nvPr>
            <p:ph type="sldNum" sz="quarter" idx="5"/>
          </p:nvPr>
        </p:nvSpPr>
        <p:spPr/>
        <p:txBody>
          <a:bodyPr/>
          <a:lstStyle/>
          <a:p>
            <a:fld id="{D1EC9309-185D-B241-857D-6AB647741F6D}" type="slidenum">
              <a:rPr lang="en-US" smtClean="0"/>
              <a:t>65</a:t>
            </a:fld>
            <a:endParaRPr lang="en-US"/>
          </a:p>
        </p:txBody>
      </p:sp>
    </p:spTree>
    <p:extLst>
      <p:ext uri="{BB962C8B-B14F-4D97-AF65-F5344CB8AC3E}">
        <p14:creationId xmlns:p14="http://schemas.microsoft.com/office/powerpoint/2010/main" val="37927535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85CD0-977C-C394-FAFE-DEBFA18BF8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E38DF-B3F4-C724-5228-17891B944F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94F0E2-D972-1591-2F85-9820D45F47AD}"/>
              </a:ext>
            </a:extLst>
          </p:cNvPr>
          <p:cNvSpPr>
            <a:spLocks noGrp="1"/>
          </p:cNvSpPr>
          <p:nvPr>
            <p:ph type="body" idx="1"/>
          </p:nvPr>
        </p:nvSpPr>
        <p:spPr/>
        <p:txBody>
          <a:bodyPr/>
          <a:lstStyle/>
          <a:p>
            <a:r>
              <a:rPr lang="en-US" dirty="0"/>
              <a:t>Bitwise operations can be quite useful in digital logic and can make code both more concise and faster.</a:t>
            </a:r>
          </a:p>
          <a:p>
            <a:r>
              <a:rPr lang="en-US" dirty="0"/>
              <a:t>This week's assignment will give you more practice with bitwise operations.</a:t>
            </a:r>
          </a:p>
          <a:p>
            <a:r>
              <a:rPr lang="en-US" dirty="0"/>
              <a:t>In the meantime, let’s work on some mystery functions. You want to try different numbers to come up with theories of what they do.</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F11B1156-3635-7D33-AD4D-0719FA1ADFED}"/>
              </a:ext>
            </a:extLst>
          </p:cNvPr>
          <p:cNvSpPr>
            <a:spLocks noGrp="1"/>
          </p:cNvSpPr>
          <p:nvPr>
            <p:ph type="sldNum" sz="quarter" idx="5"/>
          </p:nvPr>
        </p:nvSpPr>
        <p:spPr/>
        <p:txBody>
          <a:bodyPr/>
          <a:lstStyle/>
          <a:p>
            <a:fld id="{D1EC9309-185D-B241-857D-6AB647741F6D}" type="slidenum">
              <a:rPr lang="en-US" smtClean="0"/>
              <a:t>66</a:t>
            </a:fld>
            <a:endParaRPr lang="en-US"/>
          </a:p>
        </p:txBody>
      </p:sp>
    </p:spTree>
    <p:extLst>
      <p:ext uri="{BB962C8B-B14F-4D97-AF65-F5344CB8AC3E}">
        <p14:creationId xmlns:p14="http://schemas.microsoft.com/office/powerpoint/2010/main" val="10153045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9C82F-A5B1-E9EC-84BF-6F3EF3F7C2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8AF5CC-E4F3-DAC3-BFC7-98F978C112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D4F2FA-D809-5191-C605-B29193B5D643}"/>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Think, what type will this function return? If you assume a and b are integers, what are good inputs to test? When would the result of applying a bitwise </a:t>
            </a:r>
            <a:r>
              <a:rPr lang="en-US" b="0" i="0" dirty="0" err="1">
                <a:solidFill>
                  <a:srgbClr val="202122"/>
                </a:solidFill>
                <a:effectLst/>
                <a:latin typeface="Arial" panose="020B0604020202020204" pitchFamily="34" charset="0"/>
              </a:rPr>
              <a:t>xor</a:t>
            </a:r>
            <a:r>
              <a:rPr lang="en-US" b="0" i="0" dirty="0">
                <a:solidFill>
                  <a:srgbClr val="202122"/>
                </a:solidFill>
                <a:effectLst/>
                <a:latin typeface="Arial" panose="020B0604020202020204" pitchFamily="34" charset="0"/>
              </a:rPr>
              <a:t> result to the decimal number 0?</a:t>
            </a:r>
          </a:p>
        </p:txBody>
      </p:sp>
      <p:sp>
        <p:nvSpPr>
          <p:cNvPr id="4" name="Slide Number Placeholder 3">
            <a:extLst>
              <a:ext uri="{FF2B5EF4-FFF2-40B4-BE49-F238E27FC236}">
                <a16:creationId xmlns:a16="http://schemas.microsoft.com/office/drawing/2014/main" id="{9921FE5B-9C8E-8FB7-4019-795858BD4ABB}"/>
              </a:ext>
            </a:extLst>
          </p:cNvPr>
          <p:cNvSpPr>
            <a:spLocks noGrp="1"/>
          </p:cNvSpPr>
          <p:nvPr>
            <p:ph type="sldNum" sz="quarter" idx="5"/>
          </p:nvPr>
        </p:nvSpPr>
        <p:spPr/>
        <p:txBody>
          <a:bodyPr/>
          <a:lstStyle/>
          <a:p>
            <a:fld id="{D1EC9309-185D-B241-857D-6AB647741F6D}" type="slidenum">
              <a:rPr lang="en-US" smtClean="0"/>
              <a:t>67</a:t>
            </a:fld>
            <a:endParaRPr lang="en-US"/>
          </a:p>
        </p:txBody>
      </p:sp>
    </p:spTree>
    <p:extLst>
      <p:ext uri="{BB962C8B-B14F-4D97-AF65-F5344CB8AC3E}">
        <p14:creationId xmlns:p14="http://schemas.microsoft.com/office/powerpoint/2010/main" val="127063733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061DC-7388-5471-06B4-6067E81EC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124598-3B1B-4F97-07A3-AC5AC7B033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522D0-FAB2-54CE-2098-8809AA728D8E}"/>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The function returns a bool. It seems like it's converting the result of the XOR bitwise operation on a and b to a decimal number and comparing it against 0. 0 in decimal is 0000…0 in binary. For the result of a bitwise XOR operation to always be 0, we would need every single bit we compare between the two numbers to be equal. </a:t>
            </a:r>
          </a:p>
        </p:txBody>
      </p:sp>
      <p:sp>
        <p:nvSpPr>
          <p:cNvPr id="4" name="Slide Number Placeholder 3">
            <a:extLst>
              <a:ext uri="{FF2B5EF4-FFF2-40B4-BE49-F238E27FC236}">
                <a16:creationId xmlns:a16="http://schemas.microsoft.com/office/drawing/2014/main" id="{56807D95-CB11-043E-919E-AB328DA2ADB6}"/>
              </a:ext>
            </a:extLst>
          </p:cNvPr>
          <p:cNvSpPr>
            <a:spLocks noGrp="1"/>
          </p:cNvSpPr>
          <p:nvPr>
            <p:ph type="sldNum" sz="quarter" idx="5"/>
          </p:nvPr>
        </p:nvSpPr>
        <p:spPr/>
        <p:txBody>
          <a:bodyPr/>
          <a:lstStyle/>
          <a:p>
            <a:fld id="{D1EC9309-185D-B241-857D-6AB647741F6D}" type="slidenum">
              <a:rPr lang="en-US" smtClean="0"/>
              <a:t>68</a:t>
            </a:fld>
            <a:endParaRPr lang="en-US"/>
          </a:p>
        </p:txBody>
      </p:sp>
    </p:spTree>
    <p:extLst>
      <p:ext uri="{BB962C8B-B14F-4D97-AF65-F5344CB8AC3E}">
        <p14:creationId xmlns:p14="http://schemas.microsoft.com/office/powerpoint/2010/main" val="30462295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BB330-66CE-C4B6-0925-311C607192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A476CD-F995-6F62-12E2-F4A8FFC09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58A913-5BE4-5C54-A6E8-688F4400DD9A}"/>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Again, what is the return type? Try a few different inputs for a. </a:t>
            </a:r>
          </a:p>
        </p:txBody>
      </p:sp>
      <p:sp>
        <p:nvSpPr>
          <p:cNvPr id="4" name="Slide Number Placeholder 3">
            <a:extLst>
              <a:ext uri="{FF2B5EF4-FFF2-40B4-BE49-F238E27FC236}">
                <a16:creationId xmlns:a16="http://schemas.microsoft.com/office/drawing/2014/main" id="{DC1AB1E6-EE8C-1581-03C0-BD8409676CC1}"/>
              </a:ext>
            </a:extLst>
          </p:cNvPr>
          <p:cNvSpPr>
            <a:spLocks noGrp="1"/>
          </p:cNvSpPr>
          <p:nvPr>
            <p:ph type="sldNum" sz="quarter" idx="5"/>
          </p:nvPr>
        </p:nvSpPr>
        <p:spPr/>
        <p:txBody>
          <a:bodyPr/>
          <a:lstStyle/>
          <a:p>
            <a:fld id="{D1EC9309-185D-B241-857D-6AB647741F6D}" type="slidenum">
              <a:rPr lang="en-US" smtClean="0"/>
              <a:t>69</a:t>
            </a:fld>
            <a:endParaRPr lang="en-US"/>
          </a:p>
        </p:txBody>
      </p:sp>
    </p:spTree>
    <p:extLst>
      <p:ext uri="{BB962C8B-B14F-4D97-AF65-F5344CB8AC3E}">
        <p14:creationId xmlns:p14="http://schemas.microsoft.com/office/powerpoint/2010/main" val="408417111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26436-CD52-F2A1-E2F7-3C117D6FF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C91AE5-0DDD-166C-6AA5-48EB2C8EA3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B7C124-BCB0-EC5B-5C20-7089C17A0A14}"/>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Don't forget that if you have an n-bit number, the MSB would be at the n-1 bit (starting 0 to the right and advancing to the left)</a:t>
            </a:r>
          </a:p>
        </p:txBody>
      </p:sp>
      <p:sp>
        <p:nvSpPr>
          <p:cNvPr id="4" name="Slide Number Placeholder 3">
            <a:extLst>
              <a:ext uri="{FF2B5EF4-FFF2-40B4-BE49-F238E27FC236}">
                <a16:creationId xmlns:a16="http://schemas.microsoft.com/office/drawing/2014/main" id="{613927D1-EBF1-3858-B38C-B8B695ABF821}"/>
              </a:ext>
            </a:extLst>
          </p:cNvPr>
          <p:cNvSpPr>
            <a:spLocks noGrp="1"/>
          </p:cNvSpPr>
          <p:nvPr>
            <p:ph type="sldNum" sz="quarter" idx="5"/>
          </p:nvPr>
        </p:nvSpPr>
        <p:spPr/>
        <p:txBody>
          <a:bodyPr/>
          <a:lstStyle/>
          <a:p>
            <a:fld id="{D1EC9309-185D-B241-857D-6AB647741F6D}" type="slidenum">
              <a:rPr lang="en-US" smtClean="0"/>
              <a:t>70</a:t>
            </a:fld>
            <a:endParaRPr lang="en-US"/>
          </a:p>
        </p:txBody>
      </p:sp>
    </p:spTree>
    <p:extLst>
      <p:ext uri="{BB962C8B-B14F-4D97-AF65-F5344CB8AC3E}">
        <p14:creationId xmlns:p14="http://schemas.microsoft.com/office/powerpoint/2010/main" val="6801004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D637A-BD73-85D0-4E55-AB8209097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FFB750-1A28-CDE3-816F-63F982A694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83F8F7-21E2-BD28-6DDE-24A2613E2845}"/>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This should feel very familiar. The only thing we changed is 3 to b.</a:t>
            </a:r>
          </a:p>
        </p:txBody>
      </p:sp>
      <p:sp>
        <p:nvSpPr>
          <p:cNvPr id="4" name="Slide Number Placeholder 3">
            <a:extLst>
              <a:ext uri="{FF2B5EF4-FFF2-40B4-BE49-F238E27FC236}">
                <a16:creationId xmlns:a16="http://schemas.microsoft.com/office/drawing/2014/main" id="{F8834039-7DA5-23A9-7EAF-B28FF81AAB76}"/>
              </a:ext>
            </a:extLst>
          </p:cNvPr>
          <p:cNvSpPr>
            <a:spLocks noGrp="1"/>
          </p:cNvSpPr>
          <p:nvPr>
            <p:ph type="sldNum" sz="quarter" idx="5"/>
          </p:nvPr>
        </p:nvSpPr>
        <p:spPr/>
        <p:txBody>
          <a:bodyPr/>
          <a:lstStyle/>
          <a:p>
            <a:fld id="{D1EC9309-185D-B241-857D-6AB647741F6D}" type="slidenum">
              <a:rPr lang="en-US" smtClean="0"/>
              <a:t>71</a:t>
            </a:fld>
            <a:endParaRPr lang="en-US"/>
          </a:p>
        </p:txBody>
      </p:sp>
    </p:spTree>
    <p:extLst>
      <p:ext uri="{BB962C8B-B14F-4D97-AF65-F5344CB8AC3E}">
        <p14:creationId xmlns:p14="http://schemas.microsoft.com/office/powerpoint/2010/main" val="261361653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94F70-53E3-C525-B9EB-71E0F3AAA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A78E91-5C82-71F1-D5E2-4BD4516477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873DB-FBD8-0140-C989-F4040551A56B}"/>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So now we test the b-</a:t>
            </a:r>
            <a:r>
              <a:rPr lang="en-US" b="0" i="0" dirty="0" err="1">
                <a:solidFill>
                  <a:srgbClr val="202122"/>
                </a:solidFill>
                <a:effectLst/>
                <a:latin typeface="Arial" panose="020B0604020202020204" pitchFamily="34" charset="0"/>
              </a:rPr>
              <a:t>th</a:t>
            </a:r>
            <a:r>
              <a:rPr lang="en-US" b="0" i="0" dirty="0">
                <a:solidFill>
                  <a:srgbClr val="202122"/>
                </a:solidFill>
                <a:effectLst/>
                <a:latin typeface="Arial" panose="020B0604020202020204" pitchFamily="34" charset="0"/>
              </a:rPr>
              <a:t> bit, not necessarily the MSB. Ideally, we should have checked that b is within the n bits that a has but that's a bit complicated in languages like Python.</a:t>
            </a:r>
          </a:p>
        </p:txBody>
      </p:sp>
      <p:sp>
        <p:nvSpPr>
          <p:cNvPr id="4" name="Slide Number Placeholder 3">
            <a:extLst>
              <a:ext uri="{FF2B5EF4-FFF2-40B4-BE49-F238E27FC236}">
                <a16:creationId xmlns:a16="http://schemas.microsoft.com/office/drawing/2014/main" id="{3B183414-7E50-840C-FC71-5ECB6FB8CEEA}"/>
              </a:ext>
            </a:extLst>
          </p:cNvPr>
          <p:cNvSpPr>
            <a:spLocks noGrp="1"/>
          </p:cNvSpPr>
          <p:nvPr>
            <p:ph type="sldNum" sz="quarter" idx="5"/>
          </p:nvPr>
        </p:nvSpPr>
        <p:spPr/>
        <p:txBody>
          <a:bodyPr/>
          <a:lstStyle/>
          <a:p>
            <a:fld id="{D1EC9309-185D-B241-857D-6AB647741F6D}" type="slidenum">
              <a:rPr lang="en-US" smtClean="0"/>
              <a:t>72</a:t>
            </a:fld>
            <a:endParaRPr lang="en-US"/>
          </a:p>
        </p:txBody>
      </p:sp>
    </p:spTree>
    <p:extLst>
      <p:ext uri="{BB962C8B-B14F-4D97-AF65-F5344CB8AC3E}">
        <p14:creationId xmlns:p14="http://schemas.microsoft.com/office/powerpoint/2010/main" val="239218356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BCD5D-A9FD-0331-2751-8316D309B1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C624F4-A072-A821-0CA3-CEAC95A9A1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364D5D-EBE4-97B6-2389-8D16D88B659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Last head scratcher. What does this super concise function do? Let's start by realizing that it does not return a bool but a decimal number</a:t>
            </a:r>
          </a:p>
        </p:txBody>
      </p:sp>
      <p:sp>
        <p:nvSpPr>
          <p:cNvPr id="4" name="Slide Number Placeholder 3">
            <a:extLst>
              <a:ext uri="{FF2B5EF4-FFF2-40B4-BE49-F238E27FC236}">
                <a16:creationId xmlns:a16="http://schemas.microsoft.com/office/drawing/2014/main" id="{CDD2B820-B359-B2AA-814E-32B0633398A5}"/>
              </a:ext>
            </a:extLst>
          </p:cNvPr>
          <p:cNvSpPr>
            <a:spLocks noGrp="1"/>
          </p:cNvSpPr>
          <p:nvPr>
            <p:ph type="sldNum" sz="quarter" idx="5"/>
          </p:nvPr>
        </p:nvSpPr>
        <p:spPr/>
        <p:txBody>
          <a:bodyPr/>
          <a:lstStyle/>
          <a:p>
            <a:fld id="{D1EC9309-185D-B241-857D-6AB647741F6D}" type="slidenum">
              <a:rPr lang="en-US" smtClean="0"/>
              <a:t>73</a:t>
            </a:fld>
            <a:endParaRPr lang="en-US"/>
          </a:p>
        </p:txBody>
      </p:sp>
    </p:spTree>
    <p:extLst>
      <p:ext uri="{BB962C8B-B14F-4D97-AF65-F5344CB8AC3E}">
        <p14:creationId xmlns:p14="http://schemas.microsoft.com/office/powerpoint/2010/main" val="143854619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0FFB5-1C8C-87FC-1B52-497B94410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5BC335-BC4E-0175-A400-1DD5E177BD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72985A-641B-1253-9A56-91007AFDAA3C}"/>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Cool, huh?</a:t>
            </a:r>
          </a:p>
        </p:txBody>
      </p:sp>
      <p:sp>
        <p:nvSpPr>
          <p:cNvPr id="4" name="Slide Number Placeholder 3">
            <a:extLst>
              <a:ext uri="{FF2B5EF4-FFF2-40B4-BE49-F238E27FC236}">
                <a16:creationId xmlns:a16="http://schemas.microsoft.com/office/drawing/2014/main" id="{59FA9638-D12F-CC54-720B-6F292377AC9E}"/>
              </a:ext>
            </a:extLst>
          </p:cNvPr>
          <p:cNvSpPr>
            <a:spLocks noGrp="1"/>
          </p:cNvSpPr>
          <p:nvPr>
            <p:ph type="sldNum" sz="quarter" idx="5"/>
          </p:nvPr>
        </p:nvSpPr>
        <p:spPr/>
        <p:txBody>
          <a:bodyPr/>
          <a:lstStyle/>
          <a:p>
            <a:fld id="{D1EC9309-185D-B241-857D-6AB647741F6D}" type="slidenum">
              <a:rPr lang="en-US" smtClean="0"/>
              <a:t>74</a:t>
            </a:fld>
            <a:endParaRPr lang="en-US"/>
          </a:p>
        </p:txBody>
      </p:sp>
    </p:spTree>
    <p:extLst>
      <p:ext uri="{BB962C8B-B14F-4D97-AF65-F5344CB8AC3E}">
        <p14:creationId xmlns:p14="http://schemas.microsoft.com/office/powerpoint/2010/main" val="59279762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B1D18-6697-9B43-F03B-A18358479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DEA64-907B-3BB4-1A5A-BE34C2506B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A55E3D-D9D2-D619-B000-05AFEA318B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386218EC-CCDE-8DC7-5F48-16CD834EA3BF}"/>
              </a:ext>
            </a:extLst>
          </p:cNvPr>
          <p:cNvSpPr>
            <a:spLocks noGrp="1"/>
          </p:cNvSpPr>
          <p:nvPr>
            <p:ph type="sldNum" sz="quarter" idx="5"/>
          </p:nvPr>
        </p:nvSpPr>
        <p:spPr/>
        <p:txBody>
          <a:bodyPr/>
          <a:lstStyle/>
          <a:p>
            <a:fld id="{D1EC9309-185D-B241-857D-6AB647741F6D}" type="slidenum">
              <a:rPr lang="en-US" smtClean="0"/>
              <a:t>75</a:t>
            </a:fld>
            <a:endParaRPr lang="en-US"/>
          </a:p>
        </p:txBody>
      </p:sp>
    </p:spTree>
    <p:extLst>
      <p:ext uri="{BB962C8B-B14F-4D97-AF65-F5344CB8AC3E}">
        <p14:creationId xmlns:p14="http://schemas.microsoft.com/office/powerpoint/2010/main" val="22196863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A9341-E9F3-752B-4F7F-DB1E41E3C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251618-C8AE-133D-B774-33EDD275C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20C336-7F1E-27C2-ECFB-A1F78FD1D097}"/>
              </a:ext>
            </a:extLst>
          </p:cNvPr>
          <p:cNvSpPr>
            <a:spLocks noGrp="1"/>
          </p:cNvSpPr>
          <p:nvPr>
            <p:ph type="body" idx="1"/>
          </p:nvPr>
        </p:nvSpPr>
        <p:spPr/>
        <p:txBody>
          <a:bodyPr/>
          <a:lstStyle/>
          <a:p>
            <a:r>
              <a:rPr lang="en-US" dirty="0"/>
              <a:t>So far, we have seen that computers store information in bits and we have interpreted these bits as integers. </a:t>
            </a:r>
          </a:p>
          <a:p>
            <a:r>
              <a:rPr lang="en-US" dirty="0"/>
              <a:t>But what about non-integer numbers, such as floating-point numbers, or any other type of information, such as letters, emojis, colors, sound </a:t>
            </a:r>
            <a:r>
              <a:rPr lang="en-US" dirty="0" err="1"/>
              <a:t>etc</a:t>
            </a:r>
            <a:r>
              <a:rPr lang="en-US" dirty="0"/>
              <a:t>?</a:t>
            </a:r>
          </a:p>
          <a:p>
            <a:r>
              <a:rPr lang="en-US" dirty="0"/>
              <a:t>There are different international standards that determine how binary is </a:t>
            </a:r>
            <a:r>
              <a:rPr lang="en-US" b="1" dirty="0"/>
              <a:t>encoded </a:t>
            </a:r>
            <a:r>
              <a:rPr lang="en-US" dirty="0"/>
              <a:t>into other representations. </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BE6402B5-D56F-5B09-9E86-AEA692B18D7C}"/>
              </a:ext>
            </a:extLst>
          </p:cNvPr>
          <p:cNvSpPr>
            <a:spLocks noGrp="1"/>
          </p:cNvSpPr>
          <p:nvPr>
            <p:ph type="sldNum" sz="quarter" idx="5"/>
          </p:nvPr>
        </p:nvSpPr>
        <p:spPr/>
        <p:txBody>
          <a:bodyPr/>
          <a:lstStyle/>
          <a:p>
            <a:fld id="{D1EC9309-185D-B241-857D-6AB647741F6D}" type="slidenum">
              <a:rPr lang="en-US" smtClean="0"/>
              <a:t>76</a:t>
            </a:fld>
            <a:endParaRPr lang="en-US"/>
          </a:p>
        </p:txBody>
      </p:sp>
    </p:spTree>
    <p:extLst>
      <p:ext uri="{BB962C8B-B14F-4D97-AF65-F5344CB8AC3E}">
        <p14:creationId xmlns:p14="http://schemas.microsoft.com/office/powerpoint/2010/main" val="412507549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the most used standard to encode real numbers is the IEEE 754 standard.</a:t>
            </a:r>
          </a:p>
          <a:p>
            <a:r>
              <a:rPr lang="en-US" dirty="0"/>
              <a:t>But under the hood, it’s all bits!</a:t>
            </a:r>
          </a:p>
        </p:txBody>
      </p:sp>
      <p:sp>
        <p:nvSpPr>
          <p:cNvPr id="4" name="Slide Number Placeholder 3"/>
          <p:cNvSpPr>
            <a:spLocks noGrp="1"/>
          </p:cNvSpPr>
          <p:nvPr>
            <p:ph type="sldNum" sz="quarter" idx="5"/>
          </p:nvPr>
        </p:nvSpPr>
        <p:spPr/>
        <p:txBody>
          <a:bodyPr/>
          <a:lstStyle/>
          <a:p>
            <a:fld id="{D1EC9309-185D-B241-857D-6AB647741F6D}" type="slidenum">
              <a:rPr lang="en-US" smtClean="0"/>
              <a:t>77</a:t>
            </a:fld>
            <a:endParaRPr lang="en-US"/>
          </a:p>
        </p:txBody>
      </p:sp>
    </p:spTree>
    <p:extLst>
      <p:ext uri="{BB962C8B-B14F-4D97-AF65-F5344CB8AC3E}">
        <p14:creationId xmlns:p14="http://schemas.microsoft.com/office/powerpoint/2010/main" val="19119999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5CC3F-4696-4443-072D-79AC88BEDD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F53FEF-3D8E-E57E-4E7D-5C717C671D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5387EE-C3E1-C336-6997-5FCB94A4879B}"/>
              </a:ext>
            </a:extLst>
          </p:cNvPr>
          <p:cNvSpPr>
            <a:spLocks noGrp="1"/>
          </p:cNvSpPr>
          <p:nvPr>
            <p:ph type="body" idx="1"/>
          </p:nvPr>
        </p:nvSpPr>
        <p:spPr/>
        <p:txBody>
          <a:bodyPr/>
          <a:lstStyle/>
          <a:p>
            <a:r>
              <a:rPr lang="en-US" b="1" dirty="0"/>
              <a:t>ASCII</a:t>
            </a:r>
            <a:r>
              <a:rPr lang="en-US" dirty="0"/>
              <a:t> (American Standard Code for Information Interchange) which was established in the ‘60s and used 7 bits to represent 128 characters: These included the capital and lowercase letters of the English alphabet, digits 0-9, punctuation and special symbols like @. </a:t>
            </a:r>
          </a:p>
          <a:p>
            <a:pPr lvl="1"/>
            <a:r>
              <a:rPr lang="en-US" sz="2000" dirty="0"/>
              <a:t>For example, 01000011 01010011 00110101 00110001 00100001 represents the text “CS51!”</a:t>
            </a:r>
          </a:p>
          <a:p>
            <a:r>
              <a:rPr lang="en-US" dirty="0"/>
              <a:t>ASCII was adopted by different computer manufacturers ensuring </a:t>
            </a:r>
            <a:r>
              <a:rPr lang="en-US" b="1" dirty="0"/>
              <a:t>interoperability</a:t>
            </a:r>
            <a:r>
              <a:rPr lang="en-US" dirty="0"/>
              <a:t>.</a:t>
            </a:r>
          </a:p>
          <a:p>
            <a:r>
              <a:rPr lang="en-US" dirty="0"/>
              <a:t>Soon an 8</a:t>
            </a:r>
            <a:r>
              <a:rPr lang="en-US" baseline="30000" dirty="0"/>
              <a:t>th</a:t>
            </a:r>
            <a:r>
              <a:rPr lang="en-US" dirty="0"/>
              <a:t> bit was used to expand the available set to 255 characters.</a:t>
            </a:r>
          </a:p>
          <a:p>
            <a:r>
              <a:rPr lang="en-US" dirty="0"/>
              <a:t>In the US, this was used for accented characters and mathematical symbols and many other languages used these extra characters to encode their own alphabets.</a:t>
            </a:r>
          </a:p>
          <a:p>
            <a:r>
              <a:rPr lang="en-US" dirty="0"/>
              <a:t>But that meant that text written in different languages encoded to gibberish when read in a different context.</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FFF067BD-FD21-4FE6-2353-FD2346E50DD2}"/>
              </a:ext>
            </a:extLst>
          </p:cNvPr>
          <p:cNvSpPr>
            <a:spLocks noGrp="1"/>
          </p:cNvSpPr>
          <p:nvPr>
            <p:ph type="sldNum" sz="quarter" idx="5"/>
          </p:nvPr>
        </p:nvSpPr>
        <p:spPr/>
        <p:txBody>
          <a:bodyPr/>
          <a:lstStyle/>
          <a:p>
            <a:fld id="{D1EC9309-185D-B241-857D-6AB647741F6D}" type="slidenum">
              <a:rPr lang="en-US" smtClean="0"/>
              <a:t>78</a:t>
            </a:fld>
            <a:endParaRPr lang="en-US"/>
          </a:p>
        </p:txBody>
      </p:sp>
    </p:spTree>
    <p:extLst>
      <p:ext uri="{BB962C8B-B14F-4D97-AF65-F5344CB8AC3E}">
        <p14:creationId xmlns:p14="http://schemas.microsoft.com/office/powerpoint/2010/main" val="117517256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B5F08-11A4-8EB0-5AFA-38D2A4B089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8C0DF0-8C00-4C21-0949-4F05C79E17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67CE3F-9226-5714-2DB0-3EB8A5E2E0D3}"/>
              </a:ext>
            </a:extLst>
          </p:cNvPr>
          <p:cNvSpPr>
            <a:spLocks noGrp="1"/>
          </p:cNvSpPr>
          <p:nvPr>
            <p:ph type="body" idx="1"/>
          </p:nvPr>
        </p:nvSpPr>
        <p:spPr/>
        <p:txBody>
          <a:bodyPr/>
          <a:lstStyle/>
          <a:p>
            <a:r>
              <a:rPr lang="en-US" dirty="0"/>
              <a:t>In 1990s, </a:t>
            </a:r>
            <a:r>
              <a:rPr lang="en-US" b="1" dirty="0"/>
              <a:t>Unicode</a:t>
            </a:r>
            <a:r>
              <a:rPr lang="en-US" dirty="0"/>
              <a:t> expanded encoding to thousands of characters to account for all different schemes individual languages used and even includes emojis! </a:t>
            </a:r>
          </a:p>
          <a:p>
            <a:r>
              <a:rPr lang="en-US" dirty="0"/>
              <a:t>The most common implementations of Unicode are </a:t>
            </a:r>
            <a:r>
              <a:rPr lang="en-US" b="1" dirty="0"/>
              <a:t>UTF-8 </a:t>
            </a:r>
            <a:r>
              <a:rPr lang="en-US" dirty="0"/>
              <a:t>,which was designed for backward compatibility with ASCII, and </a:t>
            </a:r>
            <a:r>
              <a:rPr lang="en-US" b="1" dirty="0"/>
              <a:t>UTF-16</a:t>
            </a:r>
            <a:r>
              <a:rPr lang="en-US" dirty="0"/>
              <a:t>.</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8E2752AF-C9A6-A75C-30D0-8DABA7865B7B}"/>
              </a:ext>
            </a:extLst>
          </p:cNvPr>
          <p:cNvSpPr>
            <a:spLocks noGrp="1"/>
          </p:cNvSpPr>
          <p:nvPr>
            <p:ph type="sldNum" sz="quarter" idx="5"/>
          </p:nvPr>
        </p:nvSpPr>
        <p:spPr/>
        <p:txBody>
          <a:bodyPr/>
          <a:lstStyle/>
          <a:p>
            <a:fld id="{D1EC9309-185D-B241-857D-6AB647741F6D}" type="slidenum">
              <a:rPr lang="en-US" smtClean="0"/>
              <a:t>79</a:t>
            </a:fld>
            <a:endParaRPr lang="en-US"/>
          </a:p>
        </p:txBody>
      </p:sp>
    </p:spTree>
    <p:extLst>
      <p:ext uri="{BB962C8B-B14F-4D97-AF65-F5344CB8AC3E}">
        <p14:creationId xmlns:p14="http://schemas.microsoft.com/office/powerpoint/2010/main" val="406177062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we have a picture of Homer. How are images represented?</a:t>
            </a:r>
          </a:p>
        </p:txBody>
      </p:sp>
      <p:sp>
        <p:nvSpPr>
          <p:cNvPr id="4" name="Slide Number Placeholder 3"/>
          <p:cNvSpPr>
            <a:spLocks noGrp="1"/>
          </p:cNvSpPr>
          <p:nvPr>
            <p:ph type="sldNum" sz="quarter" idx="5"/>
          </p:nvPr>
        </p:nvSpPr>
        <p:spPr/>
        <p:txBody>
          <a:bodyPr/>
          <a:lstStyle/>
          <a:p>
            <a:fld id="{D1EC9309-185D-B241-857D-6AB647741F6D}" type="slidenum">
              <a:rPr lang="en-US" smtClean="0"/>
              <a:t>80</a:t>
            </a:fld>
            <a:endParaRPr lang="en-US"/>
          </a:p>
        </p:txBody>
      </p:sp>
    </p:spTree>
    <p:extLst>
      <p:ext uri="{BB962C8B-B14F-4D97-AF65-F5344CB8AC3E}">
        <p14:creationId xmlns:p14="http://schemas.microsoft.com/office/powerpoint/2010/main" val="59672101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Images are made up of pixels so we can think of them as a grid of pixels where each cell corresponds to an RGB value.</a:t>
            </a:r>
          </a:p>
        </p:txBody>
      </p:sp>
      <p:sp>
        <p:nvSpPr>
          <p:cNvPr id="4" name="Slide Number Placeholder 3"/>
          <p:cNvSpPr>
            <a:spLocks noGrp="1"/>
          </p:cNvSpPr>
          <p:nvPr>
            <p:ph type="sldNum" sz="quarter" idx="5"/>
          </p:nvPr>
        </p:nvSpPr>
        <p:spPr/>
        <p:txBody>
          <a:bodyPr/>
          <a:lstStyle/>
          <a:p>
            <a:fld id="{D1EC9309-185D-B241-857D-6AB647741F6D}" type="slidenum">
              <a:rPr lang="en-US" smtClean="0"/>
              <a:t>81</a:t>
            </a:fld>
            <a:endParaRPr lang="en-US"/>
          </a:p>
        </p:txBody>
      </p:sp>
    </p:spTree>
    <p:extLst>
      <p:ext uri="{BB962C8B-B14F-4D97-AF65-F5344CB8AC3E}">
        <p14:creationId xmlns:p14="http://schemas.microsoft.com/office/powerpoint/2010/main" val="134438153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EB6EF-8548-6CF9-EE19-2C2816C913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C3413-7782-454E-E4E1-A18CAE2BE1D2}"/>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A4967C9A-8BAD-FB99-38C1-0D68C86CB126}"/>
                  </a:ext>
                </a:extLst>
              </p:cNvPr>
              <p:cNvSpPr>
                <a:spLocks noGrp="1"/>
              </p:cNvSpPr>
              <p:nvPr>
                <p:ph type="body" idx="1"/>
              </p:nvPr>
            </p:nvSpPr>
            <p:spPr/>
            <p:txBody>
              <a:bodyPr/>
              <a:lstStyle/>
              <a:p>
                <a:r>
                  <a:rPr lang="en-US" sz="1800" dirty="0"/>
                  <a:t>Images consist of pixels, the smallest image unit. </a:t>
                </a:r>
              </a:p>
              <a:p>
                <a:r>
                  <a:rPr lang="en-US" sz="1800" dirty="0"/>
                  <a:t>Each pixel stores a </a:t>
                </a:r>
                <a:r>
                  <a:rPr lang="en-US" sz="1800" b="1" dirty="0"/>
                  <a:t>color</a:t>
                </a:r>
                <a:r>
                  <a:rPr lang="en-US" sz="1800" dirty="0"/>
                  <a:t> using three </a:t>
                </a:r>
                <a:r>
                  <a:rPr lang="en-US" sz="1800" b="1" dirty="0"/>
                  <a:t>color channels</a:t>
                </a:r>
                <a:r>
                  <a:rPr lang="en-US" sz="1800" dirty="0"/>
                  <a:t>: </a:t>
                </a:r>
                <a:r>
                  <a:rPr lang="en-US" sz="1800" b="1" dirty="0"/>
                  <a:t>Red, Green, Blue (RGB)</a:t>
                </a:r>
                <a:r>
                  <a:rPr lang="en-US" sz="1800" dirty="0"/>
                  <a:t>.</a:t>
                </a:r>
              </a:p>
              <a:p>
                <a:r>
                  <a:rPr lang="en-US" sz="1800" dirty="0"/>
                  <a:t>Each color channel can be encoded using binary numbers</a:t>
                </a:r>
              </a:p>
              <a:p>
                <a:pPr lvl="1"/>
                <a:r>
                  <a:rPr lang="en-US" dirty="0"/>
                  <a:t>Typical: 8 bits per channel, that is 24 bits per pixel. With 8 bits, we can represent 0,…, 255</a:t>
                </a:r>
              </a:p>
              <a:p>
                <a:pPr lvl="1"/>
                <a:r>
                  <a:rPr lang="en-US" dirty="0"/>
                  <a:t>For example, 00000000 represents no red and 11111111 represents full red. Same for green, blue.</a:t>
                </a:r>
              </a:p>
              <a:p>
                <a:r>
                  <a:rPr lang="en-US" sz="1800" dirty="0"/>
                  <a:t>Putting it together, we have triples of numbers to represent pixels. E.g., </a:t>
                </a:r>
              </a:p>
              <a:p>
                <a:pPr lvl="1"/>
                <a:r>
                  <a:rPr lang="en-US" dirty="0"/>
                  <a:t>Pure red = </a:t>
                </a:r>
                <a14:m>
                  <m:oMath xmlns:m="http://schemas.openxmlformats.org/officeDocument/2006/math">
                    <m:r>
                      <a:rPr lang="en-US">
                        <a:latin typeface="Cambria Math" panose="02040503050406030204" pitchFamily="18" charset="0"/>
                      </a:rPr>
                      <m:t>11111111</m:t>
                    </m:r>
                    <m:r>
                      <m:rPr>
                        <m:nor/>
                      </m:rPr>
                      <a:rPr lang="en-US" i="1"/>
                      <m:t>  </m:t>
                    </m:r>
                    <m:r>
                      <a:rPr lang="en-US">
                        <a:latin typeface="Cambria Math" panose="02040503050406030204" pitchFamily="18" charset="0"/>
                      </a:rPr>
                      <m:t>00000000</m:t>
                    </m:r>
                    <m:r>
                      <m:rPr>
                        <m:nor/>
                      </m:rPr>
                      <a:rPr lang="en-US" i="1"/>
                      <m:t>  </m:t>
                    </m:r>
                    <m:r>
                      <a:rPr lang="en-US">
                        <a:latin typeface="Cambria Math" panose="02040503050406030204" pitchFamily="18" charset="0"/>
                      </a:rPr>
                      <m:t>00000000</m:t>
                    </m:r>
                  </m:oMath>
                </a14:m>
                <a:r>
                  <a:rPr lang="en-US" dirty="0"/>
                  <a:t>→ (255,0,0) – only red</a:t>
                </a:r>
              </a:p>
              <a:p>
                <a:pPr lvl="1"/>
                <a:r>
                  <a:rPr lang="en-US" dirty="0"/>
                  <a:t>Pure white = </a:t>
                </a:r>
                <a14:m>
                  <m:oMath xmlns:m="http://schemas.openxmlformats.org/officeDocument/2006/math">
                    <m:r>
                      <a:rPr lang="en-US">
                        <a:latin typeface="Cambria Math" panose="02040503050406030204" pitchFamily="18" charset="0"/>
                      </a:rPr>
                      <m:t>11111111</m:t>
                    </m:r>
                    <m:r>
                      <m:rPr>
                        <m:nor/>
                      </m:rPr>
                      <a:rPr lang="en-US" i="1"/>
                      <m:t>  </m:t>
                    </m:r>
                    <m:r>
                      <a:rPr lang="en-US">
                        <a:latin typeface="Cambria Math" panose="02040503050406030204" pitchFamily="18" charset="0"/>
                      </a:rPr>
                      <m:t>11111111</m:t>
                    </m:r>
                    <m:r>
                      <m:rPr>
                        <m:nor/>
                      </m:rPr>
                      <a:rPr lang="en-US" i="1"/>
                      <m:t>  </m:t>
                    </m:r>
                    <m:r>
                      <a:rPr lang="en-US">
                        <a:latin typeface="Cambria Math" panose="02040503050406030204" pitchFamily="18" charset="0"/>
                      </a:rPr>
                      <m:t>11111111</m:t>
                    </m:r>
                  </m:oMath>
                </a14:m>
                <a:r>
                  <a:rPr lang="en-US" dirty="0"/>
                  <a:t>→ (255,255,255) – all three colors</a:t>
                </a:r>
              </a:p>
              <a:p>
                <a:pPr lvl="1"/>
                <a:r>
                  <a:rPr lang="en-US" dirty="0"/>
                  <a:t>Pure black =</a:t>
                </a:r>
                <a14:m>
                  <m:oMath xmlns:m="http://schemas.openxmlformats.org/officeDocument/2006/math">
                    <m:r>
                      <a:rPr lang="en-US">
                        <a:latin typeface="Cambria Math" panose="02040503050406030204" pitchFamily="18" charset="0"/>
                      </a:rPr>
                      <m:t>00000000</m:t>
                    </m:r>
                    <m:r>
                      <m:rPr>
                        <m:nor/>
                      </m:rPr>
                      <a:rPr lang="en-US" i="1"/>
                      <m:t>  </m:t>
                    </m:r>
                    <m:r>
                      <a:rPr lang="en-US">
                        <a:latin typeface="Cambria Math" panose="02040503050406030204" pitchFamily="18" charset="0"/>
                      </a:rPr>
                      <m:t>00000000</m:t>
                    </m:r>
                    <m:r>
                      <a:rPr lang="en-US" b="0" i="0" smtClean="0">
                        <a:latin typeface="Cambria Math" panose="02040503050406030204" pitchFamily="18" charset="0"/>
                      </a:rPr>
                      <m:t> </m:t>
                    </m:r>
                    <m:r>
                      <a:rPr lang="en-US">
                        <a:latin typeface="Cambria Math" panose="02040503050406030204" pitchFamily="18" charset="0"/>
                      </a:rPr>
                      <m:t>00000000</m:t>
                    </m:r>
                  </m:oMath>
                </a14:m>
                <a:r>
                  <a:rPr lang="en-US" dirty="0"/>
                  <a:t>→ (0, 0, 0) – absence of all three colors</a:t>
                </a:r>
              </a:p>
              <a:p>
                <a:r>
                  <a:rPr lang="en-US" sz="1800" dirty="0"/>
                  <a:t>An entire image would be represented as a matrix of pixels (width × height), each pixel's RGB values encoded in binary</a:t>
                </a:r>
              </a:p>
              <a:p>
                <a:endParaRPr lang="en-US" sz="1800" dirty="0"/>
              </a:p>
              <a:p>
                <a:endParaRPr lang="en-US" sz="1800" dirty="0"/>
              </a:p>
              <a:p>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A4967C9A-8BAD-FB99-38C1-0D68C86CB126}"/>
                  </a:ext>
                </a:extLst>
              </p:cNvPr>
              <p:cNvSpPr>
                <a:spLocks noGrp="1"/>
              </p:cNvSpPr>
              <p:nvPr>
                <p:ph type="body" idx="1"/>
              </p:nvPr>
            </p:nvSpPr>
            <p:spPr/>
            <p:txBody>
              <a:bodyPr/>
              <a:lstStyle/>
              <a:p>
                <a:r>
                  <a:rPr lang="en-US" sz="1800" dirty="0"/>
                  <a:t>Images consist of pixels, the smallest image unit. </a:t>
                </a:r>
              </a:p>
              <a:p>
                <a:r>
                  <a:rPr lang="en-US" sz="1800" dirty="0"/>
                  <a:t>Each pixel stores a </a:t>
                </a:r>
                <a:r>
                  <a:rPr lang="en-US" sz="1800" b="1" dirty="0"/>
                  <a:t>color</a:t>
                </a:r>
                <a:r>
                  <a:rPr lang="en-US" sz="1800" dirty="0"/>
                  <a:t> using three </a:t>
                </a:r>
                <a:r>
                  <a:rPr lang="en-US" sz="1800" b="1" dirty="0"/>
                  <a:t>color channels</a:t>
                </a:r>
                <a:r>
                  <a:rPr lang="en-US" sz="1800" dirty="0"/>
                  <a:t>: </a:t>
                </a:r>
                <a:r>
                  <a:rPr lang="en-US" sz="1800" b="1" dirty="0"/>
                  <a:t>Red, Green, Blue (RGB)</a:t>
                </a:r>
                <a:r>
                  <a:rPr lang="en-US" sz="1800" dirty="0"/>
                  <a:t>.</a:t>
                </a:r>
              </a:p>
              <a:p>
                <a:r>
                  <a:rPr lang="en-US" sz="1800" dirty="0"/>
                  <a:t>Each color channel can be encoded using binary numbers</a:t>
                </a:r>
              </a:p>
              <a:p>
                <a:pPr lvl="1"/>
                <a:r>
                  <a:rPr lang="en-US" dirty="0"/>
                  <a:t>Typical: 8 bits per channel, that is 24 bits per pixel. With 8 bits, we can represent 0,…, 255</a:t>
                </a:r>
              </a:p>
              <a:p>
                <a:pPr lvl="1"/>
                <a:r>
                  <a:rPr lang="en-US" dirty="0"/>
                  <a:t>For example, 00000000 represents no red and 11111111 represents full red. Same for green, blue.</a:t>
                </a:r>
              </a:p>
              <a:p>
                <a:r>
                  <a:rPr lang="en-US" sz="1800" dirty="0"/>
                  <a:t>Putting it together, we have triples of numbers to represent pixels. E.g., </a:t>
                </a:r>
              </a:p>
              <a:p>
                <a:pPr lvl="1"/>
                <a:r>
                  <a:rPr lang="en-US" dirty="0"/>
                  <a:t>Pure red = </a:t>
                </a:r>
                <a:r>
                  <a:rPr lang="en-US" i="0">
                    <a:latin typeface="Cambria Math" panose="02040503050406030204" pitchFamily="18" charset="0"/>
                  </a:rPr>
                  <a:t>11111111"  " 00000000"  " 00000000</a:t>
                </a:r>
                <a:r>
                  <a:rPr lang="en-US" dirty="0"/>
                  <a:t>→ (255,0,0) – only red</a:t>
                </a:r>
              </a:p>
              <a:p>
                <a:pPr lvl="1"/>
                <a:r>
                  <a:rPr lang="en-US" dirty="0"/>
                  <a:t>Pure white = </a:t>
                </a:r>
                <a:r>
                  <a:rPr lang="en-US" i="0">
                    <a:latin typeface="Cambria Math" panose="02040503050406030204" pitchFamily="18" charset="0"/>
                  </a:rPr>
                  <a:t>11111111"  " 11111111"  " 11111111</a:t>
                </a:r>
                <a:r>
                  <a:rPr lang="en-US" dirty="0"/>
                  <a:t>→ (255,255,255) – all three colors</a:t>
                </a:r>
              </a:p>
              <a:p>
                <a:pPr lvl="1"/>
                <a:r>
                  <a:rPr lang="en-US" dirty="0"/>
                  <a:t>Pure black =</a:t>
                </a:r>
                <a:r>
                  <a:rPr lang="en-US" i="0">
                    <a:latin typeface="Cambria Math" panose="02040503050406030204" pitchFamily="18" charset="0"/>
                  </a:rPr>
                  <a:t>00000000"  " 00000000</a:t>
                </a:r>
                <a:r>
                  <a:rPr lang="en-US" b="0" i="0">
                    <a:latin typeface="Cambria Math" panose="02040503050406030204" pitchFamily="18" charset="0"/>
                  </a:rPr>
                  <a:t> </a:t>
                </a:r>
                <a:r>
                  <a:rPr lang="en-US" i="0">
                    <a:latin typeface="Cambria Math" panose="02040503050406030204" pitchFamily="18" charset="0"/>
                  </a:rPr>
                  <a:t>00000000</a:t>
                </a:r>
                <a:r>
                  <a:rPr lang="en-US" dirty="0"/>
                  <a:t>→ (0, 0, 0) – absence of all three colors</a:t>
                </a:r>
              </a:p>
              <a:p>
                <a:r>
                  <a:rPr lang="en-US" sz="1800" dirty="0"/>
                  <a:t>An entire image would be represented as a matrix of pixels (width × height), each pixel's RGB values encoded in binary</a:t>
                </a:r>
              </a:p>
              <a:p>
                <a:endParaRPr lang="en-US" sz="1800" dirty="0"/>
              </a:p>
              <a:p>
                <a:endParaRPr lang="en-US" sz="1800" dirty="0"/>
              </a:p>
              <a:p>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A2CDEE90-D99A-BF73-19A8-40BBD11331FD}"/>
              </a:ext>
            </a:extLst>
          </p:cNvPr>
          <p:cNvSpPr>
            <a:spLocks noGrp="1"/>
          </p:cNvSpPr>
          <p:nvPr>
            <p:ph type="sldNum" sz="quarter" idx="5"/>
          </p:nvPr>
        </p:nvSpPr>
        <p:spPr/>
        <p:txBody>
          <a:bodyPr/>
          <a:lstStyle/>
          <a:p>
            <a:fld id="{D1EC9309-185D-B241-857D-6AB647741F6D}" type="slidenum">
              <a:rPr lang="en-US" smtClean="0"/>
              <a:t>82</a:t>
            </a:fld>
            <a:endParaRPr lang="en-US"/>
          </a:p>
        </p:txBody>
      </p:sp>
    </p:spTree>
    <p:extLst>
      <p:ext uri="{BB962C8B-B14F-4D97-AF65-F5344CB8AC3E}">
        <p14:creationId xmlns:p14="http://schemas.microsoft.com/office/powerpoint/2010/main" val="342611626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44F45-3E32-D21E-A4CB-0E946C085A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8C8C27-9758-291D-3A00-757192D283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5D9847-E090-7240-3325-371839CDAF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Let's think for a moment, </a:t>
            </a:r>
            <a:r>
              <a:rPr lang="en-US" sz="1200" dirty="0"/>
              <a:t>if we have 8 bits for each of the three color channels, how many colors can we support in a 24-bit RGB system?</a:t>
            </a:r>
          </a:p>
          <a:p>
            <a:endParaRPr lang="en-US" b="0" i="0" dirty="0">
              <a:solidFill>
                <a:srgbClr val="202122"/>
              </a:solidFill>
              <a:effectLst/>
              <a:latin typeface="Arial" panose="020B0604020202020204" pitchFamily="34" charset="0"/>
            </a:endParaRPr>
          </a:p>
        </p:txBody>
      </p:sp>
      <p:sp>
        <p:nvSpPr>
          <p:cNvPr id="4" name="Slide Number Placeholder 3">
            <a:extLst>
              <a:ext uri="{FF2B5EF4-FFF2-40B4-BE49-F238E27FC236}">
                <a16:creationId xmlns:a16="http://schemas.microsoft.com/office/drawing/2014/main" id="{A4EBE5FF-47B4-430B-10CC-2C5C4C9ECF74}"/>
              </a:ext>
            </a:extLst>
          </p:cNvPr>
          <p:cNvSpPr>
            <a:spLocks noGrp="1"/>
          </p:cNvSpPr>
          <p:nvPr>
            <p:ph type="sldNum" sz="quarter" idx="5"/>
          </p:nvPr>
        </p:nvSpPr>
        <p:spPr/>
        <p:txBody>
          <a:bodyPr/>
          <a:lstStyle/>
          <a:p>
            <a:fld id="{D1EC9309-185D-B241-857D-6AB647741F6D}" type="slidenum">
              <a:rPr lang="en-US" smtClean="0"/>
              <a:t>83</a:t>
            </a:fld>
            <a:endParaRPr lang="en-US"/>
          </a:p>
        </p:txBody>
      </p:sp>
    </p:spTree>
    <p:extLst>
      <p:ext uri="{BB962C8B-B14F-4D97-AF65-F5344CB8AC3E}">
        <p14:creationId xmlns:p14="http://schemas.microsoft.com/office/powerpoint/2010/main" val="9429744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ECBA3-0E48-EC16-2312-C88C90E6A5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FA2A9-79E1-B1FF-7BDA-93AD492973A8}"/>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029D768F-2FC4-CBE4-FE2D-7DCBD5F60697}"/>
                  </a:ext>
                </a:extLst>
              </p:cNvPr>
              <p:cNvSpPr>
                <a:spLocks noGrp="1"/>
              </p:cNvSpPr>
              <p:nvPr>
                <p:ph type="body" idx="1"/>
              </p:nvPr>
            </p:nvSpPr>
            <p:spPr/>
            <p:txBody>
              <a:bodyPr/>
              <a:lstStyle/>
              <a:p>
                <a:r>
                  <a:rPr lang="en-US" sz="1800" dirty="0"/>
                  <a:t>Each channel supports </a:t>
                </a:r>
                <a14:m>
                  <m:oMath xmlns:m="http://schemas.openxmlformats.org/officeDocument/2006/math">
                    <m:sSup>
                      <m:sSupPr>
                        <m:ctrlPr>
                          <a:rPr lang="en-US" sz="1800" i="1" dirty="0" smtClean="0">
                            <a:latin typeface="Cambria Math" panose="02040503050406030204" pitchFamily="18" charset="0"/>
                          </a:rPr>
                        </m:ctrlPr>
                      </m:sSupPr>
                      <m:e>
                        <m:r>
                          <a:rPr lang="en-US" sz="1800" i="1" dirty="0" smtClean="0">
                            <a:latin typeface="Cambria Math" panose="02040503050406030204" pitchFamily="18" charset="0"/>
                          </a:rPr>
                          <m:t>2</m:t>
                        </m:r>
                      </m:e>
                      <m:sup>
                        <m:r>
                          <a:rPr lang="en-US" sz="1800" i="1" dirty="0" smtClean="0">
                            <a:latin typeface="Cambria Math" panose="02040503050406030204" pitchFamily="18" charset="0"/>
                          </a:rPr>
                          <m:t>8</m:t>
                        </m:r>
                      </m:sup>
                    </m:sSup>
                    <m:r>
                      <a:rPr lang="en-US" sz="1800" b="0" i="1" dirty="0" smtClean="0">
                        <a:latin typeface="Cambria Math" panose="02040503050406030204" pitchFamily="18" charset="0"/>
                      </a:rPr>
                      <m:t>=256</m:t>
                    </m:r>
                  </m:oMath>
                </a14:m>
                <a:r>
                  <a:rPr lang="en-US" sz="1800" dirty="0"/>
                  <a:t> possible values.</a:t>
                </a:r>
              </a:p>
              <a:p>
                <a:r>
                  <a:rPr lang="en-US" sz="1800" dirty="0"/>
                  <a:t>Thus, the total number of supported colors is </a:t>
                </a:r>
                <a14:m>
                  <m:oMath xmlns:m="http://schemas.openxmlformats.org/officeDocument/2006/math">
                    <m:r>
                      <a:rPr lang="en-US" sz="1800" i="1" dirty="0">
                        <a:latin typeface="Cambria Math" panose="02040503050406030204" pitchFamily="18" charset="0"/>
                      </a:rPr>
                      <m:t>256</m:t>
                    </m:r>
                    <m:r>
                      <a:rPr lang="en-US" sz="1800" b="0" i="1" dirty="0" smtClean="0">
                        <a:latin typeface="Cambria Math" panose="02040503050406030204" pitchFamily="18" charset="0"/>
                      </a:rPr>
                      <m:t> </m:t>
                    </m:r>
                    <m:r>
                      <a:rPr lang="en-US" sz="1800" b="0" i="1" dirty="0" smtClean="0">
                        <a:latin typeface="Cambria Math" panose="02040503050406030204" pitchFamily="18" charset="0"/>
                        <a:ea typeface="Cambria Math" panose="02040503050406030204" pitchFamily="18" charset="0"/>
                      </a:rPr>
                      <m:t>×256×256=</m:t>
                    </m:r>
                    <m:r>
                      <a:rPr lang="en-US" sz="1800" i="1" dirty="0" smtClean="0">
                        <a:latin typeface="Cambria Math" panose="02040503050406030204" pitchFamily="18" charset="0"/>
                      </a:rPr>
                      <m:t>16,777,216</m:t>
                    </m:r>
                  </m:oMath>
                </a14:m>
                <a:endParaRPr lang="en-US" sz="1800" dirty="0"/>
              </a:p>
              <a:p>
                <a:r>
                  <a:rPr lang="en-US" sz="1800" dirty="0"/>
                  <a:t>That means that a 24-bit RGB system can represent over 16 million colors.</a:t>
                </a:r>
              </a:p>
              <a:p>
                <a:endParaRPr lang="en-US" b="0" i="0" dirty="0">
                  <a:solidFill>
                    <a:srgbClr val="202122"/>
                  </a:solidFill>
                  <a:effectLst/>
                  <a:latin typeface="Arial" panose="020B0604020202020204" pitchFamily="34" charset="0"/>
                </a:endParaRPr>
              </a:p>
            </p:txBody>
          </p:sp>
        </mc:Choice>
        <mc:Fallback xmlns="">
          <p:sp>
            <p:nvSpPr>
              <p:cNvPr id="3" name="Notes Placeholder 2">
                <a:extLst>
                  <a:ext uri="{FF2B5EF4-FFF2-40B4-BE49-F238E27FC236}">
                    <a16:creationId xmlns:a16="http://schemas.microsoft.com/office/drawing/2014/main" id="{029D768F-2FC4-CBE4-FE2D-7DCBD5F60697}"/>
                  </a:ext>
                </a:extLst>
              </p:cNvPr>
              <p:cNvSpPr>
                <a:spLocks noGrp="1"/>
              </p:cNvSpPr>
              <p:nvPr>
                <p:ph type="body" idx="1"/>
              </p:nvPr>
            </p:nvSpPr>
            <p:spPr/>
            <p:txBody>
              <a:bodyPr/>
              <a:lstStyle/>
              <a:p>
                <a:r>
                  <a:rPr lang="en-US" sz="1800" dirty="0"/>
                  <a:t>Each channel supports </a:t>
                </a:r>
                <a:r>
                  <a:rPr lang="en-US" sz="1800" i="0" dirty="0">
                    <a:latin typeface="Cambria Math" panose="02040503050406030204" pitchFamily="18" charset="0"/>
                  </a:rPr>
                  <a:t>2^8</a:t>
                </a:r>
                <a:r>
                  <a:rPr lang="en-US" sz="1800" b="0" i="0" dirty="0">
                    <a:latin typeface="Cambria Math" panose="02040503050406030204" pitchFamily="18" charset="0"/>
                  </a:rPr>
                  <a:t>=256</a:t>
                </a:r>
                <a:r>
                  <a:rPr lang="en-US" sz="1800" dirty="0"/>
                  <a:t> possible values.</a:t>
                </a:r>
              </a:p>
              <a:p>
                <a:r>
                  <a:rPr lang="en-US" sz="1800" dirty="0"/>
                  <a:t>Thus, the total number of supported colors is </a:t>
                </a:r>
                <a:r>
                  <a:rPr lang="en-US" sz="1800" i="0" dirty="0">
                    <a:latin typeface="Cambria Math" panose="02040503050406030204" pitchFamily="18" charset="0"/>
                  </a:rPr>
                  <a:t>256</a:t>
                </a:r>
                <a:r>
                  <a:rPr lang="en-US" sz="1800" b="0" i="0" dirty="0">
                    <a:latin typeface="Cambria Math" panose="02040503050406030204" pitchFamily="18" charset="0"/>
                  </a:rPr>
                  <a:t> </a:t>
                </a:r>
                <a:r>
                  <a:rPr lang="en-US" sz="1800" b="0" i="0" dirty="0">
                    <a:latin typeface="Cambria Math" panose="02040503050406030204" pitchFamily="18" charset="0"/>
                    <a:ea typeface="Cambria Math" panose="02040503050406030204" pitchFamily="18" charset="0"/>
                  </a:rPr>
                  <a:t>×256×256=</a:t>
                </a:r>
                <a:r>
                  <a:rPr lang="en-US" sz="1800" i="0" dirty="0">
                    <a:latin typeface="Cambria Math" panose="02040503050406030204" pitchFamily="18" charset="0"/>
                  </a:rPr>
                  <a:t>16,777,216</a:t>
                </a:r>
                <a:endParaRPr lang="en-US" sz="1800" dirty="0"/>
              </a:p>
              <a:p>
                <a:r>
                  <a:rPr lang="en-US" sz="1800" dirty="0"/>
                  <a:t>That means that a 24-bit RGB system can represent over 16 million colors.</a:t>
                </a:r>
              </a:p>
              <a:p>
                <a:endParaRPr lang="en-US" b="0" i="0" dirty="0">
                  <a:solidFill>
                    <a:srgbClr val="202122"/>
                  </a:solidFill>
                  <a:effectLst/>
                  <a:latin typeface="Arial" panose="020B0604020202020204" pitchFamily="34" charset="0"/>
                </a:endParaRPr>
              </a:p>
            </p:txBody>
          </p:sp>
        </mc:Fallback>
      </mc:AlternateContent>
      <p:sp>
        <p:nvSpPr>
          <p:cNvPr id="4" name="Slide Number Placeholder 3">
            <a:extLst>
              <a:ext uri="{FF2B5EF4-FFF2-40B4-BE49-F238E27FC236}">
                <a16:creationId xmlns:a16="http://schemas.microsoft.com/office/drawing/2014/main" id="{6526AEF5-3A9E-82DC-9355-2C79C168DD8B}"/>
              </a:ext>
            </a:extLst>
          </p:cNvPr>
          <p:cNvSpPr>
            <a:spLocks noGrp="1"/>
          </p:cNvSpPr>
          <p:nvPr>
            <p:ph type="sldNum" sz="quarter" idx="5"/>
          </p:nvPr>
        </p:nvSpPr>
        <p:spPr/>
        <p:txBody>
          <a:bodyPr/>
          <a:lstStyle/>
          <a:p>
            <a:fld id="{D1EC9309-185D-B241-857D-6AB647741F6D}" type="slidenum">
              <a:rPr lang="en-US" smtClean="0"/>
              <a:t>84</a:t>
            </a:fld>
            <a:endParaRPr lang="en-US"/>
          </a:p>
        </p:txBody>
      </p:sp>
    </p:spTree>
    <p:extLst>
      <p:ext uri="{BB962C8B-B14F-4D97-AF65-F5344CB8AC3E}">
        <p14:creationId xmlns:p14="http://schemas.microsoft.com/office/powerpoint/2010/main" val="80041670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9B35B-BAB7-EDE2-A7BB-A71685431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05D087-F841-71D2-0E9D-2242ED942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D9E19F-B0E8-4D35-5DC6-9E14B7782976}"/>
              </a:ext>
            </a:extLst>
          </p:cNvPr>
          <p:cNvSpPr>
            <a:spLocks noGrp="1"/>
          </p:cNvSpPr>
          <p:nvPr>
            <p:ph type="body" idx="1"/>
          </p:nvPr>
        </p:nvSpPr>
        <p:spPr/>
        <p:txBody>
          <a:bodyPr/>
          <a:lstStyle/>
          <a:p>
            <a:r>
              <a:rPr lang="en-US" b="0" i="0" dirty="0">
                <a:solidFill>
                  <a:srgbClr val="202122"/>
                </a:solidFill>
                <a:effectLst/>
                <a:latin typeface="Arial" panose="020B0604020202020204" pitchFamily="34" charset="0"/>
              </a:rPr>
              <a:t>Beyond </a:t>
            </a:r>
            <a:r>
              <a:rPr lang="en-US" b="0" i="0" dirty="0" err="1">
                <a:solidFill>
                  <a:srgbClr val="202122"/>
                </a:solidFill>
                <a:effectLst/>
                <a:latin typeface="Arial" panose="020B0604020202020204" pitchFamily="34" charset="0"/>
              </a:rPr>
              <a:t>rbg</a:t>
            </a:r>
            <a:r>
              <a:rPr lang="en-US" b="0" i="0" dirty="0">
                <a:solidFill>
                  <a:srgbClr val="202122"/>
                </a:solidFill>
                <a:effectLst/>
                <a:latin typeface="Arial" panose="020B0604020202020204" pitchFamily="34" charset="0"/>
              </a:rPr>
              <a:t>, we often encode one more piece of information about pixels, their alpha value which stands for how opaque a pixel is. We typically work with hex numbers, that is 00 would be fully transparent for alpha or lack of color for </a:t>
            </a:r>
            <a:r>
              <a:rPr lang="en-US" b="0" i="0" dirty="0" err="1">
                <a:solidFill>
                  <a:srgbClr val="202122"/>
                </a:solidFill>
                <a:effectLst/>
                <a:latin typeface="Arial" panose="020B0604020202020204" pitchFamily="34" charset="0"/>
              </a:rPr>
              <a:t>rgb</a:t>
            </a:r>
            <a:r>
              <a:rPr lang="en-US" b="0" i="0" dirty="0">
                <a:solidFill>
                  <a:srgbClr val="202122"/>
                </a:solidFill>
                <a:effectLst/>
                <a:latin typeface="Arial" panose="020B0604020202020204" pitchFamily="34" charset="0"/>
              </a:rPr>
              <a:t>, and ff would be fully opaque for alpha and full on color for </a:t>
            </a:r>
            <a:r>
              <a:rPr lang="en-US" b="0" i="0" dirty="0" err="1">
                <a:solidFill>
                  <a:srgbClr val="202122"/>
                </a:solidFill>
                <a:effectLst/>
                <a:latin typeface="Arial" panose="020B0604020202020204" pitchFamily="34" charset="0"/>
              </a:rPr>
              <a:t>rgb</a:t>
            </a:r>
            <a:r>
              <a:rPr lang="en-US" b="0" i="0" dirty="0">
                <a:solidFill>
                  <a:srgbClr val="202122"/>
                </a:solidFill>
                <a:effectLst/>
                <a:latin typeface="Arial" panose="020B0604020202020204" pitchFamily="34" charset="0"/>
              </a:rPr>
              <a:t>. You can now see why #FF00FF80 is a semi transparent purple. </a:t>
            </a:r>
          </a:p>
        </p:txBody>
      </p:sp>
      <p:sp>
        <p:nvSpPr>
          <p:cNvPr id="4" name="Slide Number Placeholder 3">
            <a:extLst>
              <a:ext uri="{FF2B5EF4-FFF2-40B4-BE49-F238E27FC236}">
                <a16:creationId xmlns:a16="http://schemas.microsoft.com/office/drawing/2014/main" id="{DF92542B-02F4-3C24-5358-ED5E5D3554CB}"/>
              </a:ext>
            </a:extLst>
          </p:cNvPr>
          <p:cNvSpPr>
            <a:spLocks noGrp="1"/>
          </p:cNvSpPr>
          <p:nvPr>
            <p:ph type="sldNum" sz="quarter" idx="5"/>
          </p:nvPr>
        </p:nvSpPr>
        <p:spPr/>
        <p:txBody>
          <a:bodyPr/>
          <a:lstStyle/>
          <a:p>
            <a:fld id="{D1EC9309-185D-B241-857D-6AB647741F6D}" type="slidenum">
              <a:rPr lang="en-US" smtClean="0"/>
              <a:t>85</a:t>
            </a:fld>
            <a:endParaRPr lang="en-US"/>
          </a:p>
        </p:txBody>
      </p:sp>
    </p:spTree>
    <p:extLst>
      <p:ext uri="{BB962C8B-B14F-4D97-AF65-F5344CB8AC3E}">
        <p14:creationId xmlns:p14="http://schemas.microsoft.com/office/powerpoint/2010/main" val="94573030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9F767-0691-9BFA-A73F-61CD57CDC1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33B1B-796B-7F81-A592-DD69067BAD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6168A5-9A7F-C96F-5461-4E9C640ABB3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6088090B-A6AF-8BE3-CD7F-8D9970EB70DD}"/>
              </a:ext>
            </a:extLst>
          </p:cNvPr>
          <p:cNvSpPr>
            <a:spLocks noGrp="1"/>
          </p:cNvSpPr>
          <p:nvPr>
            <p:ph type="sldNum" sz="quarter" idx="5"/>
          </p:nvPr>
        </p:nvSpPr>
        <p:spPr/>
        <p:txBody>
          <a:bodyPr/>
          <a:lstStyle/>
          <a:p>
            <a:fld id="{D1EC9309-185D-B241-857D-6AB647741F6D}" type="slidenum">
              <a:rPr lang="en-US" smtClean="0"/>
              <a:t>86</a:t>
            </a:fld>
            <a:endParaRPr lang="en-US"/>
          </a:p>
        </p:txBody>
      </p:sp>
    </p:spTree>
    <p:extLst>
      <p:ext uri="{BB962C8B-B14F-4D97-AF65-F5344CB8AC3E}">
        <p14:creationId xmlns:p14="http://schemas.microsoft.com/office/powerpoint/2010/main" val="134835105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63A1B-0C3B-1376-F4B2-EC7F73DFDC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D96680-3524-61B5-DE3B-6C23286322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26290-1934-D5A3-A1AE-EBED0D31F8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CECCB8-2D8A-9BF7-FA6E-7FA9DAABC23C}"/>
              </a:ext>
            </a:extLst>
          </p:cNvPr>
          <p:cNvSpPr>
            <a:spLocks noGrp="1"/>
          </p:cNvSpPr>
          <p:nvPr>
            <p:ph type="sldNum" sz="quarter" idx="5"/>
          </p:nvPr>
        </p:nvSpPr>
        <p:spPr/>
        <p:txBody>
          <a:bodyPr/>
          <a:lstStyle/>
          <a:p>
            <a:fld id="{D1EC9309-185D-B241-857D-6AB647741F6D}" type="slidenum">
              <a:rPr lang="en-US" smtClean="0"/>
              <a:t>87</a:t>
            </a:fld>
            <a:endParaRPr lang="en-US"/>
          </a:p>
        </p:txBody>
      </p:sp>
    </p:spTree>
    <p:extLst>
      <p:ext uri="{BB962C8B-B14F-4D97-AF65-F5344CB8AC3E}">
        <p14:creationId xmlns:p14="http://schemas.microsoft.com/office/powerpoint/2010/main" val="383426924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B29C8-9782-3715-C7CA-A444CF7EA4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4E500-A468-D32E-7550-781D5FD3EB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07590-AFB5-B4B5-9B85-5224E7791B5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E10035-DE3C-993F-5BA6-3A0442579BDB}"/>
              </a:ext>
            </a:extLst>
          </p:cNvPr>
          <p:cNvSpPr>
            <a:spLocks noGrp="1"/>
          </p:cNvSpPr>
          <p:nvPr>
            <p:ph type="sldNum" sz="quarter" idx="5"/>
          </p:nvPr>
        </p:nvSpPr>
        <p:spPr/>
        <p:txBody>
          <a:bodyPr/>
          <a:lstStyle/>
          <a:p>
            <a:fld id="{D1EC9309-185D-B241-857D-6AB647741F6D}" type="slidenum">
              <a:rPr lang="en-US" smtClean="0"/>
              <a:t>88</a:t>
            </a:fld>
            <a:endParaRPr lang="en-US"/>
          </a:p>
        </p:txBody>
      </p:sp>
    </p:spTree>
    <p:extLst>
      <p:ext uri="{BB962C8B-B14F-4D97-AF65-F5344CB8AC3E}">
        <p14:creationId xmlns:p14="http://schemas.microsoft.com/office/powerpoint/2010/main" val="24037047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90442-9EA7-6F66-A6B2-801F05181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3F08A8-70A3-5833-2118-B452927CD3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D3909B-654B-25F4-F1B7-9AB45989B2B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C68E75-942A-32A5-C4A9-D4183D33AD23}"/>
              </a:ext>
            </a:extLst>
          </p:cNvPr>
          <p:cNvSpPr>
            <a:spLocks noGrp="1"/>
          </p:cNvSpPr>
          <p:nvPr>
            <p:ph type="sldNum" sz="quarter" idx="5"/>
          </p:nvPr>
        </p:nvSpPr>
        <p:spPr/>
        <p:txBody>
          <a:bodyPr/>
          <a:lstStyle/>
          <a:p>
            <a:fld id="{D1EC9309-185D-B241-857D-6AB647741F6D}" type="slidenum">
              <a:rPr lang="en-US" smtClean="0"/>
              <a:t>89</a:t>
            </a:fld>
            <a:endParaRPr lang="en-US"/>
          </a:p>
        </p:txBody>
      </p:sp>
    </p:spTree>
    <p:extLst>
      <p:ext uri="{BB962C8B-B14F-4D97-AF65-F5344CB8AC3E}">
        <p14:creationId xmlns:p14="http://schemas.microsoft.com/office/powerpoint/2010/main" val="2940077312"/>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85399-3603-0E80-F3B8-0FDF9B547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6C1D3A-2EDC-A37E-8E33-EC9EDC7ED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5BE9A-2447-2A07-04D4-15EA38086D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9510C7-ED0F-9D9E-F52B-3CFA79EDDA28}"/>
              </a:ext>
            </a:extLst>
          </p:cNvPr>
          <p:cNvSpPr>
            <a:spLocks noGrp="1"/>
          </p:cNvSpPr>
          <p:nvPr>
            <p:ph type="sldNum" sz="quarter" idx="5"/>
          </p:nvPr>
        </p:nvSpPr>
        <p:spPr/>
        <p:txBody>
          <a:bodyPr/>
          <a:lstStyle/>
          <a:p>
            <a:fld id="{D1EC9309-185D-B241-857D-6AB647741F6D}" type="slidenum">
              <a:rPr lang="en-US" smtClean="0"/>
              <a:t>90</a:t>
            </a:fld>
            <a:endParaRPr lang="en-US"/>
          </a:p>
        </p:txBody>
      </p:sp>
    </p:spTree>
    <p:extLst>
      <p:ext uri="{BB962C8B-B14F-4D97-AF65-F5344CB8AC3E}">
        <p14:creationId xmlns:p14="http://schemas.microsoft.com/office/powerpoint/2010/main" val="34292635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3E639-BE66-295D-523C-D52C529F07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4894B-64CB-F28D-C785-45CFD4EF6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96E204-462D-B853-F009-132C2CBD8B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D9CA35-9E36-A059-722C-18488E3B25DD}"/>
              </a:ext>
            </a:extLst>
          </p:cNvPr>
          <p:cNvSpPr>
            <a:spLocks noGrp="1"/>
          </p:cNvSpPr>
          <p:nvPr>
            <p:ph type="sldNum" sz="quarter" idx="5"/>
          </p:nvPr>
        </p:nvSpPr>
        <p:spPr/>
        <p:txBody>
          <a:bodyPr/>
          <a:lstStyle/>
          <a:p>
            <a:fld id="{D1EC9309-185D-B241-857D-6AB647741F6D}" type="slidenum">
              <a:rPr lang="en-US" smtClean="0"/>
              <a:t>91</a:t>
            </a:fld>
            <a:endParaRPr lang="en-US"/>
          </a:p>
        </p:txBody>
      </p:sp>
    </p:spTree>
    <p:extLst>
      <p:ext uri="{BB962C8B-B14F-4D97-AF65-F5344CB8AC3E}">
        <p14:creationId xmlns:p14="http://schemas.microsoft.com/office/powerpoint/2010/main" val="23488601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BDCD2-129E-E1E7-6368-A41CFEE6B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5ACBF3-216F-90CA-0897-F85C616481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AE1532-9A65-B43F-F54C-5CDAFC500A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7E38606-DD19-941E-8D01-E833E906583D}"/>
              </a:ext>
            </a:extLst>
          </p:cNvPr>
          <p:cNvSpPr>
            <a:spLocks noGrp="1"/>
          </p:cNvSpPr>
          <p:nvPr>
            <p:ph type="sldNum" sz="quarter" idx="5"/>
          </p:nvPr>
        </p:nvSpPr>
        <p:spPr/>
        <p:txBody>
          <a:bodyPr/>
          <a:lstStyle/>
          <a:p>
            <a:fld id="{D1EC9309-185D-B241-857D-6AB647741F6D}" type="slidenum">
              <a:rPr lang="en-US" smtClean="0"/>
              <a:t>92</a:t>
            </a:fld>
            <a:endParaRPr lang="en-US"/>
          </a:p>
        </p:txBody>
      </p:sp>
    </p:spTree>
    <p:extLst>
      <p:ext uri="{BB962C8B-B14F-4D97-AF65-F5344CB8AC3E}">
        <p14:creationId xmlns:p14="http://schemas.microsoft.com/office/powerpoint/2010/main" val="1649743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844443D-EB41-0E4B-9199-7070F6E90ED2}" type="datetime1">
              <a:rPr lang="en-US" smtClean="0"/>
              <a:t>9/16/26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3930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77F5C59-1998-9841-AEAE-EAACED0CEF34}" type="datetime1">
              <a:rPr lang="en-US" smtClean="0"/>
              <a:t>9/16/26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81870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FA9BFD55-DE59-EA44-B02F-6DE9BFFB3E31}" type="datetime1">
              <a:rPr lang="en-US" smtClean="0"/>
              <a:t>9/16/26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148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4741594-637E-8D48-9FDF-668DFC83BD98}" type="datetime1">
              <a:rPr lang="en-US" smtClean="0"/>
              <a:t>9/16/26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52669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70B3330-7ECC-7045-AE22-C708889960F4}" type="datetime1">
              <a:rPr lang="en-US" smtClean="0"/>
              <a:t>9/16/26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0824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2010638-B5CB-F74F-93C4-B73DD9CD1A25}" type="datetime1">
              <a:rPr lang="en-US" smtClean="0"/>
              <a:t>9/16/26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04063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19A173C5-0D32-4446-97DB-44F61BE88692}" type="datetime1">
              <a:rPr lang="en-US" smtClean="0"/>
              <a:t>9/16/26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8379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47CA7D7E-3769-3D4C-A8F3-5C7A88FE5F2C}" type="datetime1">
              <a:rPr lang="en-US" smtClean="0"/>
              <a:t>9/16/26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51372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77748DF-A835-9F46-A06F-C97E0D4C5357}" type="datetime1">
              <a:rPr lang="en-US" smtClean="0"/>
              <a:t>9/16/26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15846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B31EFA83-F244-5343-BB18-993A36B4F493}" type="datetime1">
              <a:rPr lang="en-US" smtClean="0"/>
              <a:t>9/16/26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2173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D9932B89-1C08-124C-A818-4A226C9F6271}" type="datetime1">
              <a:rPr lang="en-US" smtClean="0"/>
              <a:t>9/16/26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42506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ED21E448-AF3A-0844-8572-89C25B065DCC}" type="datetime1">
              <a:rPr lang="en-US" smtClean="0"/>
              <a:t>9/16/26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843159155"/>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0.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1.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0" name="Rectangle 19">
            <a:extLst>
              <a:ext uri="{FF2B5EF4-FFF2-40B4-BE49-F238E27FC236}">
                <a16:creationId xmlns:a16="http://schemas.microsoft.com/office/drawing/2014/main" id="{4C9BE195-C8FE-8C88-CE12-BD45674DC10F}"/>
              </a:ext>
            </a:extLst>
          </p:cNvPr>
          <p:cNvSpPr/>
          <p:nvPr/>
        </p:nvSpPr>
        <p:spPr>
          <a:xfrm>
            <a:off x="0" y="0"/>
            <a:ext cx="12192000" cy="6858000"/>
          </a:xfrm>
          <a:prstGeom prst="rect">
            <a:avLst/>
          </a:prstGeom>
          <a:solidFill>
            <a:srgbClr val="0089E5">
              <a:alpha val="82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7D064F0-6D2A-219C-C000-14ABD99EC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7D07FA-19A2-9519-3A07-2572285E7C63}"/>
              </a:ext>
            </a:extLst>
          </p:cNvPr>
          <p:cNvSpPr>
            <a:spLocks noGrp="1"/>
          </p:cNvSpPr>
          <p:nvPr>
            <p:ph type="ctrTitle"/>
          </p:nvPr>
        </p:nvSpPr>
        <p:spPr>
          <a:xfrm>
            <a:off x="7620001" y="822960"/>
            <a:ext cx="4286054" cy="3474720"/>
          </a:xfrm>
        </p:spPr>
        <p:txBody>
          <a:bodyPr anchor="b">
            <a:normAutofit fontScale="90000"/>
          </a:bodyPr>
          <a:lstStyle/>
          <a:p>
            <a:pPr algn="l"/>
            <a:r>
              <a:rPr lang="en-US" sz="5200" dirty="0">
                <a:solidFill>
                  <a:schemeClr val="bg1"/>
                </a:solidFill>
              </a:rPr>
              <a:t>Binary Arithmetic in Python &amp; Representing Information</a:t>
            </a:r>
          </a:p>
        </p:txBody>
      </p:sp>
      <p:sp>
        <p:nvSpPr>
          <p:cNvPr id="3" name="Subtitle 2">
            <a:extLst>
              <a:ext uri="{FF2B5EF4-FFF2-40B4-BE49-F238E27FC236}">
                <a16:creationId xmlns:a16="http://schemas.microsoft.com/office/drawing/2014/main" id="{4DC3AA49-8991-E970-8924-4D274A1997A3}"/>
              </a:ext>
            </a:extLst>
          </p:cNvPr>
          <p:cNvSpPr>
            <a:spLocks noGrp="1"/>
          </p:cNvSpPr>
          <p:nvPr>
            <p:ph type="subTitle" idx="1"/>
          </p:nvPr>
        </p:nvSpPr>
        <p:spPr>
          <a:xfrm>
            <a:off x="7620001" y="4419600"/>
            <a:ext cx="3931920" cy="1386840"/>
          </a:xfrm>
        </p:spPr>
        <p:txBody>
          <a:bodyPr anchor="t">
            <a:normAutofit/>
          </a:bodyPr>
          <a:lstStyle/>
          <a:p>
            <a:pPr algn="l"/>
            <a:r>
              <a:rPr lang="en-US" sz="2200" dirty="0">
                <a:solidFill>
                  <a:schemeClr val="bg1"/>
                </a:solidFill>
              </a:rPr>
              <a:t>CS51 – Fall 2026</a:t>
            </a:r>
          </a:p>
        </p:txBody>
      </p:sp>
      <p:sp>
        <p:nvSpPr>
          <p:cNvPr id="4" name="Rectangle 3">
            <a:extLst>
              <a:ext uri="{FF2B5EF4-FFF2-40B4-BE49-F238E27FC236}">
                <a16:creationId xmlns:a16="http://schemas.microsoft.com/office/drawing/2014/main" id="{ACE6259D-8236-6DC7-8649-A64A3D8BF4CF}"/>
              </a:ext>
            </a:extLst>
          </p:cNvPr>
          <p:cNvSpPr/>
          <p:nvPr/>
        </p:nvSpPr>
        <p:spPr>
          <a:xfrm rot="8081312">
            <a:off x="1857828" y="2185071"/>
            <a:ext cx="1030514" cy="103051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vert="wordArtVert" rtlCol="0" anchor="ctr"/>
          <a:lstStyle/>
          <a:p>
            <a:pPr algn="ctr"/>
            <a:endParaRPr lang="en-US" dirty="0"/>
          </a:p>
        </p:txBody>
      </p:sp>
      <p:sp>
        <p:nvSpPr>
          <p:cNvPr id="16" name="Rectangle 15">
            <a:extLst>
              <a:ext uri="{FF2B5EF4-FFF2-40B4-BE49-F238E27FC236}">
                <a16:creationId xmlns:a16="http://schemas.microsoft.com/office/drawing/2014/main" id="{4F32A8A8-43BB-9991-C5F0-5B77217FE161}"/>
              </a:ext>
            </a:extLst>
          </p:cNvPr>
          <p:cNvSpPr/>
          <p:nvPr/>
        </p:nvSpPr>
        <p:spPr>
          <a:xfrm rot="8081312">
            <a:off x="4679775" y="2185069"/>
            <a:ext cx="1030514" cy="103051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Rectangle 16">
            <a:extLst>
              <a:ext uri="{FF2B5EF4-FFF2-40B4-BE49-F238E27FC236}">
                <a16:creationId xmlns:a16="http://schemas.microsoft.com/office/drawing/2014/main" id="{4A42FF00-00D4-DBFB-EDE7-BD69ED7C2A06}"/>
              </a:ext>
            </a:extLst>
          </p:cNvPr>
          <p:cNvSpPr/>
          <p:nvPr/>
        </p:nvSpPr>
        <p:spPr>
          <a:xfrm rot="8081312">
            <a:off x="1857828" y="4628243"/>
            <a:ext cx="1030514" cy="103051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Rectangle 17">
            <a:extLst>
              <a:ext uri="{FF2B5EF4-FFF2-40B4-BE49-F238E27FC236}">
                <a16:creationId xmlns:a16="http://schemas.microsoft.com/office/drawing/2014/main" id="{BED58018-EC81-34AA-6EA0-A73705C250F7}"/>
              </a:ext>
            </a:extLst>
          </p:cNvPr>
          <p:cNvSpPr/>
          <p:nvPr/>
        </p:nvSpPr>
        <p:spPr>
          <a:xfrm rot="8081312">
            <a:off x="4699372" y="4628242"/>
            <a:ext cx="1030514" cy="1030514"/>
          </a:xfrm>
          <a:prstGeom prst="rect">
            <a:avLst/>
          </a:prstGeom>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TextBox 18">
            <a:extLst>
              <a:ext uri="{FF2B5EF4-FFF2-40B4-BE49-F238E27FC236}">
                <a16:creationId xmlns:a16="http://schemas.microsoft.com/office/drawing/2014/main" id="{103CC0C2-4651-2126-97EB-3A9C911FF016}"/>
              </a:ext>
            </a:extLst>
          </p:cNvPr>
          <p:cNvSpPr txBox="1"/>
          <p:nvPr/>
        </p:nvSpPr>
        <p:spPr>
          <a:xfrm>
            <a:off x="2206170" y="2469492"/>
            <a:ext cx="333829" cy="461665"/>
          </a:xfrm>
          <a:prstGeom prst="rect">
            <a:avLst/>
          </a:prstGeom>
          <a:noFill/>
        </p:spPr>
        <p:txBody>
          <a:bodyPr wrap="square" rtlCol="0">
            <a:spAutoFit/>
          </a:bodyPr>
          <a:lstStyle/>
          <a:p>
            <a:r>
              <a:rPr lang="en-US" sz="2400" dirty="0"/>
              <a:t>+</a:t>
            </a:r>
          </a:p>
        </p:txBody>
      </p:sp>
      <p:sp>
        <p:nvSpPr>
          <p:cNvPr id="24" name="TextBox 23">
            <a:extLst>
              <a:ext uri="{FF2B5EF4-FFF2-40B4-BE49-F238E27FC236}">
                <a16:creationId xmlns:a16="http://schemas.microsoft.com/office/drawing/2014/main" id="{021FCA9A-5490-B325-464F-2F635A25A952}"/>
              </a:ext>
            </a:extLst>
          </p:cNvPr>
          <p:cNvSpPr txBox="1"/>
          <p:nvPr/>
        </p:nvSpPr>
        <p:spPr>
          <a:xfrm>
            <a:off x="2215445" y="4965785"/>
            <a:ext cx="315278" cy="461665"/>
          </a:xfrm>
          <a:prstGeom prst="rect">
            <a:avLst/>
          </a:prstGeom>
          <a:noFill/>
        </p:spPr>
        <p:txBody>
          <a:bodyPr wrap="square" rtlCol="0">
            <a:spAutoFit/>
          </a:bodyPr>
          <a:lstStyle/>
          <a:p>
            <a:r>
              <a:rPr lang="en-US" sz="2400" dirty="0"/>
              <a:t>à</a:t>
            </a:r>
          </a:p>
        </p:txBody>
      </p:sp>
      <p:sp>
        <p:nvSpPr>
          <p:cNvPr id="5" name="TextBox 4">
            <a:extLst>
              <a:ext uri="{FF2B5EF4-FFF2-40B4-BE49-F238E27FC236}">
                <a16:creationId xmlns:a16="http://schemas.microsoft.com/office/drawing/2014/main" id="{796D54E1-DC1D-B7F4-25B5-81C8AADB511F}"/>
              </a:ext>
            </a:extLst>
          </p:cNvPr>
          <p:cNvSpPr txBox="1"/>
          <p:nvPr/>
        </p:nvSpPr>
        <p:spPr>
          <a:xfrm>
            <a:off x="4922657" y="2469492"/>
            <a:ext cx="544749" cy="461665"/>
          </a:xfrm>
          <a:prstGeom prst="rect">
            <a:avLst/>
          </a:prstGeom>
          <a:noFill/>
        </p:spPr>
        <p:txBody>
          <a:bodyPr wrap="square" rtlCol="0">
            <a:spAutoFit/>
          </a:bodyPr>
          <a:lstStyle/>
          <a:p>
            <a:r>
              <a:rPr lang="en-US" sz="2400" dirty="0"/>
              <a:t>&gt;&gt;</a:t>
            </a:r>
          </a:p>
        </p:txBody>
      </p:sp>
      <p:sp>
        <p:nvSpPr>
          <p:cNvPr id="7" name="TextBox 6">
            <a:extLst>
              <a:ext uri="{FF2B5EF4-FFF2-40B4-BE49-F238E27FC236}">
                <a16:creationId xmlns:a16="http://schemas.microsoft.com/office/drawing/2014/main" id="{C7C903B9-9F62-6D68-675B-23AA7A18CC1D}"/>
              </a:ext>
            </a:extLst>
          </p:cNvPr>
          <p:cNvSpPr txBox="1"/>
          <p:nvPr/>
        </p:nvSpPr>
        <p:spPr>
          <a:xfrm>
            <a:off x="5037392" y="4965785"/>
            <a:ext cx="315278" cy="461665"/>
          </a:xfrm>
          <a:prstGeom prst="rect">
            <a:avLst/>
          </a:prstGeom>
          <a:noFill/>
        </p:spPr>
        <p:txBody>
          <a:bodyPr wrap="square" rtlCol="0">
            <a:spAutoFit/>
          </a:bodyPr>
          <a:lstStyle/>
          <a:p>
            <a:r>
              <a:rPr lang="en-US" sz="2400" dirty="0"/>
              <a:t>🥳</a:t>
            </a:r>
          </a:p>
        </p:txBody>
      </p:sp>
      <p:sp>
        <p:nvSpPr>
          <p:cNvPr id="8" name="Rectangle 7">
            <a:extLst>
              <a:ext uri="{FF2B5EF4-FFF2-40B4-BE49-F238E27FC236}">
                <a16:creationId xmlns:a16="http://schemas.microsoft.com/office/drawing/2014/main" id="{0EA68879-7084-2EF4-DF33-A2B3434DF0DD}"/>
              </a:ext>
            </a:extLst>
          </p:cNvPr>
          <p:cNvSpPr/>
          <p:nvPr/>
        </p:nvSpPr>
        <p:spPr>
          <a:xfrm>
            <a:off x="9101138" y="357188"/>
            <a:ext cx="3090862" cy="465772"/>
          </a:xfrm>
          <a:prstGeom prst="rect">
            <a:avLst/>
          </a:prstGeom>
          <a:solidFill>
            <a:srgbClr val="FE95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Computer Systems</a:t>
            </a:r>
          </a:p>
        </p:txBody>
      </p:sp>
    </p:spTree>
    <p:extLst>
      <p:ext uri="{BB962C8B-B14F-4D97-AF65-F5344CB8AC3E}">
        <p14:creationId xmlns:p14="http://schemas.microsoft.com/office/powerpoint/2010/main" val="2765529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A2157C38-5E45-689C-895A-F4AA78C138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A3775D-D77C-AF4B-516D-8A1EEA33924C}"/>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Bitwise operations</a:t>
            </a:r>
          </a:p>
        </p:txBody>
      </p:sp>
      <p:sp>
        <p:nvSpPr>
          <p:cNvPr id="30" name="Slide Number Placeholder 29">
            <a:extLst>
              <a:ext uri="{FF2B5EF4-FFF2-40B4-BE49-F238E27FC236}">
                <a16:creationId xmlns:a16="http://schemas.microsoft.com/office/drawing/2014/main" id="{84EA875B-7546-BDE9-299F-15C51474A0EB}"/>
              </a:ext>
            </a:extLst>
          </p:cNvPr>
          <p:cNvSpPr>
            <a:spLocks noGrp="1"/>
          </p:cNvSpPr>
          <p:nvPr>
            <p:ph type="sldNum" sz="quarter" idx="12"/>
          </p:nvPr>
        </p:nvSpPr>
        <p:spPr/>
        <p:txBody>
          <a:bodyPr/>
          <a:lstStyle/>
          <a:p>
            <a:fld id="{CC057153-B650-4DEB-B370-79DDCFDCE934}" type="slidenum">
              <a:rPr lang="en-US" smtClean="0"/>
              <a:t>2</a:t>
            </a:fld>
            <a:endParaRPr lang="en-US"/>
          </a:p>
        </p:txBody>
      </p:sp>
      <p:sp>
        <p:nvSpPr>
          <p:cNvPr id="31" name="TextBox 30">
            <a:extLst>
              <a:ext uri="{FF2B5EF4-FFF2-40B4-BE49-F238E27FC236}">
                <a16:creationId xmlns:a16="http://schemas.microsoft.com/office/drawing/2014/main" id="{7D01C5F8-FB37-6393-0CCC-CDC2F6000F97}"/>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2096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F506D-AA81-882D-4AC7-DFF2C3649C3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E7325B-0FA4-4707-6065-7074C7ED3609}"/>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If we are given two numbers, we can apply the operators NOT, AND, OR, and XOR </a:t>
            </a:r>
            <a:r>
              <a:rPr lang="en-US" sz="2400" b="1" dirty="0">
                <a:latin typeface="Neue Haas Grotesk Text Pro" panose="020B0504020202020204" pitchFamily="34" charset="77"/>
              </a:rPr>
              <a:t>bitwise.</a:t>
            </a:r>
          </a:p>
          <a:p>
            <a:pPr>
              <a:lnSpc>
                <a:spcPct val="110000"/>
              </a:lnSpc>
            </a:pPr>
            <a:r>
              <a:rPr lang="en-US" sz="2400" dirty="0">
                <a:solidFill>
                  <a:srgbClr val="202122"/>
                </a:solidFill>
                <a:latin typeface="Neue Haas Grotesk Text Pro" panose="020B0504020202020204" pitchFamily="34" charset="77"/>
              </a:rPr>
              <a:t>Treat numbers as two's complement.</a:t>
            </a:r>
          </a:p>
          <a:p>
            <a:pPr>
              <a:lnSpc>
                <a:spcPct val="110000"/>
              </a:lnSpc>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r>
              <a:rPr lang="en-US" sz="2400" dirty="0">
                <a:latin typeface="Neue Haas Grotesk Text Pro" panose="020B0504020202020204" pitchFamily="34" charset="77"/>
              </a:rPr>
              <a:t>.</a:t>
            </a:r>
          </a:p>
          <a:p>
            <a:pPr>
              <a:lnSpc>
                <a:spcPct val="110000"/>
              </a:lnSpc>
            </a:pPr>
            <a:r>
              <a:rPr lang="en-US" sz="2400" dirty="0">
                <a:latin typeface="Neue Haas Grotesk Text Pro" panose="020B0504020202020204" pitchFamily="34" charset="77"/>
              </a:rPr>
              <a:t>Convert result to decimal.</a:t>
            </a:r>
          </a:p>
          <a:p>
            <a:pPr>
              <a:lnSpc>
                <a:spcPct val="110000"/>
              </a:lnSpc>
            </a:pPr>
            <a:endParaRPr lang="en-US" sz="2400" dirty="0">
              <a:solidFill>
                <a:srgbClr val="202122"/>
              </a:solidFill>
              <a:latin typeface="Neue Haas Grotesk Text Pro" panose="020B0504020202020204" pitchFamily="34" charset="77"/>
            </a:endParaRPr>
          </a:p>
        </p:txBody>
      </p:sp>
      <p:sp>
        <p:nvSpPr>
          <p:cNvPr id="10" name="Title 1">
            <a:extLst>
              <a:ext uri="{FF2B5EF4-FFF2-40B4-BE49-F238E27FC236}">
                <a16:creationId xmlns:a16="http://schemas.microsoft.com/office/drawing/2014/main" id="{BA74219F-E891-4A7F-2BF7-A5662DEB0D4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EB18DE7F-FBD7-D7D4-0544-54B871E40495}"/>
              </a:ext>
            </a:extLst>
          </p:cNvPr>
          <p:cNvSpPr>
            <a:spLocks noGrp="1"/>
          </p:cNvSpPr>
          <p:nvPr>
            <p:ph type="sldNum" sz="quarter" idx="12"/>
          </p:nvPr>
        </p:nvSpPr>
        <p:spPr/>
        <p:txBody>
          <a:bodyPr/>
          <a:lstStyle/>
          <a:p>
            <a:fld id="{CC057153-B650-4DEB-B370-79DDCFDCE934}" type="slidenum">
              <a:rPr lang="en-US" smtClean="0"/>
              <a:t>3</a:t>
            </a:fld>
            <a:endParaRPr lang="en-US"/>
          </a:p>
        </p:txBody>
      </p:sp>
      <p:graphicFrame>
        <p:nvGraphicFramePr>
          <p:cNvPr id="2" name="Table 1">
            <a:extLst>
              <a:ext uri="{FF2B5EF4-FFF2-40B4-BE49-F238E27FC236}">
                <a16:creationId xmlns:a16="http://schemas.microsoft.com/office/drawing/2014/main" id="{AFA035BF-284A-6A31-8D3C-114789928DF8}"/>
              </a:ext>
            </a:extLst>
          </p:cNvPr>
          <p:cNvGraphicFramePr>
            <a:graphicFrameLocks noGrp="1"/>
          </p:cNvGraphicFramePr>
          <p:nvPr/>
        </p:nvGraphicFramePr>
        <p:xfrm>
          <a:off x="8684596" y="4435912"/>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graphicFrame>
        <p:nvGraphicFramePr>
          <p:cNvPr id="4" name="Table 3">
            <a:extLst>
              <a:ext uri="{FF2B5EF4-FFF2-40B4-BE49-F238E27FC236}">
                <a16:creationId xmlns:a16="http://schemas.microsoft.com/office/drawing/2014/main" id="{7D2137BE-6527-5D3C-61C4-6B8CFBD2A7D8}"/>
              </a:ext>
            </a:extLst>
          </p:cNvPr>
          <p:cNvGraphicFramePr>
            <a:graphicFrameLocks noGrp="1"/>
          </p:cNvGraphicFramePr>
          <p:nvPr/>
        </p:nvGraphicFramePr>
        <p:xfrm>
          <a:off x="4416029" y="1964643"/>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graphicFrame>
        <p:nvGraphicFramePr>
          <p:cNvPr id="5" name="Table 4">
            <a:extLst>
              <a:ext uri="{FF2B5EF4-FFF2-40B4-BE49-F238E27FC236}">
                <a16:creationId xmlns:a16="http://schemas.microsoft.com/office/drawing/2014/main" id="{8537F938-E741-3DD6-4510-B3191C42E7DF}"/>
              </a:ext>
            </a:extLst>
          </p:cNvPr>
          <p:cNvGraphicFramePr>
            <a:graphicFrameLocks noGrp="1"/>
          </p:cNvGraphicFramePr>
          <p:nvPr/>
        </p:nvGraphicFramePr>
        <p:xfrm>
          <a:off x="4416029" y="4435912"/>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6" name="TextBox 5">
            <a:extLst>
              <a:ext uri="{FF2B5EF4-FFF2-40B4-BE49-F238E27FC236}">
                <a16:creationId xmlns:a16="http://schemas.microsoft.com/office/drawing/2014/main" id="{B78D90C4-6C59-C2CA-46A9-7B9027CD94FA}"/>
              </a:ext>
            </a:extLst>
          </p:cNvPr>
          <p:cNvSpPr txBox="1"/>
          <p:nvPr/>
        </p:nvSpPr>
        <p:spPr>
          <a:xfrm>
            <a:off x="5558673" y="4066580"/>
            <a:ext cx="881973" cy="400110"/>
          </a:xfrm>
          <a:prstGeom prst="rect">
            <a:avLst/>
          </a:prstGeom>
          <a:noFill/>
        </p:spPr>
        <p:txBody>
          <a:bodyPr wrap="none" rtlCol="0">
            <a:spAutoFit/>
          </a:bodyPr>
          <a:lstStyle/>
          <a:p>
            <a:r>
              <a:rPr lang="en-US" sz="2000" dirty="0"/>
              <a:t>OR (|)</a:t>
            </a:r>
          </a:p>
        </p:txBody>
      </p:sp>
      <p:sp>
        <p:nvSpPr>
          <p:cNvPr id="7" name="TextBox 6">
            <a:extLst>
              <a:ext uri="{FF2B5EF4-FFF2-40B4-BE49-F238E27FC236}">
                <a16:creationId xmlns:a16="http://schemas.microsoft.com/office/drawing/2014/main" id="{3B02D5A7-472D-FE58-1AE6-9F81EDD8B493}"/>
              </a:ext>
            </a:extLst>
          </p:cNvPr>
          <p:cNvSpPr txBox="1"/>
          <p:nvPr/>
        </p:nvSpPr>
        <p:spPr>
          <a:xfrm>
            <a:off x="9835381" y="4020267"/>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5B660084-4DD4-5029-019E-BAD53BBD8513}"/>
              </a:ext>
            </a:extLst>
          </p:cNvPr>
          <p:cNvGraphicFramePr>
            <a:graphicFrameLocks noGrp="1"/>
          </p:cNvGraphicFramePr>
          <p:nvPr/>
        </p:nvGraphicFramePr>
        <p:xfrm>
          <a:off x="8684596" y="2273656"/>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9" name="TextBox 8">
            <a:extLst>
              <a:ext uri="{FF2B5EF4-FFF2-40B4-BE49-F238E27FC236}">
                <a16:creationId xmlns:a16="http://schemas.microsoft.com/office/drawing/2014/main" id="{3E1F0576-8F32-EF05-4931-AEA359450E38}"/>
              </a:ext>
            </a:extLst>
          </p:cNvPr>
          <p:cNvSpPr txBox="1"/>
          <p:nvPr/>
        </p:nvSpPr>
        <p:spPr>
          <a:xfrm>
            <a:off x="9805365" y="1855682"/>
            <a:ext cx="1096454" cy="400110"/>
          </a:xfrm>
          <a:prstGeom prst="rect">
            <a:avLst/>
          </a:prstGeom>
          <a:noFill/>
        </p:spPr>
        <p:txBody>
          <a:bodyPr wrap="none" rtlCol="0">
            <a:spAutoFit/>
          </a:bodyPr>
          <a:lstStyle/>
          <a:p>
            <a:r>
              <a:rPr lang="en-US" sz="2000" dirty="0"/>
              <a:t>NOT (~)</a:t>
            </a:r>
          </a:p>
        </p:txBody>
      </p:sp>
      <p:sp>
        <p:nvSpPr>
          <p:cNvPr id="13" name="TextBox 12">
            <a:extLst>
              <a:ext uri="{FF2B5EF4-FFF2-40B4-BE49-F238E27FC236}">
                <a16:creationId xmlns:a16="http://schemas.microsoft.com/office/drawing/2014/main" id="{A6B8CF76-719B-C871-83E9-CC14912080F4}"/>
              </a:ext>
            </a:extLst>
          </p:cNvPr>
          <p:cNvSpPr txBox="1"/>
          <p:nvPr/>
        </p:nvSpPr>
        <p:spPr>
          <a:xfrm>
            <a:off x="5558673" y="1515480"/>
            <a:ext cx="1154483" cy="400110"/>
          </a:xfrm>
          <a:prstGeom prst="rect">
            <a:avLst/>
          </a:prstGeom>
          <a:noFill/>
        </p:spPr>
        <p:txBody>
          <a:bodyPr wrap="none" rtlCol="0">
            <a:spAutoFit/>
          </a:bodyPr>
          <a:lstStyle/>
          <a:p>
            <a:r>
              <a:rPr lang="en-US" sz="2000" dirty="0"/>
              <a:t>AND (&amp;)</a:t>
            </a:r>
          </a:p>
        </p:txBody>
      </p:sp>
    </p:spTree>
    <p:extLst>
      <p:ext uri="{BB962C8B-B14F-4D97-AF65-F5344CB8AC3E}">
        <p14:creationId xmlns:p14="http://schemas.microsoft.com/office/powerpoint/2010/main" val="10182479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693C7-A720-71DC-8479-52503A2640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D1D302-CFF9-9518-55CE-47542F8A7D33}"/>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6 &amp; 5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0072E94C-495D-00FE-FA29-C36C3505016B}"/>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AND (&amp;)</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65DFC7BB-A43A-BF2A-D217-C7C2412B3592}"/>
              </a:ext>
            </a:extLst>
          </p:cNvPr>
          <p:cNvSpPr>
            <a:spLocks noGrp="1"/>
          </p:cNvSpPr>
          <p:nvPr>
            <p:ph type="sldNum" sz="quarter" idx="12"/>
          </p:nvPr>
        </p:nvSpPr>
        <p:spPr/>
        <p:txBody>
          <a:bodyPr/>
          <a:lstStyle/>
          <a:p>
            <a:fld id="{CC057153-B650-4DEB-B370-79DDCFDCE934}" type="slidenum">
              <a:rPr lang="en-US" smtClean="0"/>
              <a:t>4</a:t>
            </a:fld>
            <a:endParaRPr lang="en-US"/>
          </a:p>
        </p:txBody>
      </p:sp>
      <p:graphicFrame>
        <p:nvGraphicFramePr>
          <p:cNvPr id="4" name="Table 3">
            <a:extLst>
              <a:ext uri="{FF2B5EF4-FFF2-40B4-BE49-F238E27FC236}">
                <a16:creationId xmlns:a16="http://schemas.microsoft.com/office/drawing/2014/main" id="{B7288FD3-B211-F4CD-A041-DAB9A036FD16}"/>
              </a:ext>
            </a:extLst>
          </p:cNvPr>
          <p:cNvGraphicFramePr>
            <a:graphicFrameLocks noGrp="1"/>
          </p:cNvGraphicFramePr>
          <p:nvPr>
            <p:extLst>
              <p:ext uri="{D42A27DB-BD31-4B8C-83A1-F6EECF244321}">
                <p14:modId xmlns:p14="http://schemas.microsoft.com/office/powerpoint/2010/main" val="1620530274"/>
              </p:ext>
            </p:extLst>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F5CB5FC1-C9F5-39CF-DBEF-FB32F268CF80}"/>
              </a:ext>
            </a:extLst>
          </p:cNvPr>
          <p:cNvSpPr txBox="1"/>
          <p:nvPr/>
        </p:nvSpPr>
        <p:spPr>
          <a:xfrm>
            <a:off x="10355707" y="99477"/>
            <a:ext cx="1154483" cy="400110"/>
          </a:xfrm>
          <a:prstGeom prst="rect">
            <a:avLst/>
          </a:prstGeom>
          <a:noFill/>
        </p:spPr>
        <p:txBody>
          <a:bodyPr wrap="none" rtlCol="0">
            <a:spAutoFit/>
          </a:bodyPr>
          <a:lstStyle/>
          <a:p>
            <a:r>
              <a:rPr lang="en-US" sz="2000" dirty="0"/>
              <a:t>AND (&amp;)</a:t>
            </a:r>
          </a:p>
        </p:txBody>
      </p:sp>
      <p:sp>
        <p:nvSpPr>
          <p:cNvPr id="14" name="TextBox 13">
            <a:extLst>
              <a:ext uri="{FF2B5EF4-FFF2-40B4-BE49-F238E27FC236}">
                <a16:creationId xmlns:a16="http://schemas.microsoft.com/office/drawing/2014/main" id="{C96B3560-6918-1071-9CA4-D3AF1FE1A22A}"/>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Tree>
    <p:extLst>
      <p:ext uri="{BB962C8B-B14F-4D97-AF65-F5344CB8AC3E}">
        <p14:creationId xmlns:p14="http://schemas.microsoft.com/office/powerpoint/2010/main" val="2369185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54FE48-8E76-9450-9C38-69E3C5A79F7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36F6B3-7DDF-56BA-FC95-03F96D0A7034}"/>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6 &amp; 5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2D670D8E-3CCE-330F-59C5-2E2067D9F47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AND (&amp;)</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D6054D96-1C1F-FA69-60A2-08D68D398E55}"/>
              </a:ext>
            </a:extLst>
          </p:cNvPr>
          <p:cNvSpPr>
            <a:spLocks noGrp="1"/>
          </p:cNvSpPr>
          <p:nvPr>
            <p:ph type="sldNum" sz="quarter" idx="12"/>
          </p:nvPr>
        </p:nvSpPr>
        <p:spPr/>
        <p:txBody>
          <a:bodyPr/>
          <a:lstStyle/>
          <a:p>
            <a:fld id="{CC057153-B650-4DEB-B370-79DDCFDCE934}" type="slidenum">
              <a:rPr lang="en-US" smtClean="0"/>
              <a:t>5</a:t>
            </a:fld>
            <a:endParaRPr lang="en-US"/>
          </a:p>
        </p:txBody>
      </p:sp>
      <p:graphicFrame>
        <p:nvGraphicFramePr>
          <p:cNvPr id="4" name="Table 3">
            <a:extLst>
              <a:ext uri="{FF2B5EF4-FFF2-40B4-BE49-F238E27FC236}">
                <a16:creationId xmlns:a16="http://schemas.microsoft.com/office/drawing/2014/main" id="{8CE35756-224B-390F-3F48-34B6C758B04A}"/>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65AB7637-27B9-7798-1DFD-88FB4D53FD60}"/>
              </a:ext>
            </a:extLst>
          </p:cNvPr>
          <p:cNvSpPr txBox="1"/>
          <p:nvPr/>
        </p:nvSpPr>
        <p:spPr>
          <a:xfrm>
            <a:off x="10355707" y="99477"/>
            <a:ext cx="1154483" cy="400110"/>
          </a:xfrm>
          <a:prstGeom prst="rect">
            <a:avLst/>
          </a:prstGeom>
          <a:noFill/>
        </p:spPr>
        <p:txBody>
          <a:bodyPr wrap="none" rtlCol="0">
            <a:spAutoFit/>
          </a:bodyPr>
          <a:lstStyle/>
          <a:p>
            <a:r>
              <a:rPr lang="en-US" sz="2000" dirty="0"/>
              <a:t>AND (&amp;)</a:t>
            </a:r>
          </a:p>
        </p:txBody>
      </p:sp>
      <p:sp>
        <p:nvSpPr>
          <p:cNvPr id="14" name="TextBox 13">
            <a:extLst>
              <a:ext uri="{FF2B5EF4-FFF2-40B4-BE49-F238E27FC236}">
                <a16:creationId xmlns:a16="http://schemas.microsoft.com/office/drawing/2014/main" id="{52B9E7ED-64DE-4FA9-5D57-895F07E43076}"/>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2" name="TextBox 1">
            <a:extLst>
              <a:ext uri="{FF2B5EF4-FFF2-40B4-BE49-F238E27FC236}">
                <a16:creationId xmlns:a16="http://schemas.microsoft.com/office/drawing/2014/main" id="{404195F0-9619-AA25-1FB2-3239C6451A22}"/>
              </a:ext>
            </a:extLst>
          </p:cNvPr>
          <p:cNvSpPr txBox="1"/>
          <p:nvPr/>
        </p:nvSpPr>
        <p:spPr>
          <a:xfrm>
            <a:off x="5831608" y="3249936"/>
            <a:ext cx="1762021" cy="646331"/>
          </a:xfrm>
          <a:prstGeom prst="rect">
            <a:avLst/>
          </a:prstGeom>
          <a:noFill/>
        </p:spPr>
        <p:txBody>
          <a:bodyPr wrap="none" rtlCol="0">
            <a:spAutoFit/>
          </a:bodyPr>
          <a:lstStyle/>
          <a:p>
            <a:r>
              <a:rPr lang="en-US" sz="3600" dirty="0"/>
              <a:t>6</a:t>
            </a:r>
            <a:r>
              <a:rPr lang="en-US" sz="3600" baseline="-25000" dirty="0"/>
              <a:t>10</a:t>
            </a:r>
            <a:r>
              <a:rPr lang="en-US" sz="3600" dirty="0"/>
              <a:t> = ?</a:t>
            </a:r>
            <a:r>
              <a:rPr lang="en-US" sz="3600" baseline="-25000" dirty="0"/>
              <a:t>2</a:t>
            </a:r>
          </a:p>
        </p:txBody>
      </p:sp>
      <p:sp>
        <p:nvSpPr>
          <p:cNvPr id="5" name="TextBox 4">
            <a:extLst>
              <a:ext uri="{FF2B5EF4-FFF2-40B4-BE49-F238E27FC236}">
                <a16:creationId xmlns:a16="http://schemas.microsoft.com/office/drawing/2014/main" id="{8F1674D3-5811-D8BC-1C3F-D44F4A081468}"/>
              </a:ext>
            </a:extLst>
          </p:cNvPr>
          <p:cNvSpPr txBox="1"/>
          <p:nvPr/>
        </p:nvSpPr>
        <p:spPr>
          <a:xfrm>
            <a:off x="5829300" y="3896267"/>
            <a:ext cx="1732141" cy="646331"/>
          </a:xfrm>
          <a:prstGeom prst="rect">
            <a:avLst/>
          </a:prstGeom>
          <a:noFill/>
        </p:spPr>
        <p:txBody>
          <a:bodyPr wrap="none" rtlCol="0">
            <a:spAutoFit/>
          </a:bodyPr>
          <a:lstStyle/>
          <a:p>
            <a:r>
              <a:rPr lang="en-US" sz="3600" dirty="0"/>
              <a:t>5</a:t>
            </a:r>
            <a:r>
              <a:rPr lang="en-US" sz="3600" baseline="-25000" dirty="0"/>
              <a:t>10</a:t>
            </a:r>
            <a:r>
              <a:rPr lang="en-US" sz="3600" dirty="0"/>
              <a:t> = ?</a:t>
            </a:r>
            <a:r>
              <a:rPr lang="en-US" sz="3600" baseline="-25000" dirty="0"/>
              <a:t>2</a:t>
            </a:r>
          </a:p>
        </p:txBody>
      </p:sp>
    </p:spTree>
    <p:extLst>
      <p:ext uri="{BB962C8B-B14F-4D97-AF65-F5344CB8AC3E}">
        <p14:creationId xmlns:p14="http://schemas.microsoft.com/office/powerpoint/2010/main" val="28943338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10D9E-A7EE-88C0-2852-1D7A59D39DA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68B752-7AF2-46C7-E931-76438DB3C3F8}"/>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6 &amp; 5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8E32382B-12E0-48A2-7131-8547AD5FCA6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AND (&amp;)</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1606B9CE-F6D8-F6CC-D167-AEF2FFD896FD}"/>
              </a:ext>
            </a:extLst>
          </p:cNvPr>
          <p:cNvSpPr>
            <a:spLocks noGrp="1"/>
          </p:cNvSpPr>
          <p:nvPr>
            <p:ph type="sldNum" sz="quarter" idx="12"/>
          </p:nvPr>
        </p:nvSpPr>
        <p:spPr/>
        <p:txBody>
          <a:bodyPr/>
          <a:lstStyle/>
          <a:p>
            <a:fld id="{CC057153-B650-4DEB-B370-79DDCFDCE934}" type="slidenum">
              <a:rPr lang="en-US" smtClean="0"/>
              <a:t>6</a:t>
            </a:fld>
            <a:endParaRPr lang="en-US"/>
          </a:p>
        </p:txBody>
      </p:sp>
      <p:graphicFrame>
        <p:nvGraphicFramePr>
          <p:cNvPr id="4" name="Table 3">
            <a:extLst>
              <a:ext uri="{FF2B5EF4-FFF2-40B4-BE49-F238E27FC236}">
                <a16:creationId xmlns:a16="http://schemas.microsoft.com/office/drawing/2014/main" id="{596FE9CA-4AE8-E697-E620-9B96C592AC48}"/>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B43ABE65-A5D4-BDD1-F82F-BBC06DC9BCEF}"/>
              </a:ext>
            </a:extLst>
          </p:cNvPr>
          <p:cNvSpPr txBox="1"/>
          <p:nvPr/>
        </p:nvSpPr>
        <p:spPr>
          <a:xfrm>
            <a:off x="10355707" y="99477"/>
            <a:ext cx="1154483" cy="400110"/>
          </a:xfrm>
          <a:prstGeom prst="rect">
            <a:avLst/>
          </a:prstGeom>
          <a:noFill/>
        </p:spPr>
        <p:txBody>
          <a:bodyPr wrap="none" rtlCol="0">
            <a:spAutoFit/>
          </a:bodyPr>
          <a:lstStyle/>
          <a:p>
            <a:r>
              <a:rPr lang="en-US" sz="2000" dirty="0"/>
              <a:t>AND (&amp;)</a:t>
            </a:r>
          </a:p>
        </p:txBody>
      </p:sp>
      <p:sp>
        <p:nvSpPr>
          <p:cNvPr id="14" name="TextBox 13">
            <a:extLst>
              <a:ext uri="{FF2B5EF4-FFF2-40B4-BE49-F238E27FC236}">
                <a16:creationId xmlns:a16="http://schemas.microsoft.com/office/drawing/2014/main" id="{4A07D7B2-46FA-104C-E312-90F38119D68C}"/>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2" name="TextBox 1">
            <a:extLst>
              <a:ext uri="{FF2B5EF4-FFF2-40B4-BE49-F238E27FC236}">
                <a16:creationId xmlns:a16="http://schemas.microsoft.com/office/drawing/2014/main" id="{D8B2E2B1-8147-9B65-B41D-BB590018F2DD}"/>
              </a:ext>
            </a:extLst>
          </p:cNvPr>
          <p:cNvSpPr txBox="1"/>
          <p:nvPr/>
        </p:nvSpPr>
        <p:spPr>
          <a:xfrm>
            <a:off x="5831608" y="3249936"/>
            <a:ext cx="2854564" cy="646331"/>
          </a:xfrm>
          <a:prstGeom prst="rect">
            <a:avLst/>
          </a:prstGeom>
          <a:noFill/>
        </p:spPr>
        <p:txBody>
          <a:bodyPr wrap="none" rtlCol="0">
            <a:spAutoFit/>
          </a:bodyPr>
          <a:lstStyle/>
          <a:p>
            <a:r>
              <a:rPr lang="en-US" sz="3600" dirty="0"/>
              <a:t>6</a:t>
            </a:r>
            <a:r>
              <a:rPr lang="en-US" sz="3600" baseline="-25000" dirty="0"/>
              <a:t>10</a:t>
            </a:r>
            <a:r>
              <a:rPr lang="en-US" sz="3600" dirty="0"/>
              <a:t> = 0 1 1 0</a:t>
            </a:r>
            <a:r>
              <a:rPr lang="en-US" sz="3600" baseline="-25000" dirty="0"/>
              <a:t>2</a:t>
            </a:r>
          </a:p>
        </p:txBody>
      </p:sp>
      <p:sp>
        <p:nvSpPr>
          <p:cNvPr id="5" name="TextBox 4">
            <a:extLst>
              <a:ext uri="{FF2B5EF4-FFF2-40B4-BE49-F238E27FC236}">
                <a16:creationId xmlns:a16="http://schemas.microsoft.com/office/drawing/2014/main" id="{7BCAAEA8-6CA8-5DE6-6A65-325CAAA9E28B}"/>
              </a:ext>
            </a:extLst>
          </p:cNvPr>
          <p:cNvSpPr txBox="1"/>
          <p:nvPr/>
        </p:nvSpPr>
        <p:spPr>
          <a:xfrm>
            <a:off x="5875937" y="3896267"/>
            <a:ext cx="2826992" cy="646331"/>
          </a:xfrm>
          <a:prstGeom prst="rect">
            <a:avLst/>
          </a:prstGeom>
          <a:noFill/>
        </p:spPr>
        <p:txBody>
          <a:bodyPr wrap="none" rtlCol="0">
            <a:spAutoFit/>
          </a:bodyPr>
          <a:lstStyle/>
          <a:p>
            <a:r>
              <a:rPr lang="en-US" sz="3600" dirty="0"/>
              <a:t>5</a:t>
            </a:r>
            <a:r>
              <a:rPr lang="en-US" sz="3600" baseline="-25000" dirty="0"/>
              <a:t>10</a:t>
            </a:r>
            <a:r>
              <a:rPr lang="en-US" sz="3600" dirty="0"/>
              <a:t> = 0 1 0 1</a:t>
            </a:r>
            <a:r>
              <a:rPr lang="en-US" sz="3600" baseline="-25000" dirty="0"/>
              <a:t>2</a:t>
            </a:r>
          </a:p>
        </p:txBody>
      </p:sp>
    </p:spTree>
    <p:extLst>
      <p:ext uri="{BB962C8B-B14F-4D97-AF65-F5344CB8AC3E}">
        <p14:creationId xmlns:p14="http://schemas.microsoft.com/office/powerpoint/2010/main" val="3059339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DC8C7-3912-2022-9F7D-262AA8F8304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BEC117-C89F-8546-E4E5-25651396FBF0}"/>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6 &amp; 5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F120A56C-6613-641B-25F0-5D6A4269716E}"/>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AND (&amp;)</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16FB99AE-C5CD-2519-F6B8-94DE80B70278}"/>
              </a:ext>
            </a:extLst>
          </p:cNvPr>
          <p:cNvSpPr>
            <a:spLocks noGrp="1"/>
          </p:cNvSpPr>
          <p:nvPr>
            <p:ph type="sldNum" sz="quarter" idx="12"/>
          </p:nvPr>
        </p:nvSpPr>
        <p:spPr/>
        <p:txBody>
          <a:bodyPr/>
          <a:lstStyle/>
          <a:p>
            <a:fld id="{CC057153-B650-4DEB-B370-79DDCFDCE934}" type="slidenum">
              <a:rPr lang="en-US" smtClean="0"/>
              <a:t>7</a:t>
            </a:fld>
            <a:endParaRPr lang="en-US"/>
          </a:p>
        </p:txBody>
      </p:sp>
      <p:graphicFrame>
        <p:nvGraphicFramePr>
          <p:cNvPr id="4" name="Table 3">
            <a:extLst>
              <a:ext uri="{FF2B5EF4-FFF2-40B4-BE49-F238E27FC236}">
                <a16:creationId xmlns:a16="http://schemas.microsoft.com/office/drawing/2014/main" id="{4DB92593-3B39-D087-DADF-1AA2F0DF3578}"/>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F893EBB1-6962-DE1A-00BF-09462357F2E3}"/>
              </a:ext>
            </a:extLst>
          </p:cNvPr>
          <p:cNvSpPr txBox="1"/>
          <p:nvPr/>
        </p:nvSpPr>
        <p:spPr>
          <a:xfrm>
            <a:off x="10355707" y="99477"/>
            <a:ext cx="1154483" cy="400110"/>
          </a:xfrm>
          <a:prstGeom prst="rect">
            <a:avLst/>
          </a:prstGeom>
          <a:noFill/>
        </p:spPr>
        <p:txBody>
          <a:bodyPr wrap="none" rtlCol="0">
            <a:spAutoFit/>
          </a:bodyPr>
          <a:lstStyle/>
          <a:p>
            <a:r>
              <a:rPr lang="en-US" sz="2000" dirty="0"/>
              <a:t>AND (&amp;)</a:t>
            </a:r>
          </a:p>
        </p:txBody>
      </p:sp>
      <p:sp>
        <p:nvSpPr>
          <p:cNvPr id="14" name="TextBox 13">
            <a:extLst>
              <a:ext uri="{FF2B5EF4-FFF2-40B4-BE49-F238E27FC236}">
                <a16:creationId xmlns:a16="http://schemas.microsoft.com/office/drawing/2014/main" id="{66787054-64C7-D4AB-E8A2-D22339C826D7}"/>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6" name="TextBox 5">
            <a:extLst>
              <a:ext uri="{FF2B5EF4-FFF2-40B4-BE49-F238E27FC236}">
                <a16:creationId xmlns:a16="http://schemas.microsoft.com/office/drawing/2014/main" id="{077910A8-C352-1F22-3CBF-213A21857645}"/>
              </a:ext>
            </a:extLst>
          </p:cNvPr>
          <p:cNvSpPr txBox="1"/>
          <p:nvPr/>
        </p:nvSpPr>
        <p:spPr>
          <a:xfrm>
            <a:off x="5267030" y="3924521"/>
            <a:ext cx="564578" cy="584775"/>
          </a:xfrm>
          <a:prstGeom prst="rect">
            <a:avLst/>
          </a:prstGeom>
          <a:noFill/>
        </p:spPr>
        <p:txBody>
          <a:bodyPr wrap="none" rtlCol="0">
            <a:spAutoFit/>
          </a:bodyPr>
          <a:lstStyle/>
          <a:p>
            <a:r>
              <a:rPr lang="en-US" sz="3200" dirty="0"/>
              <a:t>&amp; </a:t>
            </a:r>
          </a:p>
        </p:txBody>
      </p:sp>
      <p:cxnSp>
        <p:nvCxnSpPr>
          <p:cNvPr id="7" name="Straight Connector 6">
            <a:extLst>
              <a:ext uri="{FF2B5EF4-FFF2-40B4-BE49-F238E27FC236}">
                <a16:creationId xmlns:a16="http://schemas.microsoft.com/office/drawing/2014/main" id="{F618930C-9C66-F766-2C3E-88BE17525DC4}"/>
              </a:ext>
            </a:extLst>
          </p:cNvPr>
          <p:cNvCxnSpPr>
            <a:cxnSpLocks/>
          </p:cNvCxnSpPr>
          <p:nvPr/>
        </p:nvCxnSpPr>
        <p:spPr>
          <a:xfrm>
            <a:off x="6059582" y="4597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E91D937-8B17-9DA4-2602-DBE625AB79EC}"/>
              </a:ext>
            </a:extLst>
          </p:cNvPr>
          <p:cNvSpPr txBox="1"/>
          <p:nvPr/>
        </p:nvSpPr>
        <p:spPr>
          <a:xfrm>
            <a:off x="5774074" y="3277502"/>
            <a:ext cx="2854564" cy="646331"/>
          </a:xfrm>
          <a:prstGeom prst="rect">
            <a:avLst/>
          </a:prstGeom>
          <a:noFill/>
        </p:spPr>
        <p:txBody>
          <a:bodyPr wrap="none" rtlCol="0">
            <a:spAutoFit/>
          </a:bodyPr>
          <a:lstStyle/>
          <a:p>
            <a:r>
              <a:rPr lang="en-US" sz="3600" dirty="0"/>
              <a:t>6</a:t>
            </a:r>
            <a:r>
              <a:rPr lang="en-US" sz="3600" baseline="-25000" dirty="0"/>
              <a:t>10</a:t>
            </a:r>
            <a:r>
              <a:rPr lang="en-US" sz="3600" dirty="0"/>
              <a:t> = 0 1 1 0</a:t>
            </a:r>
            <a:r>
              <a:rPr lang="en-US" sz="3600" baseline="-25000" dirty="0"/>
              <a:t>2</a:t>
            </a:r>
          </a:p>
        </p:txBody>
      </p:sp>
      <p:sp>
        <p:nvSpPr>
          <p:cNvPr id="12" name="TextBox 11">
            <a:extLst>
              <a:ext uri="{FF2B5EF4-FFF2-40B4-BE49-F238E27FC236}">
                <a16:creationId xmlns:a16="http://schemas.microsoft.com/office/drawing/2014/main" id="{7DF06338-7873-7127-0684-66688985447B}"/>
              </a:ext>
            </a:extLst>
          </p:cNvPr>
          <p:cNvSpPr txBox="1"/>
          <p:nvPr/>
        </p:nvSpPr>
        <p:spPr>
          <a:xfrm>
            <a:off x="5831608" y="3923833"/>
            <a:ext cx="2854563" cy="646331"/>
          </a:xfrm>
          <a:prstGeom prst="rect">
            <a:avLst/>
          </a:prstGeom>
          <a:noFill/>
        </p:spPr>
        <p:txBody>
          <a:bodyPr wrap="square" rtlCol="0">
            <a:spAutoFit/>
          </a:bodyPr>
          <a:lstStyle/>
          <a:p>
            <a:r>
              <a:rPr lang="en-US" sz="3600" dirty="0"/>
              <a:t>5</a:t>
            </a:r>
            <a:r>
              <a:rPr lang="en-US" sz="3600" baseline="-25000" dirty="0"/>
              <a:t>10</a:t>
            </a:r>
            <a:r>
              <a:rPr lang="en-US" sz="3600" dirty="0"/>
              <a:t> = 0 1 0 1</a:t>
            </a:r>
            <a:r>
              <a:rPr lang="en-US" sz="3600" baseline="-25000" dirty="0"/>
              <a:t>2</a:t>
            </a:r>
          </a:p>
        </p:txBody>
      </p:sp>
    </p:spTree>
    <p:extLst>
      <p:ext uri="{BB962C8B-B14F-4D97-AF65-F5344CB8AC3E}">
        <p14:creationId xmlns:p14="http://schemas.microsoft.com/office/powerpoint/2010/main" val="33267255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35F3F-ACF7-8105-5906-8FBCE03DE25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73AF9B-FDE6-8A49-FA00-58FE5F6B9D94}"/>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6 &amp; 5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D3B61E26-6945-B036-320F-1288D420418F}"/>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AND (&amp;)</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42EBB548-3F82-1E47-A272-1A5333C6E8A2}"/>
              </a:ext>
            </a:extLst>
          </p:cNvPr>
          <p:cNvSpPr>
            <a:spLocks noGrp="1"/>
          </p:cNvSpPr>
          <p:nvPr>
            <p:ph type="sldNum" sz="quarter" idx="12"/>
          </p:nvPr>
        </p:nvSpPr>
        <p:spPr/>
        <p:txBody>
          <a:bodyPr/>
          <a:lstStyle/>
          <a:p>
            <a:fld id="{CC057153-B650-4DEB-B370-79DDCFDCE934}" type="slidenum">
              <a:rPr lang="en-US" smtClean="0"/>
              <a:t>8</a:t>
            </a:fld>
            <a:endParaRPr lang="en-US"/>
          </a:p>
        </p:txBody>
      </p:sp>
      <p:graphicFrame>
        <p:nvGraphicFramePr>
          <p:cNvPr id="4" name="Table 3">
            <a:extLst>
              <a:ext uri="{FF2B5EF4-FFF2-40B4-BE49-F238E27FC236}">
                <a16:creationId xmlns:a16="http://schemas.microsoft.com/office/drawing/2014/main" id="{68C158D8-60DC-10E8-FF89-955B5E17EE60}"/>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3D5FB9E0-B244-4A13-FAD9-51FA25D66265}"/>
              </a:ext>
            </a:extLst>
          </p:cNvPr>
          <p:cNvSpPr txBox="1"/>
          <p:nvPr/>
        </p:nvSpPr>
        <p:spPr>
          <a:xfrm>
            <a:off x="10355707" y="99477"/>
            <a:ext cx="1154483" cy="400110"/>
          </a:xfrm>
          <a:prstGeom prst="rect">
            <a:avLst/>
          </a:prstGeom>
          <a:noFill/>
        </p:spPr>
        <p:txBody>
          <a:bodyPr wrap="none" rtlCol="0">
            <a:spAutoFit/>
          </a:bodyPr>
          <a:lstStyle/>
          <a:p>
            <a:r>
              <a:rPr lang="en-US" sz="2000" dirty="0"/>
              <a:t>AND (&amp;)</a:t>
            </a:r>
          </a:p>
        </p:txBody>
      </p:sp>
      <p:sp>
        <p:nvSpPr>
          <p:cNvPr id="14" name="TextBox 13">
            <a:extLst>
              <a:ext uri="{FF2B5EF4-FFF2-40B4-BE49-F238E27FC236}">
                <a16:creationId xmlns:a16="http://schemas.microsoft.com/office/drawing/2014/main" id="{B1BD6DE4-D0E2-A595-6EEE-B9D2AB2E2129}"/>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cxnSp>
        <p:nvCxnSpPr>
          <p:cNvPr id="7" name="Straight Connector 6">
            <a:extLst>
              <a:ext uri="{FF2B5EF4-FFF2-40B4-BE49-F238E27FC236}">
                <a16:creationId xmlns:a16="http://schemas.microsoft.com/office/drawing/2014/main" id="{4799EB65-DEDA-A979-90E3-54E9288D1CD2}"/>
              </a:ext>
            </a:extLst>
          </p:cNvPr>
          <p:cNvCxnSpPr>
            <a:cxnSpLocks/>
          </p:cNvCxnSpPr>
          <p:nvPr/>
        </p:nvCxnSpPr>
        <p:spPr>
          <a:xfrm>
            <a:off x="6059582" y="4597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14E096F-41BE-77DA-7102-3A38893BC622}"/>
              </a:ext>
            </a:extLst>
          </p:cNvPr>
          <p:cNvSpPr txBox="1"/>
          <p:nvPr/>
        </p:nvSpPr>
        <p:spPr>
          <a:xfrm>
            <a:off x="6956649" y="4597730"/>
            <a:ext cx="1841466" cy="646331"/>
          </a:xfrm>
          <a:prstGeom prst="rect">
            <a:avLst/>
          </a:prstGeom>
          <a:noFill/>
        </p:spPr>
        <p:txBody>
          <a:bodyPr wrap="none" rtlCol="0">
            <a:spAutoFit/>
          </a:bodyPr>
          <a:lstStyle/>
          <a:p>
            <a:r>
              <a:rPr lang="en-US" sz="3600" dirty="0"/>
              <a:t>0 1 0 0</a:t>
            </a:r>
            <a:r>
              <a:rPr lang="en-US" sz="3600" baseline="-25000" dirty="0"/>
              <a:t>2</a:t>
            </a:r>
          </a:p>
        </p:txBody>
      </p:sp>
      <p:sp>
        <p:nvSpPr>
          <p:cNvPr id="9" name="TextBox 8">
            <a:extLst>
              <a:ext uri="{FF2B5EF4-FFF2-40B4-BE49-F238E27FC236}">
                <a16:creationId xmlns:a16="http://schemas.microsoft.com/office/drawing/2014/main" id="{0035ED6E-51BE-3A29-B283-3576FFE9CF02}"/>
              </a:ext>
            </a:extLst>
          </p:cNvPr>
          <p:cNvSpPr txBox="1"/>
          <p:nvPr/>
        </p:nvSpPr>
        <p:spPr>
          <a:xfrm>
            <a:off x="5267030" y="3924521"/>
            <a:ext cx="564578" cy="584775"/>
          </a:xfrm>
          <a:prstGeom prst="rect">
            <a:avLst/>
          </a:prstGeom>
          <a:noFill/>
        </p:spPr>
        <p:txBody>
          <a:bodyPr wrap="none" rtlCol="0">
            <a:spAutoFit/>
          </a:bodyPr>
          <a:lstStyle/>
          <a:p>
            <a:r>
              <a:rPr lang="en-US" sz="3200" dirty="0"/>
              <a:t>&amp; </a:t>
            </a:r>
          </a:p>
        </p:txBody>
      </p:sp>
      <p:cxnSp>
        <p:nvCxnSpPr>
          <p:cNvPr id="12" name="Straight Connector 11">
            <a:extLst>
              <a:ext uri="{FF2B5EF4-FFF2-40B4-BE49-F238E27FC236}">
                <a16:creationId xmlns:a16="http://schemas.microsoft.com/office/drawing/2014/main" id="{B83A00FA-3F0D-9F53-D283-224601A35F4D}"/>
              </a:ext>
            </a:extLst>
          </p:cNvPr>
          <p:cNvCxnSpPr>
            <a:cxnSpLocks/>
          </p:cNvCxnSpPr>
          <p:nvPr/>
        </p:nvCxnSpPr>
        <p:spPr>
          <a:xfrm>
            <a:off x="6059582" y="4597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2686B36D-809D-19C6-EDC0-B05E08ACB6F6}"/>
              </a:ext>
            </a:extLst>
          </p:cNvPr>
          <p:cNvSpPr txBox="1"/>
          <p:nvPr/>
        </p:nvSpPr>
        <p:spPr>
          <a:xfrm>
            <a:off x="5774074" y="3277502"/>
            <a:ext cx="2854564" cy="646331"/>
          </a:xfrm>
          <a:prstGeom prst="rect">
            <a:avLst/>
          </a:prstGeom>
          <a:noFill/>
        </p:spPr>
        <p:txBody>
          <a:bodyPr wrap="none" rtlCol="0">
            <a:spAutoFit/>
          </a:bodyPr>
          <a:lstStyle/>
          <a:p>
            <a:r>
              <a:rPr lang="en-US" sz="3600" dirty="0"/>
              <a:t>6</a:t>
            </a:r>
            <a:r>
              <a:rPr lang="en-US" sz="3600" baseline="-25000" dirty="0"/>
              <a:t>10</a:t>
            </a:r>
            <a:r>
              <a:rPr lang="en-US" sz="3600" dirty="0"/>
              <a:t> = 0 1 1 0</a:t>
            </a:r>
            <a:r>
              <a:rPr lang="en-US" sz="3600" baseline="-25000" dirty="0"/>
              <a:t>2</a:t>
            </a:r>
          </a:p>
        </p:txBody>
      </p:sp>
      <p:sp>
        <p:nvSpPr>
          <p:cNvPr id="16" name="TextBox 15">
            <a:extLst>
              <a:ext uri="{FF2B5EF4-FFF2-40B4-BE49-F238E27FC236}">
                <a16:creationId xmlns:a16="http://schemas.microsoft.com/office/drawing/2014/main" id="{DF74B1E1-AE78-C980-B8CE-A14145297034}"/>
              </a:ext>
            </a:extLst>
          </p:cNvPr>
          <p:cNvSpPr txBox="1"/>
          <p:nvPr/>
        </p:nvSpPr>
        <p:spPr>
          <a:xfrm>
            <a:off x="5831608" y="3923833"/>
            <a:ext cx="2854563" cy="646331"/>
          </a:xfrm>
          <a:prstGeom prst="rect">
            <a:avLst/>
          </a:prstGeom>
          <a:noFill/>
        </p:spPr>
        <p:txBody>
          <a:bodyPr wrap="square" rtlCol="0">
            <a:spAutoFit/>
          </a:bodyPr>
          <a:lstStyle/>
          <a:p>
            <a:r>
              <a:rPr lang="en-US" sz="3600" dirty="0"/>
              <a:t>5</a:t>
            </a:r>
            <a:r>
              <a:rPr lang="en-US" sz="3600" baseline="-25000" dirty="0"/>
              <a:t>10</a:t>
            </a:r>
            <a:r>
              <a:rPr lang="en-US" sz="3600" dirty="0"/>
              <a:t> = 0 1 0 1</a:t>
            </a:r>
            <a:r>
              <a:rPr lang="en-US" sz="3600" baseline="-25000" dirty="0"/>
              <a:t>2</a:t>
            </a:r>
          </a:p>
        </p:txBody>
      </p:sp>
    </p:spTree>
    <p:extLst>
      <p:ext uri="{BB962C8B-B14F-4D97-AF65-F5344CB8AC3E}">
        <p14:creationId xmlns:p14="http://schemas.microsoft.com/office/powerpoint/2010/main" val="2324363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19368-24B7-B688-58D6-DB75D248D9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6538D3E-DB86-147C-1AA9-75D88DD1683E}"/>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6 &amp; 5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D86C8C79-1C69-3D8F-E22C-639F20A046D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AND (&amp;)</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A15B0F06-8068-1BBE-8D7F-18494DE93F7C}"/>
              </a:ext>
            </a:extLst>
          </p:cNvPr>
          <p:cNvSpPr>
            <a:spLocks noGrp="1"/>
          </p:cNvSpPr>
          <p:nvPr>
            <p:ph type="sldNum" sz="quarter" idx="12"/>
          </p:nvPr>
        </p:nvSpPr>
        <p:spPr/>
        <p:txBody>
          <a:bodyPr/>
          <a:lstStyle/>
          <a:p>
            <a:fld id="{CC057153-B650-4DEB-B370-79DDCFDCE934}" type="slidenum">
              <a:rPr lang="en-US" smtClean="0"/>
              <a:t>9</a:t>
            </a:fld>
            <a:endParaRPr lang="en-US"/>
          </a:p>
        </p:txBody>
      </p:sp>
      <p:graphicFrame>
        <p:nvGraphicFramePr>
          <p:cNvPr id="4" name="Table 3">
            <a:extLst>
              <a:ext uri="{FF2B5EF4-FFF2-40B4-BE49-F238E27FC236}">
                <a16:creationId xmlns:a16="http://schemas.microsoft.com/office/drawing/2014/main" id="{CAD4738C-753B-3CB5-391F-96B78786EECF}"/>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4589DC31-8503-BC13-C1F3-AF880D698F7E}"/>
              </a:ext>
            </a:extLst>
          </p:cNvPr>
          <p:cNvSpPr txBox="1"/>
          <p:nvPr/>
        </p:nvSpPr>
        <p:spPr>
          <a:xfrm>
            <a:off x="10355707" y="99477"/>
            <a:ext cx="1154483" cy="400110"/>
          </a:xfrm>
          <a:prstGeom prst="rect">
            <a:avLst/>
          </a:prstGeom>
          <a:noFill/>
        </p:spPr>
        <p:txBody>
          <a:bodyPr wrap="none" rtlCol="0">
            <a:spAutoFit/>
          </a:bodyPr>
          <a:lstStyle/>
          <a:p>
            <a:r>
              <a:rPr lang="en-US" sz="2000" dirty="0"/>
              <a:t>AND (&amp;)</a:t>
            </a:r>
          </a:p>
        </p:txBody>
      </p:sp>
      <p:sp>
        <p:nvSpPr>
          <p:cNvPr id="14" name="TextBox 13">
            <a:extLst>
              <a:ext uri="{FF2B5EF4-FFF2-40B4-BE49-F238E27FC236}">
                <a16:creationId xmlns:a16="http://schemas.microsoft.com/office/drawing/2014/main" id="{51016622-F715-E954-D378-EF33E8829FAB}"/>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cxnSp>
        <p:nvCxnSpPr>
          <p:cNvPr id="9" name="Straight Connector 8">
            <a:extLst>
              <a:ext uri="{FF2B5EF4-FFF2-40B4-BE49-F238E27FC236}">
                <a16:creationId xmlns:a16="http://schemas.microsoft.com/office/drawing/2014/main" id="{9448C4FC-B45F-36B4-C873-36ACFDE142E1}"/>
              </a:ext>
            </a:extLst>
          </p:cNvPr>
          <p:cNvCxnSpPr>
            <a:cxnSpLocks/>
          </p:cNvCxnSpPr>
          <p:nvPr/>
        </p:nvCxnSpPr>
        <p:spPr>
          <a:xfrm>
            <a:off x="6059582" y="4597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ACD60A5-ED6B-353A-91E9-58FD257CB183}"/>
              </a:ext>
            </a:extLst>
          </p:cNvPr>
          <p:cNvSpPr txBox="1"/>
          <p:nvPr/>
        </p:nvSpPr>
        <p:spPr>
          <a:xfrm>
            <a:off x="5831608" y="4597730"/>
            <a:ext cx="3022648" cy="646331"/>
          </a:xfrm>
          <a:prstGeom prst="rect">
            <a:avLst/>
          </a:prstGeom>
          <a:noFill/>
        </p:spPr>
        <p:txBody>
          <a:bodyPr wrap="square" rtlCol="0">
            <a:spAutoFit/>
          </a:bodyPr>
          <a:lstStyle/>
          <a:p>
            <a:r>
              <a:rPr lang="en-US" sz="3600" dirty="0"/>
              <a:t>?</a:t>
            </a:r>
            <a:r>
              <a:rPr lang="en-US" sz="3600" baseline="-25000" dirty="0"/>
              <a:t>10</a:t>
            </a:r>
            <a:r>
              <a:rPr lang="en-US" sz="3600" dirty="0"/>
              <a:t> = 0 1 0 0</a:t>
            </a:r>
            <a:r>
              <a:rPr lang="en-US" sz="3600" baseline="-25000" dirty="0"/>
              <a:t>2</a:t>
            </a:r>
          </a:p>
        </p:txBody>
      </p:sp>
      <p:sp>
        <p:nvSpPr>
          <p:cNvPr id="15" name="TextBox 14">
            <a:extLst>
              <a:ext uri="{FF2B5EF4-FFF2-40B4-BE49-F238E27FC236}">
                <a16:creationId xmlns:a16="http://schemas.microsoft.com/office/drawing/2014/main" id="{783DFBB6-BEBF-EA0E-F4D5-F35AC5C4FE90}"/>
              </a:ext>
            </a:extLst>
          </p:cNvPr>
          <p:cNvSpPr txBox="1"/>
          <p:nvPr/>
        </p:nvSpPr>
        <p:spPr>
          <a:xfrm>
            <a:off x="5267030" y="3924521"/>
            <a:ext cx="564578" cy="584775"/>
          </a:xfrm>
          <a:prstGeom prst="rect">
            <a:avLst/>
          </a:prstGeom>
          <a:noFill/>
        </p:spPr>
        <p:txBody>
          <a:bodyPr wrap="none" rtlCol="0">
            <a:spAutoFit/>
          </a:bodyPr>
          <a:lstStyle/>
          <a:p>
            <a:r>
              <a:rPr lang="en-US" sz="3200" dirty="0"/>
              <a:t>&amp; </a:t>
            </a:r>
          </a:p>
        </p:txBody>
      </p:sp>
      <p:cxnSp>
        <p:nvCxnSpPr>
          <p:cNvPr id="16" name="Straight Connector 15">
            <a:extLst>
              <a:ext uri="{FF2B5EF4-FFF2-40B4-BE49-F238E27FC236}">
                <a16:creationId xmlns:a16="http://schemas.microsoft.com/office/drawing/2014/main" id="{C5158D93-3AEC-19EB-E288-D56841219AB7}"/>
              </a:ext>
            </a:extLst>
          </p:cNvPr>
          <p:cNvCxnSpPr>
            <a:cxnSpLocks/>
          </p:cNvCxnSpPr>
          <p:nvPr/>
        </p:nvCxnSpPr>
        <p:spPr>
          <a:xfrm>
            <a:off x="6059582" y="4597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B5F57D43-F7B3-D28D-95A6-F6154B9EEB51}"/>
              </a:ext>
            </a:extLst>
          </p:cNvPr>
          <p:cNvSpPr txBox="1"/>
          <p:nvPr/>
        </p:nvSpPr>
        <p:spPr>
          <a:xfrm>
            <a:off x="5774074" y="3277502"/>
            <a:ext cx="2854564" cy="646331"/>
          </a:xfrm>
          <a:prstGeom prst="rect">
            <a:avLst/>
          </a:prstGeom>
          <a:noFill/>
        </p:spPr>
        <p:txBody>
          <a:bodyPr wrap="none" rtlCol="0">
            <a:spAutoFit/>
          </a:bodyPr>
          <a:lstStyle/>
          <a:p>
            <a:r>
              <a:rPr lang="en-US" sz="3600" dirty="0"/>
              <a:t>6</a:t>
            </a:r>
            <a:r>
              <a:rPr lang="en-US" sz="3600" baseline="-25000" dirty="0"/>
              <a:t>10</a:t>
            </a:r>
            <a:r>
              <a:rPr lang="en-US" sz="3600" dirty="0"/>
              <a:t> = 0 1 1 0</a:t>
            </a:r>
            <a:r>
              <a:rPr lang="en-US" sz="3600" baseline="-25000" dirty="0"/>
              <a:t>2</a:t>
            </a:r>
          </a:p>
        </p:txBody>
      </p:sp>
      <p:sp>
        <p:nvSpPr>
          <p:cNvPr id="18" name="TextBox 17">
            <a:extLst>
              <a:ext uri="{FF2B5EF4-FFF2-40B4-BE49-F238E27FC236}">
                <a16:creationId xmlns:a16="http://schemas.microsoft.com/office/drawing/2014/main" id="{B33840D8-37F0-9C84-BB9B-47AFD44226DD}"/>
              </a:ext>
            </a:extLst>
          </p:cNvPr>
          <p:cNvSpPr txBox="1"/>
          <p:nvPr/>
        </p:nvSpPr>
        <p:spPr>
          <a:xfrm>
            <a:off x="5831608" y="3923833"/>
            <a:ext cx="2854563" cy="646331"/>
          </a:xfrm>
          <a:prstGeom prst="rect">
            <a:avLst/>
          </a:prstGeom>
          <a:noFill/>
        </p:spPr>
        <p:txBody>
          <a:bodyPr wrap="square" rtlCol="0">
            <a:spAutoFit/>
          </a:bodyPr>
          <a:lstStyle/>
          <a:p>
            <a:r>
              <a:rPr lang="en-US" sz="3600" dirty="0"/>
              <a:t>5</a:t>
            </a:r>
            <a:r>
              <a:rPr lang="en-US" sz="3600" baseline="-25000" dirty="0"/>
              <a:t>10</a:t>
            </a:r>
            <a:r>
              <a:rPr lang="en-US" sz="3600" dirty="0"/>
              <a:t> = 0 1 0 1</a:t>
            </a:r>
            <a:r>
              <a:rPr lang="en-US" sz="3600" baseline="-25000" dirty="0"/>
              <a:t>2</a:t>
            </a:r>
          </a:p>
        </p:txBody>
      </p:sp>
    </p:spTree>
    <p:extLst>
      <p:ext uri="{BB962C8B-B14F-4D97-AF65-F5344CB8AC3E}">
        <p14:creationId xmlns:p14="http://schemas.microsoft.com/office/powerpoint/2010/main" val="481335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F7E10-25F4-4A29-2F9A-538E28CD264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75AB8B-4A5F-2CB9-4AA7-F688F4F22702}"/>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6 &amp; 5 = 4</a:t>
            </a:r>
          </a:p>
        </p:txBody>
      </p:sp>
      <p:sp>
        <p:nvSpPr>
          <p:cNvPr id="10" name="Title 1">
            <a:extLst>
              <a:ext uri="{FF2B5EF4-FFF2-40B4-BE49-F238E27FC236}">
                <a16:creationId xmlns:a16="http://schemas.microsoft.com/office/drawing/2014/main" id="{49763DE4-E7EB-6F68-5C3F-F70E811760EE}"/>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AND (&amp;)</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6BBEBF31-77C1-169E-13FE-84528790E829}"/>
              </a:ext>
            </a:extLst>
          </p:cNvPr>
          <p:cNvSpPr>
            <a:spLocks noGrp="1"/>
          </p:cNvSpPr>
          <p:nvPr>
            <p:ph type="sldNum" sz="quarter" idx="12"/>
          </p:nvPr>
        </p:nvSpPr>
        <p:spPr/>
        <p:txBody>
          <a:bodyPr/>
          <a:lstStyle/>
          <a:p>
            <a:fld id="{CC057153-B650-4DEB-B370-79DDCFDCE934}" type="slidenum">
              <a:rPr lang="en-US" smtClean="0"/>
              <a:t>10</a:t>
            </a:fld>
            <a:endParaRPr lang="en-US"/>
          </a:p>
        </p:txBody>
      </p:sp>
      <p:graphicFrame>
        <p:nvGraphicFramePr>
          <p:cNvPr id="4" name="Table 3">
            <a:extLst>
              <a:ext uri="{FF2B5EF4-FFF2-40B4-BE49-F238E27FC236}">
                <a16:creationId xmlns:a16="http://schemas.microsoft.com/office/drawing/2014/main" id="{0305887C-509C-2DDA-EECF-BB0D19A07C42}"/>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813259CB-E032-C29A-A3BA-F69F0D4F08B3}"/>
              </a:ext>
            </a:extLst>
          </p:cNvPr>
          <p:cNvSpPr txBox="1"/>
          <p:nvPr/>
        </p:nvSpPr>
        <p:spPr>
          <a:xfrm>
            <a:off x="10355707" y="99477"/>
            <a:ext cx="1154483" cy="400110"/>
          </a:xfrm>
          <a:prstGeom prst="rect">
            <a:avLst/>
          </a:prstGeom>
          <a:noFill/>
        </p:spPr>
        <p:txBody>
          <a:bodyPr wrap="none" rtlCol="0">
            <a:spAutoFit/>
          </a:bodyPr>
          <a:lstStyle/>
          <a:p>
            <a:r>
              <a:rPr lang="en-US" sz="2000" dirty="0"/>
              <a:t>AND (&amp;)</a:t>
            </a:r>
          </a:p>
        </p:txBody>
      </p:sp>
      <p:sp>
        <p:nvSpPr>
          <p:cNvPr id="14" name="TextBox 13">
            <a:extLst>
              <a:ext uri="{FF2B5EF4-FFF2-40B4-BE49-F238E27FC236}">
                <a16:creationId xmlns:a16="http://schemas.microsoft.com/office/drawing/2014/main" id="{7A83A600-AC21-1AE3-2825-508105394F5D}"/>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cxnSp>
        <p:nvCxnSpPr>
          <p:cNvPr id="9" name="Straight Connector 8">
            <a:extLst>
              <a:ext uri="{FF2B5EF4-FFF2-40B4-BE49-F238E27FC236}">
                <a16:creationId xmlns:a16="http://schemas.microsoft.com/office/drawing/2014/main" id="{CE28059B-5D35-2611-2465-3680A58E12E1}"/>
              </a:ext>
            </a:extLst>
          </p:cNvPr>
          <p:cNvCxnSpPr>
            <a:cxnSpLocks/>
          </p:cNvCxnSpPr>
          <p:nvPr/>
        </p:nvCxnSpPr>
        <p:spPr>
          <a:xfrm>
            <a:off x="6059582" y="4597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2CBD9D0-8FD0-36E0-2B41-EB674626575B}"/>
              </a:ext>
            </a:extLst>
          </p:cNvPr>
          <p:cNvSpPr txBox="1"/>
          <p:nvPr/>
        </p:nvSpPr>
        <p:spPr>
          <a:xfrm>
            <a:off x="5831608" y="4597730"/>
            <a:ext cx="3022648" cy="646331"/>
          </a:xfrm>
          <a:prstGeom prst="rect">
            <a:avLst/>
          </a:prstGeom>
          <a:noFill/>
        </p:spPr>
        <p:txBody>
          <a:bodyPr wrap="square" rtlCol="0">
            <a:spAutoFit/>
          </a:bodyPr>
          <a:lstStyle/>
          <a:p>
            <a:r>
              <a:rPr lang="en-US" sz="3600" dirty="0"/>
              <a:t>4</a:t>
            </a:r>
            <a:r>
              <a:rPr lang="en-US" sz="3600" baseline="-25000" dirty="0"/>
              <a:t>10</a:t>
            </a:r>
            <a:r>
              <a:rPr lang="en-US" sz="3600" dirty="0"/>
              <a:t> = 0 1 0 0</a:t>
            </a:r>
            <a:r>
              <a:rPr lang="en-US" sz="3600" baseline="-25000" dirty="0"/>
              <a:t>2</a:t>
            </a:r>
          </a:p>
        </p:txBody>
      </p:sp>
      <p:sp>
        <p:nvSpPr>
          <p:cNvPr id="15" name="TextBox 14">
            <a:extLst>
              <a:ext uri="{FF2B5EF4-FFF2-40B4-BE49-F238E27FC236}">
                <a16:creationId xmlns:a16="http://schemas.microsoft.com/office/drawing/2014/main" id="{B368AFEE-8169-792B-B184-8AF58236F628}"/>
              </a:ext>
            </a:extLst>
          </p:cNvPr>
          <p:cNvSpPr txBox="1"/>
          <p:nvPr/>
        </p:nvSpPr>
        <p:spPr>
          <a:xfrm>
            <a:off x="5267030" y="3924521"/>
            <a:ext cx="564578" cy="584775"/>
          </a:xfrm>
          <a:prstGeom prst="rect">
            <a:avLst/>
          </a:prstGeom>
          <a:noFill/>
        </p:spPr>
        <p:txBody>
          <a:bodyPr wrap="none" rtlCol="0">
            <a:spAutoFit/>
          </a:bodyPr>
          <a:lstStyle/>
          <a:p>
            <a:r>
              <a:rPr lang="en-US" sz="3200" dirty="0"/>
              <a:t>&amp; </a:t>
            </a:r>
          </a:p>
        </p:txBody>
      </p:sp>
      <p:cxnSp>
        <p:nvCxnSpPr>
          <p:cNvPr id="16" name="Straight Connector 15">
            <a:extLst>
              <a:ext uri="{FF2B5EF4-FFF2-40B4-BE49-F238E27FC236}">
                <a16:creationId xmlns:a16="http://schemas.microsoft.com/office/drawing/2014/main" id="{B9C94503-3974-C797-522C-EE6D6CA7D4BA}"/>
              </a:ext>
            </a:extLst>
          </p:cNvPr>
          <p:cNvCxnSpPr>
            <a:cxnSpLocks/>
          </p:cNvCxnSpPr>
          <p:nvPr/>
        </p:nvCxnSpPr>
        <p:spPr>
          <a:xfrm>
            <a:off x="6059582" y="4597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4491CBB-EB15-838C-765D-BD50F75AA377}"/>
              </a:ext>
            </a:extLst>
          </p:cNvPr>
          <p:cNvSpPr txBox="1"/>
          <p:nvPr/>
        </p:nvSpPr>
        <p:spPr>
          <a:xfrm>
            <a:off x="5774074" y="3277502"/>
            <a:ext cx="2854564" cy="646331"/>
          </a:xfrm>
          <a:prstGeom prst="rect">
            <a:avLst/>
          </a:prstGeom>
          <a:noFill/>
        </p:spPr>
        <p:txBody>
          <a:bodyPr wrap="none" rtlCol="0">
            <a:spAutoFit/>
          </a:bodyPr>
          <a:lstStyle/>
          <a:p>
            <a:r>
              <a:rPr lang="en-US" sz="3600" dirty="0"/>
              <a:t>6</a:t>
            </a:r>
            <a:r>
              <a:rPr lang="en-US" sz="3600" baseline="-25000" dirty="0"/>
              <a:t>10</a:t>
            </a:r>
            <a:r>
              <a:rPr lang="en-US" sz="3600" dirty="0"/>
              <a:t> = 0 1 1 0</a:t>
            </a:r>
            <a:r>
              <a:rPr lang="en-US" sz="3600" baseline="-25000" dirty="0"/>
              <a:t>2</a:t>
            </a:r>
          </a:p>
        </p:txBody>
      </p:sp>
      <p:sp>
        <p:nvSpPr>
          <p:cNvPr id="18" name="TextBox 17">
            <a:extLst>
              <a:ext uri="{FF2B5EF4-FFF2-40B4-BE49-F238E27FC236}">
                <a16:creationId xmlns:a16="http://schemas.microsoft.com/office/drawing/2014/main" id="{D2B1D420-095C-3E48-59F3-5DEF7B65C7A8}"/>
              </a:ext>
            </a:extLst>
          </p:cNvPr>
          <p:cNvSpPr txBox="1"/>
          <p:nvPr/>
        </p:nvSpPr>
        <p:spPr>
          <a:xfrm>
            <a:off x="5831608" y="3923833"/>
            <a:ext cx="2854563" cy="646331"/>
          </a:xfrm>
          <a:prstGeom prst="rect">
            <a:avLst/>
          </a:prstGeom>
          <a:noFill/>
        </p:spPr>
        <p:txBody>
          <a:bodyPr wrap="square" rtlCol="0">
            <a:spAutoFit/>
          </a:bodyPr>
          <a:lstStyle/>
          <a:p>
            <a:r>
              <a:rPr lang="en-US" sz="3600" dirty="0"/>
              <a:t>5</a:t>
            </a:r>
            <a:r>
              <a:rPr lang="en-US" sz="3600" baseline="-25000" dirty="0"/>
              <a:t>10</a:t>
            </a:r>
            <a:r>
              <a:rPr lang="en-US" sz="3600" dirty="0"/>
              <a:t> = 0 1 0 1</a:t>
            </a:r>
            <a:r>
              <a:rPr lang="en-US" sz="3600" baseline="-25000" dirty="0"/>
              <a:t>2</a:t>
            </a:r>
          </a:p>
        </p:txBody>
      </p:sp>
    </p:spTree>
    <p:extLst>
      <p:ext uri="{BB962C8B-B14F-4D97-AF65-F5344CB8AC3E}">
        <p14:creationId xmlns:p14="http://schemas.microsoft.com/office/powerpoint/2010/main" val="1294290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4A7DC-C394-CD45-F403-663029A910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3DBB6A-F7B2-F930-6534-3D281EAF2D6C}"/>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11 | -9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F8886A47-5966-CD1C-8951-86693E5F3A74}"/>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8F66A41-7B6E-BE4C-EADC-CB4F90503882}"/>
              </a:ext>
            </a:extLst>
          </p:cNvPr>
          <p:cNvSpPr>
            <a:spLocks noGrp="1"/>
          </p:cNvSpPr>
          <p:nvPr>
            <p:ph type="sldNum" sz="quarter" idx="12"/>
          </p:nvPr>
        </p:nvSpPr>
        <p:spPr/>
        <p:txBody>
          <a:bodyPr/>
          <a:lstStyle/>
          <a:p>
            <a:fld id="{CC057153-B650-4DEB-B370-79DDCFDCE934}" type="slidenum">
              <a:rPr lang="en-US" smtClean="0"/>
              <a:t>11</a:t>
            </a:fld>
            <a:endParaRPr lang="en-US"/>
          </a:p>
        </p:txBody>
      </p:sp>
      <p:graphicFrame>
        <p:nvGraphicFramePr>
          <p:cNvPr id="4" name="Table 3">
            <a:extLst>
              <a:ext uri="{FF2B5EF4-FFF2-40B4-BE49-F238E27FC236}">
                <a16:creationId xmlns:a16="http://schemas.microsoft.com/office/drawing/2014/main" id="{171C8DB6-30A2-DD17-CB75-B426ED949078}"/>
              </a:ext>
            </a:extLst>
          </p:cNvPr>
          <p:cNvGraphicFramePr>
            <a:graphicFrameLocks noGrp="1"/>
          </p:cNvGraphicFramePr>
          <p:nvPr>
            <p:extLst>
              <p:ext uri="{D42A27DB-BD31-4B8C-83A1-F6EECF244321}">
                <p14:modId xmlns:p14="http://schemas.microsoft.com/office/powerpoint/2010/main" val="4199115596"/>
              </p:ext>
            </p:extLst>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666F0599-391C-D08D-1419-9C297E52C37F}"/>
              </a:ext>
            </a:extLst>
          </p:cNvPr>
          <p:cNvSpPr txBox="1"/>
          <p:nvPr/>
        </p:nvSpPr>
        <p:spPr>
          <a:xfrm>
            <a:off x="10355707" y="99477"/>
            <a:ext cx="881973" cy="400110"/>
          </a:xfrm>
          <a:prstGeom prst="rect">
            <a:avLst/>
          </a:prstGeom>
          <a:noFill/>
        </p:spPr>
        <p:txBody>
          <a:bodyPr wrap="none" rtlCol="0">
            <a:spAutoFit/>
          </a:bodyPr>
          <a:lstStyle/>
          <a:p>
            <a:r>
              <a:rPr lang="en-US" sz="2000" dirty="0"/>
              <a:t>OR (|)</a:t>
            </a:r>
          </a:p>
        </p:txBody>
      </p:sp>
      <p:sp>
        <p:nvSpPr>
          <p:cNvPr id="14" name="TextBox 13">
            <a:extLst>
              <a:ext uri="{FF2B5EF4-FFF2-40B4-BE49-F238E27FC236}">
                <a16:creationId xmlns:a16="http://schemas.microsoft.com/office/drawing/2014/main" id="{6321BB85-BBA5-6B3F-2BA9-6A4E14DCAE6A}"/>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Tree>
    <p:extLst>
      <p:ext uri="{BB962C8B-B14F-4D97-AF65-F5344CB8AC3E}">
        <p14:creationId xmlns:p14="http://schemas.microsoft.com/office/powerpoint/2010/main" val="2433136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23D06-D3D5-AE4C-8162-E83CC22D81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A6A3CE-3CF6-0CC5-44C3-EF00DCC6E2DD}"/>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11 | -9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384415DF-41D5-C4ED-086E-72486DE0FC4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A88B563F-13C8-3438-4B52-70A588308F29}"/>
              </a:ext>
            </a:extLst>
          </p:cNvPr>
          <p:cNvSpPr>
            <a:spLocks noGrp="1"/>
          </p:cNvSpPr>
          <p:nvPr>
            <p:ph type="sldNum" sz="quarter" idx="12"/>
          </p:nvPr>
        </p:nvSpPr>
        <p:spPr/>
        <p:txBody>
          <a:bodyPr/>
          <a:lstStyle/>
          <a:p>
            <a:fld id="{CC057153-B650-4DEB-B370-79DDCFDCE934}" type="slidenum">
              <a:rPr lang="en-US" smtClean="0"/>
              <a:t>12</a:t>
            </a:fld>
            <a:endParaRPr lang="en-US"/>
          </a:p>
        </p:txBody>
      </p:sp>
      <p:graphicFrame>
        <p:nvGraphicFramePr>
          <p:cNvPr id="4" name="Table 3">
            <a:extLst>
              <a:ext uri="{FF2B5EF4-FFF2-40B4-BE49-F238E27FC236}">
                <a16:creationId xmlns:a16="http://schemas.microsoft.com/office/drawing/2014/main" id="{D09049BC-6A23-1EB7-BE79-8FC0C916FF68}"/>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B971D3ED-3396-60AF-09A2-7378D805C0AD}"/>
              </a:ext>
            </a:extLst>
          </p:cNvPr>
          <p:cNvSpPr txBox="1"/>
          <p:nvPr/>
        </p:nvSpPr>
        <p:spPr>
          <a:xfrm>
            <a:off x="10355707" y="99477"/>
            <a:ext cx="881973" cy="400110"/>
          </a:xfrm>
          <a:prstGeom prst="rect">
            <a:avLst/>
          </a:prstGeom>
          <a:noFill/>
        </p:spPr>
        <p:txBody>
          <a:bodyPr wrap="none" rtlCol="0">
            <a:spAutoFit/>
          </a:bodyPr>
          <a:lstStyle/>
          <a:p>
            <a:r>
              <a:rPr lang="en-US" sz="2000" dirty="0"/>
              <a:t>OR (|)</a:t>
            </a:r>
          </a:p>
        </p:txBody>
      </p:sp>
      <p:sp>
        <p:nvSpPr>
          <p:cNvPr id="14" name="TextBox 13">
            <a:extLst>
              <a:ext uri="{FF2B5EF4-FFF2-40B4-BE49-F238E27FC236}">
                <a16:creationId xmlns:a16="http://schemas.microsoft.com/office/drawing/2014/main" id="{9FC45E68-AC02-70F9-4940-0E4FEF518382}"/>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2" name="TextBox 1">
            <a:extLst>
              <a:ext uri="{FF2B5EF4-FFF2-40B4-BE49-F238E27FC236}">
                <a16:creationId xmlns:a16="http://schemas.microsoft.com/office/drawing/2014/main" id="{F81C06D7-5E3A-2D31-9E6F-D32D9600F439}"/>
              </a:ext>
            </a:extLst>
          </p:cNvPr>
          <p:cNvSpPr txBox="1"/>
          <p:nvPr/>
        </p:nvSpPr>
        <p:spPr>
          <a:xfrm>
            <a:off x="5831608" y="3249936"/>
            <a:ext cx="1835759" cy="646331"/>
          </a:xfrm>
          <a:prstGeom prst="rect">
            <a:avLst/>
          </a:prstGeom>
          <a:noFill/>
        </p:spPr>
        <p:txBody>
          <a:bodyPr wrap="none" rtlCol="0">
            <a:spAutoFit/>
          </a:bodyPr>
          <a:lstStyle/>
          <a:p>
            <a:r>
              <a:rPr lang="en-US" sz="3600" dirty="0"/>
              <a:t>11</a:t>
            </a:r>
            <a:r>
              <a:rPr lang="en-US" sz="3600" baseline="-25000" dirty="0"/>
              <a:t>10</a:t>
            </a:r>
            <a:r>
              <a:rPr lang="en-US" sz="3600" dirty="0"/>
              <a:t> = ?</a:t>
            </a:r>
            <a:r>
              <a:rPr lang="en-US" sz="3600" baseline="-25000" dirty="0"/>
              <a:t>2</a:t>
            </a:r>
          </a:p>
        </p:txBody>
      </p:sp>
      <p:sp>
        <p:nvSpPr>
          <p:cNvPr id="5" name="TextBox 4">
            <a:extLst>
              <a:ext uri="{FF2B5EF4-FFF2-40B4-BE49-F238E27FC236}">
                <a16:creationId xmlns:a16="http://schemas.microsoft.com/office/drawing/2014/main" id="{B78ED1D1-71B6-322A-DE84-B9E10EB859B6}"/>
              </a:ext>
            </a:extLst>
          </p:cNvPr>
          <p:cNvSpPr txBox="1"/>
          <p:nvPr/>
        </p:nvSpPr>
        <p:spPr>
          <a:xfrm>
            <a:off x="5829300" y="3896267"/>
            <a:ext cx="1930528" cy="646331"/>
          </a:xfrm>
          <a:prstGeom prst="rect">
            <a:avLst/>
          </a:prstGeom>
          <a:noFill/>
        </p:spPr>
        <p:txBody>
          <a:bodyPr wrap="none" rtlCol="0">
            <a:spAutoFit/>
          </a:bodyPr>
          <a:lstStyle/>
          <a:p>
            <a:r>
              <a:rPr lang="en-US" sz="3600" dirty="0"/>
              <a:t>-9</a:t>
            </a:r>
            <a:r>
              <a:rPr lang="en-US" sz="3600" baseline="-25000" dirty="0"/>
              <a:t>10</a:t>
            </a:r>
            <a:r>
              <a:rPr lang="en-US" sz="3600" dirty="0"/>
              <a:t> = ?</a:t>
            </a:r>
            <a:r>
              <a:rPr lang="en-US" sz="3600" baseline="-25000" dirty="0"/>
              <a:t>2</a:t>
            </a:r>
          </a:p>
        </p:txBody>
      </p:sp>
    </p:spTree>
    <p:extLst>
      <p:ext uri="{BB962C8B-B14F-4D97-AF65-F5344CB8AC3E}">
        <p14:creationId xmlns:p14="http://schemas.microsoft.com/office/powerpoint/2010/main" val="1884955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0F476-8F3A-3AF5-1C0E-13F2A7DD89B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AFB7B1-D31F-99A1-3E7E-2DB7BA9BE589}"/>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11 | -9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4B072113-C8D5-AF44-5BA4-A2034CB353C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0D5430E5-408B-93C9-7D3A-E704367DCA29}"/>
              </a:ext>
            </a:extLst>
          </p:cNvPr>
          <p:cNvSpPr>
            <a:spLocks noGrp="1"/>
          </p:cNvSpPr>
          <p:nvPr>
            <p:ph type="sldNum" sz="quarter" idx="12"/>
          </p:nvPr>
        </p:nvSpPr>
        <p:spPr/>
        <p:txBody>
          <a:bodyPr/>
          <a:lstStyle/>
          <a:p>
            <a:fld id="{CC057153-B650-4DEB-B370-79DDCFDCE934}" type="slidenum">
              <a:rPr lang="en-US" smtClean="0"/>
              <a:t>13</a:t>
            </a:fld>
            <a:endParaRPr lang="en-US"/>
          </a:p>
        </p:txBody>
      </p:sp>
      <p:graphicFrame>
        <p:nvGraphicFramePr>
          <p:cNvPr id="4" name="Table 3">
            <a:extLst>
              <a:ext uri="{FF2B5EF4-FFF2-40B4-BE49-F238E27FC236}">
                <a16:creationId xmlns:a16="http://schemas.microsoft.com/office/drawing/2014/main" id="{D684A82C-7BE9-7EAC-1BBE-C19669E23558}"/>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2E74F2BB-4B1E-5BD9-62A2-E66A7478AB9A}"/>
              </a:ext>
            </a:extLst>
          </p:cNvPr>
          <p:cNvSpPr txBox="1"/>
          <p:nvPr/>
        </p:nvSpPr>
        <p:spPr>
          <a:xfrm>
            <a:off x="10355707" y="99477"/>
            <a:ext cx="881973" cy="400110"/>
          </a:xfrm>
          <a:prstGeom prst="rect">
            <a:avLst/>
          </a:prstGeom>
          <a:noFill/>
        </p:spPr>
        <p:txBody>
          <a:bodyPr wrap="none" rtlCol="0">
            <a:spAutoFit/>
          </a:bodyPr>
          <a:lstStyle/>
          <a:p>
            <a:r>
              <a:rPr lang="en-US" sz="2000" dirty="0"/>
              <a:t>OR (|)</a:t>
            </a:r>
          </a:p>
        </p:txBody>
      </p:sp>
      <p:sp>
        <p:nvSpPr>
          <p:cNvPr id="14" name="TextBox 13">
            <a:extLst>
              <a:ext uri="{FF2B5EF4-FFF2-40B4-BE49-F238E27FC236}">
                <a16:creationId xmlns:a16="http://schemas.microsoft.com/office/drawing/2014/main" id="{CD0D1CBD-2958-D939-E191-FDBF90A71DA2}"/>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2" name="TextBox 1">
            <a:extLst>
              <a:ext uri="{FF2B5EF4-FFF2-40B4-BE49-F238E27FC236}">
                <a16:creationId xmlns:a16="http://schemas.microsoft.com/office/drawing/2014/main" id="{0A667F30-C5EE-BF61-502C-F90FDBEBB93A}"/>
              </a:ext>
            </a:extLst>
          </p:cNvPr>
          <p:cNvSpPr txBox="1"/>
          <p:nvPr/>
        </p:nvSpPr>
        <p:spPr>
          <a:xfrm>
            <a:off x="5831608" y="3249936"/>
            <a:ext cx="3235181" cy="646331"/>
          </a:xfrm>
          <a:prstGeom prst="rect">
            <a:avLst/>
          </a:prstGeom>
          <a:noFill/>
        </p:spPr>
        <p:txBody>
          <a:bodyPr wrap="none" rtlCol="0">
            <a:spAutoFit/>
          </a:bodyPr>
          <a:lstStyle/>
          <a:p>
            <a:r>
              <a:rPr lang="en-US" sz="3600" dirty="0"/>
              <a:t>11</a:t>
            </a:r>
            <a:r>
              <a:rPr lang="en-US" sz="3600" baseline="-25000" dirty="0"/>
              <a:t>10</a:t>
            </a:r>
            <a:r>
              <a:rPr lang="en-US" sz="3600" dirty="0"/>
              <a:t> = 0 1 0 1 1</a:t>
            </a:r>
            <a:r>
              <a:rPr lang="en-US" sz="3600" baseline="-25000" dirty="0"/>
              <a:t>2</a:t>
            </a:r>
          </a:p>
        </p:txBody>
      </p:sp>
      <p:sp>
        <p:nvSpPr>
          <p:cNvPr id="5" name="TextBox 4">
            <a:extLst>
              <a:ext uri="{FF2B5EF4-FFF2-40B4-BE49-F238E27FC236}">
                <a16:creationId xmlns:a16="http://schemas.microsoft.com/office/drawing/2014/main" id="{85FBE905-ABFF-8F1A-ADA8-B58D6457DBA3}"/>
              </a:ext>
            </a:extLst>
          </p:cNvPr>
          <p:cNvSpPr txBox="1"/>
          <p:nvPr/>
        </p:nvSpPr>
        <p:spPr>
          <a:xfrm>
            <a:off x="5829300" y="3896267"/>
            <a:ext cx="3203313" cy="646331"/>
          </a:xfrm>
          <a:prstGeom prst="rect">
            <a:avLst/>
          </a:prstGeom>
          <a:noFill/>
        </p:spPr>
        <p:txBody>
          <a:bodyPr wrap="none" rtlCol="0">
            <a:spAutoFit/>
          </a:bodyPr>
          <a:lstStyle/>
          <a:p>
            <a:r>
              <a:rPr lang="en-US" sz="3600" dirty="0"/>
              <a:t>-9</a:t>
            </a:r>
            <a:r>
              <a:rPr lang="en-US" sz="3600" baseline="-25000" dirty="0"/>
              <a:t>10</a:t>
            </a:r>
            <a:r>
              <a:rPr lang="en-US" sz="3600" dirty="0"/>
              <a:t> = 1 0 1 1 1</a:t>
            </a:r>
            <a:r>
              <a:rPr lang="en-US" sz="3600" baseline="-25000" dirty="0"/>
              <a:t>2</a:t>
            </a:r>
          </a:p>
        </p:txBody>
      </p:sp>
    </p:spTree>
    <p:extLst>
      <p:ext uri="{BB962C8B-B14F-4D97-AF65-F5344CB8AC3E}">
        <p14:creationId xmlns:p14="http://schemas.microsoft.com/office/powerpoint/2010/main" val="41455404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1EBAB-1DD9-92A0-1596-01FC4DA2A06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8B93D9-E1B5-4ECD-1987-FF355AE81BF3}"/>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11 | -9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A8E28E50-7ACA-1A5A-9ABB-BC3A9179C665}"/>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9647C447-9DF3-1AD4-5374-5ABD607A17D2}"/>
              </a:ext>
            </a:extLst>
          </p:cNvPr>
          <p:cNvSpPr>
            <a:spLocks noGrp="1"/>
          </p:cNvSpPr>
          <p:nvPr>
            <p:ph type="sldNum" sz="quarter" idx="12"/>
          </p:nvPr>
        </p:nvSpPr>
        <p:spPr/>
        <p:txBody>
          <a:bodyPr/>
          <a:lstStyle/>
          <a:p>
            <a:fld id="{CC057153-B650-4DEB-B370-79DDCFDCE934}" type="slidenum">
              <a:rPr lang="en-US" smtClean="0"/>
              <a:t>14</a:t>
            </a:fld>
            <a:endParaRPr lang="en-US"/>
          </a:p>
        </p:txBody>
      </p:sp>
      <p:graphicFrame>
        <p:nvGraphicFramePr>
          <p:cNvPr id="4" name="Table 3">
            <a:extLst>
              <a:ext uri="{FF2B5EF4-FFF2-40B4-BE49-F238E27FC236}">
                <a16:creationId xmlns:a16="http://schemas.microsoft.com/office/drawing/2014/main" id="{C29A1B27-3B43-0E74-10F7-2E94769AA2B5}"/>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0F7310AD-FD2A-9AF5-8CE8-5D900ADEC7EF}"/>
              </a:ext>
            </a:extLst>
          </p:cNvPr>
          <p:cNvSpPr txBox="1"/>
          <p:nvPr/>
        </p:nvSpPr>
        <p:spPr>
          <a:xfrm>
            <a:off x="10355707" y="99477"/>
            <a:ext cx="881973" cy="400110"/>
          </a:xfrm>
          <a:prstGeom prst="rect">
            <a:avLst/>
          </a:prstGeom>
          <a:noFill/>
        </p:spPr>
        <p:txBody>
          <a:bodyPr wrap="none" rtlCol="0">
            <a:spAutoFit/>
          </a:bodyPr>
          <a:lstStyle/>
          <a:p>
            <a:r>
              <a:rPr lang="en-US" sz="2000" dirty="0"/>
              <a:t>OR (|)</a:t>
            </a:r>
          </a:p>
        </p:txBody>
      </p:sp>
      <p:sp>
        <p:nvSpPr>
          <p:cNvPr id="14" name="TextBox 13">
            <a:extLst>
              <a:ext uri="{FF2B5EF4-FFF2-40B4-BE49-F238E27FC236}">
                <a16:creationId xmlns:a16="http://schemas.microsoft.com/office/drawing/2014/main" id="{CA9B3F56-1F0F-839F-B054-0973882631A9}"/>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6" name="TextBox 5">
            <a:extLst>
              <a:ext uri="{FF2B5EF4-FFF2-40B4-BE49-F238E27FC236}">
                <a16:creationId xmlns:a16="http://schemas.microsoft.com/office/drawing/2014/main" id="{88C97B74-C11B-138B-ABE6-1E52CC6593C4}"/>
              </a:ext>
            </a:extLst>
          </p:cNvPr>
          <p:cNvSpPr txBox="1"/>
          <p:nvPr/>
        </p:nvSpPr>
        <p:spPr>
          <a:xfrm>
            <a:off x="6170150" y="3901644"/>
            <a:ext cx="543012" cy="584775"/>
          </a:xfrm>
          <a:prstGeom prst="rect">
            <a:avLst/>
          </a:prstGeom>
          <a:noFill/>
        </p:spPr>
        <p:txBody>
          <a:bodyPr wrap="square" rtlCol="0">
            <a:spAutoFit/>
          </a:bodyPr>
          <a:lstStyle/>
          <a:p>
            <a:r>
              <a:rPr lang="en-US" sz="3200" dirty="0"/>
              <a:t>| </a:t>
            </a:r>
          </a:p>
        </p:txBody>
      </p:sp>
      <p:cxnSp>
        <p:nvCxnSpPr>
          <p:cNvPr id="7" name="Straight Connector 6">
            <a:extLst>
              <a:ext uri="{FF2B5EF4-FFF2-40B4-BE49-F238E27FC236}">
                <a16:creationId xmlns:a16="http://schemas.microsoft.com/office/drawing/2014/main" id="{EA37FEC5-F749-BFB2-AADE-5976C785F7A9}"/>
              </a:ext>
            </a:extLst>
          </p:cNvPr>
          <p:cNvCxnSpPr>
            <a:cxnSpLocks/>
          </p:cNvCxnSpPr>
          <p:nvPr/>
        </p:nvCxnSpPr>
        <p:spPr>
          <a:xfrm>
            <a:off x="6059582" y="4597730"/>
            <a:ext cx="36788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0F7FABF-2646-3EF5-12F9-2825F0AC8826}"/>
              </a:ext>
            </a:extLst>
          </p:cNvPr>
          <p:cNvSpPr txBox="1"/>
          <p:nvPr/>
        </p:nvSpPr>
        <p:spPr>
          <a:xfrm>
            <a:off x="6503253" y="3232187"/>
            <a:ext cx="3235181" cy="646331"/>
          </a:xfrm>
          <a:prstGeom prst="rect">
            <a:avLst/>
          </a:prstGeom>
          <a:noFill/>
        </p:spPr>
        <p:txBody>
          <a:bodyPr wrap="none" rtlCol="0">
            <a:spAutoFit/>
          </a:bodyPr>
          <a:lstStyle/>
          <a:p>
            <a:r>
              <a:rPr lang="en-US" sz="3600" dirty="0"/>
              <a:t>11</a:t>
            </a:r>
            <a:r>
              <a:rPr lang="en-US" sz="3600" baseline="-25000" dirty="0"/>
              <a:t>10</a:t>
            </a:r>
            <a:r>
              <a:rPr lang="en-US" sz="3600" dirty="0"/>
              <a:t> = 0 1 0 1 1</a:t>
            </a:r>
            <a:r>
              <a:rPr lang="en-US" sz="3600" baseline="-25000" dirty="0"/>
              <a:t>2</a:t>
            </a:r>
          </a:p>
        </p:txBody>
      </p:sp>
      <p:sp>
        <p:nvSpPr>
          <p:cNvPr id="9" name="TextBox 8">
            <a:extLst>
              <a:ext uri="{FF2B5EF4-FFF2-40B4-BE49-F238E27FC236}">
                <a16:creationId xmlns:a16="http://schemas.microsoft.com/office/drawing/2014/main" id="{68ECCCF1-DAFA-FDC8-ADB7-A82DDE8A5443}"/>
              </a:ext>
            </a:extLst>
          </p:cNvPr>
          <p:cNvSpPr txBox="1"/>
          <p:nvPr/>
        </p:nvSpPr>
        <p:spPr>
          <a:xfrm>
            <a:off x="6500945" y="3878518"/>
            <a:ext cx="3203313" cy="646331"/>
          </a:xfrm>
          <a:prstGeom prst="rect">
            <a:avLst/>
          </a:prstGeom>
          <a:noFill/>
        </p:spPr>
        <p:txBody>
          <a:bodyPr wrap="none" rtlCol="0">
            <a:spAutoFit/>
          </a:bodyPr>
          <a:lstStyle/>
          <a:p>
            <a:r>
              <a:rPr lang="en-US" sz="3600" dirty="0"/>
              <a:t>-9</a:t>
            </a:r>
            <a:r>
              <a:rPr lang="en-US" sz="3600" baseline="-25000" dirty="0"/>
              <a:t>10</a:t>
            </a:r>
            <a:r>
              <a:rPr lang="en-US" sz="3600" dirty="0"/>
              <a:t> = 1 0 1 1 1</a:t>
            </a:r>
            <a:r>
              <a:rPr lang="en-US" sz="3600" baseline="-25000" dirty="0"/>
              <a:t>2</a:t>
            </a:r>
          </a:p>
        </p:txBody>
      </p:sp>
    </p:spTree>
    <p:extLst>
      <p:ext uri="{BB962C8B-B14F-4D97-AF65-F5344CB8AC3E}">
        <p14:creationId xmlns:p14="http://schemas.microsoft.com/office/powerpoint/2010/main" val="2956166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144EF-FD01-EC1F-5399-F2B0A2BE9ED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125F0B7-8A4B-8B30-0A0E-A2918E67DB04}"/>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11 | -9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5261CAF1-945B-9D4A-F2E6-69852EFB99A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F871CD74-00ED-5CD3-6A9A-47CC6F977823}"/>
              </a:ext>
            </a:extLst>
          </p:cNvPr>
          <p:cNvSpPr>
            <a:spLocks noGrp="1"/>
          </p:cNvSpPr>
          <p:nvPr>
            <p:ph type="sldNum" sz="quarter" idx="12"/>
          </p:nvPr>
        </p:nvSpPr>
        <p:spPr/>
        <p:txBody>
          <a:bodyPr/>
          <a:lstStyle/>
          <a:p>
            <a:fld id="{CC057153-B650-4DEB-B370-79DDCFDCE934}" type="slidenum">
              <a:rPr lang="en-US" smtClean="0"/>
              <a:t>15</a:t>
            </a:fld>
            <a:endParaRPr lang="en-US"/>
          </a:p>
        </p:txBody>
      </p:sp>
      <p:graphicFrame>
        <p:nvGraphicFramePr>
          <p:cNvPr id="4" name="Table 3">
            <a:extLst>
              <a:ext uri="{FF2B5EF4-FFF2-40B4-BE49-F238E27FC236}">
                <a16:creationId xmlns:a16="http://schemas.microsoft.com/office/drawing/2014/main" id="{7EAD0AB4-2745-4F78-9CA5-213F637A8AB0}"/>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5B61D3B8-08AF-BEB0-D368-A842DD945D74}"/>
              </a:ext>
            </a:extLst>
          </p:cNvPr>
          <p:cNvSpPr txBox="1"/>
          <p:nvPr/>
        </p:nvSpPr>
        <p:spPr>
          <a:xfrm>
            <a:off x="10355707" y="99477"/>
            <a:ext cx="881973" cy="400110"/>
          </a:xfrm>
          <a:prstGeom prst="rect">
            <a:avLst/>
          </a:prstGeom>
          <a:noFill/>
        </p:spPr>
        <p:txBody>
          <a:bodyPr wrap="none" rtlCol="0">
            <a:spAutoFit/>
          </a:bodyPr>
          <a:lstStyle/>
          <a:p>
            <a:r>
              <a:rPr lang="en-US" sz="2000" dirty="0"/>
              <a:t>OR (|)</a:t>
            </a:r>
          </a:p>
        </p:txBody>
      </p:sp>
      <p:sp>
        <p:nvSpPr>
          <p:cNvPr id="14" name="TextBox 13">
            <a:extLst>
              <a:ext uri="{FF2B5EF4-FFF2-40B4-BE49-F238E27FC236}">
                <a16:creationId xmlns:a16="http://schemas.microsoft.com/office/drawing/2014/main" id="{4DAACA3E-ED0C-467E-97F5-8445FD7E4B2D}"/>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8" name="TextBox 7">
            <a:extLst>
              <a:ext uri="{FF2B5EF4-FFF2-40B4-BE49-F238E27FC236}">
                <a16:creationId xmlns:a16="http://schemas.microsoft.com/office/drawing/2014/main" id="{024905FA-FDE5-CDDC-1862-CEA7BC8A6845}"/>
              </a:ext>
            </a:extLst>
          </p:cNvPr>
          <p:cNvSpPr txBox="1"/>
          <p:nvPr/>
        </p:nvSpPr>
        <p:spPr>
          <a:xfrm>
            <a:off x="7798655" y="4597730"/>
            <a:ext cx="1891865" cy="646331"/>
          </a:xfrm>
          <a:prstGeom prst="rect">
            <a:avLst/>
          </a:prstGeom>
          <a:noFill/>
        </p:spPr>
        <p:txBody>
          <a:bodyPr wrap="none" rtlCol="0">
            <a:spAutoFit/>
          </a:bodyPr>
          <a:lstStyle/>
          <a:p>
            <a:r>
              <a:rPr lang="en-US" sz="3600" dirty="0"/>
              <a:t>1 1  1 1 1</a:t>
            </a:r>
            <a:r>
              <a:rPr lang="en-US" sz="3600" baseline="-25000" dirty="0"/>
              <a:t>2</a:t>
            </a:r>
          </a:p>
        </p:txBody>
      </p:sp>
      <p:sp>
        <p:nvSpPr>
          <p:cNvPr id="9" name="TextBox 8">
            <a:extLst>
              <a:ext uri="{FF2B5EF4-FFF2-40B4-BE49-F238E27FC236}">
                <a16:creationId xmlns:a16="http://schemas.microsoft.com/office/drawing/2014/main" id="{FE18F99F-DA97-BC5A-F744-FD8A2BAAD1D8}"/>
              </a:ext>
            </a:extLst>
          </p:cNvPr>
          <p:cNvSpPr txBox="1"/>
          <p:nvPr/>
        </p:nvSpPr>
        <p:spPr>
          <a:xfrm>
            <a:off x="6170150" y="3901644"/>
            <a:ext cx="543012" cy="584775"/>
          </a:xfrm>
          <a:prstGeom prst="rect">
            <a:avLst/>
          </a:prstGeom>
          <a:noFill/>
        </p:spPr>
        <p:txBody>
          <a:bodyPr wrap="square" rtlCol="0">
            <a:spAutoFit/>
          </a:bodyPr>
          <a:lstStyle/>
          <a:p>
            <a:r>
              <a:rPr lang="en-US" sz="3200" dirty="0"/>
              <a:t>| </a:t>
            </a:r>
          </a:p>
        </p:txBody>
      </p:sp>
      <p:cxnSp>
        <p:nvCxnSpPr>
          <p:cNvPr id="12" name="Straight Connector 11">
            <a:extLst>
              <a:ext uri="{FF2B5EF4-FFF2-40B4-BE49-F238E27FC236}">
                <a16:creationId xmlns:a16="http://schemas.microsoft.com/office/drawing/2014/main" id="{03FE2289-D496-6C2A-1E92-AB3E848E89A5}"/>
              </a:ext>
            </a:extLst>
          </p:cNvPr>
          <p:cNvCxnSpPr>
            <a:cxnSpLocks/>
          </p:cNvCxnSpPr>
          <p:nvPr/>
        </p:nvCxnSpPr>
        <p:spPr>
          <a:xfrm>
            <a:off x="6059582" y="4597730"/>
            <a:ext cx="36788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D75467DB-EF9F-E743-2429-5E073C2DAB2B}"/>
              </a:ext>
            </a:extLst>
          </p:cNvPr>
          <p:cNvSpPr txBox="1"/>
          <p:nvPr/>
        </p:nvSpPr>
        <p:spPr>
          <a:xfrm>
            <a:off x="6503253" y="3232187"/>
            <a:ext cx="3235181" cy="646331"/>
          </a:xfrm>
          <a:prstGeom prst="rect">
            <a:avLst/>
          </a:prstGeom>
          <a:noFill/>
        </p:spPr>
        <p:txBody>
          <a:bodyPr wrap="none" rtlCol="0">
            <a:spAutoFit/>
          </a:bodyPr>
          <a:lstStyle/>
          <a:p>
            <a:r>
              <a:rPr lang="en-US" sz="3600" dirty="0"/>
              <a:t>11</a:t>
            </a:r>
            <a:r>
              <a:rPr lang="en-US" sz="3600" baseline="-25000" dirty="0"/>
              <a:t>10</a:t>
            </a:r>
            <a:r>
              <a:rPr lang="en-US" sz="3600" dirty="0"/>
              <a:t> = 0 1 0 1 1</a:t>
            </a:r>
            <a:r>
              <a:rPr lang="en-US" sz="3600" baseline="-25000" dirty="0"/>
              <a:t>2</a:t>
            </a:r>
          </a:p>
        </p:txBody>
      </p:sp>
      <p:sp>
        <p:nvSpPr>
          <p:cNvPr id="16" name="TextBox 15">
            <a:extLst>
              <a:ext uri="{FF2B5EF4-FFF2-40B4-BE49-F238E27FC236}">
                <a16:creationId xmlns:a16="http://schemas.microsoft.com/office/drawing/2014/main" id="{DD137527-3282-5B35-0AE3-14B7C8B5587E}"/>
              </a:ext>
            </a:extLst>
          </p:cNvPr>
          <p:cNvSpPr txBox="1"/>
          <p:nvPr/>
        </p:nvSpPr>
        <p:spPr>
          <a:xfrm>
            <a:off x="6500945" y="3878518"/>
            <a:ext cx="3203313" cy="646331"/>
          </a:xfrm>
          <a:prstGeom prst="rect">
            <a:avLst/>
          </a:prstGeom>
          <a:noFill/>
        </p:spPr>
        <p:txBody>
          <a:bodyPr wrap="none" rtlCol="0">
            <a:spAutoFit/>
          </a:bodyPr>
          <a:lstStyle/>
          <a:p>
            <a:r>
              <a:rPr lang="en-US" sz="3600" dirty="0"/>
              <a:t>-9</a:t>
            </a:r>
            <a:r>
              <a:rPr lang="en-US" sz="3600" baseline="-25000" dirty="0"/>
              <a:t>10</a:t>
            </a:r>
            <a:r>
              <a:rPr lang="en-US" sz="3600" dirty="0"/>
              <a:t> = 1 0 1 1 1</a:t>
            </a:r>
            <a:r>
              <a:rPr lang="en-US" sz="3600" baseline="-25000" dirty="0"/>
              <a:t>2</a:t>
            </a:r>
          </a:p>
        </p:txBody>
      </p:sp>
    </p:spTree>
    <p:extLst>
      <p:ext uri="{BB962C8B-B14F-4D97-AF65-F5344CB8AC3E}">
        <p14:creationId xmlns:p14="http://schemas.microsoft.com/office/powerpoint/2010/main" val="926449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BA00B-01E7-93E9-3B8D-4DA8786652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5A202CF-67B6-0E78-8FBA-B55753DB9BFF}"/>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11 | -9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45E0C786-3093-C1B9-5EFA-FFEC7276C6D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7FF536E4-A402-F086-97A9-8BA49F11F6AE}"/>
              </a:ext>
            </a:extLst>
          </p:cNvPr>
          <p:cNvSpPr>
            <a:spLocks noGrp="1"/>
          </p:cNvSpPr>
          <p:nvPr>
            <p:ph type="sldNum" sz="quarter" idx="12"/>
          </p:nvPr>
        </p:nvSpPr>
        <p:spPr/>
        <p:txBody>
          <a:bodyPr/>
          <a:lstStyle/>
          <a:p>
            <a:fld id="{CC057153-B650-4DEB-B370-79DDCFDCE934}" type="slidenum">
              <a:rPr lang="en-US" smtClean="0"/>
              <a:t>16</a:t>
            </a:fld>
            <a:endParaRPr lang="en-US"/>
          </a:p>
        </p:txBody>
      </p:sp>
      <p:graphicFrame>
        <p:nvGraphicFramePr>
          <p:cNvPr id="4" name="Table 3">
            <a:extLst>
              <a:ext uri="{FF2B5EF4-FFF2-40B4-BE49-F238E27FC236}">
                <a16:creationId xmlns:a16="http://schemas.microsoft.com/office/drawing/2014/main" id="{26B474C6-D91D-4FD4-B7E1-76E0081CD65B}"/>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434C2CF2-7643-D9E8-D504-38D7161313FB}"/>
              </a:ext>
            </a:extLst>
          </p:cNvPr>
          <p:cNvSpPr txBox="1"/>
          <p:nvPr/>
        </p:nvSpPr>
        <p:spPr>
          <a:xfrm>
            <a:off x="10355707" y="99477"/>
            <a:ext cx="881973" cy="400110"/>
          </a:xfrm>
          <a:prstGeom prst="rect">
            <a:avLst/>
          </a:prstGeom>
          <a:noFill/>
        </p:spPr>
        <p:txBody>
          <a:bodyPr wrap="none" rtlCol="0">
            <a:spAutoFit/>
          </a:bodyPr>
          <a:lstStyle/>
          <a:p>
            <a:r>
              <a:rPr lang="en-US" sz="2000" dirty="0"/>
              <a:t>OR (|)</a:t>
            </a:r>
          </a:p>
        </p:txBody>
      </p:sp>
      <p:sp>
        <p:nvSpPr>
          <p:cNvPr id="14" name="TextBox 13">
            <a:extLst>
              <a:ext uri="{FF2B5EF4-FFF2-40B4-BE49-F238E27FC236}">
                <a16:creationId xmlns:a16="http://schemas.microsoft.com/office/drawing/2014/main" id="{2AB2B979-D53D-A7E4-71D1-5BBB1FD8579F}"/>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sp>
        <p:nvSpPr>
          <p:cNvPr id="9" name="TextBox 8">
            <a:extLst>
              <a:ext uri="{FF2B5EF4-FFF2-40B4-BE49-F238E27FC236}">
                <a16:creationId xmlns:a16="http://schemas.microsoft.com/office/drawing/2014/main" id="{0797F715-FB36-D6D8-FC94-E14C4C9D3CC9}"/>
              </a:ext>
            </a:extLst>
          </p:cNvPr>
          <p:cNvSpPr txBox="1"/>
          <p:nvPr/>
        </p:nvSpPr>
        <p:spPr>
          <a:xfrm>
            <a:off x="6716845" y="4597730"/>
            <a:ext cx="3189575" cy="646331"/>
          </a:xfrm>
          <a:prstGeom prst="rect">
            <a:avLst/>
          </a:prstGeom>
          <a:noFill/>
        </p:spPr>
        <p:txBody>
          <a:bodyPr wrap="square" rtlCol="0">
            <a:spAutoFit/>
          </a:bodyPr>
          <a:lstStyle/>
          <a:p>
            <a:r>
              <a:rPr lang="en-US" sz="3600" dirty="0"/>
              <a:t>?</a:t>
            </a:r>
            <a:r>
              <a:rPr lang="en-US" sz="3600" baseline="-25000" dirty="0"/>
              <a:t>10</a:t>
            </a:r>
            <a:r>
              <a:rPr lang="en-US" sz="3600" dirty="0"/>
              <a:t> = 1 1  1 1 1</a:t>
            </a:r>
            <a:r>
              <a:rPr lang="en-US" sz="3600" baseline="-25000" dirty="0"/>
              <a:t>2</a:t>
            </a:r>
          </a:p>
        </p:txBody>
      </p:sp>
      <p:sp>
        <p:nvSpPr>
          <p:cNvPr id="12" name="TextBox 11">
            <a:extLst>
              <a:ext uri="{FF2B5EF4-FFF2-40B4-BE49-F238E27FC236}">
                <a16:creationId xmlns:a16="http://schemas.microsoft.com/office/drawing/2014/main" id="{50B8BA08-781C-399D-413C-36C0B991746E}"/>
              </a:ext>
            </a:extLst>
          </p:cNvPr>
          <p:cNvSpPr txBox="1"/>
          <p:nvPr/>
        </p:nvSpPr>
        <p:spPr>
          <a:xfrm>
            <a:off x="6170150" y="3901644"/>
            <a:ext cx="543012" cy="584775"/>
          </a:xfrm>
          <a:prstGeom prst="rect">
            <a:avLst/>
          </a:prstGeom>
          <a:noFill/>
        </p:spPr>
        <p:txBody>
          <a:bodyPr wrap="square" rtlCol="0">
            <a:spAutoFit/>
          </a:bodyPr>
          <a:lstStyle/>
          <a:p>
            <a:r>
              <a:rPr lang="en-US" sz="3200" dirty="0"/>
              <a:t>| </a:t>
            </a:r>
          </a:p>
        </p:txBody>
      </p:sp>
      <p:cxnSp>
        <p:nvCxnSpPr>
          <p:cNvPr id="15" name="Straight Connector 14">
            <a:extLst>
              <a:ext uri="{FF2B5EF4-FFF2-40B4-BE49-F238E27FC236}">
                <a16:creationId xmlns:a16="http://schemas.microsoft.com/office/drawing/2014/main" id="{90CA7936-139F-44AF-23EA-B6A1F0965AA3}"/>
              </a:ext>
            </a:extLst>
          </p:cNvPr>
          <p:cNvCxnSpPr>
            <a:cxnSpLocks/>
          </p:cNvCxnSpPr>
          <p:nvPr/>
        </p:nvCxnSpPr>
        <p:spPr>
          <a:xfrm>
            <a:off x="6059582" y="4597730"/>
            <a:ext cx="36788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24F76AD-AFDE-8547-B98E-4ABD90DC5575}"/>
              </a:ext>
            </a:extLst>
          </p:cNvPr>
          <p:cNvSpPr txBox="1"/>
          <p:nvPr/>
        </p:nvSpPr>
        <p:spPr>
          <a:xfrm>
            <a:off x="6503253" y="3232187"/>
            <a:ext cx="3235181" cy="646331"/>
          </a:xfrm>
          <a:prstGeom prst="rect">
            <a:avLst/>
          </a:prstGeom>
          <a:noFill/>
        </p:spPr>
        <p:txBody>
          <a:bodyPr wrap="none" rtlCol="0">
            <a:spAutoFit/>
          </a:bodyPr>
          <a:lstStyle/>
          <a:p>
            <a:r>
              <a:rPr lang="en-US" sz="3600" dirty="0"/>
              <a:t>11</a:t>
            </a:r>
            <a:r>
              <a:rPr lang="en-US" sz="3600" baseline="-25000" dirty="0"/>
              <a:t>10</a:t>
            </a:r>
            <a:r>
              <a:rPr lang="en-US" sz="3600" dirty="0"/>
              <a:t> = 0 1 0 1 1</a:t>
            </a:r>
            <a:r>
              <a:rPr lang="en-US" sz="3600" baseline="-25000" dirty="0"/>
              <a:t>2</a:t>
            </a:r>
          </a:p>
        </p:txBody>
      </p:sp>
      <p:sp>
        <p:nvSpPr>
          <p:cNvPr id="17" name="TextBox 16">
            <a:extLst>
              <a:ext uri="{FF2B5EF4-FFF2-40B4-BE49-F238E27FC236}">
                <a16:creationId xmlns:a16="http://schemas.microsoft.com/office/drawing/2014/main" id="{710FE0B2-7D61-5F87-54D7-092B3EC35832}"/>
              </a:ext>
            </a:extLst>
          </p:cNvPr>
          <p:cNvSpPr txBox="1"/>
          <p:nvPr/>
        </p:nvSpPr>
        <p:spPr>
          <a:xfrm>
            <a:off x="6500945" y="3878518"/>
            <a:ext cx="3203313" cy="646331"/>
          </a:xfrm>
          <a:prstGeom prst="rect">
            <a:avLst/>
          </a:prstGeom>
          <a:noFill/>
        </p:spPr>
        <p:txBody>
          <a:bodyPr wrap="none" rtlCol="0">
            <a:spAutoFit/>
          </a:bodyPr>
          <a:lstStyle/>
          <a:p>
            <a:r>
              <a:rPr lang="en-US" sz="3600" dirty="0"/>
              <a:t>-9</a:t>
            </a:r>
            <a:r>
              <a:rPr lang="en-US" sz="3600" baseline="-25000" dirty="0"/>
              <a:t>10</a:t>
            </a:r>
            <a:r>
              <a:rPr lang="en-US" sz="3600" dirty="0"/>
              <a:t> = 1 0 1 1 1</a:t>
            </a:r>
            <a:r>
              <a:rPr lang="en-US" sz="3600" baseline="-25000" dirty="0"/>
              <a:t>2</a:t>
            </a:r>
          </a:p>
        </p:txBody>
      </p:sp>
    </p:spTree>
    <p:extLst>
      <p:ext uri="{BB962C8B-B14F-4D97-AF65-F5344CB8AC3E}">
        <p14:creationId xmlns:p14="http://schemas.microsoft.com/office/powerpoint/2010/main" val="3950954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198E2-B417-397C-C880-22B2F551ED9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611115-8A42-B30B-D47F-6184F0D62DD3}"/>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11 | -9 = -1</a:t>
            </a:r>
            <a:endParaRPr lang="en-US" sz="2400" dirty="0">
              <a:solidFill>
                <a:srgbClr val="FF0000"/>
              </a:solidFill>
              <a:latin typeface="Neue Haas Grotesk Text Pro" panose="020B0504020202020204" pitchFamily="34" charset="77"/>
            </a:endParaRPr>
          </a:p>
        </p:txBody>
      </p:sp>
      <p:sp>
        <p:nvSpPr>
          <p:cNvPr id="10" name="Title 1">
            <a:extLst>
              <a:ext uri="{FF2B5EF4-FFF2-40B4-BE49-F238E27FC236}">
                <a16:creationId xmlns:a16="http://schemas.microsoft.com/office/drawing/2014/main" id="{ECB0B23A-6B09-9957-757E-A1972BF8E8EE}"/>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E510588F-B994-9BCB-AD7A-37E59CADDD7A}"/>
              </a:ext>
            </a:extLst>
          </p:cNvPr>
          <p:cNvSpPr>
            <a:spLocks noGrp="1"/>
          </p:cNvSpPr>
          <p:nvPr>
            <p:ph type="sldNum" sz="quarter" idx="12"/>
          </p:nvPr>
        </p:nvSpPr>
        <p:spPr/>
        <p:txBody>
          <a:bodyPr/>
          <a:lstStyle/>
          <a:p>
            <a:fld id="{CC057153-B650-4DEB-B370-79DDCFDCE934}" type="slidenum">
              <a:rPr lang="en-US" smtClean="0"/>
              <a:t>17</a:t>
            </a:fld>
            <a:endParaRPr lang="en-US"/>
          </a:p>
        </p:txBody>
      </p:sp>
      <p:graphicFrame>
        <p:nvGraphicFramePr>
          <p:cNvPr id="4" name="Table 3">
            <a:extLst>
              <a:ext uri="{FF2B5EF4-FFF2-40B4-BE49-F238E27FC236}">
                <a16:creationId xmlns:a16="http://schemas.microsoft.com/office/drawing/2014/main" id="{237CDC46-9D7F-0A50-CA26-A02AD211F31C}"/>
              </a:ext>
            </a:extLst>
          </p:cNvPr>
          <p:cNvGraphicFramePr>
            <a:graphicFrameLocks noGrp="1"/>
          </p:cNvGraphicFramePr>
          <p:nvPr/>
        </p:nvGraphicFramePr>
        <p:xfrm>
          <a:off x="9213063" y="548640"/>
          <a:ext cx="2978937" cy="1981200"/>
        </p:xfrm>
        <a:graphic>
          <a:graphicData uri="http://schemas.openxmlformats.org/drawingml/2006/table">
            <a:tbl>
              <a:tblPr firstRow="1" bandRow="1">
                <a:tableStyleId>{00A15C55-8517-42AA-B614-E9B94910E393}</a:tableStyleId>
              </a:tblPr>
              <a:tblGrid>
                <a:gridCol w="992979">
                  <a:extLst>
                    <a:ext uri="{9D8B030D-6E8A-4147-A177-3AD203B41FA5}">
                      <a16:colId xmlns:a16="http://schemas.microsoft.com/office/drawing/2014/main" val="3264958069"/>
                    </a:ext>
                  </a:extLst>
                </a:gridCol>
                <a:gridCol w="992979">
                  <a:extLst>
                    <a:ext uri="{9D8B030D-6E8A-4147-A177-3AD203B41FA5}">
                      <a16:colId xmlns:a16="http://schemas.microsoft.com/office/drawing/2014/main" val="3181845814"/>
                    </a:ext>
                  </a:extLst>
                </a:gridCol>
                <a:gridCol w="992979">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370840">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370840">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70840">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13" name="TextBox 12">
            <a:extLst>
              <a:ext uri="{FF2B5EF4-FFF2-40B4-BE49-F238E27FC236}">
                <a16:creationId xmlns:a16="http://schemas.microsoft.com/office/drawing/2014/main" id="{3C9B3FBF-B2EF-71FF-2C5E-A0456AD2ED2B}"/>
              </a:ext>
            </a:extLst>
          </p:cNvPr>
          <p:cNvSpPr txBox="1"/>
          <p:nvPr/>
        </p:nvSpPr>
        <p:spPr>
          <a:xfrm>
            <a:off x="10355707" y="99477"/>
            <a:ext cx="881973" cy="400110"/>
          </a:xfrm>
          <a:prstGeom prst="rect">
            <a:avLst/>
          </a:prstGeom>
          <a:noFill/>
        </p:spPr>
        <p:txBody>
          <a:bodyPr wrap="none" rtlCol="0">
            <a:spAutoFit/>
          </a:bodyPr>
          <a:lstStyle/>
          <a:p>
            <a:r>
              <a:rPr lang="en-US" sz="2000" dirty="0"/>
              <a:t>OR (|)</a:t>
            </a:r>
          </a:p>
        </p:txBody>
      </p:sp>
      <p:sp>
        <p:nvSpPr>
          <p:cNvPr id="14" name="TextBox 13">
            <a:extLst>
              <a:ext uri="{FF2B5EF4-FFF2-40B4-BE49-F238E27FC236}">
                <a16:creationId xmlns:a16="http://schemas.microsoft.com/office/drawing/2014/main" id="{B2A6D5BA-9315-8188-6882-486B575D43DA}"/>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sp>
        <p:nvSpPr>
          <p:cNvPr id="9" name="TextBox 8">
            <a:extLst>
              <a:ext uri="{FF2B5EF4-FFF2-40B4-BE49-F238E27FC236}">
                <a16:creationId xmlns:a16="http://schemas.microsoft.com/office/drawing/2014/main" id="{339AF551-4F40-70C5-4E37-2372D866FDDA}"/>
              </a:ext>
            </a:extLst>
          </p:cNvPr>
          <p:cNvSpPr txBox="1"/>
          <p:nvPr/>
        </p:nvSpPr>
        <p:spPr>
          <a:xfrm>
            <a:off x="6716845" y="4597730"/>
            <a:ext cx="3189575" cy="646331"/>
          </a:xfrm>
          <a:prstGeom prst="rect">
            <a:avLst/>
          </a:prstGeom>
          <a:noFill/>
        </p:spPr>
        <p:txBody>
          <a:bodyPr wrap="square" rtlCol="0">
            <a:spAutoFit/>
          </a:bodyPr>
          <a:lstStyle/>
          <a:p>
            <a:r>
              <a:rPr lang="en-US" sz="3600" dirty="0"/>
              <a:t>-1</a:t>
            </a:r>
            <a:r>
              <a:rPr lang="en-US" sz="3600" baseline="-25000" dirty="0"/>
              <a:t>10</a:t>
            </a:r>
            <a:r>
              <a:rPr lang="en-US" sz="3600" dirty="0"/>
              <a:t> = 1 1  1 1 1</a:t>
            </a:r>
            <a:r>
              <a:rPr lang="en-US" sz="3600" baseline="-25000" dirty="0"/>
              <a:t>2</a:t>
            </a:r>
          </a:p>
        </p:txBody>
      </p:sp>
      <p:sp>
        <p:nvSpPr>
          <p:cNvPr id="12" name="TextBox 11">
            <a:extLst>
              <a:ext uri="{FF2B5EF4-FFF2-40B4-BE49-F238E27FC236}">
                <a16:creationId xmlns:a16="http://schemas.microsoft.com/office/drawing/2014/main" id="{55D95254-FF4E-F8EC-B1F3-039065B61969}"/>
              </a:ext>
            </a:extLst>
          </p:cNvPr>
          <p:cNvSpPr txBox="1"/>
          <p:nvPr/>
        </p:nvSpPr>
        <p:spPr>
          <a:xfrm>
            <a:off x="6170150" y="3901644"/>
            <a:ext cx="543012" cy="584775"/>
          </a:xfrm>
          <a:prstGeom prst="rect">
            <a:avLst/>
          </a:prstGeom>
          <a:noFill/>
        </p:spPr>
        <p:txBody>
          <a:bodyPr wrap="square" rtlCol="0">
            <a:spAutoFit/>
          </a:bodyPr>
          <a:lstStyle/>
          <a:p>
            <a:r>
              <a:rPr lang="en-US" sz="3200" dirty="0"/>
              <a:t>| </a:t>
            </a:r>
          </a:p>
        </p:txBody>
      </p:sp>
      <p:cxnSp>
        <p:nvCxnSpPr>
          <p:cNvPr id="15" name="Straight Connector 14">
            <a:extLst>
              <a:ext uri="{FF2B5EF4-FFF2-40B4-BE49-F238E27FC236}">
                <a16:creationId xmlns:a16="http://schemas.microsoft.com/office/drawing/2014/main" id="{6586006F-B222-5E05-6E0F-F518C6404AF2}"/>
              </a:ext>
            </a:extLst>
          </p:cNvPr>
          <p:cNvCxnSpPr>
            <a:cxnSpLocks/>
          </p:cNvCxnSpPr>
          <p:nvPr/>
        </p:nvCxnSpPr>
        <p:spPr>
          <a:xfrm>
            <a:off x="6059582" y="4597730"/>
            <a:ext cx="367885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A45BB51F-041A-25F2-D05E-514EAE792A18}"/>
              </a:ext>
            </a:extLst>
          </p:cNvPr>
          <p:cNvSpPr txBox="1"/>
          <p:nvPr/>
        </p:nvSpPr>
        <p:spPr>
          <a:xfrm>
            <a:off x="6503253" y="3232187"/>
            <a:ext cx="3235181" cy="646331"/>
          </a:xfrm>
          <a:prstGeom prst="rect">
            <a:avLst/>
          </a:prstGeom>
          <a:noFill/>
        </p:spPr>
        <p:txBody>
          <a:bodyPr wrap="none" rtlCol="0">
            <a:spAutoFit/>
          </a:bodyPr>
          <a:lstStyle/>
          <a:p>
            <a:r>
              <a:rPr lang="en-US" sz="3600" dirty="0"/>
              <a:t>11</a:t>
            </a:r>
            <a:r>
              <a:rPr lang="en-US" sz="3600" baseline="-25000" dirty="0"/>
              <a:t>10</a:t>
            </a:r>
            <a:r>
              <a:rPr lang="en-US" sz="3600" dirty="0"/>
              <a:t> = 0 1 0 1 1</a:t>
            </a:r>
            <a:r>
              <a:rPr lang="en-US" sz="3600" baseline="-25000" dirty="0"/>
              <a:t>2</a:t>
            </a:r>
          </a:p>
        </p:txBody>
      </p:sp>
      <p:sp>
        <p:nvSpPr>
          <p:cNvPr id="17" name="TextBox 16">
            <a:extLst>
              <a:ext uri="{FF2B5EF4-FFF2-40B4-BE49-F238E27FC236}">
                <a16:creationId xmlns:a16="http://schemas.microsoft.com/office/drawing/2014/main" id="{69C4720A-512B-D0A6-0A2F-6A2C004666BE}"/>
              </a:ext>
            </a:extLst>
          </p:cNvPr>
          <p:cNvSpPr txBox="1"/>
          <p:nvPr/>
        </p:nvSpPr>
        <p:spPr>
          <a:xfrm>
            <a:off x="6500945" y="3878518"/>
            <a:ext cx="3203313" cy="646331"/>
          </a:xfrm>
          <a:prstGeom prst="rect">
            <a:avLst/>
          </a:prstGeom>
          <a:noFill/>
        </p:spPr>
        <p:txBody>
          <a:bodyPr wrap="none" rtlCol="0">
            <a:spAutoFit/>
          </a:bodyPr>
          <a:lstStyle/>
          <a:p>
            <a:r>
              <a:rPr lang="en-US" sz="3600" dirty="0"/>
              <a:t>-9</a:t>
            </a:r>
            <a:r>
              <a:rPr lang="en-US" sz="3600" baseline="-25000" dirty="0"/>
              <a:t>10</a:t>
            </a:r>
            <a:r>
              <a:rPr lang="en-US" sz="3600" dirty="0"/>
              <a:t> = 1 0 1 1 1</a:t>
            </a:r>
            <a:r>
              <a:rPr lang="en-US" sz="3600" baseline="-25000" dirty="0"/>
              <a:t>2</a:t>
            </a:r>
          </a:p>
        </p:txBody>
      </p:sp>
    </p:spTree>
    <p:extLst>
      <p:ext uri="{BB962C8B-B14F-4D97-AF65-F5344CB8AC3E}">
        <p14:creationId xmlns:p14="http://schemas.microsoft.com/office/powerpoint/2010/main" val="1670612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DE112-9315-6E99-5D01-40B08BCD13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C641D0-CD3E-C018-6221-B882423B79F0}"/>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09A33D55-FDAB-4CFF-D2FB-2E9C54BE6AFE}"/>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NOT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F385182B-0A7A-928A-CE22-204FD42D83DE}"/>
              </a:ext>
            </a:extLst>
          </p:cNvPr>
          <p:cNvSpPr>
            <a:spLocks noGrp="1"/>
          </p:cNvSpPr>
          <p:nvPr>
            <p:ph type="sldNum" sz="quarter" idx="12"/>
          </p:nvPr>
        </p:nvSpPr>
        <p:spPr/>
        <p:txBody>
          <a:bodyPr/>
          <a:lstStyle/>
          <a:p>
            <a:fld id="{CC057153-B650-4DEB-B370-79DDCFDCE934}" type="slidenum">
              <a:rPr lang="en-US" smtClean="0"/>
              <a:t>18</a:t>
            </a:fld>
            <a:endParaRPr lang="en-US"/>
          </a:p>
        </p:txBody>
      </p:sp>
      <p:sp>
        <p:nvSpPr>
          <p:cNvPr id="14" name="TextBox 13">
            <a:extLst>
              <a:ext uri="{FF2B5EF4-FFF2-40B4-BE49-F238E27FC236}">
                <a16:creationId xmlns:a16="http://schemas.microsoft.com/office/drawing/2014/main" id="{65049096-B655-CBB1-3F54-1C1D4E925CD5}"/>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graphicFrame>
        <p:nvGraphicFramePr>
          <p:cNvPr id="2" name="Table 1">
            <a:extLst>
              <a:ext uri="{FF2B5EF4-FFF2-40B4-BE49-F238E27FC236}">
                <a16:creationId xmlns:a16="http://schemas.microsoft.com/office/drawing/2014/main" id="{2C02BF32-148F-7349-0368-DCE8BD4FF719}"/>
              </a:ext>
            </a:extLst>
          </p:cNvPr>
          <p:cNvGraphicFramePr>
            <a:graphicFrameLocks noGrp="1"/>
          </p:cNvGraphicFramePr>
          <p:nvPr>
            <p:extLst>
              <p:ext uri="{D42A27DB-BD31-4B8C-83A1-F6EECF244321}">
                <p14:modId xmlns:p14="http://schemas.microsoft.com/office/powerpoint/2010/main" val="1946054897"/>
              </p:ext>
            </p:extLst>
          </p:nvPr>
        </p:nvGraphicFramePr>
        <p:xfrm>
          <a:off x="8933664" y="492178"/>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5" name="TextBox 4">
            <a:extLst>
              <a:ext uri="{FF2B5EF4-FFF2-40B4-BE49-F238E27FC236}">
                <a16:creationId xmlns:a16="http://schemas.microsoft.com/office/drawing/2014/main" id="{58D96110-DE92-0A0C-AF22-C450C4C775C7}"/>
              </a:ext>
            </a:extLst>
          </p:cNvPr>
          <p:cNvSpPr txBox="1"/>
          <p:nvPr/>
        </p:nvSpPr>
        <p:spPr>
          <a:xfrm>
            <a:off x="10054433" y="74204"/>
            <a:ext cx="1096454" cy="400110"/>
          </a:xfrm>
          <a:prstGeom prst="rect">
            <a:avLst/>
          </a:prstGeom>
          <a:noFill/>
        </p:spPr>
        <p:txBody>
          <a:bodyPr wrap="none" rtlCol="0">
            <a:spAutoFit/>
          </a:bodyPr>
          <a:lstStyle/>
          <a:p>
            <a:r>
              <a:rPr lang="en-US" sz="2000" dirty="0"/>
              <a:t>NOT (~)</a:t>
            </a:r>
          </a:p>
        </p:txBody>
      </p:sp>
    </p:spTree>
    <p:extLst>
      <p:ext uri="{BB962C8B-B14F-4D97-AF65-F5344CB8AC3E}">
        <p14:creationId xmlns:p14="http://schemas.microsoft.com/office/powerpoint/2010/main" val="18066349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076AA-B28C-6C37-FD9A-B6D741DA55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90E5D6-B72F-A25B-8D5A-2723B74CFD62}"/>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418485F0-A9D6-E998-4269-02E54F4E2D3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NOT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AD8FCF68-4D27-7D3B-9AF4-C4D2A96E5111}"/>
              </a:ext>
            </a:extLst>
          </p:cNvPr>
          <p:cNvSpPr>
            <a:spLocks noGrp="1"/>
          </p:cNvSpPr>
          <p:nvPr>
            <p:ph type="sldNum" sz="quarter" idx="12"/>
          </p:nvPr>
        </p:nvSpPr>
        <p:spPr/>
        <p:txBody>
          <a:bodyPr/>
          <a:lstStyle/>
          <a:p>
            <a:fld id="{CC057153-B650-4DEB-B370-79DDCFDCE934}" type="slidenum">
              <a:rPr lang="en-US" smtClean="0"/>
              <a:t>19</a:t>
            </a:fld>
            <a:endParaRPr lang="en-US"/>
          </a:p>
        </p:txBody>
      </p:sp>
      <p:sp>
        <p:nvSpPr>
          <p:cNvPr id="14" name="TextBox 13">
            <a:extLst>
              <a:ext uri="{FF2B5EF4-FFF2-40B4-BE49-F238E27FC236}">
                <a16:creationId xmlns:a16="http://schemas.microsoft.com/office/drawing/2014/main" id="{86EA2296-2715-CE4E-4EFD-DC0FAFB76BBC}"/>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graphicFrame>
        <p:nvGraphicFramePr>
          <p:cNvPr id="2" name="Table 1">
            <a:extLst>
              <a:ext uri="{FF2B5EF4-FFF2-40B4-BE49-F238E27FC236}">
                <a16:creationId xmlns:a16="http://schemas.microsoft.com/office/drawing/2014/main" id="{A5148670-AC13-E716-729B-8C9A20C45A67}"/>
              </a:ext>
            </a:extLst>
          </p:cNvPr>
          <p:cNvGraphicFramePr>
            <a:graphicFrameLocks noGrp="1"/>
          </p:cNvGraphicFramePr>
          <p:nvPr/>
        </p:nvGraphicFramePr>
        <p:xfrm>
          <a:off x="8933664" y="492178"/>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5" name="TextBox 4">
            <a:extLst>
              <a:ext uri="{FF2B5EF4-FFF2-40B4-BE49-F238E27FC236}">
                <a16:creationId xmlns:a16="http://schemas.microsoft.com/office/drawing/2014/main" id="{057BEF35-827C-2CE2-4A0A-0C6A93755153}"/>
              </a:ext>
            </a:extLst>
          </p:cNvPr>
          <p:cNvSpPr txBox="1"/>
          <p:nvPr/>
        </p:nvSpPr>
        <p:spPr>
          <a:xfrm>
            <a:off x="10054433" y="74204"/>
            <a:ext cx="1096454" cy="400110"/>
          </a:xfrm>
          <a:prstGeom prst="rect">
            <a:avLst/>
          </a:prstGeom>
          <a:noFill/>
        </p:spPr>
        <p:txBody>
          <a:bodyPr wrap="none" rtlCol="0">
            <a:spAutoFit/>
          </a:bodyPr>
          <a:lstStyle/>
          <a:p>
            <a:r>
              <a:rPr lang="en-US" sz="2000" dirty="0"/>
              <a:t>NOT (~)</a:t>
            </a:r>
          </a:p>
        </p:txBody>
      </p:sp>
      <p:sp>
        <p:nvSpPr>
          <p:cNvPr id="4" name="TextBox 3">
            <a:extLst>
              <a:ext uri="{FF2B5EF4-FFF2-40B4-BE49-F238E27FC236}">
                <a16:creationId xmlns:a16="http://schemas.microsoft.com/office/drawing/2014/main" id="{8C25C544-7CF1-24A0-7C0E-ED526DD5F549}"/>
              </a:ext>
            </a:extLst>
          </p:cNvPr>
          <p:cNvSpPr txBox="1"/>
          <p:nvPr/>
        </p:nvSpPr>
        <p:spPr>
          <a:xfrm>
            <a:off x="5831608" y="3249936"/>
            <a:ext cx="1762021" cy="646331"/>
          </a:xfrm>
          <a:prstGeom prst="rect">
            <a:avLst/>
          </a:prstGeom>
          <a:noFill/>
        </p:spPr>
        <p:txBody>
          <a:bodyPr wrap="none" rtlCol="0">
            <a:spAutoFit/>
          </a:bodyPr>
          <a:lstStyle/>
          <a:p>
            <a:r>
              <a:rPr lang="en-US" sz="3600" dirty="0"/>
              <a:t>9</a:t>
            </a:r>
            <a:r>
              <a:rPr lang="en-US" sz="3600" baseline="-25000" dirty="0"/>
              <a:t>10</a:t>
            </a:r>
            <a:r>
              <a:rPr lang="en-US" sz="3600" dirty="0"/>
              <a:t> = ?</a:t>
            </a:r>
            <a:r>
              <a:rPr lang="en-US" sz="3600" baseline="-25000" dirty="0"/>
              <a:t>2</a:t>
            </a:r>
          </a:p>
        </p:txBody>
      </p:sp>
    </p:spTree>
    <p:extLst>
      <p:ext uri="{BB962C8B-B14F-4D97-AF65-F5344CB8AC3E}">
        <p14:creationId xmlns:p14="http://schemas.microsoft.com/office/powerpoint/2010/main" val="1022155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24F39-1B8F-E3DA-CE5D-011E16A97C1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7E670D-B717-2E8A-E1D0-DEA49BBBC06D}"/>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E3186702-BCA2-9A09-BB5F-5171C894BA9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NOT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41706D3B-276C-C17D-973D-CF0E0FA8EEAD}"/>
              </a:ext>
            </a:extLst>
          </p:cNvPr>
          <p:cNvSpPr>
            <a:spLocks noGrp="1"/>
          </p:cNvSpPr>
          <p:nvPr>
            <p:ph type="sldNum" sz="quarter" idx="12"/>
          </p:nvPr>
        </p:nvSpPr>
        <p:spPr/>
        <p:txBody>
          <a:bodyPr/>
          <a:lstStyle/>
          <a:p>
            <a:fld id="{CC057153-B650-4DEB-B370-79DDCFDCE934}" type="slidenum">
              <a:rPr lang="en-US" smtClean="0"/>
              <a:t>20</a:t>
            </a:fld>
            <a:endParaRPr lang="en-US"/>
          </a:p>
        </p:txBody>
      </p:sp>
      <p:sp>
        <p:nvSpPr>
          <p:cNvPr id="14" name="TextBox 13">
            <a:extLst>
              <a:ext uri="{FF2B5EF4-FFF2-40B4-BE49-F238E27FC236}">
                <a16:creationId xmlns:a16="http://schemas.microsoft.com/office/drawing/2014/main" id="{83905B60-509F-0C2C-724A-8AE5403172E7}"/>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graphicFrame>
        <p:nvGraphicFramePr>
          <p:cNvPr id="2" name="Table 1">
            <a:extLst>
              <a:ext uri="{FF2B5EF4-FFF2-40B4-BE49-F238E27FC236}">
                <a16:creationId xmlns:a16="http://schemas.microsoft.com/office/drawing/2014/main" id="{0805F39D-0B97-EB72-9F2D-B905D7130EA9}"/>
              </a:ext>
            </a:extLst>
          </p:cNvPr>
          <p:cNvGraphicFramePr>
            <a:graphicFrameLocks noGrp="1"/>
          </p:cNvGraphicFramePr>
          <p:nvPr/>
        </p:nvGraphicFramePr>
        <p:xfrm>
          <a:off x="8933664" y="492178"/>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5" name="TextBox 4">
            <a:extLst>
              <a:ext uri="{FF2B5EF4-FFF2-40B4-BE49-F238E27FC236}">
                <a16:creationId xmlns:a16="http://schemas.microsoft.com/office/drawing/2014/main" id="{CA8FDCFA-5F08-8E06-C94E-AC24ABBF8C21}"/>
              </a:ext>
            </a:extLst>
          </p:cNvPr>
          <p:cNvSpPr txBox="1"/>
          <p:nvPr/>
        </p:nvSpPr>
        <p:spPr>
          <a:xfrm>
            <a:off x="10054433" y="74204"/>
            <a:ext cx="1096454" cy="400110"/>
          </a:xfrm>
          <a:prstGeom prst="rect">
            <a:avLst/>
          </a:prstGeom>
          <a:noFill/>
        </p:spPr>
        <p:txBody>
          <a:bodyPr wrap="none" rtlCol="0">
            <a:spAutoFit/>
          </a:bodyPr>
          <a:lstStyle/>
          <a:p>
            <a:r>
              <a:rPr lang="en-US" sz="2000" dirty="0"/>
              <a:t>NOT (~)</a:t>
            </a:r>
          </a:p>
        </p:txBody>
      </p:sp>
      <p:sp>
        <p:nvSpPr>
          <p:cNvPr id="4" name="TextBox 3">
            <a:extLst>
              <a:ext uri="{FF2B5EF4-FFF2-40B4-BE49-F238E27FC236}">
                <a16:creationId xmlns:a16="http://schemas.microsoft.com/office/drawing/2014/main" id="{FD95BB73-165A-67D6-16AE-BBED16F14CE2}"/>
              </a:ext>
            </a:extLst>
          </p:cNvPr>
          <p:cNvSpPr txBox="1"/>
          <p:nvPr/>
        </p:nvSpPr>
        <p:spPr>
          <a:xfrm>
            <a:off x="5831608" y="3249936"/>
            <a:ext cx="3288080" cy="646331"/>
          </a:xfrm>
          <a:prstGeom prst="rect">
            <a:avLst/>
          </a:prstGeom>
          <a:noFill/>
        </p:spPr>
        <p:txBody>
          <a:bodyPr wrap="none" rtlCol="0">
            <a:spAutoFit/>
          </a:bodyPr>
          <a:lstStyle/>
          <a:p>
            <a:r>
              <a:rPr lang="en-US" sz="3600" dirty="0"/>
              <a:t>9</a:t>
            </a:r>
            <a:r>
              <a:rPr lang="en-US" sz="3600" baseline="-25000" dirty="0"/>
              <a:t>10</a:t>
            </a:r>
            <a:r>
              <a:rPr lang="en-US" sz="3600" dirty="0"/>
              <a:t> = 0 1 0 0 1</a:t>
            </a:r>
            <a:r>
              <a:rPr lang="en-US" sz="3600" baseline="-25000" dirty="0"/>
              <a:t>2</a:t>
            </a:r>
          </a:p>
        </p:txBody>
      </p:sp>
    </p:spTree>
    <p:extLst>
      <p:ext uri="{BB962C8B-B14F-4D97-AF65-F5344CB8AC3E}">
        <p14:creationId xmlns:p14="http://schemas.microsoft.com/office/powerpoint/2010/main" val="3372014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DDA9C-92F3-1192-8B2A-8EA3D5E7AE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9787E8-DA02-A42A-8846-6986BFA5A837}"/>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E6214E97-C9B8-2738-58D1-7F640EEEAB5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NOT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B979517-03D1-EDEA-5F4B-8EA03FAAD65A}"/>
              </a:ext>
            </a:extLst>
          </p:cNvPr>
          <p:cNvSpPr>
            <a:spLocks noGrp="1"/>
          </p:cNvSpPr>
          <p:nvPr>
            <p:ph type="sldNum" sz="quarter" idx="12"/>
          </p:nvPr>
        </p:nvSpPr>
        <p:spPr/>
        <p:txBody>
          <a:bodyPr/>
          <a:lstStyle/>
          <a:p>
            <a:fld id="{CC057153-B650-4DEB-B370-79DDCFDCE934}" type="slidenum">
              <a:rPr lang="en-US" smtClean="0"/>
              <a:t>21</a:t>
            </a:fld>
            <a:endParaRPr lang="en-US"/>
          </a:p>
        </p:txBody>
      </p:sp>
      <p:sp>
        <p:nvSpPr>
          <p:cNvPr id="14" name="TextBox 13">
            <a:extLst>
              <a:ext uri="{FF2B5EF4-FFF2-40B4-BE49-F238E27FC236}">
                <a16:creationId xmlns:a16="http://schemas.microsoft.com/office/drawing/2014/main" id="{100307A0-2EB3-B4D4-91E2-82CAA5FB14FB}"/>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graphicFrame>
        <p:nvGraphicFramePr>
          <p:cNvPr id="2" name="Table 1">
            <a:extLst>
              <a:ext uri="{FF2B5EF4-FFF2-40B4-BE49-F238E27FC236}">
                <a16:creationId xmlns:a16="http://schemas.microsoft.com/office/drawing/2014/main" id="{F7BD0C68-019B-8D7E-A1A3-9E6F298392A6}"/>
              </a:ext>
            </a:extLst>
          </p:cNvPr>
          <p:cNvGraphicFramePr>
            <a:graphicFrameLocks noGrp="1"/>
          </p:cNvGraphicFramePr>
          <p:nvPr/>
        </p:nvGraphicFramePr>
        <p:xfrm>
          <a:off x="8933664" y="492178"/>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5" name="TextBox 4">
            <a:extLst>
              <a:ext uri="{FF2B5EF4-FFF2-40B4-BE49-F238E27FC236}">
                <a16:creationId xmlns:a16="http://schemas.microsoft.com/office/drawing/2014/main" id="{BC5AE0E7-F283-EDEB-1A7C-506944FD3446}"/>
              </a:ext>
            </a:extLst>
          </p:cNvPr>
          <p:cNvSpPr txBox="1"/>
          <p:nvPr/>
        </p:nvSpPr>
        <p:spPr>
          <a:xfrm>
            <a:off x="10054433" y="74204"/>
            <a:ext cx="1096454" cy="400110"/>
          </a:xfrm>
          <a:prstGeom prst="rect">
            <a:avLst/>
          </a:prstGeom>
          <a:noFill/>
        </p:spPr>
        <p:txBody>
          <a:bodyPr wrap="none" rtlCol="0">
            <a:spAutoFit/>
          </a:bodyPr>
          <a:lstStyle/>
          <a:p>
            <a:r>
              <a:rPr lang="en-US" sz="2000" dirty="0"/>
              <a:t>NOT (~)</a:t>
            </a:r>
          </a:p>
        </p:txBody>
      </p:sp>
      <p:sp>
        <p:nvSpPr>
          <p:cNvPr id="4" name="TextBox 3">
            <a:extLst>
              <a:ext uri="{FF2B5EF4-FFF2-40B4-BE49-F238E27FC236}">
                <a16:creationId xmlns:a16="http://schemas.microsoft.com/office/drawing/2014/main" id="{7E5CA89B-72AA-8272-033C-2C11DFB6CFD1}"/>
              </a:ext>
            </a:extLst>
          </p:cNvPr>
          <p:cNvSpPr txBox="1"/>
          <p:nvPr/>
        </p:nvSpPr>
        <p:spPr>
          <a:xfrm>
            <a:off x="5831608" y="3249936"/>
            <a:ext cx="3610284" cy="646331"/>
          </a:xfrm>
          <a:prstGeom prst="rect">
            <a:avLst/>
          </a:prstGeom>
          <a:noFill/>
        </p:spPr>
        <p:txBody>
          <a:bodyPr wrap="none" rtlCol="0">
            <a:spAutoFit/>
          </a:bodyPr>
          <a:lstStyle/>
          <a:p>
            <a:r>
              <a:rPr lang="en-US" sz="3600" dirty="0"/>
              <a:t>~ 9</a:t>
            </a:r>
            <a:r>
              <a:rPr lang="en-US" sz="3600" baseline="-25000" dirty="0"/>
              <a:t>10</a:t>
            </a:r>
            <a:r>
              <a:rPr lang="en-US" sz="3600" dirty="0"/>
              <a:t> = 0 1 0 0 1</a:t>
            </a:r>
            <a:r>
              <a:rPr lang="en-US" sz="3600" baseline="-25000" dirty="0"/>
              <a:t>2</a:t>
            </a:r>
          </a:p>
        </p:txBody>
      </p:sp>
      <p:cxnSp>
        <p:nvCxnSpPr>
          <p:cNvPr id="6" name="Straight Connector 5">
            <a:extLst>
              <a:ext uri="{FF2B5EF4-FFF2-40B4-BE49-F238E27FC236}">
                <a16:creationId xmlns:a16="http://schemas.microsoft.com/office/drawing/2014/main" id="{A8E8BE12-2F93-7CB0-242B-BA461FECCF6E}"/>
              </a:ext>
            </a:extLst>
          </p:cNvPr>
          <p:cNvCxnSpPr>
            <a:cxnSpLocks/>
          </p:cNvCxnSpPr>
          <p:nvPr/>
        </p:nvCxnSpPr>
        <p:spPr>
          <a:xfrm>
            <a:off x="5742082" y="4089730"/>
            <a:ext cx="384641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164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9C394-569C-1F8C-4087-9714162700C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0E4A08-00FF-C50E-DE6A-007B588F8AB4}"/>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643DDEE9-DBCB-D08A-A396-3489AF0B434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NOT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60D29249-820E-8111-0B3A-113D72365D7A}"/>
              </a:ext>
            </a:extLst>
          </p:cNvPr>
          <p:cNvSpPr>
            <a:spLocks noGrp="1"/>
          </p:cNvSpPr>
          <p:nvPr>
            <p:ph type="sldNum" sz="quarter" idx="12"/>
          </p:nvPr>
        </p:nvSpPr>
        <p:spPr/>
        <p:txBody>
          <a:bodyPr/>
          <a:lstStyle/>
          <a:p>
            <a:fld id="{CC057153-B650-4DEB-B370-79DDCFDCE934}" type="slidenum">
              <a:rPr lang="en-US" smtClean="0"/>
              <a:t>22</a:t>
            </a:fld>
            <a:endParaRPr lang="en-US"/>
          </a:p>
        </p:txBody>
      </p:sp>
      <p:sp>
        <p:nvSpPr>
          <p:cNvPr id="14" name="TextBox 13">
            <a:extLst>
              <a:ext uri="{FF2B5EF4-FFF2-40B4-BE49-F238E27FC236}">
                <a16:creationId xmlns:a16="http://schemas.microsoft.com/office/drawing/2014/main" id="{1E12C4B9-1692-8339-95C3-AB9B8FEE04C5}"/>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graphicFrame>
        <p:nvGraphicFramePr>
          <p:cNvPr id="2" name="Table 1">
            <a:extLst>
              <a:ext uri="{FF2B5EF4-FFF2-40B4-BE49-F238E27FC236}">
                <a16:creationId xmlns:a16="http://schemas.microsoft.com/office/drawing/2014/main" id="{4B32F6C5-E761-8706-D206-85EDE8F4247D}"/>
              </a:ext>
            </a:extLst>
          </p:cNvPr>
          <p:cNvGraphicFramePr>
            <a:graphicFrameLocks noGrp="1"/>
          </p:cNvGraphicFramePr>
          <p:nvPr/>
        </p:nvGraphicFramePr>
        <p:xfrm>
          <a:off x="8933664" y="492178"/>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5" name="TextBox 4">
            <a:extLst>
              <a:ext uri="{FF2B5EF4-FFF2-40B4-BE49-F238E27FC236}">
                <a16:creationId xmlns:a16="http://schemas.microsoft.com/office/drawing/2014/main" id="{FCD1A6B7-38D6-FF69-25C0-6F2A69201574}"/>
              </a:ext>
            </a:extLst>
          </p:cNvPr>
          <p:cNvSpPr txBox="1"/>
          <p:nvPr/>
        </p:nvSpPr>
        <p:spPr>
          <a:xfrm>
            <a:off x="10054433" y="74204"/>
            <a:ext cx="1096454" cy="400110"/>
          </a:xfrm>
          <a:prstGeom prst="rect">
            <a:avLst/>
          </a:prstGeom>
          <a:noFill/>
        </p:spPr>
        <p:txBody>
          <a:bodyPr wrap="none" rtlCol="0">
            <a:spAutoFit/>
          </a:bodyPr>
          <a:lstStyle/>
          <a:p>
            <a:r>
              <a:rPr lang="en-US" sz="2000" dirty="0"/>
              <a:t>NOT (~)</a:t>
            </a:r>
          </a:p>
        </p:txBody>
      </p:sp>
      <p:cxnSp>
        <p:nvCxnSpPr>
          <p:cNvPr id="6" name="Straight Connector 5">
            <a:extLst>
              <a:ext uri="{FF2B5EF4-FFF2-40B4-BE49-F238E27FC236}">
                <a16:creationId xmlns:a16="http://schemas.microsoft.com/office/drawing/2014/main" id="{88392280-739C-9BDB-B8D0-9997371AA29B}"/>
              </a:ext>
            </a:extLst>
          </p:cNvPr>
          <p:cNvCxnSpPr>
            <a:cxnSpLocks/>
          </p:cNvCxnSpPr>
          <p:nvPr/>
        </p:nvCxnSpPr>
        <p:spPr>
          <a:xfrm>
            <a:off x="5742082" y="4089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C6FACDF-6CA1-6CA7-5E9B-F88E9279D760}"/>
              </a:ext>
            </a:extLst>
          </p:cNvPr>
          <p:cNvSpPr txBox="1"/>
          <p:nvPr/>
        </p:nvSpPr>
        <p:spPr>
          <a:xfrm>
            <a:off x="7343227" y="4089730"/>
            <a:ext cx="2142831" cy="646331"/>
          </a:xfrm>
          <a:prstGeom prst="rect">
            <a:avLst/>
          </a:prstGeom>
          <a:noFill/>
        </p:spPr>
        <p:txBody>
          <a:bodyPr wrap="none" rtlCol="0">
            <a:spAutoFit/>
          </a:bodyPr>
          <a:lstStyle/>
          <a:p>
            <a:r>
              <a:rPr lang="en-US" sz="3600" dirty="0"/>
              <a:t>1 0 1  1 0</a:t>
            </a:r>
            <a:r>
              <a:rPr lang="en-US" sz="3600" baseline="-25000" dirty="0"/>
              <a:t>2</a:t>
            </a:r>
          </a:p>
        </p:txBody>
      </p:sp>
      <p:sp>
        <p:nvSpPr>
          <p:cNvPr id="8" name="TextBox 7">
            <a:extLst>
              <a:ext uri="{FF2B5EF4-FFF2-40B4-BE49-F238E27FC236}">
                <a16:creationId xmlns:a16="http://schemas.microsoft.com/office/drawing/2014/main" id="{708B940D-470E-FA49-6889-234E4F23CA83}"/>
              </a:ext>
            </a:extLst>
          </p:cNvPr>
          <p:cNvSpPr txBox="1"/>
          <p:nvPr/>
        </p:nvSpPr>
        <p:spPr>
          <a:xfrm>
            <a:off x="5831608" y="3249936"/>
            <a:ext cx="3610284" cy="646331"/>
          </a:xfrm>
          <a:prstGeom prst="rect">
            <a:avLst/>
          </a:prstGeom>
          <a:noFill/>
        </p:spPr>
        <p:txBody>
          <a:bodyPr wrap="none" rtlCol="0">
            <a:spAutoFit/>
          </a:bodyPr>
          <a:lstStyle/>
          <a:p>
            <a:r>
              <a:rPr lang="en-US" sz="3600" dirty="0"/>
              <a:t>~ 9</a:t>
            </a:r>
            <a:r>
              <a:rPr lang="en-US" sz="3600" baseline="-25000" dirty="0"/>
              <a:t>10</a:t>
            </a:r>
            <a:r>
              <a:rPr lang="en-US" sz="3600" dirty="0"/>
              <a:t> = 0 1 0 0 1</a:t>
            </a:r>
            <a:r>
              <a:rPr lang="en-US" sz="3600" baseline="-25000" dirty="0"/>
              <a:t>2</a:t>
            </a:r>
          </a:p>
        </p:txBody>
      </p:sp>
      <p:cxnSp>
        <p:nvCxnSpPr>
          <p:cNvPr id="9" name="Straight Connector 8">
            <a:extLst>
              <a:ext uri="{FF2B5EF4-FFF2-40B4-BE49-F238E27FC236}">
                <a16:creationId xmlns:a16="http://schemas.microsoft.com/office/drawing/2014/main" id="{629E12C3-CD82-8E7E-542D-F68AE349B073}"/>
              </a:ext>
            </a:extLst>
          </p:cNvPr>
          <p:cNvCxnSpPr>
            <a:cxnSpLocks/>
          </p:cNvCxnSpPr>
          <p:nvPr/>
        </p:nvCxnSpPr>
        <p:spPr>
          <a:xfrm>
            <a:off x="5742082" y="4089730"/>
            <a:ext cx="384641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7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8E2DB-3D1C-6576-833B-B09BAD9DA6F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95186C-B7A9-27BA-10EC-DA27580E068C}"/>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~9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BC8A0492-7585-2214-0A20-BE17FFE6805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NOT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063C06AE-9E96-9015-8EDC-F43CD0F8CBDA}"/>
              </a:ext>
            </a:extLst>
          </p:cNvPr>
          <p:cNvSpPr>
            <a:spLocks noGrp="1"/>
          </p:cNvSpPr>
          <p:nvPr>
            <p:ph type="sldNum" sz="quarter" idx="12"/>
          </p:nvPr>
        </p:nvSpPr>
        <p:spPr/>
        <p:txBody>
          <a:bodyPr/>
          <a:lstStyle/>
          <a:p>
            <a:fld id="{CC057153-B650-4DEB-B370-79DDCFDCE934}" type="slidenum">
              <a:rPr lang="en-US" smtClean="0"/>
              <a:t>23</a:t>
            </a:fld>
            <a:endParaRPr lang="en-US"/>
          </a:p>
        </p:txBody>
      </p:sp>
      <p:sp>
        <p:nvSpPr>
          <p:cNvPr id="14" name="TextBox 13">
            <a:extLst>
              <a:ext uri="{FF2B5EF4-FFF2-40B4-BE49-F238E27FC236}">
                <a16:creationId xmlns:a16="http://schemas.microsoft.com/office/drawing/2014/main" id="{BB961132-3699-B665-BD6A-EA5DAD978748}"/>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graphicFrame>
        <p:nvGraphicFramePr>
          <p:cNvPr id="2" name="Table 1">
            <a:extLst>
              <a:ext uri="{FF2B5EF4-FFF2-40B4-BE49-F238E27FC236}">
                <a16:creationId xmlns:a16="http://schemas.microsoft.com/office/drawing/2014/main" id="{9CA14BDF-A7F8-156D-B266-6B8577F13807}"/>
              </a:ext>
            </a:extLst>
          </p:cNvPr>
          <p:cNvGraphicFramePr>
            <a:graphicFrameLocks noGrp="1"/>
          </p:cNvGraphicFramePr>
          <p:nvPr/>
        </p:nvGraphicFramePr>
        <p:xfrm>
          <a:off x="8933664" y="492178"/>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5" name="TextBox 4">
            <a:extLst>
              <a:ext uri="{FF2B5EF4-FFF2-40B4-BE49-F238E27FC236}">
                <a16:creationId xmlns:a16="http://schemas.microsoft.com/office/drawing/2014/main" id="{1053BEEC-DA41-8979-B1E1-019A69C69AE8}"/>
              </a:ext>
            </a:extLst>
          </p:cNvPr>
          <p:cNvSpPr txBox="1"/>
          <p:nvPr/>
        </p:nvSpPr>
        <p:spPr>
          <a:xfrm>
            <a:off x="10054433" y="74204"/>
            <a:ext cx="1096454" cy="400110"/>
          </a:xfrm>
          <a:prstGeom prst="rect">
            <a:avLst/>
          </a:prstGeom>
          <a:noFill/>
        </p:spPr>
        <p:txBody>
          <a:bodyPr wrap="none" rtlCol="0">
            <a:spAutoFit/>
          </a:bodyPr>
          <a:lstStyle/>
          <a:p>
            <a:r>
              <a:rPr lang="en-US" sz="2000" dirty="0"/>
              <a:t>NOT (~)</a:t>
            </a:r>
          </a:p>
        </p:txBody>
      </p:sp>
      <p:cxnSp>
        <p:nvCxnSpPr>
          <p:cNvPr id="8" name="Straight Connector 7">
            <a:extLst>
              <a:ext uri="{FF2B5EF4-FFF2-40B4-BE49-F238E27FC236}">
                <a16:creationId xmlns:a16="http://schemas.microsoft.com/office/drawing/2014/main" id="{0C80B86E-5FA5-8F9E-C440-FF3D128250E4}"/>
              </a:ext>
            </a:extLst>
          </p:cNvPr>
          <p:cNvCxnSpPr>
            <a:cxnSpLocks/>
          </p:cNvCxnSpPr>
          <p:nvPr/>
        </p:nvCxnSpPr>
        <p:spPr>
          <a:xfrm>
            <a:off x="5742082" y="4089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832AA20-8E4C-F96E-15D3-84722AA76D8F}"/>
              </a:ext>
            </a:extLst>
          </p:cNvPr>
          <p:cNvSpPr txBox="1"/>
          <p:nvPr/>
        </p:nvSpPr>
        <p:spPr>
          <a:xfrm>
            <a:off x="6198405" y="4089730"/>
            <a:ext cx="3654450" cy="646331"/>
          </a:xfrm>
          <a:prstGeom prst="rect">
            <a:avLst/>
          </a:prstGeom>
          <a:noFill/>
        </p:spPr>
        <p:txBody>
          <a:bodyPr wrap="square" rtlCol="0">
            <a:spAutoFit/>
          </a:bodyPr>
          <a:lstStyle/>
          <a:p>
            <a:r>
              <a:rPr lang="en-US" sz="3600" dirty="0"/>
              <a:t>?</a:t>
            </a:r>
            <a:r>
              <a:rPr lang="en-US" sz="3600" baseline="-25000" dirty="0"/>
              <a:t>10</a:t>
            </a:r>
            <a:r>
              <a:rPr lang="en-US" sz="3600" dirty="0"/>
              <a:t> = 1 0 1  1 0</a:t>
            </a:r>
            <a:r>
              <a:rPr lang="en-US" sz="3600" baseline="-25000" dirty="0"/>
              <a:t>2</a:t>
            </a:r>
          </a:p>
        </p:txBody>
      </p:sp>
      <p:sp>
        <p:nvSpPr>
          <p:cNvPr id="12" name="TextBox 11">
            <a:extLst>
              <a:ext uri="{FF2B5EF4-FFF2-40B4-BE49-F238E27FC236}">
                <a16:creationId xmlns:a16="http://schemas.microsoft.com/office/drawing/2014/main" id="{12E3F967-206F-A6E3-F082-1CE62514BD05}"/>
              </a:ext>
            </a:extLst>
          </p:cNvPr>
          <p:cNvSpPr txBox="1"/>
          <p:nvPr/>
        </p:nvSpPr>
        <p:spPr>
          <a:xfrm>
            <a:off x="5831608" y="3249936"/>
            <a:ext cx="3610284" cy="646331"/>
          </a:xfrm>
          <a:prstGeom prst="rect">
            <a:avLst/>
          </a:prstGeom>
          <a:noFill/>
        </p:spPr>
        <p:txBody>
          <a:bodyPr wrap="none" rtlCol="0">
            <a:spAutoFit/>
          </a:bodyPr>
          <a:lstStyle/>
          <a:p>
            <a:r>
              <a:rPr lang="en-US" sz="3600" dirty="0"/>
              <a:t>~ 9</a:t>
            </a:r>
            <a:r>
              <a:rPr lang="en-US" sz="3600" baseline="-25000" dirty="0"/>
              <a:t>10</a:t>
            </a:r>
            <a:r>
              <a:rPr lang="en-US" sz="3600" dirty="0"/>
              <a:t> = 0 1 0 0 1</a:t>
            </a:r>
            <a:r>
              <a:rPr lang="en-US" sz="3600" baseline="-25000" dirty="0"/>
              <a:t>2</a:t>
            </a:r>
          </a:p>
        </p:txBody>
      </p:sp>
      <p:cxnSp>
        <p:nvCxnSpPr>
          <p:cNvPr id="13" name="Straight Connector 12">
            <a:extLst>
              <a:ext uri="{FF2B5EF4-FFF2-40B4-BE49-F238E27FC236}">
                <a16:creationId xmlns:a16="http://schemas.microsoft.com/office/drawing/2014/main" id="{DBC51727-9F0A-2FB4-D3C2-9C69FD490BB7}"/>
              </a:ext>
            </a:extLst>
          </p:cNvPr>
          <p:cNvCxnSpPr>
            <a:cxnSpLocks/>
          </p:cNvCxnSpPr>
          <p:nvPr/>
        </p:nvCxnSpPr>
        <p:spPr>
          <a:xfrm>
            <a:off x="5742082" y="4089730"/>
            <a:ext cx="384641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8101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6E122-1411-1A08-8A13-A4100C4843D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716434-8DA4-82B5-B385-27849CB3AFCB}"/>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~9 = -10</a:t>
            </a:r>
            <a:endParaRPr lang="en-US" sz="2400" dirty="0">
              <a:solidFill>
                <a:srgbClr val="FF0000"/>
              </a:solidFill>
              <a:latin typeface="Neue Haas Grotesk Text Pro" panose="020B0504020202020204" pitchFamily="34" charset="77"/>
            </a:endParaRPr>
          </a:p>
        </p:txBody>
      </p:sp>
      <p:sp>
        <p:nvSpPr>
          <p:cNvPr id="10" name="Title 1">
            <a:extLst>
              <a:ext uri="{FF2B5EF4-FFF2-40B4-BE49-F238E27FC236}">
                <a16:creationId xmlns:a16="http://schemas.microsoft.com/office/drawing/2014/main" id="{A4E0E390-77A4-82C0-2126-4BD1FADD1B37}"/>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NOT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F3CDF85A-911D-91F9-5C77-F6DB040AD5BD}"/>
              </a:ext>
            </a:extLst>
          </p:cNvPr>
          <p:cNvSpPr>
            <a:spLocks noGrp="1"/>
          </p:cNvSpPr>
          <p:nvPr>
            <p:ph type="sldNum" sz="quarter" idx="12"/>
          </p:nvPr>
        </p:nvSpPr>
        <p:spPr/>
        <p:txBody>
          <a:bodyPr/>
          <a:lstStyle/>
          <a:p>
            <a:fld id="{CC057153-B650-4DEB-B370-79DDCFDCE934}" type="slidenum">
              <a:rPr lang="en-US" smtClean="0"/>
              <a:t>24</a:t>
            </a:fld>
            <a:endParaRPr lang="en-US"/>
          </a:p>
        </p:txBody>
      </p:sp>
      <p:sp>
        <p:nvSpPr>
          <p:cNvPr id="14" name="TextBox 13">
            <a:extLst>
              <a:ext uri="{FF2B5EF4-FFF2-40B4-BE49-F238E27FC236}">
                <a16:creationId xmlns:a16="http://schemas.microsoft.com/office/drawing/2014/main" id="{C193BD73-8445-F673-B8D4-C184A2195C8F}"/>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graphicFrame>
        <p:nvGraphicFramePr>
          <p:cNvPr id="2" name="Table 1">
            <a:extLst>
              <a:ext uri="{FF2B5EF4-FFF2-40B4-BE49-F238E27FC236}">
                <a16:creationId xmlns:a16="http://schemas.microsoft.com/office/drawing/2014/main" id="{FB5FEEE0-26F6-D4BF-1624-08B279B3B7BA}"/>
              </a:ext>
            </a:extLst>
          </p:cNvPr>
          <p:cNvGraphicFramePr>
            <a:graphicFrameLocks noGrp="1"/>
          </p:cNvGraphicFramePr>
          <p:nvPr/>
        </p:nvGraphicFramePr>
        <p:xfrm>
          <a:off x="8933664" y="492178"/>
          <a:ext cx="2978936" cy="1188720"/>
        </p:xfrm>
        <a:graphic>
          <a:graphicData uri="http://schemas.openxmlformats.org/drawingml/2006/table">
            <a:tbl>
              <a:tblPr firstRow="1" bandRow="1">
                <a:tableStyleId>{00A15C55-8517-42AA-B614-E9B94910E393}</a:tableStyleId>
              </a:tblPr>
              <a:tblGrid>
                <a:gridCol w="1489468">
                  <a:extLst>
                    <a:ext uri="{9D8B030D-6E8A-4147-A177-3AD203B41FA5}">
                      <a16:colId xmlns:a16="http://schemas.microsoft.com/office/drawing/2014/main" val="3264958069"/>
                    </a:ext>
                  </a:extLst>
                </a:gridCol>
                <a:gridCol w="1489468">
                  <a:extLst>
                    <a:ext uri="{9D8B030D-6E8A-4147-A177-3AD203B41FA5}">
                      <a16:colId xmlns:a16="http://schemas.microsoft.com/office/drawing/2014/main" val="4184236198"/>
                    </a:ext>
                  </a:extLst>
                </a:gridCol>
              </a:tblGrid>
              <a:tr h="370840">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370840">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370840">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5" name="TextBox 4">
            <a:extLst>
              <a:ext uri="{FF2B5EF4-FFF2-40B4-BE49-F238E27FC236}">
                <a16:creationId xmlns:a16="http://schemas.microsoft.com/office/drawing/2014/main" id="{13D6179E-B2E2-7C93-0E55-A32184A4B988}"/>
              </a:ext>
            </a:extLst>
          </p:cNvPr>
          <p:cNvSpPr txBox="1"/>
          <p:nvPr/>
        </p:nvSpPr>
        <p:spPr>
          <a:xfrm>
            <a:off x="10054433" y="74204"/>
            <a:ext cx="1096454" cy="400110"/>
          </a:xfrm>
          <a:prstGeom prst="rect">
            <a:avLst/>
          </a:prstGeom>
          <a:noFill/>
        </p:spPr>
        <p:txBody>
          <a:bodyPr wrap="none" rtlCol="0">
            <a:spAutoFit/>
          </a:bodyPr>
          <a:lstStyle/>
          <a:p>
            <a:r>
              <a:rPr lang="en-US" sz="2000" dirty="0"/>
              <a:t>NOT (~)</a:t>
            </a:r>
          </a:p>
        </p:txBody>
      </p:sp>
      <p:cxnSp>
        <p:nvCxnSpPr>
          <p:cNvPr id="8" name="Straight Connector 7">
            <a:extLst>
              <a:ext uri="{FF2B5EF4-FFF2-40B4-BE49-F238E27FC236}">
                <a16:creationId xmlns:a16="http://schemas.microsoft.com/office/drawing/2014/main" id="{C41C2280-CBC5-E3A3-1BE2-E3B1632EEDD2}"/>
              </a:ext>
            </a:extLst>
          </p:cNvPr>
          <p:cNvCxnSpPr>
            <a:cxnSpLocks/>
          </p:cNvCxnSpPr>
          <p:nvPr/>
        </p:nvCxnSpPr>
        <p:spPr>
          <a:xfrm>
            <a:off x="5742082" y="4089730"/>
            <a:ext cx="228354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F65F611-7DCA-72C9-2927-63EA62EE86F4}"/>
              </a:ext>
            </a:extLst>
          </p:cNvPr>
          <p:cNvSpPr txBox="1"/>
          <p:nvPr/>
        </p:nvSpPr>
        <p:spPr>
          <a:xfrm>
            <a:off x="5939437" y="4089730"/>
            <a:ext cx="3654450" cy="646331"/>
          </a:xfrm>
          <a:prstGeom prst="rect">
            <a:avLst/>
          </a:prstGeom>
          <a:noFill/>
        </p:spPr>
        <p:txBody>
          <a:bodyPr wrap="square" rtlCol="0">
            <a:spAutoFit/>
          </a:bodyPr>
          <a:lstStyle/>
          <a:p>
            <a:r>
              <a:rPr lang="en-US" sz="3600" dirty="0"/>
              <a:t>-10</a:t>
            </a:r>
            <a:r>
              <a:rPr lang="en-US" sz="3600" baseline="-25000" dirty="0"/>
              <a:t>10</a:t>
            </a:r>
            <a:r>
              <a:rPr lang="en-US" sz="3600" dirty="0"/>
              <a:t> = 1 0 1  1 0</a:t>
            </a:r>
            <a:r>
              <a:rPr lang="en-US" sz="3600" baseline="-25000" dirty="0"/>
              <a:t>2</a:t>
            </a:r>
          </a:p>
        </p:txBody>
      </p:sp>
      <p:sp>
        <p:nvSpPr>
          <p:cNvPr id="12" name="TextBox 11">
            <a:extLst>
              <a:ext uri="{FF2B5EF4-FFF2-40B4-BE49-F238E27FC236}">
                <a16:creationId xmlns:a16="http://schemas.microsoft.com/office/drawing/2014/main" id="{A36E4C64-D935-4EDE-F41A-2A090E16AA6A}"/>
              </a:ext>
            </a:extLst>
          </p:cNvPr>
          <p:cNvSpPr txBox="1"/>
          <p:nvPr/>
        </p:nvSpPr>
        <p:spPr>
          <a:xfrm>
            <a:off x="5831608" y="3249936"/>
            <a:ext cx="3610284" cy="646331"/>
          </a:xfrm>
          <a:prstGeom prst="rect">
            <a:avLst/>
          </a:prstGeom>
          <a:noFill/>
        </p:spPr>
        <p:txBody>
          <a:bodyPr wrap="none" rtlCol="0">
            <a:spAutoFit/>
          </a:bodyPr>
          <a:lstStyle/>
          <a:p>
            <a:r>
              <a:rPr lang="en-US" sz="3600" dirty="0"/>
              <a:t>~ 9</a:t>
            </a:r>
            <a:r>
              <a:rPr lang="en-US" sz="3600" baseline="-25000" dirty="0"/>
              <a:t>10</a:t>
            </a:r>
            <a:r>
              <a:rPr lang="en-US" sz="3600" dirty="0"/>
              <a:t> = 0 1 0 0 1</a:t>
            </a:r>
            <a:r>
              <a:rPr lang="en-US" sz="3600" baseline="-25000" dirty="0"/>
              <a:t>2</a:t>
            </a:r>
          </a:p>
        </p:txBody>
      </p:sp>
      <p:cxnSp>
        <p:nvCxnSpPr>
          <p:cNvPr id="13" name="Straight Connector 12">
            <a:extLst>
              <a:ext uri="{FF2B5EF4-FFF2-40B4-BE49-F238E27FC236}">
                <a16:creationId xmlns:a16="http://schemas.microsoft.com/office/drawing/2014/main" id="{04BF5863-6C75-696F-088B-FBADC4EDE97F}"/>
              </a:ext>
            </a:extLst>
          </p:cNvPr>
          <p:cNvCxnSpPr>
            <a:cxnSpLocks/>
          </p:cNvCxnSpPr>
          <p:nvPr/>
        </p:nvCxnSpPr>
        <p:spPr>
          <a:xfrm>
            <a:off x="5742082" y="4089730"/>
            <a:ext cx="384641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2511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1EE94-17C5-1F2D-2741-59E8FD1893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18FB9F-E39C-6043-28E7-9445CD30C49A}"/>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30FF8680-4BF0-2078-D8A4-DA012B40A8F1}"/>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72D2D51-AF4E-DE80-47AA-4382075F1A85}"/>
              </a:ext>
            </a:extLst>
          </p:cNvPr>
          <p:cNvSpPr>
            <a:spLocks noGrp="1"/>
          </p:cNvSpPr>
          <p:nvPr>
            <p:ph type="sldNum" sz="quarter" idx="12"/>
          </p:nvPr>
        </p:nvSpPr>
        <p:spPr/>
        <p:txBody>
          <a:bodyPr/>
          <a:lstStyle/>
          <a:p>
            <a:fld id="{CC057153-B650-4DEB-B370-79DDCFDCE934}" type="slidenum">
              <a:rPr lang="en-US" smtClean="0"/>
              <a:t>25</a:t>
            </a:fld>
            <a:endParaRPr lang="en-US"/>
          </a:p>
        </p:txBody>
      </p:sp>
      <p:sp>
        <p:nvSpPr>
          <p:cNvPr id="14" name="TextBox 13">
            <a:extLst>
              <a:ext uri="{FF2B5EF4-FFF2-40B4-BE49-F238E27FC236}">
                <a16:creationId xmlns:a16="http://schemas.microsoft.com/office/drawing/2014/main" id="{A3903C0F-D81A-DF3A-989E-3F6F45CD80C9}"/>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5626E190-C796-990E-614A-C908BA0AFFDA}"/>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0380B352-0583-330F-3302-093C65180888}"/>
              </a:ext>
            </a:extLst>
          </p:cNvPr>
          <p:cNvGraphicFramePr>
            <a:graphicFrameLocks noGrp="1"/>
          </p:cNvGraphicFramePr>
          <p:nvPr>
            <p:extLst>
              <p:ext uri="{D42A27DB-BD31-4B8C-83A1-F6EECF244321}">
                <p14:modId xmlns:p14="http://schemas.microsoft.com/office/powerpoint/2010/main" val="3535881726"/>
              </p:ext>
            </p:extLst>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Tree>
    <p:extLst>
      <p:ext uri="{BB962C8B-B14F-4D97-AF65-F5344CB8AC3E}">
        <p14:creationId xmlns:p14="http://schemas.microsoft.com/office/powerpoint/2010/main" val="972197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3E19B-7EA9-AAC7-632B-C412AAC718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CBB3A5-A84A-E856-89F4-7C2F2F04DD40}"/>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73837E15-8732-D699-6143-E4F3C3ACE13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7D418EE1-AA80-15DB-ABB9-CCE4A49261EC}"/>
              </a:ext>
            </a:extLst>
          </p:cNvPr>
          <p:cNvSpPr>
            <a:spLocks noGrp="1"/>
          </p:cNvSpPr>
          <p:nvPr>
            <p:ph type="sldNum" sz="quarter" idx="12"/>
          </p:nvPr>
        </p:nvSpPr>
        <p:spPr/>
        <p:txBody>
          <a:bodyPr/>
          <a:lstStyle/>
          <a:p>
            <a:fld id="{CC057153-B650-4DEB-B370-79DDCFDCE934}" type="slidenum">
              <a:rPr lang="en-US" smtClean="0"/>
              <a:t>26</a:t>
            </a:fld>
            <a:endParaRPr lang="en-US"/>
          </a:p>
        </p:txBody>
      </p:sp>
      <p:sp>
        <p:nvSpPr>
          <p:cNvPr id="14" name="TextBox 13">
            <a:extLst>
              <a:ext uri="{FF2B5EF4-FFF2-40B4-BE49-F238E27FC236}">
                <a16:creationId xmlns:a16="http://schemas.microsoft.com/office/drawing/2014/main" id="{CB4195B8-179C-4F06-6045-9DA3E7E60A93}"/>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1984C133-C4B8-6D3D-9A42-2AE4AF44824F}"/>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ACD99398-DE53-A005-2FB0-2A7FE36534F2}"/>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2" name="TextBox 1">
            <a:extLst>
              <a:ext uri="{FF2B5EF4-FFF2-40B4-BE49-F238E27FC236}">
                <a16:creationId xmlns:a16="http://schemas.microsoft.com/office/drawing/2014/main" id="{7921DB8A-A3C8-1F4D-F006-8E7263CB71D3}"/>
              </a:ext>
            </a:extLst>
          </p:cNvPr>
          <p:cNvSpPr txBox="1"/>
          <p:nvPr/>
        </p:nvSpPr>
        <p:spPr>
          <a:xfrm>
            <a:off x="5831608" y="3249936"/>
            <a:ext cx="1955472" cy="646331"/>
          </a:xfrm>
          <a:prstGeom prst="rect">
            <a:avLst/>
          </a:prstGeom>
          <a:noFill/>
        </p:spPr>
        <p:txBody>
          <a:bodyPr wrap="none" rtlCol="0">
            <a:spAutoFit/>
          </a:bodyPr>
          <a:lstStyle/>
          <a:p>
            <a:r>
              <a:rPr lang="en-US" sz="3600" dirty="0"/>
              <a:t>10</a:t>
            </a:r>
            <a:r>
              <a:rPr lang="en-US" sz="3600" baseline="-25000" dirty="0"/>
              <a:t>10</a:t>
            </a:r>
            <a:r>
              <a:rPr lang="en-US" sz="3600" dirty="0"/>
              <a:t> = ?</a:t>
            </a:r>
            <a:r>
              <a:rPr lang="en-US" sz="3600" baseline="-25000" dirty="0"/>
              <a:t>2</a:t>
            </a:r>
          </a:p>
        </p:txBody>
      </p:sp>
      <p:sp>
        <p:nvSpPr>
          <p:cNvPr id="4" name="TextBox 3">
            <a:extLst>
              <a:ext uri="{FF2B5EF4-FFF2-40B4-BE49-F238E27FC236}">
                <a16:creationId xmlns:a16="http://schemas.microsoft.com/office/drawing/2014/main" id="{3D2393DF-AF00-AA1D-5614-3530D054932F}"/>
              </a:ext>
            </a:extLst>
          </p:cNvPr>
          <p:cNvSpPr txBox="1"/>
          <p:nvPr/>
        </p:nvSpPr>
        <p:spPr>
          <a:xfrm>
            <a:off x="6132460" y="3896267"/>
            <a:ext cx="1654620" cy="646331"/>
          </a:xfrm>
          <a:prstGeom prst="rect">
            <a:avLst/>
          </a:prstGeom>
          <a:noFill/>
        </p:spPr>
        <p:txBody>
          <a:bodyPr wrap="none" rtlCol="0">
            <a:spAutoFit/>
          </a:bodyPr>
          <a:lstStyle/>
          <a:p>
            <a:r>
              <a:rPr lang="en-US" sz="3600" dirty="0"/>
              <a:t>1</a:t>
            </a:r>
            <a:r>
              <a:rPr lang="en-US" sz="3600" baseline="-25000" dirty="0"/>
              <a:t>10</a:t>
            </a:r>
            <a:r>
              <a:rPr lang="en-US" sz="3600" dirty="0"/>
              <a:t> = ?</a:t>
            </a:r>
            <a:r>
              <a:rPr lang="en-US" sz="3600" baseline="-25000" dirty="0"/>
              <a:t>2</a:t>
            </a:r>
          </a:p>
        </p:txBody>
      </p:sp>
    </p:spTree>
    <p:extLst>
      <p:ext uri="{BB962C8B-B14F-4D97-AF65-F5344CB8AC3E}">
        <p14:creationId xmlns:p14="http://schemas.microsoft.com/office/powerpoint/2010/main" val="2089956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FF869-DA2B-5D47-0D5A-B79F4E6FCB1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E3049E-DD96-0B4C-3E8F-2C044D0CE95B}"/>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A9DA8681-9000-6D8A-5041-FF413103702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04A9E66-6CEC-2481-78AA-638C16C3B12B}"/>
              </a:ext>
            </a:extLst>
          </p:cNvPr>
          <p:cNvSpPr>
            <a:spLocks noGrp="1"/>
          </p:cNvSpPr>
          <p:nvPr>
            <p:ph type="sldNum" sz="quarter" idx="12"/>
          </p:nvPr>
        </p:nvSpPr>
        <p:spPr/>
        <p:txBody>
          <a:bodyPr/>
          <a:lstStyle/>
          <a:p>
            <a:fld id="{CC057153-B650-4DEB-B370-79DDCFDCE934}" type="slidenum">
              <a:rPr lang="en-US" smtClean="0"/>
              <a:t>27</a:t>
            </a:fld>
            <a:endParaRPr lang="en-US"/>
          </a:p>
        </p:txBody>
      </p:sp>
      <p:sp>
        <p:nvSpPr>
          <p:cNvPr id="14" name="TextBox 13">
            <a:extLst>
              <a:ext uri="{FF2B5EF4-FFF2-40B4-BE49-F238E27FC236}">
                <a16:creationId xmlns:a16="http://schemas.microsoft.com/office/drawing/2014/main" id="{3494F6F2-3DD4-3B57-CDF4-93B1AC834724}"/>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8AF6E503-9045-B9C2-FFDD-9A20DA85A323}"/>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ADE56A15-E757-F6A3-9AD1-5594FF994CEC}"/>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2" name="TextBox 1">
            <a:extLst>
              <a:ext uri="{FF2B5EF4-FFF2-40B4-BE49-F238E27FC236}">
                <a16:creationId xmlns:a16="http://schemas.microsoft.com/office/drawing/2014/main" id="{5AD7A60A-461F-9D99-85F9-E14DB4ED9175}"/>
              </a:ext>
            </a:extLst>
          </p:cNvPr>
          <p:cNvSpPr txBox="1"/>
          <p:nvPr/>
        </p:nvSpPr>
        <p:spPr>
          <a:xfrm>
            <a:off x="5831608" y="3249936"/>
            <a:ext cx="3479222"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4" name="TextBox 3">
            <a:extLst>
              <a:ext uri="{FF2B5EF4-FFF2-40B4-BE49-F238E27FC236}">
                <a16:creationId xmlns:a16="http://schemas.microsoft.com/office/drawing/2014/main" id="{BA4D5923-CE62-0203-FB48-996AB2769CBA}"/>
              </a:ext>
            </a:extLst>
          </p:cNvPr>
          <p:cNvSpPr txBox="1"/>
          <p:nvPr/>
        </p:nvSpPr>
        <p:spPr>
          <a:xfrm>
            <a:off x="5939437" y="3896267"/>
            <a:ext cx="2260555" cy="646331"/>
          </a:xfrm>
          <a:prstGeom prst="rect">
            <a:avLst/>
          </a:prstGeom>
          <a:noFill/>
        </p:spPr>
        <p:txBody>
          <a:bodyPr wrap="none" rtlCol="0">
            <a:spAutoFit/>
          </a:bodyPr>
          <a:lstStyle/>
          <a:p>
            <a:r>
              <a:rPr lang="en-US" sz="3600" dirty="0"/>
              <a:t>  1</a:t>
            </a:r>
            <a:r>
              <a:rPr lang="en-US" sz="3600" baseline="-25000" dirty="0"/>
              <a:t>10</a:t>
            </a:r>
            <a:r>
              <a:rPr lang="en-US" sz="3600" dirty="0"/>
              <a:t> = 0 1</a:t>
            </a:r>
            <a:r>
              <a:rPr lang="en-US" sz="3600" baseline="-25000" dirty="0"/>
              <a:t>2</a:t>
            </a:r>
          </a:p>
        </p:txBody>
      </p:sp>
    </p:spTree>
    <p:extLst>
      <p:ext uri="{BB962C8B-B14F-4D97-AF65-F5344CB8AC3E}">
        <p14:creationId xmlns:p14="http://schemas.microsoft.com/office/powerpoint/2010/main" val="482765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4364D-7F72-1D6E-F95C-0A8F26C51F3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700411-3325-250F-139A-B7ED8A1D6329}"/>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DE60646B-FFDE-0823-59EE-AD2E9D9A9E8F}"/>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CF6DF055-CC80-D868-87E6-6B752A6FFC76}"/>
              </a:ext>
            </a:extLst>
          </p:cNvPr>
          <p:cNvSpPr>
            <a:spLocks noGrp="1"/>
          </p:cNvSpPr>
          <p:nvPr>
            <p:ph type="sldNum" sz="quarter" idx="12"/>
          </p:nvPr>
        </p:nvSpPr>
        <p:spPr/>
        <p:txBody>
          <a:bodyPr/>
          <a:lstStyle/>
          <a:p>
            <a:fld id="{CC057153-B650-4DEB-B370-79DDCFDCE934}" type="slidenum">
              <a:rPr lang="en-US" smtClean="0"/>
              <a:t>28</a:t>
            </a:fld>
            <a:endParaRPr lang="en-US"/>
          </a:p>
        </p:txBody>
      </p:sp>
      <p:sp>
        <p:nvSpPr>
          <p:cNvPr id="14" name="TextBox 13">
            <a:extLst>
              <a:ext uri="{FF2B5EF4-FFF2-40B4-BE49-F238E27FC236}">
                <a16:creationId xmlns:a16="http://schemas.microsoft.com/office/drawing/2014/main" id="{5EF27299-461E-0216-ABFB-2C5D24A160C1}"/>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1C8A2FE9-B562-7CF6-0E17-C23676D30807}"/>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76C956AB-FF28-3F8E-2CCB-57A2A9DB30B5}"/>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2" name="TextBox 1">
            <a:extLst>
              <a:ext uri="{FF2B5EF4-FFF2-40B4-BE49-F238E27FC236}">
                <a16:creationId xmlns:a16="http://schemas.microsoft.com/office/drawing/2014/main" id="{9745BB99-671C-312E-6198-81E6B773FCEF}"/>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4" name="TextBox 3">
            <a:extLst>
              <a:ext uri="{FF2B5EF4-FFF2-40B4-BE49-F238E27FC236}">
                <a16:creationId xmlns:a16="http://schemas.microsoft.com/office/drawing/2014/main" id="{AF546D09-A76E-8EFE-5F72-8C1DE4B2A854}"/>
              </a:ext>
            </a:extLst>
          </p:cNvPr>
          <p:cNvSpPr txBox="1"/>
          <p:nvPr/>
        </p:nvSpPr>
        <p:spPr>
          <a:xfrm>
            <a:off x="5914037" y="3896267"/>
            <a:ext cx="3554178" cy="646331"/>
          </a:xfrm>
          <a:prstGeom prst="rect">
            <a:avLst/>
          </a:prstGeom>
          <a:noFill/>
        </p:spPr>
        <p:txBody>
          <a:bodyPr wrap="none" rtlCol="0">
            <a:spAutoFit/>
          </a:bodyPr>
          <a:lstStyle/>
          <a:p>
            <a:r>
              <a:rPr lang="en-US" sz="3600" dirty="0"/>
              <a:t>  1</a:t>
            </a:r>
            <a:r>
              <a:rPr lang="en-US" sz="3600" baseline="-25000" dirty="0"/>
              <a:t>10</a:t>
            </a:r>
            <a:r>
              <a:rPr lang="en-US" sz="3600" dirty="0"/>
              <a:t> = 0 0 0 0 1</a:t>
            </a:r>
            <a:r>
              <a:rPr lang="en-US" sz="3600" baseline="-25000" dirty="0"/>
              <a:t>2</a:t>
            </a:r>
          </a:p>
        </p:txBody>
      </p:sp>
    </p:spTree>
    <p:extLst>
      <p:ext uri="{BB962C8B-B14F-4D97-AF65-F5344CB8AC3E}">
        <p14:creationId xmlns:p14="http://schemas.microsoft.com/office/powerpoint/2010/main" val="37873865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04E8D-3B3A-EF84-6383-B997D51DA17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36EA81-B2AF-8379-72A5-9C4BEC921019}"/>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2292CD7A-C28A-D2E2-8FDB-B08940EBFD1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B28ABAAD-5FDB-C25A-16E7-CCC0ADE1B555}"/>
              </a:ext>
            </a:extLst>
          </p:cNvPr>
          <p:cNvSpPr>
            <a:spLocks noGrp="1"/>
          </p:cNvSpPr>
          <p:nvPr>
            <p:ph type="sldNum" sz="quarter" idx="12"/>
          </p:nvPr>
        </p:nvSpPr>
        <p:spPr/>
        <p:txBody>
          <a:bodyPr/>
          <a:lstStyle/>
          <a:p>
            <a:fld id="{CC057153-B650-4DEB-B370-79DDCFDCE934}" type="slidenum">
              <a:rPr lang="en-US" smtClean="0"/>
              <a:t>29</a:t>
            </a:fld>
            <a:endParaRPr lang="en-US"/>
          </a:p>
        </p:txBody>
      </p:sp>
      <p:sp>
        <p:nvSpPr>
          <p:cNvPr id="14" name="TextBox 13">
            <a:extLst>
              <a:ext uri="{FF2B5EF4-FFF2-40B4-BE49-F238E27FC236}">
                <a16:creationId xmlns:a16="http://schemas.microsoft.com/office/drawing/2014/main" id="{173D884C-9BA2-1B20-310E-702FEBA77692}"/>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DEDE67D8-A682-6A77-6774-4C518B332A50}"/>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554D4842-F028-8DF3-C580-68C5AF32EBDF}"/>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6" name="TextBox 5">
            <a:extLst>
              <a:ext uri="{FF2B5EF4-FFF2-40B4-BE49-F238E27FC236}">
                <a16:creationId xmlns:a16="http://schemas.microsoft.com/office/drawing/2014/main" id="{5BA9DC81-3C04-3624-AA3A-870152014A25}"/>
              </a:ext>
            </a:extLst>
          </p:cNvPr>
          <p:cNvSpPr txBox="1"/>
          <p:nvPr/>
        </p:nvSpPr>
        <p:spPr>
          <a:xfrm>
            <a:off x="5552988" y="3927045"/>
            <a:ext cx="543012" cy="584775"/>
          </a:xfrm>
          <a:prstGeom prst="rect">
            <a:avLst/>
          </a:prstGeom>
          <a:noFill/>
        </p:spPr>
        <p:txBody>
          <a:bodyPr wrap="square" rtlCol="0">
            <a:spAutoFit/>
          </a:bodyPr>
          <a:lstStyle/>
          <a:p>
            <a:r>
              <a:rPr lang="en-US" sz="3200" dirty="0"/>
              <a:t>^</a:t>
            </a:r>
          </a:p>
        </p:txBody>
      </p:sp>
      <p:cxnSp>
        <p:nvCxnSpPr>
          <p:cNvPr id="7" name="Straight Connector 6">
            <a:extLst>
              <a:ext uri="{FF2B5EF4-FFF2-40B4-BE49-F238E27FC236}">
                <a16:creationId xmlns:a16="http://schemas.microsoft.com/office/drawing/2014/main" id="{4B9AC263-CF69-3105-1EC4-8B0E4D9E0487}"/>
              </a:ext>
            </a:extLst>
          </p:cNvPr>
          <p:cNvCxnSpPr>
            <a:cxnSpLocks/>
          </p:cNvCxnSpPr>
          <p:nvPr/>
        </p:nvCxnSpPr>
        <p:spPr>
          <a:xfrm>
            <a:off x="5442420" y="4623131"/>
            <a:ext cx="4196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CD8955E-073C-82E2-E21E-F7FA703366E5}"/>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13" name="TextBox 12">
            <a:extLst>
              <a:ext uri="{FF2B5EF4-FFF2-40B4-BE49-F238E27FC236}">
                <a16:creationId xmlns:a16="http://schemas.microsoft.com/office/drawing/2014/main" id="{416D0126-1F6F-B123-B033-9B6B7B14D759}"/>
              </a:ext>
            </a:extLst>
          </p:cNvPr>
          <p:cNvSpPr txBox="1"/>
          <p:nvPr/>
        </p:nvSpPr>
        <p:spPr>
          <a:xfrm>
            <a:off x="5914037" y="3896267"/>
            <a:ext cx="3554178" cy="646331"/>
          </a:xfrm>
          <a:prstGeom prst="rect">
            <a:avLst/>
          </a:prstGeom>
          <a:noFill/>
        </p:spPr>
        <p:txBody>
          <a:bodyPr wrap="none" rtlCol="0">
            <a:spAutoFit/>
          </a:bodyPr>
          <a:lstStyle/>
          <a:p>
            <a:r>
              <a:rPr lang="en-US" sz="3600" dirty="0"/>
              <a:t>  1</a:t>
            </a:r>
            <a:r>
              <a:rPr lang="en-US" sz="3600" baseline="-25000" dirty="0"/>
              <a:t>10</a:t>
            </a:r>
            <a:r>
              <a:rPr lang="en-US" sz="3600" dirty="0"/>
              <a:t> = 0 0 0 0 1</a:t>
            </a:r>
            <a:r>
              <a:rPr lang="en-US" sz="3600" baseline="-25000" dirty="0"/>
              <a:t>2</a:t>
            </a:r>
          </a:p>
        </p:txBody>
      </p:sp>
    </p:spTree>
    <p:extLst>
      <p:ext uri="{BB962C8B-B14F-4D97-AF65-F5344CB8AC3E}">
        <p14:creationId xmlns:p14="http://schemas.microsoft.com/office/powerpoint/2010/main" val="9515826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89C67-4ACC-0910-FD9C-925A4D38E7D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A9FF2A-AEC8-619C-A31D-CA8A0CFF4C3F}"/>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A9B18A10-DBE3-2C9A-A4FF-B4E422DD6AD9}"/>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DD07FA16-687D-CC4C-A8FC-9530E9368219}"/>
              </a:ext>
            </a:extLst>
          </p:cNvPr>
          <p:cNvSpPr>
            <a:spLocks noGrp="1"/>
          </p:cNvSpPr>
          <p:nvPr>
            <p:ph type="sldNum" sz="quarter" idx="12"/>
          </p:nvPr>
        </p:nvSpPr>
        <p:spPr/>
        <p:txBody>
          <a:bodyPr/>
          <a:lstStyle/>
          <a:p>
            <a:fld id="{CC057153-B650-4DEB-B370-79DDCFDCE934}" type="slidenum">
              <a:rPr lang="en-US" smtClean="0"/>
              <a:t>30</a:t>
            </a:fld>
            <a:endParaRPr lang="en-US"/>
          </a:p>
        </p:txBody>
      </p:sp>
      <p:sp>
        <p:nvSpPr>
          <p:cNvPr id="14" name="TextBox 13">
            <a:extLst>
              <a:ext uri="{FF2B5EF4-FFF2-40B4-BE49-F238E27FC236}">
                <a16:creationId xmlns:a16="http://schemas.microsoft.com/office/drawing/2014/main" id="{B4E702F3-4495-0640-CE7B-7C461A0A051C}"/>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9028DE1B-7A4E-572A-B8ED-C3F33D8F422E}"/>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E026F251-4FE5-B655-16D0-DCC31718C6AF}"/>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9" name="TextBox 8">
            <a:extLst>
              <a:ext uri="{FF2B5EF4-FFF2-40B4-BE49-F238E27FC236}">
                <a16:creationId xmlns:a16="http://schemas.microsoft.com/office/drawing/2014/main" id="{6F76ED98-8EB8-A3E9-7678-8C0CE31DA779}"/>
              </a:ext>
            </a:extLst>
          </p:cNvPr>
          <p:cNvSpPr txBox="1"/>
          <p:nvPr/>
        </p:nvSpPr>
        <p:spPr>
          <a:xfrm>
            <a:off x="5939437" y="4655650"/>
            <a:ext cx="3626314" cy="646331"/>
          </a:xfrm>
          <a:prstGeom prst="rect">
            <a:avLst/>
          </a:prstGeom>
          <a:noFill/>
        </p:spPr>
        <p:txBody>
          <a:bodyPr wrap="none" rtlCol="0">
            <a:spAutoFit/>
          </a:bodyPr>
          <a:lstStyle/>
          <a:p>
            <a:r>
              <a:rPr lang="en-US" sz="3600" dirty="0"/>
              <a:t>          0 1  0  1 1</a:t>
            </a:r>
            <a:r>
              <a:rPr lang="en-US" sz="3600" baseline="-25000" dirty="0"/>
              <a:t>2</a:t>
            </a:r>
          </a:p>
        </p:txBody>
      </p:sp>
      <p:sp>
        <p:nvSpPr>
          <p:cNvPr id="12" name="TextBox 11">
            <a:extLst>
              <a:ext uri="{FF2B5EF4-FFF2-40B4-BE49-F238E27FC236}">
                <a16:creationId xmlns:a16="http://schemas.microsoft.com/office/drawing/2014/main" id="{E29E291B-2E13-E1B6-4DED-31E89C445FEF}"/>
              </a:ext>
            </a:extLst>
          </p:cNvPr>
          <p:cNvSpPr txBox="1"/>
          <p:nvPr/>
        </p:nvSpPr>
        <p:spPr>
          <a:xfrm>
            <a:off x="5552988" y="3927045"/>
            <a:ext cx="543012" cy="584775"/>
          </a:xfrm>
          <a:prstGeom prst="rect">
            <a:avLst/>
          </a:prstGeom>
          <a:noFill/>
        </p:spPr>
        <p:txBody>
          <a:bodyPr wrap="square" rtlCol="0">
            <a:spAutoFit/>
          </a:bodyPr>
          <a:lstStyle/>
          <a:p>
            <a:r>
              <a:rPr lang="en-US" sz="3200" dirty="0"/>
              <a:t>^</a:t>
            </a:r>
          </a:p>
        </p:txBody>
      </p:sp>
      <p:cxnSp>
        <p:nvCxnSpPr>
          <p:cNvPr id="13" name="Straight Connector 12">
            <a:extLst>
              <a:ext uri="{FF2B5EF4-FFF2-40B4-BE49-F238E27FC236}">
                <a16:creationId xmlns:a16="http://schemas.microsoft.com/office/drawing/2014/main" id="{88BA41D0-740B-7D32-2B29-1AD058F9D578}"/>
              </a:ext>
            </a:extLst>
          </p:cNvPr>
          <p:cNvCxnSpPr>
            <a:cxnSpLocks/>
          </p:cNvCxnSpPr>
          <p:nvPr/>
        </p:nvCxnSpPr>
        <p:spPr>
          <a:xfrm>
            <a:off x="5442420" y="4623131"/>
            <a:ext cx="4196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915AF85-64E4-3111-DB9E-29473E3E953E}"/>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16" name="TextBox 15">
            <a:extLst>
              <a:ext uri="{FF2B5EF4-FFF2-40B4-BE49-F238E27FC236}">
                <a16:creationId xmlns:a16="http://schemas.microsoft.com/office/drawing/2014/main" id="{AA7D5C01-75ED-37B2-826F-D25646BCC6D6}"/>
              </a:ext>
            </a:extLst>
          </p:cNvPr>
          <p:cNvSpPr txBox="1"/>
          <p:nvPr/>
        </p:nvSpPr>
        <p:spPr>
          <a:xfrm>
            <a:off x="5914037" y="3896267"/>
            <a:ext cx="3554178" cy="646331"/>
          </a:xfrm>
          <a:prstGeom prst="rect">
            <a:avLst/>
          </a:prstGeom>
          <a:noFill/>
        </p:spPr>
        <p:txBody>
          <a:bodyPr wrap="none" rtlCol="0">
            <a:spAutoFit/>
          </a:bodyPr>
          <a:lstStyle/>
          <a:p>
            <a:r>
              <a:rPr lang="en-US" sz="3600" dirty="0"/>
              <a:t>  1</a:t>
            </a:r>
            <a:r>
              <a:rPr lang="en-US" sz="3600" baseline="-25000" dirty="0"/>
              <a:t>10</a:t>
            </a:r>
            <a:r>
              <a:rPr lang="en-US" sz="3600" dirty="0"/>
              <a:t> = 0 0 0 0 1</a:t>
            </a:r>
            <a:r>
              <a:rPr lang="en-US" sz="3600" baseline="-25000" dirty="0"/>
              <a:t>2</a:t>
            </a:r>
          </a:p>
        </p:txBody>
      </p:sp>
    </p:spTree>
    <p:extLst>
      <p:ext uri="{BB962C8B-B14F-4D97-AF65-F5344CB8AC3E}">
        <p14:creationId xmlns:p14="http://schemas.microsoft.com/office/powerpoint/2010/main" val="1126746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9BDA58-04C7-61B4-CBBC-F07260A68B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D2C439-82FC-02C1-C734-426636077F9D}"/>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A64266E2-3E0A-D17C-4C1F-2108F753AF56}"/>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F19C5380-ABBF-D892-98EF-54792CE44F66}"/>
              </a:ext>
            </a:extLst>
          </p:cNvPr>
          <p:cNvSpPr>
            <a:spLocks noGrp="1"/>
          </p:cNvSpPr>
          <p:nvPr>
            <p:ph type="sldNum" sz="quarter" idx="12"/>
          </p:nvPr>
        </p:nvSpPr>
        <p:spPr/>
        <p:txBody>
          <a:bodyPr/>
          <a:lstStyle/>
          <a:p>
            <a:fld id="{CC057153-B650-4DEB-B370-79DDCFDCE934}" type="slidenum">
              <a:rPr lang="en-US" smtClean="0"/>
              <a:t>31</a:t>
            </a:fld>
            <a:endParaRPr lang="en-US"/>
          </a:p>
        </p:txBody>
      </p:sp>
      <p:sp>
        <p:nvSpPr>
          <p:cNvPr id="14" name="TextBox 13">
            <a:extLst>
              <a:ext uri="{FF2B5EF4-FFF2-40B4-BE49-F238E27FC236}">
                <a16:creationId xmlns:a16="http://schemas.microsoft.com/office/drawing/2014/main" id="{94B1A1EB-0F5F-B2AB-3D57-9C18A7DAD9FE}"/>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D76EF194-5C42-4530-7BBF-10C541DAC7A2}"/>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4B690EED-9710-F442-1A1D-E3A0AD31E78C}"/>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18" name="TextBox 17">
            <a:extLst>
              <a:ext uri="{FF2B5EF4-FFF2-40B4-BE49-F238E27FC236}">
                <a16:creationId xmlns:a16="http://schemas.microsoft.com/office/drawing/2014/main" id="{01351B0E-2B21-DE5D-3496-DD02AE2EEDC6}"/>
              </a:ext>
            </a:extLst>
          </p:cNvPr>
          <p:cNvSpPr txBox="1"/>
          <p:nvPr/>
        </p:nvSpPr>
        <p:spPr>
          <a:xfrm>
            <a:off x="6096000" y="4655650"/>
            <a:ext cx="3373039" cy="646331"/>
          </a:xfrm>
          <a:prstGeom prst="rect">
            <a:avLst/>
          </a:prstGeom>
          <a:noFill/>
        </p:spPr>
        <p:txBody>
          <a:bodyPr wrap="none" rtlCol="0">
            <a:spAutoFit/>
          </a:bodyPr>
          <a:lstStyle/>
          <a:p>
            <a:r>
              <a:rPr lang="en-US" sz="3600" dirty="0"/>
              <a:t>?</a:t>
            </a:r>
            <a:r>
              <a:rPr lang="en-US" sz="3600" baseline="-25000" dirty="0"/>
              <a:t>10</a:t>
            </a:r>
            <a:r>
              <a:rPr lang="en-US" sz="3600" dirty="0"/>
              <a:t> = 0 1  0  1 1</a:t>
            </a:r>
            <a:r>
              <a:rPr lang="en-US" sz="3600" baseline="-25000" dirty="0"/>
              <a:t>2</a:t>
            </a:r>
          </a:p>
        </p:txBody>
      </p:sp>
      <p:sp>
        <p:nvSpPr>
          <p:cNvPr id="19" name="TextBox 18">
            <a:extLst>
              <a:ext uri="{FF2B5EF4-FFF2-40B4-BE49-F238E27FC236}">
                <a16:creationId xmlns:a16="http://schemas.microsoft.com/office/drawing/2014/main" id="{71BCB7C9-7B40-4435-6621-320AC0F728B3}"/>
              </a:ext>
            </a:extLst>
          </p:cNvPr>
          <p:cNvSpPr txBox="1"/>
          <p:nvPr/>
        </p:nvSpPr>
        <p:spPr>
          <a:xfrm>
            <a:off x="5552988" y="3927045"/>
            <a:ext cx="543012" cy="584775"/>
          </a:xfrm>
          <a:prstGeom prst="rect">
            <a:avLst/>
          </a:prstGeom>
          <a:noFill/>
        </p:spPr>
        <p:txBody>
          <a:bodyPr wrap="square" rtlCol="0">
            <a:spAutoFit/>
          </a:bodyPr>
          <a:lstStyle/>
          <a:p>
            <a:r>
              <a:rPr lang="en-US" sz="3200" dirty="0"/>
              <a:t>^</a:t>
            </a:r>
          </a:p>
        </p:txBody>
      </p:sp>
      <p:cxnSp>
        <p:nvCxnSpPr>
          <p:cNvPr id="20" name="Straight Connector 19">
            <a:extLst>
              <a:ext uri="{FF2B5EF4-FFF2-40B4-BE49-F238E27FC236}">
                <a16:creationId xmlns:a16="http://schemas.microsoft.com/office/drawing/2014/main" id="{6BC45522-7C73-3C80-0D45-D442580BD5B1}"/>
              </a:ext>
            </a:extLst>
          </p:cNvPr>
          <p:cNvCxnSpPr>
            <a:cxnSpLocks/>
          </p:cNvCxnSpPr>
          <p:nvPr/>
        </p:nvCxnSpPr>
        <p:spPr>
          <a:xfrm>
            <a:off x="5442420" y="4623131"/>
            <a:ext cx="4196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28AF9CAE-24A7-9B7B-F86D-84A13AA82105}"/>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22" name="TextBox 21">
            <a:extLst>
              <a:ext uri="{FF2B5EF4-FFF2-40B4-BE49-F238E27FC236}">
                <a16:creationId xmlns:a16="http://schemas.microsoft.com/office/drawing/2014/main" id="{4E82753F-6C25-FA94-F938-09C7C2F1A681}"/>
              </a:ext>
            </a:extLst>
          </p:cNvPr>
          <p:cNvSpPr txBox="1"/>
          <p:nvPr/>
        </p:nvSpPr>
        <p:spPr>
          <a:xfrm>
            <a:off x="5914037" y="3896267"/>
            <a:ext cx="3554178" cy="646331"/>
          </a:xfrm>
          <a:prstGeom prst="rect">
            <a:avLst/>
          </a:prstGeom>
          <a:noFill/>
        </p:spPr>
        <p:txBody>
          <a:bodyPr wrap="none" rtlCol="0">
            <a:spAutoFit/>
          </a:bodyPr>
          <a:lstStyle/>
          <a:p>
            <a:r>
              <a:rPr lang="en-US" sz="3600" dirty="0"/>
              <a:t>  1</a:t>
            </a:r>
            <a:r>
              <a:rPr lang="en-US" sz="3600" baseline="-25000" dirty="0"/>
              <a:t>10</a:t>
            </a:r>
            <a:r>
              <a:rPr lang="en-US" sz="3600" dirty="0"/>
              <a:t> = 0 0 0 0 1</a:t>
            </a:r>
            <a:r>
              <a:rPr lang="en-US" sz="3600" baseline="-25000" dirty="0"/>
              <a:t>2</a:t>
            </a:r>
          </a:p>
        </p:txBody>
      </p:sp>
    </p:spTree>
    <p:extLst>
      <p:ext uri="{BB962C8B-B14F-4D97-AF65-F5344CB8AC3E}">
        <p14:creationId xmlns:p14="http://schemas.microsoft.com/office/powerpoint/2010/main" val="3965169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E1411-EAA3-E427-D27A-1138FF2F5C7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4A59C1-00FD-C71C-1FE5-FDF57423D6BA}"/>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11</a:t>
            </a:r>
          </a:p>
        </p:txBody>
      </p:sp>
      <p:sp>
        <p:nvSpPr>
          <p:cNvPr id="10" name="Title 1">
            <a:extLst>
              <a:ext uri="{FF2B5EF4-FFF2-40B4-BE49-F238E27FC236}">
                <a16:creationId xmlns:a16="http://schemas.microsoft.com/office/drawing/2014/main" id="{637D00C3-6C52-D335-FE06-1D785041E7B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C530C02A-C1F2-E54E-BEB1-59478DE195EE}"/>
              </a:ext>
            </a:extLst>
          </p:cNvPr>
          <p:cNvSpPr>
            <a:spLocks noGrp="1"/>
          </p:cNvSpPr>
          <p:nvPr>
            <p:ph type="sldNum" sz="quarter" idx="12"/>
          </p:nvPr>
        </p:nvSpPr>
        <p:spPr/>
        <p:txBody>
          <a:bodyPr/>
          <a:lstStyle/>
          <a:p>
            <a:fld id="{CC057153-B650-4DEB-B370-79DDCFDCE934}" type="slidenum">
              <a:rPr lang="en-US" smtClean="0"/>
              <a:t>32</a:t>
            </a:fld>
            <a:endParaRPr lang="en-US"/>
          </a:p>
        </p:txBody>
      </p:sp>
      <p:sp>
        <p:nvSpPr>
          <p:cNvPr id="14" name="TextBox 13">
            <a:extLst>
              <a:ext uri="{FF2B5EF4-FFF2-40B4-BE49-F238E27FC236}">
                <a16:creationId xmlns:a16="http://schemas.microsoft.com/office/drawing/2014/main" id="{6B3B2201-E985-1A9A-133E-435E474300FC}"/>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B1EBC32F-0287-E26D-AAC1-211AAD409CBB}"/>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F3140CFC-76D3-E6D8-E81E-EE6CA47ADE14}"/>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12" name="TextBox 11">
            <a:extLst>
              <a:ext uri="{FF2B5EF4-FFF2-40B4-BE49-F238E27FC236}">
                <a16:creationId xmlns:a16="http://schemas.microsoft.com/office/drawing/2014/main" id="{D3895FB0-6383-9EB4-7A68-FD190F53848D}"/>
              </a:ext>
            </a:extLst>
          </p:cNvPr>
          <p:cNvSpPr txBox="1"/>
          <p:nvPr/>
        </p:nvSpPr>
        <p:spPr>
          <a:xfrm>
            <a:off x="6019800" y="4655650"/>
            <a:ext cx="3482043" cy="646331"/>
          </a:xfrm>
          <a:prstGeom prst="rect">
            <a:avLst/>
          </a:prstGeom>
          <a:noFill/>
        </p:spPr>
        <p:txBody>
          <a:bodyPr wrap="none" rtlCol="0">
            <a:spAutoFit/>
          </a:bodyPr>
          <a:lstStyle/>
          <a:p>
            <a:r>
              <a:rPr lang="en-US" sz="3600" dirty="0"/>
              <a:t>11</a:t>
            </a:r>
            <a:r>
              <a:rPr lang="en-US" sz="3600" baseline="-25000" dirty="0"/>
              <a:t>10</a:t>
            </a:r>
            <a:r>
              <a:rPr lang="en-US" sz="3600" dirty="0"/>
              <a:t> = 0 1  0  1 1</a:t>
            </a:r>
            <a:r>
              <a:rPr lang="en-US" sz="3600" baseline="-25000" dirty="0"/>
              <a:t>2</a:t>
            </a:r>
          </a:p>
        </p:txBody>
      </p:sp>
      <p:sp>
        <p:nvSpPr>
          <p:cNvPr id="13" name="TextBox 12">
            <a:extLst>
              <a:ext uri="{FF2B5EF4-FFF2-40B4-BE49-F238E27FC236}">
                <a16:creationId xmlns:a16="http://schemas.microsoft.com/office/drawing/2014/main" id="{5CCFFB7A-2B30-B664-BB87-4F32FCE1FC9C}"/>
              </a:ext>
            </a:extLst>
          </p:cNvPr>
          <p:cNvSpPr txBox="1"/>
          <p:nvPr/>
        </p:nvSpPr>
        <p:spPr>
          <a:xfrm>
            <a:off x="5552988" y="3927045"/>
            <a:ext cx="543012" cy="584775"/>
          </a:xfrm>
          <a:prstGeom prst="rect">
            <a:avLst/>
          </a:prstGeom>
          <a:noFill/>
        </p:spPr>
        <p:txBody>
          <a:bodyPr wrap="square" rtlCol="0">
            <a:spAutoFit/>
          </a:bodyPr>
          <a:lstStyle/>
          <a:p>
            <a:r>
              <a:rPr lang="en-US" sz="3200" dirty="0"/>
              <a:t>^</a:t>
            </a:r>
          </a:p>
        </p:txBody>
      </p:sp>
      <p:cxnSp>
        <p:nvCxnSpPr>
          <p:cNvPr id="15" name="Straight Connector 14">
            <a:extLst>
              <a:ext uri="{FF2B5EF4-FFF2-40B4-BE49-F238E27FC236}">
                <a16:creationId xmlns:a16="http://schemas.microsoft.com/office/drawing/2014/main" id="{3DB379E3-CF62-D274-C1E4-DAABC711F044}"/>
              </a:ext>
            </a:extLst>
          </p:cNvPr>
          <p:cNvCxnSpPr>
            <a:cxnSpLocks/>
          </p:cNvCxnSpPr>
          <p:nvPr/>
        </p:nvCxnSpPr>
        <p:spPr>
          <a:xfrm>
            <a:off x="5442420" y="4623131"/>
            <a:ext cx="4196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F62297E-99D1-E64E-D762-E89907ADC744}"/>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17" name="TextBox 16">
            <a:extLst>
              <a:ext uri="{FF2B5EF4-FFF2-40B4-BE49-F238E27FC236}">
                <a16:creationId xmlns:a16="http://schemas.microsoft.com/office/drawing/2014/main" id="{FB52BC92-883F-40A0-DC3D-7B6B7C9B0DF7}"/>
              </a:ext>
            </a:extLst>
          </p:cNvPr>
          <p:cNvSpPr txBox="1"/>
          <p:nvPr/>
        </p:nvSpPr>
        <p:spPr>
          <a:xfrm>
            <a:off x="5914037" y="3896267"/>
            <a:ext cx="3554178" cy="646331"/>
          </a:xfrm>
          <a:prstGeom prst="rect">
            <a:avLst/>
          </a:prstGeom>
          <a:noFill/>
        </p:spPr>
        <p:txBody>
          <a:bodyPr wrap="none" rtlCol="0">
            <a:spAutoFit/>
          </a:bodyPr>
          <a:lstStyle/>
          <a:p>
            <a:r>
              <a:rPr lang="en-US" sz="3600" dirty="0"/>
              <a:t>  1</a:t>
            </a:r>
            <a:r>
              <a:rPr lang="en-US" sz="3600" baseline="-25000" dirty="0"/>
              <a:t>10</a:t>
            </a:r>
            <a:r>
              <a:rPr lang="en-US" sz="3600" dirty="0"/>
              <a:t> = 0 0 0 0 1</a:t>
            </a:r>
            <a:r>
              <a:rPr lang="en-US" sz="3600" baseline="-25000" dirty="0"/>
              <a:t>2</a:t>
            </a:r>
          </a:p>
        </p:txBody>
      </p:sp>
    </p:spTree>
    <p:extLst>
      <p:ext uri="{BB962C8B-B14F-4D97-AF65-F5344CB8AC3E}">
        <p14:creationId xmlns:p14="http://schemas.microsoft.com/office/powerpoint/2010/main" val="31713419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9EA98-F98E-A2D8-E6BB-930EFC3F705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368B45-9367-05A8-2D46-35D9D08D4873}"/>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7809AD78-0C7F-F71D-1089-0A7C22633F20}"/>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19F33851-2233-AE07-298A-79B977B9F905}"/>
              </a:ext>
            </a:extLst>
          </p:cNvPr>
          <p:cNvSpPr>
            <a:spLocks noGrp="1"/>
          </p:cNvSpPr>
          <p:nvPr>
            <p:ph type="sldNum" sz="quarter" idx="12"/>
          </p:nvPr>
        </p:nvSpPr>
        <p:spPr/>
        <p:txBody>
          <a:bodyPr/>
          <a:lstStyle/>
          <a:p>
            <a:fld id="{CC057153-B650-4DEB-B370-79DDCFDCE934}" type="slidenum">
              <a:rPr lang="en-US" smtClean="0"/>
              <a:t>33</a:t>
            </a:fld>
            <a:endParaRPr lang="en-US"/>
          </a:p>
        </p:txBody>
      </p:sp>
      <p:sp>
        <p:nvSpPr>
          <p:cNvPr id="14" name="TextBox 13">
            <a:extLst>
              <a:ext uri="{FF2B5EF4-FFF2-40B4-BE49-F238E27FC236}">
                <a16:creationId xmlns:a16="http://schemas.microsoft.com/office/drawing/2014/main" id="{7756136F-6DA9-E2FE-4765-665E01863E80}"/>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76DF96B2-4D97-131C-B012-16A25CE88916}"/>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BA57D313-654D-F906-FA8B-B05342BE048C}"/>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Tree>
    <p:extLst>
      <p:ext uri="{BB962C8B-B14F-4D97-AF65-F5344CB8AC3E}">
        <p14:creationId xmlns:p14="http://schemas.microsoft.com/office/powerpoint/2010/main" val="2049593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EE5EC-FDF3-3154-C0CD-6EDF629521A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8FB8413-B5E0-B18E-099D-E078AE86B2BD}"/>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E1959C6D-E0D5-28B9-B687-2813795640B7}"/>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AAE6D182-FD27-43B6-719E-CE85BF8434BC}"/>
              </a:ext>
            </a:extLst>
          </p:cNvPr>
          <p:cNvSpPr>
            <a:spLocks noGrp="1"/>
          </p:cNvSpPr>
          <p:nvPr>
            <p:ph type="sldNum" sz="quarter" idx="12"/>
          </p:nvPr>
        </p:nvSpPr>
        <p:spPr/>
        <p:txBody>
          <a:bodyPr/>
          <a:lstStyle/>
          <a:p>
            <a:fld id="{CC057153-B650-4DEB-B370-79DDCFDCE934}" type="slidenum">
              <a:rPr lang="en-US" smtClean="0"/>
              <a:t>34</a:t>
            </a:fld>
            <a:endParaRPr lang="en-US"/>
          </a:p>
        </p:txBody>
      </p:sp>
      <p:sp>
        <p:nvSpPr>
          <p:cNvPr id="14" name="TextBox 13">
            <a:extLst>
              <a:ext uri="{FF2B5EF4-FFF2-40B4-BE49-F238E27FC236}">
                <a16:creationId xmlns:a16="http://schemas.microsoft.com/office/drawing/2014/main" id="{743FCE2D-9626-B111-0F81-15E598A5F61D}"/>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58C92DB7-71E1-5897-4D62-A492475E874A}"/>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9656FA9A-BF81-E78A-8C6F-DE6F512166FC}"/>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2" name="TextBox 1">
            <a:extLst>
              <a:ext uri="{FF2B5EF4-FFF2-40B4-BE49-F238E27FC236}">
                <a16:creationId xmlns:a16="http://schemas.microsoft.com/office/drawing/2014/main" id="{4E3AEBA0-2CBE-BE35-1B05-32F571BC2D85}"/>
              </a:ext>
            </a:extLst>
          </p:cNvPr>
          <p:cNvSpPr txBox="1"/>
          <p:nvPr/>
        </p:nvSpPr>
        <p:spPr>
          <a:xfrm>
            <a:off x="5831608" y="3249936"/>
            <a:ext cx="1955472" cy="646331"/>
          </a:xfrm>
          <a:prstGeom prst="rect">
            <a:avLst/>
          </a:prstGeom>
          <a:noFill/>
        </p:spPr>
        <p:txBody>
          <a:bodyPr wrap="none" rtlCol="0">
            <a:spAutoFit/>
          </a:bodyPr>
          <a:lstStyle/>
          <a:p>
            <a:r>
              <a:rPr lang="en-US" sz="3600" dirty="0"/>
              <a:t>10</a:t>
            </a:r>
            <a:r>
              <a:rPr lang="en-US" sz="3600" baseline="-25000" dirty="0"/>
              <a:t>10</a:t>
            </a:r>
            <a:r>
              <a:rPr lang="en-US" sz="3600" dirty="0"/>
              <a:t> = ?</a:t>
            </a:r>
            <a:r>
              <a:rPr lang="en-US" sz="3600" baseline="-25000" dirty="0"/>
              <a:t>2</a:t>
            </a:r>
          </a:p>
        </p:txBody>
      </p:sp>
      <p:sp>
        <p:nvSpPr>
          <p:cNvPr id="4" name="TextBox 3">
            <a:extLst>
              <a:ext uri="{FF2B5EF4-FFF2-40B4-BE49-F238E27FC236}">
                <a16:creationId xmlns:a16="http://schemas.microsoft.com/office/drawing/2014/main" id="{17C67F05-224D-3802-7DB6-DF40600CC03D}"/>
              </a:ext>
            </a:extLst>
          </p:cNvPr>
          <p:cNvSpPr txBox="1"/>
          <p:nvPr/>
        </p:nvSpPr>
        <p:spPr>
          <a:xfrm>
            <a:off x="6043560" y="3896267"/>
            <a:ext cx="1788503" cy="646331"/>
          </a:xfrm>
          <a:prstGeom prst="rect">
            <a:avLst/>
          </a:prstGeom>
          <a:noFill/>
        </p:spPr>
        <p:txBody>
          <a:bodyPr wrap="none" rtlCol="0">
            <a:spAutoFit/>
          </a:bodyPr>
          <a:lstStyle/>
          <a:p>
            <a:r>
              <a:rPr lang="en-US" sz="3600" dirty="0"/>
              <a:t>-1</a:t>
            </a:r>
            <a:r>
              <a:rPr lang="en-US" sz="3600" baseline="-25000" dirty="0"/>
              <a:t>10</a:t>
            </a:r>
            <a:r>
              <a:rPr lang="en-US" sz="3600" dirty="0"/>
              <a:t> = ?</a:t>
            </a:r>
            <a:r>
              <a:rPr lang="en-US" sz="3600" baseline="-25000" dirty="0"/>
              <a:t>2</a:t>
            </a:r>
          </a:p>
        </p:txBody>
      </p:sp>
    </p:spTree>
    <p:extLst>
      <p:ext uri="{BB962C8B-B14F-4D97-AF65-F5344CB8AC3E}">
        <p14:creationId xmlns:p14="http://schemas.microsoft.com/office/powerpoint/2010/main" val="762922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C724F-855B-6190-3C73-30488924721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9AB0522-8CC5-B7B4-1DB4-37F043195B68}"/>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04381CEC-8077-53F4-1056-6A669FD5A3CC}"/>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591C7AC5-7F9A-5AA3-F8E2-36E787B4FDFB}"/>
              </a:ext>
            </a:extLst>
          </p:cNvPr>
          <p:cNvSpPr>
            <a:spLocks noGrp="1"/>
          </p:cNvSpPr>
          <p:nvPr>
            <p:ph type="sldNum" sz="quarter" idx="12"/>
          </p:nvPr>
        </p:nvSpPr>
        <p:spPr/>
        <p:txBody>
          <a:bodyPr/>
          <a:lstStyle/>
          <a:p>
            <a:fld id="{CC057153-B650-4DEB-B370-79DDCFDCE934}" type="slidenum">
              <a:rPr lang="en-US" smtClean="0"/>
              <a:t>35</a:t>
            </a:fld>
            <a:endParaRPr lang="en-US"/>
          </a:p>
        </p:txBody>
      </p:sp>
      <p:sp>
        <p:nvSpPr>
          <p:cNvPr id="14" name="TextBox 13">
            <a:extLst>
              <a:ext uri="{FF2B5EF4-FFF2-40B4-BE49-F238E27FC236}">
                <a16:creationId xmlns:a16="http://schemas.microsoft.com/office/drawing/2014/main" id="{791948BA-C9A9-B6D0-1B6A-3F246F2F6534}"/>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A729C049-242D-D579-6A3A-A8BFDE601C8F}"/>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477FD0B4-EB2F-48EF-DA99-B3545CE5E49E}"/>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2" name="TextBox 1">
            <a:extLst>
              <a:ext uri="{FF2B5EF4-FFF2-40B4-BE49-F238E27FC236}">
                <a16:creationId xmlns:a16="http://schemas.microsoft.com/office/drawing/2014/main" id="{73AE5377-03CA-F306-E8CD-CFA0F1E6D997}"/>
              </a:ext>
            </a:extLst>
          </p:cNvPr>
          <p:cNvSpPr txBox="1"/>
          <p:nvPr/>
        </p:nvSpPr>
        <p:spPr>
          <a:xfrm>
            <a:off x="5831608" y="3249936"/>
            <a:ext cx="3479222"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4" name="TextBox 3">
            <a:extLst>
              <a:ext uri="{FF2B5EF4-FFF2-40B4-BE49-F238E27FC236}">
                <a16:creationId xmlns:a16="http://schemas.microsoft.com/office/drawing/2014/main" id="{CBCF889D-D74A-02F8-517D-1B7B86A19BBD}"/>
              </a:ext>
            </a:extLst>
          </p:cNvPr>
          <p:cNvSpPr txBox="1"/>
          <p:nvPr/>
        </p:nvSpPr>
        <p:spPr>
          <a:xfrm>
            <a:off x="5939437" y="3896267"/>
            <a:ext cx="1963230" cy="646331"/>
          </a:xfrm>
          <a:prstGeom prst="rect">
            <a:avLst/>
          </a:prstGeom>
          <a:noFill/>
        </p:spPr>
        <p:txBody>
          <a:bodyPr wrap="none" rtlCol="0">
            <a:spAutoFit/>
          </a:bodyPr>
          <a:lstStyle/>
          <a:p>
            <a:r>
              <a:rPr lang="en-US" sz="3600" dirty="0"/>
              <a:t>  -1</a:t>
            </a:r>
            <a:r>
              <a:rPr lang="en-US" sz="3600" baseline="-25000" dirty="0"/>
              <a:t>10</a:t>
            </a:r>
            <a:r>
              <a:rPr lang="en-US" sz="3600" dirty="0"/>
              <a:t> = 1</a:t>
            </a:r>
            <a:r>
              <a:rPr lang="en-US" sz="3600" baseline="-25000" dirty="0"/>
              <a:t>2</a:t>
            </a:r>
          </a:p>
        </p:txBody>
      </p:sp>
    </p:spTree>
    <p:extLst>
      <p:ext uri="{BB962C8B-B14F-4D97-AF65-F5344CB8AC3E}">
        <p14:creationId xmlns:p14="http://schemas.microsoft.com/office/powerpoint/2010/main" val="72060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6059F-8EE6-4499-4FBC-77034D95943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2D11FB-B15D-D7E0-DB4D-39DAE4B4600A}"/>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0FB80732-F6CA-BDCF-45CD-872637E8D0D3}"/>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B79CCEE-BB4B-14A9-9B9E-FE616DBF1992}"/>
              </a:ext>
            </a:extLst>
          </p:cNvPr>
          <p:cNvSpPr>
            <a:spLocks noGrp="1"/>
          </p:cNvSpPr>
          <p:nvPr>
            <p:ph type="sldNum" sz="quarter" idx="12"/>
          </p:nvPr>
        </p:nvSpPr>
        <p:spPr/>
        <p:txBody>
          <a:bodyPr/>
          <a:lstStyle/>
          <a:p>
            <a:fld id="{CC057153-B650-4DEB-B370-79DDCFDCE934}" type="slidenum">
              <a:rPr lang="en-US" smtClean="0"/>
              <a:t>36</a:t>
            </a:fld>
            <a:endParaRPr lang="en-US"/>
          </a:p>
        </p:txBody>
      </p:sp>
      <p:sp>
        <p:nvSpPr>
          <p:cNvPr id="14" name="TextBox 13">
            <a:extLst>
              <a:ext uri="{FF2B5EF4-FFF2-40B4-BE49-F238E27FC236}">
                <a16:creationId xmlns:a16="http://schemas.microsoft.com/office/drawing/2014/main" id="{50AD6A44-4A7B-EC9C-8564-981C817639A4}"/>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b="1" dirty="0">
                <a:solidFill>
                  <a:srgbClr val="202122"/>
                </a:solidFill>
                <a:latin typeface="Neue Haas Grotesk Text Pro" panose="020B0504020202020204" pitchFamily="34" charset="77"/>
              </a:rPr>
              <a:t>Treat numbers as two's complement.</a:t>
            </a:r>
            <a:br>
              <a:rPr lang="en-US" sz="2400" b="1" dirty="0">
                <a:solidFill>
                  <a:srgbClr val="202122"/>
                </a:solidFill>
                <a:latin typeface="Neue Haas Grotesk Text Pro" panose="020B0504020202020204" pitchFamily="34" charset="77"/>
              </a:rPr>
            </a:br>
            <a:endParaRPr lang="en-US" sz="2400" b="1"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36067A3B-A0E1-8B58-9A40-1D05EB9818F2}"/>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FCC1A57D-131B-304E-18D2-9842464E4DDB}"/>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2" name="TextBox 1">
            <a:extLst>
              <a:ext uri="{FF2B5EF4-FFF2-40B4-BE49-F238E27FC236}">
                <a16:creationId xmlns:a16="http://schemas.microsoft.com/office/drawing/2014/main" id="{BA72B4C3-FE13-5815-D0A5-7145C2A49FF3}"/>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4" name="TextBox 3">
            <a:extLst>
              <a:ext uri="{FF2B5EF4-FFF2-40B4-BE49-F238E27FC236}">
                <a16:creationId xmlns:a16="http://schemas.microsoft.com/office/drawing/2014/main" id="{F4452EE6-9684-2EBB-49AC-210DF10D20C6}"/>
              </a:ext>
            </a:extLst>
          </p:cNvPr>
          <p:cNvSpPr txBox="1"/>
          <p:nvPr/>
        </p:nvSpPr>
        <p:spPr>
          <a:xfrm>
            <a:off x="5914037" y="3896267"/>
            <a:ext cx="3417923" cy="646331"/>
          </a:xfrm>
          <a:prstGeom prst="rect">
            <a:avLst/>
          </a:prstGeom>
          <a:noFill/>
        </p:spPr>
        <p:txBody>
          <a:bodyPr wrap="none" rtlCol="0">
            <a:spAutoFit/>
          </a:bodyPr>
          <a:lstStyle/>
          <a:p>
            <a:r>
              <a:rPr lang="en-US" sz="3600" dirty="0"/>
              <a:t> -1</a:t>
            </a:r>
            <a:r>
              <a:rPr lang="en-US" sz="3600" baseline="-25000" dirty="0"/>
              <a:t>10</a:t>
            </a:r>
            <a:r>
              <a:rPr lang="en-US" sz="3600" dirty="0"/>
              <a:t> = 1  1  1  1 1</a:t>
            </a:r>
            <a:r>
              <a:rPr lang="en-US" sz="3600" baseline="-25000" dirty="0"/>
              <a:t>2</a:t>
            </a:r>
          </a:p>
        </p:txBody>
      </p:sp>
    </p:spTree>
    <p:extLst>
      <p:ext uri="{BB962C8B-B14F-4D97-AF65-F5344CB8AC3E}">
        <p14:creationId xmlns:p14="http://schemas.microsoft.com/office/powerpoint/2010/main" val="3988253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74564-CB65-BAE8-05C8-DE617ED78B0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E0ACCD-4664-EC3D-AC97-B6DFCDF1D455}"/>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9E6B7587-A9F6-0B0C-2215-FA0AB49BCAB2}"/>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BB329A7A-75CC-3046-AB70-45FD08029C96}"/>
              </a:ext>
            </a:extLst>
          </p:cNvPr>
          <p:cNvSpPr>
            <a:spLocks noGrp="1"/>
          </p:cNvSpPr>
          <p:nvPr>
            <p:ph type="sldNum" sz="quarter" idx="12"/>
          </p:nvPr>
        </p:nvSpPr>
        <p:spPr/>
        <p:txBody>
          <a:bodyPr/>
          <a:lstStyle/>
          <a:p>
            <a:fld id="{CC057153-B650-4DEB-B370-79DDCFDCE934}" type="slidenum">
              <a:rPr lang="en-US" smtClean="0"/>
              <a:t>37</a:t>
            </a:fld>
            <a:endParaRPr lang="en-US"/>
          </a:p>
        </p:txBody>
      </p:sp>
      <p:sp>
        <p:nvSpPr>
          <p:cNvPr id="14" name="TextBox 13">
            <a:extLst>
              <a:ext uri="{FF2B5EF4-FFF2-40B4-BE49-F238E27FC236}">
                <a16:creationId xmlns:a16="http://schemas.microsoft.com/office/drawing/2014/main" id="{659704FB-EE00-D32A-0682-F4B20289F162}"/>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F447B274-388E-4111-1A53-0AE62F76364B}"/>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2FA3246B-31E8-DA1D-2F69-FC07610658A4}"/>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6" name="TextBox 5">
            <a:extLst>
              <a:ext uri="{FF2B5EF4-FFF2-40B4-BE49-F238E27FC236}">
                <a16:creationId xmlns:a16="http://schemas.microsoft.com/office/drawing/2014/main" id="{62A1D48A-16AD-776C-E2EE-87BF450302AE}"/>
              </a:ext>
            </a:extLst>
          </p:cNvPr>
          <p:cNvSpPr txBox="1"/>
          <p:nvPr/>
        </p:nvSpPr>
        <p:spPr>
          <a:xfrm>
            <a:off x="5552988" y="3927045"/>
            <a:ext cx="543012" cy="584775"/>
          </a:xfrm>
          <a:prstGeom prst="rect">
            <a:avLst/>
          </a:prstGeom>
          <a:noFill/>
        </p:spPr>
        <p:txBody>
          <a:bodyPr wrap="square" rtlCol="0">
            <a:spAutoFit/>
          </a:bodyPr>
          <a:lstStyle/>
          <a:p>
            <a:r>
              <a:rPr lang="en-US" sz="3200" dirty="0"/>
              <a:t>^</a:t>
            </a:r>
          </a:p>
        </p:txBody>
      </p:sp>
      <p:cxnSp>
        <p:nvCxnSpPr>
          <p:cNvPr id="7" name="Straight Connector 6">
            <a:extLst>
              <a:ext uri="{FF2B5EF4-FFF2-40B4-BE49-F238E27FC236}">
                <a16:creationId xmlns:a16="http://schemas.microsoft.com/office/drawing/2014/main" id="{EFE50729-DF1E-4109-FF62-6C3FA28A5B69}"/>
              </a:ext>
            </a:extLst>
          </p:cNvPr>
          <p:cNvCxnSpPr>
            <a:cxnSpLocks/>
          </p:cNvCxnSpPr>
          <p:nvPr/>
        </p:nvCxnSpPr>
        <p:spPr>
          <a:xfrm>
            <a:off x="5442420" y="4623131"/>
            <a:ext cx="4196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7BB1902-F2E5-068E-B82D-2CCD6BF1B12D}"/>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4" name="TextBox 3">
            <a:extLst>
              <a:ext uri="{FF2B5EF4-FFF2-40B4-BE49-F238E27FC236}">
                <a16:creationId xmlns:a16="http://schemas.microsoft.com/office/drawing/2014/main" id="{891A84AB-01AD-3010-A5E1-497C0B8A350D}"/>
              </a:ext>
            </a:extLst>
          </p:cNvPr>
          <p:cNvSpPr txBox="1"/>
          <p:nvPr/>
        </p:nvSpPr>
        <p:spPr>
          <a:xfrm>
            <a:off x="5914037" y="3896267"/>
            <a:ext cx="3417923" cy="646331"/>
          </a:xfrm>
          <a:prstGeom prst="rect">
            <a:avLst/>
          </a:prstGeom>
          <a:noFill/>
        </p:spPr>
        <p:txBody>
          <a:bodyPr wrap="none" rtlCol="0">
            <a:spAutoFit/>
          </a:bodyPr>
          <a:lstStyle/>
          <a:p>
            <a:r>
              <a:rPr lang="en-US" sz="3600" dirty="0"/>
              <a:t> -1</a:t>
            </a:r>
            <a:r>
              <a:rPr lang="en-US" sz="3600" baseline="-25000" dirty="0"/>
              <a:t>10</a:t>
            </a:r>
            <a:r>
              <a:rPr lang="en-US" sz="3600" dirty="0"/>
              <a:t> = 1  1  1  1 1</a:t>
            </a:r>
            <a:r>
              <a:rPr lang="en-US" sz="3600" baseline="-25000" dirty="0"/>
              <a:t>2</a:t>
            </a:r>
          </a:p>
        </p:txBody>
      </p:sp>
    </p:spTree>
    <p:extLst>
      <p:ext uri="{BB962C8B-B14F-4D97-AF65-F5344CB8AC3E}">
        <p14:creationId xmlns:p14="http://schemas.microsoft.com/office/powerpoint/2010/main" val="32396238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E7B4B-E32A-24E4-DD39-5CD0884CEE7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1B6428-E80D-0163-452B-6A56AD1866AC}"/>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A9379E91-0EDB-E340-7F67-96C57BA21A9A}"/>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69FC3290-F6D3-C4C1-AE2D-0B4F2756661E}"/>
              </a:ext>
            </a:extLst>
          </p:cNvPr>
          <p:cNvSpPr>
            <a:spLocks noGrp="1"/>
          </p:cNvSpPr>
          <p:nvPr>
            <p:ph type="sldNum" sz="quarter" idx="12"/>
          </p:nvPr>
        </p:nvSpPr>
        <p:spPr/>
        <p:txBody>
          <a:bodyPr/>
          <a:lstStyle/>
          <a:p>
            <a:fld id="{CC057153-B650-4DEB-B370-79DDCFDCE934}" type="slidenum">
              <a:rPr lang="en-US" smtClean="0"/>
              <a:t>38</a:t>
            </a:fld>
            <a:endParaRPr lang="en-US"/>
          </a:p>
        </p:txBody>
      </p:sp>
      <p:sp>
        <p:nvSpPr>
          <p:cNvPr id="14" name="TextBox 13">
            <a:extLst>
              <a:ext uri="{FF2B5EF4-FFF2-40B4-BE49-F238E27FC236}">
                <a16:creationId xmlns:a16="http://schemas.microsoft.com/office/drawing/2014/main" id="{B47E63C1-3C8C-B674-7622-80342CF875AE}"/>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Perform Boolean operation </a:t>
            </a:r>
            <a:r>
              <a:rPr lang="en-US" sz="2400" b="1" i="1" dirty="0">
                <a:latin typeface="Neue Haas Grotesk Text Pro" panose="020B0504020202020204" pitchFamily="34" charset="77"/>
              </a:rPr>
              <a:t>per bit.</a:t>
            </a:r>
            <a:br>
              <a:rPr lang="en-US" sz="2400" b="1" dirty="0">
                <a:latin typeface="Neue Haas Grotesk Text Pro" panose="020B0504020202020204" pitchFamily="34" charset="77"/>
              </a:rPr>
            </a:br>
            <a:endParaRPr lang="en-US" sz="2400" b="1"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D506CE44-5409-32C6-EE90-AE4BBFE5A18A}"/>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DDDF672D-6CEF-208F-E2DC-82F6EE9501D0}"/>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9" name="TextBox 8">
            <a:extLst>
              <a:ext uri="{FF2B5EF4-FFF2-40B4-BE49-F238E27FC236}">
                <a16:creationId xmlns:a16="http://schemas.microsoft.com/office/drawing/2014/main" id="{E6E93AF3-6798-914C-B190-294ECB349807}"/>
              </a:ext>
            </a:extLst>
          </p:cNvPr>
          <p:cNvSpPr txBox="1"/>
          <p:nvPr/>
        </p:nvSpPr>
        <p:spPr>
          <a:xfrm>
            <a:off x="5939437" y="4655650"/>
            <a:ext cx="3499676" cy="646331"/>
          </a:xfrm>
          <a:prstGeom prst="rect">
            <a:avLst/>
          </a:prstGeom>
          <a:noFill/>
        </p:spPr>
        <p:txBody>
          <a:bodyPr wrap="none" rtlCol="0">
            <a:spAutoFit/>
          </a:bodyPr>
          <a:lstStyle/>
          <a:p>
            <a:r>
              <a:rPr lang="en-US" sz="3600" dirty="0"/>
              <a:t>          1  0  1 0 1</a:t>
            </a:r>
            <a:r>
              <a:rPr lang="en-US" sz="3600" baseline="-25000" dirty="0"/>
              <a:t>2</a:t>
            </a:r>
          </a:p>
        </p:txBody>
      </p:sp>
      <p:sp>
        <p:nvSpPr>
          <p:cNvPr id="12" name="TextBox 11">
            <a:extLst>
              <a:ext uri="{FF2B5EF4-FFF2-40B4-BE49-F238E27FC236}">
                <a16:creationId xmlns:a16="http://schemas.microsoft.com/office/drawing/2014/main" id="{068C1CB5-AEB5-ADEA-0316-B1FF7C587B0F}"/>
              </a:ext>
            </a:extLst>
          </p:cNvPr>
          <p:cNvSpPr txBox="1"/>
          <p:nvPr/>
        </p:nvSpPr>
        <p:spPr>
          <a:xfrm>
            <a:off x="5552988" y="3927045"/>
            <a:ext cx="543012" cy="584775"/>
          </a:xfrm>
          <a:prstGeom prst="rect">
            <a:avLst/>
          </a:prstGeom>
          <a:noFill/>
        </p:spPr>
        <p:txBody>
          <a:bodyPr wrap="square" rtlCol="0">
            <a:spAutoFit/>
          </a:bodyPr>
          <a:lstStyle/>
          <a:p>
            <a:r>
              <a:rPr lang="en-US" sz="3200" dirty="0"/>
              <a:t>^</a:t>
            </a:r>
          </a:p>
        </p:txBody>
      </p:sp>
      <p:cxnSp>
        <p:nvCxnSpPr>
          <p:cNvPr id="13" name="Straight Connector 12">
            <a:extLst>
              <a:ext uri="{FF2B5EF4-FFF2-40B4-BE49-F238E27FC236}">
                <a16:creationId xmlns:a16="http://schemas.microsoft.com/office/drawing/2014/main" id="{16A13D9D-B6D2-F07E-2484-A3D7215CC1DA}"/>
              </a:ext>
            </a:extLst>
          </p:cNvPr>
          <p:cNvCxnSpPr>
            <a:cxnSpLocks/>
          </p:cNvCxnSpPr>
          <p:nvPr/>
        </p:nvCxnSpPr>
        <p:spPr>
          <a:xfrm>
            <a:off x="5442420" y="4623131"/>
            <a:ext cx="4196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C151034-46BC-AA58-D5D9-ED4A8128B77E}"/>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4" name="TextBox 3">
            <a:extLst>
              <a:ext uri="{FF2B5EF4-FFF2-40B4-BE49-F238E27FC236}">
                <a16:creationId xmlns:a16="http://schemas.microsoft.com/office/drawing/2014/main" id="{90A2A27B-6456-1739-4256-E78F60A4162A}"/>
              </a:ext>
            </a:extLst>
          </p:cNvPr>
          <p:cNvSpPr txBox="1"/>
          <p:nvPr/>
        </p:nvSpPr>
        <p:spPr>
          <a:xfrm>
            <a:off x="5914037" y="3896267"/>
            <a:ext cx="3417923" cy="646331"/>
          </a:xfrm>
          <a:prstGeom prst="rect">
            <a:avLst/>
          </a:prstGeom>
          <a:noFill/>
        </p:spPr>
        <p:txBody>
          <a:bodyPr wrap="none" rtlCol="0">
            <a:spAutoFit/>
          </a:bodyPr>
          <a:lstStyle/>
          <a:p>
            <a:r>
              <a:rPr lang="en-US" sz="3600" dirty="0"/>
              <a:t> -1</a:t>
            </a:r>
            <a:r>
              <a:rPr lang="en-US" sz="3600" baseline="-25000" dirty="0"/>
              <a:t>10</a:t>
            </a:r>
            <a:r>
              <a:rPr lang="en-US" sz="3600" dirty="0"/>
              <a:t> = 1  1  1  1 1</a:t>
            </a:r>
            <a:r>
              <a:rPr lang="en-US" sz="3600" baseline="-25000" dirty="0"/>
              <a:t>2</a:t>
            </a:r>
          </a:p>
        </p:txBody>
      </p:sp>
    </p:spTree>
    <p:extLst>
      <p:ext uri="{BB962C8B-B14F-4D97-AF65-F5344CB8AC3E}">
        <p14:creationId xmlns:p14="http://schemas.microsoft.com/office/powerpoint/2010/main" val="1510928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70B9F-CFD3-8CD3-2950-F2F257E0C78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10D723-9956-595F-2C40-F15A7861CC2A}"/>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a:t>
            </a:r>
            <a:r>
              <a:rPr lang="en-US" sz="2400" dirty="0">
                <a:solidFill>
                  <a:srgbClr val="FF0000"/>
                </a:solidFill>
                <a:latin typeface="Neue Haas Grotesk Text Pro" panose="020B0504020202020204" pitchFamily="34" charset="77"/>
              </a:rPr>
              <a:t>?</a:t>
            </a:r>
          </a:p>
        </p:txBody>
      </p:sp>
      <p:sp>
        <p:nvSpPr>
          <p:cNvPr id="10" name="Title 1">
            <a:extLst>
              <a:ext uri="{FF2B5EF4-FFF2-40B4-BE49-F238E27FC236}">
                <a16:creationId xmlns:a16="http://schemas.microsoft.com/office/drawing/2014/main" id="{F8ADF74E-701A-5C7B-57D2-12A61D1337BD}"/>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DC8BF2AA-B9A5-76EA-4C3C-6920B1CC9EEE}"/>
              </a:ext>
            </a:extLst>
          </p:cNvPr>
          <p:cNvSpPr>
            <a:spLocks noGrp="1"/>
          </p:cNvSpPr>
          <p:nvPr>
            <p:ph type="sldNum" sz="quarter" idx="12"/>
          </p:nvPr>
        </p:nvSpPr>
        <p:spPr/>
        <p:txBody>
          <a:bodyPr/>
          <a:lstStyle/>
          <a:p>
            <a:fld id="{CC057153-B650-4DEB-B370-79DDCFDCE934}" type="slidenum">
              <a:rPr lang="en-US" smtClean="0"/>
              <a:t>39</a:t>
            </a:fld>
            <a:endParaRPr lang="en-US"/>
          </a:p>
        </p:txBody>
      </p:sp>
      <p:sp>
        <p:nvSpPr>
          <p:cNvPr id="14" name="TextBox 13">
            <a:extLst>
              <a:ext uri="{FF2B5EF4-FFF2-40B4-BE49-F238E27FC236}">
                <a16:creationId xmlns:a16="http://schemas.microsoft.com/office/drawing/2014/main" id="{9A477A53-B73C-9A48-22A4-DA7F1F73802D}"/>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9D34357F-14C3-D843-7A39-0174AC794352}"/>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A64DCF2A-2496-915C-0A94-DB7F2A7170AF}"/>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2" name="TextBox 1">
            <a:extLst>
              <a:ext uri="{FF2B5EF4-FFF2-40B4-BE49-F238E27FC236}">
                <a16:creationId xmlns:a16="http://schemas.microsoft.com/office/drawing/2014/main" id="{1C480BE4-8484-A294-C4B4-C5DCB093CD3D}"/>
              </a:ext>
            </a:extLst>
          </p:cNvPr>
          <p:cNvSpPr txBox="1"/>
          <p:nvPr/>
        </p:nvSpPr>
        <p:spPr>
          <a:xfrm>
            <a:off x="5939437" y="4655650"/>
            <a:ext cx="3619902" cy="646331"/>
          </a:xfrm>
          <a:prstGeom prst="rect">
            <a:avLst/>
          </a:prstGeom>
          <a:noFill/>
        </p:spPr>
        <p:txBody>
          <a:bodyPr wrap="none" rtlCol="0">
            <a:spAutoFit/>
          </a:bodyPr>
          <a:lstStyle/>
          <a:p>
            <a:r>
              <a:rPr lang="en-US" sz="3600" dirty="0"/>
              <a:t>  ?</a:t>
            </a:r>
            <a:r>
              <a:rPr lang="en-US" sz="3600" baseline="-25000" dirty="0"/>
              <a:t>10</a:t>
            </a:r>
            <a:r>
              <a:rPr lang="en-US" sz="3600" dirty="0"/>
              <a:t> = 1  0  1 0 1</a:t>
            </a:r>
            <a:r>
              <a:rPr lang="en-US" sz="3600" baseline="-25000" dirty="0"/>
              <a:t>2</a:t>
            </a:r>
          </a:p>
        </p:txBody>
      </p:sp>
      <p:sp>
        <p:nvSpPr>
          <p:cNvPr id="4" name="TextBox 3">
            <a:extLst>
              <a:ext uri="{FF2B5EF4-FFF2-40B4-BE49-F238E27FC236}">
                <a16:creationId xmlns:a16="http://schemas.microsoft.com/office/drawing/2014/main" id="{312E7D75-911C-3BF4-3BC2-2E0869E9F92D}"/>
              </a:ext>
            </a:extLst>
          </p:cNvPr>
          <p:cNvSpPr txBox="1"/>
          <p:nvPr/>
        </p:nvSpPr>
        <p:spPr>
          <a:xfrm>
            <a:off x="5552988" y="3927045"/>
            <a:ext cx="543012" cy="584775"/>
          </a:xfrm>
          <a:prstGeom prst="rect">
            <a:avLst/>
          </a:prstGeom>
          <a:noFill/>
        </p:spPr>
        <p:txBody>
          <a:bodyPr wrap="square" rtlCol="0">
            <a:spAutoFit/>
          </a:bodyPr>
          <a:lstStyle/>
          <a:p>
            <a:r>
              <a:rPr lang="en-US" sz="3200" dirty="0"/>
              <a:t>^</a:t>
            </a:r>
          </a:p>
        </p:txBody>
      </p:sp>
      <p:cxnSp>
        <p:nvCxnSpPr>
          <p:cNvPr id="6" name="Straight Connector 5">
            <a:extLst>
              <a:ext uri="{FF2B5EF4-FFF2-40B4-BE49-F238E27FC236}">
                <a16:creationId xmlns:a16="http://schemas.microsoft.com/office/drawing/2014/main" id="{7B857551-10F9-98A3-8DC1-D6F63C340E9B}"/>
              </a:ext>
            </a:extLst>
          </p:cNvPr>
          <p:cNvCxnSpPr>
            <a:cxnSpLocks/>
          </p:cNvCxnSpPr>
          <p:nvPr/>
        </p:nvCxnSpPr>
        <p:spPr>
          <a:xfrm>
            <a:off x="5442420" y="4623131"/>
            <a:ext cx="4196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4E9CC43-991C-4DF3-849C-68BD862EC350}"/>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9" name="TextBox 8">
            <a:extLst>
              <a:ext uri="{FF2B5EF4-FFF2-40B4-BE49-F238E27FC236}">
                <a16:creationId xmlns:a16="http://schemas.microsoft.com/office/drawing/2014/main" id="{63C57FE3-9A92-769E-46CE-D2CE002F307D}"/>
              </a:ext>
            </a:extLst>
          </p:cNvPr>
          <p:cNvSpPr txBox="1"/>
          <p:nvPr/>
        </p:nvSpPr>
        <p:spPr>
          <a:xfrm>
            <a:off x="5914037" y="3896267"/>
            <a:ext cx="3551806" cy="646331"/>
          </a:xfrm>
          <a:prstGeom prst="rect">
            <a:avLst/>
          </a:prstGeom>
          <a:noFill/>
        </p:spPr>
        <p:txBody>
          <a:bodyPr wrap="none" rtlCol="0">
            <a:spAutoFit/>
          </a:bodyPr>
          <a:lstStyle/>
          <a:p>
            <a:r>
              <a:rPr lang="en-US" sz="3600" dirty="0"/>
              <a:t> -1</a:t>
            </a:r>
            <a:r>
              <a:rPr lang="en-US" sz="3600" baseline="-25000" dirty="0"/>
              <a:t>10</a:t>
            </a:r>
            <a:r>
              <a:rPr lang="en-US" sz="3600" dirty="0"/>
              <a:t> = 1  1  1  1 1</a:t>
            </a:r>
            <a:r>
              <a:rPr lang="en-US" sz="3600" baseline="-25000" dirty="0"/>
              <a:t>2</a:t>
            </a:r>
          </a:p>
        </p:txBody>
      </p:sp>
    </p:spTree>
    <p:extLst>
      <p:ext uri="{BB962C8B-B14F-4D97-AF65-F5344CB8AC3E}">
        <p14:creationId xmlns:p14="http://schemas.microsoft.com/office/powerpoint/2010/main" val="36640677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5E3A3-001F-E309-0635-A7DCC068216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27F31D-3045-ED3F-D348-3EE64C92C391}"/>
              </a:ext>
            </a:extLst>
          </p:cNvPr>
          <p:cNvSpPr>
            <a:spLocks noGrp="1"/>
          </p:cNvSpPr>
          <p:nvPr>
            <p:ph idx="1"/>
          </p:nvPr>
        </p:nvSpPr>
        <p:spPr>
          <a:xfrm>
            <a:off x="612646" y="1289830"/>
            <a:ext cx="3476754" cy="5019530"/>
          </a:xfrm>
        </p:spPr>
        <p:txBody>
          <a:bodyPr vert="horz" lIns="91440" tIns="45720" rIns="91440" bIns="45720" rtlCol="0">
            <a:noAutofit/>
          </a:bodyPr>
          <a:lstStyle/>
          <a:p>
            <a:pPr>
              <a:lnSpc>
                <a:spcPct val="110000"/>
              </a:lnSpc>
            </a:pPr>
            <a:r>
              <a:rPr lang="en-US" sz="2400" dirty="0">
                <a:latin typeface="Neue Haas Grotesk Text Pro" panose="020B0504020202020204" pitchFamily="34" charset="77"/>
              </a:rPr>
              <a:t>10^-1 = -11</a:t>
            </a:r>
          </a:p>
        </p:txBody>
      </p:sp>
      <p:sp>
        <p:nvSpPr>
          <p:cNvPr id="10" name="Title 1">
            <a:extLst>
              <a:ext uri="{FF2B5EF4-FFF2-40B4-BE49-F238E27FC236}">
                <a16:creationId xmlns:a16="http://schemas.microsoft.com/office/drawing/2014/main" id="{F39CB34F-123A-07D5-CD40-40A42E89A418}"/>
              </a:ext>
            </a:extLst>
          </p:cNvPr>
          <p:cNvSpPr txBox="1">
            <a:spLocks/>
          </p:cNvSpPr>
          <p:nvPr/>
        </p:nvSpPr>
        <p:spPr>
          <a:xfrm>
            <a:off x="612648" y="548640"/>
            <a:ext cx="10653578"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operation XOR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BB553192-0C12-1247-83FC-32D8B8E81645}"/>
              </a:ext>
            </a:extLst>
          </p:cNvPr>
          <p:cNvSpPr>
            <a:spLocks noGrp="1"/>
          </p:cNvSpPr>
          <p:nvPr>
            <p:ph type="sldNum" sz="quarter" idx="12"/>
          </p:nvPr>
        </p:nvSpPr>
        <p:spPr/>
        <p:txBody>
          <a:bodyPr/>
          <a:lstStyle/>
          <a:p>
            <a:fld id="{CC057153-B650-4DEB-B370-79DDCFDCE934}" type="slidenum">
              <a:rPr lang="en-US" smtClean="0"/>
              <a:t>40</a:t>
            </a:fld>
            <a:endParaRPr lang="en-US"/>
          </a:p>
        </p:txBody>
      </p:sp>
      <p:sp>
        <p:nvSpPr>
          <p:cNvPr id="14" name="TextBox 13">
            <a:extLst>
              <a:ext uri="{FF2B5EF4-FFF2-40B4-BE49-F238E27FC236}">
                <a16:creationId xmlns:a16="http://schemas.microsoft.com/office/drawing/2014/main" id="{761BE6F1-12BE-B47D-3632-24C8DA88F331}"/>
              </a:ext>
            </a:extLst>
          </p:cNvPr>
          <p:cNvSpPr txBox="1"/>
          <p:nvPr/>
        </p:nvSpPr>
        <p:spPr>
          <a:xfrm>
            <a:off x="612646" y="2359748"/>
            <a:ext cx="3366186" cy="3314882"/>
          </a:xfrm>
          <a:prstGeom prst="rect">
            <a:avLst/>
          </a:prstGeom>
          <a:noFill/>
        </p:spPr>
        <p:txBody>
          <a:bodyPr wrap="square">
            <a:spAutoFit/>
          </a:bodyPr>
          <a:lstStyle/>
          <a:p>
            <a:pPr marL="342900" indent="-342900">
              <a:lnSpc>
                <a:spcPct val="110000"/>
              </a:lnSpc>
              <a:buFont typeface="Arial" panose="020B0604020202020204" pitchFamily="34" charset="0"/>
              <a:buChar char="•"/>
            </a:pPr>
            <a:r>
              <a:rPr lang="en-US" sz="2400" dirty="0">
                <a:solidFill>
                  <a:srgbClr val="202122"/>
                </a:solidFill>
                <a:latin typeface="Neue Haas Grotesk Text Pro" panose="020B0504020202020204" pitchFamily="34" charset="77"/>
              </a:rPr>
              <a:t>Treat numbers as two's complement.</a:t>
            </a:r>
            <a:br>
              <a:rPr lang="en-US" sz="2400" dirty="0">
                <a:solidFill>
                  <a:srgbClr val="202122"/>
                </a:solidFill>
                <a:latin typeface="Neue Haas Grotesk Text Pro" panose="020B0504020202020204" pitchFamily="34" charset="77"/>
              </a:rPr>
            </a:br>
            <a:endParaRPr lang="en-US" sz="2400" dirty="0">
              <a:solidFill>
                <a:srgbClr val="202122"/>
              </a:solidFill>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dirty="0">
                <a:latin typeface="Neue Haas Grotesk Text Pro" panose="020B0504020202020204" pitchFamily="34" charset="77"/>
              </a:rPr>
              <a:t>Perform Boolean operation </a:t>
            </a:r>
            <a:r>
              <a:rPr lang="en-US" sz="2400" i="1" dirty="0">
                <a:latin typeface="Neue Haas Grotesk Text Pro" panose="020B0504020202020204" pitchFamily="34" charset="77"/>
              </a:rPr>
              <a:t>per bit.</a:t>
            </a:r>
            <a:br>
              <a:rPr lang="en-US" sz="2400" dirty="0">
                <a:latin typeface="Neue Haas Grotesk Text Pro" panose="020B0504020202020204" pitchFamily="34" charset="77"/>
              </a:rPr>
            </a:br>
            <a:endParaRPr lang="en-US" sz="2400" dirty="0">
              <a:latin typeface="Neue Haas Grotesk Text Pro" panose="020B0504020202020204" pitchFamily="34" charset="77"/>
            </a:endParaRPr>
          </a:p>
          <a:p>
            <a:pPr marL="342900" indent="-342900">
              <a:lnSpc>
                <a:spcPct val="110000"/>
              </a:lnSpc>
              <a:buFont typeface="Arial" panose="020B0604020202020204" pitchFamily="34" charset="0"/>
              <a:buChar char="•"/>
            </a:pPr>
            <a:r>
              <a:rPr lang="en-US" sz="2400" b="1" dirty="0">
                <a:latin typeface="Neue Haas Grotesk Text Pro" panose="020B0504020202020204" pitchFamily="34" charset="77"/>
              </a:rPr>
              <a:t>Convert result to decimal.</a:t>
            </a:r>
          </a:p>
        </p:txBody>
      </p:sp>
      <p:sp>
        <p:nvSpPr>
          <p:cNvPr id="5" name="TextBox 4">
            <a:extLst>
              <a:ext uri="{FF2B5EF4-FFF2-40B4-BE49-F238E27FC236}">
                <a16:creationId xmlns:a16="http://schemas.microsoft.com/office/drawing/2014/main" id="{214EB15B-4583-13F9-A6D8-1CBB6E88B9FA}"/>
              </a:ext>
            </a:extLst>
          </p:cNvPr>
          <p:cNvSpPr txBox="1"/>
          <p:nvPr/>
        </p:nvSpPr>
        <p:spPr>
          <a:xfrm>
            <a:off x="9781282" y="86448"/>
            <a:ext cx="1100622" cy="400110"/>
          </a:xfrm>
          <a:prstGeom prst="rect">
            <a:avLst/>
          </a:prstGeom>
          <a:noFill/>
        </p:spPr>
        <p:txBody>
          <a:bodyPr wrap="none" rtlCol="0">
            <a:spAutoFit/>
          </a:bodyPr>
          <a:lstStyle/>
          <a:p>
            <a:r>
              <a:rPr lang="en-US" sz="2000" dirty="0"/>
              <a:t>XOR (^)</a:t>
            </a:r>
          </a:p>
        </p:txBody>
      </p:sp>
      <p:graphicFrame>
        <p:nvGraphicFramePr>
          <p:cNvPr id="8" name="Table 7">
            <a:extLst>
              <a:ext uri="{FF2B5EF4-FFF2-40B4-BE49-F238E27FC236}">
                <a16:creationId xmlns:a16="http://schemas.microsoft.com/office/drawing/2014/main" id="{5D5099A6-D9F9-0B6E-C30C-A7ACFBFD26EB}"/>
              </a:ext>
            </a:extLst>
          </p:cNvPr>
          <p:cNvGraphicFramePr>
            <a:graphicFrameLocks noGrp="1"/>
          </p:cNvGraphicFramePr>
          <p:nvPr/>
        </p:nvGraphicFramePr>
        <p:xfrm>
          <a:off x="8597650" y="530948"/>
          <a:ext cx="3463719" cy="1828800"/>
        </p:xfrm>
        <a:graphic>
          <a:graphicData uri="http://schemas.openxmlformats.org/drawingml/2006/table">
            <a:tbl>
              <a:tblPr firstRow="1" bandRow="1">
                <a:tableStyleId>{00A15C55-8517-42AA-B614-E9B94910E393}</a:tableStyleId>
              </a:tblPr>
              <a:tblGrid>
                <a:gridCol w="1154573">
                  <a:extLst>
                    <a:ext uri="{9D8B030D-6E8A-4147-A177-3AD203B41FA5}">
                      <a16:colId xmlns:a16="http://schemas.microsoft.com/office/drawing/2014/main" val="3264958069"/>
                    </a:ext>
                  </a:extLst>
                </a:gridCol>
                <a:gridCol w="1154573">
                  <a:extLst>
                    <a:ext uri="{9D8B030D-6E8A-4147-A177-3AD203B41FA5}">
                      <a16:colId xmlns:a16="http://schemas.microsoft.com/office/drawing/2014/main" val="3181845814"/>
                    </a:ext>
                  </a:extLst>
                </a:gridCol>
                <a:gridCol w="1154573">
                  <a:extLst>
                    <a:ext uri="{9D8B030D-6E8A-4147-A177-3AD203B41FA5}">
                      <a16:colId xmlns:a16="http://schemas.microsoft.com/office/drawing/2014/main" val="4184236198"/>
                    </a:ext>
                  </a:extLst>
                </a:gridCol>
              </a:tblGrid>
              <a:tr h="340131">
                <a:tc>
                  <a:txBody>
                    <a:bodyPr/>
                    <a:lstStyle/>
                    <a:p>
                      <a:pPr algn="ctr"/>
                      <a:r>
                        <a:rPr lang="en-US" dirty="0"/>
                        <a:t>X</a:t>
                      </a:r>
                    </a:p>
                  </a:txBody>
                  <a:tcPr/>
                </a:tc>
                <a:tc>
                  <a:txBody>
                    <a:bodyPr/>
                    <a:lstStyle/>
                    <a:p>
                      <a:pPr algn="ctr"/>
                      <a:r>
                        <a:rPr lang="en-US" dirty="0"/>
                        <a:t>Y</a:t>
                      </a:r>
                    </a:p>
                  </a:txBody>
                  <a:tcPr/>
                </a:tc>
                <a:tc>
                  <a:txBody>
                    <a:bodyPr/>
                    <a:lstStyle/>
                    <a:p>
                      <a:pPr algn="ctr"/>
                      <a:r>
                        <a:rPr lang="en-US" dirty="0"/>
                        <a:t>X ⊕ Y</a:t>
                      </a:r>
                    </a:p>
                  </a:txBody>
                  <a:tcPr/>
                </a:tc>
                <a:extLst>
                  <a:ext uri="{0D108BD9-81ED-4DB2-BD59-A6C34878D82A}">
                    <a16:rowId xmlns:a16="http://schemas.microsoft.com/office/drawing/2014/main" val="4058499360"/>
                  </a:ext>
                </a:extLst>
              </a:tr>
              <a:tr h="340131">
                <a:tc>
                  <a:txBody>
                    <a:bodyPr/>
                    <a:lstStyle/>
                    <a:p>
                      <a:pPr algn="ctr"/>
                      <a:r>
                        <a:rPr lang="en-US" dirty="0"/>
                        <a:t>0</a:t>
                      </a:r>
                    </a:p>
                  </a:txBody>
                  <a:tcPr/>
                </a:tc>
                <a:tc>
                  <a:txBody>
                    <a:bodyPr/>
                    <a:lstStyle/>
                    <a:p>
                      <a:pPr algn="ctr"/>
                      <a:r>
                        <a:rPr lang="en-US" dirty="0"/>
                        <a:t>0</a:t>
                      </a:r>
                    </a:p>
                  </a:txBody>
                  <a:tcPr/>
                </a:tc>
                <a:tc>
                  <a:txBody>
                    <a:bodyPr/>
                    <a:lstStyle/>
                    <a:p>
                      <a:pPr algn="ctr"/>
                      <a:r>
                        <a:rPr lang="en-US" dirty="0"/>
                        <a:t>0</a:t>
                      </a:r>
                    </a:p>
                  </a:txBody>
                  <a:tcPr/>
                </a:tc>
                <a:extLst>
                  <a:ext uri="{0D108BD9-81ED-4DB2-BD59-A6C34878D82A}">
                    <a16:rowId xmlns:a16="http://schemas.microsoft.com/office/drawing/2014/main" val="68841992"/>
                  </a:ext>
                </a:extLst>
              </a:tr>
              <a:tr h="340131">
                <a:tc>
                  <a:txBody>
                    <a:bodyPr/>
                    <a:lstStyle/>
                    <a:p>
                      <a:pPr algn="ctr"/>
                      <a:r>
                        <a:rPr lang="en-US" dirty="0"/>
                        <a:t>0</a:t>
                      </a:r>
                    </a:p>
                  </a:txBody>
                  <a:tcPr/>
                </a:tc>
                <a:tc>
                  <a:txBody>
                    <a:bodyPr/>
                    <a:lstStyle/>
                    <a:p>
                      <a:pPr algn="ctr"/>
                      <a:r>
                        <a:rPr lang="en-US" dirty="0"/>
                        <a:t>1</a:t>
                      </a:r>
                    </a:p>
                  </a:txBody>
                  <a:tcPr/>
                </a:tc>
                <a:tc>
                  <a:txBody>
                    <a:bodyPr/>
                    <a:lstStyle/>
                    <a:p>
                      <a:pPr algn="ctr"/>
                      <a:r>
                        <a:rPr lang="en-US" dirty="0"/>
                        <a:t>1</a:t>
                      </a:r>
                    </a:p>
                  </a:txBody>
                  <a:tcPr/>
                </a:tc>
                <a:extLst>
                  <a:ext uri="{0D108BD9-81ED-4DB2-BD59-A6C34878D82A}">
                    <a16:rowId xmlns:a16="http://schemas.microsoft.com/office/drawing/2014/main" val="2366759319"/>
                  </a:ext>
                </a:extLst>
              </a:tr>
              <a:tr h="340131">
                <a:tc>
                  <a:txBody>
                    <a:bodyPr/>
                    <a:lstStyle/>
                    <a:p>
                      <a:pPr algn="ctr"/>
                      <a:r>
                        <a:rPr lang="en-US" dirty="0"/>
                        <a:t>1</a:t>
                      </a:r>
                    </a:p>
                  </a:txBody>
                  <a:tcPr/>
                </a:tc>
                <a:tc>
                  <a:txBody>
                    <a:bodyPr/>
                    <a:lstStyle/>
                    <a:p>
                      <a:pPr algn="ctr"/>
                      <a:r>
                        <a:rPr lang="en-US" dirty="0"/>
                        <a:t>0</a:t>
                      </a:r>
                    </a:p>
                  </a:txBody>
                  <a:tcPr/>
                </a:tc>
                <a:tc>
                  <a:txBody>
                    <a:bodyPr/>
                    <a:lstStyle/>
                    <a:p>
                      <a:pPr algn="ctr"/>
                      <a:r>
                        <a:rPr lang="en-US" dirty="0"/>
                        <a:t>1</a:t>
                      </a:r>
                    </a:p>
                  </a:txBody>
                  <a:tcPr/>
                </a:tc>
                <a:extLst>
                  <a:ext uri="{0D108BD9-81ED-4DB2-BD59-A6C34878D82A}">
                    <a16:rowId xmlns:a16="http://schemas.microsoft.com/office/drawing/2014/main" val="1738387248"/>
                  </a:ext>
                </a:extLst>
              </a:tr>
              <a:tr h="340131">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extLst>
                  <a:ext uri="{0D108BD9-81ED-4DB2-BD59-A6C34878D82A}">
                    <a16:rowId xmlns:a16="http://schemas.microsoft.com/office/drawing/2014/main" val="667803333"/>
                  </a:ext>
                </a:extLst>
              </a:tr>
            </a:tbl>
          </a:graphicData>
        </a:graphic>
      </p:graphicFrame>
      <p:sp>
        <p:nvSpPr>
          <p:cNvPr id="2" name="TextBox 1">
            <a:extLst>
              <a:ext uri="{FF2B5EF4-FFF2-40B4-BE49-F238E27FC236}">
                <a16:creationId xmlns:a16="http://schemas.microsoft.com/office/drawing/2014/main" id="{5342F53A-CF8E-7BBF-4020-F728445E91DA}"/>
              </a:ext>
            </a:extLst>
          </p:cNvPr>
          <p:cNvSpPr txBox="1"/>
          <p:nvPr/>
        </p:nvSpPr>
        <p:spPr>
          <a:xfrm>
            <a:off x="5691603" y="4655650"/>
            <a:ext cx="3862789" cy="646331"/>
          </a:xfrm>
          <a:prstGeom prst="rect">
            <a:avLst/>
          </a:prstGeom>
          <a:noFill/>
        </p:spPr>
        <p:txBody>
          <a:bodyPr wrap="none" rtlCol="0">
            <a:spAutoFit/>
          </a:bodyPr>
          <a:lstStyle/>
          <a:p>
            <a:r>
              <a:rPr lang="en-US" sz="3600" dirty="0"/>
              <a:t>  -11</a:t>
            </a:r>
            <a:r>
              <a:rPr lang="en-US" sz="3600" baseline="-25000" dirty="0"/>
              <a:t>10</a:t>
            </a:r>
            <a:r>
              <a:rPr lang="en-US" sz="3600" dirty="0"/>
              <a:t> = 1  0  1 0 1</a:t>
            </a:r>
            <a:r>
              <a:rPr lang="en-US" sz="3600" baseline="-25000" dirty="0"/>
              <a:t>2</a:t>
            </a:r>
          </a:p>
        </p:txBody>
      </p:sp>
      <p:sp>
        <p:nvSpPr>
          <p:cNvPr id="4" name="TextBox 3">
            <a:extLst>
              <a:ext uri="{FF2B5EF4-FFF2-40B4-BE49-F238E27FC236}">
                <a16:creationId xmlns:a16="http://schemas.microsoft.com/office/drawing/2014/main" id="{E563F8B7-34C7-E9FC-FE09-CB68C54531CC}"/>
              </a:ext>
            </a:extLst>
          </p:cNvPr>
          <p:cNvSpPr txBox="1"/>
          <p:nvPr/>
        </p:nvSpPr>
        <p:spPr>
          <a:xfrm>
            <a:off x="5552988" y="3927045"/>
            <a:ext cx="543012" cy="584775"/>
          </a:xfrm>
          <a:prstGeom prst="rect">
            <a:avLst/>
          </a:prstGeom>
          <a:noFill/>
        </p:spPr>
        <p:txBody>
          <a:bodyPr wrap="square" rtlCol="0">
            <a:spAutoFit/>
          </a:bodyPr>
          <a:lstStyle/>
          <a:p>
            <a:r>
              <a:rPr lang="en-US" sz="3200" dirty="0"/>
              <a:t>^</a:t>
            </a:r>
          </a:p>
        </p:txBody>
      </p:sp>
      <p:cxnSp>
        <p:nvCxnSpPr>
          <p:cNvPr id="6" name="Straight Connector 5">
            <a:extLst>
              <a:ext uri="{FF2B5EF4-FFF2-40B4-BE49-F238E27FC236}">
                <a16:creationId xmlns:a16="http://schemas.microsoft.com/office/drawing/2014/main" id="{01271AF4-B591-64E5-CF72-1F0F52A7A18D}"/>
              </a:ext>
            </a:extLst>
          </p:cNvPr>
          <p:cNvCxnSpPr>
            <a:cxnSpLocks/>
          </p:cNvCxnSpPr>
          <p:nvPr/>
        </p:nvCxnSpPr>
        <p:spPr>
          <a:xfrm>
            <a:off x="5442420" y="4623131"/>
            <a:ext cx="419688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22F25F07-C830-128A-842E-C4FE34DF8CB9}"/>
              </a:ext>
            </a:extLst>
          </p:cNvPr>
          <p:cNvSpPr txBox="1"/>
          <p:nvPr/>
        </p:nvSpPr>
        <p:spPr>
          <a:xfrm>
            <a:off x="5831608" y="3249936"/>
            <a:ext cx="3602653" cy="646331"/>
          </a:xfrm>
          <a:prstGeom prst="rect">
            <a:avLst/>
          </a:prstGeom>
          <a:noFill/>
        </p:spPr>
        <p:txBody>
          <a:bodyPr wrap="none" rtlCol="0">
            <a:spAutoFit/>
          </a:bodyPr>
          <a:lstStyle/>
          <a:p>
            <a:r>
              <a:rPr lang="en-US" sz="3600" dirty="0"/>
              <a:t>10</a:t>
            </a:r>
            <a:r>
              <a:rPr lang="en-US" sz="3600" baseline="-25000" dirty="0"/>
              <a:t>10</a:t>
            </a:r>
            <a:r>
              <a:rPr lang="en-US" sz="3600" dirty="0"/>
              <a:t> = 0 1  0 1 0</a:t>
            </a:r>
            <a:r>
              <a:rPr lang="en-US" sz="3600" baseline="-25000" dirty="0"/>
              <a:t>2</a:t>
            </a:r>
          </a:p>
        </p:txBody>
      </p:sp>
      <p:sp>
        <p:nvSpPr>
          <p:cNvPr id="9" name="TextBox 8">
            <a:extLst>
              <a:ext uri="{FF2B5EF4-FFF2-40B4-BE49-F238E27FC236}">
                <a16:creationId xmlns:a16="http://schemas.microsoft.com/office/drawing/2014/main" id="{A9F53DFB-1C75-FADB-BD56-A710F4B0CFAB}"/>
              </a:ext>
            </a:extLst>
          </p:cNvPr>
          <p:cNvSpPr txBox="1"/>
          <p:nvPr/>
        </p:nvSpPr>
        <p:spPr>
          <a:xfrm>
            <a:off x="5914037" y="3896267"/>
            <a:ext cx="3417923" cy="646331"/>
          </a:xfrm>
          <a:prstGeom prst="rect">
            <a:avLst/>
          </a:prstGeom>
          <a:noFill/>
        </p:spPr>
        <p:txBody>
          <a:bodyPr wrap="none" rtlCol="0">
            <a:spAutoFit/>
          </a:bodyPr>
          <a:lstStyle/>
          <a:p>
            <a:r>
              <a:rPr lang="en-US" sz="3600" dirty="0"/>
              <a:t>  1</a:t>
            </a:r>
            <a:r>
              <a:rPr lang="en-US" sz="3600" baseline="-25000" dirty="0"/>
              <a:t>10</a:t>
            </a:r>
            <a:r>
              <a:rPr lang="en-US" sz="3600" dirty="0"/>
              <a:t> = 1  1  1  1 1</a:t>
            </a:r>
            <a:r>
              <a:rPr lang="en-US" sz="3600" baseline="-25000" dirty="0"/>
              <a:t>2</a:t>
            </a:r>
          </a:p>
        </p:txBody>
      </p:sp>
    </p:spTree>
    <p:extLst>
      <p:ext uri="{BB962C8B-B14F-4D97-AF65-F5344CB8AC3E}">
        <p14:creationId xmlns:p14="http://schemas.microsoft.com/office/powerpoint/2010/main" val="20282166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F8934-8529-E804-F5E8-27CA19B67C7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940FD09-98CA-17AC-8F9B-FCB7E4959D55}"/>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Bitwise operations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FFF9474A-B6DC-AF68-2E39-968E68502CC4}"/>
              </a:ext>
            </a:extLst>
          </p:cNvPr>
          <p:cNvSpPr>
            <a:spLocks noGrp="1"/>
          </p:cNvSpPr>
          <p:nvPr>
            <p:ph type="sldNum" sz="quarter" idx="12"/>
          </p:nvPr>
        </p:nvSpPr>
        <p:spPr/>
        <p:txBody>
          <a:bodyPr/>
          <a:lstStyle/>
          <a:p>
            <a:fld id="{CC057153-B650-4DEB-B370-79DDCFDCE934}" type="slidenum">
              <a:rPr lang="en-US" smtClean="0"/>
              <a:t>41</a:t>
            </a:fld>
            <a:endParaRPr lang="en-US"/>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A57C9A30-F1DD-4896-B0E6-8BD776FB9447}"/>
                  </a:ext>
                </a:extLst>
              </p:cNvPr>
              <p:cNvSpPr>
                <a:spLocks noGrp="1"/>
              </p:cNvSpPr>
              <p:nvPr>
                <p:ph idx="1"/>
              </p:nvPr>
            </p:nvSpPr>
            <p:spPr>
              <a:xfrm>
                <a:off x="612647" y="1715532"/>
                <a:ext cx="10817353" cy="4593828"/>
              </a:xfrm>
            </p:spPr>
            <p:txBody>
              <a:bodyPr>
                <a:noAutofit/>
              </a:bodyPr>
              <a:lstStyle/>
              <a:p>
                <a:r>
                  <a:rPr lang="en-US" dirty="0"/>
                  <a:t>Let’s assume we have </a:t>
                </a:r>
                <a14:m>
                  <m:oMath xmlns:m="http://schemas.openxmlformats.org/officeDocument/2006/math">
                    <m:r>
                      <m:rPr>
                        <m:sty m:val="p"/>
                      </m:rPr>
                      <a:rPr lang="en-US" b="0" i="0" smtClean="0">
                        <a:latin typeface="Cambria Math" panose="02040503050406030204" pitchFamily="18" charset="0"/>
                      </a:rPr>
                      <m:t>x</m:t>
                    </m:r>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a:rPr lang="en-US" b="0" i="0" smtClean="0">
                            <a:latin typeface="Cambria Math" panose="02040503050406030204" pitchFamily="18" charset="0"/>
                          </a:rPr>
                          <m:t>5</m:t>
                        </m:r>
                      </m:e>
                      <m:sub>
                        <m:r>
                          <a:rPr lang="en-US" b="0" i="0" smtClean="0">
                            <a:latin typeface="Cambria Math" panose="02040503050406030204" pitchFamily="18" charset="0"/>
                          </a:rPr>
                          <m:t>10</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9</m:t>
                            </m:r>
                          </m:e>
                          <m:sub>
                            <m:r>
                              <a:rPr lang="en-US" b="0" i="1" smtClean="0">
                                <a:latin typeface="Cambria Math" panose="02040503050406030204" pitchFamily="18" charset="0"/>
                              </a:rPr>
                              <m:t>10</m:t>
                            </m:r>
                          </m:sub>
                        </m:sSub>
                      </m:e>
                      <m:sub>
                        <m:r>
                          <a:rPr lang="en-US" b="0" i="1" smtClean="0">
                            <a:latin typeface="Cambria Math" panose="02040503050406030204" pitchFamily="18" charset="0"/>
                          </a:rPr>
                          <m:t> </m:t>
                        </m:r>
                      </m:sub>
                    </m:sSub>
                  </m:oMath>
                </a14:m>
                <a:endParaRPr lang="en-US" dirty="0"/>
              </a:p>
              <a:p>
                <a:pPr lvl="1"/>
                <a14:m>
                  <m:oMath xmlns:m="http://schemas.openxmlformats.org/officeDocument/2006/math">
                    <m:r>
                      <a:rPr lang="en-US" sz="2000" i="1" dirty="0">
                        <a:latin typeface="Cambria Math" panose="02040503050406030204" pitchFamily="18" charset="0"/>
                      </a:rPr>
                      <m:t>~</m:t>
                    </m:r>
                    <m:r>
                      <a:rPr lang="en-US" sz="2000" i="1" dirty="0">
                        <a:latin typeface="Cambria Math" panose="02040503050406030204" pitchFamily="18" charset="0"/>
                      </a:rPr>
                      <m:t>𝑥</m:t>
                    </m:r>
                  </m:oMath>
                </a14:m>
                <a:endParaRPr lang="en-US" sz="2000" dirty="0">
                  <a:latin typeface="Cambria Math" panose="02040503050406030204" pitchFamily="18" charset="0"/>
                </a:endParaRPr>
              </a:p>
              <a:p>
                <a:pPr lvl="1"/>
                <a14:m>
                  <m:oMath xmlns:m="http://schemas.openxmlformats.org/officeDocument/2006/math">
                    <m:r>
                      <a:rPr lang="en-US" sz="2000" i="1" dirty="0">
                        <a:latin typeface="Cambria Math" panose="02040503050406030204" pitchFamily="18" charset="0"/>
                      </a:rPr>
                      <m:t>~</m:t>
                    </m:r>
                    <m:r>
                      <a:rPr lang="en-US" sz="2000" b="0" i="1" dirty="0" smtClean="0">
                        <a:latin typeface="Cambria Math" panose="02040503050406030204" pitchFamily="18" charset="0"/>
                      </a:rPr>
                      <m:t>𝑦</m:t>
                    </m:r>
                  </m:oMath>
                </a14:m>
                <a:endParaRPr lang="en-US" sz="2000" b="0" dirty="0">
                  <a:latin typeface="Cambria Math" panose="02040503050406030204" pitchFamily="18" charset="0"/>
                </a:endParaRPr>
              </a:p>
              <a:p>
                <a:pPr lvl="1"/>
                <a14:m>
                  <m:oMath xmlns:m="http://schemas.openxmlformats.org/officeDocument/2006/math">
                    <m:r>
                      <a:rPr lang="en-US" sz="2000" i="1" dirty="0">
                        <a:latin typeface="Cambria Math" panose="02040503050406030204" pitchFamily="18" charset="0"/>
                      </a:rPr>
                      <m:t>𝑥</m:t>
                    </m:r>
                    <m:r>
                      <a:rPr lang="en-US" sz="2000" i="1" dirty="0">
                        <a:latin typeface="Cambria Math" panose="02040503050406030204" pitchFamily="18" charset="0"/>
                      </a:rPr>
                      <m:t>&amp;</m:t>
                    </m:r>
                    <m:r>
                      <a:rPr lang="en-US" sz="2000" i="1" dirty="0">
                        <a:latin typeface="Cambria Math" panose="02040503050406030204" pitchFamily="18" charset="0"/>
                      </a:rPr>
                      <m:t>𝑦</m:t>
                    </m:r>
                  </m:oMath>
                </a14:m>
                <a:endParaRPr lang="en-US" sz="2000" dirty="0">
                  <a:latin typeface="Cambria Math" panose="02040503050406030204" pitchFamily="18" charset="0"/>
                </a:endParaRPr>
              </a:p>
              <a:p>
                <a:pPr lvl="1"/>
                <a14:m>
                  <m:oMath xmlns:m="http://schemas.openxmlformats.org/officeDocument/2006/math">
                    <m:r>
                      <a:rPr lang="en-US" sz="2000" i="1" dirty="0">
                        <a:latin typeface="Cambria Math" panose="02040503050406030204" pitchFamily="18" charset="0"/>
                      </a:rPr>
                      <m:t>𝑥</m:t>
                    </m:r>
                    <m:r>
                      <a:rPr lang="en-US" sz="2000" i="1" dirty="0">
                        <a:latin typeface="Cambria Math" panose="02040503050406030204" pitchFamily="18" charset="0"/>
                      </a:rPr>
                      <m:t>|</m:t>
                    </m:r>
                    <m:r>
                      <a:rPr lang="en-US" sz="2000" i="1" dirty="0">
                        <a:latin typeface="Cambria Math" panose="02040503050406030204" pitchFamily="18" charset="0"/>
                      </a:rPr>
                      <m:t>𝑦</m:t>
                    </m:r>
                  </m:oMath>
                </a14:m>
                <a:endParaRPr lang="en-US" sz="2000" dirty="0"/>
              </a:p>
              <a:p>
                <a:pPr lvl="1"/>
                <a14:m>
                  <m:oMath xmlns:m="http://schemas.openxmlformats.org/officeDocument/2006/math">
                    <m:r>
                      <a:rPr lang="en-US" sz="2000" i="1" dirty="0" smtClean="0">
                        <a:latin typeface="Cambria Math" panose="02040503050406030204" pitchFamily="18" charset="0"/>
                      </a:rPr>
                      <m:t>𝑥</m:t>
                    </m:r>
                    <m:r>
                      <a:rPr lang="en-US" sz="2000" b="0" i="1" dirty="0" smtClean="0">
                        <a:latin typeface="Cambria Math" panose="02040503050406030204" pitchFamily="18" charset="0"/>
                      </a:rPr>
                      <m:t>^</m:t>
                    </m:r>
                    <m:r>
                      <a:rPr lang="en-US" sz="2000" b="0" i="1" dirty="0" smtClean="0">
                        <a:latin typeface="Cambria Math" panose="02040503050406030204" pitchFamily="18" charset="0"/>
                      </a:rPr>
                      <m:t>𝑦</m:t>
                    </m:r>
                  </m:oMath>
                </a14:m>
                <a:endParaRPr lang="en-US" sz="2000" dirty="0"/>
              </a:p>
              <a:p>
                <a:pPr lvl="1"/>
                <a:endParaRPr lang="en-US" sz="2000" dirty="0"/>
              </a:p>
              <a:p>
                <a:endParaRPr lang="en-US" dirty="0"/>
              </a:p>
            </p:txBody>
          </p:sp>
        </mc:Choice>
        <mc:Fallback>
          <p:sp>
            <p:nvSpPr>
              <p:cNvPr id="4" name="Content Placeholder 3">
                <a:extLst>
                  <a:ext uri="{FF2B5EF4-FFF2-40B4-BE49-F238E27FC236}">
                    <a16:creationId xmlns:a16="http://schemas.microsoft.com/office/drawing/2014/main" id="{A57C9A30-F1DD-4896-B0E6-8BD776FB9447}"/>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a:stretch>
              </a:blipFill>
            </p:spPr>
            <p:txBody>
              <a:bodyPr/>
              <a:lstStyle/>
              <a:p>
                <a:r>
                  <a:rPr lang="en-US">
                    <a:noFill/>
                  </a:rPr>
                  <a:t> </a:t>
                </a:r>
              </a:p>
            </p:txBody>
          </p:sp>
        </mc:Fallback>
      </mc:AlternateContent>
      <p:graphicFrame>
        <p:nvGraphicFramePr>
          <p:cNvPr id="2" name="Table 1">
            <a:extLst>
              <a:ext uri="{FF2B5EF4-FFF2-40B4-BE49-F238E27FC236}">
                <a16:creationId xmlns:a16="http://schemas.microsoft.com/office/drawing/2014/main" id="{74A37ED4-EEA5-BEEE-E77A-960C2C929C8A}"/>
              </a:ext>
            </a:extLst>
          </p:cNvPr>
          <p:cNvGraphicFramePr>
            <a:graphicFrameLocks noGrp="1"/>
          </p:cNvGraphicFramePr>
          <p:nvPr>
            <p:extLst>
              <p:ext uri="{D42A27DB-BD31-4B8C-83A1-F6EECF244321}">
                <p14:modId xmlns:p14="http://schemas.microsoft.com/office/powerpoint/2010/main" val="3825878475"/>
              </p:ext>
            </p:extLst>
          </p:nvPr>
        </p:nvGraphicFramePr>
        <p:xfrm>
          <a:off x="9856094" y="4349564"/>
          <a:ext cx="2077236" cy="2286000"/>
        </p:xfrm>
        <a:graphic>
          <a:graphicData uri="http://schemas.openxmlformats.org/drawingml/2006/table">
            <a:tbl>
              <a:tblPr firstRow="1" bandRow="1">
                <a:tableStyleId>{00A15C55-8517-42AA-B614-E9B94910E393}</a:tableStyleId>
              </a:tblPr>
              <a:tblGrid>
                <a:gridCol w="692412">
                  <a:extLst>
                    <a:ext uri="{9D8B030D-6E8A-4147-A177-3AD203B41FA5}">
                      <a16:colId xmlns:a16="http://schemas.microsoft.com/office/drawing/2014/main" val="3264958069"/>
                    </a:ext>
                  </a:extLst>
                </a:gridCol>
                <a:gridCol w="692412">
                  <a:extLst>
                    <a:ext uri="{9D8B030D-6E8A-4147-A177-3AD203B41FA5}">
                      <a16:colId xmlns:a16="http://schemas.microsoft.com/office/drawing/2014/main" val="3181845814"/>
                    </a:ext>
                  </a:extLst>
                </a:gridCol>
                <a:gridCol w="692412">
                  <a:extLst>
                    <a:ext uri="{9D8B030D-6E8A-4147-A177-3AD203B41FA5}">
                      <a16:colId xmlns:a16="http://schemas.microsoft.com/office/drawing/2014/main" val="4184236198"/>
                    </a:ext>
                  </a:extLst>
                </a:gridCol>
              </a:tblGrid>
              <a:tr h="213898">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213898">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213898">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213898">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213898">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graphicFrame>
        <p:nvGraphicFramePr>
          <p:cNvPr id="3" name="Table 2">
            <a:extLst>
              <a:ext uri="{FF2B5EF4-FFF2-40B4-BE49-F238E27FC236}">
                <a16:creationId xmlns:a16="http://schemas.microsoft.com/office/drawing/2014/main" id="{AE76B353-1F16-A0BF-8BAD-1F72269CA449}"/>
              </a:ext>
            </a:extLst>
          </p:cNvPr>
          <p:cNvGraphicFramePr>
            <a:graphicFrameLocks noGrp="1"/>
          </p:cNvGraphicFramePr>
          <p:nvPr>
            <p:extLst>
              <p:ext uri="{D42A27DB-BD31-4B8C-83A1-F6EECF244321}">
                <p14:modId xmlns:p14="http://schemas.microsoft.com/office/powerpoint/2010/main" val="650738500"/>
              </p:ext>
            </p:extLst>
          </p:nvPr>
        </p:nvGraphicFramePr>
        <p:xfrm>
          <a:off x="7226300" y="1552091"/>
          <a:ext cx="2077236" cy="2286000"/>
        </p:xfrm>
        <a:graphic>
          <a:graphicData uri="http://schemas.openxmlformats.org/drawingml/2006/table">
            <a:tbl>
              <a:tblPr firstRow="1" bandRow="1">
                <a:tableStyleId>{00A15C55-8517-42AA-B614-E9B94910E393}</a:tableStyleId>
              </a:tblPr>
              <a:tblGrid>
                <a:gridCol w="692412">
                  <a:extLst>
                    <a:ext uri="{9D8B030D-6E8A-4147-A177-3AD203B41FA5}">
                      <a16:colId xmlns:a16="http://schemas.microsoft.com/office/drawing/2014/main" val="3264958069"/>
                    </a:ext>
                  </a:extLst>
                </a:gridCol>
                <a:gridCol w="692412">
                  <a:extLst>
                    <a:ext uri="{9D8B030D-6E8A-4147-A177-3AD203B41FA5}">
                      <a16:colId xmlns:a16="http://schemas.microsoft.com/office/drawing/2014/main" val="3181845814"/>
                    </a:ext>
                  </a:extLst>
                </a:gridCol>
                <a:gridCol w="692412">
                  <a:extLst>
                    <a:ext uri="{9D8B030D-6E8A-4147-A177-3AD203B41FA5}">
                      <a16:colId xmlns:a16="http://schemas.microsoft.com/office/drawing/2014/main" val="4184236198"/>
                    </a:ext>
                  </a:extLst>
                </a:gridCol>
              </a:tblGrid>
              <a:tr h="213898">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213898">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213898">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213898">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213898">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graphicFrame>
        <p:nvGraphicFramePr>
          <p:cNvPr id="5" name="Table 4">
            <a:extLst>
              <a:ext uri="{FF2B5EF4-FFF2-40B4-BE49-F238E27FC236}">
                <a16:creationId xmlns:a16="http://schemas.microsoft.com/office/drawing/2014/main" id="{721BFB72-D2BA-8B45-AACE-562745D6CE17}"/>
              </a:ext>
            </a:extLst>
          </p:cNvPr>
          <p:cNvGraphicFramePr>
            <a:graphicFrameLocks noGrp="1"/>
          </p:cNvGraphicFramePr>
          <p:nvPr>
            <p:extLst>
              <p:ext uri="{D42A27DB-BD31-4B8C-83A1-F6EECF244321}">
                <p14:modId xmlns:p14="http://schemas.microsoft.com/office/powerpoint/2010/main" val="1587053152"/>
              </p:ext>
            </p:extLst>
          </p:nvPr>
        </p:nvGraphicFramePr>
        <p:xfrm>
          <a:off x="7226300" y="4349564"/>
          <a:ext cx="2077236" cy="2286000"/>
        </p:xfrm>
        <a:graphic>
          <a:graphicData uri="http://schemas.openxmlformats.org/drawingml/2006/table">
            <a:tbl>
              <a:tblPr firstRow="1" bandRow="1">
                <a:tableStyleId>{00A15C55-8517-42AA-B614-E9B94910E393}</a:tableStyleId>
              </a:tblPr>
              <a:tblGrid>
                <a:gridCol w="692412">
                  <a:extLst>
                    <a:ext uri="{9D8B030D-6E8A-4147-A177-3AD203B41FA5}">
                      <a16:colId xmlns:a16="http://schemas.microsoft.com/office/drawing/2014/main" val="3264958069"/>
                    </a:ext>
                  </a:extLst>
                </a:gridCol>
                <a:gridCol w="692412">
                  <a:extLst>
                    <a:ext uri="{9D8B030D-6E8A-4147-A177-3AD203B41FA5}">
                      <a16:colId xmlns:a16="http://schemas.microsoft.com/office/drawing/2014/main" val="3181845814"/>
                    </a:ext>
                  </a:extLst>
                </a:gridCol>
                <a:gridCol w="692412">
                  <a:extLst>
                    <a:ext uri="{9D8B030D-6E8A-4147-A177-3AD203B41FA5}">
                      <a16:colId xmlns:a16="http://schemas.microsoft.com/office/drawing/2014/main" val="4184236198"/>
                    </a:ext>
                  </a:extLst>
                </a:gridCol>
              </a:tblGrid>
              <a:tr h="213898">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213898">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213898">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213898">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05338">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6" name="TextBox 5">
            <a:extLst>
              <a:ext uri="{FF2B5EF4-FFF2-40B4-BE49-F238E27FC236}">
                <a16:creationId xmlns:a16="http://schemas.microsoft.com/office/drawing/2014/main" id="{9C665DEA-6433-9996-5D94-7E540815E8F2}"/>
              </a:ext>
            </a:extLst>
          </p:cNvPr>
          <p:cNvSpPr txBox="1"/>
          <p:nvPr/>
        </p:nvSpPr>
        <p:spPr>
          <a:xfrm>
            <a:off x="7924710" y="3932137"/>
            <a:ext cx="952590" cy="400110"/>
          </a:xfrm>
          <a:prstGeom prst="rect">
            <a:avLst/>
          </a:prstGeom>
          <a:noFill/>
        </p:spPr>
        <p:txBody>
          <a:bodyPr wrap="square" rtlCol="0">
            <a:spAutoFit/>
          </a:bodyPr>
          <a:lstStyle/>
          <a:p>
            <a:r>
              <a:rPr lang="en-US" sz="2000" dirty="0"/>
              <a:t>OR (|)</a:t>
            </a:r>
          </a:p>
        </p:txBody>
      </p:sp>
      <p:sp>
        <p:nvSpPr>
          <p:cNvPr id="7" name="TextBox 6">
            <a:extLst>
              <a:ext uri="{FF2B5EF4-FFF2-40B4-BE49-F238E27FC236}">
                <a16:creationId xmlns:a16="http://schemas.microsoft.com/office/drawing/2014/main" id="{37139771-8081-A351-9F7B-97221FFE0B6C}"/>
              </a:ext>
            </a:extLst>
          </p:cNvPr>
          <p:cNvSpPr txBox="1"/>
          <p:nvPr/>
        </p:nvSpPr>
        <p:spPr>
          <a:xfrm>
            <a:off x="10461079" y="3966946"/>
            <a:ext cx="1245200" cy="400110"/>
          </a:xfrm>
          <a:prstGeom prst="rect">
            <a:avLst/>
          </a:prstGeom>
          <a:noFill/>
        </p:spPr>
        <p:txBody>
          <a:bodyPr wrap="square" rtlCol="0">
            <a:spAutoFit/>
          </a:bodyPr>
          <a:lstStyle/>
          <a:p>
            <a:r>
              <a:rPr lang="en-US" sz="2000" dirty="0"/>
              <a:t>XOR (^)</a:t>
            </a:r>
          </a:p>
        </p:txBody>
      </p:sp>
      <p:graphicFrame>
        <p:nvGraphicFramePr>
          <p:cNvPr id="8" name="Table 7">
            <a:extLst>
              <a:ext uri="{FF2B5EF4-FFF2-40B4-BE49-F238E27FC236}">
                <a16:creationId xmlns:a16="http://schemas.microsoft.com/office/drawing/2014/main" id="{22A3F224-18E3-6B06-E9DC-41ED3F0F817B}"/>
              </a:ext>
            </a:extLst>
          </p:cNvPr>
          <p:cNvGraphicFramePr>
            <a:graphicFrameLocks noGrp="1"/>
          </p:cNvGraphicFramePr>
          <p:nvPr>
            <p:extLst>
              <p:ext uri="{D42A27DB-BD31-4B8C-83A1-F6EECF244321}">
                <p14:modId xmlns:p14="http://schemas.microsoft.com/office/powerpoint/2010/main" val="2927119038"/>
              </p:ext>
            </p:extLst>
          </p:nvPr>
        </p:nvGraphicFramePr>
        <p:xfrm>
          <a:off x="9856094" y="1824540"/>
          <a:ext cx="2077236" cy="1188720"/>
        </p:xfrm>
        <a:graphic>
          <a:graphicData uri="http://schemas.openxmlformats.org/drawingml/2006/table">
            <a:tbl>
              <a:tblPr firstRow="1" bandRow="1">
                <a:tableStyleId>{00A15C55-8517-42AA-B614-E9B94910E393}</a:tableStyleId>
              </a:tblPr>
              <a:tblGrid>
                <a:gridCol w="1038618">
                  <a:extLst>
                    <a:ext uri="{9D8B030D-6E8A-4147-A177-3AD203B41FA5}">
                      <a16:colId xmlns:a16="http://schemas.microsoft.com/office/drawing/2014/main" val="3264958069"/>
                    </a:ext>
                  </a:extLst>
                </a:gridCol>
                <a:gridCol w="1038618">
                  <a:extLst>
                    <a:ext uri="{9D8B030D-6E8A-4147-A177-3AD203B41FA5}">
                      <a16:colId xmlns:a16="http://schemas.microsoft.com/office/drawing/2014/main" val="4184236198"/>
                    </a:ext>
                  </a:extLst>
                </a:gridCol>
              </a:tblGrid>
              <a:tr h="213898">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213898">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213898">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9" name="TextBox 8">
            <a:extLst>
              <a:ext uri="{FF2B5EF4-FFF2-40B4-BE49-F238E27FC236}">
                <a16:creationId xmlns:a16="http://schemas.microsoft.com/office/drawing/2014/main" id="{79EF2ED9-D2F5-0F81-05D2-0F99DAF8F57A}"/>
              </a:ext>
            </a:extLst>
          </p:cNvPr>
          <p:cNvSpPr txBox="1"/>
          <p:nvPr/>
        </p:nvSpPr>
        <p:spPr>
          <a:xfrm>
            <a:off x="10446491" y="1369926"/>
            <a:ext cx="1486839" cy="400110"/>
          </a:xfrm>
          <a:prstGeom prst="rect">
            <a:avLst/>
          </a:prstGeom>
          <a:noFill/>
        </p:spPr>
        <p:txBody>
          <a:bodyPr wrap="square" rtlCol="0">
            <a:spAutoFit/>
          </a:bodyPr>
          <a:lstStyle/>
          <a:p>
            <a:r>
              <a:rPr lang="en-US" sz="2000" dirty="0"/>
              <a:t>NOT (~)</a:t>
            </a:r>
          </a:p>
        </p:txBody>
      </p:sp>
      <p:sp>
        <p:nvSpPr>
          <p:cNvPr id="12" name="TextBox 11">
            <a:extLst>
              <a:ext uri="{FF2B5EF4-FFF2-40B4-BE49-F238E27FC236}">
                <a16:creationId xmlns:a16="http://schemas.microsoft.com/office/drawing/2014/main" id="{D7423700-9393-8306-97D4-C92C0ACB2C6A}"/>
              </a:ext>
            </a:extLst>
          </p:cNvPr>
          <p:cNvSpPr txBox="1"/>
          <p:nvPr/>
        </p:nvSpPr>
        <p:spPr>
          <a:xfrm>
            <a:off x="7816697" y="1151921"/>
            <a:ext cx="1486839" cy="400110"/>
          </a:xfrm>
          <a:prstGeom prst="rect">
            <a:avLst/>
          </a:prstGeom>
          <a:noFill/>
        </p:spPr>
        <p:txBody>
          <a:bodyPr wrap="square" rtlCol="0">
            <a:spAutoFit/>
          </a:bodyPr>
          <a:lstStyle/>
          <a:p>
            <a:r>
              <a:rPr lang="en-US" sz="2000" dirty="0"/>
              <a:t>AND (&amp;)</a:t>
            </a:r>
          </a:p>
        </p:txBody>
      </p:sp>
    </p:spTree>
    <p:extLst>
      <p:ext uri="{BB962C8B-B14F-4D97-AF65-F5344CB8AC3E}">
        <p14:creationId xmlns:p14="http://schemas.microsoft.com/office/powerpoint/2010/main" val="19860627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4EB12-A493-B9FF-A477-FFFEDBF4784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82DF564-50E8-4D7D-3390-551903F39C1D}"/>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Bitwise operations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3655458-0C7C-0491-FD08-26BFB86D8C2A}"/>
              </a:ext>
            </a:extLst>
          </p:cNvPr>
          <p:cNvSpPr>
            <a:spLocks noGrp="1"/>
          </p:cNvSpPr>
          <p:nvPr>
            <p:ph type="sldNum" sz="quarter" idx="12"/>
          </p:nvPr>
        </p:nvSpPr>
        <p:spPr/>
        <p:txBody>
          <a:bodyPr/>
          <a:lstStyle/>
          <a:p>
            <a:fld id="{CC057153-B650-4DEB-B370-79DDCFDCE934}" type="slidenum">
              <a:rPr lang="en-US" smtClean="0"/>
              <a:t>42</a:t>
            </a:fld>
            <a:endParaRPr lang="en-US"/>
          </a:p>
        </p:txBody>
      </p:sp>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51FB016F-42EF-4B22-2825-0B0182630FE1}"/>
                  </a:ext>
                </a:extLst>
              </p:cNvPr>
              <p:cNvSpPr>
                <a:spLocks noGrp="1"/>
              </p:cNvSpPr>
              <p:nvPr>
                <p:ph idx="1"/>
              </p:nvPr>
            </p:nvSpPr>
            <p:spPr>
              <a:xfrm>
                <a:off x="612647" y="1715532"/>
                <a:ext cx="10817353" cy="4593828"/>
              </a:xfrm>
            </p:spPr>
            <p:txBody>
              <a:bodyPr>
                <a:noAutofit/>
              </a:bodyPr>
              <a:lstStyle/>
              <a:p>
                <a:r>
                  <a:rPr lang="en-US" dirty="0"/>
                  <a:t>Let’s assume we have </a:t>
                </a:r>
                <a14:m>
                  <m:oMath xmlns:m="http://schemas.openxmlformats.org/officeDocument/2006/math">
                    <m:r>
                      <m:rPr>
                        <m:sty m:val="p"/>
                      </m:rPr>
                      <a:rPr lang="en-US" b="0" i="0" smtClean="0">
                        <a:latin typeface="Cambria Math" panose="02040503050406030204" pitchFamily="18" charset="0"/>
                      </a:rPr>
                      <m:t>x</m:t>
                    </m:r>
                    <m:r>
                      <a:rPr lang="en-US" b="0" i="0" smtClean="0">
                        <a:latin typeface="Cambria Math" panose="02040503050406030204" pitchFamily="18" charset="0"/>
                      </a:rPr>
                      <m:t>=</m:t>
                    </m:r>
                    <m:sSub>
                      <m:sSubPr>
                        <m:ctrlPr>
                          <a:rPr lang="en-US" b="0" i="0" smtClean="0">
                            <a:latin typeface="Cambria Math" panose="02040503050406030204" pitchFamily="18" charset="0"/>
                          </a:rPr>
                        </m:ctrlPr>
                      </m:sSubPr>
                      <m:e>
                        <m:r>
                          <a:rPr lang="en-US" b="0" i="0" smtClean="0">
                            <a:latin typeface="Cambria Math" panose="02040503050406030204" pitchFamily="18" charset="0"/>
                          </a:rPr>
                          <m:t>5</m:t>
                        </m:r>
                      </m:e>
                      <m:sub>
                        <m:r>
                          <a:rPr lang="en-US" b="0" i="0" smtClean="0">
                            <a:latin typeface="Cambria Math" panose="02040503050406030204" pitchFamily="18" charset="0"/>
                          </a:rPr>
                          <m:t>10</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𝑦</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9</m:t>
                            </m:r>
                          </m:e>
                          <m:sub>
                            <m:r>
                              <a:rPr lang="en-US" b="0" i="1" smtClean="0">
                                <a:latin typeface="Cambria Math" panose="02040503050406030204" pitchFamily="18" charset="0"/>
                              </a:rPr>
                              <m:t>10</m:t>
                            </m:r>
                          </m:sub>
                        </m:sSub>
                      </m:e>
                      <m:sub>
                        <m:r>
                          <a:rPr lang="en-US" b="0" i="1" smtClean="0">
                            <a:latin typeface="Cambria Math" panose="02040503050406030204" pitchFamily="18" charset="0"/>
                          </a:rPr>
                          <m:t> </m:t>
                        </m:r>
                      </m:sub>
                    </m:sSub>
                  </m:oMath>
                </a14:m>
                <a:endParaRPr lang="en-US" sz="2000" dirty="0">
                  <a:latin typeface="Cambria Math" panose="02040503050406030204" pitchFamily="18" charset="0"/>
                </a:endParaRPr>
              </a:p>
              <a:p>
                <a:pPr lvl="1"/>
                <a14:m>
                  <m:oMath xmlns:m="http://schemas.openxmlformats.org/officeDocument/2006/math">
                    <m:r>
                      <a:rPr lang="en-US" sz="2000" i="1" dirty="0">
                        <a:latin typeface="Cambria Math" panose="02040503050406030204" pitchFamily="18" charset="0"/>
                      </a:rPr>
                      <m:t>~</m:t>
                    </m:r>
                    <m:r>
                      <a:rPr lang="en-US" sz="2000" i="1" dirty="0">
                        <a:latin typeface="Cambria Math" panose="02040503050406030204" pitchFamily="18" charset="0"/>
                      </a:rPr>
                      <m:t>𝑥</m:t>
                    </m:r>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11010</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6</m:t>
                        </m:r>
                      </m:e>
                      <m:sub>
                        <m:r>
                          <a:rPr lang="en-US" sz="2000" b="0" i="1" dirty="0" smtClean="0">
                            <a:latin typeface="Cambria Math" panose="02040503050406030204" pitchFamily="18" charset="0"/>
                          </a:rPr>
                          <m:t>10</m:t>
                        </m:r>
                      </m:sub>
                    </m:sSub>
                  </m:oMath>
                </a14:m>
                <a:endParaRPr lang="en-US" sz="2000" dirty="0">
                  <a:latin typeface="Cambria Math" panose="02040503050406030204" pitchFamily="18" charset="0"/>
                </a:endParaRPr>
              </a:p>
              <a:p>
                <a:pPr lvl="1"/>
                <a14:m>
                  <m:oMath xmlns:m="http://schemas.openxmlformats.org/officeDocument/2006/math">
                    <m:r>
                      <a:rPr lang="en-US" sz="2000" i="1" dirty="0">
                        <a:latin typeface="Cambria Math" panose="02040503050406030204" pitchFamily="18" charset="0"/>
                      </a:rPr>
                      <m:t>~</m:t>
                    </m:r>
                    <m:r>
                      <a:rPr lang="en-US" sz="2000" b="0" i="1" dirty="0" smtClean="0">
                        <a:latin typeface="Cambria Math" panose="02040503050406030204" pitchFamily="18" charset="0"/>
                      </a:rPr>
                      <m:t>𝑦</m:t>
                    </m:r>
                  </m:oMath>
                </a14:m>
                <a:r>
                  <a:rPr lang="en-US" sz="2000" b="0" dirty="0">
                    <a:latin typeface="Cambria Math" panose="02040503050406030204" pitchFamily="18" charset="0"/>
                  </a:rPr>
                  <a:t> = </a:t>
                </a:r>
                <a14:m>
                  <m:oMath xmlns:m="http://schemas.openxmlformats.org/officeDocument/2006/math">
                    <m:sSub>
                      <m:sSubPr>
                        <m:ctrlPr>
                          <a:rPr lang="en-US" sz="2000" b="0" i="0" dirty="0" smtClean="0">
                            <a:latin typeface="Cambria Math" panose="02040503050406030204" pitchFamily="18" charset="0"/>
                          </a:rPr>
                        </m:ctrlPr>
                      </m:sSubPr>
                      <m:e>
                        <m:r>
                          <a:rPr lang="en-US" sz="2000" b="0" i="0" dirty="0" smtClean="0">
                            <a:latin typeface="Cambria Math" panose="02040503050406030204" pitchFamily="18" charset="0"/>
                          </a:rPr>
                          <m:t>01000</m:t>
                        </m:r>
                      </m:e>
                      <m:sub>
                        <m:r>
                          <a:rPr lang="en-US" sz="2000" i="1" dirty="0">
                            <a:latin typeface="Cambria Math" panose="02040503050406030204" pitchFamily="18" charset="0"/>
                          </a:rPr>
                          <m:t>2</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8</m:t>
                        </m:r>
                      </m:e>
                      <m:sub>
                        <m:r>
                          <a:rPr lang="en-US" sz="2000" b="0" i="1" dirty="0" smtClean="0">
                            <a:latin typeface="Cambria Math" panose="02040503050406030204" pitchFamily="18" charset="0"/>
                          </a:rPr>
                          <m:t>10</m:t>
                        </m:r>
                      </m:sub>
                    </m:sSub>
                  </m:oMath>
                </a14:m>
                <a:endParaRPr lang="en-US" sz="2000" b="0" dirty="0">
                  <a:latin typeface="Cambria Math" panose="02040503050406030204" pitchFamily="18" charset="0"/>
                </a:endParaRPr>
              </a:p>
              <a:p>
                <a:pPr lvl="1"/>
                <a14:m>
                  <m:oMath xmlns:m="http://schemas.openxmlformats.org/officeDocument/2006/math">
                    <m:r>
                      <a:rPr lang="en-US" sz="2000" i="1" dirty="0">
                        <a:latin typeface="Cambria Math" panose="02040503050406030204" pitchFamily="18" charset="0"/>
                      </a:rPr>
                      <m:t>𝑥</m:t>
                    </m:r>
                    <m:r>
                      <a:rPr lang="en-US" sz="2000" i="1" dirty="0">
                        <a:latin typeface="Cambria Math" panose="02040503050406030204" pitchFamily="18" charset="0"/>
                      </a:rPr>
                      <m:t>&amp;</m:t>
                    </m:r>
                    <m:r>
                      <a:rPr lang="en-US" sz="2000" i="1" dirty="0">
                        <a:latin typeface="Cambria Math" panose="02040503050406030204" pitchFamily="18" charset="0"/>
                      </a:rPr>
                      <m:t>𝑦</m:t>
                    </m:r>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00101</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5</m:t>
                        </m:r>
                      </m:e>
                      <m:sub>
                        <m:r>
                          <a:rPr lang="en-US" sz="2000" b="0" i="1" dirty="0" smtClean="0">
                            <a:latin typeface="Cambria Math" panose="02040503050406030204" pitchFamily="18" charset="0"/>
                          </a:rPr>
                          <m:t>10</m:t>
                        </m:r>
                      </m:sub>
                    </m:sSub>
                  </m:oMath>
                </a14:m>
                <a:endParaRPr lang="en-US" sz="2000" dirty="0">
                  <a:latin typeface="Cambria Math" panose="02040503050406030204" pitchFamily="18" charset="0"/>
                </a:endParaRPr>
              </a:p>
              <a:p>
                <a:pPr lvl="1"/>
                <a14:m>
                  <m:oMath xmlns:m="http://schemas.openxmlformats.org/officeDocument/2006/math">
                    <m:r>
                      <a:rPr lang="en-US" sz="2000" i="1" dirty="0">
                        <a:latin typeface="Cambria Math" panose="02040503050406030204" pitchFamily="18" charset="0"/>
                      </a:rPr>
                      <m:t>𝑥</m:t>
                    </m:r>
                    <m:r>
                      <a:rPr lang="en-US" sz="2000" i="1" dirty="0">
                        <a:latin typeface="Cambria Math" panose="02040503050406030204" pitchFamily="18" charset="0"/>
                      </a:rPr>
                      <m:t>|</m:t>
                    </m:r>
                    <m:r>
                      <a:rPr lang="en-US" sz="2000" i="1" dirty="0">
                        <a:latin typeface="Cambria Math" panose="02040503050406030204" pitchFamily="18" charset="0"/>
                      </a:rPr>
                      <m:t>𝑦</m:t>
                    </m:r>
                    <m:r>
                      <a:rPr lang="en-US" sz="2000" b="0" i="0" dirty="0" smtClean="0">
                        <a:latin typeface="Cambria Math" panose="02040503050406030204" pitchFamily="18" charset="0"/>
                      </a:rPr>
                      <m:t>=</m:t>
                    </m:r>
                    <m:sSub>
                      <m:sSubPr>
                        <m:ctrlPr>
                          <a:rPr lang="en-US" sz="2000" b="0" i="0" dirty="0" smtClean="0">
                            <a:latin typeface="Cambria Math" panose="02040503050406030204" pitchFamily="18" charset="0"/>
                          </a:rPr>
                        </m:ctrlPr>
                      </m:sSubPr>
                      <m:e>
                        <m:r>
                          <a:rPr lang="en-US" sz="2000" b="0" i="0" dirty="0" smtClean="0">
                            <a:latin typeface="Cambria Math" panose="02040503050406030204" pitchFamily="18" charset="0"/>
                          </a:rPr>
                          <m:t>10111</m:t>
                        </m:r>
                      </m:e>
                      <m:sub>
                        <m:r>
                          <a:rPr lang="en-US" sz="2000" b="0" i="0" dirty="0" smtClean="0">
                            <a:latin typeface="Cambria Math" panose="02040503050406030204" pitchFamily="18" charset="0"/>
                          </a:rPr>
                          <m:t>2</m:t>
                        </m:r>
                      </m:sub>
                    </m:sSub>
                    <m:r>
                      <a:rPr lang="en-US" sz="2000" b="0" i="0" dirty="0" smtClean="0">
                        <a:latin typeface="Cambria Math" panose="02040503050406030204" pitchFamily="18" charset="0"/>
                      </a:rPr>
                      <m:t>=</m:t>
                    </m:r>
                    <m:sSub>
                      <m:sSubPr>
                        <m:ctrlPr>
                          <a:rPr lang="en-US" sz="2000" b="0" i="0" dirty="0" smtClean="0">
                            <a:latin typeface="Cambria Math" panose="02040503050406030204" pitchFamily="18" charset="0"/>
                          </a:rPr>
                        </m:ctrlPr>
                      </m:sSubPr>
                      <m:e>
                        <m:r>
                          <a:rPr lang="en-US" sz="2000" b="0" i="0" dirty="0" smtClean="0">
                            <a:latin typeface="Cambria Math" panose="02040503050406030204" pitchFamily="18" charset="0"/>
                          </a:rPr>
                          <m:t>−9</m:t>
                        </m:r>
                      </m:e>
                      <m:sub>
                        <m:r>
                          <a:rPr lang="en-US" sz="2000" b="0" i="0" dirty="0" smtClean="0">
                            <a:latin typeface="Cambria Math" panose="02040503050406030204" pitchFamily="18" charset="0"/>
                          </a:rPr>
                          <m:t>10</m:t>
                        </m:r>
                      </m:sub>
                    </m:sSub>
                  </m:oMath>
                </a14:m>
                <a:endParaRPr lang="en-US" sz="2000" dirty="0"/>
              </a:p>
              <a:p>
                <a:pPr lvl="1"/>
                <a14:m>
                  <m:oMath xmlns:m="http://schemas.openxmlformats.org/officeDocument/2006/math">
                    <m:r>
                      <a:rPr lang="en-US" sz="2000" i="1" dirty="0" smtClean="0">
                        <a:latin typeface="Cambria Math" panose="02040503050406030204" pitchFamily="18" charset="0"/>
                      </a:rPr>
                      <m:t>𝑥</m:t>
                    </m:r>
                    <m:r>
                      <a:rPr lang="en-US" sz="2000" i="1" dirty="0">
                        <a:latin typeface="Cambria Math" panose="02040503050406030204" pitchFamily="18" charset="0"/>
                      </a:rPr>
                      <m:t>^</m:t>
                    </m:r>
                    <m:r>
                      <a:rPr lang="en-US" sz="2000" b="0" i="1" dirty="0" smtClean="0">
                        <a:latin typeface="Cambria Math" panose="02040503050406030204" pitchFamily="18" charset="0"/>
                      </a:rPr>
                      <m:t>𝑦</m:t>
                    </m:r>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10010</m:t>
                        </m:r>
                      </m:e>
                      <m:sub>
                        <m:r>
                          <a:rPr lang="en-US" sz="2000" b="0" i="1" dirty="0" smtClean="0">
                            <a:latin typeface="Cambria Math" panose="02040503050406030204" pitchFamily="18" charset="0"/>
                          </a:rPr>
                          <m:t>2</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14</m:t>
                        </m:r>
                      </m:e>
                      <m:sub>
                        <m:r>
                          <a:rPr lang="en-US" sz="2000" b="0" i="1" dirty="0" smtClean="0">
                            <a:latin typeface="Cambria Math" panose="02040503050406030204" pitchFamily="18" charset="0"/>
                          </a:rPr>
                          <m:t>10</m:t>
                        </m:r>
                      </m:sub>
                    </m:sSub>
                  </m:oMath>
                </a14:m>
                <a:endParaRPr lang="en-US" sz="2000" dirty="0"/>
              </a:p>
              <a:p>
                <a:pPr lvl="1"/>
                <a:endParaRPr lang="en-US" sz="2000" dirty="0"/>
              </a:p>
              <a:p>
                <a:endParaRPr lang="en-US" dirty="0"/>
              </a:p>
            </p:txBody>
          </p:sp>
        </mc:Choice>
        <mc:Fallback>
          <p:sp>
            <p:nvSpPr>
              <p:cNvPr id="4" name="Content Placeholder 3">
                <a:extLst>
                  <a:ext uri="{FF2B5EF4-FFF2-40B4-BE49-F238E27FC236}">
                    <a16:creationId xmlns:a16="http://schemas.microsoft.com/office/drawing/2014/main" id="{51FB016F-42EF-4B22-2825-0B0182630FE1}"/>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a:stretch>
              </a:blipFill>
            </p:spPr>
            <p:txBody>
              <a:bodyPr/>
              <a:lstStyle/>
              <a:p>
                <a:r>
                  <a:rPr lang="en-US">
                    <a:noFill/>
                  </a:rPr>
                  <a:t> </a:t>
                </a:r>
              </a:p>
            </p:txBody>
          </p:sp>
        </mc:Fallback>
      </mc:AlternateContent>
      <p:sp>
        <p:nvSpPr>
          <p:cNvPr id="2" name="Slide Number Placeholder 10">
            <a:extLst>
              <a:ext uri="{FF2B5EF4-FFF2-40B4-BE49-F238E27FC236}">
                <a16:creationId xmlns:a16="http://schemas.microsoft.com/office/drawing/2014/main" id="{AD4A9C69-C8A8-417B-5F5F-969E3233AB24}"/>
              </a:ext>
            </a:extLst>
          </p:cNvPr>
          <p:cNvSpPr txBox="1">
            <a:spLocks/>
          </p:cNvSpPr>
          <p:nvPr/>
        </p:nvSpPr>
        <p:spPr>
          <a:xfrm>
            <a:off x="11632162" y="6453002"/>
            <a:ext cx="429207"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C057153-B650-4DEB-B370-79DDCFDCE934}" type="slidenum">
              <a:rPr lang="en-US" smtClean="0"/>
              <a:pPr/>
              <a:t>42</a:t>
            </a:fld>
            <a:endParaRPr lang="en-US"/>
          </a:p>
        </p:txBody>
      </p:sp>
      <p:graphicFrame>
        <p:nvGraphicFramePr>
          <p:cNvPr id="3" name="Table 2">
            <a:extLst>
              <a:ext uri="{FF2B5EF4-FFF2-40B4-BE49-F238E27FC236}">
                <a16:creationId xmlns:a16="http://schemas.microsoft.com/office/drawing/2014/main" id="{F2F636E1-670D-8EC3-0F3B-6BD8DABC3F55}"/>
              </a:ext>
            </a:extLst>
          </p:cNvPr>
          <p:cNvGraphicFramePr>
            <a:graphicFrameLocks noGrp="1"/>
          </p:cNvGraphicFramePr>
          <p:nvPr>
            <p:extLst>
              <p:ext uri="{D42A27DB-BD31-4B8C-83A1-F6EECF244321}">
                <p14:modId xmlns:p14="http://schemas.microsoft.com/office/powerpoint/2010/main" val="58944492"/>
              </p:ext>
            </p:extLst>
          </p:nvPr>
        </p:nvGraphicFramePr>
        <p:xfrm>
          <a:off x="9856094" y="4349564"/>
          <a:ext cx="2077236" cy="2286000"/>
        </p:xfrm>
        <a:graphic>
          <a:graphicData uri="http://schemas.openxmlformats.org/drawingml/2006/table">
            <a:tbl>
              <a:tblPr firstRow="1" bandRow="1">
                <a:tableStyleId>{00A15C55-8517-42AA-B614-E9B94910E393}</a:tableStyleId>
              </a:tblPr>
              <a:tblGrid>
                <a:gridCol w="692412">
                  <a:extLst>
                    <a:ext uri="{9D8B030D-6E8A-4147-A177-3AD203B41FA5}">
                      <a16:colId xmlns:a16="http://schemas.microsoft.com/office/drawing/2014/main" val="3264958069"/>
                    </a:ext>
                  </a:extLst>
                </a:gridCol>
                <a:gridCol w="692412">
                  <a:extLst>
                    <a:ext uri="{9D8B030D-6E8A-4147-A177-3AD203B41FA5}">
                      <a16:colId xmlns:a16="http://schemas.microsoft.com/office/drawing/2014/main" val="3181845814"/>
                    </a:ext>
                  </a:extLst>
                </a:gridCol>
                <a:gridCol w="692412">
                  <a:extLst>
                    <a:ext uri="{9D8B030D-6E8A-4147-A177-3AD203B41FA5}">
                      <a16:colId xmlns:a16="http://schemas.microsoft.com/office/drawing/2014/main" val="4184236198"/>
                    </a:ext>
                  </a:extLst>
                </a:gridCol>
              </a:tblGrid>
              <a:tr h="213898">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213898">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213898">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213898">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213898">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graphicFrame>
        <p:nvGraphicFramePr>
          <p:cNvPr id="5" name="Table 4">
            <a:extLst>
              <a:ext uri="{FF2B5EF4-FFF2-40B4-BE49-F238E27FC236}">
                <a16:creationId xmlns:a16="http://schemas.microsoft.com/office/drawing/2014/main" id="{212EC06C-F654-650A-BD60-8E2305EF9132}"/>
              </a:ext>
            </a:extLst>
          </p:cNvPr>
          <p:cNvGraphicFramePr>
            <a:graphicFrameLocks noGrp="1"/>
          </p:cNvGraphicFramePr>
          <p:nvPr>
            <p:extLst>
              <p:ext uri="{D42A27DB-BD31-4B8C-83A1-F6EECF244321}">
                <p14:modId xmlns:p14="http://schemas.microsoft.com/office/powerpoint/2010/main" val="2490572968"/>
              </p:ext>
            </p:extLst>
          </p:nvPr>
        </p:nvGraphicFramePr>
        <p:xfrm>
          <a:off x="7226300" y="1552091"/>
          <a:ext cx="2077236" cy="2286000"/>
        </p:xfrm>
        <a:graphic>
          <a:graphicData uri="http://schemas.openxmlformats.org/drawingml/2006/table">
            <a:tbl>
              <a:tblPr firstRow="1" bandRow="1">
                <a:tableStyleId>{00A15C55-8517-42AA-B614-E9B94910E393}</a:tableStyleId>
              </a:tblPr>
              <a:tblGrid>
                <a:gridCol w="692412">
                  <a:extLst>
                    <a:ext uri="{9D8B030D-6E8A-4147-A177-3AD203B41FA5}">
                      <a16:colId xmlns:a16="http://schemas.microsoft.com/office/drawing/2014/main" val="3264958069"/>
                    </a:ext>
                  </a:extLst>
                </a:gridCol>
                <a:gridCol w="692412">
                  <a:extLst>
                    <a:ext uri="{9D8B030D-6E8A-4147-A177-3AD203B41FA5}">
                      <a16:colId xmlns:a16="http://schemas.microsoft.com/office/drawing/2014/main" val="3181845814"/>
                    </a:ext>
                  </a:extLst>
                </a:gridCol>
                <a:gridCol w="692412">
                  <a:extLst>
                    <a:ext uri="{9D8B030D-6E8A-4147-A177-3AD203B41FA5}">
                      <a16:colId xmlns:a16="http://schemas.microsoft.com/office/drawing/2014/main" val="4184236198"/>
                    </a:ext>
                  </a:extLst>
                </a:gridCol>
              </a:tblGrid>
              <a:tr h="213898">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213898">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213898">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2366759319"/>
                  </a:ext>
                </a:extLst>
              </a:tr>
              <a:tr h="213898">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1738387248"/>
                  </a:ext>
                </a:extLst>
              </a:tr>
              <a:tr h="213898">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graphicFrame>
        <p:nvGraphicFramePr>
          <p:cNvPr id="6" name="Table 5">
            <a:extLst>
              <a:ext uri="{FF2B5EF4-FFF2-40B4-BE49-F238E27FC236}">
                <a16:creationId xmlns:a16="http://schemas.microsoft.com/office/drawing/2014/main" id="{E0D52AC0-3088-C99A-D26F-A93316D2DA0B}"/>
              </a:ext>
            </a:extLst>
          </p:cNvPr>
          <p:cNvGraphicFramePr>
            <a:graphicFrameLocks noGrp="1"/>
          </p:cNvGraphicFramePr>
          <p:nvPr>
            <p:extLst>
              <p:ext uri="{D42A27DB-BD31-4B8C-83A1-F6EECF244321}">
                <p14:modId xmlns:p14="http://schemas.microsoft.com/office/powerpoint/2010/main" val="1408747790"/>
              </p:ext>
            </p:extLst>
          </p:nvPr>
        </p:nvGraphicFramePr>
        <p:xfrm>
          <a:off x="7226300" y="4349564"/>
          <a:ext cx="2077236" cy="2286000"/>
        </p:xfrm>
        <a:graphic>
          <a:graphicData uri="http://schemas.openxmlformats.org/drawingml/2006/table">
            <a:tbl>
              <a:tblPr firstRow="1" bandRow="1">
                <a:tableStyleId>{00A15C55-8517-42AA-B614-E9B94910E393}</a:tableStyleId>
              </a:tblPr>
              <a:tblGrid>
                <a:gridCol w="692412">
                  <a:extLst>
                    <a:ext uri="{9D8B030D-6E8A-4147-A177-3AD203B41FA5}">
                      <a16:colId xmlns:a16="http://schemas.microsoft.com/office/drawing/2014/main" val="3264958069"/>
                    </a:ext>
                  </a:extLst>
                </a:gridCol>
                <a:gridCol w="692412">
                  <a:extLst>
                    <a:ext uri="{9D8B030D-6E8A-4147-A177-3AD203B41FA5}">
                      <a16:colId xmlns:a16="http://schemas.microsoft.com/office/drawing/2014/main" val="3181845814"/>
                    </a:ext>
                  </a:extLst>
                </a:gridCol>
                <a:gridCol w="692412">
                  <a:extLst>
                    <a:ext uri="{9D8B030D-6E8A-4147-A177-3AD203B41FA5}">
                      <a16:colId xmlns:a16="http://schemas.microsoft.com/office/drawing/2014/main" val="4184236198"/>
                    </a:ext>
                  </a:extLst>
                </a:gridCol>
              </a:tblGrid>
              <a:tr h="213898">
                <a:tc>
                  <a:txBody>
                    <a:bodyPr/>
                    <a:lstStyle/>
                    <a:p>
                      <a:pPr algn="ctr"/>
                      <a:r>
                        <a:rPr lang="en-US" sz="2000" dirty="0"/>
                        <a:t>X</a:t>
                      </a:r>
                    </a:p>
                  </a:txBody>
                  <a:tcPr/>
                </a:tc>
                <a:tc>
                  <a:txBody>
                    <a:bodyPr/>
                    <a:lstStyle/>
                    <a:p>
                      <a:pPr algn="ctr"/>
                      <a:r>
                        <a:rPr lang="en-US" sz="2000" dirty="0"/>
                        <a:t>Y</a:t>
                      </a:r>
                    </a:p>
                  </a:txBody>
                  <a:tcPr/>
                </a:tc>
                <a:tc>
                  <a:txBody>
                    <a:bodyPr/>
                    <a:lstStyle/>
                    <a:p>
                      <a:pPr algn="ctr"/>
                      <a:r>
                        <a:rPr lang="en-US" sz="2000" dirty="0"/>
                        <a:t>X ∨ Y</a:t>
                      </a:r>
                    </a:p>
                  </a:txBody>
                  <a:tcPr/>
                </a:tc>
                <a:extLst>
                  <a:ext uri="{0D108BD9-81ED-4DB2-BD59-A6C34878D82A}">
                    <a16:rowId xmlns:a16="http://schemas.microsoft.com/office/drawing/2014/main" val="4058499360"/>
                  </a:ext>
                </a:extLst>
              </a:tr>
              <a:tr h="213898">
                <a:tc>
                  <a:txBody>
                    <a:bodyPr/>
                    <a:lstStyle/>
                    <a:p>
                      <a:pPr algn="ctr"/>
                      <a:r>
                        <a:rPr lang="en-US" sz="2000" dirty="0"/>
                        <a:t>0</a:t>
                      </a:r>
                    </a:p>
                  </a:txBody>
                  <a:tcPr/>
                </a:tc>
                <a:tc>
                  <a:txBody>
                    <a:bodyPr/>
                    <a:lstStyle/>
                    <a:p>
                      <a:pPr algn="ctr"/>
                      <a:r>
                        <a:rPr lang="en-US" sz="2000" dirty="0"/>
                        <a:t>0</a:t>
                      </a:r>
                    </a:p>
                  </a:txBody>
                  <a:tcPr/>
                </a:tc>
                <a:tc>
                  <a:txBody>
                    <a:bodyPr/>
                    <a:lstStyle/>
                    <a:p>
                      <a:pPr algn="ctr"/>
                      <a:r>
                        <a:rPr lang="en-US" sz="2000" dirty="0"/>
                        <a:t>0</a:t>
                      </a:r>
                    </a:p>
                  </a:txBody>
                  <a:tcPr/>
                </a:tc>
                <a:extLst>
                  <a:ext uri="{0D108BD9-81ED-4DB2-BD59-A6C34878D82A}">
                    <a16:rowId xmlns:a16="http://schemas.microsoft.com/office/drawing/2014/main" val="68841992"/>
                  </a:ext>
                </a:extLst>
              </a:tr>
              <a:tr h="213898">
                <a:tc>
                  <a:txBody>
                    <a:bodyPr/>
                    <a:lstStyle/>
                    <a:p>
                      <a:pPr algn="ctr"/>
                      <a:r>
                        <a:rPr lang="en-US" sz="2000" dirty="0"/>
                        <a:t>0</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2366759319"/>
                  </a:ext>
                </a:extLst>
              </a:tr>
              <a:tr h="213898">
                <a:tc>
                  <a:txBody>
                    <a:bodyPr/>
                    <a:lstStyle/>
                    <a:p>
                      <a:pPr algn="ctr"/>
                      <a:r>
                        <a:rPr lang="en-US" sz="2000" dirty="0"/>
                        <a:t>1</a:t>
                      </a:r>
                    </a:p>
                  </a:txBody>
                  <a:tcPr/>
                </a:tc>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1738387248"/>
                  </a:ext>
                </a:extLst>
              </a:tr>
              <a:tr h="305338">
                <a:tc>
                  <a:txBody>
                    <a:bodyPr/>
                    <a:lstStyle/>
                    <a:p>
                      <a:pPr algn="ctr"/>
                      <a:r>
                        <a:rPr lang="en-US" sz="2000" dirty="0"/>
                        <a:t>1</a:t>
                      </a:r>
                    </a:p>
                  </a:txBody>
                  <a:tcPr/>
                </a:tc>
                <a:tc>
                  <a:txBody>
                    <a:bodyPr/>
                    <a:lstStyle/>
                    <a:p>
                      <a:pPr algn="ctr"/>
                      <a:r>
                        <a:rPr lang="en-US" sz="2000" dirty="0"/>
                        <a:t>1</a:t>
                      </a:r>
                    </a:p>
                  </a:txBody>
                  <a:tcPr/>
                </a:tc>
                <a:tc>
                  <a:txBody>
                    <a:bodyPr/>
                    <a:lstStyle/>
                    <a:p>
                      <a:pPr algn="ctr"/>
                      <a:r>
                        <a:rPr lang="en-US" sz="2000" dirty="0"/>
                        <a:t>1</a:t>
                      </a:r>
                    </a:p>
                  </a:txBody>
                  <a:tcPr/>
                </a:tc>
                <a:extLst>
                  <a:ext uri="{0D108BD9-81ED-4DB2-BD59-A6C34878D82A}">
                    <a16:rowId xmlns:a16="http://schemas.microsoft.com/office/drawing/2014/main" val="667803333"/>
                  </a:ext>
                </a:extLst>
              </a:tr>
            </a:tbl>
          </a:graphicData>
        </a:graphic>
      </p:graphicFrame>
      <p:sp>
        <p:nvSpPr>
          <p:cNvPr id="7" name="TextBox 6">
            <a:extLst>
              <a:ext uri="{FF2B5EF4-FFF2-40B4-BE49-F238E27FC236}">
                <a16:creationId xmlns:a16="http://schemas.microsoft.com/office/drawing/2014/main" id="{902DE197-655B-0046-9AC4-03AA678C64D0}"/>
              </a:ext>
            </a:extLst>
          </p:cNvPr>
          <p:cNvSpPr txBox="1"/>
          <p:nvPr/>
        </p:nvSpPr>
        <p:spPr>
          <a:xfrm>
            <a:off x="7924710" y="3932137"/>
            <a:ext cx="952590" cy="400110"/>
          </a:xfrm>
          <a:prstGeom prst="rect">
            <a:avLst/>
          </a:prstGeom>
          <a:noFill/>
        </p:spPr>
        <p:txBody>
          <a:bodyPr wrap="square" rtlCol="0">
            <a:spAutoFit/>
          </a:bodyPr>
          <a:lstStyle/>
          <a:p>
            <a:r>
              <a:rPr lang="en-US" sz="2000" dirty="0"/>
              <a:t>OR (|)</a:t>
            </a:r>
          </a:p>
        </p:txBody>
      </p:sp>
      <p:sp>
        <p:nvSpPr>
          <p:cNvPr id="8" name="TextBox 7">
            <a:extLst>
              <a:ext uri="{FF2B5EF4-FFF2-40B4-BE49-F238E27FC236}">
                <a16:creationId xmlns:a16="http://schemas.microsoft.com/office/drawing/2014/main" id="{744103DC-41FD-DC3F-1E2F-0D3D50E1652D}"/>
              </a:ext>
            </a:extLst>
          </p:cNvPr>
          <p:cNvSpPr txBox="1"/>
          <p:nvPr/>
        </p:nvSpPr>
        <p:spPr>
          <a:xfrm>
            <a:off x="10461079" y="3966946"/>
            <a:ext cx="1245200" cy="400110"/>
          </a:xfrm>
          <a:prstGeom prst="rect">
            <a:avLst/>
          </a:prstGeom>
          <a:noFill/>
        </p:spPr>
        <p:txBody>
          <a:bodyPr wrap="square" rtlCol="0">
            <a:spAutoFit/>
          </a:bodyPr>
          <a:lstStyle/>
          <a:p>
            <a:r>
              <a:rPr lang="en-US" sz="2000" dirty="0"/>
              <a:t>XOR (^)</a:t>
            </a:r>
          </a:p>
        </p:txBody>
      </p:sp>
      <p:graphicFrame>
        <p:nvGraphicFramePr>
          <p:cNvPr id="9" name="Table 8">
            <a:extLst>
              <a:ext uri="{FF2B5EF4-FFF2-40B4-BE49-F238E27FC236}">
                <a16:creationId xmlns:a16="http://schemas.microsoft.com/office/drawing/2014/main" id="{8063CCFD-3FF8-8F3B-6F3A-79283EA2A6DC}"/>
              </a:ext>
            </a:extLst>
          </p:cNvPr>
          <p:cNvGraphicFramePr>
            <a:graphicFrameLocks noGrp="1"/>
          </p:cNvGraphicFramePr>
          <p:nvPr>
            <p:extLst>
              <p:ext uri="{D42A27DB-BD31-4B8C-83A1-F6EECF244321}">
                <p14:modId xmlns:p14="http://schemas.microsoft.com/office/powerpoint/2010/main" val="551509205"/>
              </p:ext>
            </p:extLst>
          </p:nvPr>
        </p:nvGraphicFramePr>
        <p:xfrm>
          <a:off x="9856094" y="1824540"/>
          <a:ext cx="2077236" cy="1188720"/>
        </p:xfrm>
        <a:graphic>
          <a:graphicData uri="http://schemas.openxmlformats.org/drawingml/2006/table">
            <a:tbl>
              <a:tblPr firstRow="1" bandRow="1">
                <a:tableStyleId>{00A15C55-8517-42AA-B614-E9B94910E393}</a:tableStyleId>
              </a:tblPr>
              <a:tblGrid>
                <a:gridCol w="1038618">
                  <a:extLst>
                    <a:ext uri="{9D8B030D-6E8A-4147-A177-3AD203B41FA5}">
                      <a16:colId xmlns:a16="http://schemas.microsoft.com/office/drawing/2014/main" val="3264958069"/>
                    </a:ext>
                  </a:extLst>
                </a:gridCol>
                <a:gridCol w="1038618">
                  <a:extLst>
                    <a:ext uri="{9D8B030D-6E8A-4147-A177-3AD203B41FA5}">
                      <a16:colId xmlns:a16="http://schemas.microsoft.com/office/drawing/2014/main" val="4184236198"/>
                    </a:ext>
                  </a:extLst>
                </a:gridCol>
              </a:tblGrid>
              <a:tr h="213898">
                <a:tc>
                  <a:txBody>
                    <a:bodyPr/>
                    <a:lstStyle/>
                    <a:p>
                      <a:pPr algn="ctr"/>
                      <a:r>
                        <a:rPr lang="en-US" sz="2000" dirty="0"/>
                        <a:t>X</a:t>
                      </a:r>
                    </a:p>
                  </a:txBody>
                  <a:tcPr/>
                </a:tc>
                <a:tc>
                  <a:txBody>
                    <a:bodyPr/>
                    <a:lstStyle/>
                    <a:p>
                      <a:pPr algn="ctr"/>
                      <a:r>
                        <a:rPr lang="en-US" sz="2000" dirty="0"/>
                        <a:t>¬ X</a:t>
                      </a:r>
                    </a:p>
                  </a:txBody>
                  <a:tcPr/>
                </a:tc>
                <a:extLst>
                  <a:ext uri="{0D108BD9-81ED-4DB2-BD59-A6C34878D82A}">
                    <a16:rowId xmlns:a16="http://schemas.microsoft.com/office/drawing/2014/main" val="4058499360"/>
                  </a:ext>
                </a:extLst>
              </a:tr>
              <a:tr h="213898">
                <a:tc>
                  <a:txBody>
                    <a:bodyPr/>
                    <a:lstStyle/>
                    <a:p>
                      <a:pPr algn="ctr"/>
                      <a:r>
                        <a:rPr lang="en-US" sz="2000" dirty="0"/>
                        <a:t>0</a:t>
                      </a:r>
                    </a:p>
                  </a:txBody>
                  <a:tcPr/>
                </a:tc>
                <a:tc>
                  <a:txBody>
                    <a:bodyPr/>
                    <a:lstStyle/>
                    <a:p>
                      <a:pPr algn="ctr"/>
                      <a:r>
                        <a:rPr lang="en-US" sz="2000" dirty="0"/>
                        <a:t>1</a:t>
                      </a:r>
                    </a:p>
                  </a:txBody>
                  <a:tcPr/>
                </a:tc>
                <a:extLst>
                  <a:ext uri="{0D108BD9-81ED-4DB2-BD59-A6C34878D82A}">
                    <a16:rowId xmlns:a16="http://schemas.microsoft.com/office/drawing/2014/main" val="68841992"/>
                  </a:ext>
                </a:extLst>
              </a:tr>
              <a:tr h="213898">
                <a:tc>
                  <a:txBody>
                    <a:bodyPr/>
                    <a:lstStyle/>
                    <a:p>
                      <a:pPr algn="ctr"/>
                      <a:r>
                        <a:rPr lang="en-US" sz="2000" dirty="0"/>
                        <a:t>1</a:t>
                      </a:r>
                    </a:p>
                  </a:txBody>
                  <a:tcPr/>
                </a:tc>
                <a:tc>
                  <a:txBody>
                    <a:bodyPr/>
                    <a:lstStyle/>
                    <a:p>
                      <a:pPr algn="ctr"/>
                      <a:r>
                        <a:rPr lang="en-US" sz="2000" dirty="0"/>
                        <a:t>0</a:t>
                      </a:r>
                    </a:p>
                  </a:txBody>
                  <a:tcPr/>
                </a:tc>
                <a:extLst>
                  <a:ext uri="{0D108BD9-81ED-4DB2-BD59-A6C34878D82A}">
                    <a16:rowId xmlns:a16="http://schemas.microsoft.com/office/drawing/2014/main" val="667803333"/>
                  </a:ext>
                </a:extLst>
              </a:tr>
            </a:tbl>
          </a:graphicData>
        </a:graphic>
      </p:graphicFrame>
      <p:sp>
        <p:nvSpPr>
          <p:cNvPr id="12" name="TextBox 11">
            <a:extLst>
              <a:ext uri="{FF2B5EF4-FFF2-40B4-BE49-F238E27FC236}">
                <a16:creationId xmlns:a16="http://schemas.microsoft.com/office/drawing/2014/main" id="{4A7BA321-474E-FD6F-6694-23F3319CBCCA}"/>
              </a:ext>
            </a:extLst>
          </p:cNvPr>
          <p:cNvSpPr txBox="1"/>
          <p:nvPr/>
        </p:nvSpPr>
        <p:spPr>
          <a:xfrm>
            <a:off x="10446491" y="1369926"/>
            <a:ext cx="1486839" cy="400110"/>
          </a:xfrm>
          <a:prstGeom prst="rect">
            <a:avLst/>
          </a:prstGeom>
          <a:noFill/>
        </p:spPr>
        <p:txBody>
          <a:bodyPr wrap="square" rtlCol="0">
            <a:spAutoFit/>
          </a:bodyPr>
          <a:lstStyle/>
          <a:p>
            <a:r>
              <a:rPr lang="en-US" sz="2000" dirty="0"/>
              <a:t>NOT (~)</a:t>
            </a:r>
          </a:p>
        </p:txBody>
      </p:sp>
      <p:sp>
        <p:nvSpPr>
          <p:cNvPr id="13" name="TextBox 12">
            <a:extLst>
              <a:ext uri="{FF2B5EF4-FFF2-40B4-BE49-F238E27FC236}">
                <a16:creationId xmlns:a16="http://schemas.microsoft.com/office/drawing/2014/main" id="{53FD67DA-5AD7-13EF-6B46-AAEE4EB2C0A3}"/>
              </a:ext>
            </a:extLst>
          </p:cNvPr>
          <p:cNvSpPr txBox="1"/>
          <p:nvPr/>
        </p:nvSpPr>
        <p:spPr>
          <a:xfrm>
            <a:off x="7816697" y="1151921"/>
            <a:ext cx="1486839" cy="400110"/>
          </a:xfrm>
          <a:prstGeom prst="rect">
            <a:avLst/>
          </a:prstGeom>
          <a:noFill/>
        </p:spPr>
        <p:txBody>
          <a:bodyPr wrap="square" rtlCol="0">
            <a:spAutoFit/>
          </a:bodyPr>
          <a:lstStyle/>
          <a:p>
            <a:r>
              <a:rPr lang="en-US" sz="2000" dirty="0"/>
              <a:t>AND (&amp;)</a:t>
            </a:r>
          </a:p>
        </p:txBody>
      </p:sp>
    </p:spTree>
    <p:extLst>
      <p:ext uri="{BB962C8B-B14F-4D97-AF65-F5344CB8AC3E}">
        <p14:creationId xmlns:p14="http://schemas.microsoft.com/office/powerpoint/2010/main" val="9618622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6D660-42C8-AB25-F8D9-D8924E71981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9FFCAB4-ACEF-D465-B9FF-A0C54D5CF52D}"/>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Masking</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DE693A49-CF23-E3ED-94CA-A3E607468412}"/>
              </a:ext>
            </a:extLst>
          </p:cNvPr>
          <p:cNvSpPr>
            <a:spLocks noGrp="1"/>
          </p:cNvSpPr>
          <p:nvPr>
            <p:ph type="sldNum" sz="quarter" idx="12"/>
          </p:nvPr>
        </p:nvSpPr>
        <p:spPr/>
        <p:txBody>
          <a:bodyPr/>
          <a:lstStyle/>
          <a:p>
            <a:fld id="{CC057153-B650-4DEB-B370-79DDCFDCE934}" type="slidenum">
              <a:rPr lang="en-US" smtClean="0"/>
              <a:t>43</a:t>
            </a:fld>
            <a:endParaRPr lang="en-US"/>
          </a:p>
        </p:txBody>
      </p:sp>
      <p:sp>
        <p:nvSpPr>
          <p:cNvPr id="4" name="Content Placeholder 3">
            <a:extLst>
              <a:ext uri="{FF2B5EF4-FFF2-40B4-BE49-F238E27FC236}">
                <a16:creationId xmlns:a16="http://schemas.microsoft.com/office/drawing/2014/main" id="{FD3A8345-0395-9019-BCAB-3FFD1796294F}"/>
              </a:ext>
            </a:extLst>
          </p:cNvPr>
          <p:cNvSpPr>
            <a:spLocks noGrp="1"/>
          </p:cNvSpPr>
          <p:nvPr>
            <p:ph idx="1"/>
          </p:nvPr>
        </p:nvSpPr>
        <p:spPr>
          <a:xfrm>
            <a:off x="612647" y="1715532"/>
            <a:ext cx="10817353" cy="4593828"/>
          </a:xfrm>
        </p:spPr>
        <p:txBody>
          <a:bodyPr>
            <a:noAutofit/>
          </a:bodyPr>
          <a:lstStyle/>
          <a:p>
            <a:r>
              <a:rPr lang="en-US" sz="2400" dirty="0"/>
              <a:t>We can use bitwise operations to </a:t>
            </a:r>
            <a:r>
              <a:rPr lang="en-US" sz="2400" b="1" dirty="0"/>
              <a:t>mask</a:t>
            </a:r>
            <a:r>
              <a:rPr lang="en-US" sz="2400" dirty="0"/>
              <a:t> a certain number of bits in a number. </a:t>
            </a:r>
          </a:p>
          <a:p>
            <a:r>
              <a:rPr lang="en-US" sz="2400" dirty="0"/>
              <a:t>By masking, we can reset, set, or invert certain bits in a number.</a:t>
            </a:r>
          </a:p>
          <a:p>
            <a:pPr fontAlgn="base"/>
            <a:r>
              <a:rPr lang="en-US" sz="2400" dirty="0"/>
              <a:t>Bitwise AND will reset a subset of the bits to 0 </a:t>
            </a:r>
          </a:p>
          <a:p>
            <a:pPr fontAlgn="base"/>
            <a:r>
              <a:rPr lang="en-US" sz="2400" dirty="0"/>
              <a:t>Bitwise OR will set a subset of the bits to 1</a:t>
            </a:r>
          </a:p>
          <a:p>
            <a:pPr fontAlgn="base"/>
            <a:r>
              <a:rPr lang="en-US" sz="2400" dirty="0"/>
              <a:t>Bitwise XOR will invert a subset of the bits</a:t>
            </a:r>
          </a:p>
          <a:p>
            <a:endParaRPr lang="en-US" sz="2400" dirty="0"/>
          </a:p>
        </p:txBody>
      </p:sp>
    </p:spTree>
    <p:extLst>
      <p:ext uri="{BB962C8B-B14F-4D97-AF65-F5344CB8AC3E}">
        <p14:creationId xmlns:p14="http://schemas.microsoft.com/office/powerpoint/2010/main" val="244078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476A8-2C89-D19B-A469-F9445FC59CB0}"/>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4BAEF31-46BE-F3E4-EBB7-2D4281C57796}"/>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AND – Resetting bits to 0</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AC0255DB-23D2-67BD-5BE0-801E9BC8179C}"/>
              </a:ext>
            </a:extLst>
          </p:cNvPr>
          <p:cNvSpPr>
            <a:spLocks noGrp="1"/>
          </p:cNvSpPr>
          <p:nvPr>
            <p:ph type="sldNum" sz="quarter" idx="12"/>
          </p:nvPr>
        </p:nvSpPr>
        <p:spPr/>
        <p:txBody>
          <a:bodyPr/>
          <a:lstStyle/>
          <a:p>
            <a:fld id="{CC057153-B650-4DEB-B370-79DDCFDCE934}" type="slidenum">
              <a:rPr lang="en-US" smtClean="0"/>
              <a:t>44</a:t>
            </a:fld>
            <a:endParaRPr lang="en-US"/>
          </a:p>
        </p:txBody>
      </p:sp>
      <p:sp>
        <p:nvSpPr>
          <p:cNvPr id="4" name="Content Placeholder 3">
            <a:extLst>
              <a:ext uri="{FF2B5EF4-FFF2-40B4-BE49-F238E27FC236}">
                <a16:creationId xmlns:a16="http://schemas.microsoft.com/office/drawing/2014/main" id="{4E34D92C-D401-4092-C3EA-A28A7F04EB26}"/>
              </a:ext>
            </a:extLst>
          </p:cNvPr>
          <p:cNvSpPr>
            <a:spLocks noGrp="1"/>
          </p:cNvSpPr>
          <p:nvPr>
            <p:ph idx="1"/>
          </p:nvPr>
        </p:nvSpPr>
        <p:spPr>
          <a:xfrm>
            <a:off x="612647" y="1715532"/>
            <a:ext cx="10817353" cy="4593828"/>
          </a:xfrm>
        </p:spPr>
        <p:txBody>
          <a:bodyPr>
            <a:noAutofit/>
          </a:bodyPr>
          <a:lstStyle/>
          <a:p>
            <a:pPr marL="0" indent="0">
              <a:buNone/>
            </a:pPr>
            <a:r>
              <a:rPr lang="en-US" sz="2800" dirty="0"/>
              <a:t>We want to reset the three least significant bits to 0</a:t>
            </a:r>
          </a:p>
        </p:txBody>
      </p:sp>
      <p:graphicFrame>
        <p:nvGraphicFramePr>
          <p:cNvPr id="2" name="Table 1">
            <a:extLst>
              <a:ext uri="{FF2B5EF4-FFF2-40B4-BE49-F238E27FC236}">
                <a16:creationId xmlns:a16="http://schemas.microsoft.com/office/drawing/2014/main" id="{5A6702E0-7E44-F70E-CEB4-EAE1C765CDDA}"/>
              </a:ext>
            </a:extLst>
          </p:cNvPr>
          <p:cNvGraphicFramePr>
            <a:graphicFrameLocks noGrp="1"/>
          </p:cNvGraphicFramePr>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
        <p:nvSpPr>
          <p:cNvPr id="3" name="TextBox 2">
            <a:extLst>
              <a:ext uri="{FF2B5EF4-FFF2-40B4-BE49-F238E27FC236}">
                <a16:creationId xmlns:a16="http://schemas.microsoft.com/office/drawing/2014/main" id="{C7CF045B-CFFF-1FF4-BC31-746C96E2688D}"/>
              </a:ext>
            </a:extLst>
          </p:cNvPr>
          <p:cNvSpPr txBox="1"/>
          <p:nvPr/>
        </p:nvSpPr>
        <p:spPr>
          <a:xfrm>
            <a:off x="1854713" y="5602779"/>
            <a:ext cx="8755795" cy="523220"/>
          </a:xfrm>
          <a:prstGeom prst="rect">
            <a:avLst/>
          </a:prstGeom>
          <a:noFill/>
        </p:spPr>
        <p:txBody>
          <a:bodyPr wrap="none" rtlCol="0">
            <a:spAutoFit/>
          </a:bodyPr>
          <a:lstStyle/>
          <a:p>
            <a:r>
              <a:rPr lang="en-US" sz="2800" i="1" dirty="0"/>
              <a:t>What number should we bitwise-AND (&amp;) to do this?</a:t>
            </a:r>
          </a:p>
        </p:txBody>
      </p:sp>
      <p:sp>
        <p:nvSpPr>
          <p:cNvPr id="6" name="TextBox 5">
            <a:extLst>
              <a:ext uri="{FF2B5EF4-FFF2-40B4-BE49-F238E27FC236}">
                <a16:creationId xmlns:a16="http://schemas.microsoft.com/office/drawing/2014/main" id="{8B57E672-ACAE-4DED-D6BA-F1E820B7BD62}"/>
              </a:ext>
            </a:extLst>
          </p:cNvPr>
          <p:cNvSpPr txBox="1"/>
          <p:nvPr/>
        </p:nvSpPr>
        <p:spPr>
          <a:xfrm>
            <a:off x="708975" y="3933315"/>
            <a:ext cx="559549" cy="523220"/>
          </a:xfrm>
          <a:prstGeom prst="rect">
            <a:avLst/>
          </a:prstGeom>
          <a:noFill/>
        </p:spPr>
        <p:txBody>
          <a:bodyPr wrap="square" rtlCol="0">
            <a:spAutoFit/>
          </a:bodyPr>
          <a:lstStyle/>
          <a:p>
            <a:r>
              <a:rPr lang="en-US" sz="2800" dirty="0"/>
              <a:t>&amp;</a:t>
            </a:r>
          </a:p>
        </p:txBody>
      </p:sp>
    </p:spTree>
    <p:extLst>
      <p:ext uri="{BB962C8B-B14F-4D97-AF65-F5344CB8AC3E}">
        <p14:creationId xmlns:p14="http://schemas.microsoft.com/office/powerpoint/2010/main" val="36642319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0416C-D887-8BA8-77A6-9A359EEF669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53E448D2-1246-764E-59A3-49E6500B2344}"/>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AND – Resetting bits to 0</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B37B53A7-19CB-A781-C501-D0C9083E1B12}"/>
              </a:ext>
            </a:extLst>
          </p:cNvPr>
          <p:cNvSpPr>
            <a:spLocks noGrp="1"/>
          </p:cNvSpPr>
          <p:nvPr>
            <p:ph type="sldNum" sz="quarter" idx="12"/>
          </p:nvPr>
        </p:nvSpPr>
        <p:spPr/>
        <p:txBody>
          <a:bodyPr/>
          <a:lstStyle/>
          <a:p>
            <a:fld id="{CC057153-B650-4DEB-B370-79DDCFDCE934}" type="slidenum">
              <a:rPr lang="en-US" smtClean="0"/>
              <a:t>45</a:t>
            </a:fld>
            <a:endParaRPr lang="en-US"/>
          </a:p>
        </p:txBody>
      </p:sp>
      <p:sp>
        <p:nvSpPr>
          <p:cNvPr id="4" name="Content Placeholder 3">
            <a:extLst>
              <a:ext uri="{FF2B5EF4-FFF2-40B4-BE49-F238E27FC236}">
                <a16:creationId xmlns:a16="http://schemas.microsoft.com/office/drawing/2014/main" id="{2CD443D0-AA69-DD4A-104C-1599773443A5}"/>
              </a:ext>
            </a:extLst>
          </p:cNvPr>
          <p:cNvSpPr>
            <a:spLocks noGrp="1"/>
          </p:cNvSpPr>
          <p:nvPr>
            <p:ph idx="1"/>
          </p:nvPr>
        </p:nvSpPr>
        <p:spPr>
          <a:xfrm>
            <a:off x="612647" y="1715532"/>
            <a:ext cx="10817353" cy="4593828"/>
          </a:xfrm>
        </p:spPr>
        <p:txBody>
          <a:bodyPr>
            <a:noAutofit/>
          </a:bodyPr>
          <a:lstStyle/>
          <a:p>
            <a:pPr marL="0" indent="0">
              <a:buNone/>
            </a:pPr>
            <a:r>
              <a:rPr lang="en-US" sz="2800" dirty="0"/>
              <a:t>We want to reset the three least significant bits to 0</a:t>
            </a:r>
          </a:p>
        </p:txBody>
      </p:sp>
      <p:graphicFrame>
        <p:nvGraphicFramePr>
          <p:cNvPr id="2" name="Table 1">
            <a:extLst>
              <a:ext uri="{FF2B5EF4-FFF2-40B4-BE49-F238E27FC236}">
                <a16:creationId xmlns:a16="http://schemas.microsoft.com/office/drawing/2014/main" id="{A85E582C-9D4F-9578-C106-C70B88585F46}"/>
              </a:ext>
            </a:extLst>
          </p:cNvPr>
          <p:cNvGraphicFramePr>
            <a:graphicFrameLocks noGrp="1"/>
          </p:cNvGraphicFramePr>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
        <p:nvSpPr>
          <p:cNvPr id="3" name="TextBox 2">
            <a:extLst>
              <a:ext uri="{FF2B5EF4-FFF2-40B4-BE49-F238E27FC236}">
                <a16:creationId xmlns:a16="http://schemas.microsoft.com/office/drawing/2014/main" id="{9125B009-D192-7FE8-F3CE-372A3BECB170}"/>
              </a:ext>
            </a:extLst>
          </p:cNvPr>
          <p:cNvSpPr txBox="1"/>
          <p:nvPr/>
        </p:nvSpPr>
        <p:spPr>
          <a:xfrm>
            <a:off x="1854713" y="5602779"/>
            <a:ext cx="8755795" cy="523220"/>
          </a:xfrm>
          <a:prstGeom prst="rect">
            <a:avLst/>
          </a:prstGeom>
          <a:noFill/>
        </p:spPr>
        <p:txBody>
          <a:bodyPr wrap="none" rtlCol="0">
            <a:spAutoFit/>
          </a:bodyPr>
          <a:lstStyle/>
          <a:p>
            <a:r>
              <a:rPr lang="en-US" sz="2800" i="1" dirty="0"/>
              <a:t>What number should we bitwise-AND (&amp;) to do this?</a:t>
            </a:r>
          </a:p>
        </p:txBody>
      </p:sp>
      <p:sp>
        <p:nvSpPr>
          <p:cNvPr id="7" name="TextBox 6">
            <a:extLst>
              <a:ext uri="{FF2B5EF4-FFF2-40B4-BE49-F238E27FC236}">
                <a16:creationId xmlns:a16="http://schemas.microsoft.com/office/drawing/2014/main" id="{22599B0D-EF00-9BE3-5A52-8C901CE66FB6}"/>
              </a:ext>
            </a:extLst>
          </p:cNvPr>
          <p:cNvSpPr txBox="1"/>
          <p:nvPr/>
        </p:nvSpPr>
        <p:spPr>
          <a:xfrm>
            <a:off x="708975" y="3933315"/>
            <a:ext cx="559549" cy="523220"/>
          </a:xfrm>
          <a:prstGeom prst="rect">
            <a:avLst/>
          </a:prstGeom>
          <a:noFill/>
        </p:spPr>
        <p:txBody>
          <a:bodyPr wrap="square" rtlCol="0">
            <a:spAutoFit/>
          </a:bodyPr>
          <a:lstStyle/>
          <a:p>
            <a:r>
              <a:rPr lang="en-US" sz="2800" dirty="0"/>
              <a:t>&amp;</a:t>
            </a:r>
          </a:p>
        </p:txBody>
      </p:sp>
    </p:spTree>
    <p:extLst>
      <p:ext uri="{BB962C8B-B14F-4D97-AF65-F5344CB8AC3E}">
        <p14:creationId xmlns:p14="http://schemas.microsoft.com/office/powerpoint/2010/main" val="30009696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17D40-9415-650D-EC25-B073266EDC61}"/>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26C26E0-54E1-EF40-9724-975D472191C1}"/>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AND – Resetting bits to 0</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356FE319-88D0-A197-DE92-6DDB1DD2F4A8}"/>
              </a:ext>
            </a:extLst>
          </p:cNvPr>
          <p:cNvSpPr>
            <a:spLocks noGrp="1"/>
          </p:cNvSpPr>
          <p:nvPr>
            <p:ph type="sldNum" sz="quarter" idx="12"/>
          </p:nvPr>
        </p:nvSpPr>
        <p:spPr/>
        <p:txBody>
          <a:bodyPr/>
          <a:lstStyle/>
          <a:p>
            <a:fld id="{CC057153-B650-4DEB-B370-79DDCFDCE934}" type="slidenum">
              <a:rPr lang="en-US" smtClean="0"/>
              <a:t>46</a:t>
            </a:fld>
            <a:endParaRPr lang="en-US"/>
          </a:p>
        </p:txBody>
      </p:sp>
      <p:sp>
        <p:nvSpPr>
          <p:cNvPr id="4" name="Content Placeholder 3">
            <a:extLst>
              <a:ext uri="{FF2B5EF4-FFF2-40B4-BE49-F238E27FC236}">
                <a16:creationId xmlns:a16="http://schemas.microsoft.com/office/drawing/2014/main" id="{71709DB2-BA34-2BCF-91A7-B84BEFEC0523}"/>
              </a:ext>
            </a:extLst>
          </p:cNvPr>
          <p:cNvSpPr>
            <a:spLocks noGrp="1"/>
          </p:cNvSpPr>
          <p:nvPr>
            <p:ph idx="1"/>
          </p:nvPr>
        </p:nvSpPr>
        <p:spPr>
          <a:xfrm>
            <a:off x="612647" y="1715532"/>
            <a:ext cx="10817353" cy="4593828"/>
          </a:xfrm>
        </p:spPr>
        <p:txBody>
          <a:bodyPr>
            <a:noAutofit/>
          </a:bodyPr>
          <a:lstStyle/>
          <a:p>
            <a:pPr marL="0" indent="0">
              <a:buNone/>
            </a:pPr>
            <a:r>
              <a:rPr lang="en-US" sz="2800" dirty="0"/>
              <a:t>We want to reset the three least significant bits to 0</a:t>
            </a:r>
          </a:p>
        </p:txBody>
      </p:sp>
      <p:graphicFrame>
        <p:nvGraphicFramePr>
          <p:cNvPr id="2" name="Table 1">
            <a:extLst>
              <a:ext uri="{FF2B5EF4-FFF2-40B4-BE49-F238E27FC236}">
                <a16:creationId xmlns:a16="http://schemas.microsoft.com/office/drawing/2014/main" id="{58ADB58A-25A8-669A-7CA9-CBF96C386BA6}"/>
              </a:ext>
            </a:extLst>
          </p:cNvPr>
          <p:cNvGraphicFramePr>
            <a:graphicFrameLocks noGrp="1"/>
          </p:cNvGraphicFramePr>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
        <p:nvSpPr>
          <p:cNvPr id="7" name="TextBox 6">
            <a:extLst>
              <a:ext uri="{FF2B5EF4-FFF2-40B4-BE49-F238E27FC236}">
                <a16:creationId xmlns:a16="http://schemas.microsoft.com/office/drawing/2014/main" id="{F71A08A8-2A56-D991-A574-93884D554A95}"/>
              </a:ext>
            </a:extLst>
          </p:cNvPr>
          <p:cNvSpPr txBox="1"/>
          <p:nvPr/>
        </p:nvSpPr>
        <p:spPr>
          <a:xfrm>
            <a:off x="3098194" y="5555583"/>
            <a:ext cx="5375126" cy="523220"/>
          </a:xfrm>
          <a:prstGeom prst="rect">
            <a:avLst/>
          </a:prstGeom>
          <a:noFill/>
        </p:spPr>
        <p:txBody>
          <a:bodyPr wrap="none" rtlCol="0">
            <a:spAutoFit/>
          </a:bodyPr>
          <a:lstStyle/>
          <a:p>
            <a:r>
              <a:rPr lang="en-US" sz="2800" i="1" dirty="0"/>
              <a:t>What number is this in decimal?</a:t>
            </a:r>
          </a:p>
        </p:txBody>
      </p:sp>
      <p:sp>
        <p:nvSpPr>
          <p:cNvPr id="12" name="TextBox 11">
            <a:extLst>
              <a:ext uri="{FF2B5EF4-FFF2-40B4-BE49-F238E27FC236}">
                <a16:creationId xmlns:a16="http://schemas.microsoft.com/office/drawing/2014/main" id="{70E0FA78-7D96-F20D-E995-6B23F3509CD9}"/>
              </a:ext>
            </a:extLst>
          </p:cNvPr>
          <p:cNvSpPr txBox="1"/>
          <p:nvPr/>
        </p:nvSpPr>
        <p:spPr>
          <a:xfrm>
            <a:off x="708975" y="3933315"/>
            <a:ext cx="559549" cy="523220"/>
          </a:xfrm>
          <a:prstGeom prst="rect">
            <a:avLst/>
          </a:prstGeom>
          <a:noFill/>
        </p:spPr>
        <p:txBody>
          <a:bodyPr wrap="square" rtlCol="0">
            <a:spAutoFit/>
          </a:bodyPr>
          <a:lstStyle/>
          <a:p>
            <a:r>
              <a:rPr lang="en-US" sz="2800" dirty="0"/>
              <a:t>&amp;</a:t>
            </a:r>
          </a:p>
        </p:txBody>
      </p:sp>
    </p:spTree>
    <p:extLst>
      <p:ext uri="{BB962C8B-B14F-4D97-AF65-F5344CB8AC3E}">
        <p14:creationId xmlns:p14="http://schemas.microsoft.com/office/powerpoint/2010/main" val="2842498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00C8-69AC-7C1C-FC8E-6A03001078E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274A9A6-BE41-72F6-9F9E-C6D31C25CDD6}"/>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AND – Resetting bits to 0</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9DB79137-51E5-A16F-C736-88407D52B0EB}"/>
              </a:ext>
            </a:extLst>
          </p:cNvPr>
          <p:cNvSpPr>
            <a:spLocks noGrp="1"/>
          </p:cNvSpPr>
          <p:nvPr>
            <p:ph type="sldNum" sz="quarter" idx="12"/>
          </p:nvPr>
        </p:nvSpPr>
        <p:spPr/>
        <p:txBody>
          <a:bodyPr/>
          <a:lstStyle/>
          <a:p>
            <a:fld id="{CC057153-B650-4DEB-B370-79DDCFDCE934}" type="slidenum">
              <a:rPr lang="en-US" smtClean="0"/>
              <a:t>47</a:t>
            </a:fld>
            <a:endParaRPr lang="en-US"/>
          </a:p>
        </p:txBody>
      </p:sp>
      <p:sp>
        <p:nvSpPr>
          <p:cNvPr id="4" name="Content Placeholder 3">
            <a:extLst>
              <a:ext uri="{FF2B5EF4-FFF2-40B4-BE49-F238E27FC236}">
                <a16:creationId xmlns:a16="http://schemas.microsoft.com/office/drawing/2014/main" id="{35EC9818-B0A5-5D66-F882-AA17242E5B9E}"/>
              </a:ext>
            </a:extLst>
          </p:cNvPr>
          <p:cNvSpPr>
            <a:spLocks noGrp="1"/>
          </p:cNvSpPr>
          <p:nvPr>
            <p:ph idx="1"/>
          </p:nvPr>
        </p:nvSpPr>
        <p:spPr>
          <a:xfrm>
            <a:off x="612647" y="1715532"/>
            <a:ext cx="10817353" cy="4593828"/>
          </a:xfrm>
        </p:spPr>
        <p:txBody>
          <a:bodyPr>
            <a:noAutofit/>
          </a:bodyPr>
          <a:lstStyle/>
          <a:p>
            <a:pPr marL="0" indent="0">
              <a:buNone/>
            </a:pPr>
            <a:r>
              <a:rPr lang="en-US" sz="2800" dirty="0"/>
              <a:t>We want to reset the three least significant bits to 0</a:t>
            </a:r>
          </a:p>
        </p:txBody>
      </p:sp>
      <p:graphicFrame>
        <p:nvGraphicFramePr>
          <p:cNvPr id="2" name="Table 1">
            <a:extLst>
              <a:ext uri="{FF2B5EF4-FFF2-40B4-BE49-F238E27FC236}">
                <a16:creationId xmlns:a16="http://schemas.microsoft.com/office/drawing/2014/main" id="{36022BED-738F-106C-8C80-9DF43BC5BD02}"/>
              </a:ext>
            </a:extLst>
          </p:cNvPr>
          <p:cNvGraphicFramePr>
            <a:graphicFrameLocks noGrp="1"/>
          </p:cNvGraphicFramePr>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
        <p:nvSpPr>
          <p:cNvPr id="3" name="TextBox 2">
            <a:extLst>
              <a:ext uri="{FF2B5EF4-FFF2-40B4-BE49-F238E27FC236}">
                <a16:creationId xmlns:a16="http://schemas.microsoft.com/office/drawing/2014/main" id="{56A13D84-D535-CF87-1799-8B84BC59F2D9}"/>
              </a:ext>
            </a:extLst>
          </p:cNvPr>
          <p:cNvSpPr txBox="1"/>
          <p:nvPr/>
        </p:nvSpPr>
        <p:spPr>
          <a:xfrm>
            <a:off x="3098194" y="5555583"/>
            <a:ext cx="5375126" cy="523220"/>
          </a:xfrm>
          <a:prstGeom prst="rect">
            <a:avLst/>
          </a:prstGeom>
          <a:noFill/>
        </p:spPr>
        <p:txBody>
          <a:bodyPr wrap="none" rtlCol="0">
            <a:spAutoFit/>
          </a:bodyPr>
          <a:lstStyle/>
          <a:p>
            <a:r>
              <a:rPr lang="en-US" sz="2800" i="1" dirty="0"/>
              <a:t>What number is this in decimal?</a:t>
            </a:r>
          </a:p>
        </p:txBody>
      </p:sp>
      <p:sp>
        <p:nvSpPr>
          <p:cNvPr id="7" name="TextBox 6">
            <a:extLst>
              <a:ext uri="{FF2B5EF4-FFF2-40B4-BE49-F238E27FC236}">
                <a16:creationId xmlns:a16="http://schemas.microsoft.com/office/drawing/2014/main" id="{A0ABBAD6-84DB-CDE4-146D-33D1BD6F4A1E}"/>
              </a:ext>
            </a:extLst>
          </p:cNvPr>
          <p:cNvSpPr txBox="1"/>
          <p:nvPr/>
        </p:nvSpPr>
        <p:spPr>
          <a:xfrm>
            <a:off x="1142220" y="3898681"/>
            <a:ext cx="798424" cy="523220"/>
          </a:xfrm>
          <a:prstGeom prst="rect">
            <a:avLst/>
          </a:prstGeom>
          <a:noFill/>
        </p:spPr>
        <p:txBody>
          <a:bodyPr wrap="none" rtlCol="0">
            <a:spAutoFit/>
          </a:bodyPr>
          <a:lstStyle/>
          <a:p>
            <a:r>
              <a:rPr lang="en-US" sz="2800" dirty="0"/>
              <a:t>-8</a:t>
            </a:r>
            <a:r>
              <a:rPr lang="en-US" sz="2800" baseline="-25000" dirty="0"/>
              <a:t>10</a:t>
            </a:r>
          </a:p>
        </p:txBody>
      </p:sp>
      <p:sp>
        <p:nvSpPr>
          <p:cNvPr id="8" name="TextBox 7">
            <a:extLst>
              <a:ext uri="{FF2B5EF4-FFF2-40B4-BE49-F238E27FC236}">
                <a16:creationId xmlns:a16="http://schemas.microsoft.com/office/drawing/2014/main" id="{096E8D2B-3FED-5C5F-0523-C1F63438FB82}"/>
              </a:ext>
            </a:extLst>
          </p:cNvPr>
          <p:cNvSpPr txBox="1"/>
          <p:nvPr/>
        </p:nvSpPr>
        <p:spPr>
          <a:xfrm>
            <a:off x="708975" y="3933315"/>
            <a:ext cx="559549" cy="523220"/>
          </a:xfrm>
          <a:prstGeom prst="rect">
            <a:avLst/>
          </a:prstGeom>
          <a:noFill/>
        </p:spPr>
        <p:txBody>
          <a:bodyPr wrap="square" rtlCol="0">
            <a:spAutoFit/>
          </a:bodyPr>
          <a:lstStyle/>
          <a:p>
            <a:r>
              <a:rPr lang="en-US" sz="2800" dirty="0"/>
              <a:t>&amp;</a:t>
            </a:r>
          </a:p>
        </p:txBody>
      </p:sp>
    </p:spTree>
    <p:extLst>
      <p:ext uri="{BB962C8B-B14F-4D97-AF65-F5344CB8AC3E}">
        <p14:creationId xmlns:p14="http://schemas.microsoft.com/office/powerpoint/2010/main" val="34850638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67307-DCEF-CFA7-B3AA-959456D990E2}"/>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B94593E-F3C1-A405-D2E9-4E0D4AF10043}"/>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AND – Resetting bits to 0</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E250CFF1-AE70-17F1-0695-8080388ECC29}"/>
              </a:ext>
            </a:extLst>
          </p:cNvPr>
          <p:cNvSpPr>
            <a:spLocks noGrp="1"/>
          </p:cNvSpPr>
          <p:nvPr>
            <p:ph type="sldNum" sz="quarter" idx="12"/>
          </p:nvPr>
        </p:nvSpPr>
        <p:spPr/>
        <p:txBody>
          <a:bodyPr/>
          <a:lstStyle/>
          <a:p>
            <a:fld id="{CC057153-B650-4DEB-B370-79DDCFDCE934}" type="slidenum">
              <a:rPr lang="en-US" smtClean="0"/>
              <a:t>48</a:t>
            </a:fld>
            <a:endParaRPr lang="en-US"/>
          </a:p>
        </p:txBody>
      </p:sp>
      <p:sp>
        <p:nvSpPr>
          <p:cNvPr id="4" name="Content Placeholder 3">
            <a:extLst>
              <a:ext uri="{FF2B5EF4-FFF2-40B4-BE49-F238E27FC236}">
                <a16:creationId xmlns:a16="http://schemas.microsoft.com/office/drawing/2014/main" id="{63842A9B-224B-23B0-C818-AA0A6AC782C4}"/>
              </a:ext>
            </a:extLst>
          </p:cNvPr>
          <p:cNvSpPr>
            <a:spLocks noGrp="1"/>
          </p:cNvSpPr>
          <p:nvPr>
            <p:ph idx="1"/>
          </p:nvPr>
        </p:nvSpPr>
        <p:spPr>
          <a:xfrm>
            <a:off x="612647" y="1715532"/>
            <a:ext cx="10817353" cy="4593828"/>
          </a:xfrm>
        </p:spPr>
        <p:txBody>
          <a:bodyPr>
            <a:noAutofit/>
          </a:bodyPr>
          <a:lstStyle/>
          <a:p>
            <a:pPr marL="0" indent="0">
              <a:buNone/>
            </a:pPr>
            <a:r>
              <a:rPr lang="en-US" sz="2800" dirty="0"/>
              <a:t>Say we have 47 &amp; -8. </a:t>
            </a:r>
            <a:r>
              <a:rPr lang="en-US" sz="2800" i="1" dirty="0"/>
              <a:t>What's the result?</a:t>
            </a:r>
          </a:p>
        </p:txBody>
      </p:sp>
      <p:graphicFrame>
        <p:nvGraphicFramePr>
          <p:cNvPr id="2" name="Table 1">
            <a:extLst>
              <a:ext uri="{FF2B5EF4-FFF2-40B4-BE49-F238E27FC236}">
                <a16:creationId xmlns:a16="http://schemas.microsoft.com/office/drawing/2014/main" id="{43967BD0-3806-3665-64B2-A9E3F23A3999}"/>
              </a:ext>
            </a:extLst>
          </p:cNvPr>
          <p:cNvGraphicFramePr>
            <a:graphicFrameLocks noGrp="1"/>
          </p:cNvGraphicFramePr>
          <p:nvPr>
            <p:extLst>
              <p:ext uri="{D42A27DB-BD31-4B8C-83A1-F6EECF244321}">
                <p14:modId xmlns:p14="http://schemas.microsoft.com/office/powerpoint/2010/main" val="842452638"/>
              </p:ext>
            </p:extLst>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b="1" dirty="0"/>
                        <a:t>0</a:t>
                      </a:r>
                    </a:p>
                  </a:txBody>
                  <a:tcPr/>
                </a:tc>
                <a:tc>
                  <a:txBody>
                    <a:bodyPr/>
                    <a:lstStyle/>
                    <a:p>
                      <a:r>
                        <a:rPr lang="en-US" b="1" dirty="0"/>
                        <a:t>0</a:t>
                      </a:r>
                    </a:p>
                  </a:txBody>
                  <a:tcPr/>
                </a:tc>
                <a:tc>
                  <a:txBody>
                    <a:bodyPr/>
                    <a:lstStyle/>
                    <a:p>
                      <a:r>
                        <a:rPr lang="en-US" b="1" dirty="0"/>
                        <a:t>0</a:t>
                      </a:r>
                    </a:p>
                  </a:txBody>
                  <a:tcPr/>
                </a:tc>
                <a:extLst>
                  <a:ext uri="{0D108BD9-81ED-4DB2-BD59-A6C34878D82A}">
                    <a16:rowId xmlns:a16="http://schemas.microsoft.com/office/drawing/2014/main" val="1809512225"/>
                  </a:ext>
                </a:extLst>
              </a:tr>
            </a:tbl>
          </a:graphicData>
        </a:graphic>
      </p:graphicFrame>
      <p:sp>
        <p:nvSpPr>
          <p:cNvPr id="8" name="TextBox 7">
            <a:extLst>
              <a:ext uri="{FF2B5EF4-FFF2-40B4-BE49-F238E27FC236}">
                <a16:creationId xmlns:a16="http://schemas.microsoft.com/office/drawing/2014/main" id="{8312D9EB-B9A7-C1BB-D5E5-65303F0299C7}"/>
              </a:ext>
            </a:extLst>
          </p:cNvPr>
          <p:cNvSpPr txBox="1"/>
          <p:nvPr/>
        </p:nvSpPr>
        <p:spPr>
          <a:xfrm>
            <a:off x="1056289" y="3429000"/>
            <a:ext cx="876908" cy="523220"/>
          </a:xfrm>
          <a:prstGeom prst="rect">
            <a:avLst/>
          </a:prstGeom>
          <a:noFill/>
        </p:spPr>
        <p:txBody>
          <a:bodyPr wrap="square" rtlCol="0">
            <a:spAutoFit/>
          </a:bodyPr>
          <a:lstStyle/>
          <a:p>
            <a:r>
              <a:rPr lang="en-US" sz="2800" dirty="0"/>
              <a:t>47</a:t>
            </a:r>
            <a:r>
              <a:rPr lang="en-US" sz="2800" baseline="-25000" dirty="0"/>
              <a:t>10</a:t>
            </a:r>
          </a:p>
        </p:txBody>
      </p:sp>
      <p:sp>
        <p:nvSpPr>
          <p:cNvPr id="9" name="TextBox 8">
            <a:extLst>
              <a:ext uri="{FF2B5EF4-FFF2-40B4-BE49-F238E27FC236}">
                <a16:creationId xmlns:a16="http://schemas.microsoft.com/office/drawing/2014/main" id="{8CE9822C-2444-8D90-947F-23192B5E7E43}"/>
              </a:ext>
            </a:extLst>
          </p:cNvPr>
          <p:cNvSpPr txBox="1"/>
          <p:nvPr/>
        </p:nvSpPr>
        <p:spPr>
          <a:xfrm>
            <a:off x="708975" y="3933315"/>
            <a:ext cx="559549" cy="523220"/>
          </a:xfrm>
          <a:prstGeom prst="rect">
            <a:avLst/>
          </a:prstGeom>
          <a:noFill/>
        </p:spPr>
        <p:txBody>
          <a:bodyPr wrap="square" rtlCol="0">
            <a:spAutoFit/>
          </a:bodyPr>
          <a:lstStyle/>
          <a:p>
            <a:r>
              <a:rPr lang="en-US" sz="2800" dirty="0"/>
              <a:t>&amp;</a:t>
            </a:r>
          </a:p>
        </p:txBody>
      </p:sp>
      <p:sp>
        <p:nvSpPr>
          <p:cNvPr id="12" name="TextBox 11">
            <a:extLst>
              <a:ext uri="{FF2B5EF4-FFF2-40B4-BE49-F238E27FC236}">
                <a16:creationId xmlns:a16="http://schemas.microsoft.com/office/drawing/2014/main" id="{0856B3F2-4586-89A1-E568-55B53938FF18}"/>
              </a:ext>
            </a:extLst>
          </p:cNvPr>
          <p:cNvSpPr txBox="1"/>
          <p:nvPr/>
        </p:nvSpPr>
        <p:spPr>
          <a:xfrm>
            <a:off x="1142220" y="3898681"/>
            <a:ext cx="798424" cy="523220"/>
          </a:xfrm>
          <a:prstGeom prst="rect">
            <a:avLst/>
          </a:prstGeom>
          <a:noFill/>
        </p:spPr>
        <p:txBody>
          <a:bodyPr wrap="none" rtlCol="0">
            <a:spAutoFit/>
          </a:bodyPr>
          <a:lstStyle/>
          <a:p>
            <a:r>
              <a:rPr lang="en-US" sz="2800" dirty="0"/>
              <a:t>-8</a:t>
            </a:r>
            <a:r>
              <a:rPr lang="en-US" sz="2800" baseline="-25000" dirty="0"/>
              <a:t>10</a:t>
            </a:r>
          </a:p>
        </p:txBody>
      </p:sp>
      <p:cxnSp>
        <p:nvCxnSpPr>
          <p:cNvPr id="14" name="Straight Connector 13">
            <a:extLst>
              <a:ext uri="{FF2B5EF4-FFF2-40B4-BE49-F238E27FC236}">
                <a16:creationId xmlns:a16="http://schemas.microsoft.com/office/drawing/2014/main" id="{FF1FF44A-675E-BCF6-16A4-44C87A5558D2}"/>
              </a:ext>
            </a:extLst>
          </p:cNvPr>
          <p:cNvCxnSpPr/>
          <p:nvPr/>
        </p:nvCxnSpPr>
        <p:spPr>
          <a:xfrm>
            <a:off x="612647" y="4456535"/>
            <a:ext cx="1242066"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030800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F1174-4568-3B15-5FC6-A548166E64D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223FE23-F511-6C18-24A8-2D726B1DE832}"/>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AND – Resetting bits to 0</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31AAF725-6E60-D034-A599-47E50E1A54C2}"/>
              </a:ext>
            </a:extLst>
          </p:cNvPr>
          <p:cNvSpPr>
            <a:spLocks noGrp="1"/>
          </p:cNvSpPr>
          <p:nvPr>
            <p:ph type="sldNum" sz="quarter" idx="12"/>
          </p:nvPr>
        </p:nvSpPr>
        <p:spPr/>
        <p:txBody>
          <a:bodyPr/>
          <a:lstStyle/>
          <a:p>
            <a:fld id="{CC057153-B650-4DEB-B370-79DDCFDCE934}" type="slidenum">
              <a:rPr lang="en-US" smtClean="0"/>
              <a:t>49</a:t>
            </a:fld>
            <a:endParaRPr lang="en-US"/>
          </a:p>
        </p:txBody>
      </p:sp>
      <p:sp>
        <p:nvSpPr>
          <p:cNvPr id="4" name="Content Placeholder 3">
            <a:extLst>
              <a:ext uri="{FF2B5EF4-FFF2-40B4-BE49-F238E27FC236}">
                <a16:creationId xmlns:a16="http://schemas.microsoft.com/office/drawing/2014/main" id="{21E2DEE2-DAD9-EDD2-C6D1-582AE38EC242}"/>
              </a:ext>
            </a:extLst>
          </p:cNvPr>
          <p:cNvSpPr>
            <a:spLocks noGrp="1"/>
          </p:cNvSpPr>
          <p:nvPr>
            <p:ph idx="1"/>
          </p:nvPr>
        </p:nvSpPr>
        <p:spPr>
          <a:xfrm>
            <a:off x="612647" y="1715532"/>
            <a:ext cx="10817353" cy="4593828"/>
          </a:xfrm>
        </p:spPr>
        <p:txBody>
          <a:bodyPr>
            <a:noAutofit/>
          </a:bodyPr>
          <a:lstStyle/>
          <a:p>
            <a:pPr marL="0" indent="0">
              <a:buNone/>
            </a:pPr>
            <a:r>
              <a:rPr lang="en-US" sz="2800" dirty="0"/>
              <a:t>Say we have 47 &amp; -8. </a:t>
            </a:r>
            <a:r>
              <a:rPr lang="en-US" sz="2800" i="1" dirty="0"/>
              <a:t>What's the result?</a:t>
            </a:r>
          </a:p>
        </p:txBody>
      </p:sp>
      <p:graphicFrame>
        <p:nvGraphicFramePr>
          <p:cNvPr id="2" name="Table 1">
            <a:extLst>
              <a:ext uri="{FF2B5EF4-FFF2-40B4-BE49-F238E27FC236}">
                <a16:creationId xmlns:a16="http://schemas.microsoft.com/office/drawing/2014/main" id="{F30171BD-C938-CBAB-E413-81DE426766AB}"/>
              </a:ext>
            </a:extLst>
          </p:cNvPr>
          <p:cNvGraphicFramePr>
            <a:graphicFrameLocks noGrp="1"/>
          </p:cNvGraphicFramePr>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b="1" dirty="0"/>
                        <a:t>0</a:t>
                      </a:r>
                    </a:p>
                  </a:txBody>
                  <a:tcPr/>
                </a:tc>
                <a:tc>
                  <a:txBody>
                    <a:bodyPr/>
                    <a:lstStyle/>
                    <a:p>
                      <a:r>
                        <a:rPr lang="en-US" b="1" dirty="0"/>
                        <a:t>0</a:t>
                      </a:r>
                    </a:p>
                  </a:txBody>
                  <a:tcPr/>
                </a:tc>
                <a:tc>
                  <a:txBody>
                    <a:bodyPr/>
                    <a:lstStyle/>
                    <a:p>
                      <a:r>
                        <a:rPr lang="en-US" b="1" dirty="0"/>
                        <a:t>0</a:t>
                      </a:r>
                    </a:p>
                  </a:txBody>
                  <a:tcPr/>
                </a:tc>
                <a:extLst>
                  <a:ext uri="{0D108BD9-81ED-4DB2-BD59-A6C34878D82A}">
                    <a16:rowId xmlns:a16="http://schemas.microsoft.com/office/drawing/2014/main" val="1809512225"/>
                  </a:ext>
                </a:extLst>
              </a:tr>
            </a:tbl>
          </a:graphicData>
        </a:graphic>
      </p:graphicFrame>
      <p:sp>
        <p:nvSpPr>
          <p:cNvPr id="8" name="TextBox 7">
            <a:extLst>
              <a:ext uri="{FF2B5EF4-FFF2-40B4-BE49-F238E27FC236}">
                <a16:creationId xmlns:a16="http://schemas.microsoft.com/office/drawing/2014/main" id="{D7E1A940-A406-FCF0-04E2-752E3F732405}"/>
              </a:ext>
            </a:extLst>
          </p:cNvPr>
          <p:cNvSpPr txBox="1"/>
          <p:nvPr/>
        </p:nvSpPr>
        <p:spPr>
          <a:xfrm>
            <a:off x="1056289" y="3429000"/>
            <a:ext cx="876908" cy="523220"/>
          </a:xfrm>
          <a:prstGeom prst="rect">
            <a:avLst/>
          </a:prstGeom>
          <a:noFill/>
        </p:spPr>
        <p:txBody>
          <a:bodyPr wrap="square" rtlCol="0">
            <a:spAutoFit/>
          </a:bodyPr>
          <a:lstStyle/>
          <a:p>
            <a:r>
              <a:rPr lang="en-US" sz="2800" dirty="0"/>
              <a:t>47</a:t>
            </a:r>
            <a:r>
              <a:rPr lang="en-US" sz="2800" baseline="-25000" dirty="0"/>
              <a:t>10</a:t>
            </a:r>
          </a:p>
        </p:txBody>
      </p:sp>
      <p:sp>
        <p:nvSpPr>
          <p:cNvPr id="9" name="TextBox 8">
            <a:extLst>
              <a:ext uri="{FF2B5EF4-FFF2-40B4-BE49-F238E27FC236}">
                <a16:creationId xmlns:a16="http://schemas.microsoft.com/office/drawing/2014/main" id="{81352A76-E3FD-11FB-BA2B-68083FDDC69F}"/>
              </a:ext>
            </a:extLst>
          </p:cNvPr>
          <p:cNvSpPr txBox="1"/>
          <p:nvPr/>
        </p:nvSpPr>
        <p:spPr>
          <a:xfrm>
            <a:off x="708975" y="3933315"/>
            <a:ext cx="559549" cy="523220"/>
          </a:xfrm>
          <a:prstGeom prst="rect">
            <a:avLst/>
          </a:prstGeom>
          <a:noFill/>
        </p:spPr>
        <p:txBody>
          <a:bodyPr wrap="square" rtlCol="0">
            <a:spAutoFit/>
          </a:bodyPr>
          <a:lstStyle/>
          <a:p>
            <a:r>
              <a:rPr lang="en-US" sz="2800" dirty="0"/>
              <a:t>&amp;</a:t>
            </a:r>
          </a:p>
        </p:txBody>
      </p:sp>
      <p:sp>
        <p:nvSpPr>
          <p:cNvPr id="12" name="TextBox 11">
            <a:extLst>
              <a:ext uri="{FF2B5EF4-FFF2-40B4-BE49-F238E27FC236}">
                <a16:creationId xmlns:a16="http://schemas.microsoft.com/office/drawing/2014/main" id="{12B82F29-6F1C-A800-EF6B-E8764BD48299}"/>
              </a:ext>
            </a:extLst>
          </p:cNvPr>
          <p:cNvSpPr txBox="1"/>
          <p:nvPr/>
        </p:nvSpPr>
        <p:spPr>
          <a:xfrm>
            <a:off x="1142220" y="3898681"/>
            <a:ext cx="798424" cy="523220"/>
          </a:xfrm>
          <a:prstGeom prst="rect">
            <a:avLst/>
          </a:prstGeom>
          <a:noFill/>
        </p:spPr>
        <p:txBody>
          <a:bodyPr wrap="none" rtlCol="0">
            <a:spAutoFit/>
          </a:bodyPr>
          <a:lstStyle/>
          <a:p>
            <a:r>
              <a:rPr lang="en-US" sz="2800" dirty="0"/>
              <a:t>-8</a:t>
            </a:r>
            <a:r>
              <a:rPr lang="en-US" sz="2800" baseline="-25000" dirty="0"/>
              <a:t>10</a:t>
            </a:r>
          </a:p>
        </p:txBody>
      </p:sp>
      <p:cxnSp>
        <p:nvCxnSpPr>
          <p:cNvPr id="14" name="Straight Connector 13">
            <a:extLst>
              <a:ext uri="{FF2B5EF4-FFF2-40B4-BE49-F238E27FC236}">
                <a16:creationId xmlns:a16="http://schemas.microsoft.com/office/drawing/2014/main" id="{64ABCEA2-A4F4-5ECE-F0AA-B558AFB70325}"/>
              </a:ext>
            </a:extLst>
          </p:cNvPr>
          <p:cNvCxnSpPr/>
          <p:nvPr/>
        </p:nvCxnSpPr>
        <p:spPr>
          <a:xfrm>
            <a:off x="612647" y="4456535"/>
            <a:ext cx="1242066" cy="0"/>
          </a:xfrm>
          <a:prstGeom prst="line">
            <a:avLst/>
          </a:prstGeom>
        </p:spPr>
        <p:style>
          <a:lnRef idx="1">
            <a:schemeClr val="dk1"/>
          </a:lnRef>
          <a:fillRef idx="0">
            <a:schemeClr val="dk1"/>
          </a:fillRef>
          <a:effectRef idx="0">
            <a:schemeClr val="dk1"/>
          </a:effectRef>
          <a:fontRef idx="minor">
            <a:schemeClr val="tx1"/>
          </a:fontRef>
        </p:style>
      </p:cxnSp>
      <p:sp>
        <p:nvSpPr>
          <p:cNvPr id="3" name="TextBox 2">
            <a:extLst>
              <a:ext uri="{FF2B5EF4-FFF2-40B4-BE49-F238E27FC236}">
                <a16:creationId xmlns:a16="http://schemas.microsoft.com/office/drawing/2014/main" id="{C247FB59-D940-7F0A-E73B-230CB6A0F245}"/>
              </a:ext>
            </a:extLst>
          </p:cNvPr>
          <p:cNvSpPr txBox="1"/>
          <p:nvPr/>
        </p:nvSpPr>
        <p:spPr>
          <a:xfrm>
            <a:off x="1099255" y="4368362"/>
            <a:ext cx="897425" cy="523220"/>
          </a:xfrm>
          <a:prstGeom prst="rect">
            <a:avLst/>
          </a:prstGeom>
          <a:noFill/>
        </p:spPr>
        <p:txBody>
          <a:bodyPr wrap="none" rtlCol="0">
            <a:spAutoFit/>
          </a:bodyPr>
          <a:lstStyle/>
          <a:p>
            <a:r>
              <a:rPr lang="en-US" sz="2800" dirty="0"/>
              <a:t>40</a:t>
            </a:r>
            <a:r>
              <a:rPr lang="en-US" sz="2800" baseline="-25000" dirty="0"/>
              <a:t>10</a:t>
            </a:r>
          </a:p>
        </p:txBody>
      </p:sp>
    </p:spTree>
    <p:extLst>
      <p:ext uri="{BB962C8B-B14F-4D97-AF65-F5344CB8AC3E}">
        <p14:creationId xmlns:p14="http://schemas.microsoft.com/office/powerpoint/2010/main" val="30628713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BF052-EAEA-9512-AA6F-E074B77E108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AB37125-E597-DAC8-FE04-77C6BF1CFAB1}"/>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Bitwise AND</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16067EE7-C590-5C33-A908-C0DFA34868B3}"/>
              </a:ext>
            </a:extLst>
          </p:cNvPr>
          <p:cNvSpPr>
            <a:spLocks noGrp="1"/>
          </p:cNvSpPr>
          <p:nvPr>
            <p:ph type="sldNum" sz="quarter" idx="12"/>
          </p:nvPr>
        </p:nvSpPr>
        <p:spPr/>
        <p:txBody>
          <a:bodyPr/>
          <a:lstStyle/>
          <a:p>
            <a:fld id="{CC057153-B650-4DEB-B370-79DDCFDCE934}" type="slidenum">
              <a:rPr lang="en-US" smtClean="0"/>
              <a:t>50</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6FCB9B80-BD55-FC46-DDA0-8342B5D1FD6E}"/>
                  </a:ext>
                </a:extLst>
              </p:cNvPr>
              <p:cNvSpPr>
                <a:spLocks noGrp="1"/>
              </p:cNvSpPr>
              <p:nvPr>
                <p:ph idx="1"/>
              </p:nvPr>
            </p:nvSpPr>
            <p:spPr>
              <a:xfrm>
                <a:off x="612647" y="1715532"/>
                <a:ext cx="10817353" cy="4593828"/>
              </a:xfrm>
            </p:spPr>
            <p:txBody>
              <a:bodyPr>
                <a:noAutofit/>
              </a:bodyPr>
              <a:lstStyle/>
              <a:p>
                <a:r>
                  <a:rPr lang="en-US" dirty="0"/>
                  <a:t>What would the result be of applying the mask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42</m:t>
                        </m:r>
                      </m:e>
                      <m:sub>
                        <m:r>
                          <a:rPr lang="en-US" b="0" i="1" dirty="0" smtClean="0">
                            <a:latin typeface="Cambria Math" panose="02040503050406030204" pitchFamily="18" charset="0"/>
                          </a:rPr>
                          <m:t>10</m:t>
                        </m:r>
                      </m:sub>
                    </m:sSub>
                  </m:oMath>
                </a14:m>
                <a:r>
                  <a:rPr lang="en-US" dirty="0"/>
                  <a:t> on the input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85</m:t>
                        </m:r>
                      </m:e>
                      <m:sub>
                        <m:r>
                          <a:rPr lang="en-US" b="0" i="1" dirty="0" smtClean="0">
                            <a:latin typeface="Cambria Math" panose="02040503050406030204" pitchFamily="18" charset="0"/>
                          </a:rPr>
                          <m:t>10</m:t>
                        </m:r>
                      </m:sub>
                    </m:sSub>
                  </m:oMath>
                </a14:m>
                <a:r>
                  <a:rPr lang="en-US" dirty="0"/>
                  <a:t> using bitwise AND? </a:t>
                </a:r>
              </a:p>
            </p:txBody>
          </p:sp>
        </mc:Choice>
        <mc:Fallback xmlns="">
          <p:sp>
            <p:nvSpPr>
              <p:cNvPr id="4" name="Content Placeholder 3">
                <a:extLst>
                  <a:ext uri="{FF2B5EF4-FFF2-40B4-BE49-F238E27FC236}">
                    <a16:creationId xmlns:a16="http://schemas.microsoft.com/office/drawing/2014/main" id="{6FCB9B80-BD55-FC46-DDA0-8342B5D1FD6E}"/>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r="-1055"/>
                </a:stretch>
              </a:blipFill>
            </p:spPr>
            <p:txBody>
              <a:bodyPr/>
              <a:lstStyle/>
              <a:p>
                <a:r>
                  <a:rPr lang="en-US">
                    <a:noFill/>
                  </a:rPr>
                  <a:t> </a:t>
                </a:r>
              </a:p>
            </p:txBody>
          </p:sp>
        </mc:Fallback>
      </mc:AlternateContent>
    </p:spTree>
    <p:extLst>
      <p:ext uri="{BB962C8B-B14F-4D97-AF65-F5344CB8AC3E}">
        <p14:creationId xmlns:p14="http://schemas.microsoft.com/office/powerpoint/2010/main" val="316397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280F9-175C-FBB2-5AF3-1350E30A3C0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2074DD3-1452-4BFD-32B5-65B10F556DBA}"/>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Bitwise AND</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ED9068B8-8B91-0D11-CEBC-F7C491C8978F}"/>
              </a:ext>
            </a:extLst>
          </p:cNvPr>
          <p:cNvSpPr>
            <a:spLocks noGrp="1"/>
          </p:cNvSpPr>
          <p:nvPr>
            <p:ph type="sldNum" sz="quarter" idx="12"/>
          </p:nvPr>
        </p:nvSpPr>
        <p:spPr/>
        <p:txBody>
          <a:bodyPr/>
          <a:lstStyle/>
          <a:p>
            <a:fld id="{CC057153-B650-4DEB-B370-79DDCFDCE934}" type="slidenum">
              <a:rPr lang="en-US" smtClean="0"/>
              <a:t>51</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5E2AD391-D8AF-6E58-CFD8-D310615525A9}"/>
                  </a:ext>
                </a:extLst>
              </p:cNvPr>
              <p:cNvSpPr>
                <a:spLocks noGrp="1"/>
              </p:cNvSpPr>
              <p:nvPr>
                <p:ph idx="1"/>
              </p:nvPr>
            </p:nvSpPr>
            <p:spPr>
              <a:xfrm>
                <a:off x="612647" y="1715532"/>
                <a:ext cx="10817353" cy="4593828"/>
              </a:xfrm>
            </p:spPr>
            <p:txBody>
              <a:bodyPr>
                <a:noAutofit/>
              </a:bodyPr>
              <a:lstStyle/>
              <a:p>
                <a:r>
                  <a:rPr lang="en-US" dirty="0"/>
                  <a:t>What would the result be of applying the mask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42</m:t>
                        </m:r>
                      </m:e>
                      <m:sub>
                        <m:r>
                          <a:rPr lang="en-US" b="0" i="1" dirty="0" smtClean="0">
                            <a:latin typeface="Cambria Math" panose="02040503050406030204" pitchFamily="18" charset="0"/>
                          </a:rPr>
                          <m:t>10</m:t>
                        </m:r>
                      </m:sub>
                    </m:sSub>
                  </m:oMath>
                </a14:m>
                <a:r>
                  <a:rPr lang="en-US" dirty="0"/>
                  <a:t> on the input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85</m:t>
                        </m:r>
                      </m:e>
                      <m:sub>
                        <m:r>
                          <a:rPr lang="en-US" b="0" i="1" dirty="0" smtClean="0">
                            <a:latin typeface="Cambria Math" panose="02040503050406030204" pitchFamily="18" charset="0"/>
                          </a:rPr>
                          <m:t>10</m:t>
                        </m:r>
                      </m:sub>
                    </m:sSub>
                  </m:oMath>
                </a14:m>
                <a:r>
                  <a:rPr lang="en-US" dirty="0"/>
                  <a:t> using bitwise AND? First, we convert from decimal to binary, working with 8 bits for both numbers: </a:t>
                </a:r>
              </a:p>
              <a:p>
                <a:pPr lvl="1"/>
                <a14:m>
                  <m:oMath xmlns:m="http://schemas.openxmlformats.org/officeDocument/2006/math">
                    <m:sSub>
                      <m:sSubPr>
                        <m:ctrlPr>
                          <a:rPr lang="en-US" sz="2000" i="1" dirty="0">
                            <a:latin typeface="Cambria Math" panose="02040503050406030204" pitchFamily="18" charset="0"/>
                          </a:rPr>
                        </m:ctrlPr>
                      </m:sSubPr>
                      <m:e>
                        <m:r>
                          <a:rPr lang="en-US" sz="2000" i="1" dirty="0">
                            <a:latin typeface="Cambria Math" panose="02040503050406030204" pitchFamily="18" charset="0"/>
                          </a:rPr>
                          <m:t>42</m:t>
                        </m:r>
                      </m:e>
                      <m:sub>
                        <m:r>
                          <a:rPr lang="en-US" sz="2000" i="1" dirty="0">
                            <a:latin typeface="Cambria Math" panose="02040503050406030204" pitchFamily="18" charset="0"/>
                          </a:rPr>
                          <m:t>10</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00101010</m:t>
                        </m:r>
                      </m:e>
                      <m:sub>
                        <m:r>
                          <a:rPr lang="en-US" sz="2000" b="0" i="1" dirty="0" smtClean="0">
                            <a:latin typeface="Cambria Math" panose="02040503050406030204" pitchFamily="18" charset="0"/>
                          </a:rPr>
                          <m:t>2</m:t>
                        </m:r>
                      </m:sub>
                    </m:sSub>
                  </m:oMath>
                </a14:m>
                <a:endParaRPr lang="en-US" sz="2000" b="0" i="1" dirty="0">
                  <a:latin typeface="Cambria Math" panose="02040503050406030204" pitchFamily="18" charset="0"/>
                </a:endParaRPr>
              </a:p>
              <a:p>
                <a:pPr lvl="1"/>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85</m:t>
                        </m:r>
                      </m:e>
                      <m:sub>
                        <m:r>
                          <a:rPr lang="en-US" sz="2000" i="1" dirty="0">
                            <a:latin typeface="Cambria Math" panose="02040503050406030204" pitchFamily="18" charset="0"/>
                          </a:rPr>
                          <m:t>10</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01010101</m:t>
                        </m:r>
                      </m:e>
                      <m:sub>
                        <m:r>
                          <a:rPr lang="en-US" sz="2000" b="0" i="1" dirty="0" smtClean="0">
                            <a:latin typeface="Cambria Math" panose="02040503050406030204" pitchFamily="18" charset="0"/>
                          </a:rPr>
                          <m:t>2</m:t>
                        </m:r>
                      </m:sub>
                    </m:sSub>
                  </m:oMath>
                </a14:m>
                <a:r>
                  <a:rPr lang="en-US" sz="2000" dirty="0"/>
                  <a:t> </a:t>
                </a:r>
              </a:p>
              <a:p>
                <a:r>
                  <a:rPr lang="en-US" dirty="0"/>
                  <a:t>We then apply the bitwise AND operation which will reset the the 7</a:t>
                </a:r>
                <a:r>
                  <a:rPr lang="en-US" baseline="30000" dirty="0"/>
                  <a:t>th </a:t>
                </a:r>
                <a:r>
                  <a:rPr lang="en-US" dirty="0"/>
                  <a:t>(no real effect), 6</a:t>
                </a:r>
                <a:r>
                  <a:rPr lang="en-US" baseline="30000" dirty="0"/>
                  <a:t>th</a:t>
                </a:r>
                <a:r>
                  <a:rPr lang="en-US" dirty="0"/>
                  <a:t>, 4</a:t>
                </a:r>
                <a:r>
                  <a:rPr lang="en-US" baseline="30000" dirty="0"/>
                  <a:t>th</a:t>
                </a:r>
                <a:r>
                  <a:rPr lang="en-US" dirty="0"/>
                  <a:t>, 2</a:t>
                </a:r>
                <a:r>
                  <a:rPr lang="en-US" baseline="30000" dirty="0"/>
                  <a:t>nd</a:t>
                </a:r>
                <a:r>
                  <a:rPr lang="en-US" dirty="0"/>
                  <a:t>, and 0</a:t>
                </a:r>
                <a:r>
                  <a:rPr lang="en-US" baseline="30000" dirty="0"/>
                  <a:t>th</a:t>
                </a:r>
                <a:r>
                  <a:rPr lang="en-US" dirty="0"/>
                  <a:t>  bit of the input, resulting to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0</m:t>
                        </m:r>
                      </m:e>
                      <m:sub>
                        <m:r>
                          <a:rPr lang="en-US" b="0" i="1" dirty="0" smtClean="0">
                            <a:latin typeface="Cambria Math" panose="02040503050406030204" pitchFamily="18" charset="0"/>
                          </a:rPr>
                          <m:t>10</m:t>
                        </m:r>
                      </m:sub>
                    </m:sSub>
                    <m:r>
                      <a:rPr lang="en-US" b="0" i="1" dirty="0" smtClean="0">
                        <a:latin typeface="Cambria Math" panose="02040503050406030204" pitchFamily="18" charset="0"/>
                      </a:rPr>
                      <m:t>:</m:t>
                    </m:r>
                  </m:oMath>
                </a14:m>
                <a:r>
                  <a:rPr lang="en-US" dirty="0"/>
                  <a:t> </a:t>
                </a:r>
              </a:p>
            </p:txBody>
          </p:sp>
        </mc:Choice>
        <mc:Fallback xmlns="">
          <p:sp>
            <p:nvSpPr>
              <p:cNvPr id="4" name="Content Placeholder 3">
                <a:extLst>
                  <a:ext uri="{FF2B5EF4-FFF2-40B4-BE49-F238E27FC236}">
                    <a16:creationId xmlns:a16="http://schemas.microsoft.com/office/drawing/2014/main" id="{5E2AD391-D8AF-6E58-CFD8-D310615525A9}"/>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r="-1055"/>
                </a:stretch>
              </a:blipFill>
            </p:spPr>
            <p:txBody>
              <a:bodyPr/>
              <a:lstStyle/>
              <a:p>
                <a:r>
                  <a:rPr lang="en-US">
                    <a:noFill/>
                  </a:rPr>
                  <a:t> </a:t>
                </a:r>
              </a:p>
            </p:txBody>
          </p:sp>
        </mc:Fallback>
      </mc:AlternateContent>
      <p:graphicFrame>
        <p:nvGraphicFramePr>
          <p:cNvPr id="2" name="Table 1">
            <a:extLst>
              <a:ext uri="{FF2B5EF4-FFF2-40B4-BE49-F238E27FC236}">
                <a16:creationId xmlns:a16="http://schemas.microsoft.com/office/drawing/2014/main" id="{B480FA8B-541F-FDDA-C05D-DA77A42A5109}"/>
              </a:ext>
            </a:extLst>
          </p:cNvPr>
          <p:cNvGraphicFramePr>
            <a:graphicFrameLocks noGrp="1"/>
          </p:cNvGraphicFramePr>
          <p:nvPr>
            <p:extLst>
              <p:ext uri="{D42A27DB-BD31-4B8C-83A1-F6EECF244321}">
                <p14:modId xmlns:p14="http://schemas.microsoft.com/office/powerpoint/2010/main" val="2157072806"/>
              </p:ext>
            </p:extLst>
          </p:nvPr>
        </p:nvGraphicFramePr>
        <p:xfrm>
          <a:off x="1807212" y="4969642"/>
          <a:ext cx="8127999"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2264763122"/>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7</a:t>
                      </a:r>
                      <a:r>
                        <a:rPr lang="en-US" baseline="30000" dirty="0"/>
                        <a:t>th</a:t>
                      </a:r>
                      <a:endParaRPr lang="en-US" dirty="0"/>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r>
                        <a:rPr lang="en-US" b="1" dirty="0"/>
                        <a:t>0</a:t>
                      </a:r>
                    </a:p>
                  </a:txBody>
                  <a:tcPr/>
                </a:tc>
                <a:tc>
                  <a:txBody>
                    <a:bodyPr/>
                    <a:lstStyle/>
                    <a:p>
                      <a:r>
                        <a:rPr lang="en-US" b="1" dirty="0"/>
                        <a:t>0</a:t>
                      </a:r>
                    </a:p>
                  </a:txBody>
                  <a:tcPr/>
                </a:tc>
                <a:tc>
                  <a:txBody>
                    <a:bodyPr/>
                    <a:lstStyle/>
                    <a:p>
                      <a:r>
                        <a:rPr lang="en-US" b="0" dirty="0"/>
                        <a:t>0</a:t>
                      </a:r>
                    </a:p>
                  </a:txBody>
                  <a:tcPr/>
                </a:tc>
                <a:tc>
                  <a:txBody>
                    <a:bodyPr/>
                    <a:lstStyle/>
                    <a:p>
                      <a:r>
                        <a:rPr lang="en-US" b="1" dirty="0"/>
                        <a:t>0</a:t>
                      </a:r>
                    </a:p>
                  </a:txBody>
                  <a:tcPr/>
                </a:tc>
                <a:tc>
                  <a:txBody>
                    <a:bodyPr/>
                    <a:lstStyle/>
                    <a:p>
                      <a:r>
                        <a:rPr lang="en-US" b="0" dirty="0"/>
                        <a:t>0</a:t>
                      </a:r>
                    </a:p>
                  </a:txBody>
                  <a:tcPr/>
                </a:tc>
                <a:tc>
                  <a:txBody>
                    <a:bodyPr/>
                    <a:lstStyle/>
                    <a:p>
                      <a:r>
                        <a:rPr lang="en-US" b="1" dirty="0"/>
                        <a:t>0</a:t>
                      </a:r>
                    </a:p>
                  </a:txBody>
                  <a:tcPr/>
                </a:tc>
                <a:tc>
                  <a:txBody>
                    <a:bodyPr/>
                    <a:lstStyle/>
                    <a:p>
                      <a:r>
                        <a:rPr lang="en-US" b="0" dirty="0"/>
                        <a:t>0</a:t>
                      </a:r>
                    </a:p>
                  </a:txBody>
                  <a:tcPr/>
                </a:tc>
                <a:tc>
                  <a:txBody>
                    <a:bodyPr/>
                    <a:lstStyle/>
                    <a:p>
                      <a:r>
                        <a:rPr lang="en-US" b="1" dirty="0"/>
                        <a:t>0</a:t>
                      </a:r>
                    </a:p>
                  </a:txBody>
                  <a:tcPr/>
                </a:tc>
                <a:extLst>
                  <a:ext uri="{0D108BD9-81ED-4DB2-BD59-A6C34878D82A}">
                    <a16:rowId xmlns:a16="http://schemas.microsoft.com/office/drawing/2014/main" val="1809512225"/>
                  </a:ext>
                </a:extLst>
              </a:tr>
            </a:tbl>
          </a:graphicData>
        </a:graphic>
      </p:graphicFrame>
      <p:sp>
        <p:nvSpPr>
          <p:cNvPr id="3" name="TextBox 2">
            <a:extLst>
              <a:ext uri="{FF2B5EF4-FFF2-40B4-BE49-F238E27FC236}">
                <a16:creationId xmlns:a16="http://schemas.microsoft.com/office/drawing/2014/main" id="{692920D1-5F27-A0A3-529D-3120E35D08A2}"/>
              </a:ext>
            </a:extLst>
          </p:cNvPr>
          <p:cNvSpPr txBox="1"/>
          <p:nvPr/>
        </p:nvSpPr>
        <p:spPr>
          <a:xfrm>
            <a:off x="1035355" y="5108388"/>
            <a:ext cx="876908" cy="523220"/>
          </a:xfrm>
          <a:prstGeom prst="rect">
            <a:avLst/>
          </a:prstGeom>
          <a:noFill/>
        </p:spPr>
        <p:txBody>
          <a:bodyPr wrap="square" rtlCol="0">
            <a:spAutoFit/>
          </a:bodyPr>
          <a:lstStyle/>
          <a:p>
            <a:r>
              <a:rPr lang="en-US" sz="2800" dirty="0"/>
              <a:t>85</a:t>
            </a:r>
            <a:r>
              <a:rPr lang="en-US" sz="2800" baseline="-25000" dirty="0"/>
              <a:t>10</a:t>
            </a:r>
          </a:p>
        </p:txBody>
      </p:sp>
      <p:sp>
        <p:nvSpPr>
          <p:cNvPr id="5" name="TextBox 4">
            <a:extLst>
              <a:ext uri="{FF2B5EF4-FFF2-40B4-BE49-F238E27FC236}">
                <a16:creationId xmlns:a16="http://schemas.microsoft.com/office/drawing/2014/main" id="{84CFAD2C-CD46-C619-1D57-6E08EC6D401C}"/>
              </a:ext>
            </a:extLst>
          </p:cNvPr>
          <p:cNvSpPr txBox="1"/>
          <p:nvPr/>
        </p:nvSpPr>
        <p:spPr>
          <a:xfrm>
            <a:off x="688041" y="5612703"/>
            <a:ext cx="559549" cy="523220"/>
          </a:xfrm>
          <a:prstGeom prst="rect">
            <a:avLst/>
          </a:prstGeom>
          <a:noFill/>
        </p:spPr>
        <p:txBody>
          <a:bodyPr wrap="square" rtlCol="0">
            <a:spAutoFit/>
          </a:bodyPr>
          <a:lstStyle/>
          <a:p>
            <a:r>
              <a:rPr lang="en-US" sz="2800" dirty="0"/>
              <a:t>&amp;</a:t>
            </a:r>
          </a:p>
        </p:txBody>
      </p:sp>
      <p:sp>
        <p:nvSpPr>
          <p:cNvPr id="6" name="TextBox 5">
            <a:extLst>
              <a:ext uri="{FF2B5EF4-FFF2-40B4-BE49-F238E27FC236}">
                <a16:creationId xmlns:a16="http://schemas.microsoft.com/office/drawing/2014/main" id="{A045C8EE-F145-43F3-696F-73AB70E5AE1D}"/>
              </a:ext>
            </a:extLst>
          </p:cNvPr>
          <p:cNvSpPr txBox="1"/>
          <p:nvPr/>
        </p:nvSpPr>
        <p:spPr>
          <a:xfrm>
            <a:off x="1038156" y="5578069"/>
            <a:ext cx="878767" cy="523220"/>
          </a:xfrm>
          <a:prstGeom prst="rect">
            <a:avLst/>
          </a:prstGeom>
          <a:noFill/>
        </p:spPr>
        <p:txBody>
          <a:bodyPr wrap="none" rtlCol="0">
            <a:spAutoFit/>
          </a:bodyPr>
          <a:lstStyle/>
          <a:p>
            <a:r>
              <a:rPr lang="en-US" sz="2800" dirty="0"/>
              <a:t>42</a:t>
            </a:r>
            <a:r>
              <a:rPr lang="en-US" sz="2800" baseline="-25000" dirty="0"/>
              <a:t>10</a:t>
            </a:r>
          </a:p>
        </p:txBody>
      </p:sp>
      <p:cxnSp>
        <p:nvCxnSpPr>
          <p:cNvPr id="7" name="Straight Connector 6">
            <a:extLst>
              <a:ext uri="{FF2B5EF4-FFF2-40B4-BE49-F238E27FC236}">
                <a16:creationId xmlns:a16="http://schemas.microsoft.com/office/drawing/2014/main" id="{69BE6993-E0C6-2053-0F41-B7B14A1D633E}"/>
              </a:ext>
            </a:extLst>
          </p:cNvPr>
          <p:cNvCxnSpPr/>
          <p:nvPr/>
        </p:nvCxnSpPr>
        <p:spPr>
          <a:xfrm>
            <a:off x="591713" y="6135923"/>
            <a:ext cx="1242066"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522DC1EC-734A-E566-181A-DBBFF1CCF291}"/>
              </a:ext>
            </a:extLst>
          </p:cNvPr>
          <p:cNvSpPr txBox="1"/>
          <p:nvPr/>
        </p:nvSpPr>
        <p:spPr>
          <a:xfrm>
            <a:off x="1078321" y="6047750"/>
            <a:ext cx="865365" cy="523220"/>
          </a:xfrm>
          <a:prstGeom prst="rect">
            <a:avLst/>
          </a:prstGeom>
          <a:noFill/>
        </p:spPr>
        <p:txBody>
          <a:bodyPr wrap="none" rtlCol="0">
            <a:spAutoFit/>
          </a:bodyPr>
          <a:lstStyle/>
          <a:p>
            <a:r>
              <a:rPr lang="en-US" sz="2800" dirty="0"/>
              <a:t>  0</a:t>
            </a:r>
            <a:r>
              <a:rPr lang="en-US" sz="2800" baseline="-25000" dirty="0"/>
              <a:t>10</a:t>
            </a:r>
          </a:p>
        </p:txBody>
      </p:sp>
    </p:spTree>
    <p:extLst>
      <p:ext uri="{BB962C8B-B14F-4D97-AF65-F5344CB8AC3E}">
        <p14:creationId xmlns:p14="http://schemas.microsoft.com/office/powerpoint/2010/main" val="357712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BE965-CDCA-34DD-826F-5536B6A05585}"/>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72DE6FEE-BEC0-2520-CDFD-2967648D01AC}"/>
              </a:ext>
            </a:extLst>
          </p:cNvPr>
          <p:cNvSpPr>
            <a:spLocks noGrp="1"/>
          </p:cNvSpPr>
          <p:nvPr>
            <p:ph type="sldNum" sz="quarter" idx="12"/>
          </p:nvPr>
        </p:nvSpPr>
        <p:spPr/>
        <p:txBody>
          <a:bodyPr/>
          <a:lstStyle/>
          <a:p>
            <a:fld id="{CC057153-B650-4DEB-B370-79DDCFDCE934}" type="slidenum">
              <a:rPr lang="en-US" smtClean="0"/>
              <a:t>52</a:t>
            </a:fld>
            <a:endParaRPr lang="en-US"/>
          </a:p>
        </p:txBody>
      </p:sp>
      <p:graphicFrame>
        <p:nvGraphicFramePr>
          <p:cNvPr id="2" name="Table 1">
            <a:extLst>
              <a:ext uri="{FF2B5EF4-FFF2-40B4-BE49-F238E27FC236}">
                <a16:creationId xmlns:a16="http://schemas.microsoft.com/office/drawing/2014/main" id="{B389D32C-1BF0-350F-E2F9-5FA4BA7BE669}"/>
              </a:ext>
            </a:extLst>
          </p:cNvPr>
          <p:cNvGraphicFramePr>
            <a:graphicFrameLocks noGrp="1"/>
          </p:cNvGraphicFramePr>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
        <p:nvSpPr>
          <p:cNvPr id="3" name="TextBox 2">
            <a:extLst>
              <a:ext uri="{FF2B5EF4-FFF2-40B4-BE49-F238E27FC236}">
                <a16:creationId xmlns:a16="http://schemas.microsoft.com/office/drawing/2014/main" id="{87306E78-8ABF-3608-0004-E7A9A21E7FC1}"/>
              </a:ext>
            </a:extLst>
          </p:cNvPr>
          <p:cNvSpPr txBox="1"/>
          <p:nvPr/>
        </p:nvSpPr>
        <p:spPr>
          <a:xfrm>
            <a:off x="1854713" y="5602779"/>
            <a:ext cx="8326382" cy="523220"/>
          </a:xfrm>
          <a:prstGeom prst="rect">
            <a:avLst/>
          </a:prstGeom>
          <a:noFill/>
        </p:spPr>
        <p:txBody>
          <a:bodyPr wrap="none" rtlCol="0">
            <a:spAutoFit/>
          </a:bodyPr>
          <a:lstStyle/>
          <a:p>
            <a:r>
              <a:rPr lang="en-US" sz="2800" i="1" dirty="0"/>
              <a:t>What number should we bitwise-OR (|) to do this?</a:t>
            </a:r>
          </a:p>
        </p:txBody>
      </p:sp>
      <p:sp>
        <p:nvSpPr>
          <p:cNvPr id="6" name="TextBox 5">
            <a:extLst>
              <a:ext uri="{FF2B5EF4-FFF2-40B4-BE49-F238E27FC236}">
                <a16:creationId xmlns:a16="http://schemas.microsoft.com/office/drawing/2014/main" id="{0B893A3A-410B-2FBF-E451-BA2F57386173}"/>
              </a:ext>
            </a:extLst>
          </p:cNvPr>
          <p:cNvSpPr txBox="1"/>
          <p:nvPr/>
        </p:nvSpPr>
        <p:spPr>
          <a:xfrm>
            <a:off x="708975" y="3933315"/>
            <a:ext cx="559549" cy="523220"/>
          </a:xfrm>
          <a:prstGeom prst="rect">
            <a:avLst/>
          </a:prstGeom>
          <a:noFill/>
        </p:spPr>
        <p:txBody>
          <a:bodyPr wrap="square" rtlCol="0">
            <a:spAutoFit/>
          </a:bodyPr>
          <a:lstStyle/>
          <a:p>
            <a:r>
              <a:rPr lang="en-US" sz="2800" dirty="0"/>
              <a:t>I</a:t>
            </a:r>
          </a:p>
        </p:txBody>
      </p:sp>
      <p:sp>
        <p:nvSpPr>
          <p:cNvPr id="8" name="Title 1">
            <a:extLst>
              <a:ext uri="{FF2B5EF4-FFF2-40B4-BE49-F238E27FC236}">
                <a16:creationId xmlns:a16="http://schemas.microsoft.com/office/drawing/2014/main" id="{E4A957E5-8A86-D0F7-25CE-3257BC8CF27A}"/>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OR – Setting bits to 1</a:t>
            </a:r>
            <a:endParaRPr lang="en-US" b="1" kern="1200" dirty="0">
              <a:solidFill>
                <a:schemeClr val="tx1"/>
              </a:solidFill>
              <a:latin typeface="+mj-lt"/>
              <a:ea typeface="+mj-ea"/>
              <a:cs typeface="+mj-cs"/>
            </a:endParaRPr>
          </a:p>
        </p:txBody>
      </p:sp>
      <p:sp>
        <p:nvSpPr>
          <p:cNvPr id="9" name="Content Placeholder 3">
            <a:extLst>
              <a:ext uri="{FF2B5EF4-FFF2-40B4-BE49-F238E27FC236}">
                <a16:creationId xmlns:a16="http://schemas.microsoft.com/office/drawing/2014/main" id="{77957CD9-89B8-76A1-0AF3-5182D286D914}"/>
              </a:ext>
            </a:extLst>
          </p:cNvPr>
          <p:cNvSpPr>
            <a:spLocks noGrp="1"/>
          </p:cNvSpPr>
          <p:nvPr>
            <p:ph idx="1"/>
          </p:nvPr>
        </p:nvSpPr>
        <p:spPr>
          <a:xfrm>
            <a:off x="612647" y="1715532"/>
            <a:ext cx="10817353" cy="1132258"/>
          </a:xfrm>
        </p:spPr>
        <p:txBody>
          <a:bodyPr>
            <a:noAutofit/>
          </a:bodyPr>
          <a:lstStyle/>
          <a:p>
            <a:pPr marL="0" indent="0">
              <a:buNone/>
            </a:pPr>
            <a:r>
              <a:rPr lang="en-US" sz="2800" dirty="0"/>
              <a:t>We want to set the two most significant bits to 1</a:t>
            </a:r>
          </a:p>
        </p:txBody>
      </p:sp>
    </p:spTree>
    <p:extLst>
      <p:ext uri="{BB962C8B-B14F-4D97-AF65-F5344CB8AC3E}">
        <p14:creationId xmlns:p14="http://schemas.microsoft.com/office/powerpoint/2010/main" val="4688372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D19B9-E43C-DB6D-0612-8D864399EBCB}"/>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B6DD0F12-39B0-D193-BF06-B1ACDB9A26BF}"/>
              </a:ext>
            </a:extLst>
          </p:cNvPr>
          <p:cNvSpPr>
            <a:spLocks noGrp="1"/>
          </p:cNvSpPr>
          <p:nvPr>
            <p:ph type="sldNum" sz="quarter" idx="12"/>
          </p:nvPr>
        </p:nvSpPr>
        <p:spPr/>
        <p:txBody>
          <a:bodyPr/>
          <a:lstStyle/>
          <a:p>
            <a:fld id="{CC057153-B650-4DEB-B370-79DDCFDCE934}" type="slidenum">
              <a:rPr lang="en-US" smtClean="0"/>
              <a:t>53</a:t>
            </a:fld>
            <a:endParaRPr lang="en-US"/>
          </a:p>
        </p:txBody>
      </p:sp>
      <p:graphicFrame>
        <p:nvGraphicFramePr>
          <p:cNvPr id="2" name="Table 1">
            <a:extLst>
              <a:ext uri="{FF2B5EF4-FFF2-40B4-BE49-F238E27FC236}">
                <a16:creationId xmlns:a16="http://schemas.microsoft.com/office/drawing/2014/main" id="{E2647CF1-18D9-B929-962A-28ED68F18B12}"/>
              </a:ext>
            </a:extLst>
          </p:cNvPr>
          <p:cNvGraphicFramePr>
            <a:graphicFrameLocks noGrp="1"/>
          </p:cNvGraphicFramePr>
          <p:nvPr>
            <p:extLst>
              <p:ext uri="{D42A27DB-BD31-4B8C-83A1-F6EECF244321}">
                <p14:modId xmlns:p14="http://schemas.microsoft.com/office/powerpoint/2010/main" val="74317585"/>
              </p:ext>
            </p:extLst>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
        <p:nvSpPr>
          <p:cNvPr id="7" name="TextBox 6">
            <a:extLst>
              <a:ext uri="{FF2B5EF4-FFF2-40B4-BE49-F238E27FC236}">
                <a16:creationId xmlns:a16="http://schemas.microsoft.com/office/drawing/2014/main" id="{CA905214-413A-A01C-FA3D-B02049F6E39D}"/>
              </a:ext>
            </a:extLst>
          </p:cNvPr>
          <p:cNvSpPr txBox="1"/>
          <p:nvPr/>
        </p:nvSpPr>
        <p:spPr>
          <a:xfrm>
            <a:off x="708975" y="3933315"/>
            <a:ext cx="559549" cy="523220"/>
          </a:xfrm>
          <a:prstGeom prst="rect">
            <a:avLst/>
          </a:prstGeom>
          <a:noFill/>
        </p:spPr>
        <p:txBody>
          <a:bodyPr wrap="square" rtlCol="0">
            <a:spAutoFit/>
          </a:bodyPr>
          <a:lstStyle/>
          <a:p>
            <a:r>
              <a:rPr lang="en-US" sz="2800" dirty="0"/>
              <a:t>|</a:t>
            </a:r>
          </a:p>
        </p:txBody>
      </p:sp>
      <p:sp>
        <p:nvSpPr>
          <p:cNvPr id="8" name="Title 1">
            <a:extLst>
              <a:ext uri="{FF2B5EF4-FFF2-40B4-BE49-F238E27FC236}">
                <a16:creationId xmlns:a16="http://schemas.microsoft.com/office/drawing/2014/main" id="{CA1974DA-E823-487F-8458-94D01E5A0951}"/>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OR – Setting bits to 1</a:t>
            </a:r>
            <a:endParaRPr lang="en-US" b="1" kern="1200" dirty="0">
              <a:solidFill>
                <a:schemeClr val="tx1"/>
              </a:solidFill>
              <a:latin typeface="+mj-lt"/>
              <a:ea typeface="+mj-ea"/>
              <a:cs typeface="+mj-cs"/>
            </a:endParaRPr>
          </a:p>
        </p:txBody>
      </p:sp>
      <p:sp>
        <p:nvSpPr>
          <p:cNvPr id="9" name="Content Placeholder 3">
            <a:extLst>
              <a:ext uri="{FF2B5EF4-FFF2-40B4-BE49-F238E27FC236}">
                <a16:creationId xmlns:a16="http://schemas.microsoft.com/office/drawing/2014/main" id="{10CCF10F-ED86-78E4-24B3-2B51507B4063}"/>
              </a:ext>
            </a:extLst>
          </p:cNvPr>
          <p:cNvSpPr>
            <a:spLocks noGrp="1"/>
          </p:cNvSpPr>
          <p:nvPr>
            <p:ph idx="1"/>
          </p:nvPr>
        </p:nvSpPr>
        <p:spPr>
          <a:xfrm>
            <a:off x="612647" y="1715532"/>
            <a:ext cx="10817353" cy="995011"/>
          </a:xfrm>
        </p:spPr>
        <p:txBody>
          <a:bodyPr>
            <a:noAutofit/>
          </a:bodyPr>
          <a:lstStyle/>
          <a:p>
            <a:pPr marL="0" indent="0">
              <a:buNone/>
            </a:pPr>
            <a:r>
              <a:rPr lang="en-US" sz="2800" dirty="0"/>
              <a:t>We want to set the two most significant bits to 1</a:t>
            </a:r>
          </a:p>
        </p:txBody>
      </p:sp>
      <p:sp>
        <p:nvSpPr>
          <p:cNvPr id="13" name="TextBox 12">
            <a:extLst>
              <a:ext uri="{FF2B5EF4-FFF2-40B4-BE49-F238E27FC236}">
                <a16:creationId xmlns:a16="http://schemas.microsoft.com/office/drawing/2014/main" id="{542EB3AD-3433-B2C4-EE18-AA57106D0EAD}"/>
              </a:ext>
            </a:extLst>
          </p:cNvPr>
          <p:cNvSpPr txBox="1"/>
          <p:nvPr/>
        </p:nvSpPr>
        <p:spPr>
          <a:xfrm>
            <a:off x="1854713" y="5602779"/>
            <a:ext cx="8326382" cy="523220"/>
          </a:xfrm>
          <a:prstGeom prst="rect">
            <a:avLst/>
          </a:prstGeom>
          <a:noFill/>
        </p:spPr>
        <p:txBody>
          <a:bodyPr wrap="none" rtlCol="0">
            <a:spAutoFit/>
          </a:bodyPr>
          <a:lstStyle/>
          <a:p>
            <a:r>
              <a:rPr lang="en-US" sz="2800" i="1" dirty="0"/>
              <a:t>What number should we bitwise-OR (|) to do this?</a:t>
            </a:r>
          </a:p>
        </p:txBody>
      </p:sp>
    </p:spTree>
    <p:extLst>
      <p:ext uri="{BB962C8B-B14F-4D97-AF65-F5344CB8AC3E}">
        <p14:creationId xmlns:p14="http://schemas.microsoft.com/office/powerpoint/2010/main" val="38524962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768D3-2E30-AEBF-8BC8-5352711CCDA4}"/>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517EDCE5-36F7-BF90-36D7-3B9937739C5D}"/>
              </a:ext>
            </a:extLst>
          </p:cNvPr>
          <p:cNvSpPr>
            <a:spLocks noGrp="1"/>
          </p:cNvSpPr>
          <p:nvPr>
            <p:ph type="sldNum" sz="quarter" idx="12"/>
          </p:nvPr>
        </p:nvSpPr>
        <p:spPr/>
        <p:txBody>
          <a:bodyPr/>
          <a:lstStyle/>
          <a:p>
            <a:fld id="{CC057153-B650-4DEB-B370-79DDCFDCE934}" type="slidenum">
              <a:rPr lang="en-US" smtClean="0"/>
              <a:t>54</a:t>
            </a:fld>
            <a:endParaRPr lang="en-US"/>
          </a:p>
        </p:txBody>
      </p:sp>
      <p:graphicFrame>
        <p:nvGraphicFramePr>
          <p:cNvPr id="2" name="Table 1">
            <a:extLst>
              <a:ext uri="{FF2B5EF4-FFF2-40B4-BE49-F238E27FC236}">
                <a16:creationId xmlns:a16="http://schemas.microsoft.com/office/drawing/2014/main" id="{4E1FA91E-1442-370B-530D-D984E9185003}"/>
              </a:ext>
            </a:extLst>
          </p:cNvPr>
          <p:cNvGraphicFramePr>
            <a:graphicFrameLocks noGrp="1"/>
          </p:cNvGraphicFramePr>
          <p:nvPr>
            <p:extLst>
              <p:ext uri="{D42A27DB-BD31-4B8C-83A1-F6EECF244321}">
                <p14:modId xmlns:p14="http://schemas.microsoft.com/office/powerpoint/2010/main" val="167418059"/>
              </p:ext>
            </p:extLst>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
        <p:nvSpPr>
          <p:cNvPr id="7" name="TextBox 6">
            <a:extLst>
              <a:ext uri="{FF2B5EF4-FFF2-40B4-BE49-F238E27FC236}">
                <a16:creationId xmlns:a16="http://schemas.microsoft.com/office/drawing/2014/main" id="{780E5FB4-0E77-68F1-AABE-9E60150B9A25}"/>
              </a:ext>
            </a:extLst>
          </p:cNvPr>
          <p:cNvSpPr txBox="1"/>
          <p:nvPr/>
        </p:nvSpPr>
        <p:spPr>
          <a:xfrm>
            <a:off x="3098194" y="5555583"/>
            <a:ext cx="5375126" cy="523220"/>
          </a:xfrm>
          <a:prstGeom prst="rect">
            <a:avLst/>
          </a:prstGeom>
          <a:noFill/>
        </p:spPr>
        <p:txBody>
          <a:bodyPr wrap="none" rtlCol="0">
            <a:spAutoFit/>
          </a:bodyPr>
          <a:lstStyle/>
          <a:p>
            <a:r>
              <a:rPr lang="en-US" sz="2800" i="1" dirty="0"/>
              <a:t>What number is this in decimal?</a:t>
            </a:r>
          </a:p>
        </p:txBody>
      </p:sp>
      <p:sp>
        <p:nvSpPr>
          <p:cNvPr id="12" name="TextBox 11">
            <a:extLst>
              <a:ext uri="{FF2B5EF4-FFF2-40B4-BE49-F238E27FC236}">
                <a16:creationId xmlns:a16="http://schemas.microsoft.com/office/drawing/2014/main" id="{D30DF89D-E3B6-89E6-6ACC-FF11502018E2}"/>
              </a:ext>
            </a:extLst>
          </p:cNvPr>
          <p:cNvSpPr txBox="1"/>
          <p:nvPr/>
        </p:nvSpPr>
        <p:spPr>
          <a:xfrm>
            <a:off x="708975" y="3933315"/>
            <a:ext cx="559549" cy="523220"/>
          </a:xfrm>
          <a:prstGeom prst="rect">
            <a:avLst/>
          </a:prstGeom>
          <a:noFill/>
        </p:spPr>
        <p:txBody>
          <a:bodyPr wrap="square" rtlCol="0">
            <a:spAutoFit/>
          </a:bodyPr>
          <a:lstStyle/>
          <a:p>
            <a:r>
              <a:rPr lang="en-US" sz="2800" dirty="0"/>
              <a:t>|</a:t>
            </a:r>
          </a:p>
        </p:txBody>
      </p:sp>
      <p:sp>
        <p:nvSpPr>
          <p:cNvPr id="6" name="Title 1">
            <a:extLst>
              <a:ext uri="{FF2B5EF4-FFF2-40B4-BE49-F238E27FC236}">
                <a16:creationId xmlns:a16="http://schemas.microsoft.com/office/drawing/2014/main" id="{3940E28A-D76C-37A2-77BF-3AE00890CE36}"/>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OR – Setting bits to 1</a:t>
            </a:r>
            <a:endParaRPr lang="en-US" b="1" kern="1200" dirty="0">
              <a:solidFill>
                <a:schemeClr val="tx1"/>
              </a:solidFill>
              <a:latin typeface="+mj-lt"/>
              <a:ea typeface="+mj-ea"/>
              <a:cs typeface="+mj-cs"/>
            </a:endParaRPr>
          </a:p>
        </p:txBody>
      </p:sp>
      <p:sp>
        <p:nvSpPr>
          <p:cNvPr id="8" name="Content Placeholder 3">
            <a:extLst>
              <a:ext uri="{FF2B5EF4-FFF2-40B4-BE49-F238E27FC236}">
                <a16:creationId xmlns:a16="http://schemas.microsoft.com/office/drawing/2014/main" id="{2C9A8AEB-C5FB-0375-B31C-B3129AAFD5B6}"/>
              </a:ext>
            </a:extLst>
          </p:cNvPr>
          <p:cNvSpPr>
            <a:spLocks noGrp="1"/>
          </p:cNvSpPr>
          <p:nvPr>
            <p:ph idx="1"/>
          </p:nvPr>
        </p:nvSpPr>
        <p:spPr>
          <a:xfrm>
            <a:off x="612647" y="1715532"/>
            <a:ext cx="10817353" cy="4593828"/>
          </a:xfrm>
        </p:spPr>
        <p:txBody>
          <a:bodyPr>
            <a:noAutofit/>
          </a:bodyPr>
          <a:lstStyle/>
          <a:p>
            <a:pPr marL="0" indent="0">
              <a:buNone/>
            </a:pPr>
            <a:r>
              <a:rPr lang="en-US" sz="2800" dirty="0"/>
              <a:t>We want to set the two most significant bits to 1</a:t>
            </a:r>
          </a:p>
        </p:txBody>
      </p:sp>
    </p:spTree>
    <p:extLst>
      <p:ext uri="{BB962C8B-B14F-4D97-AF65-F5344CB8AC3E}">
        <p14:creationId xmlns:p14="http://schemas.microsoft.com/office/powerpoint/2010/main" val="10568317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63D8A-94E7-E6E0-ABA6-3026FADAE79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F27DF0C-886A-BF5A-1CD1-64AE20AFAB90}"/>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OR – Setting bits to 1</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5E80FD09-26EA-4AB1-49E0-5D3E1E584DB7}"/>
              </a:ext>
            </a:extLst>
          </p:cNvPr>
          <p:cNvSpPr>
            <a:spLocks noGrp="1"/>
          </p:cNvSpPr>
          <p:nvPr>
            <p:ph type="sldNum" sz="quarter" idx="12"/>
          </p:nvPr>
        </p:nvSpPr>
        <p:spPr/>
        <p:txBody>
          <a:bodyPr/>
          <a:lstStyle/>
          <a:p>
            <a:fld id="{CC057153-B650-4DEB-B370-79DDCFDCE934}" type="slidenum">
              <a:rPr lang="en-US" smtClean="0"/>
              <a:t>55</a:t>
            </a:fld>
            <a:endParaRPr lang="en-US"/>
          </a:p>
        </p:txBody>
      </p:sp>
      <p:sp>
        <p:nvSpPr>
          <p:cNvPr id="4" name="Content Placeholder 3">
            <a:extLst>
              <a:ext uri="{FF2B5EF4-FFF2-40B4-BE49-F238E27FC236}">
                <a16:creationId xmlns:a16="http://schemas.microsoft.com/office/drawing/2014/main" id="{C893CB65-6EF8-F597-768E-3EC7EF6E82C6}"/>
              </a:ext>
            </a:extLst>
          </p:cNvPr>
          <p:cNvSpPr>
            <a:spLocks noGrp="1"/>
          </p:cNvSpPr>
          <p:nvPr>
            <p:ph idx="1"/>
          </p:nvPr>
        </p:nvSpPr>
        <p:spPr>
          <a:xfrm>
            <a:off x="612647" y="1715532"/>
            <a:ext cx="10817353" cy="4593828"/>
          </a:xfrm>
        </p:spPr>
        <p:txBody>
          <a:bodyPr>
            <a:noAutofit/>
          </a:bodyPr>
          <a:lstStyle/>
          <a:p>
            <a:pPr marL="0" indent="0">
              <a:buNone/>
            </a:pPr>
            <a:r>
              <a:rPr lang="en-US" sz="2800" dirty="0"/>
              <a:t>We want to set the two most significant bits to 1</a:t>
            </a:r>
          </a:p>
        </p:txBody>
      </p:sp>
      <p:graphicFrame>
        <p:nvGraphicFramePr>
          <p:cNvPr id="2" name="Table 1">
            <a:extLst>
              <a:ext uri="{FF2B5EF4-FFF2-40B4-BE49-F238E27FC236}">
                <a16:creationId xmlns:a16="http://schemas.microsoft.com/office/drawing/2014/main" id="{D2441614-6D50-E3CB-C195-A7228C0E102A}"/>
              </a:ext>
            </a:extLst>
          </p:cNvPr>
          <p:cNvGraphicFramePr>
            <a:graphicFrameLocks noGrp="1"/>
          </p:cNvGraphicFramePr>
          <p:nvPr>
            <p:extLst>
              <p:ext uri="{D42A27DB-BD31-4B8C-83A1-F6EECF244321}">
                <p14:modId xmlns:p14="http://schemas.microsoft.com/office/powerpoint/2010/main" val="2690988136"/>
              </p:ext>
            </p:extLst>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
        <p:nvSpPr>
          <p:cNvPr id="3" name="TextBox 2">
            <a:extLst>
              <a:ext uri="{FF2B5EF4-FFF2-40B4-BE49-F238E27FC236}">
                <a16:creationId xmlns:a16="http://schemas.microsoft.com/office/drawing/2014/main" id="{1ABC7FF4-5C62-E551-2EB9-029F8480B386}"/>
              </a:ext>
            </a:extLst>
          </p:cNvPr>
          <p:cNvSpPr txBox="1"/>
          <p:nvPr/>
        </p:nvSpPr>
        <p:spPr>
          <a:xfrm>
            <a:off x="3098194" y="5555583"/>
            <a:ext cx="5375126" cy="523220"/>
          </a:xfrm>
          <a:prstGeom prst="rect">
            <a:avLst/>
          </a:prstGeom>
          <a:noFill/>
        </p:spPr>
        <p:txBody>
          <a:bodyPr wrap="none" rtlCol="0">
            <a:spAutoFit/>
          </a:bodyPr>
          <a:lstStyle/>
          <a:p>
            <a:r>
              <a:rPr lang="en-US" sz="2800" i="1" dirty="0"/>
              <a:t>What number is this in decimal?</a:t>
            </a:r>
          </a:p>
        </p:txBody>
      </p:sp>
      <p:sp>
        <p:nvSpPr>
          <p:cNvPr id="7" name="TextBox 6">
            <a:extLst>
              <a:ext uri="{FF2B5EF4-FFF2-40B4-BE49-F238E27FC236}">
                <a16:creationId xmlns:a16="http://schemas.microsoft.com/office/drawing/2014/main" id="{D7913B97-8EE2-40C4-751E-B1573B10B8D4}"/>
              </a:ext>
            </a:extLst>
          </p:cNvPr>
          <p:cNvSpPr txBox="1"/>
          <p:nvPr/>
        </p:nvSpPr>
        <p:spPr>
          <a:xfrm>
            <a:off x="880959" y="3898681"/>
            <a:ext cx="1008994" cy="523220"/>
          </a:xfrm>
          <a:prstGeom prst="rect">
            <a:avLst/>
          </a:prstGeom>
          <a:noFill/>
        </p:spPr>
        <p:txBody>
          <a:bodyPr wrap="none" rtlCol="0">
            <a:spAutoFit/>
          </a:bodyPr>
          <a:lstStyle/>
          <a:p>
            <a:r>
              <a:rPr lang="en-US" sz="2800" dirty="0"/>
              <a:t>-32</a:t>
            </a:r>
            <a:r>
              <a:rPr lang="en-US" sz="2800" baseline="-25000" dirty="0"/>
              <a:t>10</a:t>
            </a:r>
          </a:p>
        </p:txBody>
      </p:sp>
      <p:sp>
        <p:nvSpPr>
          <p:cNvPr id="8" name="TextBox 7">
            <a:extLst>
              <a:ext uri="{FF2B5EF4-FFF2-40B4-BE49-F238E27FC236}">
                <a16:creationId xmlns:a16="http://schemas.microsoft.com/office/drawing/2014/main" id="{73A5E151-4684-ACC3-5304-602FAE5691BC}"/>
              </a:ext>
            </a:extLst>
          </p:cNvPr>
          <p:cNvSpPr txBox="1"/>
          <p:nvPr/>
        </p:nvSpPr>
        <p:spPr>
          <a:xfrm>
            <a:off x="708975" y="3933315"/>
            <a:ext cx="559549" cy="523220"/>
          </a:xfrm>
          <a:prstGeom prst="rect">
            <a:avLst/>
          </a:prstGeom>
          <a:noFill/>
        </p:spPr>
        <p:txBody>
          <a:bodyPr wrap="square" rtlCol="0">
            <a:spAutoFit/>
          </a:bodyPr>
          <a:lstStyle/>
          <a:p>
            <a:r>
              <a:rPr lang="en-US" sz="2800" dirty="0"/>
              <a:t>|</a:t>
            </a:r>
          </a:p>
        </p:txBody>
      </p:sp>
    </p:spTree>
    <p:extLst>
      <p:ext uri="{BB962C8B-B14F-4D97-AF65-F5344CB8AC3E}">
        <p14:creationId xmlns:p14="http://schemas.microsoft.com/office/powerpoint/2010/main" val="22784533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BA410-47D9-6093-4482-096B44DA6A10}"/>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2CE7602B-430F-F77A-1410-20289196CBCD}"/>
              </a:ext>
            </a:extLst>
          </p:cNvPr>
          <p:cNvSpPr>
            <a:spLocks noGrp="1"/>
          </p:cNvSpPr>
          <p:nvPr>
            <p:ph type="sldNum" sz="quarter" idx="12"/>
          </p:nvPr>
        </p:nvSpPr>
        <p:spPr/>
        <p:txBody>
          <a:bodyPr/>
          <a:lstStyle/>
          <a:p>
            <a:fld id="{CC057153-B650-4DEB-B370-79DDCFDCE934}" type="slidenum">
              <a:rPr lang="en-US" smtClean="0"/>
              <a:t>56</a:t>
            </a:fld>
            <a:endParaRPr lang="en-US"/>
          </a:p>
        </p:txBody>
      </p:sp>
      <p:graphicFrame>
        <p:nvGraphicFramePr>
          <p:cNvPr id="2" name="Table 1">
            <a:extLst>
              <a:ext uri="{FF2B5EF4-FFF2-40B4-BE49-F238E27FC236}">
                <a16:creationId xmlns:a16="http://schemas.microsoft.com/office/drawing/2014/main" id="{F9435429-4DEF-F0A9-F54A-84FCE634BEBB}"/>
              </a:ext>
            </a:extLst>
          </p:cNvPr>
          <p:cNvGraphicFramePr>
            <a:graphicFrameLocks noGrp="1"/>
          </p:cNvGraphicFramePr>
          <p:nvPr>
            <p:extLst>
              <p:ext uri="{D42A27DB-BD31-4B8C-83A1-F6EECF244321}">
                <p14:modId xmlns:p14="http://schemas.microsoft.com/office/powerpoint/2010/main" val="3120538673"/>
              </p:ext>
            </p:extLst>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r>
                        <a:rPr lang="en-US" b="1" dirty="0"/>
                        <a:t>1</a:t>
                      </a:r>
                    </a:p>
                  </a:txBody>
                  <a:tcPr/>
                </a:tc>
                <a:tc>
                  <a:txBody>
                    <a:bodyPr/>
                    <a:lstStyle/>
                    <a:p>
                      <a:r>
                        <a:rPr lang="en-US" b="1" dirty="0"/>
                        <a:t>1</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809512225"/>
                  </a:ext>
                </a:extLst>
              </a:tr>
            </a:tbl>
          </a:graphicData>
        </a:graphic>
      </p:graphicFrame>
      <p:sp>
        <p:nvSpPr>
          <p:cNvPr id="8" name="TextBox 7">
            <a:extLst>
              <a:ext uri="{FF2B5EF4-FFF2-40B4-BE49-F238E27FC236}">
                <a16:creationId xmlns:a16="http://schemas.microsoft.com/office/drawing/2014/main" id="{971D7AF8-29A3-3632-F277-EA0B6A2F5554}"/>
              </a:ext>
            </a:extLst>
          </p:cNvPr>
          <p:cNvSpPr txBox="1"/>
          <p:nvPr/>
        </p:nvSpPr>
        <p:spPr>
          <a:xfrm>
            <a:off x="1056289" y="3429000"/>
            <a:ext cx="876908" cy="523220"/>
          </a:xfrm>
          <a:prstGeom prst="rect">
            <a:avLst/>
          </a:prstGeom>
          <a:noFill/>
        </p:spPr>
        <p:txBody>
          <a:bodyPr wrap="square" rtlCol="0">
            <a:spAutoFit/>
          </a:bodyPr>
          <a:lstStyle/>
          <a:p>
            <a:r>
              <a:rPr lang="en-US" sz="2800" dirty="0"/>
              <a:t>47</a:t>
            </a:r>
            <a:r>
              <a:rPr lang="en-US" sz="2800" baseline="-25000" dirty="0"/>
              <a:t>10</a:t>
            </a:r>
          </a:p>
        </p:txBody>
      </p:sp>
      <p:sp>
        <p:nvSpPr>
          <p:cNvPr id="9" name="TextBox 8">
            <a:extLst>
              <a:ext uri="{FF2B5EF4-FFF2-40B4-BE49-F238E27FC236}">
                <a16:creationId xmlns:a16="http://schemas.microsoft.com/office/drawing/2014/main" id="{459B3ABF-E3F7-F733-EC34-5071F3C82054}"/>
              </a:ext>
            </a:extLst>
          </p:cNvPr>
          <p:cNvSpPr txBox="1"/>
          <p:nvPr/>
        </p:nvSpPr>
        <p:spPr>
          <a:xfrm>
            <a:off x="708975" y="3933315"/>
            <a:ext cx="559549" cy="523220"/>
          </a:xfrm>
          <a:prstGeom prst="rect">
            <a:avLst/>
          </a:prstGeom>
          <a:noFill/>
        </p:spPr>
        <p:txBody>
          <a:bodyPr wrap="square" rtlCol="0">
            <a:spAutoFit/>
          </a:bodyPr>
          <a:lstStyle/>
          <a:p>
            <a:r>
              <a:rPr lang="en-US" sz="2800" dirty="0"/>
              <a:t>|</a:t>
            </a:r>
          </a:p>
        </p:txBody>
      </p:sp>
      <p:sp>
        <p:nvSpPr>
          <p:cNvPr id="12" name="TextBox 11">
            <a:extLst>
              <a:ext uri="{FF2B5EF4-FFF2-40B4-BE49-F238E27FC236}">
                <a16:creationId xmlns:a16="http://schemas.microsoft.com/office/drawing/2014/main" id="{124E929C-0968-F4D5-36D2-0A9ADAB2848F}"/>
              </a:ext>
            </a:extLst>
          </p:cNvPr>
          <p:cNvSpPr txBox="1"/>
          <p:nvPr/>
        </p:nvSpPr>
        <p:spPr>
          <a:xfrm>
            <a:off x="938776" y="3933315"/>
            <a:ext cx="1008994" cy="523220"/>
          </a:xfrm>
          <a:prstGeom prst="rect">
            <a:avLst/>
          </a:prstGeom>
          <a:noFill/>
        </p:spPr>
        <p:txBody>
          <a:bodyPr wrap="none" rtlCol="0">
            <a:spAutoFit/>
          </a:bodyPr>
          <a:lstStyle/>
          <a:p>
            <a:r>
              <a:rPr lang="en-US" sz="2800" dirty="0"/>
              <a:t>-32</a:t>
            </a:r>
            <a:r>
              <a:rPr lang="en-US" sz="2800" baseline="-25000" dirty="0"/>
              <a:t>10</a:t>
            </a:r>
          </a:p>
        </p:txBody>
      </p:sp>
      <p:sp>
        <p:nvSpPr>
          <p:cNvPr id="6" name="Title 1">
            <a:extLst>
              <a:ext uri="{FF2B5EF4-FFF2-40B4-BE49-F238E27FC236}">
                <a16:creationId xmlns:a16="http://schemas.microsoft.com/office/drawing/2014/main" id="{5F7C33CC-1EE0-CD73-F677-CDC8C376B0B6}"/>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OR – Setting bits to 1</a:t>
            </a:r>
            <a:endParaRPr lang="en-US" b="1" kern="1200" dirty="0">
              <a:solidFill>
                <a:schemeClr val="tx1"/>
              </a:solidFill>
              <a:latin typeface="+mj-lt"/>
              <a:ea typeface="+mj-ea"/>
              <a:cs typeface="+mj-cs"/>
            </a:endParaRPr>
          </a:p>
        </p:txBody>
      </p:sp>
      <p:sp>
        <p:nvSpPr>
          <p:cNvPr id="7" name="Content Placeholder 3">
            <a:extLst>
              <a:ext uri="{FF2B5EF4-FFF2-40B4-BE49-F238E27FC236}">
                <a16:creationId xmlns:a16="http://schemas.microsoft.com/office/drawing/2014/main" id="{9223DB34-3411-549C-5D0C-FFFF5DB5401B}"/>
              </a:ext>
            </a:extLst>
          </p:cNvPr>
          <p:cNvSpPr>
            <a:spLocks noGrp="1"/>
          </p:cNvSpPr>
          <p:nvPr>
            <p:ph idx="1"/>
          </p:nvPr>
        </p:nvSpPr>
        <p:spPr>
          <a:xfrm>
            <a:off x="612647" y="1715532"/>
            <a:ext cx="10817353" cy="4593828"/>
          </a:xfrm>
        </p:spPr>
        <p:txBody>
          <a:bodyPr>
            <a:noAutofit/>
          </a:bodyPr>
          <a:lstStyle/>
          <a:p>
            <a:pPr marL="0" indent="0">
              <a:buNone/>
            </a:pPr>
            <a:r>
              <a:rPr lang="en-US" sz="2800" dirty="0"/>
              <a:t>Say we have 47 | - 32. </a:t>
            </a:r>
            <a:r>
              <a:rPr lang="en-US" sz="2800" i="1" dirty="0"/>
              <a:t>What's the result?</a:t>
            </a:r>
          </a:p>
        </p:txBody>
      </p:sp>
      <p:cxnSp>
        <p:nvCxnSpPr>
          <p:cNvPr id="15" name="Straight Connector 14">
            <a:extLst>
              <a:ext uri="{FF2B5EF4-FFF2-40B4-BE49-F238E27FC236}">
                <a16:creationId xmlns:a16="http://schemas.microsoft.com/office/drawing/2014/main" id="{BA49E8C7-AE33-700E-D609-09C9446600E2}"/>
              </a:ext>
            </a:extLst>
          </p:cNvPr>
          <p:cNvCxnSpPr/>
          <p:nvPr/>
        </p:nvCxnSpPr>
        <p:spPr>
          <a:xfrm flipH="1">
            <a:off x="708975" y="4456535"/>
            <a:ext cx="1145738"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57418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6F3CE-A6BB-7108-DC41-ED5A24FC3778}"/>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53179411-868D-B085-FEB1-721D95923042}"/>
              </a:ext>
            </a:extLst>
          </p:cNvPr>
          <p:cNvSpPr>
            <a:spLocks noGrp="1"/>
          </p:cNvSpPr>
          <p:nvPr>
            <p:ph type="sldNum" sz="quarter" idx="12"/>
          </p:nvPr>
        </p:nvSpPr>
        <p:spPr/>
        <p:txBody>
          <a:bodyPr/>
          <a:lstStyle/>
          <a:p>
            <a:fld id="{CC057153-B650-4DEB-B370-79DDCFDCE934}" type="slidenum">
              <a:rPr lang="en-US" smtClean="0"/>
              <a:t>57</a:t>
            </a:fld>
            <a:endParaRPr lang="en-US"/>
          </a:p>
        </p:txBody>
      </p:sp>
      <p:graphicFrame>
        <p:nvGraphicFramePr>
          <p:cNvPr id="2" name="Table 1">
            <a:extLst>
              <a:ext uri="{FF2B5EF4-FFF2-40B4-BE49-F238E27FC236}">
                <a16:creationId xmlns:a16="http://schemas.microsoft.com/office/drawing/2014/main" id="{54CC0B00-857F-28A8-30B1-A13D7F40A6E8}"/>
              </a:ext>
            </a:extLst>
          </p:cNvPr>
          <p:cNvGraphicFramePr>
            <a:graphicFrameLocks noGrp="1"/>
          </p:cNvGraphicFramePr>
          <p:nvPr>
            <p:extLst>
              <p:ext uri="{D42A27DB-BD31-4B8C-83A1-F6EECF244321}">
                <p14:modId xmlns:p14="http://schemas.microsoft.com/office/powerpoint/2010/main" val="95232593"/>
              </p:ext>
            </p:extLst>
          </p:nvPr>
        </p:nvGraphicFramePr>
        <p:xfrm>
          <a:off x="1854713" y="3270766"/>
          <a:ext cx="7224888"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r>
                        <a:rPr lang="en-US" b="1" dirty="0"/>
                        <a:t>1</a:t>
                      </a:r>
                    </a:p>
                  </a:txBody>
                  <a:tcPr/>
                </a:tc>
                <a:tc>
                  <a:txBody>
                    <a:bodyPr/>
                    <a:lstStyle/>
                    <a:p>
                      <a:r>
                        <a:rPr lang="en-US" b="1" dirty="0"/>
                        <a:t>1</a:t>
                      </a:r>
                    </a:p>
                  </a:txBody>
                  <a:tcPr/>
                </a:tc>
                <a:tc>
                  <a:txBody>
                    <a:bodyPr/>
                    <a:lstStyle/>
                    <a:p>
                      <a:r>
                        <a:rPr lang="en-US" dirty="0"/>
                        <a:t>0</a:t>
                      </a:r>
                    </a:p>
                  </a:txBody>
                  <a:tcPr/>
                </a:tc>
                <a:tc>
                  <a:txBody>
                    <a:bodyPr/>
                    <a:lstStyle/>
                    <a:p>
                      <a:r>
                        <a:rPr lang="en-US" b="0" dirty="0"/>
                        <a:t>1</a:t>
                      </a:r>
                    </a:p>
                  </a:txBody>
                  <a:tcPr/>
                </a:tc>
                <a:tc>
                  <a:txBody>
                    <a:bodyPr/>
                    <a:lstStyle/>
                    <a:p>
                      <a:r>
                        <a:rPr lang="en-US" b="0" dirty="0"/>
                        <a:t>1</a:t>
                      </a:r>
                    </a:p>
                  </a:txBody>
                  <a:tcPr/>
                </a:tc>
                <a:tc>
                  <a:txBody>
                    <a:bodyPr/>
                    <a:lstStyle/>
                    <a:p>
                      <a:r>
                        <a:rPr lang="en-US" b="0" dirty="0"/>
                        <a:t>1</a:t>
                      </a:r>
                    </a:p>
                  </a:txBody>
                  <a:tcPr/>
                </a:tc>
                <a:tc>
                  <a:txBody>
                    <a:bodyPr/>
                    <a:lstStyle/>
                    <a:p>
                      <a:r>
                        <a:rPr lang="en-US" b="0" dirty="0"/>
                        <a:t>1</a:t>
                      </a:r>
                    </a:p>
                  </a:txBody>
                  <a:tcPr/>
                </a:tc>
                <a:extLst>
                  <a:ext uri="{0D108BD9-81ED-4DB2-BD59-A6C34878D82A}">
                    <a16:rowId xmlns:a16="http://schemas.microsoft.com/office/drawing/2014/main" val="1809512225"/>
                  </a:ext>
                </a:extLst>
              </a:tr>
            </a:tbl>
          </a:graphicData>
        </a:graphic>
      </p:graphicFrame>
      <p:sp>
        <p:nvSpPr>
          <p:cNvPr id="8" name="TextBox 7">
            <a:extLst>
              <a:ext uri="{FF2B5EF4-FFF2-40B4-BE49-F238E27FC236}">
                <a16:creationId xmlns:a16="http://schemas.microsoft.com/office/drawing/2014/main" id="{4514F2C0-901B-8B78-C64E-12BCE1477A12}"/>
              </a:ext>
            </a:extLst>
          </p:cNvPr>
          <p:cNvSpPr txBox="1"/>
          <p:nvPr/>
        </p:nvSpPr>
        <p:spPr>
          <a:xfrm>
            <a:off x="1056289" y="3429000"/>
            <a:ext cx="876908" cy="523220"/>
          </a:xfrm>
          <a:prstGeom prst="rect">
            <a:avLst/>
          </a:prstGeom>
          <a:noFill/>
        </p:spPr>
        <p:txBody>
          <a:bodyPr wrap="square" rtlCol="0">
            <a:spAutoFit/>
          </a:bodyPr>
          <a:lstStyle/>
          <a:p>
            <a:r>
              <a:rPr lang="en-US" sz="2800" dirty="0"/>
              <a:t>47</a:t>
            </a:r>
            <a:r>
              <a:rPr lang="en-US" sz="2800" baseline="-25000" dirty="0"/>
              <a:t>10</a:t>
            </a:r>
          </a:p>
        </p:txBody>
      </p:sp>
      <p:sp>
        <p:nvSpPr>
          <p:cNvPr id="9" name="TextBox 8">
            <a:extLst>
              <a:ext uri="{FF2B5EF4-FFF2-40B4-BE49-F238E27FC236}">
                <a16:creationId xmlns:a16="http://schemas.microsoft.com/office/drawing/2014/main" id="{A486B143-0996-03D6-7B6A-81AC5D972087}"/>
              </a:ext>
            </a:extLst>
          </p:cNvPr>
          <p:cNvSpPr txBox="1"/>
          <p:nvPr/>
        </p:nvSpPr>
        <p:spPr>
          <a:xfrm>
            <a:off x="708975" y="3933315"/>
            <a:ext cx="559549" cy="523220"/>
          </a:xfrm>
          <a:prstGeom prst="rect">
            <a:avLst/>
          </a:prstGeom>
          <a:noFill/>
        </p:spPr>
        <p:txBody>
          <a:bodyPr wrap="square" rtlCol="0">
            <a:spAutoFit/>
          </a:bodyPr>
          <a:lstStyle/>
          <a:p>
            <a:r>
              <a:rPr lang="en-US" sz="2800" dirty="0"/>
              <a:t>|</a:t>
            </a:r>
          </a:p>
        </p:txBody>
      </p:sp>
      <p:sp>
        <p:nvSpPr>
          <p:cNvPr id="12" name="TextBox 11">
            <a:extLst>
              <a:ext uri="{FF2B5EF4-FFF2-40B4-BE49-F238E27FC236}">
                <a16:creationId xmlns:a16="http://schemas.microsoft.com/office/drawing/2014/main" id="{479F6714-1209-0EB1-A482-BC992170750F}"/>
              </a:ext>
            </a:extLst>
          </p:cNvPr>
          <p:cNvSpPr txBox="1"/>
          <p:nvPr/>
        </p:nvSpPr>
        <p:spPr>
          <a:xfrm>
            <a:off x="915599" y="3915998"/>
            <a:ext cx="1008994" cy="523220"/>
          </a:xfrm>
          <a:prstGeom prst="rect">
            <a:avLst/>
          </a:prstGeom>
          <a:noFill/>
        </p:spPr>
        <p:txBody>
          <a:bodyPr wrap="none" rtlCol="0">
            <a:spAutoFit/>
          </a:bodyPr>
          <a:lstStyle/>
          <a:p>
            <a:r>
              <a:rPr lang="en-US" sz="2800" dirty="0"/>
              <a:t>-32</a:t>
            </a:r>
            <a:r>
              <a:rPr lang="en-US" sz="2800" baseline="-25000" dirty="0"/>
              <a:t>10</a:t>
            </a:r>
          </a:p>
        </p:txBody>
      </p:sp>
      <p:sp>
        <p:nvSpPr>
          <p:cNvPr id="6" name="Title 1">
            <a:extLst>
              <a:ext uri="{FF2B5EF4-FFF2-40B4-BE49-F238E27FC236}">
                <a16:creationId xmlns:a16="http://schemas.microsoft.com/office/drawing/2014/main" id="{40EEF7B4-0B14-25D2-B596-4754BF2DD699}"/>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OR – Setting bits to 1</a:t>
            </a:r>
            <a:endParaRPr lang="en-US" b="1" kern="1200" dirty="0">
              <a:solidFill>
                <a:schemeClr val="tx1"/>
              </a:solidFill>
              <a:latin typeface="+mj-lt"/>
              <a:ea typeface="+mj-ea"/>
              <a:cs typeface="+mj-cs"/>
            </a:endParaRPr>
          </a:p>
        </p:txBody>
      </p:sp>
      <p:sp>
        <p:nvSpPr>
          <p:cNvPr id="7" name="Content Placeholder 3">
            <a:extLst>
              <a:ext uri="{FF2B5EF4-FFF2-40B4-BE49-F238E27FC236}">
                <a16:creationId xmlns:a16="http://schemas.microsoft.com/office/drawing/2014/main" id="{857A5D57-4982-2746-F9E9-FDC5F7613D50}"/>
              </a:ext>
            </a:extLst>
          </p:cNvPr>
          <p:cNvSpPr>
            <a:spLocks noGrp="1"/>
          </p:cNvSpPr>
          <p:nvPr>
            <p:ph idx="1"/>
          </p:nvPr>
        </p:nvSpPr>
        <p:spPr>
          <a:xfrm>
            <a:off x="612647" y="1715532"/>
            <a:ext cx="10817353" cy="4593828"/>
          </a:xfrm>
        </p:spPr>
        <p:txBody>
          <a:bodyPr>
            <a:noAutofit/>
          </a:bodyPr>
          <a:lstStyle/>
          <a:p>
            <a:pPr marL="0" indent="0">
              <a:buNone/>
            </a:pPr>
            <a:r>
              <a:rPr lang="en-US" sz="2800" dirty="0"/>
              <a:t>Say we have 47 | -32. </a:t>
            </a:r>
            <a:r>
              <a:rPr lang="en-US" sz="2800" i="1" dirty="0"/>
              <a:t>What's the result?</a:t>
            </a:r>
          </a:p>
        </p:txBody>
      </p:sp>
      <p:cxnSp>
        <p:nvCxnSpPr>
          <p:cNvPr id="3" name="Straight Connector 2">
            <a:extLst>
              <a:ext uri="{FF2B5EF4-FFF2-40B4-BE49-F238E27FC236}">
                <a16:creationId xmlns:a16="http://schemas.microsoft.com/office/drawing/2014/main" id="{98E71D75-66BD-218F-C811-58396203E2C0}"/>
              </a:ext>
            </a:extLst>
          </p:cNvPr>
          <p:cNvCxnSpPr/>
          <p:nvPr/>
        </p:nvCxnSpPr>
        <p:spPr>
          <a:xfrm flipH="1">
            <a:off x="708975" y="4456535"/>
            <a:ext cx="1145738" cy="0"/>
          </a:xfrm>
          <a:prstGeom prst="line">
            <a:avLst/>
          </a:prstGeom>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090A383B-A27B-6108-75C6-EA9A31522F4F}"/>
              </a:ext>
            </a:extLst>
          </p:cNvPr>
          <p:cNvSpPr txBox="1"/>
          <p:nvPr/>
        </p:nvSpPr>
        <p:spPr>
          <a:xfrm>
            <a:off x="988749" y="4402996"/>
            <a:ext cx="1145738" cy="523220"/>
          </a:xfrm>
          <a:prstGeom prst="rect">
            <a:avLst/>
          </a:prstGeom>
          <a:noFill/>
        </p:spPr>
        <p:txBody>
          <a:bodyPr wrap="square" rtlCol="0">
            <a:spAutoFit/>
          </a:bodyPr>
          <a:lstStyle/>
          <a:p>
            <a:r>
              <a:rPr lang="en-US" sz="2800" dirty="0"/>
              <a:t>-17</a:t>
            </a:r>
            <a:r>
              <a:rPr lang="en-US" sz="2800" baseline="-25000" dirty="0"/>
              <a:t>10</a:t>
            </a:r>
          </a:p>
        </p:txBody>
      </p:sp>
    </p:spTree>
    <p:extLst>
      <p:ext uri="{BB962C8B-B14F-4D97-AF65-F5344CB8AC3E}">
        <p14:creationId xmlns:p14="http://schemas.microsoft.com/office/powerpoint/2010/main" val="20151219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33D8C-AB07-1A25-C396-96BBCAE2C20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DCD79F6-E675-DE88-5F50-A1944D3489CB}"/>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Bitwise OR</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906F4A25-9628-2BB4-AF0A-4A92EFD61CB2}"/>
              </a:ext>
            </a:extLst>
          </p:cNvPr>
          <p:cNvSpPr>
            <a:spLocks noGrp="1"/>
          </p:cNvSpPr>
          <p:nvPr>
            <p:ph type="sldNum" sz="quarter" idx="12"/>
          </p:nvPr>
        </p:nvSpPr>
        <p:spPr/>
        <p:txBody>
          <a:bodyPr/>
          <a:lstStyle/>
          <a:p>
            <a:fld id="{CC057153-B650-4DEB-B370-79DDCFDCE934}" type="slidenum">
              <a:rPr lang="en-US" smtClean="0"/>
              <a:t>58</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C1801D6F-C002-1BCC-7D22-0D76BEA3521D}"/>
                  </a:ext>
                </a:extLst>
              </p:cNvPr>
              <p:cNvSpPr>
                <a:spLocks noGrp="1"/>
              </p:cNvSpPr>
              <p:nvPr>
                <p:ph idx="1"/>
              </p:nvPr>
            </p:nvSpPr>
            <p:spPr>
              <a:xfrm>
                <a:off x="612647" y="1715532"/>
                <a:ext cx="10817353" cy="4593828"/>
              </a:xfrm>
            </p:spPr>
            <p:txBody>
              <a:bodyPr>
                <a:noAutofit/>
              </a:bodyPr>
              <a:lstStyle/>
              <a:p>
                <a:r>
                  <a:rPr lang="en-US" dirty="0"/>
                  <a:t>What would the result be of applying the mask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17</m:t>
                        </m:r>
                      </m:e>
                      <m:sub>
                        <m:r>
                          <a:rPr lang="en-US" i="1" dirty="0">
                            <a:latin typeface="Cambria Math" panose="02040503050406030204" pitchFamily="18" charset="0"/>
                          </a:rPr>
                          <m:t>10</m:t>
                        </m:r>
                      </m:sub>
                    </m:sSub>
                  </m:oMath>
                </a14:m>
                <a:r>
                  <a:rPr lang="en-US" dirty="0"/>
                  <a:t> on the input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m:t>
                        </m:r>
                        <m:r>
                          <a:rPr lang="en-US" i="1" dirty="0">
                            <a:latin typeface="Cambria Math" panose="02040503050406030204" pitchFamily="18" charset="0"/>
                          </a:rPr>
                          <m:t>27</m:t>
                        </m:r>
                      </m:e>
                      <m:sub>
                        <m:r>
                          <a:rPr lang="en-US" i="1" dirty="0">
                            <a:latin typeface="Cambria Math" panose="02040503050406030204" pitchFamily="18" charset="0"/>
                          </a:rPr>
                          <m:t>10</m:t>
                        </m:r>
                      </m:sub>
                    </m:sSub>
                  </m:oMath>
                </a14:m>
                <a:r>
                  <a:rPr lang="en-US" dirty="0"/>
                  <a:t> using bitwise OR? </a:t>
                </a:r>
              </a:p>
            </p:txBody>
          </p:sp>
        </mc:Choice>
        <mc:Fallback xmlns="">
          <p:sp>
            <p:nvSpPr>
              <p:cNvPr id="4" name="Content Placeholder 3">
                <a:extLst>
                  <a:ext uri="{FF2B5EF4-FFF2-40B4-BE49-F238E27FC236}">
                    <a16:creationId xmlns:a16="http://schemas.microsoft.com/office/drawing/2014/main" id="{C1801D6F-C002-1BCC-7D22-0D76BEA3521D}"/>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a:stretch>
              </a:blipFill>
            </p:spPr>
            <p:txBody>
              <a:bodyPr/>
              <a:lstStyle/>
              <a:p>
                <a:r>
                  <a:rPr lang="en-US">
                    <a:noFill/>
                  </a:rPr>
                  <a:t> </a:t>
                </a:r>
              </a:p>
            </p:txBody>
          </p:sp>
        </mc:Fallback>
      </mc:AlternateContent>
    </p:spTree>
    <p:extLst>
      <p:ext uri="{BB962C8B-B14F-4D97-AF65-F5344CB8AC3E}">
        <p14:creationId xmlns:p14="http://schemas.microsoft.com/office/powerpoint/2010/main" val="3715933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EBB6C-C2D2-96DE-CAF0-5F94FC40DD27}"/>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8C0BA78-E65B-0566-8FBD-7864F9813FFF}"/>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Bitwise OR</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323E4F29-67FE-489E-7E83-46375DB67650}"/>
              </a:ext>
            </a:extLst>
          </p:cNvPr>
          <p:cNvSpPr>
            <a:spLocks noGrp="1"/>
          </p:cNvSpPr>
          <p:nvPr>
            <p:ph type="sldNum" sz="quarter" idx="12"/>
          </p:nvPr>
        </p:nvSpPr>
        <p:spPr/>
        <p:txBody>
          <a:bodyPr/>
          <a:lstStyle/>
          <a:p>
            <a:fld id="{CC057153-B650-4DEB-B370-79DDCFDCE934}" type="slidenum">
              <a:rPr lang="en-US" smtClean="0"/>
              <a:t>59</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33FBCB43-6D27-313B-AE89-C67FB35BFA22}"/>
                  </a:ext>
                </a:extLst>
              </p:cNvPr>
              <p:cNvSpPr>
                <a:spLocks noGrp="1"/>
              </p:cNvSpPr>
              <p:nvPr>
                <p:ph idx="1"/>
              </p:nvPr>
            </p:nvSpPr>
            <p:spPr>
              <a:xfrm>
                <a:off x="612647" y="1715532"/>
                <a:ext cx="10817353" cy="4593828"/>
              </a:xfrm>
            </p:spPr>
            <p:txBody>
              <a:bodyPr>
                <a:noAutofit/>
              </a:bodyPr>
              <a:lstStyle/>
              <a:p>
                <a:r>
                  <a:rPr lang="en-US" dirty="0"/>
                  <a:t>What would the result be of applying the mask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17</m:t>
                        </m:r>
                      </m:e>
                      <m:sub>
                        <m:r>
                          <a:rPr lang="en-US" b="0" i="1" dirty="0" smtClean="0">
                            <a:latin typeface="Cambria Math" panose="02040503050406030204" pitchFamily="18" charset="0"/>
                          </a:rPr>
                          <m:t>10</m:t>
                        </m:r>
                      </m:sub>
                    </m:sSub>
                  </m:oMath>
                </a14:m>
                <a:r>
                  <a:rPr lang="en-US" dirty="0"/>
                  <a:t> on the input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27</m:t>
                        </m:r>
                      </m:e>
                      <m:sub>
                        <m:r>
                          <a:rPr lang="en-US" b="0" i="1" dirty="0" smtClean="0">
                            <a:latin typeface="Cambria Math" panose="02040503050406030204" pitchFamily="18" charset="0"/>
                          </a:rPr>
                          <m:t>10</m:t>
                        </m:r>
                      </m:sub>
                    </m:sSub>
                  </m:oMath>
                </a14:m>
                <a:r>
                  <a:rPr lang="en-US" dirty="0"/>
                  <a:t> using bitwise OR? You can assume you have 8 bits.</a:t>
                </a:r>
              </a:p>
              <a:p>
                <a:r>
                  <a:rPr lang="en-US" dirty="0"/>
                  <a:t>First, we convert from decimal to binary: </a:t>
                </a:r>
              </a:p>
              <a:p>
                <a:pPr lvl="1"/>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17</m:t>
                        </m:r>
                      </m:e>
                      <m:sub>
                        <m:r>
                          <a:rPr lang="en-US" sz="2000" i="1" dirty="0">
                            <a:latin typeface="Cambria Math" panose="02040503050406030204" pitchFamily="18" charset="0"/>
                          </a:rPr>
                          <m:t>10</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010001</m:t>
                        </m:r>
                      </m:e>
                      <m:sub>
                        <m:r>
                          <a:rPr lang="en-US" sz="2000" b="0" i="1" dirty="0" smtClean="0">
                            <a:latin typeface="Cambria Math" panose="02040503050406030204" pitchFamily="18" charset="0"/>
                          </a:rPr>
                          <m:t>2</m:t>
                        </m:r>
                      </m:sub>
                    </m:sSub>
                  </m:oMath>
                </a14:m>
                <a:endParaRPr lang="en-US" sz="2000" b="0" i="1" dirty="0">
                  <a:latin typeface="Cambria Math" panose="02040503050406030204" pitchFamily="18" charset="0"/>
                </a:endParaRPr>
              </a:p>
              <a:p>
                <a:pPr lvl="1"/>
                <a14:m>
                  <m:oMath xmlns:m="http://schemas.openxmlformats.org/officeDocument/2006/math">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−27</m:t>
                        </m:r>
                      </m:e>
                      <m:sub>
                        <m:r>
                          <a:rPr lang="en-US" sz="2000" i="1" dirty="0">
                            <a:latin typeface="Cambria Math" panose="02040503050406030204" pitchFamily="18" charset="0"/>
                          </a:rPr>
                          <m:t>10</m:t>
                        </m:r>
                      </m:sub>
                    </m:sSub>
                    <m:r>
                      <a:rPr lang="en-US" sz="2000" b="0" i="1" dirty="0" smtClean="0">
                        <a:latin typeface="Cambria Math" panose="02040503050406030204" pitchFamily="18" charset="0"/>
                      </a:rPr>
                      <m:t>=</m:t>
                    </m:r>
                    <m:sSub>
                      <m:sSubPr>
                        <m:ctrlPr>
                          <a:rPr lang="en-US" sz="2000" b="0" i="1" dirty="0" smtClean="0">
                            <a:latin typeface="Cambria Math" panose="02040503050406030204" pitchFamily="18" charset="0"/>
                          </a:rPr>
                        </m:ctrlPr>
                      </m:sSubPr>
                      <m:e>
                        <m:r>
                          <a:rPr lang="en-US" sz="2000" b="0" i="1" dirty="0" smtClean="0">
                            <a:latin typeface="Cambria Math" panose="02040503050406030204" pitchFamily="18" charset="0"/>
                          </a:rPr>
                          <m:t>100101</m:t>
                        </m:r>
                      </m:e>
                      <m:sub>
                        <m:r>
                          <a:rPr lang="en-US" sz="2000" b="0" i="1" dirty="0" smtClean="0">
                            <a:latin typeface="Cambria Math" panose="02040503050406030204" pitchFamily="18" charset="0"/>
                          </a:rPr>
                          <m:t>2</m:t>
                        </m:r>
                      </m:sub>
                    </m:sSub>
                  </m:oMath>
                </a14:m>
                <a:r>
                  <a:rPr lang="en-US" sz="2000" dirty="0"/>
                  <a:t> </a:t>
                </a:r>
              </a:p>
              <a:p>
                <a:r>
                  <a:rPr lang="en-US" dirty="0"/>
                  <a:t>We then apply the bitwise OR operation which will set the the 4</a:t>
                </a:r>
                <a:r>
                  <a:rPr lang="en-US" baseline="30000" dirty="0"/>
                  <a:t>th</a:t>
                </a:r>
                <a:r>
                  <a:rPr lang="en-US" dirty="0"/>
                  <a:t> and 0</a:t>
                </a:r>
                <a:r>
                  <a:rPr lang="en-US" baseline="30000" dirty="0"/>
                  <a:t>th</a:t>
                </a:r>
                <a:r>
                  <a:rPr lang="en-US" dirty="0"/>
                  <a:t>  bit of the input to 1, resulting to </a:t>
                </a:r>
                <a14:m>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−11</m:t>
                        </m:r>
                      </m:e>
                      <m:sub>
                        <m:r>
                          <a:rPr lang="en-US" b="0" i="1" dirty="0" smtClean="0">
                            <a:latin typeface="Cambria Math" panose="02040503050406030204" pitchFamily="18" charset="0"/>
                          </a:rPr>
                          <m:t>10</m:t>
                        </m:r>
                      </m:sub>
                    </m:sSub>
                    <m:r>
                      <a:rPr lang="en-US" b="0" i="1" dirty="0" smtClean="0">
                        <a:latin typeface="Cambria Math" panose="02040503050406030204" pitchFamily="18" charset="0"/>
                      </a:rPr>
                      <m:t>:</m:t>
                    </m:r>
                  </m:oMath>
                </a14:m>
                <a:r>
                  <a:rPr lang="en-US" dirty="0"/>
                  <a:t> </a:t>
                </a:r>
              </a:p>
            </p:txBody>
          </p:sp>
        </mc:Choice>
        <mc:Fallback xmlns="">
          <p:sp>
            <p:nvSpPr>
              <p:cNvPr id="4" name="Content Placeholder 3">
                <a:extLst>
                  <a:ext uri="{FF2B5EF4-FFF2-40B4-BE49-F238E27FC236}">
                    <a16:creationId xmlns:a16="http://schemas.microsoft.com/office/drawing/2014/main" id="{33FBCB43-6D27-313B-AE89-C67FB35BFA22}"/>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r="-469"/>
                </a:stretch>
              </a:blipFill>
            </p:spPr>
            <p:txBody>
              <a:bodyPr/>
              <a:lstStyle/>
              <a:p>
                <a:r>
                  <a:rPr lang="en-US">
                    <a:noFill/>
                  </a:rPr>
                  <a:t> </a:t>
                </a:r>
              </a:p>
            </p:txBody>
          </p:sp>
        </mc:Fallback>
      </mc:AlternateContent>
      <p:graphicFrame>
        <p:nvGraphicFramePr>
          <p:cNvPr id="2" name="Table 1">
            <a:extLst>
              <a:ext uri="{FF2B5EF4-FFF2-40B4-BE49-F238E27FC236}">
                <a16:creationId xmlns:a16="http://schemas.microsoft.com/office/drawing/2014/main" id="{4175E2D2-E72C-222C-9B70-66128569D553}"/>
              </a:ext>
            </a:extLst>
          </p:cNvPr>
          <p:cNvGraphicFramePr>
            <a:graphicFrameLocks noGrp="1"/>
          </p:cNvGraphicFramePr>
          <p:nvPr>
            <p:extLst>
              <p:ext uri="{D42A27DB-BD31-4B8C-83A1-F6EECF244321}">
                <p14:modId xmlns:p14="http://schemas.microsoft.com/office/powerpoint/2010/main" val="4008711251"/>
              </p:ext>
            </p:extLst>
          </p:nvPr>
        </p:nvGraphicFramePr>
        <p:xfrm>
          <a:off x="1807212" y="4969642"/>
          <a:ext cx="6321777"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r>
                        <a:rPr lang="en-US" b="0" dirty="0"/>
                        <a:t>1</a:t>
                      </a:r>
                    </a:p>
                  </a:txBody>
                  <a:tcPr/>
                </a:tc>
                <a:tc>
                  <a:txBody>
                    <a:bodyPr/>
                    <a:lstStyle/>
                    <a:p>
                      <a:r>
                        <a:rPr lang="en-US" b="1" dirty="0"/>
                        <a:t>1</a:t>
                      </a:r>
                    </a:p>
                  </a:txBody>
                  <a:tcPr/>
                </a:tc>
                <a:tc>
                  <a:txBody>
                    <a:bodyPr/>
                    <a:lstStyle/>
                    <a:p>
                      <a:r>
                        <a:rPr lang="en-US" b="0" dirty="0"/>
                        <a:t>0</a:t>
                      </a:r>
                    </a:p>
                  </a:txBody>
                  <a:tcPr/>
                </a:tc>
                <a:tc>
                  <a:txBody>
                    <a:bodyPr/>
                    <a:lstStyle/>
                    <a:p>
                      <a:r>
                        <a:rPr lang="en-US" b="0" dirty="0"/>
                        <a:t>1</a:t>
                      </a:r>
                    </a:p>
                  </a:txBody>
                  <a:tcPr/>
                </a:tc>
                <a:tc>
                  <a:txBody>
                    <a:bodyPr/>
                    <a:lstStyle/>
                    <a:p>
                      <a:r>
                        <a:rPr lang="en-US" b="0" dirty="0"/>
                        <a:t>0</a:t>
                      </a:r>
                    </a:p>
                  </a:txBody>
                  <a:tcPr/>
                </a:tc>
                <a:tc>
                  <a:txBody>
                    <a:bodyPr/>
                    <a:lstStyle/>
                    <a:p>
                      <a:r>
                        <a:rPr lang="en-US" b="1" dirty="0"/>
                        <a:t>1</a:t>
                      </a:r>
                    </a:p>
                  </a:txBody>
                  <a:tcPr/>
                </a:tc>
                <a:extLst>
                  <a:ext uri="{0D108BD9-81ED-4DB2-BD59-A6C34878D82A}">
                    <a16:rowId xmlns:a16="http://schemas.microsoft.com/office/drawing/2014/main" val="1809512225"/>
                  </a:ext>
                </a:extLst>
              </a:tr>
            </a:tbl>
          </a:graphicData>
        </a:graphic>
      </p:graphicFrame>
      <p:sp>
        <p:nvSpPr>
          <p:cNvPr id="3" name="TextBox 2">
            <a:extLst>
              <a:ext uri="{FF2B5EF4-FFF2-40B4-BE49-F238E27FC236}">
                <a16:creationId xmlns:a16="http://schemas.microsoft.com/office/drawing/2014/main" id="{D529EC14-C227-A95D-A5DA-E8CD6B043024}"/>
              </a:ext>
            </a:extLst>
          </p:cNvPr>
          <p:cNvSpPr txBox="1"/>
          <p:nvPr/>
        </p:nvSpPr>
        <p:spPr>
          <a:xfrm>
            <a:off x="762000" y="5143022"/>
            <a:ext cx="1074869" cy="523220"/>
          </a:xfrm>
          <a:prstGeom prst="rect">
            <a:avLst/>
          </a:prstGeom>
          <a:noFill/>
        </p:spPr>
        <p:txBody>
          <a:bodyPr wrap="square" rtlCol="0">
            <a:spAutoFit/>
          </a:bodyPr>
          <a:lstStyle/>
          <a:p>
            <a:r>
              <a:rPr lang="en-US" sz="2800" dirty="0"/>
              <a:t>-27</a:t>
            </a:r>
            <a:r>
              <a:rPr lang="en-US" sz="2800" baseline="-25000" dirty="0"/>
              <a:t>10</a:t>
            </a:r>
          </a:p>
        </p:txBody>
      </p:sp>
      <p:sp>
        <p:nvSpPr>
          <p:cNvPr id="5" name="TextBox 4">
            <a:extLst>
              <a:ext uri="{FF2B5EF4-FFF2-40B4-BE49-F238E27FC236}">
                <a16:creationId xmlns:a16="http://schemas.microsoft.com/office/drawing/2014/main" id="{098CF9A2-2F14-0B6F-054D-AE865EFE2598}"/>
              </a:ext>
            </a:extLst>
          </p:cNvPr>
          <p:cNvSpPr txBox="1"/>
          <p:nvPr/>
        </p:nvSpPr>
        <p:spPr>
          <a:xfrm>
            <a:off x="612647" y="5647337"/>
            <a:ext cx="559549" cy="523220"/>
          </a:xfrm>
          <a:prstGeom prst="rect">
            <a:avLst/>
          </a:prstGeom>
          <a:noFill/>
        </p:spPr>
        <p:txBody>
          <a:bodyPr wrap="square" rtlCol="0">
            <a:spAutoFit/>
          </a:bodyPr>
          <a:lstStyle/>
          <a:p>
            <a:r>
              <a:rPr lang="en-US" sz="2800" dirty="0"/>
              <a:t>|</a:t>
            </a:r>
          </a:p>
        </p:txBody>
      </p:sp>
      <p:sp>
        <p:nvSpPr>
          <p:cNvPr id="6" name="TextBox 5">
            <a:extLst>
              <a:ext uri="{FF2B5EF4-FFF2-40B4-BE49-F238E27FC236}">
                <a16:creationId xmlns:a16="http://schemas.microsoft.com/office/drawing/2014/main" id="{959F94FE-A882-B482-F902-34AE5F5CB057}"/>
              </a:ext>
            </a:extLst>
          </p:cNvPr>
          <p:cNvSpPr txBox="1"/>
          <p:nvPr/>
        </p:nvSpPr>
        <p:spPr>
          <a:xfrm>
            <a:off x="823032" y="5630020"/>
            <a:ext cx="779381" cy="523220"/>
          </a:xfrm>
          <a:prstGeom prst="rect">
            <a:avLst/>
          </a:prstGeom>
          <a:noFill/>
        </p:spPr>
        <p:txBody>
          <a:bodyPr wrap="none" rtlCol="0">
            <a:spAutoFit/>
          </a:bodyPr>
          <a:lstStyle/>
          <a:p>
            <a:r>
              <a:rPr lang="en-US" sz="2800" dirty="0"/>
              <a:t>17</a:t>
            </a:r>
            <a:r>
              <a:rPr lang="en-US" sz="2800" baseline="-25000" dirty="0"/>
              <a:t>10</a:t>
            </a:r>
          </a:p>
        </p:txBody>
      </p:sp>
      <p:cxnSp>
        <p:nvCxnSpPr>
          <p:cNvPr id="7" name="Straight Connector 6">
            <a:extLst>
              <a:ext uri="{FF2B5EF4-FFF2-40B4-BE49-F238E27FC236}">
                <a16:creationId xmlns:a16="http://schemas.microsoft.com/office/drawing/2014/main" id="{798E8AE4-0AF8-960C-1D8B-CE50194CFC8A}"/>
              </a:ext>
            </a:extLst>
          </p:cNvPr>
          <p:cNvCxnSpPr/>
          <p:nvPr/>
        </p:nvCxnSpPr>
        <p:spPr>
          <a:xfrm>
            <a:off x="516319" y="6170557"/>
            <a:ext cx="1242066" cy="0"/>
          </a:xfrm>
          <a:prstGeom prst="line">
            <a:avLst/>
          </a:prstGeom>
        </p:spPr>
        <p:style>
          <a:lnRef idx="1">
            <a:schemeClr val="dk1"/>
          </a:lnRef>
          <a:fillRef idx="0">
            <a:schemeClr val="dk1"/>
          </a:fillRef>
          <a:effectRef idx="0">
            <a:schemeClr val="dk1"/>
          </a:effectRef>
          <a:fontRef idx="minor">
            <a:schemeClr val="tx1"/>
          </a:fontRef>
        </p:style>
      </p:cxnSp>
      <p:sp>
        <p:nvSpPr>
          <p:cNvPr id="8" name="TextBox 7">
            <a:extLst>
              <a:ext uri="{FF2B5EF4-FFF2-40B4-BE49-F238E27FC236}">
                <a16:creationId xmlns:a16="http://schemas.microsoft.com/office/drawing/2014/main" id="{438ECB17-3917-7CCD-B8B5-DAD242CB1600}"/>
              </a:ext>
            </a:extLst>
          </p:cNvPr>
          <p:cNvSpPr txBox="1"/>
          <p:nvPr/>
        </p:nvSpPr>
        <p:spPr>
          <a:xfrm>
            <a:off x="961362" y="6054674"/>
            <a:ext cx="825803" cy="523220"/>
          </a:xfrm>
          <a:prstGeom prst="rect">
            <a:avLst/>
          </a:prstGeom>
          <a:noFill/>
        </p:spPr>
        <p:txBody>
          <a:bodyPr wrap="none" rtlCol="0">
            <a:spAutoFit/>
          </a:bodyPr>
          <a:lstStyle/>
          <a:p>
            <a:r>
              <a:rPr lang="en-US" sz="2800" dirty="0"/>
              <a:t>-11</a:t>
            </a:r>
            <a:r>
              <a:rPr lang="en-US" sz="2800" baseline="-25000" dirty="0"/>
              <a:t>10</a:t>
            </a:r>
          </a:p>
        </p:txBody>
      </p:sp>
    </p:spTree>
    <p:extLst>
      <p:ext uri="{BB962C8B-B14F-4D97-AF65-F5344CB8AC3E}">
        <p14:creationId xmlns:p14="http://schemas.microsoft.com/office/powerpoint/2010/main" val="27874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DD219-9F96-1688-7B37-184D55C7B8C1}"/>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A4C5E442-9CE6-28E5-9B18-05D2E4B64930}"/>
              </a:ext>
            </a:extLst>
          </p:cNvPr>
          <p:cNvSpPr>
            <a:spLocks noGrp="1"/>
          </p:cNvSpPr>
          <p:nvPr>
            <p:ph type="sldNum" sz="quarter" idx="12"/>
          </p:nvPr>
        </p:nvSpPr>
        <p:spPr/>
        <p:txBody>
          <a:bodyPr/>
          <a:lstStyle/>
          <a:p>
            <a:fld id="{CC057153-B650-4DEB-B370-79DDCFDCE934}" type="slidenum">
              <a:rPr lang="en-US" smtClean="0"/>
              <a:t>60</a:t>
            </a:fld>
            <a:endParaRPr lang="en-US"/>
          </a:p>
        </p:txBody>
      </p:sp>
      <p:sp>
        <p:nvSpPr>
          <p:cNvPr id="3" name="TextBox 2">
            <a:extLst>
              <a:ext uri="{FF2B5EF4-FFF2-40B4-BE49-F238E27FC236}">
                <a16:creationId xmlns:a16="http://schemas.microsoft.com/office/drawing/2014/main" id="{5AD59FF1-87CA-23B0-6046-4BE1D08031B3}"/>
              </a:ext>
            </a:extLst>
          </p:cNvPr>
          <p:cNvSpPr txBox="1"/>
          <p:nvPr/>
        </p:nvSpPr>
        <p:spPr>
          <a:xfrm>
            <a:off x="1854713" y="5602779"/>
            <a:ext cx="8644611" cy="523220"/>
          </a:xfrm>
          <a:prstGeom prst="rect">
            <a:avLst/>
          </a:prstGeom>
          <a:noFill/>
        </p:spPr>
        <p:txBody>
          <a:bodyPr wrap="none" rtlCol="0">
            <a:spAutoFit/>
          </a:bodyPr>
          <a:lstStyle/>
          <a:p>
            <a:r>
              <a:rPr lang="en-US" sz="2800" i="1" dirty="0"/>
              <a:t>What number should we bitwise-XOR (^) to do this?</a:t>
            </a:r>
          </a:p>
        </p:txBody>
      </p:sp>
      <p:sp>
        <p:nvSpPr>
          <p:cNvPr id="8" name="Title 1">
            <a:extLst>
              <a:ext uri="{FF2B5EF4-FFF2-40B4-BE49-F238E27FC236}">
                <a16:creationId xmlns:a16="http://schemas.microsoft.com/office/drawing/2014/main" id="{0A0ACCEC-2592-DBC9-1F6B-11EDB5F9C41C}"/>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XOR – Inverting bits</a:t>
            </a:r>
          </a:p>
        </p:txBody>
      </p:sp>
      <p:sp>
        <p:nvSpPr>
          <p:cNvPr id="9" name="Content Placeholder 3">
            <a:extLst>
              <a:ext uri="{FF2B5EF4-FFF2-40B4-BE49-F238E27FC236}">
                <a16:creationId xmlns:a16="http://schemas.microsoft.com/office/drawing/2014/main" id="{0AE7EE9A-6BDC-3670-BB4D-766D6C8618AD}"/>
              </a:ext>
            </a:extLst>
          </p:cNvPr>
          <p:cNvSpPr>
            <a:spLocks noGrp="1"/>
          </p:cNvSpPr>
          <p:nvPr>
            <p:ph idx="1"/>
          </p:nvPr>
        </p:nvSpPr>
        <p:spPr>
          <a:xfrm>
            <a:off x="612647" y="1715532"/>
            <a:ext cx="10817353" cy="1132258"/>
          </a:xfrm>
        </p:spPr>
        <p:txBody>
          <a:bodyPr>
            <a:noAutofit/>
          </a:bodyPr>
          <a:lstStyle/>
          <a:p>
            <a:pPr marL="0" indent="0">
              <a:buNone/>
            </a:pPr>
            <a:r>
              <a:rPr lang="en-US" sz="2800" dirty="0"/>
              <a:t>We want to invert the two most and two least significant bits. </a:t>
            </a:r>
          </a:p>
        </p:txBody>
      </p:sp>
      <p:sp>
        <p:nvSpPr>
          <p:cNvPr id="4" name="TextBox 3">
            <a:extLst>
              <a:ext uri="{FF2B5EF4-FFF2-40B4-BE49-F238E27FC236}">
                <a16:creationId xmlns:a16="http://schemas.microsoft.com/office/drawing/2014/main" id="{85CCEC87-8AE1-4336-0147-75B18AB21CF4}"/>
              </a:ext>
            </a:extLst>
          </p:cNvPr>
          <p:cNvSpPr txBox="1"/>
          <p:nvPr/>
        </p:nvSpPr>
        <p:spPr>
          <a:xfrm>
            <a:off x="627331" y="4096601"/>
            <a:ext cx="559549" cy="523220"/>
          </a:xfrm>
          <a:prstGeom prst="rect">
            <a:avLst/>
          </a:prstGeom>
          <a:noFill/>
        </p:spPr>
        <p:txBody>
          <a:bodyPr wrap="square" rtlCol="0">
            <a:spAutoFit/>
          </a:bodyPr>
          <a:lstStyle/>
          <a:p>
            <a:r>
              <a:rPr lang="en-US" sz="2800" dirty="0"/>
              <a:t>^</a:t>
            </a:r>
          </a:p>
        </p:txBody>
      </p:sp>
      <p:graphicFrame>
        <p:nvGraphicFramePr>
          <p:cNvPr id="5" name="Table 4">
            <a:extLst>
              <a:ext uri="{FF2B5EF4-FFF2-40B4-BE49-F238E27FC236}">
                <a16:creationId xmlns:a16="http://schemas.microsoft.com/office/drawing/2014/main" id="{D614D83C-3097-DEF6-196A-D7774EF4F497}"/>
              </a:ext>
            </a:extLst>
          </p:cNvPr>
          <p:cNvGraphicFramePr>
            <a:graphicFrameLocks noGrp="1"/>
          </p:cNvGraphicFramePr>
          <p:nvPr>
            <p:extLst>
              <p:ext uri="{D42A27DB-BD31-4B8C-83A1-F6EECF244321}">
                <p14:modId xmlns:p14="http://schemas.microsoft.com/office/powerpoint/2010/main" val="1792221585"/>
              </p:ext>
            </p:extLst>
          </p:nvPr>
        </p:nvGraphicFramePr>
        <p:xfrm>
          <a:off x="1830963" y="3429000"/>
          <a:ext cx="8127999"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2264763122"/>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7</a:t>
                      </a:r>
                      <a:r>
                        <a:rPr lang="en-US" baseline="30000" dirty="0"/>
                        <a:t>th</a:t>
                      </a:r>
                      <a:endParaRPr lang="en-US" dirty="0"/>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b="1" dirty="0"/>
                    </a:p>
                  </a:txBody>
                  <a:tcPr/>
                </a:tc>
                <a:tc>
                  <a:txBody>
                    <a:bodyPr/>
                    <a:lstStyle/>
                    <a:p>
                      <a:endParaRPr lang="en-US" b="1"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Tree>
    <p:extLst>
      <p:ext uri="{BB962C8B-B14F-4D97-AF65-F5344CB8AC3E}">
        <p14:creationId xmlns:p14="http://schemas.microsoft.com/office/powerpoint/2010/main" val="16449635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3513C-4A92-A792-3C41-EEDF43248933}"/>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DA1636D5-E655-9C56-36F4-CECC81C7E252}"/>
              </a:ext>
            </a:extLst>
          </p:cNvPr>
          <p:cNvSpPr>
            <a:spLocks noGrp="1"/>
          </p:cNvSpPr>
          <p:nvPr>
            <p:ph type="sldNum" sz="quarter" idx="12"/>
          </p:nvPr>
        </p:nvSpPr>
        <p:spPr/>
        <p:txBody>
          <a:bodyPr/>
          <a:lstStyle/>
          <a:p>
            <a:fld id="{CC057153-B650-4DEB-B370-79DDCFDCE934}" type="slidenum">
              <a:rPr lang="en-US" smtClean="0"/>
              <a:t>61</a:t>
            </a:fld>
            <a:endParaRPr lang="en-US"/>
          </a:p>
        </p:txBody>
      </p:sp>
      <p:sp>
        <p:nvSpPr>
          <p:cNvPr id="8" name="Title 1">
            <a:extLst>
              <a:ext uri="{FF2B5EF4-FFF2-40B4-BE49-F238E27FC236}">
                <a16:creationId xmlns:a16="http://schemas.microsoft.com/office/drawing/2014/main" id="{D655F943-2F2D-EA39-E726-0BAAEFFEEC5B}"/>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XOR – Inverting bits</a:t>
            </a:r>
          </a:p>
        </p:txBody>
      </p:sp>
      <p:sp>
        <p:nvSpPr>
          <p:cNvPr id="5" name="TextBox 4">
            <a:extLst>
              <a:ext uri="{FF2B5EF4-FFF2-40B4-BE49-F238E27FC236}">
                <a16:creationId xmlns:a16="http://schemas.microsoft.com/office/drawing/2014/main" id="{80DD5363-AFA9-DFC9-37A9-DFE6A1A03533}"/>
              </a:ext>
            </a:extLst>
          </p:cNvPr>
          <p:cNvSpPr txBox="1"/>
          <p:nvPr/>
        </p:nvSpPr>
        <p:spPr>
          <a:xfrm>
            <a:off x="1854713" y="5602779"/>
            <a:ext cx="8644611" cy="523220"/>
          </a:xfrm>
          <a:prstGeom prst="rect">
            <a:avLst/>
          </a:prstGeom>
          <a:noFill/>
        </p:spPr>
        <p:txBody>
          <a:bodyPr wrap="none" rtlCol="0">
            <a:spAutoFit/>
          </a:bodyPr>
          <a:lstStyle/>
          <a:p>
            <a:r>
              <a:rPr lang="en-US" sz="2800" i="1" dirty="0"/>
              <a:t>What number should we bitwise-XOR (^) to do this?</a:t>
            </a:r>
          </a:p>
        </p:txBody>
      </p:sp>
      <p:sp>
        <p:nvSpPr>
          <p:cNvPr id="6" name="Content Placeholder 3">
            <a:extLst>
              <a:ext uri="{FF2B5EF4-FFF2-40B4-BE49-F238E27FC236}">
                <a16:creationId xmlns:a16="http://schemas.microsoft.com/office/drawing/2014/main" id="{38BB1162-C5D6-FBD9-7748-8D9A83C65396}"/>
              </a:ext>
            </a:extLst>
          </p:cNvPr>
          <p:cNvSpPr>
            <a:spLocks noGrp="1"/>
          </p:cNvSpPr>
          <p:nvPr>
            <p:ph idx="1"/>
          </p:nvPr>
        </p:nvSpPr>
        <p:spPr>
          <a:xfrm>
            <a:off x="612647" y="1715532"/>
            <a:ext cx="10817353" cy="1132258"/>
          </a:xfrm>
        </p:spPr>
        <p:txBody>
          <a:bodyPr>
            <a:noAutofit/>
          </a:bodyPr>
          <a:lstStyle/>
          <a:p>
            <a:pPr marL="0" indent="0">
              <a:buNone/>
            </a:pPr>
            <a:r>
              <a:rPr lang="en-US" sz="2800" dirty="0"/>
              <a:t>We want to invert the two most and two least significant bits. </a:t>
            </a:r>
          </a:p>
        </p:txBody>
      </p:sp>
      <p:sp>
        <p:nvSpPr>
          <p:cNvPr id="10" name="TextBox 9">
            <a:extLst>
              <a:ext uri="{FF2B5EF4-FFF2-40B4-BE49-F238E27FC236}">
                <a16:creationId xmlns:a16="http://schemas.microsoft.com/office/drawing/2014/main" id="{77036B75-A08D-EB7A-D2DD-092BB0738203}"/>
              </a:ext>
            </a:extLst>
          </p:cNvPr>
          <p:cNvSpPr txBox="1"/>
          <p:nvPr/>
        </p:nvSpPr>
        <p:spPr>
          <a:xfrm>
            <a:off x="627331" y="4096601"/>
            <a:ext cx="559549" cy="523220"/>
          </a:xfrm>
          <a:prstGeom prst="rect">
            <a:avLst/>
          </a:prstGeom>
          <a:noFill/>
        </p:spPr>
        <p:txBody>
          <a:bodyPr wrap="square" rtlCol="0">
            <a:spAutoFit/>
          </a:bodyPr>
          <a:lstStyle/>
          <a:p>
            <a:r>
              <a:rPr lang="en-US" sz="2800" dirty="0"/>
              <a:t>^</a:t>
            </a:r>
          </a:p>
        </p:txBody>
      </p:sp>
      <p:graphicFrame>
        <p:nvGraphicFramePr>
          <p:cNvPr id="12" name="Table 11">
            <a:extLst>
              <a:ext uri="{FF2B5EF4-FFF2-40B4-BE49-F238E27FC236}">
                <a16:creationId xmlns:a16="http://schemas.microsoft.com/office/drawing/2014/main" id="{EB3AD37A-4D79-AB3C-F456-B9E1114060DB}"/>
              </a:ext>
            </a:extLst>
          </p:cNvPr>
          <p:cNvGraphicFramePr>
            <a:graphicFrameLocks noGrp="1"/>
          </p:cNvGraphicFramePr>
          <p:nvPr>
            <p:extLst>
              <p:ext uri="{D42A27DB-BD31-4B8C-83A1-F6EECF244321}">
                <p14:modId xmlns:p14="http://schemas.microsoft.com/office/powerpoint/2010/main" val="3943659592"/>
              </p:ext>
            </p:extLst>
          </p:nvPr>
        </p:nvGraphicFramePr>
        <p:xfrm>
          <a:off x="1830963" y="3429000"/>
          <a:ext cx="8127999"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2264763122"/>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7</a:t>
                      </a:r>
                      <a:r>
                        <a:rPr lang="en-US" baseline="30000" dirty="0"/>
                        <a:t>th</a:t>
                      </a:r>
                      <a:endParaRPr lang="en-US" dirty="0"/>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b="1" dirty="0"/>
                    </a:p>
                  </a:txBody>
                  <a:tcPr/>
                </a:tc>
                <a:tc>
                  <a:txBody>
                    <a:bodyPr/>
                    <a:lstStyle/>
                    <a:p>
                      <a:endParaRPr lang="en-US" b="1"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Tree>
    <p:extLst>
      <p:ext uri="{BB962C8B-B14F-4D97-AF65-F5344CB8AC3E}">
        <p14:creationId xmlns:p14="http://schemas.microsoft.com/office/powerpoint/2010/main" val="40534690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9AA9A-EF3C-FC08-4A7D-BF46BC538C50}"/>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A5AA54D9-F5B6-A936-FD18-5F0360CCCA12}"/>
              </a:ext>
            </a:extLst>
          </p:cNvPr>
          <p:cNvSpPr>
            <a:spLocks noGrp="1"/>
          </p:cNvSpPr>
          <p:nvPr>
            <p:ph type="sldNum" sz="quarter" idx="12"/>
          </p:nvPr>
        </p:nvSpPr>
        <p:spPr/>
        <p:txBody>
          <a:bodyPr/>
          <a:lstStyle/>
          <a:p>
            <a:fld id="{CC057153-B650-4DEB-B370-79DDCFDCE934}" type="slidenum">
              <a:rPr lang="en-US" smtClean="0"/>
              <a:t>62</a:t>
            </a:fld>
            <a:endParaRPr lang="en-US"/>
          </a:p>
        </p:txBody>
      </p:sp>
      <p:sp>
        <p:nvSpPr>
          <p:cNvPr id="7" name="TextBox 6">
            <a:extLst>
              <a:ext uri="{FF2B5EF4-FFF2-40B4-BE49-F238E27FC236}">
                <a16:creationId xmlns:a16="http://schemas.microsoft.com/office/drawing/2014/main" id="{219B40CF-C0D2-FAF2-EBDB-D1713AA462FD}"/>
              </a:ext>
            </a:extLst>
          </p:cNvPr>
          <p:cNvSpPr txBox="1"/>
          <p:nvPr/>
        </p:nvSpPr>
        <p:spPr>
          <a:xfrm>
            <a:off x="3098194" y="5555583"/>
            <a:ext cx="5375126" cy="523220"/>
          </a:xfrm>
          <a:prstGeom prst="rect">
            <a:avLst/>
          </a:prstGeom>
          <a:noFill/>
        </p:spPr>
        <p:txBody>
          <a:bodyPr wrap="none" rtlCol="0">
            <a:spAutoFit/>
          </a:bodyPr>
          <a:lstStyle/>
          <a:p>
            <a:r>
              <a:rPr lang="en-US" sz="2800" i="1" dirty="0"/>
              <a:t>What number is this in decimal?</a:t>
            </a:r>
          </a:p>
        </p:txBody>
      </p:sp>
      <p:sp>
        <p:nvSpPr>
          <p:cNvPr id="6" name="Title 1">
            <a:extLst>
              <a:ext uri="{FF2B5EF4-FFF2-40B4-BE49-F238E27FC236}">
                <a16:creationId xmlns:a16="http://schemas.microsoft.com/office/drawing/2014/main" id="{0DEFA8F4-5970-827B-9C9B-A2D1E5C57821}"/>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XOR – Inverting bits</a:t>
            </a:r>
          </a:p>
        </p:txBody>
      </p:sp>
      <p:sp>
        <p:nvSpPr>
          <p:cNvPr id="9" name="Content Placeholder 3">
            <a:extLst>
              <a:ext uri="{FF2B5EF4-FFF2-40B4-BE49-F238E27FC236}">
                <a16:creationId xmlns:a16="http://schemas.microsoft.com/office/drawing/2014/main" id="{0293887C-EEA7-C2A7-6351-F26A6BC41753}"/>
              </a:ext>
            </a:extLst>
          </p:cNvPr>
          <p:cNvSpPr>
            <a:spLocks noGrp="1"/>
          </p:cNvSpPr>
          <p:nvPr>
            <p:ph idx="1"/>
          </p:nvPr>
        </p:nvSpPr>
        <p:spPr>
          <a:xfrm>
            <a:off x="612647" y="1715532"/>
            <a:ext cx="10817353" cy="1132258"/>
          </a:xfrm>
        </p:spPr>
        <p:txBody>
          <a:bodyPr>
            <a:noAutofit/>
          </a:bodyPr>
          <a:lstStyle/>
          <a:p>
            <a:pPr marL="0" indent="0">
              <a:buNone/>
            </a:pPr>
            <a:r>
              <a:rPr lang="en-US" sz="2800" dirty="0"/>
              <a:t>We want to invert the two most and two least significant bits. </a:t>
            </a:r>
          </a:p>
        </p:txBody>
      </p:sp>
      <p:sp>
        <p:nvSpPr>
          <p:cNvPr id="10" name="TextBox 9">
            <a:extLst>
              <a:ext uri="{FF2B5EF4-FFF2-40B4-BE49-F238E27FC236}">
                <a16:creationId xmlns:a16="http://schemas.microsoft.com/office/drawing/2014/main" id="{E00C70E1-393D-0286-FB0C-3CF8F1C7F457}"/>
              </a:ext>
            </a:extLst>
          </p:cNvPr>
          <p:cNvSpPr txBox="1"/>
          <p:nvPr/>
        </p:nvSpPr>
        <p:spPr>
          <a:xfrm>
            <a:off x="627331" y="4096601"/>
            <a:ext cx="559549" cy="523220"/>
          </a:xfrm>
          <a:prstGeom prst="rect">
            <a:avLst/>
          </a:prstGeom>
          <a:noFill/>
        </p:spPr>
        <p:txBody>
          <a:bodyPr wrap="square" rtlCol="0">
            <a:spAutoFit/>
          </a:bodyPr>
          <a:lstStyle/>
          <a:p>
            <a:r>
              <a:rPr lang="en-US" sz="2800" dirty="0"/>
              <a:t>^</a:t>
            </a:r>
          </a:p>
        </p:txBody>
      </p:sp>
      <p:graphicFrame>
        <p:nvGraphicFramePr>
          <p:cNvPr id="13" name="Table 12">
            <a:extLst>
              <a:ext uri="{FF2B5EF4-FFF2-40B4-BE49-F238E27FC236}">
                <a16:creationId xmlns:a16="http://schemas.microsoft.com/office/drawing/2014/main" id="{3D341FD9-BD76-009D-CBF9-693569FA777C}"/>
              </a:ext>
            </a:extLst>
          </p:cNvPr>
          <p:cNvGraphicFramePr>
            <a:graphicFrameLocks noGrp="1"/>
          </p:cNvGraphicFramePr>
          <p:nvPr>
            <p:extLst>
              <p:ext uri="{D42A27DB-BD31-4B8C-83A1-F6EECF244321}">
                <p14:modId xmlns:p14="http://schemas.microsoft.com/office/powerpoint/2010/main" val="3943659592"/>
              </p:ext>
            </p:extLst>
          </p:nvPr>
        </p:nvGraphicFramePr>
        <p:xfrm>
          <a:off x="1830963" y="3429000"/>
          <a:ext cx="8127999"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2264763122"/>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7</a:t>
                      </a:r>
                      <a:r>
                        <a:rPr lang="en-US" baseline="30000" dirty="0"/>
                        <a:t>th</a:t>
                      </a:r>
                      <a:endParaRPr lang="en-US" dirty="0"/>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b="1" dirty="0"/>
                    </a:p>
                  </a:txBody>
                  <a:tcPr/>
                </a:tc>
                <a:tc>
                  <a:txBody>
                    <a:bodyPr/>
                    <a:lstStyle/>
                    <a:p>
                      <a:endParaRPr lang="en-US" b="1"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Tree>
    <p:extLst>
      <p:ext uri="{BB962C8B-B14F-4D97-AF65-F5344CB8AC3E}">
        <p14:creationId xmlns:p14="http://schemas.microsoft.com/office/powerpoint/2010/main" val="39663799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B7FBB-67AD-C05D-7F3B-AD600CC666D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9DEFA4AF-E687-7E15-356A-A2E4BF614417}"/>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XOR – Inverting bits</a:t>
            </a:r>
          </a:p>
        </p:txBody>
      </p:sp>
      <p:sp>
        <p:nvSpPr>
          <p:cNvPr id="11" name="Slide Number Placeholder 10">
            <a:extLst>
              <a:ext uri="{FF2B5EF4-FFF2-40B4-BE49-F238E27FC236}">
                <a16:creationId xmlns:a16="http://schemas.microsoft.com/office/drawing/2014/main" id="{FCA6F7EA-BDF7-0A24-65D2-46E38E5BF61B}"/>
              </a:ext>
            </a:extLst>
          </p:cNvPr>
          <p:cNvSpPr>
            <a:spLocks noGrp="1"/>
          </p:cNvSpPr>
          <p:nvPr>
            <p:ph type="sldNum" sz="quarter" idx="12"/>
          </p:nvPr>
        </p:nvSpPr>
        <p:spPr/>
        <p:txBody>
          <a:bodyPr/>
          <a:lstStyle/>
          <a:p>
            <a:fld id="{CC057153-B650-4DEB-B370-79DDCFDCE934}" type="slidenum">
              <a:rPr lang="en-US" smtClean="0"/>
              <a:t>63</a:t>
            </a:fld>
            <a:endParaRPr lang="en-US"/>
          </a:p>
        </p:txBody>
      </p:sp>
      <p:sp>
        <p:nvSpPr>
          <p:cNvPr id="4" name="Content Placeholder 3">
            <a:extLst>
              <a:ext uri="{FF2B5EF4-FFF2-40B4-BE49-F238E27FC236}">
                <a16:creationId xmlns:a16="http://schemas.microsoft.com/office/drawing/2014/main" id="{797DCE1C-A6A6-0D49-6029-B4BA69F6343C}"/>
              </a:ext>
            </a:extLst>
          </p:cNvPr>
          <p:cNvSpPr>
            <a:spLocks noGrp="1"/>
          </p:cNvSpPr>
          <p:nvPr>
            <p:ph idx="1"/>
          </p:nvPr>
        </p:nvSpPr>
        <p:spPr>
          <a:xfrm>
            <a:off x="612647" y="1715532"/>
            <a:ext cx="10817353" cy="4593828"/>
          </a:xfrm>
        </p:spPr>
        <p:txBody>
          <a:bodyPr>
            <a:noAutofit/>
          </a:bodyPr>
          <a:lstStyle/>
          <a:p>
            <a:pPr marL="0" indent="0">
              <a:buNone/>
            </a:pPr>
            <a:r>
              <a:rPr lang="en-US" sz="2800" dirty="0"/>
              <a:t>We want to invert the two most and two least significant bits. </a:t>
            </a:r>
          </a:p>
        </p:txBody>
      </p:sp>
      <p:sp>
        <p:nvSpPr>
          <p:cNvPr id="3" name="TextBox 2">
            <a:extLst>
              <a:ext uri="{FF2B5EF4-FFF2-40B4-BE49-F238E27FC236}">
                <a16:creationId xmlns:a16="http://schemas.microsoft.com/office/drawing/2014/main" id="{C3E9453A-0707-7DA5-20B7-D10351F361A4}"/>
              </a:ext>
            </a:extLst>
          </p:cNvPr>
          <p:cNvSpPr txBox="1"/>
          <p:nvPr/>
        </p:nvSpPr>
        <p:spPr>
          <a:xfrm>
            <a:off x="3098194" y="5555583"/>
            <a:ext cx="5375126" cy="523220"/>
          </a:xfrm>
          <a:prstGeom prst="rect">
            <a:avLst/>
          </a:prstGeom>
          <a:noFill/>
        </p:spPr>
        <p:txBody>
          <a:bodyPr wrap="none" rtlCol="0">
            <a:spAutoFit/>
          </a:bodyPr>
          <a:lstStyle/>
          <a:p>
            <a:r>
              <a:rPr lang="en-US" sz="2800" i="1" dirty="0"/>
              <a:t>What number is this in decimal?</a:t>
            </a:r>
          </a:p>
        </p:txBody>
      </p:sp>
      <p:sp>
        <p:nvSpPr>
          <p:cNvPr id="7" name="TextBox 6">
            <a:extLst>
              <a:ext uri="{FF2B5EF4-FFF2-40B4-BE49-F238E27FC236}">
                <a16:creationId xmlns:a16="http://schemas.microsoft.com/office/drawing/2014/main" id="{DAE084B3-85DB-5392-01B7-9F14D7ED270E}"/>
              </a:ext>
            </a:extLst>
          </p:cNvPr>
          <p:cNvSpPr txBox="1"/>
          <p:nvPr/>
        </p:nvSpPr>
        <p:spPr>
          <a:xfrm>
            <a:off x="859745" y="4012446"/>
            <a:ext cx="939681" cy="523220"/>
          </a:xfrm>
          <a:prstGeom prst="rect">
            <a:avLst/>
          </a:prstGeom>
          <a:noFill/>
        </p:spPr>
        <p:txBody>
          <a:bodyPr wrap="none" rtlCol="0">
            <a:spAutoFit/>
          </a:bodyPr>
          <a:lstStyle/>
          <a:p>
            <a:r>
              <a:rPr lang="en-US" sz="2800" dirty="0"/>
              <a:t>-61</a:t>
            </a:r>
            <a:r>
              <a:rPr lang="en-US" sz="2800" baseline="-25000" dirty="0"/>
              <a:t>10</a:t>
            </a:r>
          </a:p>
        </p:txBody>
      </p:sp>
      <p:sp>
        <p:nvSpPr>
          <p:cNvPr id="8" name="TextBox 7">
            <a:extLst>
              <a:ext uri="{FF2B5EF4-FFF2-40B4-BE49-F238E27FC236}">
                <a16:creationId xmlns:a16="http://schemas.microsoft.com/office/drawing/2014/main" id="{101558A2-C96B-6F36-37BE-3E63593919FD}"/>
              </a:ext>
            </a:extLst>
          </p:cNvPr>
          <p:cNvSpPr txBox="1"/>
          <p:nvPr/>
        </p:nvSpPr>
        <p:spPr>
          <a:xfrm>
            <a:off x="627331" y="4096601"/>
            <a:ext cx="559549" cy="523220"/>
          </a:xfrm>
          <a:prstGeom prst="rect">
            <a:avLst/>
          </a:prstGeom>
          <a:noFill/>
        </p:spPr>
        <p:txBody>
          <a:bodyPr wrap="square" rtlCol="0">
            <a:spAutoFit/>
          </a:bodyPr>
          <a:lstStyle/>
          <a:p>
            <a:r>
              <a:rPr lang="en-US" sz="2800" dirty="0"/>
              <a:t>^</a:t>
            </a:r>
          </a:p>
        </p:txBody>
      </p:sp>
      <p:graphicFrame>
        <p:nvGraphicFramePr>
          <p:cNvPr id="5" name="Table 4">
            <a:extLst>
              <a:ext uri="{FF2B5EF4-FFF2-40B4-BE49-F238E27FC236}">
                <a16:creationId xmlns:a16="http://schemas.microsoft.com/office/drawing/2014/main" id="{5BF8204F-05E2-A040-3341-A5A91E4A099F}"/>
              </a:ext>
            </a:extLst>
          </p:cNvPr>
          <p:cNvGraphicFramePr>
            <a:graphicFrameLocks noGrp="1"/>
          </p:cNvGraphicFramePr>
          <p:nvPr>
            <p:extLst>
              <p:ext uri="{D42A27DB-BD31-4B8C-83A1-F6EECF244321}">
                <p14:modId xmlns:p14="http://schemas.microsoft.com/office/powerpoint/2010/main" val="2777797773"/>
              </p:ext>
            </p:extLst>
          </p:nvPr>
        </p:nvGraphicFramePr>
        <p:xfrm>
          <a:off x="1830963" y="3429000"/>
          <a:ext cx="8127999"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2264763122"/>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7</a:t>
                      </a:r>
                      <a:r>
                        <a:rPr lang="en-US" baseline="30000" dirty="0"/>
                        <a:t>th</a:t>
                      </a:r>
                      <a:endParaRPr lang="en-US" dirty="0"/>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tc>
                  <a:txBody>
                    <a:bodyPr/>
                    <a:lstStyle/>
                    <a:p>
                      <a:r>
                        <a:rPr lang="en-US" dirty="0"/>
                        <a:t>0/1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b="1" dirty="0"/>
                    </a:p>
                  </a:txBody>
                  <a:tcPr/>
                </a:tc>
                <a:tc>
                  <a:txBody>
                    <a:bodyPr/>
                    <a:lstStyle/>
                    <a:p>
                      <a:endParaRPr lang="en-US" b="1"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Tree>
    <p:extLst>
      <p:ext uri="{BB962C8B-B14F-4D97-AF65-F5344CB8AC3E}">
        <p14:creationId xmlns:p14="http://schemas.microsoft.com/office/powerpoint/2010/main" val="30441216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EF11D-29DD-ECFE-8072-3848B15E65C5}"/>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3DF6FCAA-31DB-D104-C6EF-242B5D0CD4A6}"/>
              </a:ext>
            </a:extLst>
          </p:cNvPr>
          <p:cNvSpPr>
            <a:spLocks noGrp="1"/>
          </p:cNvSpPr>
          <p:nvPr>
            <p:ph type="sldNum" sz="quarter" idx="12"/>
          </p:nvPr>
        </p:nvSpPr>
        <p:spPr/>
        <p:txBody>
          <a:bodyPr/>
          <a:lstStyle/>
          <a:p>
            <a:fld id="{CC057153-B650-4DEB-B370-79DDCFDCE934}" type="slidenum">
              <a:rPr lang="en-US" smtClean="0"/>
              <a:t>64</a:t>
            </a:fld>
            <a:endParaRPr lang="en-US"/>
          </a:p>
        </p:txBody>
      </p:sp>
      <p:sp>
        <p:nvSpPr>
          <p:cNvPr id="6" name="Title 1">
            <a:extLst>
              <a:ext uri="{FF2B5EF4-FFF2-40B4-BE49-F238E27FC236}">
                <a16:creationId xmlns:a16="http://schemas.microsoft.com/office/drawing/2014/main" id="{63FB6779-6B7F-99CD-55A6-6A7A53157731}"/>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XOR – Inverting bits</a:t>
            </a:r>
            <a:endParaRPr lang="en-US" b="1" kern="1200" dirty="0">
              <a:solidFill>
                <a:schemeClr val="tx1"/>
              </a:solidFill>
              <a:latin typeface="+mj-lt"/>
              <a:ea typeface="+mj-ea"/>
              <a:cs typeface="+mj-cs"/>
            </a:endParaRPr>
          </a:p>
        </p:txBody>
      </p:sp>
      <p:sp>
        <p:nvSpPr>
          <p:cNvPr id="7" name="Content Placeholder 3">
            <a:extLst>
              <a:ext uri="{FF2B5EF4-FFF2-40B4-BE49-F238E27FC236}">
                <a16:creationId xmlns:a16="http://schemas.microsoft.com/office/drawing/2014/main" id="{6506216D-E8F4-67F7-DCC9-280DD0B012DF}"/>
              </a:ext>
            </a:extLst>
          </p:cNvPr>
          <p:cNvSpPr>
            <a:spLocks noGrp="1"/>
          </p:cNvSpPr>
          <p:nvPr>
            <p:ph idx="1"/>
          </p:nvPr>
        </p:nvSpPr>
        <p:spPr>
          <a:xfrm>
            <a:off x="612647" y="1715532"/>
            <a:ext cx="10817353" cy="4593828"/>
          </a:xfrm>
        </p:spPr>
        <p:txBody>
          <a:bodyPr>
            <a:noAutofit/>
          </a:bodyPr>
          <a:lstStyle/>
          <a:p>
            <a:pPr marL="0" indent="0">
              <a:buNone/>
            </a:pPr>
            <a:r>
              <a:rPr lang="en-US" sz="2800" dirty="0"/>
              <a:t>Say we have 117 ^ -61. </a:t>
            </a:r>
            <a:r>
              <a:rPr lang="en-US" sz="2800" i="1" dirty="0"/>
              <a:t>What's the result?</a:t>
            </a:r>
          </a:p>
        </p:txBody>
      </p:sp>
      <p:sp>
        <p:nvSpPr>
          <p:cNvPr id="3" name="TextBox 2">
            <a:extLst>
              <a:ext uri="{FF2B5EF4-FFF2-40B4-BE49-F238E27FC236}">
                <a16:creationId xmlns:a16="http://schemas.microsoft.com/office/drawing/2014/main" id="{CC2C8EC3-1895-226F-5160-FD0515209DA2}"/>
              </a:ext>
            </a:extLst>
          </p:cNvPr>
          <p:cNvSpPr txBox="1"/>
          <p:nvPr/>
        </p:nvSpPr>
        <p:spPr>
          <a:xfrm>
            <a:off x="627331" y="4096601"/>
            <a:ext cx="559549" cy="523220"/>
          </a:xfrm>
          <a:prstGeom prst="rect">
            <a:avLst/>
          </a:prstGeom>
          <a:noFill/>
        </p:spPr>
        <p:txBody>
          <a:bodyPr wrap="square" rtlCol="0">
            <a:spAutoFit/>
          </a:bodyPr>
          <a:lstStyle/>
          <a:p>
            <a:r>
              <a:rPr lang="en-US" sz="2800" dirty="0"/>
              <a:t>^</a:t>
            </a:r>
          </a:p>
        </p:txBody>
      </p:sp>
      <p:sp>
        <p:nvSpPr>
          <p:cNvPr id="5" name="TextBox 4">
            <a:extLst>
              <a:ext uri="{FF2B5EF4-FFF2-40B4-BE49-F238E27FC236}">
                <a16:creationId xmlns:a16="http://schemas.microsoft.com/office/drawing/2014/main" id="{EA9ED2A0-9510-D631-2333-86C49AFECE0E}"/>
              </a:ext>
            </a:extLst>
          </p:cNvPr>
          <p:cNvSpPr txBox="1"/>
          <p:nvPr/>
        </p:nvSpPr>
        <p:spPr>
          <a:xfrm>
            <a:off x="859745" y="4012446"/>
            <a:ext cx="939681" cy="523220"/>
          </a:xfrm>
          <a:prstGeom prst="rect">
            <a:avLst/>
          </a:prstGeom>
          <a:noFill/>
        </p:spPr>
        <p:txBody>
          <a:bodyPr wrap="none" rtlCol="0">
            <a:spAutoFit/>
          </a:bodyPr>
          <a:lstStyle/>
          <a:p>
            <a:r>
              <a:rPr lang="en-US" sz="2800" dirty="0"/>
              <a:t>-61</a:t>
            </a:r>
            <a:r>
              <a:rPr lang="en-US" sz="2800" baseline="-25000" dirty="0"/>
              <a:t>10</a:t>
            </a:r>
          </a:p>
        </p:txBody>
      </p:sp>
      <p:sp>
        <p:nvSpPr>
          <p:cNvPr id="10" name="TextBox 9">
            <a:extLst>
              <a:ext uri="{FF2B5EF4-FFF2-40B4-BE49-F238E27FC236}">
                <a16:creationId xmlns:a16="http://schemas.microsoft.com/office/drawing/2014/main" id="{E919DEEC-EDBE-F345-AFA8-56561F539670}"/>
              </a:ext>
            </a:extLst>
          </p:cNvPr>
          <p:cNvSpPr txBox="1"/>
          <p:nvPr/>
        </p:nvSpPr>
        <p:spPr>
          <a:xfrm>
            <a:off x="884832" y="3489226"/>
            <a:ext cx="920445" cy="523220"/>
          </a:xfrm>
          <a:prstGeom prst="rect">
            <a:avLst/>
          </a:prstGeom>
          <a:noFill/>
        </p:spPr>
        <p:txBody>
          <a:bodyPr wrap="none" rtlCol="0">
            <a:spAutoFit/>
          </a:bodyPr>
          <a:lstStyle/>
          <a:p>
            <a:r>
              <a:rPr lang="en-US" sz="2800" dirty="0"/>
              <a:t>117</a:t>
            </a:r>
            <a:r>
              <a:rPr lang="en-US" sz="2800" baseline="-25000" dirty="0"/>
              <a:t>10</a:t>
            </a:r>
          </a:p>
        </p:txBody>
      </p:sp>
      <p:cxnSp>
        <p:nvCxnSpPr>
          <p:cNvPr id="16" name="Straight Connector 15">
            <a:extLst>
              <a:ext uri="{FF2B5EF4-FFF2-40B4-BE49-F238E27FC236}">
                <a16:creationId xmlns:a16="http://schemas.microsoft.com/office/drawing/2014/main" id="{2F7CA661-E092-6E74-5339-B812B0C21067}"/>
              </a:ext>
            </a:extLst>
          </p:cNvPr>
          <p:cNvCxnSpPr/>
          <p:nvPr/>
        </p:nvCxnSpPr>
        <p:spPr>
          <a:xfrm flipH="1">
            <a:off x="359229" y="4535666"/>
            <a:ext cx="1440197" cy="0"/>
          </a:xfrm>
          <a:prstGeom prst="line">
            <a:avLst/>
          </a:prstGeom>
        </p:spPr>
        <p:style>
          <a:lnRef idx="1">
            <a:schemeClr val="dk1"/>
          </a:lnRef>
          <a:fillRef idx="0">
            <a:schemeClr val="dk1"/>
          </a:fillRef>
          <a:effectRef idx="0">
            <a:schemeClr val="dk1"/>
          </a:effectRef>
          <a:fontRef idx="minor">
            <a:schemeClr val="tx1"/>
          </a:fontRef>
        </p:style>
      </p:cxnSp>
      <p:graphicFrame>
        <p:nvGraphicFramePr>
          <p:cNvPr id="18" name="Table 17">
            <a:extLst>
              <a:ext uri="{FF2B5EF4-FFF2-40B4-BE49-F238E27FC236}">
                <a16:creationId xmlns:a16="http://schemas.microsoft.com/office/drawing/2014/main" id="{2EE30507-D75A-2223-CF00-C2BF722A5E89}"/>
              </a:ext>
            </a:extLst>
          </p:cNvPr>
          <p:cNvGraphicFramePr>
            <a:graphicFrameLocks noGrp="1"/>
          </p:cNvGraphicFramePr>
          <p:nvPr>
            <p:extLst>
              <p:ext uri="{D42A27DB-BD31-4B8C-83A1-F6EECF244321}">
                <p14:modId xmlns:p14="http://schemas.microsoft.com/office/powerpoint/2010/main" val="3825685433"/>
              </p:ext>
            </p:extLst>
          </p:nvPr>
        </p:nvGraphicFramePr>
        <p:xfrm>
          <a:off x="1830963" y="3429000"/>
          <a:ext cx="8127999"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2264763122"/>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7</a:t>
                      </a:r>
                      <a:r>
                        <a:rPr lang="en-US" baseline="30000" dirty="0"/>
                        <a:t>th</a:t>
                      </a:r>
                      <a:endParaRPr lang="en-US" dirty="0"/>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endParaRPr lang="en-US" b="1" dirty="0"/>
                    </a:p>
                  </a:txBody>
                  <a:tcPr/>
                </a:tc>
                <a:tc>
                  <a:txBody>
                    <a:bodyPr/>
                    <a:lstStyle/>
                    <a:p>
                      <a:endParaRPr lang="en-US" b="1"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b="1" dirty="0"/>
                    </a:p>
                  </a:txBody>
                  <a:tcPr/>
                </a:tc>
                <a:tc>
                  <a:txBody>
                    <a:bodyPr/>
                    <a:lstStyle/>
                    <a:p>
                      <a:endParaRPr lang="en-US" b="1" dirty="0"/>
                    </a:p>
                  </a:txBody>
                  <a:tcPr/>
                </a:tc>
                <a:extLst>
                  <a:ext uri="{0D108BD9-81ED-4DB2-BD59-A6C34878D82A}">
                    <a16:rowId xmlns:a16="http://schemas.microsoft.com/office/drawing/2014/main" val="1809512225"/>
                  </a:ext>
                </a:extLst>
              </a:tr>
            </a:tbl>
          </a:graphicData>
        </a:graphic>
      </p:graphicFrame>
    </p:spTree>
    <p:extLst>
      <p:ext uri="{BB962C8B-B14F-4D97-AF65-F5344CB8AC3E}">
        <p14:creationId xmlns:p14="http://schemas.microsoft.com/office/powerpoint/2010/main" val="295649382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AE898-B39E-F12A-33FB-A17091584CE2}"/>
            </a:ext>
          </a:extLst>
        </p:cNvPr>
        <p:cNvGrpSpPr/>
        <p:nvPr/>
      </p:nvGrpSpPr>
      <p:grpSpPr>
        <a:xfrm>
          <a:off x="0" y="0"/>
          <a:ext cx="0" cy="0"/>
          <a:chOff x="0" y="0"/>
          <a:chExt cx="0" cy="0"/>
        </a:xfrm>
      </p:grpSpPr>
      <p:sp>
        <p:nvSpPr>
          <p:cNvPr id="11" name="Slide Number Placeholder 10">
            <a:extLst>
              <a:ext uri="{FF2B5EF4-FFF2-40B4-BE49-F238E27FC236}">
                <a16:creationId xmlns:a16="http://schemas.microsoft.com/office/drawing/2014/main" id="{7DAD925D-C4C4-2DDA-3F5E-F222EB926C40}"/>
              </a:ext>
            </a:extLst>
          </p:cNvPr>
          <p:cNvSpPr>
            <a:spLocks noGrp="1"/>
          </p:cNvSpPr>
          <p:nvPr>
            <p:ph type="sldNum" sz="quarter" idx="12"/>
          </p:nvPr>
        </p:nvSpPr>
        <p:spPr/>
        <p:txBody>
          <a:bodyPr/>
          <a:lstStyle/>
          <a:p>
            <a:fld id="{CC057153-B650-4DEB-B370-79DDCFDCE934}" type="slidenum">
              <a:rPr lang="en-US" smtClean="0"/>
              <a:t>65</a:t>
            </a:fld>
            <a:endParaRPr lang="en-US"/>
          </a:p>
        </p:txBody>
      </p:sp>
      <p:sp>
        <p:nvSpPr>
          <p:cNvPr id="6" name="Title 1">
            <a:extLst>
              <a:ext uri="{FF2B5EF4-FFF2-40B4-BE49-F238E27FC236}">
                <a16:creationId xmlns:a16="http://schemas.microsoft.com/office/drawing/2014/main" id="{C726A5A3-490B-2818-7AEA-4D525C985C9E}"/>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Bitwise XOR – Inverting</a:t>
            </a:r>
            <a:endParaRPr lang="en-US" b="1" kern="1200" dirty="0">
              <a:solidFill>
                <a:schemeClr val="tx1"/>
              </a:solidFill>
              <a:latin typeface="+mj-lt"/>
              <a:ea typeface="+mj-ea"/>
              <a:cs typeface="+mj-cs"/>
            </a:endParaRPr>
          </a:p>
        </p:txBody>
      </p:sp>
      <p:sp>
        <p:nvSpPr>
          <p:cNvPr id="7" name="Content Placeholder 3">
            <a:extLst>
              <a:ext uri="{FF2B5EF4-FFF2-40B4-BE49-F238E27FC236}">
                <a16:creationId xmlns:a16="http://schemas.microsoft.com/office/drawing/2014/main" id="{317839ED-2FEC-6E1C-6EE9-ADE8EED68A96}"/>
              </a:ext>
            </a:extLst>
          </p:cNvPr>
          <p:cNvSpPr>
            <a:spLocks noGrp="1"/>
          </p:cNvSpPr>
          <p:nvPr>
            <p:ph idx="1"/>
          </p:nvPr>
        </p:nvSpPr>
        <p:spPr>
          <a:xfrm>
            <a:off x="612647" y="1715532"/>
            <a:ext cx="10817353" cy="4593828"/>
          </a:xfrm>
        </p:spPr>
        <p:txBody>
          <a:bodyPr>
            <a:noAutofit/>
          </a:bodyPr>
          <a:lstStyle/>
          <a:p>
            <a:pPr marL="0" indent="0">
              <a:buNone/>
            </a:pPr>
            <a:r>
              <a:rPr lang="en-US" sz="2800" dirty="0"/>
              <a:t>Say we have 117 ^ -61. </a:t>
            </a:r>
            <a:r>
              <a:rPr lang="en-US" sz="2800" i="1" dirty="0"/>
              <a:t>What's the result?</a:t>
            </a:r>
          </a:p>
        </p:txBody>
      </p:sp>
      <p:sp>
        <p:nvSpPr>
          <p:cNvPr id="5" name="TextBox 4">
            <a:extLst>
              <a:ext uri="{FF2B5EF4-FFF2-40B4-BE49-F238E27FC236}">
                <a16:creationId xmlns:a16="http://schemas.microsoft.com/office/drawing/2014/main" id="{52FD8B91-F569-EB13-747D-371C45094472}"/>
              </a:ext>
            </a:extLst>
          </p:cNvPr>
          <p:cNvSpPr txBox="1"/>
          <p:nvPr/>
        </p:nvSpPr>
        <p:spPr>
          <a:xfrm>
            <a:off x="627331" y="4096601"/>
            <a:ext cx="559549" cy="523220"/>
          </a:xfrm>
          <a:prstGeom prst="rect">
            <a:avLst/>
          </a:prstGeom>
          <a:noFill/>
        </p:spPr>
        <p:txBody>
          <a:bodyPr wrap="square" rtlCol="0">
            <a:spAutoFit/>
          </a:bodyPr>
          <a:lstStyle/>
          <a:p>
            <a:r>
              <a:rPr lang="en-US" sz="2800" dirty="0"/>
              <a:t>^</a:t>
            </a:r>
          </a:p>
        </p:txBody>
      </p:sp>
      <p:sp>
        <p:nvSpPr>
          <p:cNvPr id="13" name="TextBox 12">
            <a:extLst>
              <a:ext uri="{FF2B5EF4-FFF2-40B4-BE49-F238E27FC236}">
                <a16:creationId xmlns:a16="http://schemas.microsoft.com/office/drawing/2014/main" id="{F0968053-7815-7B5E-ECBC-12DF7B2CC828}"/>
              </a:ext>
            </a:extLst>
          </p:cNvPr>
          <p:cNvSpPr txBox="1"/>
          <p:nvPr/>
        </p:nvSpPr>
        <p:spPr>
          <a:xfrm>
            <a:off x="859745" y="4012446"/>
            <a:ext cx="939681" cy="523220"/>
          </a:xfrm>
          <a:prstGeom prst="rect">
            <a:avLst/>
          </a:prstGeom>
          <a:noFill/>
        </p:spPr>
        <p:txBody>
          <a:bodyPr wrap="none" rtlCol="0">
            <a:spAutoFit/>
          </a:bodyPr>
          <a:lstStyle/>
          <a:p>
            <a:r>
              <a:rPr lang="en-US" sz="2800" dirty="0"/>
              <a:t>-61</a:t>
            </a:r>
            <a:r>
              <a:rPr lang="en-US" sz="2800" baseline="-25000" dirty="0"/>
              <a:t>10</a:t>
            </a:r>
          </a:p>
        </p:txBody>
      </p:sp>
      <p:sp>
        <p:nvSpPr>
          <p:cNvPr id="14" name="TextBox 13">
            <a:extLst>
              <a:ext uri="{FF2B5EF4-FFF2-40B4-BE49-F238E27FC236}">
                <a16:creationId xmlns:a16="http://schemas.microsoft.com/office/drawing/2014/main" id="{DA9C539A-5B20-8944-F2B2-843ADDAEF8A3}"/>
              </a:ext>
            </a:extLst>
          </p:cNvPr>
          <p:cNvSpPr txBox="1"/>
          <p:nvPr/>
        </p:nvSpPr>
        <p:spPr>
          <a:xfrm>
            <a:off x="884832" y="3489226"/>
            <a:ext cx="920445" cy="523220"/>
          </a:xfrm>
          <a:prstGeom prst="rect">
            <a:avLst/>
          </a:prstGeom>
          <a:noFill/>
        </p:spPr>
        <p:txBody>
          <a:bodyPr wrap="none" rtlCol="0">
            <a:spAutoFit/>
          </a:bodyPr>
          <a:lstStyle/>
          <a:p>
            <a:r>
              <a:rPr lang="en-US" sz="2800" dirty="0"/>
              <a:t>117</a:t>
            </a:r>
            <a:r>
              <a:rPr lang="en-US" sz="2800" baseline="-25000" dirty="0"/>
              <a:t>10</a:t>
            </a:r>
          </a:p>
        </p:txBody>
      </p:sp>
      <p:cxnSp>
        <p:nvCxnSpPr>
          <p:cNvPr id="15" name="Straight Connector 14">
            <a:extLst>
              <a:ext uri="{FF2B5EF4-FFF2-40B4-BE49-F238E27FC236}">
                <a16:creationId xmlns:a16="http://schemas.microsoft.com/office/drawing/2014/main" id="{8CECFBBD-CD2C-674F-ABAA-EF69B9CC2985}"/>
              </a:ext>
            </a:extLst>
          </p:cNvPr>
          <p:cNvCxnSpPr/>
          <p:nvPr/>
        </p:nvCxnSpPr>
        <p:spPr>
          <a:xfrm flipH="1">
            <a:off x="359229" y="4535666"/>
            <a:ext cx="1440197" cy="0"/>
          </a:xfrm>
          <a:prstGeom prst="line">
            <a:avLst/>
          </a:prstGeom>
        </p:spPr>
        <p:style>
          <a:lnRef idx="1">
            <a:schemeClr val="dk1"/>
          </a:lnRef>
          <a:fillRef idx="0">
            <a:schemeClr val="dk1"/>
          </a:fillRef>
          <a:effectRef idx="0">
            <a:schemeClr val="dk1"/>
          </a:effectRef>
          <a:fontRef idx="minor">
            <a:schemeClr val="tx1"/>
          </a:fontRef>
        </p:style>
      </p:cxnSp>
      <p:graphicFrame>
        <p:nvGraphicFramePr>
          <p:cNvPr id="16" name="Table 15">
            <a:extLst>
              <a:ext uri="{FF2B5EF4-FFF2-40B4-BE49-F238E27FC236}">
                <a16:creationId xmlns:a16="http://schemas.microsoft.com/office/drawing/2014/main" id="{E07B7934-6DC2-BCB2-2BFB-39076180C6BC}"/>
              </a:ext>
            </a:extLst>
          </p:cNvPr>
          <p:cNvGraphicFramePr>
            <a:graphicFrameLocks noGrp="1"/>
          </p:cNvGraphicFramePr>
          <p:nvPr>
            <p:extLst>
              <p:ext uri="{D42A27DB-BD31-4B8C-83A1-F6EECF244321}">
                <p14:modId xmlns:p14="http://schemas.microsoft.com/office/powerpoint/2010/main" val="438727775"/>
              </p:ext>
            </p:extLst>
          </p:nvPr>
        </p:nvGraphicFramePr>
        <p:xfrm>
          <a:off x="1830963" y="3429000"/>
          <a:ext cx="8127999" cy="1483360"/>
        </p:xfrm>
        <a:graphic>
          <a:graphicData uri="http://schemas.openxmlformats.org/drawingml/2006/table">
            <a:tbl>
              <a:tblPr firstRow="1" bandRow="1">
                <a:tableStyleId>{00A15C55-8517-42AA-B614-E9B94910E393}</a:tableStyleId>
              </a:tblPr>
              <a:tblGrid>
                <a:gridCol w="903111">
                  <a:extLst>
                    <a:ext uri="{9D8B030D-6E8A-4147-A177-3AD203B41FA5}">
                      <a16:colId xmlns:a16="http://schemas.microsoft.com/office/drawing/2014/main" val="2178998401"/>
                    </a:ext>
                  </a:extLst>
                </a:gridCol>
                <a:gridCol w="903111">
                  <a:extLst>
                    <a:ext uri="{9D8B030D-6E8A-4147-A177-3AD203B41FA5}">
                      <a16:colId xmlns:a16="http://schemas.microsoft.com/office/drawing/2014/main" val="2264763122"/>
                    </a:ext>
                  </a:extLst>
                </a:gridCol>
                <a:gridCol w="903111">
                  <a:extLst>
                    <a:ext uri="{9D8B030D-6E8A-4147-A177-3AD203B41FA5}">
                      <a16:colId xmlns:a16="http://schemas.microsoft.com/office/drawing/2014/main" val="621880847"/>
                    </a:ext>
                  </a:extLst>
                </a:gridCol>
                <a:gridCol w="903111">
                  <a:extLst>
                    <a:ext uri="{9D8B030D-6E8A-4147-A177-3AD203B41FA5}">
                      <a16:colId xmlns:a16="http://schemas.microsoft.com/office/drawing/2014/main" val="1611829984"/>
                    </a:ext>
                  </a:extLst>
                </a:gridCol>
                <a:gridCol w="903111">
                  <a:extLst>
                    <a:ext uri="{9D8B030D-6E8A-4147-A177-3AD203B41FA5}">
                      <a16:colId xmlns:a16="http://schemas.microsoft.com/office/drawing/2014/main" val="240765037"/>
                    </a:ext>
                  </a:extLst>
                </a:gridCol>
                <a:gridCol w="903111">
                  <a:extLst>
                    <a:ext uri="{9D8B030D-6E8A-4147-A177-3AD203B41FA5}">
                      <a16:colId xmlns:a16="http://schemas.microsoft.com/office/drawing/2014/main" val="2775634009"/>
                    </a:ext>
                  </a:extLst>
                </a:gridCol>
                <a:gridCol w="903111">
                  <a:extLst>
                    <a:ext uri="{9D8B030D-6E8A-4147-A177-3AD203B41FA5}">
                      <a16:colId xmlns:a16="http://schemas.microsoft.com/office/drawing/2014/main" val="199772823"/>
                    </a:ext>
                  </a:extLst>
                </a:gridCol>
                <a:gridCol w="903111">
                  <a:extLst>
                    <a:ext uri="{9D8B030D-6E8A-4147-A177-3AD203B41FA5}">
                      <a16:colId xmlns:a16="http://schemas.microsoft.com/office/drawing/2014/main" val="2328222944"/>
                    </a:ext>
                  </a:extLst>
                </a:gridCol>
                <a:gridCol w="903111">
                  <a:extLst>
                    <a:ext uri="{9D8B030D-6E8A-4147-A177-3AD203B41FA5}">
                      <a16:colId xmlns:a16="http://schemas.microsoft.com/office/drawing/2014/main" val="239440341"/>
                    </a:ext>
                  </a:extLst>
                </a:gridCol>
              </a:tblGrid>
              <a:tr h="370840">
                <a:tc>
                  <a:txBody>
                    <a:bodyPr/>
                    <a:lstStyle/>
                    <a:p>
                      <a:r>
                        <a:rPr lang="en-US" b="1" dirty="0"/>
                        <a:t>Bit</a:t>
                      </a:r>
                    </a:p>
                  </a:txBody>
                  <a:tcPr/>
                </a:tc>
                <a:tc>
                  <a:txBody>
                    <a:bodyPr/>
                    <a:lstStyle/>
                    <a:p>
                      <a:r>
                        <a:rPr lang="en-US" dirty="0"/>
                        <a:t>7</a:t>
                      </a:r>
                      <a:r>
                        <a:rPr lang="en-US" baseline="30000" dirty="0"/>
                        <a:t>th</a:t>
                      </a:r>
                      <a:endParaRPr lang="en-US" dirty="0"/>
                    </a:p>
                  </a:txBody>
                  <a:tcPr/>
                </a:tc>
                <a:tc>
                  <a:txBody>
                    <a:bodyPr/>
                    <a:lstStyle/>
                    <a:p>
                      <a:r>
                        <a:rPr lang="en-US" dirty="0"/>
                        <a:t>6</a:t>
                      </a:r>
                      <a:r>
                        <a:rPr lang="en-US" baseline="30000" dirty="0"/>
                        <a:t>th</a:t>
                      </a:r>
                      <a:endParaRPr lang="en-US" dirty="0"/>
                    </a:p>
                  </a:txBody>
                  <a:tcPr/>
                </a:tc>
                <a:tc>
                  <a:txBody>
                    <a:bodyPr/>
                    <a:lstStyle/>
                    <a:p>
                      <a:r>
                        <a:rPr lang="en-US" dirty="0"/>
                        <a:t>5</a:t>
                      </a:r>
                      <a:r>
                        <a:rPr lang="en-US" baseline="30000" dirty="0"/>
                        <a:t>th</a:t>
                      </a:r>
                      <a:endParaRPr lang="en-US" dirty="0"/>
                    </a:p>
                  </a:txBody>
                  <a:tcPr/>
                </a:tc>
                <a:tc>
                  <a:txBody>
                    <a:bodyPr/>
                    <a:lstStyle/>
                    <a:p>
                      <a:r>
                        <a:rPr lang="en-US" dirty="0"/>
                        <a:t>4</a:t>
                      </a:r>
                      <a:r>
                        <a:rPr lang="en-US" baseline="30000" dirty="0"/>
                        <a:t>th</a:t>
                      </a:r>
                      <a:endParaRPr lang="en-US" dirty="0"/>
                    </a:p>
                  </a:txBody>
                  <a:tcPr/>
                </a:tc>
                <a:tc>
                  <a:txBody>
                    <a:bodyPr/>
                    <a:lstStyle/>
                    <a:p>
                      <a:r>
                        <a:rPr lang="en-US" dirty="0"/>
                        <a:t>3</a:t>
                      </a:r>
                      <a:r>
                        <a:rPr lang="en-US" baseline="30000" dirty="0"/>
                        <a:t>rd</a:t>
                      </a:r>
                      <a:endParaRPr lang="en-US" dirty="0"/>
                    </a:p>
                  </a:txBody>
                  <a:tcPr/>
                </a:tc>
                <a:tc>
                  <a:txBody>
                    <a:bodyPr/>
                    <a:lstStyle/>
                    <a:p>
                      <a:r>
                        <a:rPr lang="en-US" dirty="0"/>
                        <a:t>2</a:t>
                      </a:r>
                      <a:r>
                        <a:rPr lang="en-US" baseline="30000" dirty="0"/>
                        <a:t>nd</a:t>
                      </a:r>
                      <a:endParaRPr lang="en-US" dirty="0"/>
                    </a:p>
                  </a:txBody>
                  <a:tcPr/>
                </a:tc>
                <a:tc>
                  <a:txBody>
                    <a:bodyPr/>
                    <a:lstStyle/>
                    <a:p>
                      <a:r>
                        <a:rPr lang="en-US" dirty="0"/>
                        <a:t>1</a:t>
                      </a:r>
                      <a:r>
                        <a:rPr lang="en-US" baseline="30000" dirty="0"/>
                        <a:t>st</a:t>
                      </a:r>
                      <a:endParaRPr lang="en-US" dirty="0"/>
                    </a:p>
                  </a:txBody>
                  <a:tcPr/>
                </a:tc>
                <a:tc>
                  <a:txBody>
                    <a:bodyPr/>
                    <a:lstStyle/>
                    <a:p>
                      <a:r>
                        <a:rPr lang="en-US" dirty="0"/>
                        <a:t>0</a:t>
                      </a:r>
                      <a:r>
                        <a:rPr lang="en-US" baseline="30000" dirty="0"/>
                        <a:t>th</a:t>
                      </a:r>
                      <a:r>
                        <a:rPr lang="en-US" dirty="0"/>
                        <a:t> </a:t>
                      </a:r>
                    </a:p>
                  </a:txBody>
                  <a:tcPr/>
                </a:tc>
                <a:extLst>
                  <a:ext uri="{0D108BD9-81ED-4DB2-BD59-A6C34878D82A}">
                    <a16:rowId xmlns:a16="http://schemas.microsoft.com/office/drawing/2014/main" val="2061439905"/>
                  </a:ext>
                </a:extLst>
              </a:tr>
              <a:tr h="370840">
                <a:tc>
                  <a:txBody>
                    <a:bodyPr/>
                    <a:lstStyle/>
                    <a:p>
                      <a:r>
                        <a:rPr lang="en-US" b="1" dirty="0"/>
                        <a:t>Data</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extLst>
                  <a:ext uri="{0D108BD9-81ED-4DB2-BD59-A6C34878D82A}">
                    <a16:rowId xmlns:a16="http://schemas.microsoft.com/office/drawing/2014/main" val="130978124"/>
                  </a:ext>
                </a:extLst>
              </a:tr>
              <a:tr h="370840">
                <a:tc>
                  <a:txBody>
                    <a:bodyPr/>
                    <a:lstStyle/>
                    <a:p>
                      <a:r>
                        <a:rPr lang="en-US" b="1" dirty="0"/>
                        <a:t>Mask</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0</a:t>
                      </a:r>
                    </a:p>
                  </a:txBody>
                  <a:tcPr/>
                </a:tc>
                <a:tc>
                  <a:txBody>
                    <a:bodyPr/>
                    <a:lstStyle/>
                    <a:p>
                      <a:r>
                        <a:rPr lang="en-US" dirty="0"/>
                        <a:t>1</a:t>
                      </a:r>
                    </a:p>
                  </a:txBody>
                  <a:tcPr/>
                </a:tc>
                <a:tc>
                  <a:txBody>
                    <a:bodyPr/>
                    <a:lstStyle/>
                    <a:p>
                      <a:r>
                        <a:rPr lang="en-US" dirty="0"/>
                        <a:t>1</a:t>
                      </a:r>
                    </a:p>
                  </a:txBody>
                  <a:tcPr/>
                </a:tc>
                <a:extLst>
                  <a:ext uri="{0D108BD9-81ED-4DB2-BD59-A6C34878D82A}">
                    <a16:rowId xmlns:a16="http://schemas.microsoft.com/office/drawing/2014/main" val="1394370114"/>
                  </a:ext>
                </a:extLst>
              </a:tr>
              <a:tr h="370840">
                <a:tc>
                  <a:txBody>
                    <a:bodyPr/>
                    <a:lstStyle/>
                    <a:p>
                      <a:r>
                        <a:rPr lang="en-US" b="1" dirty="0"/>
                        <a:t>Result</a:t>
                      </a:r>
                    </a:p>
                  </a:txBody>
                  <a:tcPr/>
                </a:tc>
                <a:tc>
                  <a:txBody>
                    <a:bodyPr/>
                    <a:lstStyle/>
                    <a:p>
                      <a:r>
                        <a:rPr lang="en-US" b="1" dirty="0"/>
                        <a:t>1</a:t>
                      </a:r>
                    </a:p>
                  </a:txBody>
                  <a:tcPr/>
                </a:tc>
                <a:tc>
                  <a:txBody>
                    <a:bodyPr/>
                    <a:lstStyle/>
                    <a:p>
                      <a:r>
                        <a:rPr lang="en-US" b="1" dirty="0"/>
                        <a:t>0</a:t>
                      </a:r>
                    </a:p>
                  </a:txBody>
                  <a:tcPr/>
                </a:tc>
                <a:tc>
                  <a:txBody>
                    <a:bodyPr/>
                    <a:lstStyle/>
                    <a:p>
                      <a:r>
                        <a:rPr lang="en-US" dirty="0"/>
                        <a:t>1</a:t>
                      </a:r>
                    </a:p>
                  </a:txBody>
                  <a:tcPr/>
                </a:tc>
                <a:tc>
                  <a:txBody>
                    <a:bodyPr/>
                    <a:lstStyle/>
                    <a:p>
                      <a:r>
                        <a:rPr lang="en-US" dirty="0"/>
                        <a:t>1</a:t>
                      </a:r>
                    </a:p>
                  </a:txBody>
                  <a:tcPr/>
                </a:tc>
                <a:tc>
                  <a:txBody>
                    <a:bodyPr/>
                    <a:lstStyle/>
                    <a:p>
                      <a:r>
                        <a:rPr lang="en-US" dirty="0"/>
                        <a:t>0</a:t>
                      </a:r>
                    </a:p>
                  </a:txBody>
                  <a:tcPr/>
                </a:tc>
                <a:tc>
                  <a:txBody>
                    <a:bodyPr/>
                    <a:lstStyle/>
                    <a:p>
                      <a:r>
                        <a:rPr lang="en-US" dirty="0"/>
                        <a:t>1</a:t>
                      </a:r>
                    </a:p>
                  </a:txBody>
                  <a:tcPr/>
                </a:tc>
                <a:tc>
                  <a:txBody>
                    <a:bodyPr/>
                    <a:lstStyle/>
                    <a:p>
                      <a:r>
                        <a:rPr lang="en-US" b="1" dirty="0"/>
                        <a:t>1</a:t>
                      </a:r>
                    </a:p>
                  </a:txBody>
                  <a:tcPr/>
                </a:tc>
                <a:tc>
                  <a:txBody>
                    <a:bodyPr/>
                    <a:lstStyle/>
                    <a:p>
                      <a:r>
                        <a:rPr lang="en-US" b="1" dirty="0"/>
                        <a:t>0</a:t>
                      </a:r>
                    </a:p>
                  </a:txBody>
                  <a:tcPr/>
                </a:tc>
                <a:extLst>
                  <a:ext uri="{0D108BD9-81ED-4DB2-BD59-A6C34878D82A}">
                    <a16:rowId xmlns:a16="http://schemas.microsoft.com/office/drawing/2014/main" val="1809512225"/>
                  </a:ext>
                </a:extLst>
              </a:tr>
            </a:tbl>
          </a:graphicData>
        </a:graphic>
      </p:graphicFrame>
      <p:sp>
        <p:nvSpPr>
          <p:cNvPr id="17" name="TextBox 16">
            <a:extLst>
              <a:ext uri="{FF2B5EF4-FFF2-40B4-BE49-F238E27FC236}">
                <a16:creationId xmlns:a16="http://schemas.microsoft.com/office/drawing/2014/main" id="{909E9550-BDEB-4E75-FDD6-34F3C4852BC2}"/>
              </a:ext>
            </a:extLst>
          </p:cNvPr>
          <p:cNvSpPr txBox="1"/>
          <p:nvPr/>
        </p:nvSpPr>
        <p:spPr>
          <a:xfrm>
            <a:off x="884832" y="4469187"/>
            <a:ext cx="948914" cy="523220"/>
          </a:xfrm>
          <a:prstGeom prst="rect">
            <a:avLst/>
          </a:prstGeom>
          <a:noFill/>
        </p:spPr>
        <p:txBody>
          <a:bodyPr wrap="none" rtlCol="0">
            <a:spAutoFit/>
          </a:bodyPr>
          <a:lstStyle/>
          <a:p>
            <a:r>
              <a:rPr lang="en-US" sz="2800" dirty="0"/>
              <a:t>-74</a:t>
            </a:r>
            <a:r>
              <a:rPr lang="en-US" sz="2800" baseline="-25000" dirty="0"/>
              <a:t>10</a:t>
            </a:r>
          </a:p>
        </p:txBody>
      </p:sp>
    </p:spTree>
    <p:extLst>
      <p:ext uri="{BB962C8B-B14F-4D97-AF65-F5344CB8AC3E}">
        <p14:creationId xmlns:p14="http://schemas.microsoft.com/office/powerpoint/2010/main" val="3032210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4F1C1-90B0-7554-2758-74CB1674B47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6DAE6A8D-0DFC-A806-2C0A-E7E9DBA7E48A}"/>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Digital logic mysteries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AE910B87-69EA-D6F3-74FF-C80F4B92A036}"/>
              </a:ext>
            </a:extLst>
          </p:cNvPr>
          <p:cNvSpPr>
            <a:spLocks noGrp="1"/>
          </p:cNvSpPr>
          <p:nvPr>
            <p:ph type="sldNum" sz="quarter" idx="12"/>
          </p:nvPr>
        </p:nvSpPr>
        <p:spPr/>
        <p:txBody>
          <a:bodyPr/>
          <a:lstStyle/>
          <a:p>
            <a:fld id="{CC057153-B650-4DEB-B370-79DDCFDCE934}" type="slidenum">
              <a:rPr lang="en-US" smtClean="0"/>
              <a:t>66</a:t>
            </a:fld>
            <a:endParaRPr lang="en-US"/>
          </a:p>
        </p:txBody>
      </p:sp>
      <p:sp>
        <p:nvSpPr>
          <p:cNvPr id="4" name="Content Placeholder 3">
            <a:extLst>
              <a:ext uri="{FF2B5EF4-FFF2-40B4-BE49-F238E27FC236}">
                <a16:creationId xmlns:a16="http://schemas.microsoft.com/office/drawing/2014/main" id="{41C3FE07-7227-2737-352D-E3A8650639C1}"/>
              </a:ext>
            </a:extLst>
          </p:cNvPr>
          <p:cNvSpPr>
            <a:spLocks noGrp="1"/>
          </p:cNvSpPr>
          <p:nvPr>
            <p:ph idx="1"/>
          </p:nvPr>
        </p:nvSpPr>
        <p:spPr>
          <a:xfrm>
            <a:off x="612647" y="1715532"/>
            <a:ext cx="10817353" cy="4593828"/>
          </a:xfrm>
        </p:spPr>
        <p:txBody>
          <a:bodyPr>
            <a:noAutofit/>
          </a:bodyPr>
          <a:lstStyle/>
          <a:p>
            <a:r>
              <a:rPr lang="en-US" dirty="0"/>
              <a:t>Bitwise operations can be quite useful in digital logic and can make code both more concise and faster.</a:t>
            </a:r>
          </a:p>
          <a:p>
            <a:pPr lvl="1"/>
            <a:r>
              <a:rPr lang="en-US" dirty="0"/>
              <a:t>We can represent many Boolean values with a single integer (e.g., in memory constrained environments)</a:t>
            </a:r>
          </a:p>
          <a:p>
            <a:pPr lvl="1"/>
            <a:r>
              <a:rPr lang="en-US" dirty="0"/>
              <a:t>Are fast, so can speed up computation (if you can pose your problem as a bitwise operation)</a:t>
            </a:r>
          </a:p>
          <a:p>
            <a:pPr lvl="1"/>
            <a:r>
              <a:rPr lang="en-US" dirty="0"/>
              <a:t>Interacting with low-level hardware</a:t>
            </a:r>
          </a:p>
          <a:p>
            <a:r>
              <a:rPr lang="en-US" dirty="0"/>
              <a:t>Next assignment will give you more practice with bitwise operations.</a:t>
            </a:r>
          </a:p>
          <a:p>
            <a:r>
              <a:rPr lang="en-US" dirty="0"/>
              <a:t>In the meantime, let’s work on some mystery functions.</a:t>
            </a:r>
          </a:p>
          <a:p>
            <a:pPr lvl="1"/>
            <a:endParaRPr lang="en-US" dirty="0"/>
          </a:p>
        </p:txBody>
      </p:sp>
    </p:spTree>
    <p:extLst>
      <p:ext uri="{BB962C8B-B14F-4D97-AF65-F5344CB8AC3E}">
        <p14:creationId xmlns:p14="http://schemas.microsoft.com/office/powerpoint/2010/main" val="886811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A574E-83A5-43B3-9456-1E54FE7C442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4544E33-9315-1A63-A645-4148DD513D85}"/>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Mystery 1</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FA41B27-1B66-F17F-0186-687618D13841}"/>
              </a:ext>
            </a:extLst>
          </p:cNvPr>
          <p:cNvSpPr>
            <a:spLocks noGrp="1"/>
          </p:cNvSpPr>
          <p:nvPr>
            <p:ph type="sldNum" sz="quarter" idx="12"/>
          </p:nvPr>
        </p:nvSpPr>
        <p:spPr/>
        <p:txBody>
          <a:bodyPr/>
          <a:lstStyle/>
          <a:p>
            <a:fld id="{CC057153-B650-4DEB-B370-79DDCFDCE934}" type="slidenum">
              <a:rPr lang="en-US" smtClean="0"/>
              <a:t>67</a:t>
            </a:fld>
            <a:endParaRPr lang="en-US"/>
          </a:p>
        </p:txBody>
      </p:sp>
      <p:sp>
        <p:nvSpPr>
          <p:cNvPr id="4" name="Content Placeholder 3">
            <a:extLst>
              <a:ext uri="{FF2B5EF4-FFF2-40B4-BE49-F238E27FC236}">
                <a16:creationId xmlns:a16="http://schemas.microsoft.com/office/drawing/2014/main" id="{F39A649E-1785-7E13-7564-86D58F1129DD}"/>
              </a:ext>
            </a:extLst>
          </p:cNvPr>
          <p:cNvSpPr>
            <a:spLocks noGrp="1"/>
          </p:cNvSpPr>
          <p:nvPr>
            <p:ph idx="1"/>
          </p:nvPr>
        </p:nvSpPr>
        <p:spPr>
          <a:xfrm>
            <a:off x="612647" y="1715532"/>
            <a:ext cx="10817353" cy="4593828"/>
          </a:xfrm>
        </p:spPr>
        <p:txBody>
          <a:bodyPr>
            <a:noAutofit/>
          </a:bodyPr>
          <a:lstStyle/>
          <a:p>
            <a:r>
              <a:rPr lang="en-US" dirty="0"/>
              <a:t>What does the following Python function do?</a:t>
            </a:r>
          </a:p>
          <a:p>
            <a:pPr marL="0" indent="0">
              <a:buNone/>
            </a:pPr>
            <a:r>
              <a:rPr lang="en-US" dirty="0">
                <a:latin typeface="Monaco" pitchFamily="2" charset="77"/>
              </a:rPr>
              <a:t>def mystery1(a, b):</a:t>
            </a:r>
          </a:p>
          <a:p>
            <a:pPr marL="0" indent="0">
              <a:buNone/>
            </a:pPr>
            <a:r>
              <a:rPr lang="en-US" dirty="0">
                <a:latin typeface="Monaco" pitchFamily="2" charset="77"/>
              </a:rPr>
              <a:t>	return (a ^ b) == 0</a:t>
            </a:r>
          </a:p>
          <a:p>
            <a:pPr lvl="1"/>
            <a:endParaRPr lang="en-US" dirty="0"/>
          </a:p>
        </p:txBody>
      </p:sp>
    </p:spTree>
    <p:extLst>
      <p:ext uri="{BB962C8B-B14F-4D97-AF65-F5344CB8AC3E}">
        <p14:creationId xmlns:p14="http://schemas.microsoft.com/office/powerpoint/2010/main" val="33404561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3ED5A-75ED-A343-A89D-C8608A4EB73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4DD3A6A-6B78-21BD-33F3-502D87A3ABC4}"/>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Mystery 1</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CD49B5CD-EFCE-7671-38C1-02C9E328B93E}"/>
              </a:ext>
            </a:extLst>
          </p:cNvPr>
          <p:cNvSpPr>
            <a:spLocks noGrp="1"/>
          </p:cNvSpPr>
          <p:nvPr>
            <p:ph type="sldNum" sz="quarter" idx="12"/>
          </p:nvPr>
        </p:nvSpPr>
        <p:spPr/>
        <p:txBody>
          <a:bodyPr/>
          <a:lstStyle/>
          <a:p>
            <a:fld id="{CC057153-B650-4DEB-B370-79DDCFDCE934}" type="slidenum">
              <a:rPr lang="en-US" smtClean="0"/>
              <a:t>68</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9AC8B77D-2DFC-7629-90CD-273BDF8623A7}"/>
                  </a:ext>
                </a:extLst>
              </p:cNvPr>
              <p:cNvSpPr>
                <a:spLocks noGrp="1"/>
              </p:cNvSpPr>
              <p:nvPr>
                <p:ph idx="1"/>
              </p:nvPr>
            </p:nvSpPr>
            <p:spPr>
              <a:xfrm>
                <a:off x="612647" y="1715532"/>
                <a:ext cx="10817353" cy="4593828"/>
              </a:xfrm>
            </p:spPr>
            <p:txBody>
              <a:bodyPr>
                <a:noAutofit/>
              </a:bodyPr>
              <a:lstStyle/>
              <a:p>
                <a:r>
                  <a:rPr lang="en-US" dirty="0"/>
                  <a:t>What does the following Python function do?</a:t>
                </a:r>
              </a:p>
              <a:p>
                <a:pPr marL="0" indent="0">
                  <a:buNone/>
                </a:pPr>
                <a:r>
                  <a:rPr lang="en-US" dirty="0">
                    <a:latin typeface="Monaco" pitchFamily="2" charset="77"/>
                  </a:rPr>
                  <a:t>def mystery1(a, b):</a:t>
                </a:r>
              </a:p>
              <a:p>
                <a:pPr marL="0" indent="0">
                  <a:buNone/>
                </a:pPr>
                <a:r>
                  <a:rPr lang="en-US" dirty="0">
                    <a:latin typeface="Monaco" pitchFamily="2" charset="77"/>
                  </a:rPr>
                  <a:t>	return (a ^ b) == 0</a:t>
                </a:r>
              </a:p>
              <a:p>
                <a:r>
                  <a:rPr lang="en-US" dirty="0"/>
                  <a:t>The function takes two numbers (</a:t>
                </a:r>
                <a:r>
                  <a:rPr lang="en-US" dirty="0" err="1">
                    <a:latin typeface="Monaco" pitchFamily="2" charset="77"/>
                  </a:rPr>
                  <a:t>a,b</a:t>
                </a:r>
                <a:r>
                  <a:rPr lang="en-US" dirty="0"/>
                  <a:t>), applies the bitwise XOR (</a:t>
                </a:r>
                <a:r>
                  <a:rPr lang="en-US" dirty="0" err="1">
                    <a:latin typeface="Monaco" pitchFamily="2" charset="77"/>
                  </a:rPr>
                  <a:t>a^b</a:t>
                </a:r>
                <a:r>
                  <a:rPr lang="en-US" dirty="0"/>
                  <a:t>), turns it into a decimal and compares the result to 0. If it is equal to 0, it returns True, otherwise it returns False.</a:t>
                </a:r>
              </a:p>
              <a:p>
                <a:r>
                  <a:rPr lang="en-US" dirty="0"/>
                  <a:t>If both numbers have </a:t>
                </a:r>
                <a14:m>
                  <m:oMath xmlns:m="http://schemas.openxmlformats.org/officeDocument/2006/math">
                    <m:r>
                      <a:rPr lang="en-US" i="1" dirty="0" smtClean="0">
                        <a:latin typeface="Cambria Math" panose="02040503050406030204" pitchFamily="18" charset="0"/>
                      </a:rPr>
                      <m:t>𝑛</m:t>
                    </m:r>
                  </m:oMath>
                </a14:m>
                <a:r>
                  <a:rPr lang="en-US" dirty="0"/>
                  <a:t> bits, we have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𝑎</m:t>
                        </m:r>
                      </m:e>
                      <m:sub>
                        <m:r>
                          <a:rPr lang="en-US" b="0" i="1" dirty="0" smtClean="0">
                            <a:latin typeface="Cambria Math" panose="02040503050406030204" pitchFamily="18" charset="0"/>
                          </a:rPr>
                          <m:t>𝑛</m:t>
                        </m:r>
                        <m:r>
                          <a:rPr lang="en-US" b="0" i="1" dirty="0" smtClean="0">
                            <a:latin typeface="Cambria Math" panose="02040503050406030204" pitchFamily="18" charset="0"/>
                          </a:rPr>
                          <m:t>−1</m:t>
                        </m:r>
                      </m:sub>
                    </m:sSub>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𝑛</m:t>
                        </m:r>
                        <m:r>
                          <a:rPr lang="en-US" b="0" i="1" dirty="0" smtClean="0">
                            <a:latin typeface="Cambria Math" panose="02040503050406030204" pitchFamily="18" charset="0"/>
                          </a:rPr>
                          <m:t>−2</m:t>
                        </m:r>
                      </m:sub>
                    </m:sSub>
                    <m:r>
                      <a:rPr lang="en-US" b="0" i="1" dirty="0" smtClean="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𝑎</m:t>
                        </m:r>
                      </m:e>
                      <m:sub>
                        <m:r>
                          <a:rPr lang="en-US" b="0" i="1" dirty="0" smtClean="0">
                            <a:latin typeface="Cambria Math" panose="02040503050406030204" pitchFamily="18" charset="0"/>
                          </a:rPr>
                          <m:t>0</m:t>
                        </m:r>
                      </m:sub>
                    </m:sSub>
                  </m:oMath>
                </a14:m>
                <a:endParaRPr lang="en-US" dirty="0"/>
              </a:p>
              <a:p>
                <a:r>
                  <a:rPr lang="en-US" dirty="0"/>
                  <a:t>Tests if a and b are equal.</a:t>
                </a:r>
              </a:p>
              <a:p>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5</m:t>
                        </m:r>
                      </m:e>
                      <m:sub>
                        <m:r>
                          <a:rPr lang="en-US" i="1" dirty="0">
                            <a:latin typeface="Cambria Math" panose="02040503050406030204" pitchFamily="18" charset="0"/>
                          </a:rPr>
                          <m:t>10</m:t>
                        </m:r>
                      </m:sub>
                    </m:sSub>
                    <m:r>
                      <a:rPr lang="en-US" i="1" dirty="0">
                        <a:latin typeface="Cambria Math" panose="02040503050406030204" pitchFamily="18" charset="0"/>
                      </a:rPr>
                      <m:t> </m:t>
                    </m:r>
                    <m:r>
                      <a:rPr lang="en-US" i="1" dirty="0">
                        <a:latin typeface="Cambria Math" panose="02040503050406030204" pitchFamily="18" charset="0"/>
                        <a:ea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5</m:t>
                        </m:r>
                      </m:e>
                      <m:sub>
                        <m:r>
                          <a:rPr lang="en-US" i="1" dirty="0">
                            <a:latin typeface="Cambria Math" panose="02040503050406030204" pitchFamily="18" charset="0"/>
                          </a:rPr>
                          <m:t>10</m:t>
                        </m:r>
                      </m:sub>
                    </m:sSub>
                    <m:r>
                      <a:rPr lang="en-US" i="1" dirty="0">
                        <a:latin typeface="Cambria Math" panose="02040503050406030204" pitchFamily="18" charset="0"/>
                      </a:rPr>
                      <m:t> </m:t>
                    </m:r>
                  </m:oMath>
                </a14:m>
                <a:r>
                  <a:rPr lang="en-US" dirty="0"/>
                  <a:t>is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0101</m:t>
                        </m:r>
                      </m:e>
                      <m:sub>
                        <m:r>
                          <a:rPr lang="en-US" i="1" dirty="0">
                            <a:latin typeface="Cambria Math" panose="02040503050406030204" pitchFamily="18" charset="0"/>
                          </a:rPr>
                          <m:t>2</m:t>
                        </m:r>
                      </m:sub>
                    </m:sSub>
                    <m:r>
                      <a:rPr lang="en-US" i="1" dirty="0">
                        <a:latin typeface="Cambria Math" panose="02040503050406030204" pitchFamily="18" charset="0"/>
                        <a:ea typeface="Cambria Math" panose="02040503050406030204" pitchFamily="18" charset="0"/>
                      </a:rPr>
                      <m:t> ∧ </m:t>
                    </m:r>
                    <m:sSub>
                      <m:sSubPr>
                        <m:ctrlPr>
                          <a:rPr lang="en-US" i="1" dirty="0">
                            <a:latin typeface="Cambria Math" panose="02040503050406030204" pitchFamily="18" charset="0"/>
                          </a:rPr>
                        </m:ctrlPr>
                      </m:sSubPr>
                      <m:e>
                        <m:r>
                          <a:rPr lang="en-US" i="1" dirty="0">
                            <a:latin typeface="Cambria Math" panose="02040503050406030204" pitchFamily="18" charset="0"/>
                          </a:rPr>
                          <m:t>0101</m:t>
                        </m:r>
                      </m:e>
                      <m:sub>
                        <m:r>
                          <a:rPr lang="en-US" i="1" dirty="0">
                            <a:latin typeface="Cambria Math" panose="02040503050406030204" pitchFamily="18" charset="0"/>
                          </a:rPr>
                          <m:t>2</m:t>
                        </m:r>
                      </m:sub>
                    </m:sSub>
                    <m: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i="1" dirty="0">
                            <a:latin typeface="Cambria Math" panose="02040503050406030204" pitchFamily="18" charset="0"/>
                          </a:rPr>
                          <m:t>0000</m:t>
                        </m:r>
                      </m:e>
                      <m:sub>
                        <m:r>
                          <a:rPr lang="en-US" i="1" dirty="0">
                            <a:latin typeface="Cambria Math" panose="02040503050406030204" pitchFamily="18" charset="0"/>
                          </a:rPr>
                          <m:t>2</m:t>
                        </m:r>
                      </m:sub>
                    </m:sSub>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0</m:t>
                        </m:r>
                      </m:e>
                      <m:sub>
                        <m:r>
                          <a:rPr lang="en-US" i="1" dirty="0">
                            <a:latin typeface="Cambria Math" panose="02040503050406030204" pitchFamily="18" charset="0"/>
                          </a:rPr>
                          <m:t>10</m:t>
                        </m:r>
                      </m:sub>
                    </m:sSub>
                  </m:oMath>
                </a14:m>
                <a:endParaRPr lang="en-US" dirty="0"/>
              </a:p>
              <a:p>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5</m:t>
                        </m:r>
                      </m:e>
                      <m:sub>
                        <m:r>
                          <a:rPr lang="en-US" i="1" dirty="0">
                            <a:latin typeface="Cambria Math" panose="02040503050406030204" pitchFamily="18" charset="0"/>
                          </a:rPr>
                          <m:t>10</m:t>
                        </m:r>
                      </m:sub>
                    </m:sSub>
                    <m:r>
                      <a:rPr lang="en-US" i="1" dirty="0">
                        <a:latin typeface="Cambria Math" panose="02040503050406030204" pitchFamily="18" charset="0"/>
                      </a:rPr>
                      <m:t> </m:t>
                    </m:r>
                    <m:r>
                      <a:rPr lang="en-US" i="1" dirty="0">
                        <a:latin typeface="Cambria Math" panose="02040503050406030204" pitchFamily="18" charset="0"/>
                        <a:ea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6</m:t>
                        </m:r>
                      </m:e>
                      <m:sub>
                        <m:r>
                          <a:rPr lang="en-US" i="1" dirty="0">
                            <a:latin typeface="Cambria Math" panose="02040503050406030204" pitchFamily="18" charset="0"/>
                          </a:rPr>
                          <m:t>10</m:t>
                        </m:r>
                      </m:sub>
                    </m:sSub>
                    <m:r>
                      <a:rPr lang="en-US" i="1" dirty="0">
                        <a:latin typeface="Cambria Math" panose="02040503050406030204" pitchFamily="18" charset="0"/>
                      </a:rPr>
                      <m:t> </m:t>
                    </m:r>
                  </m:oMath>
                </a14:m>
                <a:r>
                  <a:rPr lang="en-US" dirty="0"/>
                  <a:t>is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0101</m:t>
                        </m:r>
                      </m:e>
                      <m:sub>
                        <m:r>
                          <a:rPr lang="en-US" i="1" dirty="0">
                            <a:latin typeface="Cambria Math" panose="02040503050406030204" pitchFamily="18" charset="0"/>
                          </a:rPr>
                          <m:t>2</m:t>
                        </m:r>
                      </m:sub>
                    </m:sSub>
                    <m:r>
                      <a:rPr lang="en-US" i="1" dirty="0">
                        <a:latin typeface="Cambria Math" panose="02040503050406030204" pitchFamily="18" charset="0"/>
                        <a:ea typeface="Cambria Math" panose="02040503050406030204" pitchFamily="18" charset="0"/>
                      </a:rPr>
                      <m:t> ∧ </m:t>
                    </m:r>
                    <m:sSub>
                      <m:sSubPr>
                        <m:ctrlPr>
                          <a:rPr lang="en-US" i="1" dirty="0">
                            <a:latin typeface="Cambria Math" panose="02040503050406030204" pitchFamily="18" charset="0"/>
                          </a:rPr>
                        </m:ctrlPr>
                      </m:sSubPr>
                      <m:e>
                        <m:r>
                          <a:rPr lang="en-US" i="1" dirty="0">
                            <a:latin typeface="Cambria Math" panose="02040503050406030204" pitchFamily="18" charset="0"/>
                          </a:rPr>
                          <m:t>01</m:t>
                        </m:r>
                        <m:r>
                          <a:rPr lang="en-US" b="0" i="1" dirty="0" smtClean="0">
                            <a:latin typeface="Cambria Math" panose="02040503050406030204" pitchFamily="18" charset="0"/>
                          </a:rPr>
                          <m:t>10</m:t>
                        </m:r>
                      </m:e>
                      <m:sub>
                        <m:r>
                          <a:rPr lang="en-US" i="1" dirty="0">
                            <a:latin typeface="Cambria Math" panose="02040503050406030204" pitchFamily="18" charset="0"/>
                          </a:rPr>
                          <m:t>2</m:t>
                        </m:r>
                      </m:sub>
                    </m:sSub>
                    <m:r>
                      <a:rPr lang="en-US" i="1" dirty="0">
                        <a:latin typeface="Cambria Math" panose="02040503050406030204" pitchFamily="18" charset="0"/>
                      </a:rPr>
                      <m:t>= </m:t>
                    </m:r>
                    <m:sSub>
                      <m:sSubPr>
                        <m:ctrlPr>
                          <a:rPr lang="en-US" i="1" dirty="0">
                            <a:latin typeface="Cambria Math" panose="02040503050406030204" pitchFamily="18" charset="0"/>
                          </a:rPr>
                        </m:ctrlPr>
                      </m:sSubPr>
                      <m:e>
                        <m:r>
                          <a:rPr lang="en-US" i="1" dirty="0">
                            <a:latin typeface="Cambria Math" panose="02040503050406030204" pitchFamily="18" charset="0"/>
                          </a:rPr>
                          <m:t>0</m:t>
                        </m:r>
                        <m:r>
                          <a:rPr lang="en-US" b="0" i="1" dirty="0" smtClean="0">
                            <a:latin typeface="Cambria Math" panose="02040503050406030204" pitchFamily="18" charset="0"/>
                          </a:rPr>
                          <m:t>100</m:t>
                        </m:r>
                      </m:e>
                      <m:sub>
                        <m:r>
                          <a:rPr lang="en-US" i="1" dirty="0">
                            <a:latin typeface="Cambria Math" panose="02040503050406030204" pitchFamily="18" charset="0"/>
                          </a:rPr>
                          <m:t>2</m:t>
                        </m:r>
                      </m:sub>
                    </m:sSub>
                    <m:r>
                      <a:rPr lang="en-US" i="1" dirty="0">
                        <a:latin typeface="Cambria Math" panose="02040503050406030204" pitchFamily="18" charset="0"/>
                      </a:rPr>
                      <m:t>=</m:t>
                    </m:r>
                    <m:sSub>
                      <m:sSubPr>
                        <m:ctrlPr>
                          <a:rPr lang="en-US" b="0" i="1" dirty="0" smtClean="0">
                            <a:latin typeface="Cambria Math" panose="02040503050406030204" pitchFamily="18" charset="0"/>
                          </a:rPr>
                        </m:ctrlPr>
                      </m:sSubPr>
                      <m:e>
                        <m:r>
                          <a:rPr lang="en-US" b="0" i="1" dirty="0" smtClean="0">
                            <a:latin typeface="Cambria Math" panose="02040503050406030204" pitchFamily="18" charset="0"/>
                          </a:rPr>
                          <m:t>4</m:t>
                        </m:r>
                      </m:e>
                      <m:sub>
                        <m:r>
                          <a:rPr lang="en-US" i="1" dirty="0">
                            <a:latin typeface="Cambria Math" panose="02040503050406030204" pitchFamily="18" charset="0"/>
                          </a:rPr>
                          <m:t>10</m:t>
                        </m:r>
                      </m:sub>
                    </m:sSub>
                  </m:oMath>
                </a14:m>
                <a:endParaRPr lang="en-US" dirty="0"/>
              </a:p>
              <a:p>
                <a:endParaRPr lang="en-US" dirty="0"/>
              </a:p>
            </p:txBody>
          </p:sp>
        </mc:Choice>
        <mc:Fallback xmlns="">
          <p:sp>
            <p:nvSpPr>
              <p:cNvPr id="4" name="Content Placeholder 3">
                <a:extLst>
                  <a:ext uri="{FF2B5EF4-FFF2-40B4-BE49-F238E27FC236}">
                    <a16:creationId xmlns:a16="http://schemas.microsoft.com/office/drawing/2014/main" id="{9AC8B77D-2DFC-7629-90CD-273BDF8623A7}"/>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586" b="-2755"/>
                </a:stretch>
              </a:blipFill>
            </p:spPr>
            <p:txBody>
              <a:bodyPr/>
              <a:lstStyle/>
              <a:p>
                <a:r>
                  <a:rPr lang="en-US">
                    <a:noFill/>
                  </a:rPr>
                  <a:t> </a:t>
                </a:r>
              </a:p>
            </p:txBody>
          </p:sp>
        </mc:Fallback>
      </mc:AlternateContent>
    </p:spTree>
    <p:extLst>
      <p:ext uri="{BB962C8B-B14F-4D97-AF65-F5344CB8AC3E}">
        <p14:creationId xmlns:p14="http://schemas.microsoft.com/office/powerpoint/2010/main" val="16483154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350C9-8D20-358A-0957-4CEDE5F82E6A}"/>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42E84BB7-2711-6D70-67AB-1571CAD90B85}"/>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Mystery 2</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A94B546-54F5-A137-F6D1-C0F4097B361A}"/>
              </a:ext>
            </a:extLst>
          </p:cNvPr>
          <p:cNvSpPr>
            <a:spLocks noGrp="1"/>
          </p:cNvSpPr>
          <p:nvPr>
            <p:ph type="sldNum" sz="quarter" idx="12"/>
          </p:nvPr>
        </p:nvSpPr>
        <p:spPr/>
        <p:txBody>
          <a:bodyPr/>
          <a:lstStyle/>
          <a:p>
            <a:fld id="{CC057153-B650-4DEB-B370-79DDCFDCE934}" type="slidenum">
              <a:rPr lang="en-US" smtClean="0"/>
              <a:t>69</a:t>
            </a:fld>
            <a:endParaRPr lang="en-US"/>
          </a:p>
        </p:txBody>
      </p:sp>
      <p:sp>
        <p:nvSpPr>
          <p:cNvPr id="4" name="Content Placeholder 3">
            <a:extLst>
              <a:ext uri="{FF2B5EF4-FFF2-40B4-BE49-F238E27FC236}">
                <a16:creationId xmlns:a16="http://schemas.microsoft.com/office/drawing/2014/main" id="{DF295214-1E16-A005-BBC6-D33D9832E45E}"/>
              </a:ext>
            </a:extLst>
          </p:cNvPr>
          <p:cNvSpPr>
            <a:spLocks noGrp="1"/>
          </p:cNvSpPr>
          <p:nvPr>
            <p:ph idx="1"/>
          </p:nvPr>
        </p:nvSpPr>
        <p:spPr>
          <a:xfrm>
            <a:off x="612647" y="1715532"/>
            <a:ext cx="10817353" cy="4593828"/>
          </a:xfrm>
        </p:spPr>
        <p:txBody>
          <a:bodyPr>
            <a:noAutofit/>
          </a:bodyPr>
          <a:lstStyle/>
          <a:p>
            <a:r>
              <a:rPr lang="en-US" dirty="0"/>
              <a:t>What does the following Python function do? You can assume we are working with 4 bits</a:t>
            </a:r>
          </a:p>
          <a:p>
            <a:pPr marL="0" indent="0">
              <a:buNone/>
            </a:pPr>
            <a:r>
              <a:rPr lang="en-US" dirty="0">
                <a:latin typeface="Monaco" pitchFamily="2" charset="77"/>
              </a:rPr>
              <a:t>def mystery2(a):</a:t>
            </a:r>
          </a:p>
          <a:p>
            <a:pPr marL="0" indent="0">
              <a:buNone/>
            </a:pPr>
            <a:r>
              <a:rPr lang="en-US" dirty="0">
                <a:latin typeface="Monaco" pitchFamily="2" charset="77"/>
              </a:rPr>
              <a:t>	return (a &amp; (1&lt;&lt;3)) != 0</a:t>
            </a:r>
          </a:p>
          <a:p>
            <a:pPr lvl="1"/>
            <a:endParaRPr lang="en-US" dirty="0"/>
          </a:p>
        </p:txBody>
      </p:sp>
    </p:spTree>
    <p:extLst>
      <p:ext uri="{BB962C8B-B14F-4D97-AF65-F5344CB8AC3E}">
        <p14:creationId xmlns:p14="http://schemas.microsoft.com/office/powerpoint/2010/main" val="22810454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6B446-B862-0186-B27D-127BD62FE87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1D7846B5-8F54-9CCD-C7F5-DC964B3B5A23}"/>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Mystery 2</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0542B11F-B767-0DAF-73BD-235D333ACAA7}"/>
              </a:ext>
            </a:extLst>
          </p:cNvPr>
          <p:cNvSpPr>
            <a:spLocks noGrp="1"/>
          </p:cNvSpPr>
          <p:nvPr>
            <p:ph type="sldNum" sz="quarter" idx="12"/>
          </p:nvPr>
        </p:nvSpPr>
        <p:spPr/>
        <p:txBody>
          <a:bodyPr/>
          <a:lstStyle/>
          <a:p>
            <a:fld id="{CC057153-B650-4DEB-B370-79DDCFDCE934}" type="slidenum">
              <a:rPr lang="en-US" smtClean="0"/>
              <a:t>70</a:t>
            </a:fld>
            <a:endParaRPr lang="en-US"/>
          </a:p>
        </p:txBody>
      </p:sp>
      <p:sp>
        <p:nvSpPr>
          <p:cNvPr id="4" name="Content Placeholder 3">
            <a:extLst>
              <a:ext uri="{FF2B5EF4-FFF2-40B4-BE49-F238E27FC236}">
                <a16:creationId xmlns:a16="http://schemas.microsoft.com/office/drawing/2014/main" id="{208B68DF-F341-FBDF-23D7-51A2C7B2EC53}"/>
              </a:ext>
            </a:extLst>
          </p:cNvPr>
          <p:cNvSpPr>
            <a:spLocks noGrp="1"/>
          </p:cNvSpPr>
          <p:nvPr>
            <p:ph idx="1"/>
          </p:nvPr>
        </p:nvSpPr>
        <p:spPr>
          <a:xfrm>
            <a:off x="612647" y="1715532"/>
            <a:ext cx="10817353" cy="4593828"/>
          </a:xfrm>
        </p:spPr>
        <p:txBody>
          <a:bodyPr>
            <a:noAutofit/>
          </a:bodyPr>
          <a:lstStyle/>
          <a:p>
            <a:r>
              <a:rPr lang="en-US" dirty="0"/>
              <a:t>What does the following Python function do? You can assume we are working with 4 bits</a:t>
            </a:r>
          </a:p>
          <a:p>
            <a:pPr marL="0" indent="0">
              <a:buNone/>
            </a:pPr>
            <a:r>
              <a:rPr lang="en-US" dirty="0">
                <a:latin typeface="Monaco" pitchFamily="2" charset="77"/>
              </a:rPr>
              <a:t>def mystery2(a):</a:t>
            </a:r>
          </a:p>
          <a:p>
            <a:pPr marL="0" indent="0">
              <a:buNone/>
            </a:pPr>
            <a:r>
              <a:rPr lang="en-US" dirty="0">
                <a:latin typeface="Monaco" pitchFamily="2" charset="77"/>
              </a:rPr>
              <a:t>	return (a &amp; (1&lt;&lt;3)) != 0</a:t>
            </a:r>
          </a:p>
          <a:p>
            <a:r>
              <a:rPr lang="en-US" dirty="0"/>
              <a:t>Checks whether a is negative by isolating the MSB.</a:t>
            </a:r>
          </a:p>
        </p:txBody>
      </p:sp>
    </p:spTree>
    <p:extLst>
      <p:ext uri="{BB962C8B-B14F-4D97-AF65-F5344CB8AC3E}">
        <p14:creationId xmlns:p14="http://schemas.microsoft.com/office/powerpoint/2010/main" val="41479328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7729F-685E-D089-D644-A02005C49B8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D827E69-3BE5-E19E-39B7-2719058811E0}"/>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Mystery 3</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9A68B7BF-C888-AD0E-F78D-519512638485}"/>
              </a:ext>
            </a:extLst>
          </p:cNvPr>
          <p:cNvSpPr>
            <a:spLocks noGrp="1"/>
          </p:cNvSpPr>
          <p:nvPr>
            <p:ph type="sldNum" sz="quarter" idx="12"/>
          </p:nvPr>
        </p:nvSpPr>
        <p:spPr/>
        <p:txBody>
          <a:bodyPr/>
          <a:lstStyle/>
          <a:p>
            <a:fld id="{CC057153-B650-4DEB-B370-79DDCFDCE934}" type="slidenum">
              <a:rPr lang="en-US" smtClean="0"/>
              <a:t>71</a:t>
            </a:fld>
            <a:endParaRPr lang="en-US"/>
          </a:p>
        </p:txBody>
      </p:sp>
      <p:sp>
        <p:nvSpPr>
          <p:cNvPr id="4" name="Content Placeholder 3">
            <a:extLst>
              <a:ext uri="{FF2B5EF4-FFF2-40B4-BE49-F238E27FC236}">
                <a16:creationId xmlns:a16="http://schemas.microsoft.com/office/drawing/2014/main" id="{C68854AD-807B-DEF5-36BC-BF65CA4C8940}"/>
              </a:ext>
            </a:extLst>
          </p:cNvPr>
          <p:cNvSpPr>
            <a:spLocks noGrp="1"/>
          </p:cNvSpPr>
          <p:nvPr>
            <p:ph idx="1"/>
          </p:nvPr>
        </p:nvSpPr>
        <p:spPr>
          <a:xfrm>
            <a:off x="612647" y="1715532"/>
            <a:ext cx="10817353" cy="4593828"/>
          </a:xfrm>
        </p:spPr>
        <p:txBody>
          <a:bodyPr>
            <a:noAutofit/>
          </a:bodyPr>
          <a:lstStyle/>
          <a:p>
            <a:r>
              <a:rPr lang="en-US" dirty="0"/>
              <a:t>What does the following Python function do?</a:t>
            </a:r>
          </a:p>
          <a:p>
            <a:pPr marL="0" indent="0">
              <a:buNone/>
            </a:pPr>
            <a:r>
              <a:rPr lang="en-US" dirty="0">
                <a:latin typeface="Monaco" pitchFamily="2" charset="77"/>
              </a:rPr>
              <a:t>def mystery3(</a:t>
            </a:r>
            <a:r>
              <a:rPr lang="en-US" dirty="0" err="1">
                <a:latin typeface="Monaco" pitchFamily="2" charset="77"/>
              </a:rPr>
              <a:t>a,b</a:t>
            </a:r>
            <a:r>
              <a:rPr lang="en-US" dirty="0">
                <a:latin typeface="Monaco" pitchFamily="2" charset="77"/>
              </a:rPr>
              <a:t>):</a:t>
            </a:r>
          </a:p>
          <a:p>
            <a:pPr marL="0" indent="0">
              <a:buNone/>
            </a:pPr>
            <a:r>
              <a:rPr lang="en-US" dirty="0">
                <a:latin typeface="Monaco" pitchFamily="2" charset="77"/>
              </a:rPr>
              <a:t>	return (a &amp; (1&lt;&lt;b)) != 0</a:t>
            </a:r>
          </a:p>
          <a:p>
            <a:pPr lvl="1"/>
            <a:endParaRPr lang="en-US" dirty="0"/>
          </a:p>
        </p:txBody>
      </p:sp>
    </p:spTree>
    <p:extLst>
      <p:ext uri="{BB962C8B-B14F-4D97-AF65-F5344CB8AC3E}">
        <p14:creationId xmlns:p14="http://schemas.microsoft.com/office/powerpoint/2010/main" val="5728649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8DF00-45D8-894D-7EAC-7195FB4548A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5770737-41D6-E693-0D8C-792FDE3C28DB}"/>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Mystery 3</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67B796B1-7F7F-EAE4-00E6-214603965153}"/>
              </a:ext>
            </a:extLst>
          </p:cNvPr>
          <p:cNvSpPr>
            <a:spLocks noGrp="1"/>
          </p:cNvSpPr>
          <p:nvPr>
            <p:ph type="sldNum" sz="quarter" idx="12"/>
          </p:nvPr>
        </p:nvSpPr>
        <p:spPr/>
        <p:txBody>
          <a:bodyPr/>
          <a:lstStyle/>
          <a:p>
            <a:fld id="{CC057153-B650-4DEB-B370-79DDCFDCE934}" type="slidenum">
              <a:rPr lang="en-US" smtClean="0"/>
              <a:t>72</a:t>
            </a:fld>
            <a:endParaRPr lang="en-US"/>
          </a:p>
        </p:txBody>
      </p:sp>
      <p:sp>
        <p:nvSpPr>
          <p:cNvPr id="4" name="Content Placeholder 3">
            <a:extLst>
              <a:ext uri="{FF2B5EF4-FFF2-40B4-BE49-F238E27FC236}">
                <a16:creationId xmlns:a16="http://schemas.microsoft.com/office/drawing/2014/main" id="{A30DF731-81A5-A7B9-51BB-3DC69A77ABAD}"/>
              </a:ext>
            </a:extLst>
          </p:cNvPr>
          <p:cNvSpPr>
            <a:spLocks noGrp="1"/>
          </p:cNvSpPr>
          <p:nvPr>
            <p:ph idx="1"/>
          </p:nvPr>
        </p:nvSpPr>
        <p:spPr>
          <a:xfrm>
            <a:off x="612647" y="1715532"/>
            <a:ext cx="10817353" cy="4593828"/>
          </a:xfrm>
        </p:spPr>
        <p:txBody>
          <a:bodyPr>
            <a:noAutofit/>
          </a:bodyPr>
          <a:lstStyle/>
          <a:p>
            <a:r>
              <a:rPr lang="en-US" dirty="0"/>
              <a:t>What does the following Python function do?</a:t>
            </a:r>
          </a:p>
          <a:p>
            <a:pPr marL="0" indent="0">
              <a:buNone/>
            </a:pPr>
            <a:r>
              <a:rPr lang="en-US" dirty="0">
                <a:latin typeface="Monaco" pitchFamily="2" charset="77"/>
              </a:rPr>
              <a:t>def mystery3(</a:t>
            </a:r>
            <a:r>
              <a:rPr lang="en-US" dirty="0" err="1">
                <a:latin typeface="Monaco" pitchFamily="2" charset="77"/>
              </a:rPr>
              <a:t>a,b</a:t>
            </a:r>
            <a:r>
              <a:rPr lang="en-US" dirty="0">
                <a:latin typeface="Monaco" pitchFamily="2" charset="77"/>
              </a:rPr>
              <a:t>):</a:t>
            </a:r>
          </a:p>
          <a:p>
            <a:pPr marL="0" indent="0">
              <a:buNone/>
            </a:pPr>
            <a:r>
              <a:rPr lang="en-US" dirty="0">
                <a:latin typeface="Monaco" pitchFamily="2" charset="77"/>
              </a:rPr>
              <a:t>	return (a &amp; (1&lt;&lt;b)) != 0</a:t>
            </a:r>
          </a:p>
          <a:p>
            <a:r>
              <a:rPr lang="en-US" dirty="0"/>
              <a:t>Tests if the b-</a:t>
            </a:r>
            <a:r>
              <a:rPr lang="en-US" dirty="0" err="1"/>
              <a:t>th</a:t>
            </a:r>
            <a:r>
              <a:rPr lang="en-US" dirty="0"/>
              <a:t> bit in a is 1.</a:t>
            </a:r>
          </a:p>
          <a:p>
            <a:pPr lvl="1"/>
            <a:endParaRPr lang="en-US" dirty="0"/>
          </a:p>
        </p:txBody>
      </p:sp>
    </p:spTree>
    <p:extLst>
      <p:ext uri="{BB962C8B-B14F-4D97-AF65-F5344CB8AC3E}">
        <p14:creationId xmlns:p14="http://schemas.microsoft.com/office/powerpoint/2010/main" val="29989372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23200-EAF6-1656-2C70-BCDC60B59A6D}"/>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937D394-3890-0487-DAC4-73C5DBD69B26}"/>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Mystery 4</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58E0B73C-D007-7311-4B8E-0B3F7A8155FD}"/>
              </a:ext>
            </a:extLst>
          </p:cNvPr>
          <p:cNvSpPr>
            <a:spLocks noGrp="1"/>
          </p:cNvSpPr>
          <p:nvPr>
            <p:ph type="sldNum" sz="quarter" idx="12"/>
          </p:nvPr>
        </p:nvSpPr>
        <p:spPr/>
        <p:txBody>
          <a:bodyPr/>
          <a:lstStyle/>
          <a:p>
            <a:fld id="{CC057153-B650-4DEB-B370-79DDCFDCE934}" type="slidenum">
              <a:rPr lang="en-US" smtClean="0"/>
              <a:t>73</a:t>
            </a:fld>
            <a:endParaRPr lang="en-US"/>
          </a:p>
        </p:txBody>
      </p:sp>
      <p:sp>
        <p:nvSpPr>
          <p:cNvPr id="4" name="Content Placeholder 3">
            <a:extLst>
              <a:ext uri="{FF2B5EF4-FFF2-40B4-BE49-F238E27FC236}">
                <a16:creationId xmlns:a16="http://schemas.microsoft.com/office/drawing/2014/main" id="{43085CED-F291-E38E-4E53-49EF68BB56FF}"/>
              </a:ext>
            </a:extLst>
          </p:cNvPr>
          <p:cNvSpPr>
            <a:spLocks noGrp="1"/>
          </p:cNvSpPr>
          <p:nvPr>
            <p:ph idx="1"/>
          </p:nvPr>
        </p:nvSpPr>
        <p:spPr>
          <a:xfrm>
            <a:off x="612647" y="1715532"/>
            <a:ext cx="10817353" cy="4593828"/>
          </a:xfrm>
        </p:spPr>
        <p:txBody>
          <a:bodyPr>
            <a:noAutofit/>
          </a:bodyPr>
          <a:lstStyle/>
          <a:p>
            <a:r>
              <a:rPr lang="en-US" dirty="0"/>
              <a:t>What does the following Python function do?</a:t>
            </a:r>
          </a:p>
          <a:p>
            <a:pPr marL="0" indent="0">
              <a:buNone/>
            </a:pPr>
            <a:r>
              <a:rPr lang="en-US" dirty="0">
                <a:latin typeface="Monaco" pitchFamily="2" charset="77"/>
              </a:rPr>
              <a:t>def mystery4(a):</a:t>
            </a:r>
          </a:p>
          <a:p>
            <a:pPr marL="0" indent="0">
              <a:buNone/>
            </a:pPr>
            <a:r>
              <a:rPr lang="en-US" dirty="0">
                <a:latin typeface="Monaco" pitchFamily="2" charset="77"/>
              </a:rPr>
              <a:t>	return a | 1</a:t>
            </a:r>
          </a:p>
        </p:txBody>
      </p:sp>
    </p:spTree>
    <p:extLst>
      <p:ext uri="{BB962C8B-B14F-4D97-AF65-F5344CB8AC3E}">
        <p14:creationId xmlns:p14="http://schemas.microsoft.com/office/powerpoint/2010/main" val="28486130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5320B-FD24-2AFA-CF91-33595D2E393B}"/>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CD45ABCB-3794-6B0A-8BBC-74337CA55055}"/>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Mystery 4</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5C12A75C-95E5-042E-B0AF-D0C0F272D071}"/>
              </a:ext>
            </a:extLst>
          </p:cNvPr>
          <p:cNvSpPr>
            <a:spLocks noGrp="1"/>
          </p:cNvSpPr>
          <p:nvPr>
            <p:ph type="sldNum" sz="quarter" idx="12"/>
          </p:nvPr>
        </p:nvSpPr>
        <p:spPr/>
        <p:txBody>
          <a:bodyPr/>
          <a:lstStyle/>
          <a:p>
            <a:fld id="{CC057153-B650-4DEB-B370-79DDCFDCE934}" type="slidenum">
              <a:rPr lang="en-US" smtClean="0"/>
              <a:t>74</a:t>
            </a:fld>
            <a:endParaRPr lang="en-US"/>
          </a:p>
        </p:txBody>
      </p:sp>
      <p:sp>
        <p:nvSpPr>
          <p:cNvPr id="4" name="Content Placeholder 3">
            <a:extLst>
              <a:ext uri="{FF2B5EF4-FFF2-40B4-BE49-F238E27FC236}">
                <a16:creationId xmlns:a16="http://schemas.microsoft.com/office/drawing/2014/main" id="{28F281C6-D173-D940-D628-EA53E5CE45B6}"/>
              </a:ext>
            </a:extLst>
          </p:cNvPr>
          <p:cNvSpPr>
            <a:spLocks noGrp="1"/>
          </p:cNvSpPr>
          <p:nvPr>
            <p:ph idx="1"/>
          </p:nvPr>
        </p:nvSpPr>
        <p:spPr>
          <a:xfrm>
            <a:off x="612647" y="1715532"/>
            <a:ext cx="10817353" cy="4593828"/>
          </a:xfrm>
        </p:spPr>
        <p:txBody>
          <a:bodyPr>
            <a:noAutofit/>
          </a:bodyPr>
          <a:lstStyle/>
          <a:p>
            <a:r>
              <a:rPr lang="en-US" dirty="0"/>
              <a:t>What does the following Python function do?</a:t>
            </a:r>
          </a:p>
          <a:p>
            <a:pPr marL="0" indent="0">
              <a:buNone/>
            </a:pPr>
            <a:r>
              <a:rPr lang="en-US" dirty="0">
                <a:latin typeface="Monaco" pitchFamily="2" charset="77"/>
              </a:rPr>
              <a:t>def mystery4(a):</a:t>
            </a:r>
          </a:p>
          <a:p>
            <a:pPr marL="0" indent="0">
              <a:buNone/>
            </a:pPr>
            <a:r>
              <a:rPr lang="en-US" dirty="0">
                <a:latin typeface="Monaco" pitchFamily="2" charset="77"/>
              </a:rPr>
              <a:t>	return a | 1</a:t>
            </a:r>
          </a:p>
          <a:p>
            <a:r>
              <a:rPr lang="en-US" dirty="0"/>
              <a:t>If a is even, it returns a+1, if a is odd, it leaves it unchanged. </a:t>
            </a:r>
          </a:p>
          <a:p>
            <a:pPr marL="0" indent="0">
              <a:buNone/>
            </a:pPr>
            <a:endParaRPr lang="en-US" dirty="0">
              <a:latin typeface="Monaco" pitchFamily="2" charset="77"/>
            </a:endParaRPr>
          </a:p>
        </p:txBody>
      </p:sp>
    </p:spTree>
    <p:extLst>
      <p:ext uri="{BB962C8B-B14F-4D97-AF65-F5344CB8AC3E}">
        <p14:creationId xmlns:p14="http://schemas.microsoft.com/office/powerpoint/2010/main" val="3275240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93C7E32A-FE9D-38CD-4435-EEBD6660EE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D5DEE5-825E-8A7B-D20C-6C6E8B8BE673}"/>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Beyond numbers</a:t>
            </a:r>
          </a:p>
        </p:txBody>
      </p:sp>
      <p:sp>
        <p:nvSpPr>
          <p:cNvPr id="30" name="Slide Number Placeholder 29">
            <a:extLst>
              <a:ext uri="{FF2B5EF4-FFF2-40B4-BE49-F238E27FC236}">
                <a16:creationId xmlns:a16="http://schemas.microsoft.com/office/drawing/2014/main" id="{3D79A5BA-2365-B4F2-8415-BA6377F87688}"/>
              </a:ext>
            </a:extLst>
          </p:cNvPr>
          <p:cNvSpPr>
            <a:spLocks noGrp="1"/>
          </p:cNvSpPr>
          <p:nvPr>
            <p:ph type="sldNum" sz="quarter" idx="12"/>
          </p:nvPr>
        </p:nvSpPr>
        <p:spPr/>
        <p:txBody>
          <a:bodyPr/>
          <a:lstStyle/>
          <a:p>
            <a:fld id="{CC057153-B650-4DEB-B370-79DDCFDCE934}" type="slidenum">
              <a:rPr lang="en-US" smtClean="0"/>
              <a:t>75</a:t>
            </a:fld>
            <a:endParaRPr lang="en-US"/>
          </a:p>
        </p:txBody>
      </p:sp>
      <p:sp>
        <p:nvSpPr>
          <p:cNvPr id="31" name="TextBox 30">
            <a:extLst>
              <a:ext uri="{FF2B5EF4-FFF2-40B4-BE49-F238E27FC236}">
                <a16:creationId xmlns:a16="http://schemas.microsoft.com/office/drawing/2014/main" id="{97B1AE92-24EB-9125-001F-1A5FF8FA51C7}"/>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8698246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F1472-B11C-36E4-9E26-365097D3E0F6}"/>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A02127C-F441-107F-9AA5-5D263166A188}"/>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Representing information </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999D8CA2-0F9D-BE62-12FA-302B4F276B59}"/>
              </a:ext>
            </a:extLst>
          </p:cNvPr>
          <p:cNvSpPr>
            <a:spLocks noGrp="1"/>
          </p:cNvSpPr>
          <p:nvPr>
            <p:ph type="sldNum" sz="quarter" idx="12"/>
          </p:nvPr>
        </p:nvSpPr>
        <p:spPr/>
        <p:txBody>
          <a:bodyPr/>
          <a:lstStyle/>
          <a:p>
            <a:fld id="{CC057153-B650-4DEB-B370-79DDCFDCE934}" type="slidenum">
              <a:rPr lang="en-US" smtClean="0"/>
              <a:t>76</a:t>
            </a:fld>
            <a:endParaRPr lang="en-US"/>
          </a:p>
        </p:txBody>
      </p:sp>
      <p:sp>
        <p:nvSpPr>
          <p:cNvPr id="4" name="Content Placeholder 3">
            <a:extLst>
              <a:ext uri="{FF2B5EF4-FFF2-40B4-BE49-F238E27FC236}">
                <a16:creationId xmlns:a16="http://schemas.microsoft.com/office/drawing/2014/main" id="{12849B03-7646-C07E-1420-DE78073671AA}"/>
              </a:ext>
            </a:extLst>
          </p:cNvPr>
          <p:cNvSpPr>
            <a:spLocks noGrp="1"/>
          </p:cNvSpPr>
          <p:nvPr>
            <p:ph idx="1"/>
          </p:nvPr>
        </p:nvSpPr>
        <p:spPr>
          <a:xfrm>
            <a:off x="612647" y="1715532"/>
            <a:ext cx="10817353" cy="4593828"/>
          </a:xfrm>
        </p:spPr>
        <p:txBody>
          <a:bodyPr>
            <a:noAutofit/>
          </a:bodyPr>
          <a:lstStyle/>
          <a:p>
            <a:r>
              <a:rPr lang="en-US" dirty="0"/>
              <a:t>So far, we have seen that computers store information in bits and we have interpreted these bits as integers. </a:t>
            </a:r>
          </a:p>
          <a:p>
            <a:r>
              <a:rPr lang="en-US" dirty="0"/>
              <a:t>But what about non-integer numbers, such as floating-point numbers, or any other type of information, such as letters, emojis, colors, sound </a:t>
            </a:r>
            <a:r>
              <a:rPr lang="en-US" dirty="0" err="1"/>
              <a:t>etc</a:t>
            </a:r>
            <a:r>
              <a:rPr lang="en-US" dirty="0"/>
              <a:t>?</a:t>
            </a:r>
          </a:p>
          <a:p>
            <a:r>
              <a:rPr lang="en-US" dirty="0"/>
              <a:t>There are different international standards that determine how binary is </a:t>
            </a:r>
            <a:r>
              <a:rPr lang="en-US" b="1" dirty="0"/>
              <a:t>encoded </a:t>
            </a:r>
            <a:r>
              <a:rPr lang="en-US" dirty="0"/>
              <a:t>into other representations. </a:t>
            </a:r>
          </a:p>
          <a:p>
            <a:endParaRPr lang="en-US" dirty="0"/>
          </a:p>
          <a:p>
            <a:endParaRPr lang="en-US" dirty="0"/>
          </a:p>
        </p:txBody>
      </p:sp>
    </p:spTree>
    <p:extLst>
      <p:ext uri="{BB962C8B-B14F-4D97-AF65-F5344CB8AC3E}">
        <p14:creationId xmlns:p14="http://schemas.microsoft.com/office/powerpoint/2010/main" val="30958339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FBD98-88D9-82D6-B046-B078FFB7A418}"/>
              </a:ext>
            </a:extLst>
          </p:cNvPr>
          <p:cNvSpPr>
            <a:spLocks noGrp="1"/>
          </p:cNvSpPr>
          <p:nvPr>
            <p:ph type="title"/>
          </p:nvPr>
        </p:nvSpPr>
        <p:spPr/>
        <p:txBody>
          <a:bodyPr/>
          <a:lstStyle/>
          <a:p>
            <a:r>
              <a:rPr lang="en-US" dirty="0"/>
              <a:t>Floating point numbers</a:t>
            </a:r>
          </a:p>
        </p:txBody>
      </p:sp>
      <p:sp>
        <p:nvSpPr>
          <p:cNvPr id="4" name="Slide Number Placeholder 3">
            <a:extLst>
              <a:ext uri="{FF2B5EF4-FFF2-40B4-BE49-F238E27FC236}">
                <a16:creationId xmlns:a16="http://schemas.microsoft.com/office/drawing/2014/main" id="{AE1E2740-B17D-DD1C-078D-0AEAAE9E3F2C}"/>
              </a:ext>
            </a:extLst>
          </p:cNvPr>
          <p:cNvSpPr>
            <a:spLocks noGrp="1"/>
          </p:cNvSpPr>
          <p:nvPr>
            <p:ph type="sldNum" sz="quarter" idx="12"/>
          </p:nvPr>
        </p:nvSpPr>
        <p:spPr/>
        <p:txBody>
          <a:bodyPr/>
          <a:lstStyle/>
          <a:p>
            <a:fld id="{CC057153-B650-4DEB-B370-79DDCFDCE934}" type="slidenum">
              <a:rPr lang="en-US" smtClean="0"/>
              <a:t>77</a:t>
            </a:fld>
            <a:endParaRPr lang="en-US"/>
          </a:p>
        </p:txBody>
      </p:sp>
      <p:pic>
        <p:nvPicPr>
          <p:cNvPr id="5" name="Picture 4">
            <a:extLst>
              <a:ext uri="{FF2B5EF4-FFF2-40B4-BE49-F238E27FC236}">
                <a16:creationId xmlns:a16="http://schemas.microsoft.com/office/drawing/2014/main" id="{B076370E-324C-E6D7-917E-CAF285509614}"/>
              </a:ext>
            </a:extLst>
          </p:cNvPr>
          <p:cNvPicPr>
            <a:picLocks noChangeAspect="1"/>
          </p:cNvPicPr>
          <p:nvPr/>
        </p:nvPicPr>
        <p:blipFill>
          <a:blip r:embed="rId3"/>
          <a:stretch>
            <a:fillRect/>
          </a:stretch>
        </p:blipFill>
        <p:spPr>
          <a:xfrm>
            <a:off x="2840290" y="1841555"/>
            <a:ext cx="6198293" cy="4467805"/>
          </a:xfrm>
          <a:prstGeom prst="rect">
            <a:avLst/>
          </a:prstGeom>
        </p:spPr>
      </p:pic>
    </p:spTree>
    <p:extLst>
      <p:ext uri="{BB962C8B-B14F-4D97-AF65-F5344CB8AC3E}">
        <p14:creationId xmlns:p14="http://schemas.microsoft.com/office/powerpoint/2010/main" val="300333990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9C449-3B63-056C-15C3-80A1DAAF9FF9}"/>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6BB3854-F03F-CF95-B8C8-70B1B1CB8EA0}"/>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Encoding text - ASCII</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014DDA5B-0B9F-A713-6701-4D5968260F8E}"/>
              </a:ext>
            </a:extLst>
          </p:cNvPr>
          <p:cNvSpPr>
            <a:spLocks noGrp="1"/>
          </p:cNvSpPr>
          <p:nvPr>
            <p:ph type="sldNum" sz="quarter" idx="12"/>
          </p:nvPr>
        </p:nvSpPr>
        <p:spPr/>
        <p:txBody>
          <a:bodyPr/>
          <a:lstStyle/>
          <a:p>
            <a:fld id="{CC057153-B650-4DEB-B370-79DDCFDCE934}" type="slidenum">
              <a:rPr lang="en-US" smtClean="0"/>
              <a:t>78</a:t>
            </a:fld>
            <a:endParaRPr lang="en-US"/>
          </a:p>
        </p:txBody>
      </p:sp>
      <p:sp>
        <p:nvSpPr>
          <p:cNvPr id="4" name="Content Placeholder 3">
            <a:extLst>
              <a:ext uri="{FF2B5EF4-FFF2-40B4-BE49-F238E27FC236}">
                <a16:creationId xmlns:a16="http://schemas.microsoft.com/office/drawing/2014/main" id="{97A7651E-FFA7-5F42-8046-23CC293C9D9A}"/>
              </a:ext>
            </a:extLst>
          </p:cNvPr>
          <p:cNvSpPr>
            <a:spLocks noGrp="1"/>
          </p:cNvSpPr>
          <p:nvPr>
            <p:ph idx="1"/>
          </p:nvPr>
        </p:nvSpPr>
        <p:spPr>
          <a:xfrm>
            <a:off x="612647" y="1715532"/>
            <a:ext cx="11204215" cy="4593828"/>
          </a:xfrm>
        </p:spPr>
        <p:txBody>
          <a:bodyPr>
            <a:noAutofit/>
          </a:bodyPr>
          <a:lstStyle/>
          <a:p>
            <a:r>
              <a:rPr lang="en-US" b="1" dirty="0"/>
              <a:t>ASCII</a:t>
            </a:r>
            <a:r>
              <a:rPr lang="en-US" dirty="0"/>
              <a:t> (American Standard Code for Information Interchange) which was established in the ‘60s and used 7 bits to represent 128 characters: These included the capital and lowercase letters of the English alphabet, digits 0-9, punctuation and special symbols like @. </a:t>
            </a:r>
          </a:p>
          <a:p>
            <a:pPr lvl="1"/>
            <a:r>
              <a:rPr lang="en-US" sz="2000" dirty="0"/>
              <a:t>For example, 01000011 01010011 00110101 00110001 00100001 represents the text “CS51!”</a:t>
            </a:r>
          </a:p>
          <a:p>
            <a:r>
              <a:rPr lang="en-US" dirty="0"/>
              <a:t>ASCII was adopted by different computer manufacturers ensuring </a:t>
            </a:r>
            <a:r>
              <a:rPr lang="en-US" b="1" dirty="0"/>
              <a:t>interoperability</a:t>
            </a:r>
            <a:r>
              <a:rPr lang="en-US" dirty="0"/>
              <a:t>.</a:t>
            </a:r>
          </a:p>
          <a:p>
            <a:r>
              <a:rPr lang="en-US" dirty="0"/>
              <a:t>Soon an 8</a:t>
            </a:r>
            <a:r>
              <a:rPr lang="en-US" baseline="30000" dirty="0"/>
              <a:t>th</a:t>
            </a:r>
            <a:r>
              <a:rPr lang="en-US" dirty="0"/>
              <a:t> bit was used to expand the available set to 255 characters.</a:t>
            </a:r>
          </a:p>
          <a:p>
            <a:r>
              <a:rPr lang="en-US" dirty="0"/>
              <a:t>In the US, this was used for accented characters and mathematical symbols and many other languages used these extra characters to encode their own alphabets.</a:t>
            </a:r>
          </a:p>
          <a:p>
            <a:r>
              <a:rPr lang="en-US" dirty="0"/>
              <a:t>But that meant that text written in different languages encoded to gibberish when read in a different context.</a:t>
            </a:r>
          </a:p>
        </p:txBody>
      </p:sp>
    </p:spTree>
    <p:extLst>
      <p:ext uri="{BB962C8B-B14F-4D97-AF65-F5344CB8AC3E}">
        <p14:creationId xmlns:p14="http://schemas.microsoft.com/office/powerpoint/2010/main" val="23295552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E2BF1-074A-E2E7-ED0F-1D3AA34A8FD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2177E76-CBAF-9B92-713A-20E92061301D}"/>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Encoding text - Unicode</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B4969FED-7DF2-6C75-DD44-F5D24A627393}"/>
              </a:ext>
            </a:extLst>
          </p:cNvPr>
          <p:cNvSpPr>
            <a:spLocks noGrp="1"/>
          </p:cNvSpPr>
          <p:nvPr>
            <p:ph type="sldNum" sz="quarter" idx="12"/>
          </p:nvPr>
        </p:nvSpPr>
        <p:spPr/>
        <p:txBody>
          <a:bodyPr/>
          <a:lstStyle/>
          <a:p>
            <a:fld id="{CC057153-B650-4DEB-B370-79DDCFDCE934}" type="slidenum">
              <a:rPr lang="en-US" smtClean="0"/>
              <a:t>79</a:t>
            </a:fld>
            <a:endParaRPr lang="en-US"/>
          </a:p>
        </p:txBody>
      </p:sp>
      <p:sp>
        <p:nvSpPr>
          <p:cNvPr id="4" name="Content Placeholder 3">
            <a:extLst>
              <a:ext uri="{FF2B5EF4-FFF2-40B4-BE49-F238E27FC236}">
                <a16:creationId xmlns:a16="http://schemas.microsoft.com/office/drawing/2014/main" id="{AC07E6F8-D5A6-73E4-5944-538B9D5291BA}"/>
              </a:ext>
            </a:extLst>
          </p:cNvPr>
          <p:cNvSpPr>
            <a:spLocks noGrp="1"/>
          </p:cNvSpPr>
          <p:nvPr>
            <p:ph idx="1"/>
          </p:nvPr>
        </p:nvSpPr>
        <p:spPr>
          <a:xfrm>
            <a:off x="612648" y="1715532"/>
            <a:ext cx="4755000" cy="4593828"/>
          </a:xfrm>
        </p:spPr>
        <p:txBody>
          <a:bodyPr>
            <a:noAutofit/>
          </a:bodyPr>
          <a:lstStyle/>
          <a:p>
            <a:r>
              <a:rPr lang="en-US" dirty="0"/>
              <a:t>In 1990s, </a:t>
            </a:r>
            <a:r>
              <a:rPr lang="en-US" b="1" dirty="0"/>
              <a:t>Unicode</a:t>
            </a:r>
            <a:r>
              <a:rPr lang="en-US" dirty="0"/>
              <a:t> expanded encoding to thousands of characters to account for all different schemes individual languages used and even includes emojis! </a:t>
            </a:r>
          </a:p>
          <a:p>
            <a:r>
              <a:rPr lang="en-US" dirty="0"/>
              <a:t>The most common implementations of Unicode are </a:t>
            </a:r>
            <a:r>
              <a:rPr lang="en-US" b="1" dirty="0"/>
              <a:t>UTF-8 </a:t>
            </a:r>
            <a:r>
              <a:rPr lang="en-US" dirty="0"/>
              <a:t>, which was designed for backward compatibility with ASCII, and </a:t>
            </a:r>
            <a:r>
              <a:rPr lang="en-US" b="1" dirty="0"/>
              <a:t>UTF-16</a:t>
            </a:r>
            <a:r>
              <a:rPr lang="en-US" dirty="0"/>
              <a:t>.</a:t>
            </a:r>
          </a:p>
        </p:txBody>
      </p:sp>
      <p:pic>
        <p:nvPicPr>
          <p:cNvPr id="3" name="Picture 2" descr="An example of emojis and their Unicode">
            <a:extLst>
              <a:ext uri="{FF2B5EF4-FFF2-40B4-BE49-F238E27FC236}">
                <a16:creationId xmlns:a16="http://schemas.microsoft.com/office/drawing/2014/main" id="{3D708788-1BC3-9EB3-2666-00321A16EAF9}"/>
              </a:ext>
            </a:extLst>
          </p:cNvPr>
          <p:cNvPicPr>
            <a:picLocks noChangeAspect="1"/>
          </p:cNvPicPr>
          <p:nvPr/>
        </p:nvPicPr>
        <p:blipFill>
          <a:blip r:embed="rId3"/>
          <a:stretch>
            <a:fillRect/>
          </a:stretch>
        </p:blipFill>
        <p:spPr>
          <a:xfrm>
            <a:off x="6758158" y="0"/>
            <a:ext cx="5433842" cy="6858000"/>
          </a:xfrm>
          <a:prstGeom prst="rect">
            <a:avLst/>
          </a:prstGeom>
        </p:spPr>
      </p:pic>
    </p:spTree>
    <p:extLst>
      <p:ext uri="{BB962C8B-B14F-4D97-AF65-F5344CB8AC3E}">
        <p14:creationId xmlns:p14="http://schemas.microsoft.com/office/powerpoint/2010/main" val="15977510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an image represented?</a:t>
            </a:r>
          </a:p>
        </p:txBody>
      </p:sp>
      <p:pic>
        <p:nvPicPr>
          <p:cNvPr id="3" name="Picture 5" descr="C:\images\homer\surprised.gif"/>
          <p:cNvPicPr>
            <a:picLocks noChangeAspect="1" noChangeArrowheads="1"/>
          </p:cNvPicPr>
          <p:nvPr/>
        </p:nvPicPr>
        <p:blipFill>
          <a:blip r:embed="rId3"/>
          <a:srcRect/>
          <a:stretch>
            <a:fillRect/>
          </a:stretch>
        </p:blipFill>
        <p:spPr bwMode="auto">
          <a:xfrm>
            <a:off x="3276601" y="2971800"/>
            <a:ext cx="1814513" cy="2286000"/>
          </a:xfrm>
          <a:prstGeom prst="rect">
            <a:avLst/>
          </a:prstGeom>
          <a:noFill/>
        </p:spPr>
      </p:pic>
    </p:spTree>
    <p:extLst>
      <p:ext uri="{BB962C8B-B14F-4D97-AF65-F5344CB8AC3E}">
        <p14:creationId xmlns:p14="http://schemas.microsoft.com/office/powerpoint/2010/main" val="255236453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is an image represented?</a:t>
            </a:r>
          </a:p>
        </p:txBody>
      </p:sp>
      <p:grpSp>
        <p:nvGrpSpPr>
          <p:cNvPr id="437" name="Group 436"/>
          <p:cNvGrpSpPr/>
          <p:nvPr/>
        </p:nvGrpSpPr>
        <p:grpSpPr>
          <a:xfrm>
            <a:off x="3488874" y="3124200"/>
            <a:ext cx="1393370" cy="2057400"/>
            <a:chOff x="1660073" y="3505200"/>
            <a:chExt cx="1393370" cy="2057400"/>
          </a:xfrm>
        </p:grpSpPr>
        <p:pic>
          <p:nvPicPr>
            <p:cNvPr id="3" name="Picture 5" descr="C:\images\homer\surprised.gif"/>
            <p:cNvPicPr>
              <a:picLocks noChangeAspect="1" noChangeArrowheads="1"/>
            </p:cNvPicPr>
            <p:nvPr/>
          </p:nvPicPr>
          <p:blipFill>
            <a:blip r:embed="rId3"/>
            <a:srcRect/>
            <a:stretch>
              <a:fillRect/>
            </a:stretch>
          </p:blipFill>
          <p:spPr bwMode="auto">
            <a:xfrm>
              <a:off x="1660073" y="3597728"/>
              <a:ext cx="1393370" cy="1755426"/>
            </a:xfrm>
            <a:prstGeom prst="rect">
              <a:avLst/>
            </a:prstGeom>
            <a:noFill/>
          </p:spPr>
        </p:pic>
        <p:sp>
          <p:nvSpPr>
            <p:cNvPr id="4" name="Rectangle 3"/>
            <p:cNvSpPr/>
            <p:nvPr/>
          </p:nvSpPr>
          <p:spPr bwMode="auto">
            <a:xfrm>
              <a:off x="17526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 name="Rectangle 4"/>
            <p:cNvSpPr/>
            <p:nvPr/>
          </p:nvSpPr>
          <p:spPr bwMode="auto">
            <a:xfrm>
              <a:off x="18288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 name="Rectangle 5"/>
            <p:cNvSpPr/>
            <p:nvPr/>
          </p:nvSpPr>
          <p:spPr bwMode="auto">
            <a:xfrm>
              <a:off x="19050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 name="Rectangle 6"/>
            <p:cNvSpPr/>
            <p:nvPr/>
          </p:nvSpPr>
          <p:spPr bwMode="auto">
            <a:xfrm>
              <a:off x="19812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 name="Rectangle 7"/>
            <p:cNvSpPr/>
            <p:nvPr/>
          </p:nvSpPr>
          <p:spPr bwMode="auto">
            <a:xfrm>
              <a:off x="20574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 name="Rectangle 8"/>
            <p:cNvSpPr/>
            <p:nvPr/>
          </p:nvSpPr>
          <p:spPr bwMode="auto">
            <a:xfrm>
              <a:off x="21336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 name="Rectangle 9"/>
            <p:cNvSpPr/>
            <p:nvPr/>
          </p:nvSpPr>
          <p:spPr bwMode="auto">
            <a:xfrm>
              <a:off x="22098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 name="Rectangle 10"/>
            <p:cNvSpPr/>
            <p:nvPr/>
          </p:nvSpPr>
          <p:spPr bwMode="auto">
            <a:xfrm>
              <a:off x="22860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 name="Rectangle 11"/>
            <p:cNvSpPr/>
            <p:nvPr/>
          </p:nvSpPr>
          <p:spPr bwMode="auto">
            <a:xfrm>
              <a:off x="23622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 name="Rectangle 12"/>
            <p:cNvSpPr/>
            <p:nvPr/>
          </p:nvSpPr>
          <p:spPr bwMode="auto">
            <a:xfrm>
              <a:off x="24384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 name="Rectangle 13"/>
            <p:cNvSpPr/>
            <p:nvPr/>
          </p:nvSpPr>
          <p:spPr bwMode="auto">
            <a:xfrm>
              <a:off x="25146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 name="Rectangle 14"/>
            <p:cNvSpPr/>
            <p:nvPr/>
          </p:nvSpPr>
          <p:spPr bwMode="auto">
            <a:xfrm>
              <a:off x="25908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 name="Rectangle 15"/>
            <p:cNvSpPr/>
            <p:nvPr/>
          </p:nvSpPr>
          <p:spPr bwMode="auto">
            <a:xfrm>
              <a:off x="26670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 name="Rectangle 16"/>
            <p:cNvSpPr/>
            <p:nvPr/>
          </p:nvSpPr>
          <p:spPr bwMode="auto">
            <a:xfrm>
              <a:off x="27432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 name="Rectangle 17"/>
            <p:cNvSpPr/>
            <p:nvPr/>
          </p:nvSpPr>
          <p:spPr bwMode="auto">
            <a:xfrm>
              <a:off x="28194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 name="Rectangle 18"/>
            <p:cNvSpPr/>
            <p:nvPr/>
          </p:nvSpPr>
          <p:spPr bwMode="auto">
            <a:xfrm>
              <a:off x="2895600" y="3505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 name="Rectangle 19"/>
            <p:cNvSpPr/>
            <p:nvPr/>
          </p:nvSpPr>
          <p:spPr bwMode="auto">
            <a:xfrm>
              <a:off x="17526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 name="Rectangle 20"/>
            <p:cNvSpPr/>
            <p:nvPr/>
          </p:nvSpPr>
          <p:spPr bwMode="auto">
            <a:xfrm>
              <a:off x="18288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 name="Rectangle 21"/>
            <p:cNvSpPr/>
            <p:nvPr/>
          </p:nvSpPr>
          <p:spPr bwMode="auto">
            <a:xfrm>
              <a:off x="19050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 name="Rectangle 22"/>
            <p:cNvSpPr/>
            <p:nvPr/>
          </p:nvSpPr>
          <p:spPr bwMode="auto">
            <a:xfrm>
              <a:off x="19812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 name="Rectangle 23"/>
            <p:cNvSpPr/>
            <p:nvPr/>
          </p:nvSpPr>
          <p:spPr bwMode="auto">
            <a:xfrm>
              <a:off x="20574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 name="Rectangle 24"/>
            <p:cNvSpPr/>
            <p:nvPr/>
          </p:nvSpPr>
          <p:spPr bwMode="auto">
            <a:xfrm>
              <a:off x="21336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 name="Rectangle 25"/>
            <p:cNvSpPr/>
            <p:nvPr/>
          </p:nvSpPr>
          <p:spPr bwMode="auto">
            <a:xfrm>
              <a:off x="22098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 name="Rectangle 26"/>
            <p:cNvSpPr/>
            <p:nvPr/>
          </p:nvSpPr>
          <p:spPr bwMode="auto">
            <a:xfrm>
              <a:off x="22860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 name="Rectangle 27"/>
            <p:cNvSpPr/>
            <p:nvPr/>
          </p:nvSpPr>
          <p:spPr bwMode="auto">
            <a:xfrm>
              <a:off x="23622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 name="Rectangle 28"/>
            <p:cNvSpPr/>
            <p:nvPr/>
          </p:nvSpPr>
          <p:spPr bwMode="auto">
            <a:xfrm>
              <a:off x="24384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 name="Rectangle 29"/>
            <p:cNvSpPr/>
            <p:nvPr/>
          </p:nvSpPr>
          <p:spPr bwMode="auto">
            <a:xfrm>
              <a:off x="25146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 name="Rectangle 30"/>
            <p:cNvSpPr/>
            <p:nvPr/>
          </p:nvSpPr>
          <p:spPr bwMode="auto">
            <a:xfrm>
              <a:off x="25908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 name="Rectangle 31"/>
            <p:cNvSpPr/>
            <p:nvPr/>
          </p:nvSpPr>
          <p:spPr bwMode="auto">
            <a:xfrm>
              <a:off x="26670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 name="Rectangle 32"/>
            <p:cNvSpPr/>
            <p:nvPr/>
          </p:nvSpPr>
          <p:spPr bwMode="auto">
            <a:xfrm>
              <a:off x="27432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 name="Rectangle 33"/>
            <p:cNvSpPr/>
            <p:nvPr/>
          </p:nvSpPr>
          <p:spPr bwMode="auto">
            <a:xfrm>
              <a:off x="28194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 name="Rectangle 34"/>
            <p:cNvSpPr/>
            <p:nvPr/>
          </p:nvSpPr>
          <p:spPr bwMode="auto">
            <a:xfrm>
              <a:off x="2895600" y="3581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 name="Rectangle 35"/>
            <p:cNvSpPr/>
            <p:nvPr/>
          </p:nvSpPr>
          <p:spPr bwMode="auto">
            <a:xfrm>
              <a:off x="17526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 name="Rectangle 36"/>
            <p:cNvSpPr/>
            <p:nvPr/>
          </p:nvSpPr>
          <p:spPr bwMode="auto">
            <a:xfrm>
              <a:off x="18288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 name="Rectangle 37"/>
            <p:cNvSpPr/>
            <p:nvPr/>
          </p:nvSpPr>
          <p:spPr bwMode="auto">
            <a:xfrm>
              <a:off x="19050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 name="Rectangle 38"/>
            <p:cNvSpPr/>
            <p:nvPr/>
          </p:nvSpPr>
          <p:spPr bwMode="auto">
            <a:xfrm>
              <a:off x="19812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 name="Rectangle 39"/>
            <p:cNvSpPr/>
            <p:nvPr/>
          </p:nvSpPr>
          <p:spPr bwMode="auto">
            <a:xfrm>
              <a:off x="20574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 name="Rectangle 40"/>
            <p:cNvSpPr/>
            <p:nvPr/>
          </p:nvSpPr>
          <p:spPr bwMode="auto">
            <a:xfrm>
              <a:off x="21336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 name="Rectangle 41"/>
            <p:cNvSpPr/>
            <p:nvPr/>
          </p:nvSpPr>
          <p:spPr bwMode="auto">
            <a:xfrm>
              <a:off x="22098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3" name="Rectangle 42"/>
            <p:cNvSpPr/>
            <p:nvPr/>
          </p:nvSpPr>
          <p:spPr bwMode="auto">
            <a:xfrm>
              <a:off x="22860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4" name="Rectangle 43"/>
            <p:cNvSpPr/>
            <p:nvPr/>
          </p:nvSpPr>
          <p:spPr bwMode="auto">
            <a:xfrm>
              <a:off x="23622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5" name="Rectangle 44"/>
            <p:cNvSpPr/>
            <p:nvPr/>
          </p:nvSpPr>
          <p:spPr bwMode="auto">
            <a:xfrm>
              <a:off x="24384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6" name="Rectangle 45"/>
            <p:cNvSpPr/>
            <p:nvPr/>
          </p:nvSpPr>
          <p:spPr bwMode="auto">
            <a:xfrm>
              <a:off x="25146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7" name="Rectangle 46"/>
            <p:cNvSpPr/>
            <p:nvPr/>
          </p:nvSpPr>
          <p:spPr bwMode="auto">
            <a:xfrm>
              <a:off x="25908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8" name="Rectangle 47"/>
            <p:cNvSpPr/>
            <p:nvPr/>
          </p:nvSpPr>
          <p:spPr bwMode="auto">
            <a:xfrm>
              <a:off x="26670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9" name="Rectangle 48"/>
            <p:cNvSpPr/>
            <p:nvPr/>
          </p:nvSpPr>
          <p:spPr bwMode="auto">
            <a:xfrm>
              <a:off x="27432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0" name="Rectangle 49"/>
            <p:cNvSpPr/>
            <p:nvPr/>
          </p:nvSpPr>
          <p:spPr bwMode="auto">
            <a:xfrm>
              <a:off x="28194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1" name="Rectangle 50"/>
            <p:cNvSpPr/>
            <p:nvPr/>
          </p:nvSpPr>
          <p:spPr bwMode="auto">
            <a:xfrm>
              <a:off x="2895600" y="3657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2" name="Rectangle 51"/>
            <p:cNvSpPr/>
            <p:nvPr/>
          </p:nvSpPr>
          <p:spPr bwMode="auto">
            <a:xfrm>
              <a:off x="17526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3" name="Rectangle 52"/>
            <p:cNvSpPr/>
            <p:nvPr/>
          </p:nvSpPr>
          <p:spPr bwMode="auto">
            <a:xfrm>
              <a:off x="18288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4" name="Rectangle 53"/>
            <p:cNvSpPr/>
            <p:nvPr/>
          </p:nvSpPr>
          <p:spPr bwMode="auto">
            <a:xfrm>
              <a:off x="19050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5" name="Rectangle 54"/>
            <p:cNvSpPr/>
            <p:nvPr/>
          </p:nvSpPr>
          <p:spPr bwMode="auto">
            <a:xfrm>
              <a:off x="19812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6" name="Rectangle 55"/>
            <p:cNvSpPr/>
            <p:nvPr/>
          </p:nvSpPr>
          <p:spPr bwMode="auto">
            <a:xfrm>
              <a:off x="20574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7" name="Rectangle 56"/>
            <p:cNvSpPr/>
            <p:nvPr/>
          </p:nvSpPr>
          <p:spPr bwMode="auto">
            <a:xfrm>
              <a:off x="21336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8" name="Rectangle 57"/>
            <p:cNvSpPr/>
            <p:nvPr/>
          </p:nvSpPr>
          <p:spPr bwMode="auto">
            <a:xfrm>
              <a:off x="22098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59" name="Rectangle 58"/>
            <p:cNvSpPr/>
            <p:nvPr/>
          </p:nvSpPr>
          <p:spPr bwMode="auto">
            <a:xfrm>
              <a:off x="22860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0" name="Rectangle 59"/>
            <p:cNvSpPr/>
            <p:nvPr/>
          </p:nvSpPr>
          <p:spPr bwMode="auto">
            <a:xfrm>
              <a:off x="23622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1" name="Rectangle 60"/>
            <p:cNvSpPr/>
            <p:nvPr/>
          </p:nvSpPr>
          <p:spPr bwMode="auto">
            <a:xfrm>
              <a:off x="24384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2" name="Rectangle 61"/>
            <p:cNvSpPr/>
            <p:nvPr/>
          </p:nvSpPr>
          <p:spPr bwMode="auto">
            <a:xfrm>
              <a:off x="25146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3" name="Rectangle 62"/>
            <p:cNvSpPr/>
            <p:nvPr/>
          </p:nvSpPr>
          <p:spPr bwMode="auto">
            <a:xfrm>
              <a:off x="25908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4" name="Rectangle 63"/>
            <p:cNvSpPr/>
            <p:nvPr/>
          </p:nvSpPr>
          <p:spPr bwMode="auto">
            <a:xfrm>
              <a:off x="26670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5" name="Rectangle 64"/>
            <p:cNvSpPr/>
            <p:nvPr/>
          </p:nvSpPr>
          <p:spPr bwMode="auto">
            <a:xfrm>
              <a:off x="27432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6" name="Rectangle 65"/>
            <p:cNvSpPr/>
            <p:nvPr/>
          </p:nvSpPr>
          <p:spPr bwMode="auto">
            <a:xfrm>
              <a:off x="28194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7" name="Rectangle 66"/>
            <p:cNvSpPr/>
            <p:nvPr/>
          </p:nvSpPr>
          <p:spPr bwMode="auto">
            <a:xfrm>
              <a:off x="2895600" y="3733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8" name="Rectangle 67"/>
            <p:cNvSpPr/>
            <p:nvPr/>
          </p:nvSpPr>
          <p:spPr bwMode="auto">
            <a:xfrm>
              <a:off x="17526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69" name="Rectangle 68"/>
            <p:cNvSpPr/>
            <p:nvPr/>
          </p:nvSpPr>
          <p:spPr bwMode="auto">
            <a:xfrm>
              <a:off x="18288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0" name="Rectangle 69"/>
            <p:cNvSpPr/>
            <p:nvPr/>
          </p:nvSpPr>
          <p:spPr bwMode="auto">
            <a:xfrm>
              <a:off x="19050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1" name="Rectangle 70"/>
            <p:cNvSpPr/>
            <p:nvPr/>
          </p:nvSpPr>
          <p:spPr bwMode="auto">
            <a:xfrm>
              <a:off x="19812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2" name="Rectangle 71"/>
            <p:cNvSpPr/>
            <p:nvPr/>
          </p:nvSpPr>
          <p:spPr bwMode="auto">
            <a:xfrm>
              <a:off x="20574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3" name="Rectangle 72"/>
            <p:cNvSpPr/>
            <p:nvPr/>
          </p:nvSpPr>
          <p:spPr bwMode="auto">
            <a:xfrm>
              <a:off x="21336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4" name="Rectangle 73"/>
            <p:cNvSpPr/>
            <p:nvPr/>
          </p:nvSpPr>
          <p:spPr bwMode="auto">
            <a:xfrm>
              <a:off x="22098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5" name="Rectangle 74"/>
            <p:cNvSpPr/>
            <p:nvPr/>
          </p:nvSpPr>
          <p:spPr bwMode="auto">
            <a:xfrm>
              <a:off x="22860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6" name="Rectangle 75"/>
            <p:cNvSpPr/>
            <p:nvPr/>
          </p:nvSpPr>
          <p:spPr bwMode="auto">
            <a:xfrm>
              <a:off x="23622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7" name="Rectangle 76"/>
            <p:cNvSpPr/>
            <p:nvPr/>
          </p:nvSpPr>
          <p:spPr bwMode="auto">
            <a:xfrm>
              <a:off x="24384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8" name="Rectangle 77"/>
            <p:cNvSpPr/>
            <p:nvPr/>
          </p:nvSpPr>
          <p:spPr bwMode="auto">
            <a:xfrm>
              <a:off x="25146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79" name="Rectangle 78"/>
            <p:cNvSpPr/>
            <p:nvPr/>
          </p:nvSpPr>
          <p:spPr bwMode="auto">
            <a:xfrm>
              <a:off x="25908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0" name="Rectangle 79"/>
            <p:cNvSpPr/>
            <p:nvPr/>
          </p:nvSpPr>
          <p:spPr bwMode="auto">
            <a:xfrm>
              <a:off x="26670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1" name="Rectangle 80"/>
            <p:cNvSpPr/>
            <p:nvPr/>
          </p:nvSpPr>
          <p:spPr bwMode="auto">
            <a:xfrm>
              <a:off x="27432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2" name="Rectangle 81"/>
            <p:cNvSpPr/>
            <p:nvPr/>
          </p:nvSpPr>
          <p:spPr bwMode="auto">
            <a:xfrm>
              <a:off x="28194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3" name="Rectangle 82"/>
            <p:cNvSpPr/>
            <p:nvPr/>
          </p:nvSpPr>
          <p:spPr bwMode="auto">
            <a:xfrm>
              <a:off x="2895600" y="3810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4" name="Rectangle 83"/>
            <p:cNvSpPr/>
            <p:nvPr/>
          </p:nvSpPr>
          <p:spPr bwMode="auto">
            <a:xfrm>
              <a:off x="17526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5" name="Rectangle 84"/>
            <p:cNvSpPr/>
            <p:nvPr/>
          </p:nvSpPr>
          <p:spPr bwMode="auto">
            <a:xfrm>
              <a:off x="18288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6" name="Rectangle 85"/>
            <p:cNvSpPr/>
            <p:nvPr/>
          </p:nvSpPr>
          <p:spPr bwMode="auto">
            <a:xfrm>
              <a:off x="19050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7" name="Rectangle 86"/>
            <p:cNvSpPr/>
            <p:nvPr/>
          </p:nvSpPr>
          <p:spPr bwMode="auto">
            <a:xfrm>
              <a:off x="19812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8" name="Rectangle 87"/>
            <p:cNvSpPr/>
            <p:nvPr/>
          </p:nvSpPr>
          <p:spPr bwMode="auto">
            <a:xfrm>
              <a:off x="20574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89" name="Rectangle 88"/>
            <p:cNvSpPr/>
            <p:nvPr/>
          </p:nvSpPr>
          <p:spPr bwMode="auto">
            <a:xfrm>
              <a:off x="21336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0" name="Rectangle 89"/>
            <p:cNvSpPr/>
            <p:nvPr/>
          </p:nvSpPr>
          <p:spPr bwMode="auto">
            <a:xfrm>
              <a:off x="22098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1" name="Rectangle 90"/>
            <p:cNvSpPr/>
            <p:nvPr/>
          </p:nvSpPr>
          <p:spPr bwMode="auto">
            <a:xfrm>
              <a:off x="22860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2" name="Rectangle 91"/>
            <p:cNvSpPr/>
            <p:nvPr/>
          </p:nvSpPr>
          <p:spPr bwMode="auto">
            <a:xfrm>
              <a:off x="23622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3" name="Rectangle 92"/>
            <p:cNvSpPr/>
            <p:nvPr/>
          </p:nvSpPr>
          <p:spPr bwMode="auto">
            <a:xfrm>
              <a:off x="24384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4" name="Rectangle 93"/>
            <p:cNvSpPr/>
            <p:nvPr/>
          </p:nvSpPr>
          <p:spPr bwMode="auto">
            <a:xfrm>
              <a:off x="25146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5" name="Rectangle 94"/>
            <p:cNvSpPr/>
            <p:nvPr/>
          </p:nvSpPr>
          <p:spPr bwMode="auto">
            <a:xfrm>
              <a:off x="25908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6" name="Rectangle 95"/>
            <p:cNvSpPr/>
            <p:nvPr/>
          </p:nvSpPr>
          <p:spPr bwMode="auto">
            <a:xfrm>
              <a:off x="26670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7" name="Rectangle 96"/>
            <p:cNvSpPr/>
            <p:nvPr/>
          </p:nvSpPr>
          <p:spPr bwMode="auto">
            <a:xfrm>
              <a:off x="27432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8" name="Rectangle 97"/>
            <p:cNvSpPr/>
            <p:nvPr/>
          </p:nvSpPr>
          <p:spPr bwMode="auto">
            <a:xfrm>
              <a:off x="28194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99" name="Rectangle 98"/>
            <p:cNvSpPr/>
            <p:nvPr/>
          </p:nvSpPr>
          <p:spPr bwMode="auto">
            <a:xfrm>
              <a:off x="2895600" y="3886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0" name="Rectangle 99"/>
            <p:cNvSpPr/>
            <p:nvPr/>
          </p:nvSpPr>
          <p:spPr bwMode="auto">
            <a:xfrm>
              <a:off x="17526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1" name="Rectangle 100"/>
            <p:cNvSpPr/>
            <p:nvPr/>
          </p:nvSpPr>
          <p:spPr bwMode="auto">
            <a:xfrm>
              <a:off x="18288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2" name="Rectangle 101"/>
            <p:cNvSpPr/>
            <p:nvPr/>
          </p:nvSpPr>
          <p:spPr bwMode="auto">
            <a:xfrm>
              <a:off x="19050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3" name="Rectangle 102"/>
            <p:cNvSpPr/>
            <p:nvPr/>
          </p:nvSpPr>
          <p:spPr bwMode="auto">
            <a:xfrm>
              <a:off x="19812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4" name="Rectangle 103"/>
            <p:cNvSpPr/>
            <p:nvPr/>
          </p:nvSpPr>
          <p:spPr bwMode="auto">
            <a:xfrm>
              <a:off x="20574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5" name="Rectangle 104"/>
            <p:cNvSpPr/>
            <p:nvPr/>
          </p:nvSpPr>
          <p:spPr bwMode="auto">
            <a:xfrm>
              <a:off x="21336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6" name="Rectangle 105"/>
            <p:cNvSpPr/>
            <p:nvPr/>
          </p:nvSpPr>
          <p:spPr bwMode="auto">
            <a:xfrm>
              <a:off x="22098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7" name="Rectangle 106"/>
            <p:cNvSpPr/>
            <p:nvPr/>
          </p:nvSpPr>
          <p:spPr bwMode="auto">
            <a:xfrm>
              <a:off x="22860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8" name="Rectangle 107"/>
            <p:cNvSpPr/>
            <p:nvPr/>
          </p:nvSpPr>
          <p:spPr bwMode="auto">
            <a:xfrm>
              <a:off x="23622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09" name="Rectangle 108"/>
            <p:cNvSpPr/>
            <p:nvPr/>
          </p:nvSpPr>
          <p:spPr bwMode="auto">
            <a:xfrm>
              <a:off x="24384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0" name="Rectangle 109"/>
            <p:cNvSpPr/>
            <p:nvPr/>
          </p:nvSpPr>
          <p:spPr bwMode="auto">
            <a:xfrm>
              <a:off x="25146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1" name="Rectangle 110"/>
            <p:cNvSpPr/>
            <p:nvPr/>
          </p:nvSpPr>
          <p:spPr bwMode="auto">
            <a:xfrm>
              <a:off x="25908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2" name="Rectangle 111"/>
            <p:cNvSpPr/>
            <p:nvPr/>
          </p:nvSpPr>
          <p:spPr bwMode="auto">
            <a:xfrm>
              <a:off x="26670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3" name="Rectangle 112"/>
            <p:cNvSpPr/>
            <p:nvPr/>
          </p:nvSpPr>
          <p:spPr bwMode="auto">
            <a:xfrm>
              <a:off x="27432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4" name="Rectangle 113"/>
            <p:cNvSpPr/>
            <p:nvPr/>
          </p:nvSpPr>
          <p:spPr bwMode="auto">
            <a:xfrm>
              <a:off x="28194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5" name="Rectangle 114"/>
            <p:cNvSpPr/>
            <p:nvPr/>
          </p:nvSpPr>
          <p:spPr bwMode="auto">
            <a:xfrm>
              <a:off x="2895600" y="3962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6" name="Rectangle 115"/>
            <p:cNvSpPr/>
            <p:nvPr/>
          </p:nvSpPr>
          <p:spPr bwMode="auto">
            <a:xfrm>
              <a:off x="17526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7" name="Rectangle 116"/>
            <p:cNvSpPr/>
            <p:nvPr/>
          </p:nvSpPr>
          <p:spPr bwMode="auto">
            <a:xfrm>
              <a:off x="18288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8" name="Rectangle 117"/>
            <p:cNvSpPr/>
            <p:nvPr/>
          </p:nvSpPr>
          <p:spPr bwMode="auto">
            <a:xfrm>
              <a:off x="19050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19" name="Rectangle 118"/>
            <p:cNvSpPr/>
            <p:nvPr/>
          </p:nvSpPr>
          <p:spPr bwMode="auto">
            <a:xfrm>
              <a:off x="19812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0" name="Rectangle 119"/>
            <p:cNvSpPr/>
            <p:nvPr/>
          </p:nvSpPr>
          <p:spPr bwMode="auto">
            <a:xfrm>
              <a:off x="20574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1" name="Rectangle 120"/>
            <p:cNvSpPr/>
            <p:nvPr/>
          </p:nvSpPr>
          <p:spPr bwMode="auto">
            <a:xfrm>
              <a:off x="21336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2" name="Rectangle 121"/>
            <p:cNvSpPr/>
            <p:nvPr/>
          </p:nvSpPr>
          <p:spPr bwMode="auto">
            <a:xfrm>
              <a:off x="22098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3" name="Rectangle 122"/>
            <p:cNvSpPr/>
            <p:nvPr/>
          </p:nvSpPr>
          <p:spPr bwMode="auto">
            <a:xfrm>
              <a:off x="22860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4" name="Rectangle 123"/>
            <p:cNvSpPr/>
            <p:nvPr/>
          </p:nvSpPr>
          <p:spPr bwMode="auto">
            <a:xfrm>
              <a:off x="23622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5" name="Rectangle 124"/>
            <p:cNvSpPr/>
            <p:nvPr/>
          </p:nvSpPr>
          <p:spPr bwMode="auto">
            <a:xfrm>
              <a:off x="24384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6" name="Rectangle 125"/>
            <p:cNvSpPr/>
            <p:nvPr/>
          </p:nvSpPr>
          <p:spPr bwMode="auto">
            <a:xfrm>
              <a:off x="25146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7" name="Rectangle 126"/>
            <p:cNvSpPr/>
            <p:nvPr/>
          </p:nvSpPr>
          <p:spPr bwMode="auto">
            <a:xfrm>
              <a:off x="25908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8" name="Rectangle 127"/>
            <p:cNvSpPr/>
            <p:nvPr/>
          </p:nvSpPr>
          <p:spPr bwMode="auto">
            <a:xfrm>
              <a:off x="26670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29" name="Rectangle 128"/>
            <p:cNvSpPr/>
            <p:nvPr/>
          </p:nvSpPr>
          <p:spPr bwMode="auto">
            <a:xfrm>
              <a:off x="27432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0" name="Rectangle 129"/>
            <p:cNvSpPr/>
            <p:nvPr/>
          </p:nvSpPr>
          <p:spPr bwMode="auto">
            <a:xfrm>
              <a:off x="28194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1" name="Rectangle 130"/>
            <p:cNvSpPr/>
            <p:nvPr/>
          </p:nvSpPr>
          <p:spPr bwMode="auto">
            <a:xfrm>
              <a:off x="2895600" y="4038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2" name="Rectangle 131"/>
            <p:cNvSpPr/>
            <p:nvPr/>
          </p:nvSpPr>
          <p:spPr bwMode="auto">
            <a:xfrm>
              <a:off x="17526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3" name="Rectangle 132"/>
            <p:cNvSpPr/>
            <p:nvPr/>
          </p:nvSpPr>
          <p:spPr bwMode="auto">
            <a:xfrm>
              <a:off x="18288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4" name="Rectangle 133"/>
            <p:cNvSpPr/>
            <p:nvPr/>
          </p:nvSpPr>
          <p:spPr bwMode="auto">
            <a:xfrm>
              <a:off x="19050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5" name="Rectangle 134"/>
            <p:cNvSpPr/>
            <p:nvPr/>
          </p:nvSpPr>
          <p:spPr bwMode="auto">
            <a:xfrm>
              <a:off x="19812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6" name="Rectangle 135"/>
            <p:cNvSpPr/>
            <p:nvPr/>
          </p:nvSpPr>
          <p:spPr bwMode="auto">
            <a:xfrm>
              <a:off x="20574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7" name="Rectangle 136"/>
            <p:cNvSpPr/>
            <p:nvPr/>
          </p:nvSpPr>
          <p:spPr bwMode="auto">
            <a:xfrm>
              <a:off x="21336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8" name="Rectangle 137"/>
            <p:cNvSpPr/>
            <p:nvPr/>
          </p:nvSpPr>
          <p:spPr bwMode="auto">
            <a:xfrm>
              <a:off x="22098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39" name="Rectangle 138"/>
            <p:cNvSpPr/>
            <p:nvPr/>
          </p:nvSpPr>
          <p:spPr bwMode="auto">
            <a:xfrm>
              <a:off x="22860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0" name="Rectangle 139"/>
            <p:cNvSpPr/>
            <p:nvPr/>
          </p:nvSpPr>
          <p:spPr bwMode="auto">
            <a:xfrm>
              <a:off x="23622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1" name="Rectangle 140"/>
            <p:cNvSpPr/>
            <p:nvPr/>
          </p:nvSpPr>
          <p:spPr bwMode="auto">
            <a:xfrm>
              <a:off x="24384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2" name="Rectangle 141"/>
            <p:cNvSpPr/>
            <p:nvPr/>
          </p:nvSpPr>
          <p:spPr bwMode="auto">
            <a:xfrm>
              <a:off x="25146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3" name="Rectangle 142"/>
            <p:cNvSpPr/>
            <p:nvPr/>
          </p:nvSpPr>
          <p:spPr bwMode="auto">
            <a:xfrm>
              <a:off x="25908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4" name="Rectangle 143"/>
            <p:cNvSpPr/>
            <p:nvPr/>
          </p:nvSpPr>
          <p:spPr bwMode="auto">
            <a:xfrm>
              <a:off x="26670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5" name="Rectangle 144"/>
            <p:cNvSpPr/>
            <p:nvPr/>
          </p:nvSpPr>
          <p:spPr bwMode="auto">
            <a:xfrm>
              <a:off x="27432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6" name="Rectangle 145"/>
            <p:cNvSpPr/>
            <p:nvPr/>
          </p:nvSpPr>
          <p:spPr bwMode="auto">
            <a:xfrm>
              <a:off x="28194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7" name="Rectangle 146"/>
            <p:cNvSpPr/>
            <p:nvPr/>
          </p:nvSpPr>
          <p:spPr bwMode="auto">
            <a:xfrm>
              <a:off x="2895600" y="4114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8" name="Rectangle 147"/>
            <p:cNvSpPr/>
            <p:nvPr/>
          </p:nvSpPr>
          <p:spPr bwMode="auto">
            <a:xfrm>
              <a:off x="17526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49" name="Rectangle 148"/>
            <p:cNvSpPr/>
            <p:nvPr/>
          </p:nvSpPr>
          <p:spPr bwMode="auto">
            <a:xfrm>
              <a:off x="18288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0" name="Rectangle 149"/>
            <p:cNvSpPr/>
            <p:nvPr/>
          </p:nvSpPr>
          <p:spPr bwMode="auto">
            <a:xfrm>
              <a:off x="19050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1" name="Rectangle 150"/>
            <p:cNvSpPr/>
            <p:nvPr/>
          </p:nvSpPr>
          <p:spPr bwMode="auto">
            <a:xfrm>
              <a:off x="19812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2" name="Rectangle 151"/>
            <p:cNvSpPr/>
            <p:nvPr/>
          </p:nvSpPr>
          <p:spPr bwMode="auto">
            <a:xfrm>
              <a:off x="20574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3" name="Rectangle 152"/>
            <p:cNvSpPr/>
            <p:nvPr/>
          </p:nvSpPr>
          <p:spPr bwMode="auto">
            <a:xfrm>
              <a:off x="21336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4" name="Rectangle 153"/>
            <p:cNvSpPr/>
            <p:nvPr/>
          </p:nvSpPr>
          <p:spPr bwMode="auto">
            <a:xfrm>
              <a:off x="22098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5" name="Rectangle 154"/>
            <p:cNvSpPr/>
            <p:nvPr/>
          </p:nvSpPr>
          <p:spPr bwMode="auto">
            <a:xfrm>
              <a:off x="22860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6" name="Rectangle 155"/>
            <p:cNvSpPr/>
            <p:nvPr/>
          </p:nvSpPr>
          <p:spPr bwMode="auto">
            <a:xfrm>
              <a:off x="23622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7" name="Rectangle 156"/>
            <p:cNvSpPr/>
            <p:nvPr/>
          </p:nvSpPr>
          <p:spPr bwMode="auto">
            <a:xfrm>
              <a:off x="24384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8" name="Rectangle 157"/>
            <p:cNvSpPr/>
            <p:nvPr/>
          </p:nvSpPr>
          <p:spPr bwMode="auto">
            <a:xfrm>
              <a:off x="25146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59" name="Rectangle 158"/>
            <p:cNvSpPr/>
            <p:nvPr/>
          </p:nvSpPr>
          <p:spPr bwMode="auto">
            <a:xfrm>
              <a:off x="25908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0" name="Rectangle 159"/>
            <p:cNvSpPr/>
            <p:nvPr/>
          </p:nvSpPr>
          <p:spPr bwMode="auto">
            <a:xfrm>
              <a:off x="26670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1" name="Rectangle 160"/>
            <p:cNvSpPr/>
            <p:nvPr/>
          </p:nvSpPr>
          <p:spPr bwMode="auto">
            <a:xfrm>
              <a:off x="27432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2" name="Rectangle 161"/>
            <p:cNvSpPr/>
            <p:nvPr/>
          </p:nvSpPr>
          <p:spPr bwMode="auto">
            <a:xfrm>
              <a:off x="28194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3" name="Rectangle 162"/>
            <p:cNvSpPr/>
            <p:nvPr/>
          </p:nvSpPr>
          <p:spPr bwMode="auto">
            <a:xfrm>
              <a:off x="2895600" y="4191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4" name="Rectangle 163"/>
            <p:cNvSpPr/>
            <p:nvPr/>
          </p:nvSpPr>
          <p:spPr bwMode="auto">
            <a:xfrm>
              <a:off x="17526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5" name="Rectangle 164"/>
            <p:cNvSpPr/>
            <p:nvPr/>
          </p:nvSpPr>
          <p:spPr bwMode="auto">
            <a:xfrm>
              <a:off x="18288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6" name="Rectangle 165"/>
            <p:cNvSpPr/>
            <p:nvPr/>
          </p:nvSpPr>
          <p:spPr bwMode="auto">
            <a:xfrm>
              <a:off x="19050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7" name="Rectangle 166"/>
            <p:cNvSpPr/>
            <p:nvPr/>
          </p:nvSpPr>
          <p:spPr bwMode="auto">
            <a:xfrm>
              <a:off x="19812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8" name="Rectangle 167"/>
            <p:cNvSpPr/>
            <p:nvPr/>
          </p:nvSpPr>
          <p:spPr bwMode="auto">
            <a:xfrm>
              <a:off x="20574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69" name="Rectangle 168"/>
            <p:cNvSpPr/>
            <p:nvPr/>
          </p:nvSpPr>
          <p:spPr bwMode="auto">
            <a:xfrm>
              <a:off x="21336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0" name="Rectangle 169"/>
            <p:cNvSpPr/>
            <p:nvPr/>
          </p:nvSpPr>
          <p:spPr bwMode="auto">
            <a:xfrm>
              <a:off x="22098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1" name="Rectangle 170"/>
            <p:cNvSpPr/>
            <p:nvPr/>
          </p:nvSpPr>
          <p:spPr bwMode="auto">
            <a:xfrm>
              <a:off x="22860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2" name="Rectangle 171"/>
            <p:cNvSpPr/>
            <p:nvPr/>
          </p:nvSpPr>
          <p:spPr bwMode="auto">
            <a:xfrm>
              <a:off x="23622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3" name="Rectangle 172"/>
            <p:cNvSpPr/>
            <p:nvPr/>
          </p:nvSpPr>
          <p:spPr bwMode="auto">
            <a:xfrm>
              <a:off x="24384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4" name="Rectangle 173"/>
            <p:cNvSpPr/>
            <p:nvPr/>
          </p:nvSpPr>
          <p:spPr bwMode="auto">
            <a:xfrm>
              <a:off x="25146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5" name="Rectangle 174"/>
            <p:cNvSpPr/>
            <p:nvPr/>
          </p:nvSpPr>
          <p:spPr bwMode="auto">
            <a:xfrm>
              <a:off x="25908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6" name="Rectangle 175"/>
            <p:cNvSpPr/>
            <p:nvPr/>
          </p:nvSpPr>
          <p:spPr bwMode="auto">
            <a:xfrm>
              <a:off x="26670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7" name="Rectangle 176"/>
            <p:cNvSpPr/>
            <p:nvPr/>
          </p:nvSpPr>
          <p:spPr bwMode="auto">
            <a:xfrm>
              <a:off x="27432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8" name="Rectangle 177"/>
            <p:cNvSpPr/>
            <p:nvPr/>
          </p:nvSpPr>
          <p:spPr bwMode="auto">
            <a:xfrm>
              <a:off x="28194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79" name="Rectangle 178"/>
            <p:cNvSpPr/>
            <p:nvPr/>
          </p:nvSpPr>
          <p:spPr bwMode="auto">
            <a:xfrm>
              <a:off x="2895600" y="4267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0" name="Rectangle 179"/>
            <p:cNvSpPr/>
            <p:nvPr/>
          </p:nvSpPr>
          <p:spPr bwMode="auto">
            <a:xfrm>
              <a:off x="17526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1" name="Rectangle 180"/>
            <p:cNvSpPr/>
            <p:nvPr/>
          </p:nvSpPr>
          <p:spPr bwMode="auto">
            <a:xfrm>
              <a:off x="18288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2" name="Rectangle 181"/>
            <p:cNvSpPr/>
            <p:nvPr/>
          </p:nvSpPr>
          <p:spPr bwMode="auto">
            <a:xfrm>
              <a:off x="19050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3" name="Rectangle 182"/>
            <p:cNvSpPr/>
            <p:nvPr/>
          </p:nvSpPr>
          <p:spPr bwMode="auto">
            <a:xfrm>
              <a:off x="19812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4" name="Rectangle 183"/>
            <p:cNvSpPr/>
            <p:nvPr/>
          </p:nvSpPr>
          <p:spPr bwMode="auto">
            <a:xfrm>
              <a:off x="20574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5" name="Rectangle 184"/>
            <p:cNvSpPr/>
            <p:nvPr/>
          </p:nvSpPr>
          <p:spPr bwMode="auto">
            <a:xfrm>
              <a:off x="21336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6" name="Rectangle 185"/>
            <p:cNvSpPr/>
            <p:nvPr/>
          </p:nvSpPr>
          <p:spPr bwMode="auto">
            <a:xfrm>
              <a:off x="22098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7" name="Rectangle 186"/>
            <p:cNvSpPr/>
            <p:nvPr/>
          </p:nvSpPr>
          <p:spPr bwMode="auto">
            <a:xfrm>
              <a:off x="22860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8" name="Rectangle 187"/>
            <p:cNvSpPr/>
            <p:nvPr/>
          </p:nvSpPr>
          <p:spPr bwMode="auto">
            <a:xfrm>
              <a:off x="23622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89" name="Rectangle 188"/>
            <p:cNvSpPr/>
            <p:nvPr/>
          </p:nvSpPr>
          <p:spPr bwMode="auto">
            <a:xfrm>
              <a:off x="24384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0" name="Rectangle 189"/>
            <p:cNvSpPr/>
            <p:nvPr/>
          </p:nvSpPr>
          <p:spPr bwMode="auto">
            <a:xfrm>
              <a:off x="25146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1" name="Rectangle 190"/>
            <p:cNvSpPr/>
            <p:nvPr/>
          </p:nvSpPr>
          <p:spPr bwMode="auto">
            <a:xfrm>
              <a:off x="25908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2" name="Rectangle 191"/>
            <p:cNvSpPr/>
            <p:nvPr/>
          </p:nvSpPr>
          <p:spPr bwMode="auto">
            <a:xfrm>
              <a:off x="26670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3" name="Rectangle 192"/>
            <p:cNvSpPr/>
            <p:nvPr/>
          </p:nvSpPr>
          <p:spPr bwMode="auto">
            <a:xfrm>
              <a:off x="27432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4" name="Rectangle 193"/>
            <p:cNvSpPr/>
            <p:nvPr/>
          </p:nvSpPr>
          <p:spPr bwMode="auto">
            <a:xfrm>
              <a:off x="28194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5" name="Rectangle 194"/>
            <p:cNvSpPr/>
            <p:nvPr/>
          </p:nvSpPr>
          <p:spPr bwMode="auto">
            <a:xfrm>
              <a:off x="2895600" y="4343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6" name="Rectangle 195"/>
            <p:cNvSpPr/>
            <p:nvPr/>
          </p:nvSpPr>
          <p:spPr bwMode="auto">
            <a:xfrm>
              <a:off x="17526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7" name="Rectangle 196"/>
            <p:cNvSpPr/>
            <p:nvPr/>
          </p:nvSpPr>
          <p:spPr bwMode="auto">
            <a:xfrm>
              <a:off x="18288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8" name="Rectangle 197"/>
            <p:cNvSpPr/>
            <p:nvPr/>
          </p:nvSpPr>
          <p:spPr bwMode="auto">
            <a:xfrm>
              <a:off x="19050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199" name="Rectangle 198"/>
            <p:cNvSpPr/>
            <p:nvPr/>
          </p:nvSpPr>
          <p:spPr bwMode="auto">
            <a:xfrm>
              <a:off x="19812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0" name="Rectangle 199"/>
            <p:cNvSpPr/>
            <p:nvPr/>
          </p:nvSpPr>
          <p:spPr bwMode="auto">
            <a:xfrm>
              <a:off x="20574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1" name="Rectangle 200"/>
            <p:cNvSpPr/>
            <p:nvPr/>
          </p:nvSpPr>
          <p:spPr bwMode="auto">
            <a:xfrm>
              <a:off x="21336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2" name="Rectangle 201"/>
            <p:cNvSpPr/>
            <p:nvPr/>
          </p:nvSpPr>
          <p:spPr bwMode="auto">
            <a:xfrm>
              <a:off x="22098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3" name="Rectangle 202"/>
            <p:cNvSpPr/>
            <p:nvPr/>
          </p:nvSpPr>
          <p:spPr bwMode="auto">
            <a:xfrm>
              <a:off x="22860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4" name="Rectangle 203"/>
            <p:cNvSpPr/>
            <p:nvPr/>
          </p:nvSpPr>
          <p:spPr bwMode="auto">
            <a:xfrm>
              <a:off x="23622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5" name="Rectangle 204"/>
            <p:cNvSpPr/>
            <p:nvPr/>
          </p:nvSpPr>
          <p:spPr bwMode="auto">
            <a:xfrm>
              <a:off x="24384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6" name="Rectangle 205"/>
            <p:cNvSpPr/>
            <p:nvPr/>
          </p:nvSpPr>
          <p:spPr bwMode="auto">
            <a:xfrm>
              <a:off x="25146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7" name="Rectangle 206"/>
            <p:cNvSpPr/>
            <p:nvPr/>
          </p:nvSpPr>
          <p:spPr bwMode="auto">
            <a:xfrm>
              <a:off x="25908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8" name="Rectangle 207"/>
            <p:cNvSpPr/>
            <p:nvPr/>
          </p:nvSpPr>
          <p:spPr bwMode="auto">
            <a:xfrm>
              <a:off x="26670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09" name="Rectangle 208"/>
            <p:cNvSpPr/>
            <p:nvPr/>
          </p:nvSpPr>
          <p:spPr bwMode="auto">
            <a:xfrm>
              <a:off x="27432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0" name="Rectangle 209"/>
            <p:cNvSpPr/>
            <p:nvPr/>
          </p:nvSpPr>
          <p:spPr bwMode="auto">
            <a:xfrm>
              <a:off x="28194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1" name="Rectangle 210"/>
            <p:cNvSpPr/>
            <p:nvPr/>
          </p:nvSpPr>
          <p:spPr bwMode="auto">
            <a:xfrm>
              <a:off x="2895600" y="4419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2" name="Rectangle 211"/>
            <p:cNvSpPr/>
            <p:nvPr/>
          </p:nvSpPr>
          <p:spPr bwMode="auto">
            <a:xfrm>
              <a:off x="17526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3" name="Rectangle 212"/>
            <p:cNvSpPr/>
            <p:nvPr/>
          </p:nvSpPr>
          <p:spPr bwMode="auto">
            <a:xfrm>
              <a:off x="18288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4" name="Rectangle 213"/>
            <p:cNvSpPr/>
            <p:nvPr/>
          </p:nvSpPr>
          <p:spPr bwMode="auto">
            <a:xfrm>
              <a:off x="19050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5" name="Rectangle 214"/>
            <p:cNvSpPr/>
            <p:nvPr/>
          </p:nvSpPr>
          <p:spPr bwMode="auto">
            <a:xfrm>
              <a:off x="19812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6" name="Rectangle 215"/>
            <p:cNvSpPr/>
            <p:nvPr/>
          </p:nvSpPr>
          <p:spPr bwMode="auto">
            <a:xfrm>
              <a:off x="20574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7" name="Rectangle 216"/>
            <p:cNvSpPr/>
            <p:nvPr/>
          </p:nvSpPr>
          <p:spPr bwMode="auto">
            <a:xfrm>
              <a:off x="21336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8" name="Rectangle 217"/>
            <p:cNvSpPr/>
            <p:nvPr/>
          </p:nvSpPr>
          <p:spPr bwMode="auto">
            <a:xfrm>
              <a:off x="22098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19" name="Rectangle 218"/>
            <p:cNvSpPr/>
            <p:nvPr/>
          </p:nvSpPr>
          <p:spPr bwMode="auto">
            <a:xfrm>
              <a:off x="22860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0" name="Rectangle 219"/>
            <p:cNvSpPr/>
            <p:nvPr/>
          </p:nvSpPr>
          <p:spPr bwMode="auto">
            <a:xfrm>
              <a:off x="23622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1" name="Rectangle 220"/>
            <p:cNvSpPr/>
            <p:nvPr/>
          </p:nvSpPr>
          <p:spPr bwMode="auto">
            <a:xfrm>
              <a:off x="24384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2" name="Rectangle 221"/>
            <p:cNvSpPr/>
            <p:nvPr/>
          </p:nvSpPr>
          <p:spPr bwMode="auto">
            <a:xfrm>
              <a:off x="25146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3" name="Rectangle 222"/>
            <p:cNvSpPr/>
            <p:nvPr/>
          </p:nvSpPr>
          <p:spPr bwMode="auto">
            <a:xfrm>
              <a:off x="25908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4" name="Rectangle 223"/>
            <p:cNvSpPr/>
            <p:nvPr/>
          </p:nvSpPr>
          <p:spPr bwMode="auto">
            <a:xfrm>
              <a:off x="26670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5" name="Rectangle 224"/>
            <p:cNvSpPr/>
            <p:nvPr/>
          </p:nvSpPr>
          <p:spPr bwMode="auto">
            <a:xfrm>
              <a:off x="27432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6" name="Rectangle 225"/>
            <p:cNvSpPr/>
            <p:nvPr/>
          </p:nvSpPr>
          <p:spPr bwMode="auto">
            <a:xfrm>
              <a:off x="28194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7" name="Rectangle 226"/>
            <p:cNvSpPr/>
            <p:nvPr/>
          </p:nvSpPr>
          <p:spPr bwMode="auto">
            <a:xfrm>
              <a:off x="2895600" y="4495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8" name="Rectangle 227"/>
            <p:cNvSpPr/>
            <p:nvPr/>
          </p:nvSpPr>
          <p:spPr bwMode="auto">
            <a:xfrm>
              <a:off x="17526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29" name="Rectangle 228"/>
            <p:cNvSpPr/>
            <p:nvPr/>
          </p:nvSpPr>
          <p:spPr bwMode="auto">
            <a:xfrm>
              <a:off x="18288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0" name="Rectangle 229"/>
            <p:cNvSpPr/>
            <p:nvPr/>
          </p:nvSpPr>
          <p:spPr bwMode="auto">
            <a:xfrm>
              <a:off x="19050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1" name="Rectangle 230"/>
            <p:cNvSpPr/>
            <p:nvPr/>
          </p:nvSpPr>
          <p:spPr bwMode="auto">
            <a:xfrm>
              <a:off x="19812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2" name="Rectangle 231"/>
            <p:cNvSpPr/>
            <p:nvPr/>
          </p:nvSpPr>
          <p:spPr bwMode="auto">
            <a:xfrm>
              <a:off x="20574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3" name="Rectangle 232"/>
            <p:cNvSpPr/>
            <p:nvPr/>
          </p:nvSpPr>
          <p:spPr bwMode="auto">
            <a:xfrm>
              <a:off x="21336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4" name="Rectangle 233"/>
            <p:cNvSpPr/>
            <p:nvPr/>
          </p:nvSpPr>
          <p:spPr bwMode="auto">
            <a:xfrm>
              <a:off x="22098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5" name="Rectangle 234"/>
            <p:cNvSpPr/>
            <p:nvPr/>
          </p:nvSpPr>
          <p:spPr bwMode="auto">
            <a:xfrm>
              <a:off x="22860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6" name="Rectangle 235"/>
            <p:cNvSpPr/>
            <p:nvPr/>
          </p:nvSpPr>
          <p:spPr bwMode="auto">
            <a:xfrm>
              <a:off x="23622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7" name="Rectangle 236"/>
            <p:cNvSpPr/>
            <p:nvPr/>
          </p:nvSpPr>
          <p:spPr bwMode="auto">
            <a:xfrm>
              <a:off x="24384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8" name="Rectangle 237"/>
            <p:cNvSpPr/>
            <p:nvPr/>
          </p:nvSpPr>
          <p:spPr bwMode="auto">
            <a:xfrm>
              <a:off x="25146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39" name="Rectangle 238"/>
            <p:cNvSpPr/>
            <p:nvPr/>
          </p:nvSpPr>
          <p:spPr bwMode="auto">
            <a:xfrm>
              <a:off x="25908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0" name="Rectangle 239"/>
            <p:cNvSpPr/>
            <p:nvPr/>
          </p:nvSpPr>
          <p:spPr bwMode="auto">
            <a:xfrm>
              <a:off x="26670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1" name="Rectangle 240"/>
            <p:cNvSpPr/>
            <p:nvPr/>
          </p:nvSpPr>
          <p:spPr bwMode="auto">
            <a:xfrm>
              <a:off x="27432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2" name="Rectangle 241"/>
            <p:cNvSpPr/>
            <p:nvPr/>
          </p:nvSpPr>
          <p:spPr bwMode="auto">
            <a:xfrm>
              <a:off x="28194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3" name="Rectangle 242"/>
            <p:cNvSpPr/>
            <p:nvPr/>
          </p:nvSpPr>
          <p:spPr bwMode="auto">
            <a:xfrm>
              <a:off x="2895600" y="4572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4" name="Rectangle 243"/>
            <p:cNvSpPr/>
            <p:nvPr/>
          </p:nvSpPr>
          <p:spPr bwMode="auto">
            <a:xfrm>
              <a:off x="17526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5" name="Rectangle 244"/>
            <p:cNvSpPr/>
            <p:nvPr/>
          </p:nvSpPr>
          <p:spPr bwMode="auto">
            <a:xfrm>
              <a:off x="18288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6" name="Rectangle 245"/>
            <p:cNvSpPr/>
            <p:nvPr/>
          </p:nvSpPr>
          <p:spPr bwMode="auto">
            <a:xfrm>
              <a:off x="19050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7" name="Rectangle 246"/>
            <p:cNvSpPr/>
            <p:nvPr/>
          </p:nvSpPr>
          <p:spPr bwMode="auto">
            <a:xfrm>
              <a:off x="19812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8" name="Rectangle 247"/>
            <p:cNvSpPr/>
            <p:nvPr/>
          </p:nvSpPr>
          <p:spPr bwMode="auto">
            <a:xfrm>
              <a:off x="20574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49" name="Rectangle 248"/>
            <p:cNvSpPr/>
            <p:nvPr/>
          </p:nvSpPr>
          <p:spPr bwMode="auto">
            <a:xfrm>
              <a:off x="21336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0" name="Rectangle 249"/>
            <p:cNvSpPr/>
            <p:nvPr/>
          </p:nvSpPr>
          <p:spPr bwMode="auto">
            <a:xfrm>
              <a:off x="22098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1" name="Rectangle 250"/>
            <p:cNvSpPr/>
            <p:nvPr/>
          </p:nvSpPr>
          <p:spPr bwMode="auto">
            <a:xfrm>
              <a:off x="22860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2" name="Rectangle 251"/>
            <p:cNvSpPr/>
            <p:nvPr/>
          </p:nvSpPr>
          <p:spPr bwMode="auto">
            <a:xfrm>
              <a:off x="23622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3" name="Rectangle 252"/>
            <p:cNvSpPr/>
            <p:nvPr/>
          </p:nvSpPr>
          <p:spPr bwMode="auto">
            <a:xfrm>
              <a:off x="24384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4" name="Rectangle 253"/>
            <p:cNvSpPr/>
            <p:nvPr/>
          </p:nvSpPr>
          <p:spPr bwMode="auto">
            <a:xfrm>
              <a:off x="25146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5" name="Rectangle 254"/>
            <p:cNvSpPr/>
            <p:nvPr/>
          </p:nvSpPr>
          <p:spPr bwMode="auto">
            <a:xfrm>
              <a:off x="25908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6" name="Rectangle 255"/>
            <p:cNvSpPr/>
            <p:nvPr/>
          </p:nvSpPr>
          <p:spPr bwMode="auto">
            <a:xfrm>
              <a:off x="26670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7" name="Rectangle 256"/>
            <p:cNvSpPr/>
            <p:nvPr/>
          </p:nvSpPr>
          <p:spPr bwMode="auto">
            <a:xfrm>
              <a:off x="27432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8" name="Rectangle 257"/>
            <p:cNvSpPr/>
            <p:nvPr/>
          </p:nvSpPr>
          <p:spPr bwMode="auto">
            <a:xfrm>
              <a:off x="28194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59" name="Rectangle 258"/>
            <p:cNvSpPr/>
            <p:nvPr/>
          </p:nvSpPr>
          <p:spPr bwMode="auto">
            <a:xfrm>
              <a:off x="2895600" y="4648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0" name="Rectangle 259"/>
            <p:cNvSpPr/>
            <p:nvPr/>
          </p:nvSpPr>
          <p:spPr bwMode="auto">
            <a:xfrm>
              <a:off x="17526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1" name="Rectangle 260"/>
            <p:cNvSpPr/>
            <p:nvPr/>
          </p:nvSpPr>
          <p:spPr bwMode="auto">
            <a:xfrm>
              <a:off x="18288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2" name="Rectangle 261"/>
            <p:cNvSpPr/>
            <p:nvPr/>
          </p:nvSpPr>
          <p:spPr bwMode="auto">
            <a:xfrm>
              <a:off x="19050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3" name="Rectangle 262"/>
            <p:cNvSpPr/>
            <p:nvPr/>
          </p:nvSpPr>
          <p:spPr bwMode="auto">
            <a:xfrm>
              <a:off x="19812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4" name="Rectangle 263"/>
            <p:cNvSpPr/>
            <p:nvPr/>
          </p:nvSpPr>
          <p:spPr bwMode="auto">
            <a:xfrm>
              <a:off x="20574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5" name="Rectangle 264"/>
            <p:cNvSpPr/>
            <p:nvPr/>
          </p:nvSpPr>
          <p:spPr bwMode="auto">
            <a:xfrm>
              <a:off x="21336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6" name="Rectangle 265"/>
            <p:cNvSpPr/>
            <p:nvPr/>
          </p:nvSpPr>
          <p:spPr bwMode="auto">
            <a:xfrm>
              <a:off x="22098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7" name="Rectangle 266"/>
            <p:cNvSpPr/>
            <p:nvPr/>
          </p:nvSpPr>
          <p:spPr bwMode="auto">
            <a:xfrm>
              <a:off x="22860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8" name="Rectangle 267"/>
            <p:cNvSpPr/>
            <p:nvPr/>
          </p:nvSpPr>
          <p:spPr bwMode="auto">
            <a:xfrm>
              <a:off x="23622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69" name="Rectangle 268"/>
            <p:cNvSpPr/>
            <p:nvPr/>
          </p:nvSpPr>
          <p:spPr bwMode="auto">
            <a:xfrm>
              <a:off x="2813957" y="5016282"/>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0" name="Rectangle 269"/>
            <p:cNvSpPr/>
            <p:nvPr/>
          </p:nvSpPr>
          <p:spPr bwMode="auto">
            <a:xfrm>
              <a:off x="25146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1" name="Rectangle 270"/>
            <p:cNvSpPr/>
            <p:nvPr/>
          </p:nvSpPr>
          <p:spPr bwMode="auto">
            <a:xfrm>
              <a:off x="25908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2" name="Rectangle 271"/>
            <p:cNvSpPr/>
            <p:nvPr/>
          </p:nvSpPr>
          <p:spPr bwMode="auto">
            <a:xfrm>
              <a:off x="26670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3" name="Rectangle 272"/>
            <p:cNvSpPr/>
            <p:nvPr/>
          </p:nvSpPr>
          <p:spPr bwMode="auto">
            <a:xfrm>
              <a:off x="27432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4" name="Rectangle 273"/>
            <p:cNvSpPr/>
            <p:nvPr/>
          </p:nvSpPr>
          <p:spPr bwMode="auto">
            <a:xfrm>
              <a:off x="28194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5" name="Rectangle 274"/>
            <p:cNvSpPr/>
            <p:nvPr/>
          </p:nvSpPr>
          <p:spPr bwMode="auto">
            <a:xfrm>
              <a:off x="2895600" y="4724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6" name="Rectangle 275"/>
            <p:cNvSpPr/>
            <p:nvPr/>
          </p:nvSpPr>
          <p:spPr bwMode="auto">
            <a:xfrm>
              <a:off x="17526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7" name="Rectangle 276"/>
            <p:cNvSpPr/>
            <p:nvPr/>
          </p:nvSpPr>
          <p:spPr bwMode="auto">
            <a:xfrm>
              <a:off x="18288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8" name="Rectangle 277"/>
            <p:cNvSpPr/>
            <p:nvPr/>
          </p:nvSpPr>
          <p:spPr bwMode="auto">
            <a:xfrm>
              <a:off x="19050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79" name="Rectangle 278"/>
            <p:cNvSpPr/>
            <p:nvPr/>
          </p:nvSpPr>
          <p:spPr bwMode="auto">
            <a:xfrm>
              <a:off x="19812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0" name="Rectangle 279"/>
            <p:cNvSpPr/>
            <p:nvPr/>
          </p:nvSpPr>
          <p:spPr bwMode="auto">
            <a:xfrm>
              <a:off x="20574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1" name="Rectangle 280"/>
            <p:cNvSpPr/>
            <p:nvPr/>
          </p:nvSpPr>
          <p:spPr bwMode="auto">
            <a:xfrm>
              <a:off x="21336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2" name="Rectangle 281"/>
            <p:cNvSpPr/>
            <p:nvPr/>
          </p:nvSpPr>
          <p:spPr bwMode="auto">
            <a:xfrm>
              <a:off x="22098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3" name="Rectangle 282"/>
            <p:cNvSpPr/>
            <p:nvPr/>
          </p:nvSpPr>
          <p:spPr bwMode="auto">
            <a:xfrm>
              <a:off x="22860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4" name="Rectangle 283"/>
            <p:cNvSpPr/>
            <p:nvPr/>
          </p:nvSpPr>
          <p:spPr bwMode="auto">
            <a:xfrm>
              <a:off x="23622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5" name="Rectangle 284"/>
            <p:cNvSpPr/>
            <p:nvPr/>
          </p:nvSpPr>
          <p:spPr bwMode="auto">
            <a:xfrm>
              <a:off x="24384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6" name="Rectangle 285"/>
            <p:cNvSpPr/>
            <p:nvPr/>
          </p:nvSpPr>
          <p:spPr bwMode="auto">
            <a:xfrm>
              <a:off x="25146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7" name="Rectangle 286"/>
            <p:cNvSpPr/>
            <p:nvPr/>
          </p:nvSpPr>
          <p:spPr bwMode="auto">
            <a:xfrm>
              <a:off x="25908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8" name="Rectangle 287"/>
            <p:cNvSpPr/>
            <p:nvPr/>
          </p:nvSpPr>
          <p:spPr bwMode="auto">
            <a:xfrm>
              <a:off x="26670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89" name="Rectangle 288"/>
            <p:cNvSpPr/>
            <p:nvPr/>
          </p:nvSpPr>
          <p:spPr bwMode="auto">
            <a:xfrm>
              <a:off x="27432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0" name="Rectangle 289"/>
            <p:cNvSpPr/>
            <p:nvPr/>
          </p:nvSpPr>
          <p:spPr bwMode="auto">
            <a:xfrm>
              <a:off x="28194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1" name="Rectangle 290"/>
            <p:cNvSpPr/>
            <p:nvPr/>
          </p:nvSpPr>
          <p:spPr bwMode="auto">
            <a:xfrm>
              <a:off x="2895600" y="4800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2" name="Rectangle 291"/>
            <p:cNvSpPr/>
            <p:nvPr/>
          </p:nvSpPr>
          <p:spPr bwMode="auto">
            <a:xfrm>
              <a:off x="17526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3" name="Rectangle 292"/>
            <p:cNvSpPr/>
            <p:nvPr/>
          </p:nvSpPr>
          <p:spPr bwMode="auto">
            <a:xfrm>
              <a:off x="18288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4" name="Rectangle 293"/>
            <p:cNvSpPr/>
            <p:nvPr/>
          </p:nvSpPr>
          <p:spPr bwMode="auto">
            <a:xfrm>
              <a:off x="19050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5" name="Rectangle 294"/>
            <p:cNvSpPr/>
            <p:nvPr/>
          </p:nvSpPr>
          <p:spPr bwMode="auto">
            <a:xfrm>
              <a:off x="19812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6" name="Rectangle 295"/>
            <p:cNvSpPr/>
            <p:nvPr/>
          </p:nvSpPr>
          <p:spPr bwMode="auto">
            <a:xfrm>
              <a:off x="20574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7" name="Rectangle 296"/>
            <p:cNvSpPr/>
            <p:nvPr/>
          </p:nvSpPr>
          <p:spPr bwMode="auto">
            <a:xfrm>
              <a:off x="21336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8" name="Rectangle 297"/>
            <p:cNvSpPr/>
            <p:nvPr/>
          </p:nvSpPr>
          <p:spPr bwMode="auto">
            <a:xfrm>
              <a:off x="22098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299" name="Rectangle 298"/>
            <p:cNvSpPr/>
            <p:nvPr/>
          </p:nvSpPr>
          <p:spPr bwMode="auto">
            <a:xfrm>
              <a:off x="22860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0" name="Rectangle 299"/>
            <p:cNvSpPr/>
            <p:nvPr/>
          </p:nvSpPr>
          <p:spPr bwMode="auto">
            <a:xfrm>
              <a:off x="23622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1" name="Rectangle 300"/>
            <p:cNvSpPr/>
            <p:nvPr/>
          </p:nvSpPr>
          <p:spPr bwMode="auto">
            <a:xfrm>
              <a:off x="24384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2" name="Rectangle 301"/>
            <p:cNvSpPr/>
            <p:nvPr/>
          </p:nvSpPr>
          <p:spPr bwMode="auto">
            <a:xfrm>
              <a:off x="25146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3" name="Rectangle 302"/>
            <p:cNvSpPr/>
            <p:nvPr/>
          </p:nvSpPr>
          <p:spPr bwMode="auto">
            <a:xfrm>
              <a:off x="25908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4" name="Rectangle 303"/>
            <p:cNvSpPr/>
            <p:nvPr/>
          </p:nvSpPr>
          <p:spPr bwMode="auto">
            <a:xfrm>
              <a:off x="26670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5" name="Rectangle 304"/>
            <p:cNvSpPr/>
            <p:nvPr/>
          </p:nvSpPr>
          <p:spPr bwMode="auto">
            <a:xfrm>
              <a:off x="27432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6" name="Rectangle 305"/>
            <p:cNvSpPr/>
            <p:nvPr/>
          </p:nvSpPr>
          <p:spPr bwMode="auto">
            <a:xfrm>
              <a:off x="28194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7" name="Rectangle 306"/>
            <p:cNvSpPr/>
            <p:nvPr/>
          </p:nvSpPr>
          <p:spPr bwMode="auto">
            <a:xfrm>
              <a:off x="2895600" y="4876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8" name="Rectangle 307"/>
            <p:cNvSpPr/>
            <p:nvPr/>
          </p:nvSpPr>
          <p:spPr bwMode="auto">
            <a:xfrm>
              <a:off x="17526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09" name="Rectangle 308"/>
            <p:cNvSpPr/>
            <p:nvPr/>
          </p:nvSpPr>
          <p:spPr bwMode="auto">
            <a:xfrm>
              <a:off x="18288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0" name="Rectangle 309"/>
            <p:cNvSpPr/>
            <p:nvPr/>
          </p:nvSpPr>
          <p:spPr bwMode="auto">
            <a:xfrm>
              <a:off x="19050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1" name="Rectangle 310"/>
            <p:cNvSpPr/>
            <p:nvPr/>
          </p:nvSpPr>
          <p:spPr bwMode="auto">
            <a:xfrm>
              <a:off x="19812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2" name="Rectangle 311"/>
            <p:cNvSpPr/>
            <p:nvPr/>
          </p:nvSpPr>
          <p:spPr bwMode="auto">
            <a:xfrm>
              <a:off x="20574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3" name="Rectangle 312"/>
            <p:cNvSpPr/>
            <p:nvPr/>
          </p:nvSpPr>
          <p:spPr bwMode="auto">
            <a:xfrm>
              <a:off x="21336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4" name="Rectangle 313"/>
            <p:cNvSpPr/>
            <p:nvPr/>
          </p:nvSpPr>
          <p:spPr bwMode="auto">
            <a:xfrm>
              <a:off x="22098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5" name="Rectangle 314"/>
            <p:cNvSpPr/>
            <p:nvPr/>
          </p:nvSpPr>
          <p:spPr bwMode="auto">
            <a:xfrm>
              <a:off x="22860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6" name="Rectangle 315"/>
            <p:cNvSpPr/>
            <p:nvPr/>
          </p:nvSpPr>
          <p:spPr bwMode="auto">
            <a:xfrm>
              <a:off x="23622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7" name="Rectangle 316"/>
            <p:cNvSpPr/>
            <p:nvPr/>
          </p:nvSpPr>
          <p:spPr bwMode="auto">
            <a:xfrm>
              <a:off x="24384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8" name="Rectangle 317"/>
            <p:cNvSpPr/>
            <p:nvPr/>
          </p:nvSpPr>
          <p:spPr bwMode="auto">
            <a:xfrm>
              <a:off x="25146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19" name="Rectangle 318"/>
            <p:cNvSpPr/>
            <p:nvPr/>
          </p:nvSpPr>
          <p:spPr bwMode="auto">
            <a:xfrm>
              <a:off x="25908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0" name="Rectangle 319"/>
            <p:cNvSpPr/>
            <p:nvPr/>
          </p:nvSpPr>
          <p:spPr bwMode="auto">
            <a:xfrm>
              <a:off x="26670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1" name="Rectangle 320"/>
            <p:cNvSpPr/>
            <p:nvPr/>
          </p:nvSpPr>
          <p:spPr bwMode="auto">
            <a:xfrm>
              <a:off x="27432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2" name="Rectangle 321"/>
            <p:cNvSpPr/>
            <p:nvPr/>
          </p:nvSpPr>
          <p:spPr bwMode="auto">
            <a:xfrm>
              <a:off x="28194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3" name="Rectangle 322"/>
            <p:cNvSpPr/>
            <p:nvPr/>
          </p:nvSpPr>
          <p:spPr bwMode="auto">
            <a:xfrm>
              <a:off x="2895600" y="4953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4" name="Rectangle 323"/>
            <p:cNvSpPr/>
            <p:nvPr/>
          </p:nvSpPr>
          <p:spPr bwMode="auto">
            <a:xfrm>
              <a:off x="17526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5" name="Rectangle 324"/>
            <p:cNvSpPr/>
            <p:nvPr/>
          </p:nvSpPr>
          <p:spPr bwMode="auto">
            <a:xfrm>
              <a:off x="18288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6" name="Rectangle 325"/>
            <p:cNvSpPr/>
            <p:nvPr/>
          </p:nvSpPr>
          <p:spPr bwMode="auto">
            <a:xfrm>
              <a:off x="19050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7" name="Rectangle 326"/>
            <p:cNvSpPr/>
            <p:nvPr/>
          </p:nvSpPr>
          <p:spPr bwMode="auto">
            <a:xfrm>
              <a:off x="19812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8" name="Rectangle 327"/>
            <p:cNvSpPr/>
            <p:nvPr/>
          </p:nvSpPr>
          <p:spPr bwMode="auto">
            <a:xfrm>
              <a:off x="20574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29" name="Rectangle 328"/>
            <p:cNvSpPr/>
            <p:nvPr/>
          </p:nvSpPr>
          <p:spPr bwMode="auto">
            <a:xfrm>
              <a:off x="21336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0" name="Rectangle 329"/>
            <p:cNvSpPr/>
            <p:nvPr/>
          </p:nvSpPr>
          <p:spPr bwMode="auto">
            <a:xfrm>
              <a:off x="22098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1" name="Rectangle 330"/>
            <p:cNvSpPr/>
            <p:nvPr/>
          </p:nvSpPr>
          <p:spPr bwMode="auto">
            <a:xfrm>
              <a:off x="22860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2" name="Rectangle 331"/>
            <p:cNvSpPr/>
            <p:nvPr/>
          </p:nvSpPr>
          <p:spPr bwMode="auto">
            <a:xfrm>
              <a:off x="23622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3" name="Rectangle 332"/>
            <p:cNvSpPr/>
            <p:nvPr/>
          </p:nvSpPr>
          <p:spPr bwMode="auto">
            <a:xfrm>
              <a:off x="24384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4" name="Rectangle 333"/>
            <p:cNvSpPr/>
            <p:nvPr/>
          </p:nvSpPr>
          <p:spPr bwMode="auto">
            <a:xfrm>
              <a:off x="25146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5" name="Rectangle 334"/>
            <p:cNvSpPr/>
            <p:nvPr/>
          </p:nvSpPr>
          <p:spPr bwMode="auto">
            <a:xfrm>
              <a:off x="25908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6" name="Rectangle 335"/>
            <p:cNvSpPr/>
            <p:nvPr/>
          </p:nvSpPr>
          <p:spPr bwMode="auto">
            <a:xfrm>
              <a:off x="26670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7" name="Rectangle 336"/>
            <p:cNvSpPr/>
            <p:nvPr/>
          </p:nvSpPr>
          <p:spPr bwMode="auto">
            <a:xfrm>
              <a:off x="27432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8" name="Rectangle 337"/>
            <p:cNvSpPr/>
            <p:nvPr/>
          </p:nvSpPr>
          <p:spPr bwMode="auto">
            <a:xfrm>
              <a:off x="28194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39" name="Rectangle 338"/>
            <p:cNvSpPr/>
            <p:nvPr/>
          </p:nvSpPr>
          <p:spPr bwMode="auto">
            <a:xfrm>
              <a:off x="2895600" y="5029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0" name="Rectangle 339"/>
            <p:cNvSpPr/>
            <p:nvPr/>
          </p:nvSpPr>
          <p:spPr bwMode="auto">
            <a:xfrm>
              <a:off x="17526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1" name="Rectangle 340"/>
            <p:cNvSpPr/>
            <p:nvPr/>
          </p:nvSpPr>
          <p:spPr bwMode="auto">
            <a:xfrm>
              <a:off x="18288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2" name="Rectangle 341"/>
            <p:cNvSpPr/>
            <p:nvPr/>
          </p:nvSpPr>
          <p:spPr bwMode="auto">
            <a:xfrm>
              <a:off x="19050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3" name="Rectangle 342"/>
            <p:cNvSpPr/>
            <p:nvPr/>
          </p:nvSpPr>
          <p:spPr bwMode="auto">
            <a:xfrm>
              <a:off x="19812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4" name="Rectangle 343"/>
            <p:cNvSpPr/>
            <p:nvPr/>
          </p:nvSpPr>
          <p:spPr bwMode="auto">
            <a:xfrm>
              <a:off x="20574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5" name="Rectangle 344"/>
            <p:cNvSpPr/>
            <p:nvPr/>
          </p:nvSpPr>
          <p:spPr bwMode="auto">
            <a:xfrm>
              <a:off x="21336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6" name="Rectangle 345"/>
            <p:cNvSpPr/>
            <p:nvPr/>
          </p:nvSpPr>
          <p:spPr bwMode="auto">
            <a:xfrm>
              <a:off x="22098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7" name="Rectangle 346"/>
            <p:cNvSpPr/>
            <p:nvPr/>
          </p:nvSpPr>
          <p:spPr bwMode="auto">
            <a:xfrm>
              <a:off x="22860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8" name="Rectangle 347"/>
            <p:cNvSpPr/>
            <p:nvPr/>
          </p:nvSpPr>
          <p:spPr bwMode="auto">
            <a:xfrm>
              <a:off x="23622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49" name="Rectangle 348"/>
            <p:cNvSpPr/>
            <p:nvPr/>
          </p:nvSpPr>
          <p:spPr bwMode="auto">
            <a:xfrm>
              <a:off x="24384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0" name="Rectangle 349"/>
            <p:cNvSpPr/>
            <p:nvPr/>
          </p:nvSpPr>
          <p:spPr bwMode="auto">
            <a:xfrm>
              <a:off x="25146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1" name="Rectangle 350"/>
            <p:cNvSpPr/>
            <p:nvPr/>
          </p:nvSpPr>
          <p:spPr bwMode="auto">
            <a:xfrm>
              <a:off x="25908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2" name="Rectangle 351"/>
            <p:cNvSpPr/>
            <p:nvPr/>
          </p:nvSpPr>
          <p:spPr bwMode="auto">
            <a:xfrm>
              <a:off x="26670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3" name="Rectangle 352"/>
            <p:cNvSpPr/>
            <p:nvPr/>
          </p:nvSpPr>
          <p:spPr bwMode="auto">
            <a:xfrm>
              <a:off x="27432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4" name="Rectangle 353"/>
            <p:cNvSpPr/>
            <p:nvPr/>
          </p:nvSpPr>
          <p:spPr bwMode="auto">
            <a:xfrm>
              <a:off x="28194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5" name="Rectangle 354"/>
            <p:cNvSpPr/>
            <p:nvPr/>
          </p:nvSpPr>
          <p:spPr bwMode="auto">
            <a:xfrm>
              <a:off x="2895600" y="5105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6" name="Rectangle 355"/>
            <p:cNvSpPr/>
            <p:nvPr/>
          </p:nvSpPr>
          <p:spPr bwMode="auto">
            <a:xfrm>
              <a:off x="17526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7" name="Rectangle 356"/>
            <p:cNvSpPr/>
            <p:nvPr/>
          </p:nvSpPr>
          <p:spPr bwMode="auto">
            <a:xfrm>
              <a:off x="18288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8" name="Rectangle 357"/>
            <p:cNvSpPr/>
            <p:nvPr/>
          </p:nvSpPr>
          <p:spPr bwMode="auto">
            <a:xfrm>
              <a:off x="19050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59" name="Rectangle 358"/>
            <p:cNvSpPr/>
            <p:nvPr/>
          </p:nvSpPr>
          <p:spPr bwMode="auto">
            <a:xfrm>
              <a:off x="19812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0" name="Rectangle 359"/>
            <p:cNvSpPr/>
            <p:nvPr/>
          </p:nvSpPr>
          <p:spPr bwMode="auto">
            <a:xfrm>
              <a:off x="20574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1" name="Rectangle 360"/>
            <p:cNvSpPr/>
            <p:nvPr/>
          </p:nvSpPr>
          <p:spPr bwMode="auto">
            <a:xfrm>
              <a:off x="21336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2" name="Rectangle 361"/>
            <p:cNvSpPr/>
            <p:nvPr/>
          </p:nvSpPr>
          <p:spPr bwMode="auto">
            <a:xfrm>
              <a:off x="22098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3" name="Rectangle 362"/>
            <p:cNvSpPr/>
            <p:nvPr/>
          </p:nvSpPr>
          <p:spPr bwMode="auto">
            <a:xfrm>
              <a:off x="22860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4" name="Rectangle 363"/>
            <p:cNvSpPr/>
            <p:nvPr/>
          </p:nvSpPr>
          <p:spPr bwMode="auto">
            <a:xfrm>
              <a:off x="23622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5" name="Rectangle 364"/>
            <p:cNvSpPr/>
            <p:nvPr/>
          </p:nvSpPr>
          <p:spPr bwMode="auto">
            <a:xfrm>
              <a:off x="24384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6" name="Rectangle 365"/>
            <p:cNvSpPr/>
            <p:nvPr/>
          </p:nvSpPr>
          <p:spPr bwMode="auto">
            <a:xfrm>
              <a:off x="25146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7" name="Rectangle 366"/>
            <p:cNvSpPr/>
            <p:nvPr/>
          </p:nvSpPr>
          <p:spPr bwMode="auto">
            <a:xfrm>
              <a:off x="25908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8" name="Rectangle 367"/>
            <p:cNvSpPr/>
            <p:nvPr/>
          </p:nvSpPr>
          <p:spPr bwMode="auto">
            <a:xfrm>
              <a:off x="26670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69" name="Rectangle 368"/>
            <p:cNvSpPr/>
            <p:nvPr/>
          </p:nvSpPr>
          <p:spPr bwMode="auto">
            <a:xfrm>
              <a:off x="27432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0" name="Rectangle 369"/>
            <p:cNvSpPr/>
            <p:nvPr/>
          </p:nvSpPr>
          <p:spPr bwMode="auto">
            <a:xfrm>
              <a:off x="28194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1" name="Rectangle 370"/>
            <p:cNvSpPr/>
            <p:nvPr/>
          </p:nvSpPr>
          <p:spPr bwMode="auto">
            <a:xfrm>
              <a:off x="2895600" y="51816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2" name="Rectangle 371"/>
            <p:cNvSpPr/>
            <p:nvPr/>
          </p:nvSpPr>
          <p:spPr bwMode="auto">
            <a:xfrm>
              <a:off x="17526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3" name="Rectangle 372"/>
            <p:cNvSpPr/>
            <p:nvPr/>
          </p:nvSpPr>
          <p:spPr bwMode="auto">
            <a:xfrm>
              <a:off x="18288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4" name="Rectangle 373"/>
            <p:cNvSpPr/>
            <p:nvPr/>
          </p:nvSpPr>
          <p:spPr bwMode="auto">
            <a:xfrm>
              <a:off x="19050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5" name="Rectangle 374"/>
            <p:cNvSpPr/>
            <p:nvPr/>
          </p:nvSpPr>
          <p:spPr bwMode="auto">
            <a:xfrm>
              <a:off x="19812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6" name="Rectangle 375"/>
            <p:cNvSpPr/>
            <p:nvPr/>
          </p:nvSpPr>
          <p:spPr bwMode="auto">
            <a:xfrm>
              <a:off x="20574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7" name="Rectangle 376"/>
            <p:cNvSpPr/>
            <p:nvPr/>
          </p:nvSpPr>
          <p:spPr bwMode="auto">
            <a:xfrm>
              <a:off x="21336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8" name="Rectangle 377"/>
            <p:cNvSpPr/>
            <p:nvPr/>
          </p:nvSpPr>
          <p:spPr bwMode="auto">
            <a:xfrm>
              <a:off x="22098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79" name="Rectangle 378"/>
            <p:cNvSpPr/>
            <p:nvPr/>
          </p:nvSpPr>
          <p:spPr bwMode="auto">
            <a:xfrm>
              <a:off x="22860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0" name="Rectangle 379"/>
            <p:cNvSpPr/>
            <p:nvPr/>
          </p:nvSpPr>
          <p:spPr bwMode="auto">
            <a:xfrm>
              <a:off x="23622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1" name="Rectangle 380"/>
            <p:cNvSpPr/>
            <p:nvPr/>
          </p:nvSpPr>
          <p:spPr bwMode="auto">
            <a:xfrm>
              <a:off x="24384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2" name="Rectangle 381"/>
            <p:cNvSpPr/>
            <p:nvPr/>
          </p:nvSpPr>
          <p:spPr bwMode="auto">
            <a:xfrm>
              <a:off x="25146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3" name="Rectangle 382"/>
            <p:cNvSpPr/>
            <p:nvPr/>
          </p:nvSpPr>
          <p:spPr bwMode="auto">
            <a:xfrm>
              <a:off x="25908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4" name="Rectangle 383"/>
            <p:cNvSpPr/>
            <p:nvPr/>
          </p:nvSpPr>
          <p:spPr bwMode="auto">
            <a:xfrm>
              <a:off x="26670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5" name="Rectangle 384"/>
            <p:cNvSpPr/>
            <p:nvPr/>
          </p:nvSpPr>
          <p:spPr bwMode="auto">
            <a:xfrm>
              <a:off x="27432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6" name="Rectangle 385"/>
            <p:cNvSpPr/>
            <p:nvPr/>
          </p:nvSpPr>
          <p:spPr bwMode="auto">
            <a:xfrm>
              <a:off x="28194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7" name="Rectangle 386"/>
            <p:cNvSpPr/>
            <p:nvPr/>
          </p:nvSpPr>
          <p:spPr bwMode="auto">
            <a:xfrm>
              <a:off x="2895600" y="52578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8" name="Rectangle 387"/>
            <p:cNvSpPr/>
            <p:nvPr/>
          </p:nvSpPr>
          <p:spPr bwMode="auto">
            <a:xfrm>
              <a:off x="17526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89" name="Rectangle 388"/>
            <p:cNvSpPr/>
            <p:nvPr/>
          </p:nvSpPr>
          <p:spPr bwMode="auto">
            <a:xfrm>
              <a:off x="18288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0" name="Rectangle 389"/>
            <p:cNvSpPr/>
            <p:nvPr/>
          </p:nvSpPr>
          <p:spPr bwMode="auto">
            <a:xfrm>
              <a:off x="19050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1" name="Rectangle 390"/>
            <p:cNvSpPr/>
            <p:nvPr/>
          </p:nvSpPr>
          <p:spPr bwMode="auto">
            <a:xfrm>
              <a:off x="19812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2" name="Rectangle 391"/>
            <p:cNvSpPr/>
            <p:nvPr/>
          </p:nvSpPr>
          <p:spPr bwMode="auto">
            <a:xfrm>
              <a:off x="20574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3" name="Rectangle 392"/>
            <p:cNvSpPr/>
            <p:nvPr/>
          </p:nvSpPr>
          <p:spPr bwMode="auto">
            <a:xfrm>
              <a:off x="21336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4" name="Rectangle 393"/>
            <p:cNvSpPr/>
            <p:nvPr/>
          </p:nvSpPr>
          <p:spPr bwMode="auto">
            <a:xfrm>
              <a:off x="22098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5" name="Rectangle 394"/>
            <p:cNvSpPr/>
            <p:nvPr/>
          </p:nvSpPr>
          <p:spPr bwMode="auto">
            <a:xfrm>
              <a:off x="22860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6" name="Rectangle 395"/>
            <p:cNvSpPr/>
            <p:nvPr/>
          </p:nvSpPr>
          <p:spPr bwMode="auto">
            <a:xfrm>
              <a:off x="23622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7" name="Rectangle 396"/>
            <p:cNvSpPr/>
            <p:nvPr/>
          </p:nvSpPr>
          <p:spPr bwMode="auto">
            <a:xfrm>
              <a:off x="24384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8" name="Rectangle 397"/>
            <p:cNvSpPr/>
            <p:nvPr/>
          </p:nvSpPr>
          <p:spPr bwMode="auto">
            <a:xfrm>
              <a:off x="25146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399" name="Rectangle 398"/>
            <p:cNvSpPr/>
            <p:nvPr/>
          </p:nvSpPr>
          <p:spPr bwMode="auto">
            <a:xfrm>
              <a:off x="25908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0" name="Rectangle 399"/>
            <p:cNvSpPr/>
            <p:nvPr/>
          </p:nvSpPr>
          <p:spPr bwMode="auto">
            <a:xfrm>
              <a:off x="26670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1" name="Rectangle 400"/>
            <p:cNvSpPr/>
            <p:nvPr/>
          </p:nvSpPr>
          <p:spPr bwMode="auto">
            <a:xfrm>
              <a:off x="27432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2" name="Rectangle 401"/>
            <p:cNvSpPr/>
            <p:nvPr/>
          </p:nvSpPr>
          <p:spPr bwMode="auto">
            <a:xfrm>
              <a:off x="28194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3" name="Rectangle 402"/>
            <p:cNvSpPr/>
            <p:nvPr/>
          </p:nvSpPr>
          <p:spPr bwMode="auto">
            <a:xfrm>
              <a:off x="2895600" y="53340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4" name="Rectangle 403"/>
            <p:cNvSpPr/>
            <p:nvPr/>
          </p:nvSpPr>
          <p:spPr bwMode="auto">
            <a:xfrm>
              <a:off x="17526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5" name="Rectangle 404"/>
            <p:cNvSpPr/>
            <p:nvPr/>
          </p:nvSpPr>
          <p:spPr bwMode="auto">
            <a:xfrm>
              <a:off x="18288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6" name="Rectangle 405"/>
            <p:cNvSpPr/>
            <p:nvPr/>
          </p:nvSpPr>
          <p:spPr bwMode="auto">
            <a:xfrm>
              <a:off x="19050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7" name="Rectangle 406"/>
            <p:cNvSpPr/>
            <p:nvPr/>
          </p:nvSpPr>
          <p:spPr bwMode="auto">
            <a:xfrm>
              <a:off x="19812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8" name="Rectangle 407"/>
            <p:cNvSpPr/>
            <p:nvPr/>
          </p:nvSpPr>
          <p:spPr bwMode="auto">
            <a:xfrm>
              <a:off x="20574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09" name="Rectangle 408"/>
            <p:cNvSpPr/>
            <p:nvPr/>
          </p:nvSpPr>
          <p:spPr bwMode="auto">
            <a:xfrm>
              <a:off x="21336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0" name="Rectangle 409"/>
            <p:cNvSpPr/>
            <p:nvPr/>
          </p:nvSpPr>
          <p:spPr bwMode="auto">
            <a:xfrm>
              <a:off x="22098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1" name="Rectangle 410"/>
            <p:cNvSpPr/>
            <p:nvPr/>
          </p:nvSpPr>
          <p:spPr bwMode="auto">
            <a:xfrm>
              <a:off x="22860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2" name="Rectangle 411"/>
            <p:cNvSpPr/>
            <p:nvPr/>
          </p:nvSpPr>
          <p:spPr bwMode="auto">
            <a:xfrm>
              <a:off x="23622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3" name="Rectangle 412"/>
            <p:cNvSpPr/>
            <p:nvPr/>
          </p:nvSpPr>
          <p:spPr bwMode="auto">
            <a:xfrm>
              <a:off x="24384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4" name="Rectangle 413"/>
            <p:cNvSpPr/>
            <p:nvPr/>
          </p:nvSpPr>
          <p:spPr bwMode="auto">
            <a:xfrm>
              <a:off x="25146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5" name="Rectangle 414"/>
            <p:cNvSpPr/>
            <p:nvPr/>
          </p:nvSpPr>
          <p:spPr bwMode="auto">
            <a:xfrm>
              <a:off x="25908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6" name="Rectangle 415"/>
            <p:cNvSpPr/>
            <p:nvPr/>
          </p:nvSpPr>
          <p:spPr bwMode="auto">
            <a:xfrm>
              <a:off x="26670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7" name="Rectangle 416"/>
            <p:cNvSpPr/>
            <p:nvPr/>
          </p:nvSpPr>
          <p:spPr bwMode="auto">
            <a:xfrm>
              <a:off x="27432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8" name="Rectangle 417"/>
            <p:cNvSpPr/>
            <p:nvPr/>
          </p:nvSpPr>
          <p:spPr bwMode="auto">
            <a:xfrm>
              <a:off x="28194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19" name="Rectangle 418"/>
            <p:cNvSpPr/>
            <p:nvPr/>
          </p:nvSpPr>
          <p:spPr bwMode="auto">
            <a:xfrm>
              <a:off x="2895600" y="54102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0" name="Rectangle 419"/>
            <p:cNvSpPr/>
            <p:nvPr/>
          </p:nvSpPr>
          <p:spPr bwMode="auto">
            <a:xfrm>
              <a:off x="17526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1" name="Rectangle 420"/>
            <p:cNvSpPr/>
            <p:nvPr/>
          </p:nvSpPr>
          <p:spPr bwMode="auto">
            <a:xfrm>
              <a:off x="18288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2" name="Rectangle 421"/>
            <p:cNvSpPr/>
            <p:nvPr/>
          </p:nvSpPr>
          <p:spPr bwMode="auto">
            <a:xfrm>
              <a:off x="19050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3" name="Rectangle 422"/>
            <p:cNvSpPr/>
            <p:nvPr/>
          </p:nvSpPr>
          <p:spPr bwMode="auto">
            <a:xfrm>
              <a:off x="19812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4" name="Rectangle 423"/>
            <p:cNvSpPr/>
            <p:nvPr/>
          </p:nvSpPr>
          <p:spPr bwMode="auto">
            <a:xfrm>
              <a:off x="20574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5" name="Rectangle 424"/>
            <p:cNvSpPr/>
            <p:nvPr/>
          </p:nvSpPr>
          <p:spPr bwMode="auto">
            <a:xfrm>
              <a:off x="21336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6" name="Rectangle 425"/>
            <p:cNvSpPr/>
            <p:nvPr/>
          </p:nvSpPr>
          <p:spPr bwMode="auto">
            <a:xfrm>
              <a:off x="22098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7" name="Rectangle 426"/>
            <p:cNvSpPr/>
            <p:nvPr/>
          </p:nvSpPr>
          <p:spPr bwMode="auto">
            <a:xfrm>
              <a:off x="22860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8" name="Rectangle 427"/>
            <p:cNvSpPr/>
            <p:nvPr/>
          </p:nvSpPr>
          <p:spPr bwMode="auto">
            <a:xfrm>
              <a:off x="23622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29" name="Rectangle 428"/>
            <p:cNvSpPr/>
            <p:nvPr/>
          </p:nvSpPr>
          <p:spPr bwMode="auto">
            <a:xfrm>
              <a:off x="24384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30" name="Rectangle 429"/>
            <p:cNvSpPr/>
            <p:nvPr/>
          </p:nvSpPr>
          <p:spPr bwMode="auto">
            <a:xfrm>
              <a:off x="25146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31" name="Rectangle 430"/>
            <p:cNvSpPr/>
            <p:nvPr/>
          </p:nvSpPr>
          <p:spPr bwMode="auto">
            <a:xfrm>
              <a:off x="25908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32" name="Rectangle 431"/>
            <p:cNvSpPr/>
            <p:nvPr/>
          </p:nvSpPr>
          <p:spPr bwMode="auto">
            <a:xfrm>
              <a:off x="26670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33" name="Rectangle 432"/>
            <p:cNvSpPr/>
            <p:nvPr/>
          </p:nvSpPr>
          <p:spPr bwMode="auto">
            <a:xfrm>
              <a:off x="27432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34" name="Rectangle 433"/>
            <p:cNvSpPr/>
            <p:nvPr/>
          </p:nvSpPr>
          <p:spPr bwMode="auto">
            <a:xfrm>
              <a:off x="28194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sp>
          <p:nvSpPr>
            <p:cNvPr id="435" name="Rectangle 434"/>
            <p:cNvSpPr/>
            <p:nvPr/>
          </p:nvSpPr>
          <p:spPr bwMode="auto">
            <a:xfrm>
              <a:off x="2895600" y="5486400"/>
              <a:ext cx="76200" cy="76200"/>
            </a:xfrm>
            <a:prstGeom prst="rect">
              <a:avLst/>
            </a:prstGeom>
            <a:noFill/>
            <a:ln w="9525"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fontAlgn="base">
                <a:spcBef>
                  <a:spcPct val="0"/>
                </a:spcBef>
                <a:spcAft>
                  <a:spcPct val="0"/>
                </a:spcAft>
              </a:pPr>
              <a:endParaRPr lang="en-US" sz="2400">
                <a:latin typeface="Times New Roman" pitchFamily="-110" charset="0"/>
              </a:endParaRPr>
            </a:p>
          </p:txBody>
        </p:sp>
      </p:grpSp>
      <p:sp>
        <p:nvSpPr>
          <p:cNvPr id="436" name="TextBox 435"/>
          <p:cNvSpPr txBox="1"/>
          <p:nvPr/>
        </p:nvSpPr>
        <p:spPr>
          <a:xfrm>
            <a:off x="5791201" y="2895600"/>
            <a:ext cx="5655128" cy="1815882"/>
          </a:xfrm>
          <a:prstGeom prst="rect">
            <a:avLst/>
          </a:prstGeom>
          <a:noFill/>
        </p:spPr>
        <p:txBody>
          <a:bodyPr wrap="square" rtlCol="0">
            <a:spAutoFit/>
          </a:bodyPr>
          <a:lstStyle/>
          <a:p>
            <a:pPr>
              <a:buFont typeface="Arial"/>
              <a:buChar char="•"/>
            </a:pPr>
            <a:r>
              <a:rPr lang="en-US" sz="2800" dirty="0"/>
              <a:t> images are made up of pixels</a:t>
            </a:r>
          </a:p>
          <a:p>
            <a:pPr>
              <a:buFont typeface="Arial"/>
              <a:buChar char="•"/>
            </a:pPr>
            <a:r>
              <a:rPr lang="en-US" sz="2800" dirty="0"/>
              <a:t> for a color image, each pixel corresponds to an RGB value (i.e. three numbers)</a:t>
            </a:r>
          </a:p>
        </p:txBody>
      </p:sp>
    </p:spTree>
    <p:extLst>
      <p:ext uri="{BB962C8B-B14F-4D97-AF65-F5344CB8AC3E}">
        <p14:creationId xmlns:p14="http://schemas.microsoft.com/office/powerpoint/2010/main" val="323731844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7908B-A12F-E682-FC5E-5C04876BE36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0AB851D7-63BB-385C-2393-A9E36D486AC7}"/>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Encoding images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13568AC5-1692-255D-FEEA-5111FA941ACE}"/>
              </a:ext>
            </a:extLst>
          </p:cNvPr>
          <p:cNvSpPr>
            <a:spLocks noGrp="1"/>
          </p:cNvSpPr>
          <p:nvPr>
            <p:ph type="sldNum" sz="quarter" idx="12"/>
          </p:nvPr>
        </p:nvSpPr>
        <p:spPr/>
        <p:txBody>
          <a:bodyPr/>
          <a:lstStyle/>
          <a:p>
            <a:fld id="{CC057153-B650-4DEB-B370-79DDCFDCE934}" type="slidenum">
              <a:rPr lang="en-US" smtClean="0"/>
              <a:t>82</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B23DA279-997D-D856-CF76-FA15E586C020}"/>
                  </a:ext>
                </a:extLst>
              </p:cNvPr>
              <p:cNvSpPr>
                <a:spLocks noGrp="1"/>
              </p:cNvSpPr>
              <p:nvPr>
                <p:ph idx="1"/>
              </p:nvPr>
            </p:nvSpPr>
            <p:spPr>
              <a:xfrm>
                <a:off x="612647" y="1715532"/>
                <a:ext cx="10817353" cy="4593828"/>
              </a:xfrm>
            </p:spPr>
            <p:txBody>
              <a:bodyPr>
                <a:noAutofit/>
              </a:bodyPr>
              <a:lstStyle/>
              <a:p>
                <a:r>
                  <a:rPr lang="en-US" dirty="0"/>
                  <a:t>Each pixel stores a </a:t>
                </a:r>
                <a:r>
                  <a:rPr lang="en-US" b="1" dirty="0"/>
                  <a:t>color</a:t>
                </a:r>
                <a:r>
                  <a:rPr lang="en-US" dirty="0"/>
                  <a:t> using three </a:t>
                </a:r>
                <a:r>
                  <a:rPr lang="en-US" b="1" dirty="0"/>
                  <a:t>color channels</a:t>
                </a:r>
                <a:r>
                  <a:rPr lang="en-US" dirty="0"/>
                  <a:t>: Red, Green, Blue (RGB).</a:t>
                </a:r>
              </a:p>
              <a:p>
                <a:r>
                  <a:rPr lang="en-US" dirty="0"/>
                  <a:t>Each color channel can be encoded using binary numbers</a:t>
                </a:r>
              </a:p>
              <a:p>
                <a:pPr lvl="1"/>
                <a:r>
                  <a:rPr lang="en-US" sz="2000" dirty="0"/>
                  <a:t>Typical: 8 bits per channel, that is 24 bits per pixel. With 8 bits, we represent 0,…, 255</a:t>
                </a:r>
              </a:p>
              <a:p>
                <a:pPr lvl="1"/>
                <a:r>
                  <a:rPr lang="en-US" sz="2000" dirty="0"/>
                  <a:t>For example, 00000000 represents no red and 11111111 represents full red. Same for green, blue.</a:t>
                </a:r>
              </a:p>
              <a:p>
                <a:r>
                  <a:rPr lang="en-US" dirty="0"/>
                  <a:t>Putting it together, we have triples of numbers to represent pixels. E.g., </a:t>
                </a:r>
              </a:p>
              <a:p>
                <a:pPr lvl="1"/>
                <a:r>
                  <a:rPr lang="en-US" sz="2000" dirty="0"/>
                  <a:t>Pure red = </a:t>
                </a:r>
                <a14:m>
                  <m:oMath xmlns:m="http://schemas.openxmlformats.org/officeDocument/2006/math">
                    <m:r>
                      <a:rPr lang="en-US" sz="2000">
                        <a:latin typeface="Cambria Math" panose="02040503050406030204" pitchFamily="18" charset="0"/>
                      </a:rPr>
                      <m:t>11111111</m:t>
                    </m:r>
                    <m:r>
                      <m:rPr>
                        <m:nor/>
                      </m:rPr>
                      <a:rPr lang="en-US" sz="2000" i="1"/>
                      <m:t>  </m:t>
                    </m:r>
                    <m:r>
                      <a:rPr lang="en-US" sz="2000">
                        <a:latin typeface="Cambria Math" panose="02040503050406030204" pitchFamily="18" charset="0"/>
                      </a:rPr>
                      <m:t>00000000</m:t>
                    </m:r>
                    <m:r>
                      <m:rPr>
                        <m:nor/>
                      </m:rPr>
                      <a:rPr lang="en-US" sz="2000" i="1"/>
                      <m:t>  </m:t>
                    </m:r>
                    <m:r>
                      <a:rPr lang="en-US" sz="2000">
                        <a:latin typeface="Cambria Math" panose="02040503050406030204" pitchFamily="18" charset="0"/>
                      </a:rPr>
                      <m:t>00000000</m:t>
                    </m:r>
                  </m:oMath>
                </a14:m>
                <a:r>
                  <a:rPr lang="en-US" sz="2000" dirty="0"/>
                  <a:t>→ (255,0,0) – only red</a:t>
                </a:r>
              </a:p>
              <a:p>
                <a:pPr lvl="1"/>
                <a:r>
                  <a:rPr lang="en-US" sz="2000" dirty="0"/>
                  <a:t>Pure white = </a:t>
                </a:r>
                <a14:m>
                  <m:oMath xmlns:m="http://schemas.openxmlformats.org/officeDocument/2006/math">
                    <m:r>
                      <a:rPr lang="en-US" sz="2000">
                        <a:latin typeface="Cambria Math" panose="02040503050406030204" pitchFamily="18" charset="0"/>
                      </a:rPr>
                      <m:t>11111111</m:t>
                    </m:r>
                    <m:r>
                      <m:rPr>
                        <m:nor/>
                      </m:rPr>
                      <a:rPr lang="en-US" sz="2000" i="1"/>
                      <m:t>  </m:t>
                    </m:r>
                    <m:r>
                      <a:rPr lang="en-US" sz="2000">
                        <a:latin typeface="Cambria Math" panose="02040503050406030204" pitchFamily="18" charset="0"/>
                      </a:rPr>
                      <m:t>11111111</m:t>
                    </m:r>
                    <m:r>
                      <m:rPr>
                        <m:nor/>
                      </m:rPr>
                      <a:rPr lang="en-US" sz="2000" i="1"/>
                      <m:t>  </m:t>
                    </m:r>
                    <m:r>
                      <a:rPr lang="en-US" sz="2000">
                        <a:latin typeface="Cambria Math" panose="02040503050406030204" pitchFamily="18" charset="0"/>
                      </a:rPr>
                      <m:t>11111111</m:t>
                    </m:r>
                  </m:oMath>
                </a14:m>
                <a:r>
                  <a:rPr lang="en-US" sz="2000" dirty="0"/>
                  <a:t>→ (255,255,255) – all three colors</a:t>
                </a:r>
              </a:p>
              <a:p>
                <a:pPr lvl="1"/>
                <a:r>
                  <a:rPr lang="en-US" sz="2000" dirty="0"/>
                  <a:t>Pure black =</a:t>
                </a:r>
                <a14:m>
                  <m:oMath xmlns:m="http://schemas.openxmlformats.org/officeDocument/2006/math">
                    <m:r>
                      <a:rPr lang="en-US" sz="2000">
                        <a:latin typeface="Cambria Math" panose="02040503050406030204" pitchFamily="18" charset="0"/>
                      </a:rPr>
                      <m:t>00000000</m:t>
                    </m:r>
                    <m:r>
                      <m:rPr>
                        <m:nor/>
                      </m:rPr>
                      <a:rPr lang="en-US" sz="2000" i="1"/>
                      <m:t>  </m:t>
                    </m:r>
                    <m:r>
                      <a:rPr lang="en-US" sz="2000">
                        <a:latin typeface="Cambria Math" panose="02040503050406030204" pitchFamily="18" charset="0"/>
                      </a:rPr>
                      <m:t>00000000</m:t>
                    </m:r>
                    <m:r>
                      <a:rPr lang="en-US" sz="2000" b="0" i="0" smtClean="0">
                        <a:latin typeface="Cambria Math" panose="02040503050406030204" pitchFamily="18" charset="0"/>
                      </a:rPr>
                      <m:t> </m:t>
                    </m:r>
                    <m:r>
                      <a:rPr lang="en-US" sz="2000">
                        <a:latin typeface="Cambria Math" panose="02040503050406030204" pitchFamily="18" charset="0"/>
                      </a:rPr>
                      <m:t>00000000</m:t>
                    </m:r>
                  </m:oMath>
                </a14:m>
                <a:r>
                  <a:rPr lang="en-US" sz="2000" dirty="0"/>
                  <a:t>→ (0, 0, 0) – absence of all three colors</a:t>
                </a:r>
              </a:p>
              <a:p>
                <a:r>
                  <a:rPr lang="en-US" dirty="0"/>
                  <a:t>An entire image would be represented as a matrix of pixels (width × height), each pixel's RGB values encoded in binary</a:t>
                </a:r>
              </a:p>
              <a:p>
                <a:endParaRPr lang="en-US" dirty="0"/>
              </a:p>
              <a:p>
                <a:endParaRPr lang="en-US" dirty="0"/>
              </a:p>
            </p:txBody>
          </p:sp>
        </mc:Choice>
        <mc:Fallback xmlns="">
          <p:sp>
            <p:nvSpPr>
              <p:cNvPr id="4" name="Content Placeholder 3">
                <a:extLst>
                  <a:ext uri="{FF2B5EF4-FFF2-40B4-BE49-F238E27FC236}">
                    <a16:creationId xmlns:a16="http://schemas.microsoft.com/office/drawing/2014/main" id="{B23DA279-997D-D856-CF76-FA15E586C020}"/>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469" b="-6612"/>
                </a:stretch>
              </a:blipFill>
            </p:spPr>
            <p:txBody>
              <a:bodyPr/>
              <a:lstStyle/>
              <a:p>
                <a:r>
                  <a:rPr lang="en-US">
                    <a:noFill/>
                  </a:rPr>
                  <a:t> </a:t>
                </a:r>
              </a:p>
            </p:txBody>
          </p:sp>
        </mc:Fallback>
      </mc:AlternateContent>
    </p:spTree>
    <p:extLst>
      <p:ext uri="{BB962C8B-B14F-4D97-AF65-F5344CB8AC3E}">
        <p14:creationId xmlns:p14="http://schemas.microsoft.com/office/powerpoint/2010/main" val="397502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6AF05-E2B6-ED08-42AC-C0976B2DEC05}"/>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F7925FDC-D490-7C08-DFAD-56C41357D89E}"/>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PRACTICE TIME - Encoding images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26096D4F-C505-3919-5914-88B831EF897F}"/>
              </a:ext>
            </a:extLst>
          </p:cNvPr>
          <p:cNvSpPr>
            <a:spLocks noGrp="1"/>
          </p:cNvSpPr>
          <p:nvPr>
            <p:ph type="sldNum" sz="quarter" idx="12"/>
          </p:nvPr>
        </p:nvSpPr>
        <p:spPr/>
        <p:txBody>
          <a:bodyPr/>
          <a:lstStyle/>
          <a:p>
            <a:fld id="{CC057153-B650-4DEB-B370-79DDCFDCE934}" type="slidenum">
              <a:rPr lang="en-US" smtClean="0"/>
              <a:t>83</a:t>
            </a:fld>
            <a:endParaRPr lang="en-US"/>
          </a:p>
        </p:txBody>
      </p:sp>
      <p:sp>
        <p:nvSpPr>
          <p:cNvPr id="4" name="Content Placeholder 3">
            <a:extLst>
              <a:ext uri="{FF2B5EF4-FFF2-40B4-BE49-F238E27FC236}">
                <a16:creationId xmlns:a16="http://schemas.microsoft.com/office/drawing/2014/main" id="{BE7359E6-14E2-3E13-72F8-62226F6248EB}"/>
              </a:ext>
            </a:extLst>
          </p:cNvPr>
          <p:cNvSpPr>
            <a:spLocks noGrp="1"/>
          </p:cNvSpPr>
          <p:nvPr>
            <p:ph idx="1"/>
          </p:nvPr>
        </p:nvSpPr>
        <p:spPr>
          <a:xfrm>
            <a:off x="612647" y="1715532"/>
            <a:ext cx="10817353" cy="4593828"/>
          </a:xfrm>
        </p:spPr>
        <p:txBody>
          <a:bodyPr>
            <a:noAutofit/>
          </a:bodyPr>
          <a:lstStyle/>
          <a:p>
            <a:r>
              <a:rPr lang="en-US" sz="1800" dirty="0"/>
              <a:t>If we have 8 bits for each of the three color channels, how many colors can we support in a 24-bit RGB system?</a:t>
            </a:r>
          </a:p>
        </p:txBody>
      </p:sp>
    </p:spTree>
    <p:extLst>
      <p:ext uri="{BB962C8B-B14F-4D97-AF65-F5344CB8AC3E}">
        <p14:creationId xmlns:p14="http://schemas.microsoft.com/office/powerpoint/2010/main" val="39582067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6C9F7-AFBC-1EAD-B450-9460B5AD148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B7A13708-F400-3AFC-15EE-52024446D46F}"/>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ANSWER - Encoding images</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D18742A-3769-D7DB-E571-EC96258406CA}"/>
              </a:ext>
            </a:extLst>
          </p:cNvPr>
          <p:cNvSpPr>
            <a:spLocks noGrp="1"/>
          </p:cNvSpPr>
          <p:nvPr>
            <p:ph type="sldNum" sz="quarter" idx="12"/>
          </p:nvPr>
        </p:nvSpPr>
        <p:spPr/>
        <p:txBody>
          <a:bodyPr/>
          <a:lstStyle/>
          <a:p>
            <a:fld id="{CC057153-B650-4DEB-B370-79DDCFDCE934}" type="slidenum">
              <a:rPr lang="en-US" smtClean="0"/>
              <a:t>84</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74ADBAF3-4507-E815-7792-4DE2C55DA8B3}"/>
                  </a:ext>
                </a:extLst>
              </p:cNvPr>
              <p:cNvSpPr>
                <a:spLocks noGrp="1"/>
              </p:cNvSpPr>
              <p:nvPr>
                <p:ph idx="1"/>
              </p:nvPr>
            </p:nvSpPr>
            <p:spPr>
              <a:xfrm>
                <a:off x="612647" y="1715532"/>
                <a:ext cx="10817353" cy="4593828"/>
              </a:xfrm>
            </p:spPr>
            <p:txBody>
              <a:bodyPr>
                <a:noAutofit/>
              </a:bodyPr>
              <a:lstStyle/>
              <a:p>
                <a:r>
                  <a:rPr lang="en-US" sz="1800" dirty="0"/>
                  <a:t>If we have 8 bits for each of the three color channels, how many colors can we support in a 24-bit RGB system?</a:t>
                </a:r>
              </a:p>
              <a:p>
                <a:r>
                  <a:rPr lang="en-US" sz="1800" dirty="0"/>
                  <a:t>Each channel supports </a:t>
                </a:r>
                <a14:m>
                  <m:oMath xmlns:m="http://schemas.openxmlformats.org/officeDocument/2006/math">
                    <m:sSup>
                      <m:sSupPr>
                        <m:ctrlPr>
                          <a:rPr lang="en-US" sz="1800" i="1" dirty="0" smtClean="0">
                            <a:latin typeface="Cambria Math" panose="02040503050406030204" pitchFamily="18" charset="0"/>
                          </a:rPr>
                        </m:ctrlPr>
                      </m:sSupPr>
                      <m:e>
                        <m:r>
                          <a:rPr lang="en-US" sz="1800" i="1" dirty="0" smtClean="0">
                            <a:latin typeface="Cambria Math" panose="02040503050406030204" pitchFamily="18" charset="0"/>
                          </a:rPr>
                          <m:t>2</m:t>
                        </m:r>
                      </m:e>
                      <m:sup>
                        <m:r>
                          <a:rPr lang="en-US" sz="1800" i="1" dirty="0" smtClean="0">
                            <a:latin typeface="Cambria Math" panose="02040503050406030204" pitchFamily="18" charset="0"/>
                          </a:rPr>
                          <m:t>8</m:t>
                        </m:r>
                      </m:sup>
                    </m:sSup>
                    <m:r>
                      <a:rPr lang="en-US" sz="1800" b="0" i="1" dirty="0" smtClean="0">
                        <a:latin typeface="Cambria Math" panose="02040503050406030204" pitchFamily="18" charset="0"/>
                      </a:rPr>
                      <m:t>=256</m:t>
                    </m:r>
                  </m:oMath>
                </a14:m>
                <a:r>
                  <a:rPr lang="en-US" sz="1800" dirty="0"/>
                  <a:t> possible values.</a:t>
                </a:r>
              </a:p>
              <a:p>
                <a:r>
                  <a:rPr lang="en-US" sz="1800" dirty="0"/>
                  <a:t>Thus, the total number of supported colors is </a:t>
                </a:r>
                <a14:m>
                  <m:oMath xmlns:m="http://schemas.openxmlformats.org/officeDocument/2006/math">
                    <m:r>
                      <a:rPr lang="en-US" sz="1800" i="1" dirty="0">
                        <a:latin typeface="Cambria Math" panose="02040503050406030204" pitchFamily="18" charset="0"/>
                      </a:rPr>
                      <m:t>256</m:t>
                    </m:r>
                    <m:r>
                      <a:rPr lang="en-US" sz="1800" b="0" i="1" dirty="0" smtClean="0">
                        <a:latin typeface="Cambria Math" panose="02040503050406030204" pitchFamily="18" charset="0"/>
                      </a:rPr>
                      <m:t> </m:t>
                    </m:r>
                    <m:r>
                      <a:rPr lang="en-US" sz="1800" b="0" i="1" dirty="0" smtClean="0">
                        <a:latin typeface="Cambria Math" panose="02040503050406030204" pitchFamily="18" charset="0"/>
                        <a:ea typeface="Cambria Math" panose="02040503050406030204" pitchFamily="18" charset="0"/>
                      </a:rPr>
                      <m:t>×256×256=</m:t>
                    </m:r>
                    <m:r>
                      <a:rPr lang="en-US" sz="1800" i="1" dirty="0" smtClean="0">
                        <a:latin typeface="Cambria Math" panose="02040503050406030204" pitchFamily="18" charset="0"/>
                      </a:rPr>
                      <m:t>16,777,216</m:t>
                    </m:r>
                  </m:oMath>
                </a14:m>
                <a:endParaRPr lang="en-US" sz="1800" dirty="0"/>
              </a:p>
              <a:p>
                <a:r>
                  <a:rPr lang="en-US" sz="1800" dirty="0"/>
                  <a:t>That means that a 24-bit RGB system, can represent over 16 million colors.</a:t>
                </a:r>
              </a:p>
            </p:txBody>
          </p:sp>
        </mc:Choice>
        <mc:Fallback xmlns="">
          <p:sp>
            <p:nvSpPr>
              <p:cNvPr id="4" name="Content Placeholder 3">
                <a:extLst>
                  <a:ext uri="{FF2B5EF4-FFF2-40B4-BE49-F238E27FC236}">
                    <a16:creationId xmlns:a16="http://schemas.microsoft.com/office/drawing/2014/main" id="{74ADBAF3-4507-E815-7792-4DE2C55DA8B3}"/>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352"/>
                </a:stretch>
              </a:blipFill>
            </p:spPr>
            <p:txBody>
              <a:bodyPr/>
              <a:lstStyle/>
              <a:p>
                <a:r>
                  <a:rPr lang="en-US">
                    <a:noFill/>
                  </a:rPr>
                  <a:t> </a:t>
                </a:r>
              </a:p>
            </p:txBody>
          </p:sp>
        </mc:Fallback>
      </mc:AlternateContent>
    </p:spTree>
    <p:extLst>
      <p:ext uri="{BB962C8B-B14F-4D97-AF65-F5344CB8AC3E}">
        <p14:creationId xmlns:p14="http://schemas.microsoft.com/office/powerpoint/2010/main" val="4100049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4217C-43E7-CE1A-F15E-DD05DD30724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AEF20EFD-E1FC-85B5-5AF4-66FE37E8EE18}"/>
              </a:ext>
            </a:extLst>
          </p:cNvPr>
          <p:cNvSpPr txBox="1">
            <a:spLocks/>
          </p:cNvSpPr>
          <p:nvPr/>
        </p:nvSpPr>
        <p:spPr>
          <a:xfrm>
            <a:off x="612647" y="548640"/>
            <a:ext cx="11448721" cy="113225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stStyle>
          <a:p>
            <a:pPr>
              <a:spcAft>
                <a:spcPts val="600"/>
              </a:spcAft>
            </a:pPr>
            <a:r>
              <a:rPr lang="en-US" dirty="0"/>
              <a:t>RGBA format</a:t>
            </a:r>
            <a:endParaRPr lang="en-US" b="1" kern="1200" dirty="0">
              <a:solidFill>
                <a:schemeClr val="tx1"/>
              </a:solidFill>
              <a:latin typeface="+mj-lt"/>
              <a:ea typeface="+mj-ea"/>
              <a:cs typeface="+mj-cs"/>
            </a:endParaRPr>
          </a:p>
        </p:txBody>
      </p:sp>
      <p:sp>
        <p:nvSpPr>
          <p:cNvPr id="11" name="Slide Number Placeholder 10">
            <a:extLst>
              <a:ext uri="{FF2B5EF4-FFF2-40B4-BE49-F238E27FC236}">
                <a16:creationId xmlns:a16="http://schemas.microsoft.com/office/drawing/2014/main" id="{8BDD3407-A20B-F914-193C-E452649B751B}"/>
              </a:ext>
            </a:extLst>
          </p:cNvPr>
          <p:cNvSpPr>
            <a:spLocks noGrp="1"/>
          </p:cNvSpPr>
          <p:nvPr>
            <p:ph type="sldNum" sz="quarter" idx="12"/>
          </p:nvPr>
        </p:nvSpPr>
        <p:spPr/>
        <p:txBody>
          <a:bodyPr/>
          <a:lstStyle/>
          <a:p>
            <a:fld id="{CC057153-B650-4DEB-B370-79DDCFDCE934}" type="slidenum">
              <a:rPr lang="en-US" smtClean="0"/>
              <a:t>85</a:t>
            </a:fld>
            <a:endParaRPr lang="en-US"/>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74DE33BE-7328-1EE2-5E46-75D344A5D6DA}"/>
                  </a:ext>
                </a:extLst>
              </p:cNvPr>
              <p:cNvSpPr>
                <a:spLocks noGrp="1"/>
              </p:cNvSpPr>
              <p:nvPr>
                <p:ph idx="1"/>
              </p:nvPr>
            </p:nvSpPr>
            <p:spPr>
              <a:xfrm>
                <a:off x="612647" y="1715532"/>
                <a:ext cx="10817353" cy="4593828"/>
              </a:xfrm>
            </p:spPr>
            <p:txBody>
              <a:bodyPr>
                <a:noAutofit/>
              </a:bodyPr>
              <a:lstStyle/>
              <a:p>
                <a:r>
                  <a:rPr lang="en-US" sz="1800" dirty="0"/>
                  <a:t>Sometimes, the RGB format is supplemented with one more channel called the </a:t>
                </a:r>
                <a:r>
                  <a:rPr lang="en-US" sz="1800" b="1" dirty="0"/>
                  <a:t>alpha channel</a:t>
                </a:r>
                <a:r>
                  <a:rPr lang="en-US" sz="1800" dirty="0"/>
                  <a:t>. </a:t>
                </a:r>
              </a:p>
              <a:p>
                <a:r>
                  <a:rPr lang="en-US" sz="1800" dirty="0"/>
                  <a:t>The alpha channel indicates how opaque a pixel is.</a:t>
                </a:r>
              </a:p>
              <a:p>
                <a:r>
                  <a:rPr lang="en-US" sz="1800" dirty="0"/>
                  <a:t>By </a:t>
                </a:r>
                <a:r>
                  <a:rPr lang="en-US" sz="1800"/>
                  <a:t>convention RGBA colors </a:t>
                </a:r>
                <a:r>
                  <a:rPr lang="en-US" sz="1800" dirty="0"/>
                  <a:t>are stored in hex. For example, for alpha, 00 would be fully transparent and FF fully opaque. For colors, 00 would be lack of color and FF would be pure color.</a:t>
                </a:r>
              </a:p>
              <a:p>
                <a:r>
                  <a:rPr lang="en-US" sz="1800" dirty="0"/>
                  <a:t>For example, the RGBA color #FF00FF80 is a semi-transparent purple:</a:t>
                </a:r>
              </a:p>
              <a:p>
                <a:pPr lvl="1"/>
                <a14:m>
                  <m:oMath xmlns:m="http://schemas.openxmlformats.org/officeDocument/2006/math">
                    <m:r>
                      <a:rPr lang="en-US" sz="1600" i="1" dirty="0" smtClean="0">
                        <a:latin typeface="Cambria Math" panose="02040503050406030204" pitchFamily="18" charset="0"/>
                      </a:rPr>
                      <m:t>𝐹</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𝐹</m:t>
                        </m:r>
                      </m:e>
                      <m:sub>
                        <m:r>
                          <a:rPr lang="en-US" sz="1600" b="0" i="0" dirty="0" smtClean="0">
                            <a:latin typeface="Cambria Math" panose="02040503050406030204" pitchFamily="18" charset="0"/>
                          </a:rPr>
                          <m:t>16</m:t>
                        </m:r>
                      </m:sub>
                    </m:sSub>
                  </m:oMath>
                </a14:m>
                <a:r>
                  <a:rPr lang="en-US" sz="1600" dirty="0"/>
                  <a:t> stands for a full red in the red channel</a:t>
                </a:r>
              </a:p>
              <a:p>
                <a:pPr lvl="1"/>
                <a14:m>
                  <m:oMath xmlns:m="http://schemas.openxmlformats.org/officeDocument/2006/math">
                    <m:sSub>
                      <m:sSubPr>
                        <m:ctrlPr>
                          <a:rPr lang="en-US" sz="1600" i="1" dirty="0">
                            <a:latin typeface="Cambria Math" panose="02040503050406030204" pitchFamily="18" charset="0"/>
                          </a:rPr>
                        </m:ctrlPr>
                      </m:sSubPr>
                      <m:e>
                        <m:r>
                          <a:rPr lang="en-US" sz="1600" i="1" dirty="0">
                            <a:latin typeface="Cambria Math" panose="02040503050406030204" pitchFamily="18" charset="0"/>
                          </a:rPr>
                          <m:t>0</m:t>
                        </m:r>
                        <m:r>
                          <a:rPr lang="en-US" sz="1600" b="0" i="1" dirty="0" smtClean="0">
                            <a:latin typeface="Cambria Math" panose="02040503050406030204" pitchFamily="18" charset="0"/>
                          </a:rPr>
                          <m:t>0</m:t>
                        </m:r>
                      </m:e>
                      <m:sub>
                        <m:r>
                          <a:rPr lang="en-US" sz="1600" b="0" i="1" dirty="0" smtClean="0">
                            <a:latin typeface="Cambria Math" panose="02040503050406030204" pitchFamily="18" charset="0"/>
                          </a:rPr>
                          <m:t>16</m:t>
                        </m:r>
                      </m:sub>
                    </m:sSub>
                  </m:oMath>
                </a14:m>
                <a:r>
                  <a:rPr lang="en-US" sz="1600" dirty="0"/>
                  <a:t> stands for no green in the green channel </a:t>
                </a:r>
              </a:p>
              <a:p>
                <a:pPr lvl="1"/>
                <a14:m>
                  <m:oMath xmlns:m="http://schemas.openxmlformats.org/officeDocument/2006/math">
                    <m:r>
                      <a:rPr lang="en-US" sz="1600" i="1" dirty="0">
                        <a:latin typeface="Cambria Math" panose="02040503050406030204" pitchFamily="18" charset="0"/>
                      </a:rPr>
                      <m:t>𝐹</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𝐹</m:t>
                        </m:r>
                      </m:e>
                      <m:sub>
                        <m:r>
                          <a:rPr lang="en-US" sz="1600" dirty="0">
                            <a:latin typeface="Cambria Math" panose="02040503050406030204" pitchFamily="18" charset="0"/>
                          </a:rPr>
                          <m:t>16</m:t>
                        </m:r>
                      </m:sub>
                    </m:sSub>
                  </m:oMath>
                </a14:m>
                <a:r>
                  <a:rPr lang="en-US" sz="1600" dirty="0"/>
                  <a:t> stands for a full blue in the blue channel</a:t>
                </a:r>
              </a:p>
              <a:p>
                <a:pPr lvl="1"/>
                <a:r>
                  <a:rPr lang="en-US" sz="1600" dirty="0"/>
                  <a:t>and </a:t>
                </a:r>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80</m:t>
                        </m:r>
                      </m:e>
                      <m:sub>
                        <m:r>
                          <a:rPr lang="en-US" sz="1600" b="0" i="1" dirty="0" smtClean="0">
                            <a:latin typeface="Cambria Math" panose="02040503050406030204" pitchFamily="18" charset="0"/>
                          </a:rPr>
                          <m:t>16</m:t>
                        </m:r>
                      </m:sub>
                    </m:sSub>
                    <m:r>
                      <a:rPr lang="en-US" sz="1600" b="0" i="1" dirty="0" smtClean="0">
                        <a:latin typeface="Cambria Math" panose="02040503050406030204" pitchFamily="18" charset="0"/>
                      </a:rPr>
                      <m:t>=</m:t>
                    </m:r>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128</m:t>
                        </m:r>
                      </m:e>
                      <m:sub>
                        <m:r>
                          <a:rPr lang="en-US" sz="1600" b="0" i="1" dirty="0" smtClean="0">
                            <a:latin typeface="Cambria Math" panose="02040503050406030204" pitchFamily="18" charset="0"/>
                          </a:rPr>
                          <m:t>10</m:t>
                        </m:r>
                      </m:sub>
                    </m:sSub>
                    <m:r>
                      <a:rPr lang="en-US" sz="1600" b="0" i="1" dirty="0" smtClean="0">
                        <a:latin typeface="Cambria Math" panose="02040503050406030204" pitchFamily="18" charset="0"/>
                      </a:rPr>
                      <m:t> </m:t>
                    </m:r>
                  </m:oMath>
                </a14:m>
                <a:r>
                  <a:rPr lang="en-US" sz="1600" dirty="0"/>
                  <a:t>represents 50% opacity. </a:t>
                </a:r>
              </a:p>
              <a:p>
                <a:endParaRPr lang="en-US" sz="1800" dirty="0"/>
              </a:p>
            </p:txBody>
          </p:sp>
        </mc:Choice>
        <mc:Fallback xmlns="">
          <p:sp>
            <p:nvSpPr>
              <p:cNvPr id="4" name="Content Placeholder 3">
                <a:extLst>
                  <a:ext uri="{FF2B5EF4-FFF2-40B4-BE49-F238E27FC236}">
                    <a16:creationId xmlns:a16="http://schemas.microsoft.com/office/drawing/2014/main" id="{74DE33BE-7328-1EE2-5E46-75D344A5D6DA}"/>
                  </a:ext>
                </a:extLst>
              </p:cNvPr>
              <p:cNvSpPr>
                <a:spLocks noGrp="1" noRot="1" noChangeAspect="1" noMove="1" noResize="1" noEditPoints="1" noAdjustHandles="1" noChangeArrowheads="1" noChangeShapeType="1" noTextEdit="1"/>
              </p:cNvSpPr>
              <p:nvPr>
                <p:ph idx="1"/>
              </p:nvPr>
            </p:nvSpPr>
            <p:spPr>
              <a:xfrm>
                <a:off x="612647" y="1715532"/>
                <a:ext cx="10817353" cy="4593828"/>
              </a:xfrm>
              <a:blipFill>
                <a:blip r:embed="rId3"/>
                <a:stretch>
                  <a:fillRect l="-352"/>
                </a:stretch>
              </a:blipFill>
            </p:spPr>
            <p:txBody>
              <a:bodyPr/>
              <a:lstStyle/>
              <a:p>
                <a:r>
                  <a:rPr lang="en-US">
                    <a:noFill/>
                  </a:rPr>
                  <a:t> </a:t>
                </a:r>
              </a:p>
            </p:txBody>
          </p:sp>
        </mc:Fallback>
      </mc:AlternateContent>
    </p:spTree>
    <p:extLst>
      <p:ext uri="{BB962C8B-B14F-4D97-AF65-F5344CB8AC3E}">
        <p14:creationId xmlns:p14="http://schemas.microsoft.com/office/powerpoint/2010/main" val="111208207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0CA3B882-7DF9-C469-235E-17BD4F712A6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EC10E1-025E-6A73-69D2-42CEE7B29DD8}"/>
              </a:ext>
            </a:extLst>
          </p:cNvPr>
          <p:cNvSpPr>
            <a:spLocks noGrp="1"/>
          </p:cNvSpPr>
          <p:nvPr>
            <p:ph idx="1"/>
          </p:nvPr>
        </p:nvSpPr>
        <p:spPr>
          <a:xfrm>
            <a:off x="612647" y="479685"/>
            <a:ext cx="10917366" cy="5829675"/>
          </a:xfrm>
        </p:spPr>
        <p:txBody>
          <a:bodyPr anchor="ctr">
            <a:noAutofit/>
          </a:bodyPr>
          <a:lstStyle/>
          <a:p>
            <a:pPr marL="0" indent="0" algn="ctr">
              <a:buNone/>
            </a:pPr>
            <a:r>
              <a:rPr lang="en-US" sz="14400" dirty="0">
                <a:solidFill>
                  <a:schemeClr val="bg1"/>
                </a:solidFill>
              </a:rPr>
              <a:t>Practice Problems</a:t>
            </a:r>
          </a:p>
        </p:txBody>
      </p:sp>
      <p:sp>
        <p:nvSpPr>
          <p:cNvPr id="30" name="Slide Number Placeholder 29">
            <a:extLst>
              <a:ext uri="{FF2B5EF4-FFF2-40B4-BE49-F238E27FC236}">
                <a16:creationId xmlns:a16="http://schemas.microsoft.com/office/drawing/2014/main" id="{8316B9D6-E413-96F5-FFE2-F96F8D75F954}"/>
              </a:ext>
            </a:extLst>
          </p:cNvPr>
          <p:cNvSpPr>
            <a:spLocks noGrp="1"/>
          </p:cNvSpPr>
          <p:nvPr>
            <p:ph type="sldNum" sz="quarter" idx="12"/>
          </p:nvPr>
        </p:nvSpPr>
        <p:spPr/>
        <p:txBody>
          <a:bodyPr/>
          <a:lstStyle/>
          <a:p>
            <a:fld id="{CC057153-B650-4DEB-B370-79DDCFDCE934}" type="slidenum">
              <a:rPr lang="en-US" smtClean="0"/>
              <a:t>86</a:t>
            </a:fld>
            <a:endParaRPr lang="en-US"/>
          </a:p>
        </p:txBody>
      </p:sp>
      <p:sp>
        <p:nvSpPr>
          <p:cNvPr id="31" name="TextBox 30">
            <a:extLst>
              <a:ext uri="{FF2B5EF4-FFF2-40B4-BE49-F238E27FC236}">
                <a16:creationId xmlns:a16="http://schemas.microsoft.com/office/drawing/2014/main" id="{3B86A9E8-8387-11BF-B73A-C822CE0F652D}"/>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38910075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9C391-A8ED-D471-3755-9783877F55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FA6F19-B208-72A0-77B7-AFBF6A9B44DB}"/>
              </a:ext>
            </a:extLst>
          </p:cNvPr>
          <p:cNvSpPr>
            <a:spLocks noGrp="1"/>
          </p:cNvSpPr>
          <p:nvPr>
            <p:ph type="title"/>
          </p:nvPr>
        </p:nvSpPr>
        <p:spPr/>
        <p:txBody>
          <a:bodyPr/>
          <a:lstStyle/>
          <a:p>
            <a:r>
              <a:rPr lang="en-US" dirty="0"/>
              <a:t>Practice Problems – Problem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3D0FA25-B522-C3F9-5179-8329DFF23D64}"/>
                  </a:ext>
                </a:extLst>
              </p:cNvPr>
              <p:cNvSpPr>
                <a:spLocks noGrp="1"/>
              </p:cNvSpPr>
              <p:nvPr>
                <p:ph idx="1"/>
              </p:nvPr>
            </p:nvSpPr>
            <p:spPr>
              <a:xfrm>
                <a:off x="612647" y="1715532"/>
                <a:ext cx="10917366" cy="4593828"/>
              </a:xfrm>
            </p:spPr>
            <p:txBody>
              <a:bodyPr>
                <a:normAutofit/>
              </a:bodyPr>
              <a:lstStyle/>
              <a:p>
                <a:pPr lvl="1"/>
                <a:r>
                  <a:rPr lang="en-US" dirty="0"/>
                  <a:t>Convert the following decimal numbers to their </a:t>
                </a:r>
                <a:r>
                  <a:rPr lang="en-US" i="1" dirty="0"/>
                  <a:t>unsigned</a:t>
                </a:r>
                <a:r>
                  <a:rPr lang="en-US" dirty="0"/>
                  <a:t> binary representation and add them:</a:t>
                </a:r>
              </a:p>
              <a:p>
                <a:pPr lvl="2"/>
                <a14:m>
                  <m:oMath xmlns:m="http://schemas.openxmlformats.org/officeDocument/2006/math">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45</m:t>
                        </m:r>
                      </m:e>
                      <m:sub>
                        <m:r>
                          <a:rPr lang="en-US" sz="1800" b="0" i="1" dirty="0" smtClean="0">
                            <a:latin typeface="Cambria Math" panose="02040503050406030204" pitchFamily="18" charset="0"/>
                          </a:rPr>
                          <m:t>10</m:t>
                        </m:r>
                      </m:sub>
                    </m:sSub>
                    <m:r>
                      <a:rPr lang="en-US" sz="1800" i="1" dirty="0" smtClean="0">
                        <a:latin typeface="Cambria Math" panose="02040503050406030204" pitchFamily="18" charset="0"/>
                      </a:rPr>
                      <m:t>+</m:t>
                    </m:r>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27</m:t>
                        </m:r>
                      </m:e>
                      <m:sub>
                        <m:r>
                          <a:rPr lang="en-US" sz="1800" b="0" i="1" dirty="0" smtClean="0">
                            <a:latin typeface="Cambria Math" panose="02040503050406030204" pitchFamily="18" charset="0"/>
                          </a:rPr>
                          <m:t>10</m:t>
                        </m:r>
                      </m:sub>
                    </m:sSub>
                  </m:oMath>
                </a14:m>
                <a:endParaRPr lang="en-US" sz="1800" b="0" i="1" dirty="0">
                  <a:latin typeface="Cambria Math" panose="02040503050406030204" pitchFamily="18" charset="0"/>
                </a:endParaRPr>
              </a:p>
              <a:p>
                <a:pPr lvl="2"/>
                <a:r>
                  <a:rPr lang="en-US" sz="1800" dirty="0"/>
                  <a:t>How many bits do you need to not have overflow?</a:t>
                </a:r>
                <a:endParaRPr lang="en-US" sz="1800" i="1" dirty="0">
                  <a:latin typeface="Cambria Math" panose="02040503050406030204" pitchFamily="18" charset="0"/>
                </a:endParaRPr>
              </a:p>
              <a:p>
                <a:r>
                  <a:rPr lang="en-US" sz="1800" dirty="0"/>
                  <a:t>Assume 6-bit signed numbers in two’s complement representation. Add them and state whether overflow occurs:</a:t>
                </a: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101110</m:t>
                        </m:r>
                      </m:e>
                      <m:sub>
                        <m:r>
                          <a:rPr lang="en-US" sz="1600" i="1" dirty="0" smtClean="0">
                            <a:latin typeface="Cambria Math" panose="02040503050406030204" pitchFamily="18" charset="0"/>
                          </a:rPr>
                          <m:t>2</m:t>
                        </m:r>
                      </m:sub>
                    </m:sSub>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010101</m:t>
                        </m:r>
                      </m:e>
                      <m:sub>
                        <m:r>
                          <a:rPr lang="en-US" sz="1600" b="0" i="1" dirty="0" smtClean="0">
                            <a:latin typeface="Cambria Math" panose="02040503050406030204" pitchFamily="18" charset="0"/>
                          </a:rPr>
                          <m:t>2</m:t>
                        </m:r>
                      </m:sub>
                    </m:sSub>
                    <m:r>
                      <a:rPr lang="en-US" sz="1600" i="1" dirty="0" smtClean="0">
                        <a:latin typeface="Cambria Math" panose="02040503050406030204" pitchFamily="18" charset="0"/>
                      </a:rPr>
                      <m:t>​</m:t>
                    </m:r>
                  </m:oMath>
                </a14:m>
                <a:endParaRPr lang="en-US" sz="1600" i="1" dirty="0">
                  <a:latin typeface="Cambria Math" panose="02040503050406030204" pitchFamily="18" charset="0"/>
                </a:endParaRPr>
              </a:p>
              <a:p>
                <a:pPr lvl="1"/>
                <a:r>
                  <a:rPr lang="en-US" sz="1600" dirty="0"/>
                  <a:t>Convert these three numbers to decimal to double check your work.</a:t>
                </a:r>
              </a:p>
              <a:p>
                <a:r>
                  <a:rPr lang="en-US" sz="1800" dirty="0"/>
                  <a:t>Add the hex numbers 0xA7+0x5C </a:t>
                </a:r>
              </a:p>
              <a:p>
                <a:pPr lvl="1"/>
                <a:r>
                  <a:rPr lang="en-US" sz="1600" dirty="0"/>
                  <a:t>Convert these three numbers to decimal to double check your work.</a:t>
                </a:r>
              </a:p>
            </p:txBody>
          </p:sp>
        </mc:Choice>
        <mc:Fallback xmlns="">
          <p:sp>
            <p:nvSpPr>
              <p:cNvPr id="3" name="Content Placeholder 2">
                <a:extLst>
                  <a:ext uri="{FF2B5EF4-FFF2-40B4-BE49-F238E27FC236}">
                    <a16:creationId xmlns:a16="http://schemas.microsoft.com/office/drawing/2014/main" id="{D3D0FA25-B522-C3F9-5179-8329DFF23D64}"/>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l="-349"/>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26FA9BB6-E731-AA09-11AA-FC7514C891C0}"/>
              </a:ext>
            </a:extLst>
          </p:cNvPr>
          <p:cNvSpPr>
            <a:spLocks noGrp="1"/>
          </p:cNvSpPr>
          <p:nvPr>
            <p:ph type="sldNum" sz="quarter" idx="12"/>
          </p:nvPr>
        </p:nvSpPr>
        <p:spPr/>
        <p:txBody>
          <a:bodyPr/>
          <a:lstStyle/>
          <a:p>
            <a:fld id="{CC057153-B650-4DEB-B370-79DDCFDCE934}" type="slidenum">
              <a:rPr lang="en-US" smtClean="0"/>
              <a:t>87</a:t>
            </a:fld>
            <a:endParaRPr lang="en-US"/>
          </a:p>
        </p:txBody>
      </p:sp>
      <p:sp>
        <p:nvSpPr>
          <p:cNvPr id="31" name="TextBox 30">
            <a:extLst>
              <a:ext uri="{FF2B5EF4-FFF2-40B4-BE49-F238E27FC236}">
                <a16:creationId xmlns:a16="http://schemas.microsoft.com/office/drawing/2014/main" id="{27D4B9E3-7D55-0B3B-C4A4-636CA4972351}"/>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11244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FB35C-7074-8672-B0E7-13F9D9B843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A20C90-632E-F541-5712-38DE67642FB1}"/>
              </a:ext>
            </a:extLst>
          </p:cNvPr>
          <p:cNvSpPr>
            <a:spLocks noGrp="1"/>
          </p:cNvSpPr>
          <p:nvPr>
            <p:ph type="title"/>
          </p:nvPr>
        </p:nvSpPr>
        <p:spPr/>
        <p:txBody>
          <a:bodyPr/>
          <a:lstStyle/>
          <a:p>
            <a:r>
              <a:rPr lang="en-US" dirty="0"/>
              <a:t>Practice Problems – Problem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B175CD5-56D0-3B55-190A-9F25C741AFF1}"/>
                  </a:ext>
                </a:extLst>
              </p:cNvPr>
              <p:cNvSpPr>
                <a:spLocks noGrp="1"/>
              </p:cNvSpPr>
              <p:nvPr>
                <p:ph idx="1"/>
              </p:nvPr>
            </p:nvSpPr>
            <p:spPr>
              <a:xfrm>
                <a:off x="612647" y="1715532"/>
                <a:ext cx="10917366" cy="4593828"/>
              </a:xfrm>
            </p:spPr>
            <p:txBody>
              <a:bodyPr>
                <a:normAutofit/>
              </a:bodyPr>
              <a:lstStyle/>
              <a:p>
                <a:pPr lvl="1"/>
                <a:r>
                  <a:rPr lang="en-US" dirty="0"/>
                  <a:t>What will the results of the following operations be in binary and decimal assuming 8 bits?</a:t>
                </a:r>
              </a:p>
              <a:p>
                <a:pPr lvl="1"/>
                <a:endParaRPr lang="en-US" dirty="0"/>
              </a:p>
              <a:p>
                <a:pPr lvl="1"/>
                <a:endParaRPr lang="en-US" sz="1600" b="0" dirty="0"/>
              </a:p>
              <a:p>
                <a:pPr lvl="1"/>
                <a14:m>
                  <m:oMath xmlns:m="http://schemas.openxmlformats.org/officeDocument/2006/math">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−28</m:t>
                        </m:r>
                      </m:e>
                      <m:sub>
                        <m:r>
                          <a:rPr lang="en-US" sz="1600" i="1" dirty="0">
                            <a:latin typeface="Cambria Math" panose="02040503050406030204" pitchFamily="18" charset="0"/>
                          </a:rPr>
                          <m:t>10</m:t>
                        </m:r>
                      </m:sub>
                    </m:sSub>
                    <m:r>
                      <a:rPr lang="en-US" sz="1600" i="1" dirty="0">
                        <a:latin typeface="Cambria Math" panose="02040503050406030204" pitchFamily="18" charset="0"/>
                      </a:rPr>
                      <m:t>≫</m:t>
                    </m:r>
                    <m:r>
                      <a:rPr lang="en-US" sz="1600" b="0" i="1" dirty="0" smtClean="0">
                        <a:latin typeface="Cambria Math" panose="02040503050406030204" pitchFamily="18" charset="0"/>
                      </a:rPr>
                      <m:t>2</m:t>
                    </m:r>
                  </m:oMath>
                </a14:m>
                <a:endParaRPr lang="en-US" sz="1600" dirty="0"/>
              </a:p>
              <a:p>
                <a:pPr lvl="1"/>
                <a:endParaRPr lang="en-US" sz="1600" dirty="0"/>
              </a:p>
            </p:txBody>
          </p:sp>
        </mc:Choice>
        <mc:Fallback xmlns="">
          <p:sp>
            <p:nvSpPr>
              <p:cNvPr id="3" name="Content Placeholder 2">
                <a:extLst>
                  <a:ext uri="{FF2B5EF4-FFF2-40B4-BE49-F238E27FC236}">
                    <a16:creationId xmlns:a16="http://schemas.microsoft.com/office/drawing/2014/main" id="{CB175CD5-56D0-3B55-190A-9F25C741AFF1}"/>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77D5A69E-30CC-03F6-E6B5-6D2DBFD81015}"/>
              </a:ext>
            </a:extLst>
          </p:cNvPr>
          <p:cNvSpPr>
            <a:spLocks noGrp="1"/>
          </p:cNvSpPr>
          <p:nvPr>
            <p:ph type="sldNum" sz="quarter" idx="12"/>
          </p:nvPr>
        </p:nvSpPr>
        <p:spPr/>
        <p:txBody>
          <a:bodyPr/>
          <a:lstStyle/>
          <a:p>
            <a:fld id="{CC057153-B650-4DEB-B370-79DDCFDCE934}" type="slidenum">
              <a:rPr lang="en-US" smtClean="0"/>
              <a:t>88</a:t>
            </a:fld>
            <a:endParaRPr lang="en-US"/>
          </a:p>
        </p:txBody>
      </p:sp>
      <p:sp>
        <p:nvSpPr>
          <p:cNvPr id="31" name="TextBox 30">
            <a:extLst>
              <a:ext uri="{FF2B5EF4-FFF2-40B4-BE49-F238E27FC236}">
                <a16:creationId xmlns:a16="http://schemas.microsoft.com/office/drawing/2014/main" id="{08919DF1-3528-50F1-ECC4-79FCBAB95249}"/>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4292568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1FC1B-CE9B-B199-2745-95C38385BD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A053E7-365B-F369-4D26-CED14837ECA7}"/>
              </a:ext>
            </a:extLst>
          </p:cNvPr>
          <p:cNvSpPr>
            <a:spLocks noGrp="1"/>
          </p:cNvSpPr>
          <p:nvPr>
            <p:ph type="title"/>
          </p:nvPr>
        </p:nvSpPr>
        <p:spPr/>
        <p:txBody>
          <a:bodyPr/>
          <a:lstStyle/>
          <a:p>
            <a:r>
              <a:rPr lang="en-US" dirty="0"/>
              <a:t>Practice Problems – Problem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965C4B8-45BE-D448-CE38-51BEA62C39C4}"/>
                  </a:ext>
                </a:extLst>
              </p:cNvPr>
              <p:cNvSpPr>
                <a:spLocks noGrp="1"/>
              </p:cNvSpPr>
              <p:nvPr>
                <p:ph idx="1"/>
              </p:nvPr>
            </p:nvSpPr>
            <p:spPr>
              <a:xfrm>
                <a:off x="612647" y="1715532"/>
                <a:ext cx="10917366" cy="4593828"/>
              </a:xfrm>
            </p:spPr>
            <p:txBody>
              <a:bodyPr>
                <a:normAutofit/>
              </a:bodyPr>
              <a:lstStyle/>
              <a:p>
                <a:pPr lvl="1"/>
                <a:r>
                  <a:rPr lang="en-US" dirty="0"/>
                  <a:t>Compute the following expressions in Python:</a:t>
                </a: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101101012</m:t>
                        </m:r>
                      </m:e>
                      <m:sub>
                        <m:r>
                          <a:rPr lang="en-US" sz="1600" b="0" i="1" dirty="0" smtClean="0">
                            <a:latin typeface="Cambria Math" panose="02040503050406030204" pitchFamily="18" charset="0"/>
                          </a:rPr>
                          <m:t>2</m:t>
                        </m:r>
                      </m:sub>
                    </m:sSub>
                    <m:r>
                      <a:rPr lang="en-US" sz="1600" i="1" dirty="0" smtClean="0">
                        <a:latin typeface="Cambria Math" panose="02040503050406030204" pitchFamily="18" charset="0"/>
                      </a:rPr>
                      <m:t>​</m:t>
                    </m:r>
                    <m:r>
                      <a:rPr lang="en-US" sz="1600" b="0" i="1" dirty="0" smtClean="0">
                        <a:latin typeface="Cambria Math" panose="02040503050406030204" pitchFamily="18" charset="0"/>
                      </a:rPr>
                      <m:t>&amp;</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11110000</m:t>
                        </m:r>
                      </m:e>
                      <m:sub>
                        <m:r>
                          <a:rPr lang="en-US" sz="1600" b="0" i="1" dirty="0" smtClean="0">
                            <a:latin typeface="Cambria Math" panose="02040503050406030204" pitchFamily="18" charset="0"/>
                          </a:rPr>
                          <m:t>2</m:t>
                        </m:r>
                      </m:sub>
                    </m:sSub>
                  </m:oMath>
                </a14:m>
                <a:endParaRPr lang="en-US" sz="1600" b="0" dirty="0"/>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01011011</m:t>
                        </m:r>
                      </m:e>
                      <m:sub>
                        <m:r>
                          <a:rPr lang="en-US" sz="1600" b="0" i="1" dirty="0" smtClean="0">
                            <a:latin typeface="Cambria Math" panose="02040503050406030204" pitchFamily="18" charset="0"/>
                          </a:rPr>
                          <m:t>2</m:t>
                        </m:r>
                      </m:sub>
                    </m:sSub>
                    <m:r>
                      <a:rPr lang="en-US" sz="1600" i="1" dirty="0">
                        <a:latin typeface="Cambria Math" panose="02040503050406030204" pitchFamily="18" charset="0"/>
                      </a:rPr>
                      <m:t>|</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00101101</m:t>
                        </m:r>
                      </m:e>
                      <m:sub>
                        <m:r>
                          <a:rPr lang="en-US" sz="1600" b="0" i="1" dirty="0" smtClean="0">
                            <a:latin typeface="Cambria Math" panose="02040503050406030204" pitchFamily="18" charset="0"/>
                          </a:rPr>
                          <m:t>2</m:t>
                        </m:r>
                      </m:sub>
                    </m:sSub>
                  </m:oMath>
                </a14:m>
                <a:endParaRPr lang="en-US" sz="1600" b="0" i="1" dirty="0">
                  <a:latin typeface="Cambria Math" panose="02040503050406030204" pitchFamily="18" charset="0"/>
                </a:endParaRP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11001010</m:t>
                        </m:r>
                      </m:e>
                      <m:sub>
                        <m:r>
                          <a:rPr lang="en-US" sz="1600" b="0" i="1" dirty="0" smtClean="0">
                            <a:latin typeface="Cambria Math" panose="02040503050406030204" pitchFamily="18" charset="0"/>
                          </a:rPr>
                          <m:t>2</m:t>
                        </m:r>
                      </m:sub>
                    </m:sSub>
                    <m:r>
                      <a:rPr lang="en-US" sz="1600" b="0" i="1" dirty="0" smtClean="0">
                        <a:latin typeface="Cambria Math" panose="02040503050406030204" pitchFamily="18" charset="0"/>
                      </a:rPr>
                      <m:t> </m:t>
                    </m:r>
                    <m:r>
                      <a:rPr lang="en-US" sz="1600" b="0" i="1" dirty="0" smtClean="0">
                        <a:latin typeface="Cambria Math" panose="02040503050406030204" pitchFamily="18" charset="0"/>
                        <a:ea typeface="Cambria Math" panose="02040503050406030204" pitchFamily="18" charset="0"/>
                      </a:rPr>
                      <m:t>⋀</m:t>
                    </m:r>
                    <m:r>
                      <a:rPr lang="en-US" sz="1600" b="0" i="1" dirty="0" smtClean="0">
                        <a:latin typeface="Cambria Math" panose="02040503050406030204" pitchFamily="18" charset="0"/>
                      </a:rPr>
                      <m:t>1</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0101100</m:t>
                        </m:r>
                      </m:e>
                      <m:sub>
                        <m:r>
                          <a:rPr lang="en-US" sz="1600" i="1" dirty="0" smtClean="0">
                            <a:latin typeface="Cambria Math" panose="02040503050406030204" pitchFamily="18" charset="0"/>
                          </a:rPr>
                          <m:t>2</m:t>
                        </m:r>
                      </m:sub>
                    </m:sSub>
                    <m:r>
                      <a:rPr lang="en-US" sz="1600" i="1" dirty="0" smtClean="0">
                        <a:latin typeface="Cambria Math" panose="02040503050406030204" pitchFamily="18" charset="0"/>
                      </a:rPr>
                      <m:t>​</m:t>
                    </m:r>
                  </m:oMath>
                </a14:m>
                <a:endParaRPr lang="en-US" sz="1600" b="0"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3965C4B8-45BE-D448-CE38-51BEA62C39C4}"/>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604BDE39-CB5C-E340-F777-12961B442D81}"/>
              </a:ext>
            </a:extLst>
          </p:cNvPr>
          <p:cNvSpPr>
            <a:spLocks noGrp="1"/>
          </p:cNvSpPr>
          <p:nvPr>
            <p:ph type="sldNum" sz="quarter" idx="12"/>
          </p:nvPr>
        </p:nvSpPr>
        <p:spPr/>
        <p:txBody>
          <a:bodyPr/>
          <a:lstStyle/>
          <a:p>
            <a:fld id="{CC057153-B650-4DEB-B370-79DDCFDCE934}" type="slidenum">
              <a:rPr lang="en-US" smtClean="0"/>
              <a:t>89</a:t>
            </a:fld>
            <a:endParaRPr lang="en-US"/>
          </a:p>
        </p:txBody>
      </p:sp>
      <p:sp>
        <p:nvSpPr>
          <p:cNvPr id="31" name="TextBox 30">
            <a:extLst>
              <a:ext uri="{FF2B5EF4-FFF2-40B4-BE49-F238E27FC236}">
                <a16:creationId xmlns:a16="http://schemas.microsoft.com/office/drawing/2014/main" id="{1B1B7E62-5F84-EAA3-BE07-28CACECE694D}"/>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34606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2F7613-912D-1DF2-C198-59E7695EC4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57A472-6DB3-D875-460B-097163813456}"/>
              </a:ext>
            </a:extLst>
          </p:cNvPr>
          <p:cNvSpPr>
            <a:spLocks noGrp="1"/>
          </p:cNvSpPr>
          <p:nvPr>
            <p:ph type="title"/>
          </p:nvPr>
        </p:nvSpPr>
        <p:spPr/>
        <p:txBody>
          <a:bodyPr/>
          <a:lstStyle/>
          <a:p>
            <a:r>
              <a:rPr lang="en-US" dirty="0"/>
              <a:t>Practice Problems – Answer 1</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AE64D4D-46AF-46E0-69FB-60B8F4763FBC}"/>
                  </a:ext>
                </a:extLst>
              </p:cNvPr>
              <p:cNvSpPr>
                <a:spLocks noGrp="1"/>
              </p:cNvSpPr>
              <p:nvPr>
                <p:ph idx="1"/>
              </p:nvPr>
            </p:nvSpPr>
            <p:spPr>
              <a:xfrm>
                <a:off x="612647" y="1715532"/>
                <a:ext cx="10917366" cy="4593828"/>
              </a:xfrm>
            </p:spPr>
            <p:txBody>
              <a:bodyPr>
                <a:normAutofit/>
              </a:bodyPr>
              <a:lstStyle/>
              <a:p>
                <a:pPr lvl="1"/>
                <a:r>
                  <a:rPr lang="en-US" dirty="0"/>
                  <a:t>Convert the following decimal numbers to their </a:t>
                </a:r>
                <a:r>
                  <a:rPr lang="en-US" i="1" dirty="0"/>
                  <a:t>unsigned</a:t>
                </a:r>
                <a:r>
                  <a:rPr lang="en-US" dirty="0"/>
                  <a:t> binary representation and add them:</a:t>
                </a:r>
              </a:p>
              <a:p>
                <a:pPr lvl="2"/>
                <a14:m>
                  <m:oMath xmlns:m="http://schemas.openxmlformats.org/officeDocument/2006/math">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45</m:t>
                        </m:r>
                      </m:e>
                      <m:sub>
                        <m:r>
                          <a:rPr lang="en-US" sz="1800" b="0" i="1" dirty="0" smtClean="0">
                            <a:latin typeface="Cambria Math" panose="02040503050406030204" pitchFamily="18" charset="0"/>
                          </a:rPr>
                          <m:t>10</m:t>
                        </m:r>
                      </m:sub>
                    </m:sSub>
                    <m:r>
                      <a:rPr lang="en-US" sz="1800" i="1" dirty="0" smtClean="0">
                        <a:latin typeface="Cambria Math" panose="02040503050406030204" pitchFamily="18" charset="0"/>
                      </a:rPr>
                      <m:t>+</m:t>
                    </m:r>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27</m:t>
                        </m:r>
                      </m:e>
                      <m:sub>
                        <m:r>
                          <a:rPr lang="en-US" sz="1800" b="0" i="1" dirty="0" smtClean="0">
                            <a:latin typeface="Cambria Math" panose="02040503050406030204" pitchFamily="18" charset="0"/>
                          </a:rPr>
                          <m:t>10</m:t>
                        </m:r>
                      </m:sub>
                    </m:sSub>
                    <m:r>
                      <a:rPr lang="en-US" sz="1800" b="0" i="1" dirty="0" smtClean="0">
                        <a:latin typeface="Cambria Math" panose="02040503050406030204" pitchFamily="18" charset="0"/>
                      </a:rPr>
                      <m:t>=</m:t>
                    </m:r>
                    <m:sSub>
                      <m:sSubPr>
                        <m:ctrlPr>
                          <a:rPr lang="en-US" sz="1800" b="0" i="1" dirty="0" smtClean="0">
                            <a:latin typeface="Cambria Math" panose="02040503050406030204" pitchFamily="18" charset="0"/>
                          </a:rPr>
                        </m:ctrlPr>
                      </m:sSubPr>
                      <m:e>
                        <m:r>
                          <a:rPr lang="en-US" sz="1800" b="0" i="1" dirty="0" smtClean="0">
                            <a:latin typeface="Cambria Math" panose="02040503050406030204" pitchFamily="18" charset="0"/>
                          </a:rPr>
                          <m:t>101101</m:t>
                        </m:r>
                      </m:e>
                      <m:sub>
                        <m:r>
                          <a:rPr lang="en-US" sz="1800" b="0" i="1" dirty="0" smtClean="0">
                            <a:latin typeface="Cambria Math" panose="02040503050406030204" pitchFamily="18" charset="0"/>
                          </a:rPr>
                          <m:t>2</m:t>
                        </m:r>
                      </m:sub>
                    </m:sSub>
                    <m:r>
                      <a:rPr lang="en-US" sz="1800" b="0" i="1" dirty="0" smtClean="0">
                        <a:latin typeface="Cambria Math" panose="02040503050406030204" pitchFamily="18" charset="0"/>
                      </a:rPr>
                      <m:t>+</m:t>
                    </m:r>
                    <m:sSub>
                      <m:sSubPr>
                        <m:ctrlPr>
                          <a:rPr lang="en-US" sz="1800" b="0" i="1" dirty="0" smtClean="0">
                            <a:latin typeface="Cambria Math" panose="02040503050406030204" pitchFamily="18" charset="0"/>
                          </a:rPr>
                        </m:ctrlPr>
                      </m:sSubPr>
                      <m:e>
                        <m:r>
                          <a:rPr lang="en-US" sz="1800" b="0" i="1" dirty="0" smtClean="0">
                            <a:latin typeface="Cambria Math" panose="02040503050406030204" pitchFamily="18" charset="0"/>
                          </a:rPr>
                          <m:t>011011</m:t>
                        </m:r>
                      </m:e>
                      <m:sub>
                        <m:r>
                          <a:rPr lang="en-US" sz="1800" b="0" i="1" dirty="0" smtClean="0">
                            <a:latin typeface="Cambria Math" panose="02040503050406030204" pitchFamily="18" charset="0"/>
                          </a:rPr>
                          <m:t>2</m:t>
                        </m:r>
                      </m:sub>
                    </m:sSub>
                    <m:r>
                      <a:rPr lang="en-US" sz="1800" b="0" i="1" dirty="0" smtClean="0">
                        <a:latin typeface="Cambria Math" panose="02040503050406030204" pitchFamily="18" charset="0"/>
                      </a:rPr>
                      <m:t>=1001000</m:t>
                    </m:r>
                  </m:oMath>
                </a14:m>
                <a:endParaRPr lang="en-US" sz="1800" b="0" i="1" dirty="0">
                  <a:latin typeface="Cambria Math" panose="02040503050406030204" pitchFamily="18" charset="0"/>
                </a:endParaRPr>
              </a:p>
              <a:p>
                <a:pPr lvl="2"/>
                <a:r>
                  <a:rPr lang="en-US" sz="1800" dirty="0"/>
                  <a:t>How many bits do you need to not have overflow? 7</a:t>
                </a:r>
                <a:endParaRPr lang="en-US" sz="1800" i="1" dirty="0">
                  <a:latin typeface="Cambria Math" panose="02040503050406030204" pitchFamily="18" charset="0"/>
                </a:endParaRPr>
              </a:p>
              <a:p>
                <a:r>
                  <a:rPr lang="en-US" sz="1800" dirty="0"/>
                  <a:t>Assume 6-bit signed numbers in two’s complement representation. Add them and state whether overflow occurs:</a:t>
                </a: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101110</m:t>
                        </m:r>
                      </m:e>
                      <m:sub>
                        <m:r>
                          <a:rPr lang="en-US" sz="1600" i="1" dirty="0" smtClean="0">
                            <a:latin typeface="Cambria Math" panose="02040503050406030204" pitchFamily="18" charset="0"/>
                          </a:rPr>
                          <m:t>2</m:t>
                        </m:r>
                      </m:sub>
                    </m:sSub>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010101</m:t>
                        </m:r>
                      </m:e>
                      <m:sub>
                        <m:r>
                          <a:rPr lang="en-US" sz="1600" b="0" i="1" dirty="0" smtClean="0">
                            <a:latin typeface="Cambria Math" panose="02040503050406030204" pitchFamily="18" charset="0"/>
                          </a:rPr>
                          <m:t>2</m:t>
                        </m:r>
                      </m:sub>
                    </m:sSub>
                    <m:r>
                      <a:rPr lang="en-US" sz="1600" i="1" dirty="0" smtClean="0">
                        <a:latin typeface="Cambria Math" panose="02040503050406030204" pitchFamily="18" charset="0"/>
                      </a:rPr>
                      <m:t>​</m:t>
                    </m:r>
                    <m:r>
                      <a:rPr lang="en-US" sz="1600" b="0" i="1" dirty="0" smtClean="0">
                        <a:latin typeface="Cambria Math" panose="02040503050406030204" pitchFamily="18" charset="0"/>
                      </a:rPr>
                      <m:t>=</m:t>
                    </m:r>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000011</m:t>
                        </m:r>
                      </m:e>
                      <m:sub>
                        <m:r>
                          <a:rPr lang="en-US" sz="1600" b="0" i="1" dirty="0" smtClean="0">
                            <a:latin typeface="Cambria Math" panose="02040503050406030204" pitchFamily="18" charset="0"/>
                          </a:rPr>
                          <m:t>2</m:t>
                        </m:r>
                      </m:sub>
                    </m:sSub>
                  </m:oMath>
                </a14:m>
                <a:r>
                  <a:rPr lang="en-US" sz="1600" i="1" dirty="0">
                    <a:latin typeface="Cambria Math" panose="02040503050406030204" pitchFamily="18" charset="0"/>
                  </a:rPr>
                  <a:t>. </a:t>
                </a:r>
                <a:r>
                  <a:rPr lang="en-US" sz="1600" dirty="0">
                    <a:latin typeface="+mj-lt"/>
                  </a:rPr>
                  <a:t>No overflow as we drop the </a:t>
                </a:r>
                <a:r>
                  <a:rPr lang="en-US" sz="1600">
                    <a:latin typeface="+mj-lt"/>
                  </a:rPr>
                  <a:t>left most bit (1). </a:t>
                </a:r>
                <a:endParaRPr lang="en-US" sz="1600" dirty="0">
                  <a:latin typeface="+mj-lt"/>
                </a:endParaRPr>
              </a:p>
              <a:p>
                <a:pPr lvl="1"/>
                <a:r>
                  <a:rPr lang="en-US" sz="1600" dirty="0"/>
                  <a:t>Convert these three numbers to decimal to double check your work. -18+21=-3 </a:t>
                </a:r>
              </a:p>
              <a:p>
                <a:r>
                  <a:rPr lang="en-US" sz="1800" dirty="0"/>
                  <a:t>Add the hex numbers </a:t>
                </a:r>
                <a14:m>
                  <m:oMath xmlns:m="http://schemas.openxmlformats.org/officeDocument/2006/math">
                    <m:r>
                      <a:rPr lang="en-US" sz="1800" i="1" dirty="0" smtClean="0">
                        <a:latin typeface="Cambria Math" panose="02040503050406030204" pitchFamily="18" charset="0"/>
                      </a:rPr>
                      <m:t>𝐴</m:t>
                    </m:r>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7</m:t>
                        </m:r>
                      </m:e>
                      <m:sub>
                        <m:r>
                          <a:rPr lang="en-US" sz="1800" b="0" i="1" dirty="0" smtClean="0">
                            <a:latin typeface="Cambria Math" panose="02040503050406030204" pitchFamily="18" charset="0"/>
                          </a:rPr>
                          <m:t>16</m:t>
                        </m:r>
                      </m:sub>
                    </m:sSub>
                    <m:r>
                      <a:rPr lang="en-US" sz="1800" i="1" dirty="0" smtClean="0">
                        <a:latin typeface="Cambria Math" panose="02040503050406030204" pitchFamily="18" charset="0"/>
                      </a:rPr>
                      <m:t>+5</m:t>
                    </m:r>
                    <m:sSub>
                      <m:sSubPr>
                        <m:ctrlPr>
                          <a:rPr lang="en-US" sz="1800" i="1" dirty="0" smtClean="0">
                            <a:latin typeface="Cambria Math" panose="02040503050406030204" pitchFamily="18" charset="0"/>
                          </a:rPr>
                        </m:ctrlPr>
                      </m:sSubPr>
                      <m:e>
                        <m:r>
                          <a:rPr lang="en-US" sz="1800" i="1" dirty="0" smtClean="0">
                            <a:latin typeface="Cambria Math" panose="02040503050406030204" pitchFamily="18" charset="0"/>
                          </a:rPr>
                          <m:t>𝐶</m:t>
                        </m:r>
                      </m:e>
                      <m:sub>
                        <m:r>
                          <a:rPr lang="en-US" sz="1800" b="0" i="1" dirty="0" smtClean="0">
                            <a:latin typeface="Cambria Math" panose="02040503050406030204" pitchFamily="18" charset="0"/>
                          </a:rPr>
                          <m:t>16</m:t>
                        </m:r>
                      </m:sub>
                    </m:sSub>
                  </m:oMath>
                </a14:m>
                <a:r>
                  <a:rPr lang="en-US" sz="1800" dirty="0"/>
                  <a:t> </a:t>
                </a: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103</m:t>
                        </m:r>
                      </m:e>
                      <m:sub>
                        <m:r>
                          <a:rPr lang="en-US" sz="1600" b="0" i="1" dirty="0" smtClean="0">
                            <a:latin typeface="Cambria Math" panose="02040503050406030204" pitchFamily="18" charset="0"/>
                          </a:rPr>
                          <m:t>16</m:t>
                        </m:r>
                      </m:sub>
                    </m:sSub>
                  </m:oMath>
                </a14:m>
                <a:endParaRPr lang="en-US" sz="1800" dirty="0"/>
              </a:p>
              <a:p>
                <a:pPr lvl="1"/>
                <a:r>
                  <a:rPr lang="en-US" sz="1600" dirty="0"/>
                  <a:t>Convert these three numbers to decimal to double check your work. </a:t>
                </a:r>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167</m:t>
                        </m:r>
                      </m:e>
                      <m:sub>
                        <m:r>
                          <a:rPr lang="en-US" sz="1600" b="0" i="1" dirty="0" smtClean="0">
                            <a:latin typeface="Cambria Math" panose="02040503050406030204" pitchFamily="18" charset="0"/>
                          </a:rPr>
                          <m:t>10</m:t>
                        </m:r>
                      </m:sub>
                    </m:sSub>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92</m:t>
                        </m:r>
                      </m:e>
                      <m:sub>
                        <m:r>
                          <a:rPr lang="en-US" sz="1600" b="0" i="1" dirty="0" smtClean="0">
                            <a:latin typeface="Cambria Math" panose="02040503050406030204" pitchFamily="18" charset="0"/>
                          </a:rPr>
                          <m:t>10</m:t>
                        </m:r>
                      </m:sub>
                    </m:sSub>
                    <m:r>
                      <a:rPr lang="en-US" sz="1600" i="1" dirty="0" smtClean="0">
                        <a:latin typeface="Cambria Math" panose="02040503050406030204" pitchFamily="18" charset="0"/>
                      </a:rPr>
                      <m:t>=</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259</m:t>
                        </m:r>
                      </m:e>
                      <m:sub>
                        <m:r>
                          <a:rPr lang="en-US" sz="1600" b="0" i="1" dirty="0" smtClean="0">
                            <a:latin typeface="Cambria Math" panose="02040503050406030204" pitchFamily="18" charset="0"/>
                          </a:rPr>
                          <m:t>10</m:t>
                        </m:r>
                      </m:sub>
                    </m:sSub>
                    <m:r>
                      <a:rPr lang="en-US" sz="1600" i="1" dirty="0" smtClean="0">
                        <a:latin typeface="Cambria Math" panose="02040503050406030204" pitchFamily="18" charset="0"/>
                      </a:rPr>
                      <m:t>	</m:t>
                    </m:r>
                  </m:oMath>
                </a14:m>
                <a:endParaRPr lang="en-US" sz="1600" dirty="0"/>
              </a:p>
            </p:txBody>
          </p:sp>
        </mc:Choice>
        <mc:Fallback xmlns="">
          <p:sp>
            <p:nvSpPr>
              <p:cNvPr id="3" name="Content Placeholder 2">
                <a:extLst>
                  <a:ext uri="{FF2B5EF4-FFF2-40B4-BE49-F238E27FC236}">
                    <a16:creationId xmlns:a16="http://schemas.microsoft.com/office/drawing/2014/main" id="{8AE64D4D-46AF-46E0-69FB-60B8F4763FBC}"/>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l="-349"/>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6715EBB9-5129-239A-2830-173E37332695}"/>
              </a:ext>
            </a:extLst>
          </p:cNvPr>
          <p:cNvSpPr>
            <a:spLocks noGrp="1"/>
          </p:cNvSpPr>
          <p:nvPr>
            <p:ph type="sldNum" sz="quarter" idx="12"/>
          </p:nvPr>
        </p:nvSpPr>
        <p:spPr/>
        <p:txBody>
          <a:bodyPr/>
          <a:lstStyle/>
          <a:p>
            <a:fld id="{CC057153-B650-4DEB-B370-79DDCFDCE934}" type="slidenum">
              <a:rPr lang="en-US" smtClean="0"/>
              <a:t>90</a:t>
            </a:fld>
            <a:endParaRPr lang="en-US"/>
          </a:p>
        </p:txBody>
      </p:sp>
      <p:sp>
        <p:nvSpPr>
          <p:cNvPr id="31" name="TextBox 30">
            <a:extLst>
              <a:ext uri="{FF2B5EF4-FFF2-40B4-BE49-F238E27FC236}">
                <a16:creationId xmlns:a16="http://schemas.microsoft.com/office/drawing/2014/main" id="{FC10CE87-BE76-A9FA-8098-03F556B66CAA}"/>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38873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37FE2-3DA6-8B15-20A4-5B76AA9379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D9A1A-C29D-6887-792D-2C7F7E47A49C}"/>
              </a:ext>
            </a:extLst>
          </p:cNvPr>
          <p:cNvSpPr>
            <a:spLocks noGrp="1"/>
          </p:cNvSpPr>
          <p:nvPr>
            <p:ph type="title"/>
          </p:nvPr>
        </p:nvSpPr>
        <p:spPr/>
        <p:txBody>
          <a:bodyPr/>
          <a:lstStyle/>
          <a:p>
            <a:r>
              <a:rPr lang="en-US" dirty="0"/>
              <a:t>Practice Problems – Answer 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5E4DA85-4B01-1104-6479-056A3EB5CB3B}"/>
                  </a:ext>
                </a:extLst>
              </p:cNvPr>
              <p:cNvSpPr>
                <a:spLocks noGrp="1"/>
              </p:cNvSpPr>
              <p:nvPr>
                <p:ph idx="1"/>
              </p:nvPr>
            </p:nvSpPr>
            <p:spPr>
              <a:xfrm>
                <a:off x="612647" y="1715532"/>
                <a:ext cx="10917366" cy="4593828"/>
              </a:xfrm>
            </p:spPr>
            <p:txBody>
              <a:bodyPr>
                <a:normAutofit/>
              </a:bodyPr>
              <a:lstStyle/>
              <a:p>
                <a:pPr lvl="1"/>
                <a:r>
                  <a:rPr lang="en-US" dirty="0"/>
                  <a:t>What will the results of the following operations be in binary and decimal assuming 8 bits?</a:t>
                </a:r>
              </a:p>
              <a:p>
                <a:pPr lvl="1"/>
                <a:endParaRPr lang="en-US" dirty="0"/>
              </a:p>
              <a:p>
                <a:pPr lvl="1"/>
                <a:endParaRPr lang="en-US" sz="1600" b="0" dirty="0"/>
              </a:p>
              <a:p>
                <a:pPr lvl="1"/>
                <a14:m>
                  <m:oMath xmlns:m="http://schemas.openxmlformats.org/officeDocument/2006/math">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−28</m:t>
                        </m:r>
                      </m:e>
                      <m:sub>
                        <m:r>
                          <a:rPr lang="en-US" sz="1600" i="1" dirty="0">
                            <a:latin typeface="Cambria Math" panose="02040503050406030204" pitchFamily="18" charset="0"/>
                          </a:rPr>
                          <m:t>10</m:t>
                        </m:r>
                      </m:sub>
                    </m:sSub>
                    <m:r>
                      <a:rPr lang="en-US" sz="1600" i="1" dirty="0">
                        <a:latin typeface="Cambria Math" panose="02040503050406030204" pitchFamily="18" charset="0"/>
                      </a:rPr>
                      <m:t>≫</m:t>
                    </m:r>
                    <m:r>
                      <a:rPr lang="en-US" sz="1600" b="0" i="1" dirty="0" smtClean="0">
                        <a:latin typeface="Cambria Math" panose="02040503050406030204" pitchFamily="18" charset="0"/>
                      </a:rPr>
                      <m:t>2</m:t>
                    </m:r>
                    <m:r>
                      <a:rPr lang="en-US" sz="1600" i="1" dirty="0">
                        <a:latin typeface="Cambria Math" panose="02040503050406030204" pitchFamily="18" charset="0"/>
                      </a:rPr>
                      <m:t> = </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11100100</m:t>
                        </m:r>
                      </m:e>
                      <m:sub>
                        <m:r>
                          <a:rPr lang="en-US" sz="1600" i="1" dirty="0">
                            <a:latin typeface="Cambria Math" panose="02040503050406030204" pitchFamily="18" charset="0"/>
                          </a:rPr>
                          <m:t>2</m:t>
                        </m:r>
                      </m:sub>
                    </m:sSub>
                    <m:r>
                      <a:rPr lang="en-US" sz="1600" i="1" dirty="0">
                        <a:latin typeface="Cambria Math" panose="02040503050406030204" pitchFamily="18" charset="0"/>
                      </a:rPr>
                      <m:t>≫</m:t>
                    </m:r>
                    <m:r>
                      <a:rPr lang="en-US" sz="1600" b="0" i="1" dirty="0" smtClean="0">
                        <a:latin typeface="Cambria Math" panose="02040503050406030204" pitchFamily="18" charset="0"/>
                      </a:rPr>
                      <m:t>2</m:t>
                    </m:r>
                    <m:r>
                      <a:rPr lang="en-US" sz="1600" i="1" dirty="0">
                        <a:latin typeface="Cambria Math" panose="02040503050406030204" pitchFamily="18" charset="0"/>
                      </a:rPr>
                      <m:t> =</m:t>
                    </m:r>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11111001</m:t>
                        </m:r>
                      </m:e>
                      <m:sub>
                        <m:r>
                          <a:rPr lang="en-US" sz="1600" i="1" dirty="0">
                            <a:latin typeface="Cambria Math" panose="02040503050406030204" pitchFamily="18" charset="0"/>
                          </a:rPr>
                          <m:t>2</m:t>
                        </m:r>
                      </m:sub>
                    </m:sSub>
                    <m:r>
                      <a:rPr lang="en-US" sz="1600" i="1" dirty="0">
                        <a:latin typeface="Cambria Math" panose="02040503050406030204" pitchFamily="18" charset="0"/>
                      </a:rPr>
                      <m:t>=</m:t>
                    </m:r>
                    <m:sSub>
                      <m:sSubPr>
                        <m:ctrlPr>
                          <a:rPr lang="en-US" sz="1600" b="0" i="1" dirty="0" smtClean="0">
                            <a:latin typeface="Cambria Math" panose="02040503050406030204" pitchFamily="18" charset="0"/>
                          </a:rPr>
                        </m:ctrlPr>
                      </m:sSubPr>
                      <m:e>
                        <m:r>
                          <a:rPr lang="en-US" sz="1600" b="0" i="1" dirty="0" smtClean="0">
                            <a:latin typeface="Cambria Math" panose="02040503050406030204" pitchFamily="18" charset="0"/>
                          </a:rPr>
                          <m:t>−7</m:t>
                        </m:r>
                      </m:e>
                      <m:sub>
                        <m:r>
                          <a:rPr lang="en-US" sz="1600" i="1" dirty="0">
                            <a:latin typeface="Cambria Math" panose="02040503050406030204" pitchFamily="18" charset="0"/>
                          </a:rPr>
                          <m:t>10</m:t>
                        </m:r>
                      </m:sub>
                    </m:sSub>
                  </m:oMath>
                </a14:m>
                <a:endParaRPr lang="en-US" sz="1600" dirty="0"/>
              </a:p>
              <a:p>
                <a:pPr lvl="1"/>
                <a:endParaRPr lang="en-US" sz="1600" dirty="0"/>
              </a:p>
            </p:txBody>
          </p:sp>
        </mc:Choice>
        <mc:Fallback xmlns="">
          <p:sp>
            <p:nvSpPr>
              <p:cNvPr id="3" name="Content Placeholder 2">
                <a:extLst>
                  <a:ext uri="{FF2B5EF4-FFF2-40B4-BE49-F238E27FC236}">
                    <a16:creationId xmlns:a16="http://schemas.microsoft.com/office/drawing/2014/main" id="{75E4DA85-4B01-1104-6479-056A3EB5CB3B}"/>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20BD6395-15BB-C6F0-57F3-0299580865DC}"/>
              </a:ext>
            </a:extLst>
          </p:cNvPr>
          <p:cNvSpPr>
            <a:spLocks noGrp="1"/>
          </p:cNvSpPr>
          <p:nvPr>
            <p:ph type="sldNum" sz="quarter" idx="12"/>
          </p:nvPr>
        </p:nvSpPr>
        <p:spPr/>
        <p:txBody>
          <a:bodyPr/>
          <a:lstStyle/>
          <a:p>
            <a:fld id="{CC057153-B650-4DEB-B370-79DDCFDCE934}" type="slidenum">
              <a:rPr lang="en-US" smtClean="0"/>
              <a:t>91</a:t>
            </a:fld>
            <a:endParaRPr lang="en-US"/>
          </a:p>
        </p:txBody>
      </p:sp>
      <p:sp>
        <p:nvSpPr>
          <p:cNvPr id="31" name="TextBox 30">
            <a:extLst>
              <a:ext uri="{FF2B5EF4-FFF2-40B4-BE49-F238E27FC236}">
                <a16:creationId xmlns:a16="http://schemas.microsoft.com/office/drawing/2014/main" id="{4B366CC0-5C07-3A99-C6EA-8CEEFFB29AE8}"/>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33396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7411C-C9A0-B8FB-333E-81ADF2422B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9C54C5-DDE1-6E47-7B81-B61664B3935D}"/>
              </a:ext>
            </a:extLst>
          </p:cNvPr>
          <p:cNvSpPr>
            <a:spLocks noGrp="1"/>
          </p:cNvSpPr>
          <p:nvPr>
            <p:ph type="title"/>
          </p:nvPr>
        </p:nvSpPr>
        <p:spPr/>
        <p:txBody>
          <a:bodyPr/>
          <a:lstStyle/>
          <a:p>
            <a:r>
              <a:rPr lang="en-US" dirty="0"/>
              <a:t>Practice Problems – Answer 3</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DFA84D9-3FD3-0B3A-A231-14EF7438E2A7}"/>
                  </a:ext>
                </a:extLst>
              </p:cNvPr>
              <p:cNvSpPr>
                <a:spLocks noGrp="1"/>
              </p:cNvSpPr>
              <p:nvPr>
                <p:ph idx="1"/>
              </p:nvPr>
            </p:nvSpPr>
            <p:spPr>
              <a:xfrm>
                <a:off x="612647" y="1715532"/>
                <a:ext cx="10917366" cy="4593828"/>
              </a:xfrm>
            </p:spPr>
            <p:txBody>
              <a:bodyPr>
                <a:normAutofit/>
              </a:bodyPr>
              <a:lstStyle/>
              <a:p>
                <a:pPr lvl="1"/>
                <a:r>
                  <a:rPr lang="en-US" dirty="0"/>
                  <a:t>Compute the following expressions in Python:</a:t>
                </a: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101101012</m:t>
                        </m:r>
                      </m:e>
                      <m:sub>
                        <m:r>
                          <a:rPr lang="en-US" sz="1600" b="0" i="1" dirty="0" smtClean="0">
                            <a:latin typeface="Cambria Math" panose="02040503050406030204" pitchFamily="18" charset="0"/>
                          </a:rPr>
                          <m:t>2</m:t>
                        </m:r>
                      </m:sub>
                    </m:sSub>
                    <m:r>
                      <a:rPr lang="en-US" sz="1600" i="1" dirty="0" smtClean="0">
                        <a:latin typeface="Cambria Math" panose="02040503050406030204" pitchFamily="18" charset="0"/>
                      </a:rPr>
                      <m:t>​</m:t>
                    </m:r>
                    <m:r>
                      <a:rPr lang="en-US" sz="1600" b="0" i="1" dirty="0" smtClean="0">
                        <a:latin typeface="Cambria Math" panose="02040503050406030204" pitchFamily="18" charset="0"/>
                      </a:rPr>
                      <m:t>&amp;</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11110000</m:t>
                        </m:r>
                      </m:e>
                      <m:sub>
                        <m:r>
                          <a:rPr lang="en-US" sz="1600" b="0" i="1" dirty="0" smtClean="0">
                            <a:latin typeface="Cambria Math" panose="02040503050406030204" pitchFamily="18" charset="0"/>
                          </a:rPr>
                          <m:t>2</m:t>
                        </m:r>
                      </m:sub>
                    </m:sSub>
                    <m:r>
                      <a:rPr lang="en-US" sz="1600" dirty="0">
                        <a:latin typeface="Cambria Math" panose="02040503050406030204" pitchFamily="18" charset="0"/>
                      </a:rPr>
                      <m:t>=</m:t>
                    </m:r>
                    <m:sSub>
                      <m:sSubPr>
                        <m:ctrlPr>
                          <a:rPr lang="en-US" sz="1600" dirty="0">
                            <a:latin typeface="Cambria Math" panose="02040503050406030204" pitchFamily="18" charset="0"/>
                          </a:rPr>
                        </m:ctrlPr>
                      </m:sSubPr>
                      <m:e>
                        <m:r>
                          <a:rPr lang="en-US" sz="1600" dirty="0">
                            <a:latin typeface="Cambria Math" panose="02040503050406030204" pitchFamily="18" charset="0"/>
                          </a:rPr>
                          <m:t>10110000</m:t>
                        </m:r>
                      </m:e>
                      <m:sub>
                        <m:r>
                          <a:rPr lang="en-US" sz="1600" b="0" i="0" dirty="0" smtClean="0">
                            <a:latin typeface="Cambria Math" panose="02040503050406030204" pitchFamily="18" charset="0"/>
                          </a:rPr>
                          <m:t>2</m:t>
                        </m:r>
                      </m:sub>
                    </m:sSub>
                  </m:oMath>
                </a14:m>
                <a:endParaRPr lang="en-US" sz="1600" b="0" dirty="0"/>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01011011</m:t>
                        </m:r>
                      </m:e>
                      <m:sub>
                        <m:r>
                          <a:rPr lang="en-US" sz="1600" b="0" i="1" dirty="0" smtClean="0">
                            <a:latin typeface="Cambria Math" panose="02040503050406030204" pitchFamily="18" charset="0"/>
                          </a:rPr>
                          <m:t>2</m:t>
                        </m:r>
                      </m:sub>
                    </m:sSub>
                    <m:r>
                      <a:rPr lang="en-US" sz="1600" i="1" dirty="0">
                        <a:latin typeface="Cambria Math" panose="02040503050406030204" pitchFamily="18" charset="0"/>
                      </a:rPr>
                      <m:t>|</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00101101</m:t>
                        </m:r>
                      </m:e>
                      <m:sub>
                        <m:r>
                          <a:rPr lang="en-US" sz="1600" b="0" i="1" dirty="0" smtClean="0">
                            <a:latin typeface="Cambria Math" panose="02040503050406030204" pitchFamily="18" charset="0"/>
                          </a:rPr>
                          <m:t>2</m:t>
                        </m:r>
                      </m:sub>
                    </m:sSub>
                    <m:r>
                      <a:rPr lang="en-US" sz="1600" i="1" dirty="0">
                        <a:latin typeface="Cambria Math" panose="02040503050406030204" pitchFamily="18" charset="0"/>
                      </a:rPr>
                      <m:t>=</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01111111</m:t>
                        </m:r>
                      </m:e>
                      <m:sub>
                        <m:r>
                          <a:rPr lang="en-US" sz="1600" b="0" i="1" dirty="0" smtClean="0">
                            <a:latin typeface="Cambria Math" panose="02040503050406030204" pitchFamily="18" charset="0"/>
                          </a:rPr>
                          <m:t>2</m:t>
                        </m:r>
                      </m:sub>
                    </m:sSub>
                  </m:oMath>
                </a14:m>
                <a:endParaRPr lang="en-US" sz="1600" b="0" i="1" dirty="0">
                  <a:latin typeface="Cambria Math" panose="02040503050406030204" pitchFamily="18" charset="0"/>
                </a:endParaRPr>
              </a:p>
              <a:p>
                <a:pPr lvl="1"/>
                <a14:m>
                  <m:oMath xmlns:m="http://schemas.openxmlformats.org/officeDocument/2006/math">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11001010</m:t>
                        </m:r>
                      </m:e>
                      <m:sub>
                        <m:r>
                          <a:rPr lang="en-US" sz="1600" b="0" i="1" dirty="0" smtClean="0">
                            <a:latin typeface="Cambria Math" panose="02040503050406030204" pitchFamily="18" charset="0"/>
                          </a:rPr>
                          <m:t>2</m:t>
                        </m:r>
                      </m:sub>
                    </m:sSub>
                    <m:r>
                      <a:rPr lang="en-US" sz="1600" b="0" i="1" dirty="0" smtClean="0">
                        <a:latin typeface="Cambria Math" panose="02040503050406030204" pitchFamily="18" charset="0"/>
                      </a:rPr>
                      <m:t> </m:t>
                    </m:r>
                    <m:r>
                      <a:rPr lang="en-US" sz="1600" b="0" i="1" dirty="0" smtClean="0">
                        <a:latin typeface="Cambria Math" panose="02040503050406030204" pitchFamily="18" charset="0"/>
                        <a:ea typeface="Cambria Math" panose="02040503050406030204" pitchFamily="18" charset="0"/>
                      </a:rPr>
                      <m:t>⋀</m:t>
                    </m:r>
                    <m:r>
                      <a:rPr lang="en-US" sz="1600" b="0" i="1" dirty="0" smtClean="0">
                        <a:latin typeface="Cambria Math" panose="02040503050406030204" pitchFamily="18" charset="0"/>
                      </a:rPr>
                      <m:t>1</m:t>
                    </m:r>
                    <m:sSub>
                      <m:sSubPr>
                        <m:ctrlPr>
                          <a:rPr lang="en-US" sz="1600" i="1" dirty="0" smtClean="0">
                            <a:latin typeface="Cambria Math" panose="02040503050406030204" pitchFamily="18" charset="0"/>
                          </a:rPr>
                        </m:ctrlPr>
                      </m:sSubPr>
                      <m:e>
                        <m:r>
                          <a:rPr lang="en-US" sz="1600" i="1" dirty="0" smtClean="0">
                            <a:latin typeface="Cambria Math" panose="02040503050406030204" pitchFamily="18" charset="0"/>
                          </a:rPr>
                          <m:t>0101100</m:t>
                        </m:r>
                      </m:e>
                      <m:sub>
                        <m:r>
                          <a:rPr lang="en-US" sz="1600" i="1" dirty="0" smtClean="0">
                            <a:latin typeface="Cambria Math" panose="02040503050406030204" pitchFamily="18" charset="0"/>
                          </a:rPr>
                          <m:t>2</m:t>
                        </m:r>
                      </m:sub>
                    </m:sSub>
                    <m:r>
                      <a:rPr lang="en-US" sz="1600" i="1" dirty="0" smtClean="0">
                        <a:latin typeface="Cambria Math" panose="02040503050406030204" pitchFamily="18" charset="0"/>
                      </a:rPr>
                      <m:t>​</m:t>
                    </m:r>
                    <m:r>
                      <a:rPr lang="en-US" sz="1600" i="1" dirty="0">
                        <a:latin typeface="Cambria Math" panose="02040503050406030204" pitchFamily="18" charset="0"/>
                      </a:rPr>
                      <m:t>=</m:t>
                    </m:r>
                    <m:sSub>
                      <m:sSubPr>
                        <m:ctrlPr>
                          <a:rPr lang="en-US" sz="1600" i="1" dirty="0">
                            <a:latin typeface="Cambria Math" panose="02040503050406030204" pitchFamily="18" charset="0"/>
                          </a:rPr>
                        </m:ctrlPr>
                      </m:sSubPr>
                      <m:e>
                        <m:r>
                          <a:rPr lang="en-US" sz="1600" i="1" dirty="0">
                            <a:latin typeface="Cambria Math" panose="02040503050406030204" pitchFamily="18" charset="0"/>
                          </a:rPr>
                          <m:t>01100110</m:t>
                        </m:r>
                      </m:e>
                      <m:sub>
                        <m:r>
                          <a:rPr lang="en-US" sz="1600" b="0" i="1" dirty="0" smtClean="0">
                            <a:latin typeface="Cambria Math" panose="02040503050406030204" pitchFamily="18" charset="0"/>
                          </a:rPr>
                          <m:t>2</m:t>
                        </m:r>
                      </m:sub>
                    </m:sSub>
                  </m:oMath>
                </a14:m>
                <a:endParaRPr lang="en-US" sz="1600" b="0" i="1" dirty="0">
                  <a:latin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1DFA84D9-3FD3-0B3A-A231-14EF7438E2A7}"/>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4553577A-DAC9-7AFC-8179-D6105713FFEC}"/>
              </a:ext>
            </a:extLst>
          </p:cNvPr>
          <p:cNvSpPr>
            <a:spLocks noGrp="1"/>
          </p:cNvSpPr>
          <p:nvPr>
            <p:ph type="sldNum" sz="quarter" idx="12"/>
          </p:nvPr>
        </p:nvSpPr>
        <p:spPr/>
        <p:txBody>
          <a:bodyPr/>
          <a:lstStyle/>
          <a:p>
            <a:fld id="{CC057153-B650-4DEB-B370-79DDCFDCE934}" type="slidenum">
              <a:rPr lang="en-US" smtClean="0"/>
              <a:t>92</a:t>
            </a:fld>
            <a:endParaRPr lang="en-US"/>
          </a:p>
        </p:txBody>
      </p:sp>
      <p:sp>
        <p:nvSpPr>
          <p:cNvPr id="31" name="TextBox 30">
            <a:extLst>
              <a:ext uri="{FF2B5EF4-FFF2-40B4-BE49-F238E27FC236}">
                <a16:creationId xmlns:a16="http://schemas.microsoft.com/office/drawing/2014/main" id="{E2B6FD72-D8B9-0BF3-4B6B-B1A45336A513}"/>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5021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anillaVTI">
  <a:themeElements>
    <a:clrScheme name="AnalogousFromDarkSeedLeftStep">
      <a:dk1>
        <a:srgbClr val="000000"/>
      </a:dk1>
      <a:lt1>
        <a:srgbClr val="FFFFFF"/>
      </a:lt1>
      <a:dk2>
        <a:srgbClr val="1C2432"/>
      </a:dk2>
      <a:lt2>
        <a:srgbClr val="F2F3F0"/>
      </a:lt2>
      <a:accent1>
        <a:srgbClr val="844BC5"/>
      </a:accent1>
      <a:accent2>
        <a:srgbClr val="4842B7"/>
      </a:accent2>
      <a:accent3>
        <a:srgbClr val="4B78C5"/>
      </a:accent3>
      <a:accent4>
        <a:srgbClr val="3999B3"/>
      </a:accent4>
      <a:accent5>
        <a:srgbClr val="49C0A8"/>
      </a:accent5>
      <a:accent6>
        <a:srgbClr val="39B368"/>
      </a:accent6>
      <a:hlink>
        <a:srgbClr val="339A97"/>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39235</TotalTime>
  <Words>7603</Words>
  <Application>Microsoft Macintosh PowerPoint</Application>
  <PresentationFormat>Widescreen</PresentationFormat>
  <Paragraphs>2076</Paragraphs>
  <Slides>92</Slides>
  <Notes>92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92</vt:i4>
      </vt:variant>
    </vt:vector>
  </HeadingPairs>
  <TitlesOfParts>
    <vt:vector size="99" baseType="lpstr">
      <vt:lpstr>Aptos</vt:lpstr>
      <vt:lpstr>Arial</vt:lpstr>
      <vt:lpstr>Cambria Math</vt:lpstr>
      <vt:lpstr>Monaco</vt:lpstr>
      <vt:lpstr>Neue Haas Grotesk Text Pro</vt:lpstr>
      <vt:lpstr>Times New Roman</vt:lpstr>
      <vt:lpstr>VanillaVTI</vt:lpstr>
      <vt:lpstr>Binary Arithmetic in Python &amp; Representing Information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Floating point numbers</vt:lpstr>
      <vt:lpstr>PowerPoint Presentation</vt:lpstr>
      <vt:lpstr>PowerPoint Presentation</vt:lpstr>
      <vt:lpstr>How is an image represented?</vt:lpstr>
      <vt:lpstr>How is an image represented?</vt:lpstr>
      <vt:lpstr>PowerPoint Presentation</vt:lpstr>
      <vt:lpstr>PowerPoint Presentation</vt:lpstr>
      <vt:lpstr>PowerPoint Presentation</vt:lpstr>
      <vt:lpstr>PowerPoint Presentation</vt:lpstr>
      <vt:lpstr>PowerPoint Presentation</vt:lpstr>
      <vt:lpstr>Practice Problems – Problem 1</vt:lpstr>
      <vt:lpstr>Practice Problems – Problem 2</vt:lpstr>
      <vt:lpstr>Practice Problems – Problem 3</vt:lpstr>
      <vt:lpstr>Practice Problems – Answer 1</vt:lpstr>
      <vt:lpstr>Practice Problems – Answer 2</vt:lpstr>
      <vt:lpstr>Practice Problems – Answer 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Alexandra Papoutsaki</dc:creator>
  <cp:lastModifiedBy>Alexandra Papoutsaki</cp:lastModifiedBy>
  <cp:revision>385</cp:revision>
  <cp:lastPrinted>2026-09-15T21:34:30Z</cp:lastPrinted>
  <dcterms:created xsi:type="dcterms:W3CDTF">2025-02-11T22:53:59Z</dcterms:created>
  <dcterms:modified xsi:type="dcterms:W3CDTF">2026-09-16T18:03:19Z</dcterms:modified>
</cp:coreProperties>
</file>