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4"/>
  </p:notesMasterIdLst>
  <p:sldIdLst>
    <p:sldId id="256" r:id="rId2"/>
    <p:sldId id="271" r:id="rId3"/>
    <p:sldId id="270" r:id="rId4"/>
    <p:sldId id="392" r:id="rId5"/>
    <p:sldId id="393" r:id="rId6"/>
    <p:sldId id="394" r:id="rId7"/>
    <p:sldId id="395" r:id="rId8"/>
    <p:sldId id="396" r:id="rId9"/>
    <p:sldId id="397" r:id="rId10"/>
    <p:sldId id="398" r:id="rId11"/>
    <p:sldId id="399" r:id="rId12"/>
    <p:sldId id="400" r:id="rId13"/>
    <p:sldId id="401" r:id="rId14"/>
    <p:sldId id="402" r:id="rId15"/>
    <p:sldId id="403" r:id="rId16"/>
    <p:sldId id="303" r:id="rId17"/>
    <p:sldId id="304" r:id="rId18"/>
    <p:sldId id="348" r:id="rId19"/>
    <p:sldId id="484" r:id="rId20"/>
    <p:sldId id="485" r:id="rId21"/>
    <p:sldId id="486" r:id="rId22"/>
    <p:sldId id="404" r:id="rId23"/>
    <p:sldId id="405" r:id="rId24"/>
    <p:sldId id="406" r:id="rId25"/>
    <p:sldId id="487" r:id="rId26"/>
    <p:sldId id="488" r:id="rId27"/>
    <p:sldId id="349" r:id="rId28"/>
    <p:sldId id="474" r:id="rId29"/>
    <p:sldId id="492" r:id="rId30"/>
    <p:sldId id="493" r:id="rId31"/>
    <p:sldId id="494" r:id="rId32"/>
    <p:sldId id="496" r:id="rId33"/>
    <p:sldId id="497" r:id="rId34"/>
    <p:sldId id="498" r:id="rId35"/>
    <p:sldId id="500" r:id="rId36"/>
    <p:sldId id="501" r:id="rId37"/>
    <p:sldId id="278" r:id="rId38"/>
    <p:sldId id="504" r:id="rId39"/>
    <p:sldId id="505" r:id="rId40"/>
    <p:sldId id="506" r:id="rId41"/>
    <p:sldId id="507" r:id="rId42"/>
    <p:sldId id="508" r:id="rId43"/>
    <p:sldId id="509" r:id="rId44"/>
    <p:sldId id="510" r:id="rId45"/>
    <p:sldId id="511" r:id="rId46"/>
    <p:sldId id="512" r:id="rId47"/>
    <p:sldId id="513" r:id="rId48"/>
    <p:sldId id="286" r:id="rId49"/>
    <p:sldId id="514" r:id="rId50"/>
    <p:sldId id="289" r:id="rId51"/>
    <p:sldId id="290" r:id="rId52"/>
    <p:sldId id="291" r:id="rId53"/>
    <p:sldId id="292" r:id="rId54"/>
    <p:sldId id="293" r:id="rId55"/>
    <p:sldId id="515" r:id="rId56"/>
    <p:sldId id="517" r:id="rId57"/>
    <p:sldId id="546" r:id="rId58"/>
    <p:sldId id="287" r:id="rId59"/>
    <p:sldId id="295" r:id="rId60"/>
    <p:sldId id="547" r:id="rId61"/>
    <p:sldId id="462" r:id="rId62"/>
    <p:sldId id="520" r:id="rId63"/>
    <p:sldId id="521" r:id="rId64"/>
    <p:sldId id="522" r:id="rId65"/>
    <p:sldId id="523" r:id="rId66"/>
    <p:sldId id="524" r:id="rId67"/>
    <p:sldId id="525" r:id="rId68"/>
    <p:sldId id="526" r:id="rId69"/>
    <p:sldId id="518" r:id="rId70"/>
    <p:sldId id="527" r:id="rId71"/>
    <p:sldId id="528" r:id="rId72"/>
    <p:sldId id="471" r:id="rId73"/>
    <p:sldId id="325" r:id="rId74"/>
    <p:sldId id="347" r:id="rId75"/>
    <p:sldId id="327" r:id="rId76"/>
    <p:sldId id="354" r:id="rId77"/>
    <p:sldId id="350" r:id="rId78"/>
    <p:sldId id="340" r:id="rId79"/>
    <p:sldId id="529" r:id="rId80"/>
    <p:sldId id="342" r:id="rId81"/>
    <p:sldId id="344" r:id="rId82"/>
    <p:sldId id="530" r:id="rId83"/>
    <p:sldId id="351" r:id="rId84"/>
    <p:sldId id="533" r:id="rId85"/>
    <p:sldId id="352" r:id="rId86"/>
    <p:sldId id="355" r:id="rId87"/>
    <p:sldId id="534" r:id="rId88"/>
    <p:sldId id="356" r:id="rId89"/>
    <p:sldId id="357" r:id="rId90"/>
    <p:sldId id="358" r:id="rId91"/>
    <p:sldId id="359" r:id="rId92"/>
    <p:sldId id="360" r:id="rId93"/>
    <p:sldId id="361" r:id="rId94"/>
    <p:sldId id="362" r:id="rId95"/>
    <p:sldId id="548" r:id="rId96"/>
    <p:sldId id="542" r:id="rId97"/>
    <p:sldId id="363" r:id="rId98"/>
    <p:sldId id="364" r:id="rId99"/>
    <p:sldId id="367" r:id="rId100"/>
    <p:sldId id="368" r:id="rId101"/>
    <p:sldId id="370" r:id="rId102"/>
    <p:sldId id="543" r:id="rId103"/>
    <p:sldId id="371" r:id="rId104"/>
    <p:sldId id="375" r:id="rId105"/>
    <p:sldId id="376" r:id="rId106"/>
    <p:sldId id="377" r:id="rId107"/>
    <p:sldId id="544" r:id="rId108"/>
    <p:sldId id="379" r:id="rId109"/>
    <p:sldId id="380" r:id="rId110"/>
    <p:sldId id="381" r:id="rId111"/>
    <p:sldId id="382" r:id="rId112"/>
    <p:sldId id="383" r:id="rId113"/>
    <p:sldId id="535" r:id="rId114"/>
    <p:sldId id="545" r:id="rId115"/>
    <p:sldId id="536" r:id="rId116"/>
    <p:sldId id="537" r:id="rId117"/>
    <p:sldId id="388" r:id="rId118"/>
    <p:sldId id="389" r:id="rId119"/>
    <p:sldId id="391" r:id="rId120"/>
    <p:sldId id="538" r:id="rId121"/>
    <p:sldId id="539" r:id="rId122"/>
    <p:sldId id="390" r:id="rId123"/>
    <p:sldId id="334" r:id="rId124"/>
    <p:sldId id="335" r:id="rId125"/>
    <p:sldId id="329" r:id="rId126"/>
    <p:sldId id="330" r:id="rId127"/>
    <p:sldId id="341" r:id="rId128"/>
    <p:sldId id="549" r:id="rId129"/>
    <p:sldId id="384" r:id="rId130"/>
    <p:sldId id="385" r:id="rId131"/>
    <p:sldId id="386" r:id="rId132"/>
    <p:sldId id="387" r:id="rId1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E5"/>
    <a:srgbClr val="0432FF"/>
    <a:srgbClr val="FF9300"/>
    <a:srgbClr val="009051"/>
    <a:srgbClr val="FFD579"/>
    <a:srgbClr val="011893"/>
    <a:srgbClr val="8EFA00"/>
    <a:srgbClr val="FFFC00"/>
    <a:srgbClr val="FF2600"/>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80294"/>
  </p:normalViewPr>
  <p:slideViewPr>
    <p:cSldViewPr snapToGrid="0">
      <p:cViewPr varScale="1">
        <p:scale>
          <a:sx n="69" d="100"/>
          <a:sy n="69" d="100"/>
        </p:scale>
        <p:origin x="216" y="7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BA23-DB00-314B-A470-A362519CA314}" type="datetimeFigureOut">
              <a:rPr lang="en-US" smtClean="0"/>
              <a:t>9/11/26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C9309-185D-B241-857D-6AB647741F6D}" type="slidenum">
              <a:rPr lang="en-US" smtClean="0"/>
              <a:t>‹#›</a:t>
            </a:fld>
            <a:endParaRPr lang="en-US"/>
          </a:p>
        </p:txBody>
      </p:sp>
    </p:spTree>
    <p:extLst>
      <p:ext uri="{BB962C8B-B14F-4D97-AF65-F5344CB8AC3E}">
        <p14:creationId xmlns:p14="http://schemas.microsoft.com/office/powerpoint/2010/main" val="15075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time, we saw that there are different numeral systems. We examined binary, decimal, and hexadecimal and learned how to convert a number from one representation to another. Today, we will focus on binary numbers alone and learn how to perform basic arithmetic with them</a:t>
            </a:r>
          </a:p>
        </p:txBody>
      </p:sp>
      <p:sp>
        <p:nvSpPr>
          <p:cNvPr id="4" name="Slide Number Placeholder 3"/>
          <p:cNvSpPr>
            <a:spLocks noGrp="1"/>
          </p:cNvSpPr>
          <p:nvPr>
            <p:ph type="sldNum" sz="quarter" idx="5"/>
          </p:nvPr>
        </p:nvSpPr>
        <p:spPr/>
        <p:txBody>
          <a:bodyPr/>
          <a:lstStyle/>
          <a:p>
            <a:fld id="{D1EC9309-185D-B241-857D-6AB647741F6D}" type="slidenum">
              <a:rPr lang="en-US" smtClean="0"/>
              <a:t>1</a:t>
            </a:fld>
            <a:endParaRPr lang="en-US"/>
          </a:p>
        </p:txBody>
      </p:sp>
    </p:spTree>
    <p:extLst>
      <p:ext uri="{BB962C8B-B14F-4D97-AF65-F5344CB8AC3E}">
        <p14:creationId xmlns:p14="http://schemas.microsoft.com/office/powerpoint/2010/main" val="44604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76F38-1EDC-BC62-774F-519991540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6BF22-9E25-258C-BDCC-6F327626D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A5EC7-10BF-8CCF-A73D-E0D1E09B96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How do we perform addition in decimal?</a:t>
            </a:r>
            <a:endParaRPr lang="en-US" dirty="0"/>
          </a:p>
        </p:txBody>
      </p:sp>
      <p:sp>
        <p:nvSpPr>
          <p:cNvPr id="4" name="Slide Number Placeholder 3">
            <a:extLst>
              <a:ext uri="{FF2B5EF4-FFF2-40B4-BE49-F238E27FC236}">
                <a16:creationId xmlns:a16="http://schemas.microsoft.com/office/drawing/2014/main" id="{D3A47B5E-6BB5-03F6-E93D-DAC46E2AD7D6}"/>
              </a:ext>
            </a:extLst>
          </p:cNvPr>
          <p:cNvSpPr>
            <a:spLocks noGrp="1"/>
          </p:cNvSpPr>
          <p:nvPr>
            <p:ph type="sldNum" sz="quarter" idx="5"/>
          </p:nvPr>
        </p:nvSpPr>
        <p:spPr/>
        <p:txBody>
          <a:bodyPr/>
          <a:lstStyle/>
          <a:p>
            <a:fld id="{D1EC9309-185D-B241-857D-6AB647741F6D}" type="slidenum">
              <a:rPr lang="en-US" smtClean="0"/>
              <a:t>2</a:t>
            </a:fld>
            <a:endParaRPr lang="en-US"/>
          </a:p>
        </p:txBody>
      </p:sp>
    </p:spTree>
    <p:extLst>
      <p:ext uri="{BB962C8B-B14F-4D97-AF65-F5344CB8AC3E}">
        <p14:creationId xmlns:p14="http://schemas.microsoft.com/office/powerpoint/2010/main" val="3126356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EF21E-7BD9-9810-63A9-CDB80A2ED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42FA5-4C5B-A667-6212-0A70623C2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5C2E7-5389-7425-242D-8B4870037BA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go back to primary education. How would you add the two decimal numbers 4597 and 334?</a:t>
            </a:r>
          </a:p>
        </p:txBody>
      </p:sp>
      <p:sp>
        <p:nvSpPr>
          <p:cNvPr id="4" name="Slide Number Placeholder 3">
            <a:extLst>
              <a:ext uri="{FF2B5EF4-FFF2-40B4-BE49-F238E27FC236}">
                <a16:creationId xmlns:a16="http://schemas.microsoft.com/office/drawing/2014/main" id="{D2E243FD-B9EC-5A1B-140C-E5D203265BF8}"/>
              </a:ext>
            </a:extLst>
          </p:cNvPr>
          <p:cNvSpPr>
            <a:spLocks noGrp="1"/>
          </p:cNvSpPr>
          <p:nvPr>
            <p:ph type="sldNum" sz="quarter" idx="5"/>
          </p:nvPr>
        </p:nvSpPr>
        <p:spPr/>
        <p:txBody>
          <a:bodyPr/>
          <a:lstStyle/>
          <a:p>
            <a:fld id="{D1EC9309-185D-B241-857D-6AB647741F6D}" type="slidenum">
              <a:rPr lang="en-US" smtClean="0"/>
              <a:t>3</a:t>
            </a:fld>
            <a:endParaRPr lang="en-US"/>
          </a:p>
        </p:txBody>
      </p:sp>
    </p:spTree>
    <p:extLst>
      <p:ext uri="{BB962C8B-B14F-4D97-AF65-F5344CB8AC3E}">
        <p14:creationId xmlns:p14="http://schemas.microsoft.com/office/powerpoint/2010/main" val="444960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A0D3E-C3ED-A337-E46C-EE12DE17E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FFD80-ACA1-15C9-EC88-2E415C3DDC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B5599C-C56D-4D58-3C9B-A807837BE7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Presumably, </a:t>
            </a:r>
            <a:r>
              <a:rPr lang="en-US" sz="1200" dirty="0"/>
              <a:t>you started with adding the rightmost digits (the least significant digits). If the sum is greater or equal to 10, then carry a 1 and write down the sum%10. Repeat with the next digits to the left, but this time include the </a:t>
            </a:r>
            <a:r>
              <a:rPr lang="en-US" sz="1200" b="1" dirty="0"/>
              <a:t>carry </a:t>
            </a:r>
            <a:r>
              <a:rPr lang="en-US" sz="1200" dirty="0"/>
              <a:t>in the addition.</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5CF4DBCF-C268-B244-C298-5333F21B200E}"/>
              </a:ext>
            </a:extLst>
          </p:cNvPr>
          <p:cNvSpPr>
            <a:spLocks noGrp="1"/>
          </p:cNvSpPr>
          <p:nvPr>
            <p:ph type="sldNum" sz="quarter" idx="5"/>
          </p:nvPr>
        </p:nvSpPr>
        <p:spPr/>
        <p:txBody>
          <a:bodyPr/>
          <a:lstStyle/>
          <a:p>
            <a:fld id="{D1EC9309-185D-B241-857D-6AB647741F6D}" type="slidenum">
              <a:rPr lang="en-US" smtClean="0"/>
              <a:t>4</a:t>
            </a:fld>
            <a:endParaRPr lang="en-US"/>
          </a:p>
        </p:txBody>
      </p:sp>
    </p:spTree>
    <p:extLst>
      <p:ext uri="{BB962C8B-B14F-4D97-AF65-F5344CB8AC3E}">
        <p14:creationId xmlns:p14="http://schemas.microsoft.com/office/powerpoint/2010/main" val="172312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9C069-7E7A-D171-DF29-B7A2735807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4F8D9-7FD8-3271-7FFF-F8A2D7E15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0FEA45-0765-F2E5-FB14-315C140F6AE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OK you (thankfully!) remember decimal addition. How would we go about adding together these two base 5 numbers?</a:t>
            </a:r>
          </a:p>
        </p:txBody>
      </p:sp>
      <p:sp>
        <p:nvSpPr>
          <p:cNvPr id="4" name="Slide Number Placeholder 3">
            <a:extLst>
              <a:ext uri="{FF2B5EF4-FFF2-40B4-BE49-F238E27FC236}">
                <a16:creationId xmlns:a16="http://schemas.microsoft.com/office/drawing/2014/main" id="{55E0193B-AD1B-231E-06C9-7E0EA22F6E8B}"/>
              </a:ext>
            </a:extLst>
          </p:cNvPr>
          <p:cNvSpPr>
            <a:spLocks noGrp="1"/>
          </p:cNvSpPr>
          <p:nvPr>
            <p:ph type="sldNum" sz="quarter" idx="5"/>
          </p:nvPr>
        </p:nvSpPr>
        <p:spPr/>
        <p:txBody>
          <a:bodyPr/>
          <a:lstStyle/>
          <a:p>
            <a:fld id="{D1EC9309-185D-B241-857D-6AB647741F6D}" type="slidenum">
              <a:rPr lang="en-US" smtClean="0"/>
              <a:t>5</a:t>
            </a:fld>
            <a:endParaRPr lang="en-US"/>
          </a:p>
        </p:txBody>
      </p:sp>
    </p:spTree>
    <p:extLst>
      <p:ext uri="{BB962C8B-B14F-4D97-AF65-F5344CB8AC3E}">
        <p14:creationId xmlns:p14="http://schemas.microsoft.com/office/powerpoint/2010/main" val="275815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B15F7-0F78-176C-4FCA-8C27BC1CA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58318-3C4C-124E-D914-C9189E683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7C36E-2895-69B4-A7C4-89CF15947FE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Again, we'd start with the least significant digits and add them up. If the sum exceeds our base (i.e.5), we have a carry of 1.</a:t>
            </a:r>
          </a:p>
        </p:txBody>
      </p:sp>
      <p:sp>
        <p:nvSpPr>
          <p:cNvPr id="4" name="Slide Number Placeholder 3">
            <a:extLst>
              <a:ext uri="{FF2B5EF4-FFF2-40B4-BE49-F238E27FC236}">
                <a16:creationId xmlns:a16="http://schemas.microsoft.com/office/drawing/2014/main" id="{2FBC5E9C-091D-45E1-01DE-16D2EF780F69}"/>
              </a:ext>
            </a:extLst>
          </p:cNvPr>
          <p:cNvSpPr>
            <a:spLocks noGrp="1"/>
          </p:cNvSpPr>
          <p:nvPr>
            <p:ph type="sldNum" sz="quarter" idx="5"/>
          </p:nvPr>
        </p:nvSpPr>
        <p:spPr/>
        <p:txBody>
          <a:bodyPr/>
          <a:lstStyle/>
          <a:p>
            <a:fld id="{D1EC9309-185D-B241-857D-6AB647741F6D}" type="slidenum">
              <a:rPr lang="en-US" smtClean="0"/>
              <a:t>6</a:t>
            </a:fld>
            <a:endParaRPr lang="en-US"/>
          </a:p>
        </p:txBody>
      </p:sp>
    </p:spTree>
    <p:extLst>
      <p:ext uri="{BB962C8B-B14F-4D97-AF65-F5344CB8AC3E}">
        <p14:creationId xmlns:p14="http://schemas.microsoft.com/office/powerpoint/2010/main" val="2876652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C91FC-4982-3FEA-79C1-BE85E4262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E46B1F-2C78-E617-5639-06F444B1B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4273B-9F3D-058F-8883-F83A7CE5FC7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further convince ourselves that this is correct by checking the decimal equivalent</a:t>
            </a:r>
          </a:p>
        </p:txBody>
      </p:sp>
      <p:sp>
        <p:nvSpPr>
          <p:cNvPr id="4" name="Slide Number Placeholder 3">
            <a:extLst>
              <a:ext uri="{FF2B5EF4-FFF2-40B4-BE49-F238E27FC236}">
                <a16:creationId xmlns:a16="http://schemas.microsoft.com/office/drawing/2014/main" id="{90A26768-A82A-DAD3-7D18-3A35DE71B61E}"/>
              </a:ext>
            </a:extLst>
          </p:cNvPr>
          <p:cNvSpPr>
            <a:spLocks noGrp="1"/>
          </p:cNvSpPr>
          <p:nvPr>
            <p:ph type="sldNum" sz="quarter" idx="5"/>
          </p:nvPr>
        </p:nvSpPr>
        <p:spPr/>
        <p:txBody>
          <a:bodyPr/>
          <a:lstStyle/>
          <a:p>
            <a:fld id="{D1EC9309-185D-B241-857D-6AB647741F6D}" type="slidenum">
              <a:rPr lang="en-US" smtClean="0"/>
              <a:t>7</a:t>
            </a:fld>
            <a:endParaRPr lang="en-US"/>
          </a:p>
        </p:txBody>
      </p:sp>
    </p:spTree>
    <p:extLst>
      <p:ext uri="{BB962C8B-B14F-4D97-AF65-F5344CB8AC3E}">
        <p14:creationId xmlns:p14="http://schemas.microsoft.com/office/powerpoint/2010/main" val="978534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DAE12-F2ED-29D9-B1ED-C407A840B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DA2FF-B6AA-FAE0-2C1A-B23A076A2B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12DD03-5C54-2F28-F8A3-9982159E167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Remember all the work we did from last class meeting? Looks like we got it right</a:t>
            </a:r>
          </a:p>
        </p:txBody>
      </p:sp>
      <p:sp>
        <p:nvSpPr>
          <p:cNvPr id="4" name="Slide Number Placeholder 3">
            <a:extLst>
              <a:ext uri="{FF2B5EF4-FFF2-40B4-BE49-F238E27FC236}">
                <a16:creationId xmlns:a16="http://schemas.microsoft.com/office/drawing/2014/main" id="{DC678B22-6298-A407-2AD4-66358DE3E26B}"/>
              </a:ext>
            </a:extLst>
          </p:cNvPr>
          <p:cNvSpPr>
            <a:spLocks noGrp="1"/>
          </p:cNvSpPr>
          <p:nvPr>
            <p:ph type="sldNum" sz="quarter" idx="5"/>
          </p:nvPr>
        </p:nvSpPr>
        <p:spPr/>
        <p:txBody>
          <a:bodyPr/>
          <a:lstStyle/>
          <a:p>
            <a:fld id="{D1EC9309-185D-B241-857D-6AB647741F6D}" type="slidenum">
              <a:rPr lang="en-US" smtClean="0"/>
              <a:t>8</a:t>
            </a:fld>
            <a:endParaRPr lang="en-US"/>
          </a:p>
        </p:txBody>
      </p:sp>
    </p:spTree>
    <p:extLst>
      <p:ext uri="{BB962C8B-B14F-4D97-AF65-F5344CB8AC3E}">
        <p14:creationId xmlns:p14="http://schemas.microsoft.com/office/powerpoint/2010/main" val="1101869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A5BC9-FB38-90C5-8A92-D06FF87C8B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ACEB5-1D6D-AB7A-B1B8-3A1932ACB0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8F3F2E-A4D0-4454-D43F-5DB7B6FC673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we wanted to add the two binary numbers 1 and 0101?</a:t>
            </a:r>
          </a:p>
        </p:txBody>
      </p:sp>
      <p:sp>
        <p:nvSpPr>
          <p:cNvPr id="4" name="Slide Number Placeholder 3">
            <a:extLst>
              <a:ext uri="{FF2B5EF4-FFF2-40B4-BE49-F238E27FC236}">
                <a16:creationId xmlns:a16="http://schemas.microsoft.com/office/drawing/2014/main" id="{B9C708B7-A43C-A603-9385-451512C94E2A}"/>
              </a:ext>
            </a:extLst>
          </p:cNvPr>
          <p:cNvSpPr>
            <a:spLocks noGrp="1"/>
          </p:cNvSpPr>
          <p:nvPr>
            <p:ph type="sldNum" sz="quarter" idx="5"/>
          </p:nvPr>
        </p:nvSpPr>
        <p:spPr/>
        <p:txBody>
          <a:bodyPr/>
          <a:lstStyle/>
          <a:p>
            <a:fld id="{D1EC9309-185D-B241-857D-6AB647741F6D}" type="slidenum">
              <a:rPr lang="en-US" smtClean="0"/>
              <a:t>9</a:t>
            </a:fld>
            <a:endParaRPr lang="en-US"/>
          </a:p>
        </p:txBody>
      </p:sp>
    </p:spTree>
    <p:extLst>
      <p:ext uri="{BB962C8B-B14F-4D97-AF65-F5344CB8AC3E}">
        <p14:creationId xmlns:p14="http://schemas.microsoft.com/office/powerpoint/2010/main" val="3224597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FB8A5-9000-CF10-0B2A-E39192964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D061E-F346-061B-D11C-81C1BA2406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9C7D1-F34F-F109-9478-F33D292B5CC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we'd follow the same process from right to left. if we add two bits equal to 1, then we get back 0 and have a carry of 1.</a:t>
            </a:r>
          </a:p>
        </p:txBody>
      </p:sp>
      <p:sp>
        <p:nvSpPr>
          <p:cNvPr id="4" name="Slide Number Placeholder 3">
            <a:extLst>
              <a:ext uri="{FF2B5EF4-FFF2-40B4-BE49-F238E27FC236}">
                <a16:creationId xmlns:a16="http://schemas.microsoft.com/office/drawing/2014/main" id="{1EF31E63-5A57-54FC-1276-8BE61D40C5E5}"/>
              </a:ext>
            </a:extLst>
          </p:cNvPr>
          <p:cNvSpPr>
            <a:spLocks noGrp="1"/>
          </p:cNvSpPr>
          <p:nvPr>
            <p:ph type="sldNum" sz="quarter" idx="5"/>
          </p:nvPr>
        </p:nvSpPr>
        <p:spPr/>
        <p:txBody>
          <a:bodyPr/>
          <a:lstStyle/>
          <a:p>
            <a:fld id="{D1EC9309-185D-B241-857D-6AB647741F6D}" type="slidenum">
              <a:rPr lang="en-US" smtClean="0"/>
              <a:t>10</a:t>
            </a:fld>
            <a:endParaRPr lang="en-US"/>
          </a:p>
        </p:txBody>
      </p:sp>
    </p:spTree>
    <p:extLst>
      <p:ext uri="{BB962C8B-B14F-4D97-AF65-F5344CB8AC3E}">
        <p14:creationId xmlns:p14="http://schemas.microsoft.com/office/powerpoint/2010/main" val="305017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7CD85-7D3B-34D0-ED5F-5100F144B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49D855-F318-BB7C-E871-824657F19E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96D223-7C8C-FE5D-180E-B34C0B10B08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Again, can we confirm that what we did is correct by converting it to its decimal representation we are more comfortable with</a:t>
            </a:r>
          </a:p>
        </p:txBody>
      </p:sp>
      <p:sp>
        <p:nvSpPr>
          <p:cNvPr id="4" name="Slide Number Placeholder 3">
            <a:extLst>
              <a:ext uri="{FF2B5EF4-FFF2-40B4-BE49-F238E27FC236}">
                <a16:creationId xmlns:a16="http://schemas.microsoft.com/office/drawing/2014/main" id="{9AB24340-F01F-57D4-1CDF-1069E5C54832}"/>
              </a:ext>
            </a:extLst>
          </p:cNvPr>
          <p:cNvSpPr>
            <a:spLocks noGrp="1"/>
          </p:cNvSpPr>
          <p:nvPr>
            <p:ph type="sldNum" sz="quarter" idx="5"/>
          </p:nvPr>
        </p:nvSpPr>
        <p:spPr/>
        <p:txBody>
          <a:bodyPr/>
          <a:lstStyle/>
          <a:p>
            <a:fld id="{D1EC9309-185D-B241-857D-6AB647741F6D}" type="slidenum">
              <a:rPr lang="en-US" smtClean="0"/>
              <a:t>11</a:t>
            </a:fld>
            <a:endParaRPr lang="en-US"/>
          </a:p>
        </p:txBody>
      </p:sp>
    </p:spTree>
    <p:extLst>
      <p:ext uri="{BB962C8B-B14F-4D97-AF65-F5344CB8AC3E}">
        <p14:creationId xmlns:p14="http://schemas.microsoft.com/office/powerpoint/2010/main" val="2164822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82695-755A-DA02-1DE8-82487C7DEB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4B55C8-C2D6-3616-C22F-8620A2AEEE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D1C92-C7F2-5D28-B666-DF96C8F049C0}"/>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Indeed, it's 1+5=6.</a:t>
            </a:r>
          </a:p>
        </p:txBody>
      </p:sp>
      <p:sp>
        <p:nvSpPr>
          <p:cNvPr id="4" name="Slide Number Placeholder 3">
            <a:extLst>
              <a:ext uri="{FF2B5EF4-FFF2-40B4-BE49-F238E27FC236}">
                <a16:creationId xmlns:a16="http://schemas.microsoft.com/office/drawing/2014/main" id="{8761D2BD-ECD4-3FCE-EDC9-6426DF98DEF8}"/>
              </a:ext>
            </a:extLst>
          </p:cNvPr>
          <p:cNvSpPr>
            <a:spLocks noGrp="1"/>
          </p:cNvSpPr>
          <p:nvPr>
            <p:ph type="sldNum" sz="quarter" idx="5"/>
          </p:nvPr>
        </p:nvSpPr>
        <p:spPr/>
        <p:txBody>
          <a:bodyPr/>
          <a:lstStyle/>
          <a:p>
            <a:fld id="{D1EC9309-185D-B241-857D-6AB647741F6D}" type="slidenum">
              <a:rPr lang="en-US" smtClean="0"/>
              <a:t>12</a:t>
            </a:fld>
            <a:endParaRPr lang="en-US"/>
          </a:p>
        </p:txBody>
      </p:sp>
    </p:spTree>
    <p:extLst>
      <p:ext uri="{BB962C8B-B14F-4D97-AF65-F5344CB8AC3E}">
        <p14:creationId xmlns:p14="http://schemas.microsoft.com/office/powerpoint/2010/main" val="405617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2EA9C-9258-8696-0D3B-9C991E353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75E83-602B-C90D-A0FE-8C444ED5B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8811F-E587-A678-2742-2BE7990FDE2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Indeed, it's 1+5=6.</a:t>
            </a:r>
          </a:p>
        </p:txBody>
      </p:sp>
      <p:sp>
        <p:nvSpPr>
          <p:cNvPr id="4" name="Slide Number Placeholder 3">
            <a:extLst>
              <a:ext uri="{FF2B5EF4-FFF2-40B4-BE49-F238E27FC236}">
                <a16:creationId xmlns:a16="http://schemas.microsoft.com/office/drawing/2014/main" id="{34E43139-A423-402F-E7BE-0C5677A775DF}"/>
              </a:ext>
            </a:extLst>
          </p:cNvPr>
          <p:cNvSpPr>
            <a:spLocks noGrp="1"/>
          </p:cNvSpPr>
          <p:nvPr>
            <p:ph type="sldNum" sz="quarter" idx="5"/>
          </p:nvPr>
        </p:nvSpPr>
        <p:spPr/>
        <p:txBody>
          <a:bodyPr/>
          <a:lstStyle/>
          <a:p>
            <a:fld id="{D1EC9309-185D-B241-857D-6AB647741F6D}" type="slidenum">
              <a:rPr lang="en-US" smtClean="0"/>
              <a:t>13</a:t>
            </a:fld>
            <a:endParaRPr lang="en-US"/>
          </a:p>
        </p:txBody>
      </p:sp>
    </p:spTree>
    <p:extLst>
      <p:ext uri="{BB962C8B-B14F-4D97-AF65-F5344CB8AC3E}">
        <p14:creationId xmlns:p14="http://schemas.microsoft.com/office/powerpoint/2010/main" val="1580011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FF3A0-4C7B-AAC6-812D-82846548D5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E0712F-6353-3906-3766-AD134F4A7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5664B-D251-FBD6-CAF5-BD7BEB92308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Can you confirm it is correct by calculating the decimal equivalent representations</a:t>
            </a:r>
          </a:p>
        </p:txBody>
      </p:sp>
      <p:sp>
        <p:nvSpPr>
          <p:cNvPr id="4" name="Slide Number Placeholder 3">
            <a:extLst>
              <a:ext uri="{FF2B5EF4-FFF2-40B4-BE49-F238E27FC236}">
                <a16:creationId xmlns:a16="http://schemas.microsoft.com/office/drawing/2014/main" id="{0DB7F25C-7E68-45BA-C9F3-F0CBB28F3DDA}"/>
              </a:ext>
            </a:extLst>
          </p:cNvPr>
          <p:cNvSpPr>
            <a:spLocks noGrp="1"/>
          </p:cNvSpPr>
          <p:nvPr>
            <p:ph type="sldNum" sz="quarter" idx="5"/>
          </p:nvPr>
        </p:nvSpPr>
        <p:spPr/>
        <p:txBody>
          <a:bodyPr/>
          <a:lstStyle/>
          <a:p>
            <a:fld id="{D1EC9309-185D-B241-857D-6AB647741F6D}" type="slidenum">
              <a:rPr lang="en-US" smtClean="0"/>
              <a:t>14</a:t>
            </a:fld>
            <a:endParaRPr lang="en-US"/>
          </a:p>
        </p:txBody>
      </p:sp>
    </p:spTree>
    <p:extLst>
      <p:ext uri="{BB962C8B-B14F-4D97-AF65-F5344CB8AC3E}">
        <p14:creationId xmlns:p14="http://schemas.microsoft.com/office/powerpoint/2010/main" val="3429783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C4B68-1D96-CD92-CC3B-2C3110B89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6DC39-312E-BED5-F5E8-ADC0515EE9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E4CEF-BF6D-4631-65A1-FADA7D3450B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Indeed they add up to 4931.</a:t>
            </a:r>
          </a:p>
        </p:txBody>
      </p:sp>
      <p:sp>
        <p:nvSpPr>
          <p:cNvPr id="4" name="Slide Number Placeholder 3">
            <a:extLst>
              <a:ext uri="{FF2B5EF4-FFF2-40B4-BE49-F238E27FC236}">
                <a16:creationId xmlns:a16="http://schemas.microsoft.com/office/drawing/2014/main" id="{31332BA2-44E7-587A-B990-C58F194F8F3C}"/>
              </a:ext>
            </a:extLst>
          </p:cNvPr>
          <p:cNvSpPr>
            <a:spLocks noGrp="1"/>
          </p:cNvSpPr>
          <p:nvPr>
            <p:ph type="sldNum" sz="quarter" idx="5"/>
          </p:nvPr>
        </p:nvSpPr>
        <p:spPr/>
        <p:txBody>
          <a:bodyPr/>
          <a:lstStyle/>
          <a:p>
            <a:fld id="{D1EC9309-185D-B241-857D-6AB647741F6D}" type="slidenum">
              <a:rPr lang="en-US" smtClean="0"/>
              <a:t>15</a:t>
            </a:fld>
            <a:endParaRPr lang="en-US"/>
          </a:p>
        </p:txBody>
      </p:sp>
    </p:spTree>
    <p:extLst>
      <p:ext uri="{BB962C8B-B14F-4D97-AF65-F5344CB8AC3E}">
        <p14:creationId xmlns:p14="http://schemas.microsoft.com/office/powerpoint/2010/main" val="211560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DF6F8-C571-E3BB-6B2E-5C17A9FCB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B924DD-4DB0-9D16-E7FD-2E071177E8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FC56CA-A4BB-56C4-045F-475BF11D95E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OK Let's see whether we can do addition in binary and hex.</a:t>
            </a:r>
          </a:p>
        </p:txBody>
      </p:sp>
      <p:sp>
        <p:nvSpPr>
          <p:cNvPr id="4" name="Slide Number Placeholder 3">
            <a:extLst>
              <a:ext uri="{FF2B5EF4-FFF2-40B4-BE49-F238E27FC236}">
                <a16:creationId xmlns:a16="http://schemas.microsoft.com/office/drawing/2014/main" id="{2C0532D1-AD67-9644-9911-A60089479E42}"/>
              </a:ext>
            </a:extLst>
          </p:cNvPr>
          <p:cNvSpPr>
            <a:spLocks noGrp="1"/>
          </p:cNvSpPr>
          <p:nvPr>
            <p:ph type="sldNum" sz="quarter" idx="5"/>
          </p:nvPr>
        </p:nvSpPr>
        <p:spPr/>
        <p:txBody>
          <a:bodyPr/>
          <a:lstStyle/>
          <a:p>
            <a:fld id="{D1EC9309-185D-B241-857D-6AB647741F6D}" type="slidenum">
              <a:rPr lang="en-US" smtClean="0"/>
              <a:t>16</a:t>
            </a:fld>
            <a:endParaRPr lang="en-US"/>
          </a:p>
        </p:txBody>
      </p:sp>
    </p:spTree>
    <p:extLst>
      <p:ext uri="{BB962C8B-B14F-4D97-AF65-F5344CB8AC3E}">
        <p14:creationId xmlns:p14="http://schemas.microsoft.com/office/powerpoint/2010/main" val="2696551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A8135-BB73-0887-FD6D-C883206B2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AE7E5-8BF6-FFB6-0151-260781BB8F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A740A-6B50-A6FE-D36F-F9CD0394BF1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Dod you get these results?</a:t>
            </a:r>
          </a:p>
        </p:txBody>
      </p:sp>
      <p:sp>
        <p:nvSpPr>
          <p:cNvPr id="4" name="Slide Number Placeholder 3">
            <a:extLst>
              <a:ext uri="{FF2B5EF4-FFF2-40B4-BE49-F238E27FC236}">
                <a16:creationId xmlns:a16="http://schemas.microsoft.com/office/drawing/2014/main" id="{294E77F0-D1D7-0D26-1416-A61D3A0957C5}"/>
              </a:ext>
            </a:extLst>
          </p:cNvPr>
          <p:cNvSpPr>
            <a:spLocks noGrp="1"/>
          </p:cNvSpPr>
          <p:nvPr>
            <p:ph type="sldNum" sz="quarter" idx="5"/>
          </p:nvPr>
        </p:nvSpPr>
        <p:spPr/>
        <p:txBody>
          <a:bodyPr/>
          <a:lstStyle/>
          <a:p>
            <a:fld id="{D1EC9309-185D-B241-857D-6AB647741F6D}" type="slidenum">
              <a:rPr lang="en-US" smtClean="0"/>
              <a:t>17</a:t>
            </a:fld>
            <a:endParaRPr lang="en-US"/>
          </a:p>
        </p:txBody>
      </p:sp>
    </p:spTree>
    <p:extLst>
      <p:ext uri="{BB962C8B-B14F-4D97-AF65-F5344CB8AC3E}">
        <p14:creationId xmlns:p14="http://schemas.microsoft.com/office/powerpoint/2010/main" val="3399712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C65A9-65A9-0528-C201-A9A179835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CFA8C-71D4-A59E-D2EE-15AC4626E9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3B93BB-FD93-DFC7-6A63-EF00B7C117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587AD40-D225-D00E-AB55-CFC02B59FF77}"/>
              </a:ext>
            </a:extLst>
          </p:cNvPr>
          <p:cNvSpPr>
            <a:spLocks noGrp="1"/>
          </p:cNvSpPr>
          <p:nvPr>
            <p:ph type="sldNum" sz="quarter" idx="5"/>
          </p:nvPr>
        </p:nvSpPr>
        <p:spPr/>
        <p:txBody>
          <a:bodyPr/>
          <a:lstStyle/>
          <a:p>
            <a:fld id="{D1EC9309-185D-B241-857D-6AB647741F6D}" type="slidenum">
              <a:rPr lang="en-US" smtClean="0"/>
              <a:t>18</a:t>
            </a:fld>
            <a:endParaRPr lang="en-US"/>
          </a:p>
        </p:txBody>
      </p:sp>
    </p:spTree>
    <p:extLst>
      <p:ext uri="{BB962C8B-B14F-4D97-AF65-F5344CB8AC3E}">
        <p14:creationId xmlns:p14="http://schemas.microsoft.com/office/powerpoint/2010/main" val="2253936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 said a computer at its basis is the CPU communicating with the RAM, that is the memory, where temporary data are stored as long as we have power. More permanent data are stored in the hard drive. Both types of memory store information in sequences of bits. </a:t>
            </a:r>
          </a:p>
        </p:txBody>
      </p:sp>
      <p:sp>
        <p:nvSpPr>
          <p:cNvPr id="4" name="Slide Number Placeholder 3"/>
          <p:cNvSpPr>
            <a:spLocks noGrp="1"/>
          </p:cNvSpPr>
          <p:nvPr>
            <p:ph type="sldNum" sz="quarter" idx="5"/>
          </p:nvPr>
        </p:nvSpPr>
        <p:spPr/>
        <p:txBody>
          <a:bodyPr/>
          <a:lstStyle/>
          <a:p>
            <a:fld id="{D1EC9309-185D-B241-857D-6AB647741F6D}" type="slidenum">
              <a:rPr lang="en-US" smtClean="0"/>
              <a:t>19</a:t>
            </a:fld>
            <a:endParaRPr lang="en-US"/>
          </a:p>
        </p:txBody>
      </p:sp>
    </p:spTree>
    <p:extLst>
      <p:ext uri="{BB962C8B-B14F-4D97-AF65-F5344CB8AC3E}">
        <p14:creationId xmlns:p14="http://schemas.microsoft.com/office/powerpoint/2010/main" val="2009965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B3F2B-C051-C50C-6B42-2CCAD08103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5AC0B-2B02-DC7E-8500-A7FC900C42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7506B-40C2-8220-1618-4A0538620728}"/>
              </a:ext>
            </a:extLst>
          </p:cNvPr>
          <p:cNvSpPr>
            <a:spLocks noGrp="1"/>
          </p:cNvSpPr>
          <p:nvPr>
            <p:ph type="body" idx="1"/>
          </p:nvPr>
        </p:nvSpPr>
        <p:spPr/>
        <p:txBody>
          <a:bodyPr/>
          <a:lstStyle/>
          <a:p>
            <a:r>
              <a:rPr lang="en-US" dirty="0"/>
              <a:t>To simplify hardware, we group bits into fixed length chunks called words.</a:t>
            </a:r>
          </a:p>
        </p:txBody>
      </p:sp>
      <p:sp>
        <p:nvSpPr>
          <p:cNvPr id="4" name="Slide Number Placeholder 3">
            <a:extLst>
              <a:ext uri="{FF2B5EF4-FFF2-40B4-BE49-F238E27FC236}">
                <a16:creationId xmlns:a16="http://schemas.microsoft.com/office/drawing/2014/main" id="{FC9A01EA-75A4-9123-2357-CBF2D334F4AB}"/>
              </a:ext>
            </a:extLst>
          </p:cNvPr>
          <p:cNvSpPr>
            <a:spLocks noGrp="1"/>
          </p:cNvSpPr>
          <p:nvPr>
            <p:ph type="sldNum" sz="quarter" idx="5"/>
          </p:nvPr>
        </p:nvSpPr>
        <p:spPr/>
        <p:txBody>
          <a:bodyPr/>
          <a:lstStyle/>
          <a:p>
            <a:fld id="{D1EC9309-185D-B241-857D-6AB647741F6D}" type="slidenum">
              <a:rPr lang="en-US" smtClean="0"/>
              <a:t>20</a:t>
            </a:fld>
            <a:endParaRPr lang="en-US"/>
          </a:p>
        </p:txBody>
      </p:sp>
    </p:spTree>
    <p:extLst>
      <p:ext uri="{BB962C8B-B14F-4D97-AF65-F5344CB8AC3E}">
        <p14:creationId xmlns:p14="http://schemas.microsoft.com/office/powerpoint/2010/main" val="2391657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2A8C2-8412-C488-4497-813ADD761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1E4C7-B41C-AF35-A7CE-06B7EE69B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EE8EB6-AD8D-4665-013F-8D50BFBD501E}"/>
              </a:ext>
            </a:extLst>
          </p:cNvPr>
          <p:cNvSpPr>
            <a:spLocks noGrp="1"/>
          </p:cNvSpPr>
          <p:nvPr>
            <p:ph type="body" idx="1"/>
          </p:nvPr>
        </p:nvSpPr>
        <p:spPr/>
        <p:txBody>
          <a:bodyPr/>
          <a:lstStyle/>
          <a:p>
            <a:r>
              <a:rPr lang="en-US" dirty="0"/>
              <a:t>Most computers today read words in 64 bits. When I grew up, most had 32-bit words but as our computational needs go up, computer architecture has to adapt.</a:t>
            </a:r>
          </a:p>
        </p:txBody>
      </p:sp>
      <p:sp>
        <p:nvSpPr>
          <p:cNvPr id="4" name="Slide Number Placeholder 3">
            <a:extLst>
              <a:ext uri="{FF2B5EF4-FFF2-40B4-BE49-F238E27FC236}">
                <a16:creationId xmlns:a16="http://schemas.microsoft.com/office/drawing/2014/main" id="{81FAB1F7-F6A3-560A-4005-3F445FB5D98F}"/>
              </a:ext>
            </a:extLst>
          </p:cNvPr>
          <p:cNvSpPr>
            <a:spLocks noGrp="1"/>
          </p:cNvSpPr>
          <p:nvPr>
            <p:ph type="sldNum" sz="quarter" idx="5"/>
          </p:nvPr>
        </p:nvSpPr>
        <p:spPr/>
        <p:txBody>
          <a:bodyPr/>
          <a:lstStyle/>
          <a:p>
            <a:fld id="{D1EC9309-185D-B241-857D-6AB647741F6D}" type="slidenum">
              <a:rPr lang="en-US" smtClean="0"/>
              <a:t>21</a:t>
            </a:fld>
            <a:endParaRPr lang="en-US"/>
          </a:p>
        </p:txBody>
      </p:sp>
    </p:spTree>
    <p:extLst>
      <p:ext uri="{BB962C8B-B14F-4D97-AF65-F5344CB8AC3E}">
        <p14:creationId xmlns:p14="http://schemas.microsoft.com/office/powerpoint/2010/main" val="2968185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0C968-7FD5-653B-C1BE-BC759BA85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F3061-A072-1E64-8C24-DEC0A399CB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E97E8-AFCD-EC79-1002-390317D151E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we want to add two binary numbers and we know that the result has to fit in a fixed number of bits, e.g., can you try to add the two binary numbers 1001 and 1101?</a:t>
            </a:r>
          </a:p>
        </p:txBody>
      </p:sp>
      <p:sp>
        <p:nvSpPr>
          <p:cNvPr id="4" name="Slide Number Placeholder 3">
            <a:extLst>
              <a:ext uri="{FF2B5EF4-FFF2-40B4-BE49-F238E27FC236}">
                <a16:creationId xmlns:a16="http://schemas.microsoft.com/office/drawing/2014/main" id="{FDCCD41D-9921-7E75-4570-3942C3DB9E57}"/>
              </a:ext>
            </a:extLst>
          </p:cNvPr>
          <p:cNvSpPr>
            <a:spLocks noGrp="1"/>
          </p:cNvSpPr>
          <p:nvPr>
            <p:ph type="sldNum" sz="quarter" idx="5"/>
          </p:nvPr>
        </p:nvSpPr>
        <p:spPr/>
        <p:txBody>
          <a:bodyPr/>
          <a:lstStyle/>
          <a:p>
            <a:fld id="{D1EC9309-185D-B241-857D-6AB647741F6D}" type="slidenum">
              <a:rPr lang="en-US" smtClean="0"/>
              <a:t>22</a:t>
            </a:fld>
            <a:endParaRPr lang="en-US"/>
          </a:p>
        </p:txBody>
      </p:sp>
    </p:spTree>
    <p:extLst>
      <p:ext uri="{BB962C8B-B14F-4D97-AF65-F5344CB8AC3E}">
        <p14:creationId xmlns:p14="http://schemas.microsoft.com/office/powerpoint/2010/main" val="40213462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5358C-6E7A-D340-BE01-DC00D106A4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40F046-9776-4F7F-B1E7-23641A81C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26AA8-786C-A5A9-04B7-046DFD18C67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 see that we would need an extra bit!</a:t>
            </a:r>
          </a:p>
        </p:txBody>
      </p:sp>
      <p:sp>
        <p:nvSpPr>
          <p:cNvPr id="4" name="Slide Number Placeholder 3">
            <a:extLst>
              <a:ext uri="{FF2B5EF4-FFF2-40B4-BE49-F238E27FC236}">
                <a16:creationId xmlns:a16="http://schemas.microsoft.com/office/drawing/2014/main" id="{EF615E1A-B096-B9F4-2251-B7BA07EDBB5D}"/>
              </a:ext>
            </a:extLst>
          </p:cNvPr>
          <p:cNvSpPr>
            <a:spLocks noGrp="1"/>
          </p:cNvSpPr>
          <p:nvPr>
            <p:ph type="sldNum" sz="quarter" idx="5"/>
          </p:nvPr>
        </p:nvSpPr>
        <p:spPr/>
        <p:txBody>
          <a:bodyPr/>
          <a:lstStyle/>
          <a:p>
            <a:fld id="{D1EC9309-185D-B241-857D-6AB647741F6D}" type="slidenum">
              <a:rPr lang="en-US" smtClean="0"/>
              <a:t>23</a:t>
            </a:fld>
            <a:endParaRPr lang="en-US"/>
          </a:p>
        </p:txBody>
      </p:sp>
    </p:spTree>
    <p:extLst>
      <p:ext uri="{BB962C8B-B14F-4D97-AF65-F5344CB8AC3E}">
        <p14:creationId xmlns:p14="http://schemas.microsoft.com/office/powerpoint/2010/main" val="8087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5BE75-7C1F-8F8A-DB0F-0C3A009D6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2919A-CB93-FF5C-57F1-AEECC5BED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D1D353-4B57-5A22-3B4B-020939EB70C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This can be a problem and the problem is known as overflow.</a:t>
            </a:r>
          </a:p>
        </p:txBody>
      </p:sp>
      <p:sp>
        <p:nvSpPr>
          <p:cNvPr id="4" name="Slide Number Placeholder 3">
            <a:extLst>
              <a:ext uri="{FF2B5EF4-FFF2-40B4-BE49-F238E27FC236}">
                <a16:creationId xmlns:a16="http://schemas.microsoft.com/office/drawing/2014/main" id="{6FF56D8B-8170-E992-0BFB-5B9F4DC433D4}"/>
              </a:ext>
            </a:extLst>
          </p:cNvPr>
          <p:cNvSpPr>
            <a:spLocks noGrp="1"/>
          </p:cNvSpPr>
          <p:nvPr>
            <p:ph type="sldNum" sz="quarter" idx="5"/>
          </p:nvPr>
        </p:nvSpPr>
        <p:spPr/>
        <p:txBody>
          <a:bodyPr/>
          <a:lstStyle/>
          <a:p>
            <a:fld id="{D1EC9309-185D-B241-857D-6AB647741F6D}" type="slidenum">
              <a:rPr lang="en-US" smtClean="0"/>
              <a:t>24</a:t>
            </a:fld>
            <a:endParaRPr lang="en-US"/>
          </a:p>
        </p:txBody>
      </p:sp>
    </p:spTree>
    <p:extLst>
      <p:ext uri="{BB962C8B-B14F-4D97-AF65-F5344CB8AC3E}">
        <p14:creationId xmlns:p14="http://schemas.microsoft.com/office/powerpoint/2010/main" val="6928159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6144D-DA3C-3E5D-C76A-690ABCBAB1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584727-F885-7FF5-B1B6-FFE0D5ED34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49D482-2FDE-48B9-76AD-78CCDF0F60B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How do you think we can detect overflow?</a:t>
            </a:r>
          </a:p>
        </p:txBody>
      </p:sp>
      <p:sp>
        <p:nvSpPr>
          <p:cNvPr id="4" name="Slide Number Placeholder 3">
            <a:extLst>
              <a:ext uri="{FF2B5EF4-FFF2-40B4-BE49-F238E27FC236}">
                <a16:creationId xmlns:a16="http://schemas.microsoft.com/office/drawing/2014/main" id="{8269D2CE-CF2D-610C-BF09-F8124A4FDEA3}"/>
              </a:ext>
            </a:extLst>
          </p:cNvPr>
          <p:cNvSpPr>
            <a:spLocks noGrp="1"/>
          </p:cNvSpPr>
          <p:nvPr>
            <p:ph type="sldNum" sz="quarter" idx="5"/>
          </p:nvPr>
        </p:nvSpPr>
        <p:spPr/>
        <p:txBody>
          <a:bodyPr/>
          <a:lstStyle/>
          <a:p>
            <a:fld id="{D1EC9309-185D-B241-857D-6AB647741F6D}" type="slidenum">
              <a:rPr lang="en-US" smtClean="0"/>
              <a:t>25</a:t>
            </a:fld>
            <a:endParaRPr lang="en-US"/>
          </a:p>
        </p:txBody>
      </p:sp>
    </p:spTree>
    <p:extLst>
      <p:ext uri="{BB962C8B-B14F-4D97-AF65-F5344CB8AC3E}">
        <p14:creationId xmlns:p14="http://schemas.microsoft.com/office/powerpoint/2010/main" val="10205799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94F5F-2DE3-1D2F-9213-E3E4AE0A9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6BCD9-DB78-C009-D25B-553D9C841B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6E1F0E-A407-0A1D-2FD1-8B5FD3E3736D}"/>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just need to check the carry bit for the most significant (remember, left most) bit. If it's 1, then we know we are in trouble.</a:t>
            </a:r>
          </a:p>
        </p:txBody>
      </p:sp>
      <p:sp>
        <p:nvSpPr>
          <p:cNvPr id="4" name="Slide Number Placeholder 3">
            <a:extLst>
              <a:ext uri="{FF2B5EF4-FFF2-40B4-BE49-F238E27FC236}">
                <a16:creationId xmlns:a16="http://schemas.microsoft.com/office/drawing/2014/main" id="{E5E0F437-F707-C37B-B3C3-4179DEEE9D97}"/>
              </a:ext>
            </a:extLst>
          </p:cNvPr>
          <p:cNvSpPr>
            <a:spLocks noGrp="1"/>
          </p:cNvSpPr>
          <p:nvPr>
            <p:ph type="sldNum" sz="quarter" idx="5"/>
          </p:nvPr>
        </p:nvSpPr>
        <p:spPr/>
        <p:txBody>
          <a:bodyPr/>
          <a:lstStyle/>
          <a:p>
            <a:fld id="{D1EC9309-185D-B241-857D-6AB647741F6D}" type="slidenum">
              <a:rPr lang="en-US" smtClean="0"/>
              <a:t>26</a:t>
            </a:fld>
            <a:endParaRPr lang="en-US"/>
          </a:p>
        </p:txBody>
      </p:sp>
    </p:spTree>
    <p:extLst>
      <p:ext uri="{BB962C8B-B14F-4D97-AF65-F5344CB8AC3E}">
        <p14:creationId xmlns:p14="http://schemas.microsoft.com/office/powerpoint/2010/main" val="20731767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9AF8A-EA8C-CFEC-FD20-D6510C18A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1D46AA-4CBB-B728-39CC-40D3787828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00394-9815-D1D3-B46B-DA9139DB66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Everything we have seen so far has assume we are working with positive numbers only, including 0. Now we will move into signed numbers, that is numbers that can tell us whether they are positive or negative.</a:t>
            </a:r>
          </a:p>
        </p:txBody>
      </p:sp>
      <p:sp>
        <p:nvSpPr>
          <p:cNvPr id="4" name="Slide Number Placeholder 3">
            <a:extLst>
              <a:ext uri="{FF2B5EF4-FFF2-40B4-BE49-F238E27FC236}">
                <a16:creationId xmlns:a16="http://schemas.microsoft.com/office/drawing/2014/main" id="{4E86A78D-7234-4528-D6FA-E59DFDDACBD0}"/>
              </a:ext>
            </a:extLst>
          </p:cNvPr>
          <p:cNvSpPr>
            <a:spLocks noGrp="1"/>
          </p:cNvSpPr>
          <p:nvPr>
            <p:ph type="sldNum" sz="quarter" idx="5"/>
          </p:nvPr>
        </p:nvSpPr>
        <p:spPr/>
        <p:txBody>
          <a:bodyPr/>
          <a:lstStyle/>
          <a:p>
            <a:fld id="{D1EC9309-185D-B241-857D-6AB647741F6D}" type="slidenum">
              <a:rPr lang="en-US" smtClean="0"/>
              <a:t>27</a:t>
            </a:fld>
            <a:endParaRPr lang="en-US"/>
          </a:p>
        </p:txBody>
      </p:sp>
    </p:spTree>
    <p:extLst>
      <p:ext uri="{BB962C8B-B14F-4D97-AF65-F5344CB8AC3E}">
        <p14:creationId xmlns:p14="http://schemas.microsoft.com/office/powerpoint/2010/main" val="42385466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question for you.  Say we have the -6 decimal number. How do we represent it in binary?</a:t>
            </a:r>
          </a:p>
        </p:txBody>
      </p:sp>
      <p:sp>
        <p:nvSpPr>
          <p:cNvPr id="4" name="Slide Number Placeholder 3"/>
          <p:cNvSpPr>
            <a:spLocks noGrp="1"/>
          </p:cNvSpPr>
          <p:nvPr>
            <p:ph type="sldNum" sz="quarter" idx="5"/>
          </p:nvPr>
        </p:nvSpPr>
        <p:spPr/>
        <p:txBody>
          <a:bodyPr/>
          <a:lstStyle/>
          <a:p>
            <a:fld id="{D1EC9309-185D-B241-857D-6AB647741F6D}" type="slidenum">
              <a:rPr lang="en-US" smtClean="0"/>
              <a:t>28</a:t>
            </a:fld>
            <a:endParaRPr lang="en-US"/>
          </a:p>
        </p:txBody>
      </p:sp>
    </p:spTree>
    <p:extLst>
      <p:ext uri="{BB962C8B-B14F-4D97-AF65-F5344CB8AC3E}">
        <p14:creationId xmlns:p14="http://schemas.microsoft.com/office/powerpoint/2010/main" val="13463703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option is to work with a representation called sign or magnitude. If we have a fixed number of bits, say 4, we reserve the left most bit for the sign. The convention is that if it's a 0, then the number is positive. If it's 1, it's negative. The remaining 3 bits are known as the magnitude.</a:t>
            </a:r>
          </a:p>
        </p:txBody>
      </p:sp>
      <p:sp>
        <p:nvSpPr>
          <p:cNvPr id="4" name="Slide Number Placeholder 3"/>
          <p:cNvSpPr>
            <a:spLocks noGrp="1"/>
          </p:cNvSpPr>
          <p:nvPr>
            <p:ph type="sldNum" sz="quarter" idx="5"/>
          </p:nvPr>
        </p:nvSpPr>
        <p:spPr/>
        <p:txBody>
          <a:bodyPr/>
          <a:lstStyle/>
          <a:p>
            <a:fld id="{D1EC9309-185D-B241-857D-6AB647741F6D}" type="slidenum">
              <a:rPr lang="en-US" smtClean="0"/>
              <a:t>29</a:t>
            </a:fld>
            <a:endParaRPr lang="en-US"/>
          </a:p>
        </p:txBody>
      </p:sp>
    </p:spTree>
    <p:extLst>
      <p:ext uri="{BB962C8B-B14F-4D97-AF65-F5344CB8AC3E}">
        <p14:creationId xmlns:p14="http://schemas.microsoft.com/office/powerpoint/2010/main" val="39786910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we go back to -6 from decimal and want to represent it in binary using the sign/magnitude representation, what would that look like?</a:t>
            </a:r>
          </a:p>
        </p:txBody>
      </p:sp>
      <p:sp>
        <p:nvSpPr>
          <p:cNvPr id="4" name="Slide Number Placeholder 3"/>
          <p:cNvSpPr>
            <a:spLocks noGrp="1"/>
          </p:cNvSpPr>
          <p:nvPr>
            <p:ph type="sldNum" sz="quarter" idx="5"/>
          </p:nvPr>
        </p:nvSpPr>
        <p:spPr/>
        <p:txBody>
          <a:bodyPr/>
          <a:lstStyle/>
          <a:p>
            <a:fld id="{D1EC9309-185D-B241-857D-6AB647741F6D}" type="slidenum">
              <a:rPr lang="en-US" smtClean="0"/>
              <a:t>30</a:t>
            </a:fld>
            <a:endParaRPr lang="en-US"/>
          </a:p>
        </p:txBody>
      </p:sp>
    </p:spTree>
    <p:extLst>
      <p:ext uri="{BB962C8B-B14F-4D97-AF65-F5344CB8AC3E}">
        <p14:creationId xmlns:p14="http://schemas.microsoft.com/office/powerpoint/2010/main" val="16409454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4A592-0FC8-4A80-0F62-E9E8CA7151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66D7D-DB95-0512-25F3-8591AE745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97902D-EA54-C6FB-C7E7-28F1C275DC01}"/>
              </a:ext>
            </a:extLst>
          </p:cNvPr>
          <p:cNvSpPr>
            <a:spLocks noGrp="1"/>
          </p:cNvSpPr>
          <p:nvPr>
            <p:ph type="body" idx="1"/>
          </p:nvPr>
        </p:nvSpPr>
        <p:spPr/>
        <p:txBody>
          <a:bodyPr/>
          <a:lstStyle/>
          <a:p>
            <a:r>
              <a:rPr lang="en-US" dirty="0"/>
              <a:t>If we had 4 bits available and we use the sign/magnitude representation, what is the range of decimal values we can support?</a:t>
            </a:r>
          </a:p>
        </p:txBody>
      </p:sp>
      <p:sp>
        <p:nvSpPr>
          <p:cNvPr id="4" name="Slide Number Placeholder 3">
            <a:extLst>
              <a:ext uri="{FF2B5EF4-FFF2-40B4-BE49-F238E27FC236}">
                <a16:creationId xmlns:a16="http://schemas.microsoft.com/office/drawing/2014/main" id="{711975D7-1E08-67BD-ADF7-0879D5CB87FA}"/>
              </a:ext>
            </a:extLst>
          </p:cNvPr>
          <p:cNvSpPr>
            <a:spLocks noGrp="1"/>
          </p:cNvSpPr>
          <p:nvPr>
            <p:ph type="sldNum" sz="quarter" idx="5"/>
          </p:nvPr>
        </p:nvSpPr>
        <p:spPr/>
        <p:txBody>
          <a:bodyPr/>
          <a:lstStyle/>
          <a:p>
            <a:fld id="{D1EC9309-185D-B241-857D-6AB647741F6D}" type="slidenum">
              <a:rPr lang="en-US" smtClean="0"/>
              <a:t>31</a:t>
            </a:fld>
            <a:endParaRPr lang="en-US"/>
          </a:p>
        </p:txBody>
      </p:sp>
    </p:spTree>
    <p:extLst>
      <p:ext uri="{BB962C8B-B14F-4D97-AF65-F5344CB8AC3E}">
        <p14:creationId xmlns:p14="http://schemas.microsoft.com/office/powerpoint/2010/main" val="34413230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E22AD-B4AE-A9F7-AD81-401ACC5C5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C5397-875D-27F6-A6CB-25EA3D855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EAF03C-6AB5-D47E-3498-760DEA3F73E1}"/>
              </a:ext>
            </a:extLst>
          </p:cNvPr>
          <p:cNvSpPr>
            <a:spLocks noGrp="1"/>
          </p:cNvSpPr>
          <p:nvPr>
            <p:ph type="body" idx="1"/>
          </p:nvPr>
        </p:nvSpPr>
        <p:spPr/>
        <p:txBody>
          <a:bodyPr/>
          <a:lstStyle/>
          <a:p>
            <a:r>
              <a:rPr lang="en-US" dirty="0"/>
              <a:t>The largest magnitude is 111 with 3 bits, that is 7. So we can go from -7 to 7</a:t>
            </a:r>
          </a:p>
        </p:txBody>
      </p:sp>
      <p:sp>
        <p:nvSpPr>
          <p:cNvPr id="4" name="Slide Number Placeholder 3">
            <a:extLst>
              <a:ext uri="{FF2B5EF4-FFF2-40B4-BE49-F238E27FC236}">
                <a16:creationId xmlns:a16="http://schemas.microsoft.com/office/drawing/2014/main" id="{31812CC2-D4E8-1B22-541B-AC52E39BF043}"/>
              </a:ext>
            </a:extLst>
          </p:cNvPr>
          <p:cNvSpPr>
            <a:spLocks noGrp="1"/>
          </p:cNvSpPr>
          <p:nvPr>
            <p:ph type="sldNum" sz="quarter" idx="5"/>
          </p:nvPr>
        </p:nvSpPr>
        <p:spPr/>
        <p:txBody>
          <a:bodyPr/>
          <a:lstStyle/>
          <a:p>
            <a:fld id="{D1EC9309-185D-B241-857D-6AB647741F6D}" type="slidenum">
              <a:rPr lang="en-US" smtClean="0"/>
              <a:t>32</a:t>
            </a:fld>
            <a:endParaRPr lang="en-US"/>
          </a:p>
        </p:txBody>
      </p:sp>
    </p:spTree>
    <p:extLst>
      <p:ext uri="{BB962C8B-B14F-4D97-AF65-F5344CB8AC3E}">
        <p14:creationId xmlns:p14="http://schemas.microsoft.com/office/powerpoint/2010/main" val="2784489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CA00F-4A24-0B45-2CEB-5C9907B16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7B8451-7182-CD66-A636-7DB6E5DF9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8A841-A226-182B-10DB-D6DE32425FEC}"/>
              </a:ext>
            </a:extLst>
          </p:cNvPr>
          <p:cNvSpPr>
            <a:spLocks noGrp="1"/>
          </p:cNvSpPr>
          <p:nvPr>
            <p:ph type="body" idx="1"/>
          </p:nvPr>
        </p:nvSpPr>
        <p:spPr/>
        <p:txBody>
          <a:bodyPr/>
          <a:lstStyle/>
          <a:p>
            <a:r>
              <a:rPr lang="en-US" dirty="0"/>
              <a:t>Do you foresee any problems with this representation?</a:t>
            </a:r>
          </a:p>
        </p:txBody>
      </p:sp>
      <p:sp>
        <p:nvSpPr>
          <p:cNvPr id="4" name="Slide Number Placeholder 3">
            <a:extLst>
              <a:ext uri="{FF2B5EF4-FFF2-40B4-BE49-F238E27FC236}">
                <a16:creationId xmlns:a16="http://schemas.microsoft.com/office/drawing/2014/main" id="{907D3586-D5B2-D98E-8F04-ED21B9AE3001}"/>
              </a:ext>
            </a:extLst>
          </p:cNvPr>
          <p:cNvSpPr>
            <a:spLocks noGrp="1"/>
          </p:cNvSpPr>
          <p:nvPr>
            <p:ph type="sldNum" sz="quarter" idx="5"/>
          </p:nvPr>
        </p:nvSpPr>
        <p:spPr/>
        <p:txBody>
          <a:bodyPr/>
          <a:lstStyle/>
          <a:p>
            <a:fld id="{D1EC9309-185D-B241-857D-6AB647741F6D}" type="slidenum">
              <a:rPr lang="en-US" smtClean="0"/>
              <a:t>33</a:t>
            </a:fld>
            <a:endParaRPr lang="en-US"/>
          </a:p>
        </p:txBody>
      </p:sp>
    </p:spTree>
    <p:extLst>
      <p:ext uri="{BB962C8B-B14F-4D97-AF65-F5344CB8AC3E}">
        <p14:creationId xmlns:p14="http://schemas.microsoft.com/office/powerpoint/2010/main" val="38683195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CA722-28B1-D9E4-F624-C5D12F695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0CC1F-941B-CF03-9F10-C9FAE77E0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8BAFB-A134-9C34-0976-6927148ABE23}"/>
              </a:ext>
            </a:extLst>
          </p:cNvPr>
          <p:cNvSpPr>
            <a:spLocks noGrp="1"/>
          </p:cNvSpPr>
          <p:nvPr>
            <p:ph type="body" idx="1"/>
          </p:nvPr>
        </p:nvSpPr>
        <p:spPr/>
        <p:txBody>
          <a:bodyPr/>
          <a:lstStyle/>
          <a:p>
            <a:r>
              <a:rPr lang="en-US" dirty="0"/>
              <a:t>We end up with two zeros, one for the positive and one for the negative sign.</a:t>
            </a:r>
          </a:p>
        </p:txBody>
      </p:sp>
      <p:sp>
        <p:nvSpPr>
          <p:cNvPr id="4" name="Slide Number Placeholder 3">
            <a:extLst>
              <a:ext uri="{FF2B5EF4-FFF2-40B4-BE49-F238E27FC236}">
                <a16:creationId xmlns:a16="http://schemas.microsoft.com/office/drawing/2014/main" id="{1FE798E9-EF55-32B8-C892-7B4E2E98F77F}"/>
              </a:ext>
            </a:extLst>
          </p:cNvPr>
          <p:cNvSpPr>
            <a:spLocks noGrp="1"/>
          </p:cNvSpPr>
          <p:nvPr>
            <p:ph type="sldNum" sz="quarter" idx="5"/>
          </p:nvPr>
        </p:nvSpPr>
        <p:spPr/>
        <p:txBody>
          <a:bodyPr/>
          <a:lstStyle/>
          <a:p>
            <a:fld id="{D1EC9309-185D-B241-857D-6AB647741F6D}" type="slidenum">
              <a:rPr lang="en-US" smtClean="0"/>
              <a:t>34</a:t>
            </a:fld>
            <a:endParaRPr lang="en-US"/>
          </a:p>
        </p:txBody>
      </p:sp>
    </p:spTree>
    <p:extLst>
      <p:ext uri="{BB962C8B-B14F-4D97-AF65-F5344CB8AC3E}">
        <p14:creationId xmlns:p14="http://schemas.microsoft.com/office/powerpoint/2010/main" val="34503254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1AEE7-A6A0-E5FC-6838-09B223E80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2B7BF-CD48-5928-ABED-3944E8335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88062-AD0E-DB09-F70C-5C84DCE9722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There's also one more problem. Try to add 47 and -47 in binary using sign/magnitude representation.</a:t>
            </a:r>
          </a:p>
        </p:txBody>
      </p:sp>
      <p:sp>
        <p:nvSpPr>
          <p:cNvPr id="4" name="Slide Number Placeholder 3">
            <a:extLst>
              <a:ext uri="{FF2B5EF4-FFF2-40B4-BE49-F238E27FC236}">
                <a16:creationId xmlns:a16="http://schemas.microsoft.com/office/drawing/2014/main" id="{B30EE211-AE5B-9A21-4E8B-71EF6A8840DD}"/>
              </a:ext>
            </a:extLst>
          </p:cNvPr>
          <p:cNvSpPr>
            <a:spLocks noGrp="1"/>
          </p:cNvSpPr>
          <p:nvPr>
            <p:ph type="sldNum" sz="quarter" idx="5"/>
          </p:nvPr>
        </p:nvSpPr>
        <p:spPr/>
        <p:txBody>
          <a:bodyPr/>
          <a:lstStyle/>
          <a:p>
            <a:fld id="{D1EC9309-185D-B241-857D-6AB647741F6D}" type="slidenum">
              <a:rPr lang="en-US" smtClean="0"/>
              <a:t>35</a:t>
            </a:fld>
            <a:endParaRPr lang="en-US"/>
          </a:p>
        </p:txBody>
      </p:sp>
    </p:spTree>
    <p:extLst>
      <p:ext uri="{BB962C8B-B14F-4D97-AF65-F5344CB8AC3E}">
        <p14:creationId xmlns:p14="http://schemas.microsoft.com/office/powerpoint/2010/main" val="33848611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0FAF5-AC90-F9D8-DA27-CDCE87F596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57F11-8436-B666-C298-BA1B58EDB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EA12D3-A0FF-A35A-4E8B-286944297E4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Instead of 0, we got the nonsensical 222?!</a:t>
            </a:r>
          </a:p>
        </p:txBody>
      </p:sp>
      <p:sp>
        <p:nvSpPr>
          <p:cNvPr id="4" name="Slide Number Placeholder 3">
            <a:extLst>
              <a:ext uri="{FF2B5EF4-FFF2-40B4-BE49-F238E27FC236}">
                <a16:creationId xmlns:a16="http://schemas.microsoft.com/office/drawing/2014/main" id="{504D73DB-1F68-13A7-158D-B190610EEE0C}"/>
              </a:ext>
            </a:extLst>
          </p:cNvPr>
          <p:cNvSpPr>
            <a:spLocks noGrp="1"/>
          </p:cNvSpPr>
          <p:nvPr>
            <p:ph type="sldNum" sz="quarter" idx="5"/>
          </p:nvPr>
        </p:nvSpPr>
        <p:spPr/>
        <p:txBody>
          <a:bodyPr/>
          <a:lstStyle/>
          <a:p>
            <a:fld id="{D1EC9309-185D-B241-857D-6AB647741F6D}" type="slidenum">
              <a:rPr lang="en-US" smtClean="0"/>
              <a:t>36</a:t>
            </a:fld>
            <a:endParaRPr lang="en-US"/>
          </a:p>
        </p:txBody>
      </p:sp>
    </p:spTree>
    <p:extLst>
      <p:ext uri="{BB962C8B-B14F-4D97-AF65-F5344CB8AC3E}">
        <p14:creationId xmlns:p14="http://schemas.microsoft.com/office/powerpoint/2010/main" val="30204663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see another representation that addresses both of these problems. This representation is known as two's complement and the basic idea behind it is that the MSB (meaning the left most bit represents the number -2^(n-1). Every other bit works as usual. </a:t>
            </a:r>
          </a:p>
        </p:txBody>
      </p:sp>
      <p:sp>
        <p:nvSpPr>
          <p:cNvPr id="4" name="Slide Number Placeholder 3"/>
          <p:cNvSpPr>
            <a:spLocks noGrp="1"/>
          </p:cNvSpPr>
          <p:nvPr>
            <p:ph type="sldNum" sz="quarter" idx="5"/>
          </p:nvPr>
        </p:nvSpPr>
        <p:spPr/>
        <p:txBody>
          <a:bodyPr/>
          <a:lstStyle/>
          <a:p>
            <a:fld id="{D1EC9309-185D-B241-857D-6AB647741F6D}" type="slidenum">
              <a:rPr lang="en-US" smtClean="0"/>
              <a:t>37</a:t>
            </a:fld>
            <a:endParaRPr lang="en-US"/>
          </a:p>
        </p:txBody>
      </p:sp>
    </p:spTree>
    <p:extLst>
      <p:ext uri="{BB962C8B-B14F-4D97-AF65-F5344CB8AC3E}">
        <p14:creationId xmlns:p14="http://schemas.microsoft.com/office/powerpoint/2010/main" val="2756218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01242-932C-C521-C448-5539A94F98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EFB68-6EFD-23EA-8502-36D932FCA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5957A-7103-93A8-C18A-916A20B7AC22}"/>
              </a:ext>
            </a:extLst>
          </p:cNvPr>
          <p:cNvSpPr>
            <a:spLocks noGrp="1"/>
          </p:cNvSpPr>
          <p:nvPr>
            <p:ph type="body" idx="1"/>
          </p:nvPr>
        </p:nvSpPr>
        <p:spPr/>
        <p:txBody>
          <a:bodyPr/>
          <a:lstStyle/>
          <a:p>
            <a:r>
              <a:rPr lang="en-US" dirty="0"/>
              <a:t>With that in mind, what numbers do we get if we have the bits 1001 in unsigned and signed (in two's complement) representation?</a:t>
            </a:r>
          </a:p>
        </p:txBody>
      </p:sp>
      <p:sp>
        <p:nvSpPr>
          <p:cNvPr id="4" name="Slide Number Placeholder 3">
            <a:extLst>
              <a:ext uri="{FF2B5EF4-FFF2-40B4-BE49-F238E27FC236}">
                <a16:creationId xmlns:a16="http://schemas.microsoft.com/office/drawing/2014/main" id="{3D82F81C-45A1-9D1B-9AB2-BF5A656C7DCC}"/>
              </a:ext>
            </a:extLst>
          </p:cNvPr>
          <p:cNvSpPr>
            <a:spLocks noGrp="1"/>
          </p:cNvSpPr>
          <p:nvPr>
            <p:ph type="sldNum" sz="quarter" idx="5"/>
          </p:nvPr>
        </p:nvSpPr>
        <p:spPr/>
        <p:txBody>
          <a:bodyPr/>
          <a:lstStyle/>
          <a:p>
            <a:fld id="{D1EC9309-185D-B241-857D-6AB647741F6D}" type="slidenum">
              <a:rPr lang="en-US" smtClean="0"/>
              <a:t>38</a:t>
            </a:fld>
            <a:endParaRPr lang="en-US"/>
          </a:p>
        </p:txBody>
      </p:sp>
    </p:spTree>
    <p:extLst>
      <p:ext uri="{BB962C8B-B14F-4D97-AF65-F5344CB8AC3E}">
        <p14:creationId xmlns:p14="http://schemas.microsoft.com/office/powerpoint/2010/main" val="29029582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F1518-A108-475C-ECB0-FE928D105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D0FE6-5071-1FAD-AE5D-5EDA11026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6C798A-4700-9F55-A79E-12F0AADC25F5}"/>
              </a:ext>
            </a:extLst>
          </p:cNvPr>
          <p:cNvSpPr>
            <a:spLocks noGrp="1"/>
          </p:cNvSpPr>
          <p:nvPr>
            <p:ph type="body" idx="1"/>
          </p:nvPr>
        </p:nvSpPr>
        <p:spPr/>
        <p:txBody>
          <a:bodyPr/>
          <a:lstStyle/>
          <a:p>
            <a:r>
              <a:rPr lang="en-US" dirty="0"/>
              <a:t>In the case of unsigned, we have 1x2^3+1x2^0=9. But in two's complement that is -2^3+2^0 = -8+1=-7.</a:t>
            </a:r>
          </a:p>
        </p:txBody>
      </p:sp>
      <p:sp>
        <p:nvSpPr>
          <p:cNvPr id="4" name="Slide Number Placeholder 3">
            <a:extLst>
              <a:ext uri="{FF2B5EF4-FFF2-40B4-BE49-F238E27FC236}">
                <a16:creationId xmlns:a16="http://schemas.microsoft.com/office/drawing/2014/main" id="{D9F9B52F-935C-F53B-1C12-A9B65C1D1346}"/>
              </a:ext>
            </a:extLst>
          </p:cNvPr>
          <p:cNvSpPr>
            <a:spLocks noGrp="1"/>
          </p:cNvSpPr>
          <p:nvPr>
            <p:ph type="sldNum" sz="quarter" idx="5"/>
          </p:nvPr>
        </p:nvSpPr>
        <p:spPr/>
        <p:txBody>
          <a:bodyPr/>
          <a:lstStyle/>
          <a:p>
            <a:fld id="{D1EC9309-185D-B241-857D-6AB647741F6D}" type="slidenum">
              <a:rPr lang="en-US" smtClean="0"/>
              <a:t>39</a:t>
            </a:fld>
            <a:endParaRPr lang="en-US"/>
          </a:p>
        </p:txBody>
      </p:sp>
    </p:spTree>
    <p:extLst>
      <p:ext uri="{BB962C8B-B14F-4D97-AF65-F5344CB8AC3E}">
        <p14:creationId xmlns:p14="http://schemas.microsoft.com/office/powerpoint/2010/main" val="1001256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C53AF-EBF9-9259-72E9-172407935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A09403-9DEE-FF40-965A-0C866B7EFD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393F4B-5FE9-4645-5D89-0ED67B856C13}"/>
              </a:ext>
            </a:extLst>
          </p:cNvPr>
          <p:cNvSpPr>
            <a:spLocks noGrp="1"/>
          </p:cNvSpPr>
          <p:nvPr>
            <p:ph type="body" idx="1"/>
          </p:nvPr>
        </p:nvSpPr>
        <p:spPr/>
        <p:txBody>
          <a:bodyPr/>
          <a:lstStyle/>
          <a:p>
            <a:r>
              <a:rPr lang="en-US" dirty="0"/>
              <a:t>What if we read the 4-bit number 1111 in each of the two representations?</a:t>
            </a:r>
          </a:p>
        </p:txBody>
      </p:sp>
      <p:sp>
        <p:nvSpPr>
          <p:cNvPr id="4" name="Slide Number Placeholder 3">
            <a:extLst>
              <a:ext uri="{FF2B5EF4-FFF2-40B4-BE49-F238E27FC236}">
                <a16:creationId xmlns:a16="http://schemas.microsoft.com/office/drawing/2014/main" id="{F37F7D07-5ACC-8B99-8DA3-1D4BA7359295}"/>
              </a:ext>
            </a:extLst>
          </p:cNvPr>
          <p:cNvSpPr>
            <a:spLocks noGrp="1"/>
          </p:cNvSpPr>
          <p:nvPr>
            <p:ph type="sldNum" sz="quarter" idx="5"/>
          </p:nvPr>
        </p:nvSpPr>
        <p:spPr/>
        <p:txBody>
          <a:bodyPr/>
          <a:lstStyle/>
          <a:p>
            <a:fld id="{D1EC9309-185D-B241-857D-6AB647741F6D}" type="slidenum">
              <a:rPr lang="en-US" smtClean="0"/>
              <a:t>40</a:t>
            </a:fld>
            <a:endParaRPr lang="en-US"/>
          </a:p>
        </p:txBody>
      </p:sp>
    </p:spTree>
    <p:extLst>
      <p:ext uri="{BB962C8B-B14F-4D97-AF65-F5344CB8AC3E}">
        <p14:creationId xmlns:p14="http://schemas.microsoft.com/office/powerpoint/2010/main" val="40006458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3E0B4-5B37-EDA1-52A7-DC5D5AEA1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6062E9-FDA1-5D2E-458E-C209A7AA49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C1DC00-E17A-8246-72B1-66426473D1A5}"/>
              </a:ext>
            </a:extLst>
          </p:cNvPr>
          <p:cNvSpPr>
            <a:spLocks noGrp="1"/>
          </p:cNvSpPr>
          <p:nvPr>
            <p:ph type="body" idx="1"/>
          </p:nvPr>
        </p:nvSpPr>
        <p:spPr/>
        <p:txBody>
          <a:bodyPr/>
          <a:lstStyle/>
          <a:p>
            <a:r>
              <a:rPr lang="en-US" dirty="0"/>
              <a:t>In the case of unsigned, we have 1x2^3+1x2^2+1x2^1+1x2^0=1. But in two's complement that is -2^3+2^2+2^1+2^0 = -8+4+2+1=-1</a:t>
            </a:r>
          </a:p>
        </p:txBody>
      </p:sp>
      <p:sp>
        <p:nvSpPr>
          <p:cNvPr id="4" name="Slide Number Placeholder 3">
            <a:extLst>
              <a:ext uri="{FF2B5EF4-FFF2-40B4-BE49-F238E27FC236}">
                <a16:creationId xmlns:a16="http://schemas.microsoft.com/office/drawing/2014/main" id="{EB9C32E5-7226-FCD1-8FBD-14320AE0FE4E}"/>
              </a:ext>
            </a:extLst>
          </p:cNvPr>
          <p:cNvSpPr>
            <a:spLocks noGrp="1"/>
          </p:cNvSpPr>
          <p:nvPr>
            <p:ph type="sldNum" sz="quarter" idx="5"/>
          </p:nvPr>
        </p:nvSpPr>
        <p:spPr/>
        <p:txBody>
          <a:bodyPr/>
          <a:lstStyle/>
          <a:p>
            <a:fld id="{D1EC9309-185D-B241-857D-6AB647741F6D}" type="slidenum">
              <a:rPr lang="en-US" smtClean="0"/>
              <a:t>41</a:t>
            </a:fld>
            <a:endParaRPr lang="en-US"/>
          </a:p>
        </p:txBody>
      </p:sp>
    </p:spTree>
    <p:extLst>
      <p:ext uri="{BB962C8B-B14F-4D97-AF65-F5344CB8AC3E}">
        <p14:creationId xmlns:p14="http://schemas.microsoft.com/office/powerpoint/2010/main" val="3473527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F3598-CDBA-04E2-6B89-6AD0AD5F9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94778-58A2-0877-76D8-C3B9898FCD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5064BF-568E-5825-43FA-A6CC80C3E5CE}"/>
              </a:ext>
            </a:extLst>
          </p:cNvPr>
          <p:cNvSpPr>
            <a:spLocks noGrp="1"/>
          </p:cNvSpPr>
          <p:nvPr>
            <p:ph type="body" idx="1"/>
          </p:nvPr>
        </p:nvSpPr>
        <p:spPr/>
        <p:txBody>
          <a:bodyPr/>
          <a:lstStyle/>
          <a:p>
            <a:r>
              <a:rPr lang="en-US" dirty="0"/>
              <a:t>OK what about now?</a:t>
            </a:r>
          </a:p>
        </p:txBody>
      </p:sp>
      <p:sp>
        <p:nvSpPr>
          <p:cNvPr id="4" name="Slide Number Placeholder 3">
            <a:extLst>
              <a:ext uri="{FF2B5EF4-FFF2-40B4-BE49-F238E27FC236}">
                <a16:creationId xmlns:a16="http://schemas.microsoft.com/office/drawing/2014/main" id="{D0A5E1E8-B834-EC97-870E-160E17B71172}"/>
              </a:ext>
            </a:extLst>
          </p:cNvPr>
          <p:cNvSpPr>
            <a:spLocks noGrp="1"/>
          </p:cNvSpPr>
          <p:nvPr>
            <p:ph type="sldNum" sz="quarter" idx="5"/>
          </p:nvPr>
        </p:nvSpPr>
        <p:spPr/>
        <p:txBody>
          <a:bodyPr/>
          <a:lstStyle/>
          <a:p>
            <a:fld id="{D1EC9309-185D-B241-857D-6AB647741F6D}" type="slidenum">
              <a:rPr lang="en-US" smtClean="0"/>
              <a:t>42</a:t>
            </a:fld>
            <a:endParaRPr lang="en-US"/>
          </a:p>
        </p:txBody>
      </p:sp>
    </p:spTree>
    <p:extLst>
      <p:ext uri="{BB962C8B-B14F-4D97-AF65-F5344CB8AC3E}">
        <p14:creationId xmlns:p14="http://schemas.microsoft.com/office/powerpoint/2010/main" val="19072139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36D8F-30A0-9721-19B8-A3A64E294A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51037-BE26-5D5C-11DE-6910C53E4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FF738-D7B3-4BDF-589E-02BAC89C974E}"/>
              </a:ext>
            </a:extLst>
          </p:cNvPr>
          <p:cNvSpPr>
            <a:spLocks noGrp="1"/>
          </p:cNvSpPr>
          <p:nvPr>
            <p:ph type="body" idx="1"/>
          </p:nvPr>
        </p:nvSpPr>
        <p:spPr/>
        <p:txBody>
          <a:bodyPr/>
          <a:lstStyle/>
          <a:p>
            <a:r>
              <a:rPr lang="en-US" dirty="0"/>
              <a:t>Did you get 12 and -4?</a:t>
            </a:r>
          </a:p>
        </p:txBody>
      </p:sp>
      <p:sp>
        <p:nvSpPr>
          <p:cNvPr id="4" name="Slide Number Placeholder 3">
            <a:extLst>
              <a:ext uri="{FF2B5EF4-FFF2-40B4-BE49-F238E27FC236}">
                <a16:creationId xmlns:a16="http://schemas.microsoft.com/office/drawing/2014/main" id="{4B180D57-0967-9881-E597-C4026B7F4D5A}"/>
              </a:ext>
            </a:extLst>
          </p:cNvPr>
          <p:cNvSpPr>
            <a:spLocks noGrp="1"/>
          </p:cNvSpPr>
          <p:nvPr>
            <p:ph type="sldNum" sz="quarter" idx="5"/>
          </p:nvPr>
        </p:nvSpPr>
        <p:spPr/>
        <p:txBody>
          <a:bodyPr/>
          <a:lstStyle/>
          <a:p>
            <a:fld id="{D1EC9309-185D-B241-857D-6AB647741F6D}" type="slidenum">
              <a:rPr lang="en-US" smtClean="0"/>
              <a:t>43</a:t>
            </a:fld>
            <a:endParaRPr lang="en-US"/>
          </a:p>
        </p:txBody>
      </p:sp>
    </p:spTree>
    <p:extLst>
      <p:ext uri="{BB962C8B-B14F-4D97-AF65-F5344CB8AC3E}">
        <p14:creationId xmlns:p14="http://schemas.microsoft.com/office/powerpoint/2010/main" val="17261179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25B26-AFD4-1F20-AA6D-47E36B86A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77A81-AEB8-59E6-582F-89765B2155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DEAF94-EC1E-C52A-772E-932371673AB0}"/>
              </a:ext>
            </a:extLst>
          </p:cNvPr>
          <p:cNvSpPr>
            <a:spLocks noGrp="1"/>
          </p:cNvSpPr>
          <p:nvPr>
            <p:ph type="body" idx="1"/>
          </p:nvPr>
        </p:nvSpPr>
        <p:spPr/>
        <p:txBody>
          <a:bodyPr/>
          <a:lstStyle/>
          <a:p>
            <a:r>
              <a:rPr lang="en-US" dirty="0"/>
              <a:t>If we have 4 bits, how many numbers can we represent in unsigned and how many in signed (with two's complement)</a:t>
            </a:r>
          </a:p>
        </p:txBody>
      </p:sp>
      <p:sp>
        <p:nvSpPr>
          <p:cNvPr id="4" name="Slide Number Placeholder 3">
            <a:extLst>
              <a:ext uri="{FF2B5EF4-FFF2-40B4-BE49-F238E27FC236}">
                <a16:creationId xmlns:a16="http://schemas.microsoft.com/office/drawing/2014/main" id="{04CC22CD-4204-FEA4-5D99-3B8D0A3DC170}"/>
              </a:ext>
            </a:extLst>
          </p:cNvPr>
          <p:cNvSpPr>
            <a:spLocks noGrp="1"/>
          </p:cNvSpPr>
          <p:nvPr>
            <p:ph type="sldNum" sz="quarter" idx="5"/>
          </p:nvPr>
        </p:nvSpPr>
        <p:spPr/>
        <p:txBody>
          <a:bodyPr/>
          <a:lstStyle/>
          <a:p>
            <a:fld id="{D1EC9309-185D-B241-857D-6AB647741F6D}" type="slidenum">
              <a:rPr lang="en-US" smtClean="0"/>
              <a:t>44</a:t>
            </a:fld>
            <a:endParaRPr lang="en-US"/>
          </a:p>
        </p:txBody>
      </p:sp>
    </p:spTree>
    <p:extLst>
      <p:ext uri="{BB962C8B-B14F-4D97-AF65-F5344CB8AC3E}">
        <p14:creationId xmlns:p14="http://schemas.microsoft.com/office/powerpoint/2010/main" val="22090124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7F0E1-A773-DA0E-4F9A-D07BE59FC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9EC959-3B92-54F4-224F-E5EDD8ADAF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8F544-CCDE-64E6-029A-A7A28D034ED8}"/>
              </a:ext>
            </a:extLst>
          </p:cNvPr>
          <p:cNvSpPr>
            <a:spLocks noGrp="1"/>
          </p:cNvSpPr>
          <p:nvPr>
            <p:ph type="body" idx="1"/>
          </p:nvPr>
        </p:nvSpPr>
        <p:spPr/>
        <p:txBody>
          <a:bodyPr/>
          <a:lstStyle/>
          <a:p>
            <a:r>
              <a:rPr lang="en-US" dirty="0"/>
              <a:t>It's 16 (2^4), regardless of the representation</a:t>
            </a:r>
          </a:p>
        </p:txBody>
      </p:sp>
      <p:sp>
        <p:nvSpPr>
          <p:cNvPr id="4" name="Slide Number Placeholder 3">
            <a:extLst>
              <a:ext uri="{FF2B5EF4-FFF2-40B4-BE49-F238E27FC236}">
                <a16:creationId xmlns:a16="http://schemas.microsoft.com/office/drawing/2014/main" id="{A7233AC9-5ECE-2A11-CFB6-53653745C57A}"/>
              </a:ext>
            </a:extLst>
          </p:cNvPr>
          <p:cNvSpPr>
            <a:spLocks noGrp="1"/>
          </p:cNvSpPr>
          <p:nvPr>
            <p:ph type="sldNum" sz="quarter" idx="5"/>
          </p:nvPr>
        </p:nvSpPr>
        <p:spPr/>
        <p:txBody>
          <a:bodyPr/>
          <a:lstStyle/>
          <a:p>
            <a:fld id="{D1EC9309-185D-B241-857D-6AB647741F6D}" type="slidenum">
              <a:rPr lang="en-US" smtClean="0"/>
              <a:t>45</a:t>
            </a:fld>
            <a:endParaRPr lang="en-US"/>
          </a:p>
        </p:txBody>
      </p:sp>
    </p:spTree>
    <p:extLst>
      <p:ext uri="{BB962C8B-B14F-4D97-AF65-F5344CB8AC3E}">
        <p14:creationId xmlns:p14="http://schemas.microsoft.com/office/powerpoint/2010/main" val="245931323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CE301-85E7-34AB-84FD-0E53A93907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C4C30-48E0-F277-A03A-6E3FB710B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0E3F70-B11E-EA8C-180D-1FCE4C3A582B}"/>
              </a:ext>
            </a:extLst>
          </p:cNvPr>
          <p:cNvSpPr>
            <a:spLocks noGrp="1"/>
          </p:cNvSpPr>
          <p:nvPr>
            <p:ph type="body" idx="1"/>
          </p:nvPr>
        </p:nvSpPr>
        <p:spPr/>
        <p:txBody>
          <a:bodyPr/>
          <a:lstStyle/>
          <a:p>
            <a:r>
              <a:rPr lang="en-US" dirty="0"/>
              <a:t>What is the range of numbers that each approach can support with 4 bits?</a:t>
            </a:r>
          </a:p>
        </p:txBody>
      </p:sp>
      <p:sp>
        <p:nvSpPr>
          <p:cNvPr id="4" name="Slide Number Placeholder 3">
            <a:extLst>
              <a:ext uri="{FF2B5EF4-FFF2-40B4-BE49-F238E27FC236}">
                <a16:creationId xmlns:a16="http://schemas.microsoft.com/office/drawing/2014/main" id="{EC484DF6-2AB9-2AD4-3EA8-5FDD50029156}"/>
              </a:ext>
            </a:extLst>
          </p:cNvPr>
          <p:cNvSpPr>
            <a:spLocks noGrp="1"/>
          </p:cNvSpPr>
          <p:nvPr>
            <p:ph type="sldNum" sz="quarter" idx="5"/>
          </p:nvPr>
        </p:nvSpPr>
        <p:spPr/>
        <p:txBody>
          <a:bodyPr/>
          <a:lstStyle/>
          <a:p>
            <a:fld id="{D1EC9309-185D-B241-857D-6AB647741F6D}" type="slidenum">
              <a:rPr lang="en-US" smtClean="0"/>
              <a:t>46</a:t>
            </a:fld>
            <a:endParaRPr lang="en-US"/>
          </a:p>
        </p:txBody>
      </p:sp>
    </p:spTree>
    <p:extLst>
      <p:ext uri="{BB962C8B-B14F-4D97-AF65-F5344CB8AC3E}">
        <p14:creationId xmlns:p14="http://schemas.microsoft.com/office/powerpoint/2010/main" val="11325332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59C79-C552-E178-9C2D-3FDDC45CE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C12A4-D2F1-6C9F-4AB9-8CE1675AC9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59B99-373B-0569-61BE-E70EA489492A}"/>
              </a:ext>
            </a:extLst>
          </p:cNvPr>
          <p:cNvSpPr>
            <a:spLocks noGrp="1"/>
          </p:cNvSpPr>
          <p:nvPr>
            <p:ph type="body" idx="1"/>
          </p:nvPr>
        </p:nvSpPr>
        <p:spPr/>
        <p:txBody>
          <a:bodyPr/>
          <a:lstStyle/>
          <a:p>
            <a:r>
              <a:rPr lang="en-US" dirty="0"/>
              <a:t>For unsigned, since they are all positive it goes 0 to 15. But for signed it's -8 to 7</a:t>
            </a:r>
          </a:p>
        </p:txBody>
      </p:sp>
      <p:sp>
        <p:nvSpPr>
          <p:cNvPr id="4" name="Slide Number Placeholder 3">
            <a:extLst>
              <a:ext uri="{FF2B5EF4-FFF2-40B4-BE49-F238E27FC236}">
                <a16:creationId xmlns:a16="http://schemas.microsoft.com/office/drawing/2014/main" id="{2D9E8571-7068-D70A-E68B-279009E32DCB}"/>
              </a:ext>
            </a:extLst>
          </p:cNvPr>
          <p:cNvSpPr>
            <a:spLocks noGrp="1"/>
          </p:cNvSpPr>
          <p:nvPr>
            <p:ph type="sldNum" sz="quarter" idx="5"/>
          </p:nvPr>
        </p:nvSpPr>
        <p:spPr/>
        <p:txBody>
          <a:bodyPr/>
          <a:lstStyle/>
          <a:p>
            <a:fld id="{D1EC9309-185D-B241-857D-6AB647741F6D}" type="slidenum">
              <a:rPr lang="en-US" smtClean="0"/>
              <a:t>47</a:t>
            </a:fld>
            <a:endParaRPr lang="en-US"/>
          </a:p>
        </p:txBody>
      </p:sp>
    </p:spTree>
    <p:extLst>
      <p:ext uri="{BB962C8B-B14F-4D97-AF65-F5344CB8AC3E}">
        <p14:creationId xmlns:p14="http://schemas.microsoft.com/office/powerpoint/2010/main" val="9141158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0000 corresponds to 0 in unsigned and 0001 to 1, what does 0010 correspond to?</a:t>
            </a:r>
          </a:p>
        </p:txBody>
      </p:sp>
      <p:sp>
        <p:nvSpPr>
          <p:cNvPr id="4" name="Slide Number Placeholder 3"/>
          <p:cNvSpPr>
            <a:spLocks noGrp="1"/>
          </p:cNvSpPr>
          <p:nvPr>
            <p:ph type="sldNum" sz="quarter" idx="5"/>
          </p:nvPr>
        </p:nvSpPr>
        <p:spPr/>
        <p:txBody>
          <a:bodyPr/>
          <a:lstStyle/>
          <a:p>
            <a:fld id="{D1EC9309-185D-B241-857D-6AB647741F6D}" type="slidenum">
              <a:rPr lang="en-US" smtClean="0"/>
              <a:t>48</a:t>
            </a:fld>
            <a:endParaRPr lang="en-US"/>
          </a:p>
        </p:txBody>
      </p:sp>
    </p:spTree>
    <p:extLst>
      <p:ext uri="{BB962C8B-B14F-4D97-AF65-F5344CB8AC3E}">
        <p14:creationId xmlns:p14="http://schemas.microsoft.com/office/powerpoint/2010/main" val="2455437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right? What about the rest of the column</a:t>
            </a:r>
          </a:p>
        </p:txBody>
      </p:sp>
      <p:sp>
        <p:nvSpPr>
          <p:cNvPr id="4" name="Slide Number Placeholder 3"/>
          <p:cNvSpPr>
            <a:spLocks noGrp="1"/>
          </p:cNvSpPr>
          <p:nvPr>
            <p:ph type="sldNum" sz="quarter" idx="5"/>
          </p:nvPr>
        </p:nvSpPr>
        <p:spPr/>
        <p:txBody>
          <a:bodyPr/>
          <a:lstStyle/>
          <a:p>
            <a:fld id="{D1EC9309-185D-B241-857D-6AB647741F6D}" type="slidenum">
              <a:rPr lang="en-US" smtClean="0"/>
              <a:t>49</a:t>
            </a:fld>
            <a:endParaRPr lang="en-US"/>
          </a:p>
        </p:txBody>
      </p:sp>
    </p:spTree>
    <p:extLst>
      <p:ext uri="{BB962C8B-B14F-4D97-AF65-F5344CB8AC3E}">
        <p14:creationId xmlns:p14="http://schemas.microsoft.com/office/powerpoint/2010/main" val="7991074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we just said, it would be 0,…, 15. How about two's complement representation of 0000?</a:t>
            </a:r>
          </a:p>
        </p:txBody>
      </p:sp>
      <p:sp>
        <p:nvSpPr>
          <p:cNvPr id="4" name="Slide Number Placeholder 3"/>
          <p:cNvSpPr>
            <a:spLocks noGrp="1"/>
          </p:cNvSpPr>
          <p:nvPr>
            <p:ph type="sldNum" sz="quarter" idx="5"/>
          </p:nvPr>
        </p:nvSpPr>
        <p:spPr/>
        <p:txBody>
          <a:bodyPr/>
          <a:lstStyle/>
          <a:p>
            <a:fld id="{D1EC9309-185D-B241-857D-6AB647741F6D}" type="slidenum">
              <a:rPr lang="en-US" smtClean="0"/>
              <a:t>50</a:t>
            </a:fld>
            <a:endParaRPr lang="en-US"/>
          </a:p>
        </p:txBody>
      </p:sp>
    </p:spTree>
    <p:extLst>
      <p:ext uri="{BB962C8B-B14F-4D97-AF65-F5344CB8AC3E}">
        <p14:creationId xmlns:p14="http://schemas.microsoft.com/office/powerpoint/2010/main" val="3822804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of course 0. And the same applies all the way to 0111. How about 1000? </a:t>
            </a:r>
          </a:p>
        </p:txBody>
      </p:sp>
      <p:sp>
        <p:nvSpPr>
          <p:cNvPr id="4" name="Slide Number Placeholder 3"/>
          <p:cNvSpPr>
            <a:spLocks noGrp="1"/>
          </p:cNvSpPr>
          <p:nvPr>
            <p:ph type="sldNum" sz="quarter" idx="5"/>
          </p:nvPr>
        </p:nvSpPr>
        <p:spPr/>
        <p:txBody>
          <a:bodyPr/>
          <a:lstStyle/>
          <a:p>
            <a:fld id="{D1EC9309-185D-B241-857D-6AB647741F6D}" type="slidenum">
              <a:rPr lang="en-US" smtClean="0"/>
              <a:t>51</a:t>
            </a:fld>
            <a:endParaRPr lang="en-US"/>
          </a:p>
        </p:txBody>
      </p:sp>
    </p:spTree>
    <p:extLst>
      <p:ext uri="{BB962C8B-B14F-4D97-AF65-F5344CB8AC3E}">
        <p14:creationId xmlns:p14="http://schemas.microsoft.com/office/powerpoint/2010/main" val="42071241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you get -8? How about the rest of the column?</a:t>
            </a:r>
          </a:p>
        </p:txBody>
      </p:sp>
      <p:sp>
        <p:nvSpPr>
          <p:cNvPr id="4" name="Slide Number Placeholder 3"/>
          <p:cNvSpPr>
            <a:spLocks noGrp="1"/>
          </p:cNvSpPr>
          <p:nvPr>
            <p:ph type="sldNum" sz="quarter" idx="5"/>
          </p:nvPr>
        </p:nvSpPr>
        <p:spPr/>
        <p:txBody>
          <a:bodyPr/>
          <a:lstStyle/>
          <a:p>
            <a:fld id="{D1EC9309-185D-B241-857D-6AB647741F6D}" type="slidenum">
              <a:rPr lang="en-US" smtClean="0"/>
              <a:t>52</a:t>
            </a:fld>
            <a:endParaRPr lang="en-US"/>
          </a:p>
        </p:txBody>
      </p:sp>
    </p:spTree>
    <p:extLst>
      <p:ext uri="{BB962C8B-B14F-4D97-AF65-F5344CB8AC3E}">
        <p14:creationId xmlns:p14="http://schemas.microsoft.com/office/powerpoint/2010/main" val="37918715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Did you get this? Do you notice that 1xxxx is always the smallest number we can represent with the number of bits we have available and then the negative numbers keep increasing? </a:t>
            </a:r>
          </a:p>
        </p:txBody>
      </p:sp>
      <p:sp>
        <p:nvSpPr>
          <p:cNvPr id="4" name="Slide Number Placeholder 3"/>
          <p:cNvSpPr>
            <a:spLocks noGrp="1"/>
          </p:cNvSpPr>
          <p:nvPr>
            <p:ph type="sldNum" sz="quarter" idx="5"/>
          </p:nvPr>
        </p:nvSpPr>
        <p:spPr/>
        <p:txBody>
          <a:bodyPr/>
          <a:lstStyle/>
          <a:p>
            <a:fld id="{D1EC9309-185D-B241-857D-6AB647741F6D}" type="slidenum">
              <a:rPr lang="en-US" smtClean="0"/>
              <a:t>53</a:t>
            </a:fld>
            <a:endParaRPr lang="en-US"/>
          </a:p>
        </p:txBody>
      </p:sp>
    </p:spTree>
    <p:extLst>
      <p:ext uri="{BB962C8B-B14F-4D97-AF65-F5344CB8AC3E}">
        <p14:creationId xmlns:p14="http://schemas.microsoft.com/office/powerpoint/2010/main" val="345574176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 two's complement representation, how can you tell if a number is negative?</a:t>
            </a:r>
          </a:p>
        </p:txBody>
      </p:sp>
      <p:sp>
        <p:nvSpPr>
          <p:cNvPr id="4" name="Slide Number Placeholder 3"/>
          <p:cNvSpPr>
            <a:spLocks noGrp="1"/>
          </p:cNvSpPr>
          <p:nvPr>
            <p:ph type="sldNum" sz="quarter" idx="5"/>
          </p:nvPr>
        </p:nvSpPr>
        <p:spPr/>
        <p:txBody>
          <a:bodyPr/>
          <a:lstStyle/>
          <a:p>
            <a:fld id="{D1EC9309-185D-B241-857D-6AB647741F6D}" type="slidenum">
              <a:rPr lang="en-US" smtClean="0"/>
              <a:t>54</a:t>
            </a:fld>
            <a:endParaRPr lang="en-US"/>
          </a:p>
        </p:txBody>
      </p:sp>
    </p:spTree>
    <p:extLst>
      <p:ext uri="{BB962C8B-B14F-4D97-AF65-F5344CB8AC3E}">
        <p14:creationId xmlns:p14="http://schemas.microsoft.com/office/powerpoint/2010/main" val="7002501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4558D-6C65-14A9-4D9E-3807F1F8E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BE987-70E4-3E57-DC31-E9164B4E60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9DC3E2-65DE-563F-446B-76C4C2F37C47}"/>
              </a:ext>
            </a:extLst>
          </p:cNvPr>
          <p:cNvSpPr>
            <a:spLocks noGrp="1"/>
          </p:cNvSpPr>
          <p:nvPr>
            <p:ph type="body" idx="1"/>
          </p:nvPr>
        </p:nvSpPr>
        <p:spPr/>
        <p:txBody>
          <a:bodyPr/>
          <a:lstStyle/>
          <a:p>
            <a:r>
              <a:rPr lang="en-US" dirty="0"/>
              <a:t>You just look at the most significant bit.</a:t>
            </a:r>
          </a:p>
        </p:txBody>
      </p:sp>
      <p:sp>
        <p:nvSpPr>
          <p:cNvPr id="4" name="Slide Number Placeholder 3">
            <a:extLst>
              <a:ext uri="{FF2B5EF4-FFF2-40B4-BE49-F238E27FC236}">
                <a16:creationId xmlns:a16="http://schemas.microsoft.com/office/drawing/2014/main" id="{9201E894-7E69-7D51-86A5-88A2806F16AC}"/>
              </a:ext>
            </a:extLst>
          </p:cNvPr>
          <p:cNvSpPr>
            <a:spLocks noGrp="1"/>
          </p:cNvSpPr>
          <p:nvPr>
            <p:ph type="sldNum" sz="quarter" idx="5"/>
          </p:nvPr>
        </p:nvSpPr>
        <p:spPr/>
        <p:txBody>
          <a:bodyPr/>
          <a:lstStyle/>
          <a:p>
            <a:fld id="{D1EC9309-185D-B241-857D-6AB647741F6D}" type="slidenum">
              <a:rPr lang="en-US" smtClean="0"/>
              <a:t>55</a:t>
            </a:fld>
            <a:endParaRPr lang="en-US"/>
          </a:p>
        </p:txBody>
      </p:sp>
    </p:spTree>
    <p:extLst>
      <p:ext uri="{BB962C8B-B14F-4D97-AF65-F5344CB8AC3E}">
        <p14:creationId xmlns:p14="http://schemas.microsoft.com/office/powerpoint/2010/main" val="198228118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EBB67-2179-9653-74DA-8AA63734F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2CDD9-2CD0-4676-28EB-4CF3BE75E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02E970-CBAF-D3C2-23D4-759A98181898}"/>
              </a:ext>
            </a:extLst>
          </p:cNvPr>
          <p:cNvSpPr>
            <a:spLocks noGrp="1"/>
          </p:cNvSpPr>
          <p:nvPr>
            <p:ph type="body" idx="1"/>
          </p:nvPr>
        </p:nvSpPr>
        <p:spPr/>
        <p:txBody>
          <a:bodyPr/>
          <a:lstStyle/>
          <a:p>
            <a:r>
              <a:rPr lang="en-US" dirty="0"/>
              <a:t>Here's another cool fact. If you have n bits, the smallest number you can represent will be 1000.000 where 1 is the MSB and 0s go to the rest of n-1 bits!</a:t>
            </a:r>
          </a:p>
        </p:txBody>
      </p:sp>
      <p:sp>
        <p:nvSpPr>
          <p:cNvPr id="4" name="Slide Number Placeholder 3">
            <a:extLst>
              <a:ext uri="{FF2B5EF4-FFF2-40B4-BE49-F238E27FC236}">
                <a16:creationId xmlns:a16="http://schemas.microsoft.com/office/drawing/2014/main" id="{F5F8B268-3751-11A9-29EB-0B5F3F0A5284}"/>
              </a:ext>
            </a:extLst>
          </p:cNvPr>
          <p:cNvSpPr>
            <a:spLocks noGrp="1"/>
          </p:cNvSpPr>
          <p:nvPr>
            <p:ph type="sldNum" sz="quarter" idx="5"/>
          </p:nvPr>
        </p:nvSpPr>
        <p:spPr/>
        <p:txBody>
          <a:bodyPr/>
          <a:lstStyle/>
          <a:p>
            <a:fld id="{D1EC9309-185D-B241-857D-6AB647741F6D}" type="slidenum">
              <a:rPr lang="en-US" smtClean="0"/>
              <a:t>56</a:t>
            </a:fld>
            <a:endParaRPr lang="en-US"/>
          </a:p>
        </p:txBody>
      </p:sp>
    </p:spTree>
    <p:extLst>
      <p:ext uri="{BB962C8B-B14F-4D97-AF65-F5344CB8AC3E}">
        <p14:creationId xmlns:p14="http://schemas.microsoft.com/office/powerpoint/2010/main" val="307185544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0A877-3D34-1029-EE3F-A55CBF8F8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7015D-B4D0-6981-8603-C0FE6B8AB4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E43B3-C1E7-5925-E8FC-64D5DA3EE621}"/>
              </a:ext>
            </a:extLst>
          </p:cNvPr>
          <p:cNvSpPr>
            <a:spLocks noGrp="1"/>
          </p:cNvSpPr>
          <p:nvPr>
            <p:ph type="body" idx="1"/>
          </p:nvPr>
        </p:nvSpPr>
        <p:spPr/>
        <p:txBody>
          <a:bodyPr/>
          <a:lstStyle/>
          <a:p>
            <a:r>
              <a:rPr lang="en-US" dirty="0"/>
              <a:t>And one more: -1 is going to be all 1s</a:t>
            </a:r>
          </a:p>
        </p:txBody>
      </p:sp>
      <p:sp>
        <p:nvSpPr>
          <p:cNvPr id="4" name="Slide Number Placeholder 3">
            <a:extLst>
              <a:ext uri="{FF2B5EF4-FFF2-40B4-BE49-F238E27FC236}">
                <a16:creationId xmlns:a16="http://schemas.microsoft.com/office/drawing/2014/main" id="{A227BFAF-2C40-6E66-D4F5-36866512A9C1}"/>
              </a:ext>
            </a:extLst>
          </p:cNvPr>
          <p:cNvSpPr>
            <a:spLocks noGrp="1"/>
          </p:cNvSpPr>
          <p:nvPr>
            <p:ph type="sldNum" sz="quarter" idx="5"/>
          </p:nvPr>
        </p:nvSpPr>
        <p:spPr/>
        <p:txBody>
          <a:bodyPr/>
          <a:lstStyle/>
          <a:p>
            <a:fld id="{D1EC9309-185D-B241-857D-6AB647741F6D}" type="slidenum">
              <a:rPr lang="en-US" smtClean="0"/>
              <a:t>57</a:t>
            </a:fld>
            <a:endParaRPr lang="en-US"/>
          </a:p>
        </p:txBody>
      </p:sp>
    </p:spTree>
    <p:extLst>
      <p:ext uri="{BB962C8B-B14F-4D97-AF65-F5344CB8AC3E}">
        <p14:creationId xmlns:p14="http://schemas.microsoft.com/office/powerpoint/2010/main" val="487224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cool trick you can use to calculate the value of a negative number in two's complement. You flip the bits (so 0s turn to 1s and 1s to 0s). You add a 1 the usual way. And the resulting number is the magnitude of the negative number.</a:t>
            </a:r>
          </a:p>
        </p:txBody>
      </p:sp>
      <p:sp>
        <p:nvSpPr>
          <p:cNvPr id="4" name="Slide Number Placeholder 3"/>
          <p:cNvSpPr>
            <a:spLocks noGrp="1"/>
          </p:cNvSpPr>
          <p:nvPr>
            <p:ph type="sldNum" sz="quarter" idx="5"/>
          </p:nvPr>
        </p:nvSpPr>
        <p:spPr/>
        <p:txBody>
          <a:bodyPr/>
          <a:lstStyle/>
          <a:p>
            <a:fld id="{D1EC9309-185D-B241-857D-6AB647741F6D}" type="slidenum">
              <a:rPr lang="en-US" smtClean="0"/>
              <a:t>58</a:t>
            </a:fld>
            <a:endParaRPr lang="en-US"/>
          </a:p>
        </p:txBody>
      </p:sp>
    </p:spTree>
    <p:extLst>
      <p:ext uri="{BB962C8B-B14F-4D97-AF65-F5344CB8AC3E}">
        <p14:creationId xmlns:p14="http://schemas.microsoft.com/office/powerpoint/2010/main" val="79634113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turn. Which negative number is 1110?</a:t>
            </a:r>
          </a:p>
        </p:txBody>
      </p:sp>
      <p:sp>
        <p:nvSpPr>
          <p:cNvPr id="4" name="Slide Number Placeholder 3"/>
          <p:cNvSpPr>
            <a:spLocks noGrp="1"/>
          </p:cNvSpPr>
          <p:nvPr>
            <p:ph type="sldNum" sz="quarter" idx="5"/>
          </p:nvPr>
        </p:nvSpPr>
        <p:spPr/>
        <p:txBody>
          <a:bodyPr/>
          <a:lstStyle/>
          <a:p>
            <a:fld id="{D1EC9309-185D-B241-857D-6AB647741F6D}" type="slidenum">
              <a:rPr lang="en-US" smtClean="0"/>
              <a:t>59</a:t>
            </a:fld>
            <a:endParaRPr lang="en-US"/>
          </a:p>
        </p:txBody>
      </p:sp>
    </p:spTree>
    <p:extLst>
      <p:ext uri="{BB962C8B-B14F-4D97-AF65-F5344CB8AC3E}">
        <p14:creationId xmlns:p14="http://schemas.microsoft.com/office/powerpoint/2010/main" val="1787715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BDAD7-5B92-75C6-A167-E9BF2E82F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E12019-D89B-454C-1323-1D962BE91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516748-C25F-DF80-9ADD-CB4AE2EAA980}"/>
              </a:ext>
            </a:extLst>
          </p:cNvPr>
          <p:cNvSpPr>
            <a:spLocks noGrp="1"/>
          </p:cNvSpPr>
          <p:nvPr>
            <p:ph type="body" idx="1"/>
          </p:nvPr>
        </p:nvSpPr>
        <p:spPr/>
        <p:txBody>
          <a:bodyPr/>
          <a:lstStyle/>
          <a:p>
            <a:r>
              <a:rPr lang="en-US" dirty="0"/>
              <a:t>You know that 1110 is going to be negative so follow the trick of flipping its bits, adding 1. You get 0010 which is 2. So then your original number was -2</a:t>
            </a:r>
          </a:p>
        </p:txBody>
      </p:sp>
      <p:sp>
        <p:nvSpPr>
          <p:cNvPr id="4" name="Slide Number Placeholder 3">
            <a:extLst>
              <a:ext uri="{FF2B5EF4-FFF2-40B4-BE49-F238E27FC236}">
                <a16:creationId xmlns:a16="http://schemas.microsoft.com/office/drawing/2014/main" id="{329B6FAC-DAF5-17E2-8BE8-7263FA279190}"/>
              </a:ext>
            </a:extLst>
          </p:cNvPr>
          <p:cNvSpPr>
            <a:spLocks noGrp="1"/>
          </p:cNvSpPr>
          <p:nvPr>
            <p:ph type="sldNum" sz="quarter" idx="5"/>
          </p:nvPr>
        </p:nvSpPr>
        <p:spPr/>
        <p:txBody>
          <a:bodyPr/>
          <a:lstStyle/>
          <a:p>
            <a:fld id="{D1EC9309-185D-B241-857D-6AB647741F6D}" type="slidenum">
              <a:rPr lang="en-US" smtClean="0"/>
              <a:t>60</a:t>
            </a:fld>
            <a:endParaRPr lang="en-US"/>
          </a:p>
        </p:txBody>
      </p:sp>
    </p:spTree>
    <p:extLst>
      <p:ext uri="{BB962C8B-B14F-4D97-AF65-F5344CB8AC3E}">
        <p14:creationId xmlns:p14="http://schemas.microsoft.com/office/powerpoint/2010/main" val="219672953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say we have these two 4-bit two's complement numbers, what's the result of this addition?</a:t>
            </a:r>
          </a:p>
        </p:txBody>
      </p:sp>
      <p:sp>
        <p:nvSpPr>
          <p:cNvPr id="4" name="Slide Number Placeholder 3"/>
          <p:cNvSpPr>
            <a:spLocks noGrp="1"/>
          </p:cNvSpPr>
          <p:nvPr>
            <p:ph type="sldNum" sz="quarter" idx="5"/>
          </p:nvPr>
        </p:nvSpPr>
        <p:spPr/>
        <p:txBody>
          <a:bodyPr/>
          <a:lstStyle/>
          <a:p>
            <a:fld id="{D1EC9309-185D-B241-857D-6AB647741F6D}" type="slidenum">
              <a:rPr lang="en-US" smtClean="0"/>
              <a:t>61</a:t>
            </a:fld>
            <a:endParaRPr lang="en-US"/>
          </a:p>
        </p:txBody>
      </p:sp>
    </p:spTree>
    <p:extLst>
      <p:ext uri="{BB962C8B-B14F-4D97-AF65-F5344CB8AC3E}">
        <p14:creationId xmlns:p14="http://schemas.microsoft.com/office/powerpoint/2010/main" val="31979262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C7BD0-8F3E-0CC8-AC7F-36743E1DD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CE4349-BBAE-D322-5A26-861F7B115C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D87572-18D0-8A32-2297-B25A9317ED4E}"/>
              </a:ext>
            </a:extLst>
          </p:cNvPr>
          <p:cNvSpPr>
            <a:spLocks noGrp="1"/>
          </p:cNvSpPr>
          <p:nvPr>
            <p:ph type="body" idx="1"/>
          </p:nvPr>
        </p:nvSpPr>
        <p:spPr/>
        <p:txBody>
          <a:bodyPr/>
          <a:lstStyle/>
          <a:p>
            <a:r>
              <a:rPr lang="en-US" dirty="0"/>
              <a:t>We add up as before, using the carry bit when needed</a:t>
            </a:r>
          </a:p>
        </p:txBody>
      </p:sp>
      <p:sp>
        <p:nvSpPr>
          <p:cNvPr id="4" name="Slide Number Placeholder 3">
            <a:extLst>
              <a:ext uri="{FF2B5EF4-FFF2-40B4-BE49-F238E27FC236}">
                <a16:creationId xmlns:a16="http://schemas.microsoft.com/office/drawing/2014/main" id="{BF20579C-4CA9-767A-BAF4-4B327B85FBCA}"/>
              </a:ext>
            </a:extLst>
          </p:cNvPr>
          <p:cNvSpPr>
            <a:spLocks noGrp="1"/>
          </p:cNvSpPr>
          <p:nvPr>
            <p:ph type="sldNum" sz="quarter" idx="5"/>
          </p:nvPr>
        </p:nvSpPr>
        <p:spPr/>
        <p:txBody>
          <a:bodyPr/>
          <a:lstStyle/>
          <a:p>
            <a:fld id="{D1EC9309-185D-B241-857D-6AB647741F6D}" type="slidenum">
              <a:rPr lang="en-US" smtClean="0"/>
              <a:t>62</a:t>
            </a:fld>
            <a:endParaRPr lang="en-US"/>
          </a:p>
        </p:txBody>
      </p:sp>
    </p:spTree>
    <p:extLst>
      <p:ext uri="{BB962C8B-B14F-4D97-AF65-F5344CB8AC3E}">
        <p14:creationId xmlns:p14="http://schemas.microsoft.com/office/powerpoint/2010/main" val="3845080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6A9DA-215D-71E4-7B70-300B764A0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5D1D98-6B71-A25D-29E9-CC93D90ED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553D5-C019-9BCE-EE8D-DA962F654419}"/>
              </a:ext>
            </a:extLst>
          </p:cNvPr>
          <p:cNvSpPr>
            <a:spLocks noGrp="1"/>
          </p:cNvSpPr>
          <p:nvPr>
            <p:ph type="body" idx="1"/>
          </p:nvPr>
        </p:nvSpPr>
        <p:spPr/>
        <p:txBody>
          <a:bodyPr/>
          <a:lstStyle/>
          <a:p>
            <a:r>
              <a:rPr lang="en-US" dirty="0"/>
              <a:t>What about now? Assume that from now on all is binary numbers</a:t>
            </a:r>
          </a:p>
        </p:txBody>
      </p:sp>
      <p:sp>
        <p:nvSpPr>
          <p:cNvPr id="4" name="Slide Number Placeholder 3">
            <a:extLst>
              <a:ext uri="{FF2B5EF4-FFF2-40B4-BE49-F238E27FC236}">
                <a16:creationId xmlns:a16="http://schemas.microsoft.com/office/drawing/2014/main" id="{3064582D-16F7-7FA9-F474-A35CD14C903F}"/>
              </a:ext>
            </a:extLst>
          </p:cNvPr>
          <p:cNvSpPr>
            <a:spLocks noGrp="1"/>
          </p:cNvSpPr>
          <p:nvPr>
            <p:ph type="sldNum" sz="quarter" idx="5"/>
          </p:nvPr>
        </p:nvSpPr>
        <p:spPr/>
        <p:txBody>
          <a:bodyPr/>
          <a:lstStyle/>
          <a:p>
            <a:fld id="{D1EC9309-185D-B241-857D-6AB647741F6D}" type="slidenum">
              <a:rPr lang="en-US" smtClean="0"/>
              <a:t>63</a:t>
            </a:fld>
            <a:endParaRPr lang="en-US"/>
          </a:p>
        </p:txBody>
      </p:sp>
    </p:spTree>
    <p:extLst>
      <p:ext uri="{BB962C8B-B14F-4D97-AF65-F5344CB8AC3E}">
        <p14:creationId xmlns:p14="http://schemas.microsoft.com/office/powerpoint/2010/main" val="54614564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D8D83-B063-8D6F-37FC-0CD6E0940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FAA88-22B4-B74B-B14B-075D8C5A3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D1CD4-BFE4-2C26-EE63-7A130F87B74B}"/>
              </a:ext>
            </a:extLst>
          </p:cNvPr>
          <p:cNvSpPr>
            <a:spLocks noGrp="1"/>
          </p:cNvSpPr>
          <p:nvPr>
            <p:ph type="body" idx="1"/>
          </p:nvPr>
        </p:nvSpPr>
        <p:spPr/>
        <p:txBody>
          <a:bodyPr/>
          <a:lstStyle/>
          <a:p>
            <a:r>
              <a:rPr lang="en-US" dirty="0"/>
              <a:t>So I got 1011. Is this right? Remember, I added two positive numbers (how do I know this? they have 0 at the MSB) and ended up with a negative?</a:t>
            </a:r>
          </a:p>
        </p:txBody>
      </p:sp>
      <p:sp>
        <p:nvSpPr>
          <p:cNvPr id="4" name="Slide Number Placeholder 3">
            <a:extLst>
              <a:ext uri="{FF2B5EF4-FFF2-40B4-BE49-F238E27FC236}">
                <a16:creationId xmlns:a16="http://schemas.microsoft.com/office/drawing/2014/main" id="{551BE901-0553-083A-8CAD-06234AA61739}"/>
              </a:ext>
            </a:extLst>
          </p:cNvPr>
          <p:cNvSpPr>
            <a:spLocks noGrp="1"/>
          </p:cNvSpPr>
          <p:nvPr>
            <p:ph type="sldNum" sz="quarter" idx="5"/>
          </p:nvPr>
        </p:nvSpPr>
        <p:spPr/>
        <p:txBody>
          <a:bodyPr/>
          <a:lstStyle/>
          <a:p>
            <a:fld id="{D1EC9309-185D-B241-857D-6AB647741F6D}" type="slidenum">
              <a:rPr lang="en-US" smtClean="0"/>
              <a:t>64</a:t>
            </a:fld>
            <a:endParaRPr lang="en-US"/>
          </a:p>
        </p:txBody>
      </p:sp>
    </p:spTree>
    <p:extLst>
      <p:ext uri="{BB962C8B-B14F-4D97-AF65-F5344CB8AC3E}">
        <p14:creationId xmlns:p14="http://schemas.microsoft.com/office/powerpoint/2010/main" val="229941252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C04F2-7D25-CB8D-266E-0DDFA3B58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C1A9DC-35F2-C6F6-FB7E-AB38BADFC1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4D24D4-D0FA-2007-F8AE-F5FC092E4A03}"/>
              </a:ext>
            </a:extLst>
          </p:cNvPr>
          <p:cNvSpPr>
            <a:spLocks noGrp="1"/>
          </p:cNvSpPr>
          <p:nvPr>
            <p:ph type="body" idx="1"/>
          </p:nvPr>
        </p:nvSpPr>
        <p:spPr/>
        <p:txBody>
          <a:bodyPr/>
          <a:lstStyle/>
          <a:p>
            <a:r>
              <a:rPr lang="en-US" dirty="0"/>
              <a:t>We have overflow as we cannot represent this number. 6+5=11 which is out of the range of -8,..,7 we can represent with 4 bits.</a:t>
            </a:r>
          </a:p>
        </p:txBody>
      </p:sp>
      <p:sp>
        <p:nvSpPr>
          <p:cNvPr id="4" name="Slide Number Placeholder 3">
            <a:extLst>
              <a:ext uri="{FF2B5EF4-FFF2-40B4-BE49-F238E27FC236}">
                <a16:creationId xmlns:a16="http://schemas.microsoft.com/office/drawing/2014/main" id="{C7EBCD86-E7CE-DDD4-BEE9-1523A1F1669F}"/>
              </a:ext>
            </a:extLst>
          </p:cNvPr>
          <p:cNvSpPr>
            <a:spLocks noGrp="1"/>
          </p:cNvSpPr>
          <p:nvPr>
            <p:ph type="sldNum" sz="quarter" idx="5"/>
          </p:nvPr>
        </p:nvSpPr>
        <p:spPr/>
        <p:txBody>
          <a:bodyPr/>
          <a:lstStyle/>
          <a:p>
            <a:fld id="{D1EC9309-185D-B241-857D-6AB647741F6D}" type="slidenum">
              <a:rPr lang="en-US" smtClean="0"/>
              <a:t>65</a:t>
            </a:fld>
            <a:endParaRPr lang="en-US"/>
          </a:p>
        </p:txBody>
      </p:sp>
    </p:spTree>
    <p:extLst>
      <p:ext uri="{BB962C8B-B14F-4D97-AF65-F5344CB8AC3E}">
        <p14:creationId xmlns:p14="http://schemas.microsoft.com/office/powerpoint/2010/main" val="167123622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22B1E-234B-7984-E7D4-7E66A275C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E31D0-A862-CC8D-C2B9-6D8DD0ABDA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199A2-D4C6-C41B-A20D-5CB0276EEDA0}"/>
              </a:ext>
            </a:extLst>
          </p:cNvPr>
          <p:cNvSpPr>
            <a:spLocks noGrp="1"/>
          </p:cNvSpPr>
          <p:nvPr>
            <p:ph type="body" idx="1"/>
          </p:nvPr>
        </p:nvSpPr>
        <p:spPr/>
        <p:txBody>
          <a:bodyPr/>
          <a:lstStyle/>
          <a:p>
            <a:r>
              <a:rPr lang="en-US" dirty="0"/>
              <a:t>What about adding these two two's complement binary numbers?</a:t>
            </a:r>
          </a:p>
        </p:txBody>
      </p:sp>
      <p:sp>
        <p:nvSpPr>
          <p:cNvPr id="4" name="Slide Number Placeholder 3">
            <a:extLst>
              <a:ext uri="{FF2B5EF4-FFF2-40B4-BE49-F238E27FC236}">
                <a16:creationId xmlns:a16="http://schemas.microsoft.com/office/drawing/2014/main" id="{C460F114-CDB6-E6DA-DD99-301C90D1D6A6}"/>
              </a:ext>
            </a:extLst>
          </p:cNvPr>
          <p:cNvSpPr>
            <a:spLocks noGrp="1"/>
          </p:cNvSpPr>
          <p:nvPr>
            <p:ph type="sldNum" sz="quarter" idx="5"/>
          </p:nvPr>
        </p:nvSpPr>
        <p:spPr/>
        <p:txBody>
          <a:bodyPr/>
          <a:lstStyle/>
          <a:p>
            <a:fld id="{D1EC9309-185D-B241-857D-6AB647741F6D}" type="slidenum">
              <a:rPr lang="en-US" smtClean="0"/>
              <a:t>66</a:t>
            </a:fld>
            <a:endParaRPr lang="en-US"/>
          </a:p>
        </p:txBody>
      </p:sp>
    </p:spTree>
    <p:extLst>
      <p:ext uri="{BB962C8B-B14F-4D97-AF65-F5344CB8AC3E}">
        <p14:creationId xmlns:p14="http://schemas.microsoft.com/office/powerpoint/2010/main" val="35570289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C7528-C0DD-9CE0-0120-FA9A671C91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03A41-8C88-F597-628C-846EDB9BFB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26E0E-795B-DD81-E7A9-756D2CCA3DCA}"/>
              </a:ext>
            </a:extLst>
          </p:cNvPr>
          <p:cNvSpPr>
            <a:spLocks noGrp="1"/>
          </p:cNvSpPr>
          <p:nvPr>
            <p:ph type="body" idx="1"/>
          </p:nvPr>
        </p:nvSpPr>
        <p:spPr/>
        <p:txBody>
          <a:bodyPr/>
          <a:lstStyle/>
          <a:p>
            <a:r>
              <a:rPr lang="en-US" dirty="0"/>
              <a:t>We get 0011 but also have a carry of 1 floating</a:t>
            </a:r>
          </a:p>
        </p:txBody>
      </p:sp>
      <p:sp>
        <p:nvSpPr>
          <p:cNvPr id="4" name="Slide Number Placeholder 3">
            <a:extLst>
              <a:ext uri="{FF2B5EF4-FFF2-40B4-BE49-F238E27FC236}">
                <a16:creationId xmlns:a16="http://schemas.microsoft.com/office/drawing/2014/main" id="{B848642D-01F7-14B8-5EAB-780ADD53B64E}"/>
              </a:ext>
            </a:extLst>
          </p:cNvPr>
          <p:cNvSpPr>
            <a:spLocks noGrp="1"/>
          </p:cNvSpPr>
          <p:nvPr>
            <p:ph type="sldNum" sz="quarter" idx="5"/>
          </p:nvPr>
        </p:nvSpPr>
        <p:spPr/>
        <p:txBody>
          <a:bodyPr/>
          <a:lstStyle/>
          <a:p>
            <a:fld id="{D1EC9309-185D-B241-857D-6AB647741F6D}" type="slidenum">
              <a:rPr lang="en-US" smtClean="0"/>
              <a:t>67</a:t>
            </a:fld>
            <a:endParaRPr lang="en-US"/>
          </a:p>
        </p:txBody>
      </p:sp>
    </p:spTree>
    <p:extLst>
      <p:ext uri="{BB962C8B-B14F-4D97-AF65-F5344CB8AC3E}">
        <p14:creationId xmlns:p14="http://schemas.microsoft.com/office/powerpoint/2010/main" val="5387139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9834-71C5-A7CF-3797-70C2A82B6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40168-5A08-FBF5-3137-8A4F992D52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13F4AC-8D94-5850-74C9-1CAF670BDB5B}"/>
              </a:ext>
            </a:extLst>
          </p:cNvPr>
          <p:cNvSpPr>
            <a:spLocks noGrp="1"/>
          </p:cNvSpPr>
          <p:nvPr>
            <p:ph type="body" idx="1"/>
          </p:nvPr>
        </p:nvSpPr>
        <p:spPr/>
        <p:txBody>
          <a:bodyPr/>
          <a:lstStyle/>
          <a:p>
            <a:r>
              <a:rPr lang="en-US" dirty="0"/>
              <a:t>If we ignore the last carry, we actually see that what we got is correct!</a:t>
            </a:r>
          </a:p>
        </p:txBody>
      </p:sp>
      <p:sp>
        <p:nvSpPr>
          <p:cNvPr id="4" name="Slide Number Placeholder 3">
            <a:extLst>
              <a:ext uri="{FF2B5EF4-FFF2-40B4-BE49-F238E27FC236}">
                <a16:creationId xmlns:a16="http://schemas.microsoft.com/office/drawing/2014/main" id="{1E35F450-EFA6-B443-F0C5-8F12DF9749FB}"/>
              </a:ext>
            </a:extLst>
          </p:cNvPr>
          <p:cNvSpPr>
            <a:spLocks noGrp="1"/>
          </p:cNvSpPr>
          <p:nvPr>
            <p:ph type="sldNum" sz="quarter" idx="5"/>
          </p:nvPr>
        </p:nvSpPr>
        <p:spPr/>
        <p:txBody>
          <a:bodyPr/>
          <a:lstStyle/>
          <a:p>
            <a:fld id="{D1EC9309-185D-B241-857D-6AB647741F6D}" type="slidenum">
              <a:rPr lang="en-US" smtClean="0"/>
              <a:t>68</a:t>
            </a:fld>
            <a:endParaRPr lang="en-US"/>
          </a:p>
        </p:txBody>
      </p:sp>
    </p:spTree>
    <p:extLst>
      <p:ext uri="{BB962C8B-B14F-4D97-AF65-F5344CB8AC3E}">
        <p14:creationId xmlns:p14="http://schemas.microsoft.com/office/powerpoint/2010/main" val="48739596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know that overflow has occurred when adding two two's complement numbers?</a:t>
            </a:r>
          </a:p>
        </p:txBody>
      </p:sp>
      <p:sp>
        <p:nvSpPr>
          <p:cNvPr id="4" name="Slide Number Placeholder 3"/>
          <p:cNvSpPr>
            <a:spLocks noGrp="1"/>
          </p:cNvSpPr>
          <p:nvPr>
            <p:ph type="sldNum" sz="quarter" idx="5"/>
          </p:nvPr>
        </p:nvSpPr>
        <p:spPr/>
        <p:txBody>
          <a:bodyPr/>
          <a:lstStyle/>
          <a:p>
            <a:fld id="{D1EC9309-185D-B241-857D-6AB647741F6D}" type="slidenum">
              <a:rPr lang="en-US" smtClean="0"/>
              <a:t>69</a:t>
            </a:fld>
            <a:endParaRPr lang="en-US"/>
          </a:p>
        </p:txBody>
      </p:sp>
    </p:spTree>
    <p:extLst>
      <p:ext uri="{BB962C8B-B14F-4D97-AF65-F5344CB8AC3E}">
        <p14:creationId xmlns:p14="http://schemas.microsoft.com/office/powerpoint/2010/main" val="45974640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B7A22-6A43-0347-DB97-8C1E6DDF27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507FE-DE79-92C1-E3B8-6B34F6844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15147-5D19-828E-4E7A-82477B8DEECF}"/>
              </a:ext>
            </a:extLst>
          </p:cNvPr>
          <p:cNvSpPr>
            <a:spLocks noGrp="1"/>
          </p:cNvSpPr>
          <p:nvPr>
            <p:ph type="body" idx="1"/>
          </p:nvPr>
        </p:nvSpPr>
        <p:spPr/>
        <p:txBody>
          <a:bodyPr/>
          <a:lstStyle/>
          <a:p>
            <a:r>
              <a:rPr lang="en-US" dirty="0"/>
              <a:t>Overflow can now only happen if we add two numbers with the same sign (i.e., two positive or two negative numbers). So we will add the numbers as usual and discard the carry bit for the MSB. Since overflow can happen only if two numbers have the same sign, we check the sign of the resulting number (i.e. the MSB) and if it's different than the two numbers we added, then we have overflow. That is, if you have two positive numbers (MSB is 0) and you get a result with MSB 1, you know you are in trouble. Similarly, adding two negative numbers (MSB 1) and getting MSB 0 in the result means overflow.</a:t>
            </a:r>
          </a:p>
        </p:txBody>
      </p:sp>
      <p:sp>
        <p:nvSpPr>
          <p:cNvPr id="4" name="Slide Number Placeholder 3">
            <a:extLst>
              <a:ext uri="{FF2B5EF4-FFF2-40B4-BE49-F238E27FC236}">
                <a16:creationId xmlns:a16="http://schemas.microsoft.com/office/drawing/2014/main" id="{6FFEEAB0-6C07-5F23-0815-055B68B49156}"/>
              </a:ext>
            </a:extLst>
          </p:cNvPr>
          <p:cNvSpPr>
            <a:spLocks noGrp="1"/>
          </p:cNvSpPr>
          <p:nvPr>
            <p:ph type="sldNum" sz="quarter" idx="5"/>
          </p:nvPr>
        </p:nvSpPr>
        <p:spPr/>
        <p:txBody>
          <a:bodyPr/>
          <a:lstStyle/>
          <a:p>
            <a:fld id="{D1EC9309-185D-B241-857D-6AB647741F6D}" type="slidenum">
              <a:rPr lang="en-US" smtClean="0"/>
              <a:t>70</a:t>
            </a:fld>
            <a:endParaRPr lang="en-US"/>
          </a:p>
        </p:txBody>
      </p:sp>
    </p:spTree>
    <p:extLst>
      <p:ext uri="{BB962C8B-B14F-4D97-AF65-F5344CB8AC3E}">
        <p14:creationId xmlns:p14="http://schemas.microsoft.com/office/powerpoint/2010/main" val="18319060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874F-EEB1-E653-8B58-E1D81AE17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BD9B3-F99A-7A17-559F-BCF4D1B54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4E811-05D4-600D-1790-D0BF685376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Any idea about how we can perform subtraction in binary?</a:t>
            </a:r>
            <a:endParaRPr lang="en-US" dirty="0"/>
          </a:p>
        </p:txBody>
      </p:sp>
      <p:sp>
        <p:nvSpPr>
          <p:cNvPr id="4" name="Slide Number Placeholder 3">
            <a:extLst>
              <a:ext uri="{FF2B5EF4-FFF2-40B4-BE49-F238E27FC236}">
                <a16:creationId xmlns:a16="http://schemas.microsoft.com/office/drawing/2014/main" id="{D6F5DD6A-3901-47D0-0255-714CA05BEB96}"/>
              </a:ext>
            </a:extLst>
          </p:cNvPr>
          <p:cNvSpPr>
            <a:spLocks noGrp="1"/>
          </p:cNvSpPr>
          <p:nvPr>
            <p:ph type="sldNum" sz="quarter" idx="5"/>
          </p:nvPr>
        </p:nvSpPr>
        <p:spPr/>
        <p:txBody>
          <a:bodyPr/>
          <a:lstStyle/>
          <a:p>
            <a:fld id="{D1EC9309-185D-B241-857D-6AB647741F6D}" type="slidenum">
              <a:rPr lang="en-US" smtClean="0"/>
              <a:t>71</a:t>
            </a:fld>
            <a:endParaRPr lang="en-US"/>
          </a:p>
        </p:txBody>
      </p:sp>
    </p:spTree>
    <p:extLst>
      <p:ext uri="{BB962C8B-B14F-4D97-AF65-F5344CB8AC3E}">
        <p14:creationId xmlns:p14="http://schemas.microsoft.com/office/powerpoint/2010/main" val="36278640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is actually quite simple. We just have to negate the 2nd number, that is flip its bits from 0 to 1 and 1 to 0 and then 1, and add the first and negated number.</a:t>
            </a:r>
          </a:p>
        </p:txBody>
      </p:sp>
      <p:sp>
        <p:nvSpPr>
          <p:cNvPr id="4" name="Slide Number Placeholder 3"/>
          <p:cNvSpPr>
            <a:spLocks noGrp="1"/>
          </p:cNvSpPr>
          <p:nvPr>
            <p:ph type="sldNum" sz="quarter" idx="5"/>
          </p:nvPr>
        </p:nvSpPr>
        <p:spPr/>
        <p:txBody>
          <a:bodyPr/>
          <a:lstStyle/>
          <a:p>
            <a:fld id="{D1EC9309-185D-B241-857D-6AB647741F6D}" type="slidenum">
              <a:rPr lang="en-US" smtClean="0"/>
              <a:t>72</a:t>
            </a:fld>
            <a:endParaRPr lang="en-US"/>
          </a:p>
        </p:txBody>
      </p:sp>
    </p:spTree>
    <p:extLst>
      <p:ext uri="{BB962C8B-B14F-4D97-AF65-F5344CB8AC3E}">
        <p14:creationId xmlns:p14="http://schemas.microsoft.com/office/powerpoint/2010/main" val="35635079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F5FEF-FF08-282E-58EC-50643F6E4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7BB04-ECDE-4FB9-0396-298BFBC09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5F2B7-7A79-97BB-8CAF-827B80A55C8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practice by calculating 3-5 in two's complement assuming 4 bits, </a:t>
            </a:r>
          </a:p>
        </p:txBody>
      </p:sp>
      <p:sp>
        <p:nvSpPr>
          <p:cNvPr id="4" name="Slide Number Placeholder 3">
            <a:extLst>
              <a:ext uri="{FF2B5EF4-FFF2-40B4-BE49-F238E27FC236}">
                <a16:creationId xmlns:a16="http://schemas.microsoft.com/office/drawing/2014/main" id="{F6BFC9B8-C2D0-AA84-667E-75D529F0C8AB}"/>
              </a:ext>
            </a:extLst>
          </p:cNvPr>
          <p:cNvSpPr>
            <a:spLocks noGrp="1"/>
          </p:cNvSpPr>
          <p:nvPr>
            <p:ph type="sldNum" sz="quarter" idx="5"/>
          </p:nvPr>
        </p:nvSpPr>
        <p:spPr/>
        <p:txBody>
          <a:bodyPr/>
          <a:lstStyle/>
          <a:p>
            <a:fld id="{D1EC9309-185D-B241-857D-6AB647741F6D}" type="slidenum">
              <a:rPr lang="en-US" smtClean="0"/>
              <a:t>73</a:t>
            </a:fld>
            <a:endParaRPr lang="en-US"/>
          </a:p>
        </p:txBody>
      </p:sp>
    </p:spTree>
    <p:extLst>
      <p:ext uri="{BB962C8B-B14F-4D97-AF65-F5344CB8AC3E}">
        <p14:creationId xmlns:p14="http://schemas.microsoft.com/office/powerpoint/2010/main" val="392572089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0930-0764-DA99-F589-09FE0E987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CA175E-D222-EA35-8892-2CD5D10F65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D49B86-BC62-D0A9-8296-995EFEEE606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this?</a:t>
            </a:r>
          </a:p>
        </p:txBody>
      </p:sp>
      <p:sp>
        <p:nvSpPr>
          <p:cNvPr id="4" name="Slide Number Placeholder 3">
            <a:extLst>
              <a:ext uri="{FF2B5EF4-FFF2-40B4-BE49-F238E27FC236}">
                <a16:creationId xmlns:a16="http://schemas.microsoft.com/office/drawing/2014/main" id="{E1E2B134-7563-B33D-4C85-7D5E7B7BA70F}"/>
              </a:ext>
            </a:extLst>
          </p:cNvPr>
          <p:cNvSpPr>
            <a:spLocks noGrp="1"/>
          </p:cNvSpPr>
          <p:nvPr>
            <p:ph type="sldNum" sz="quarter" idx="5"/>
          </p:nvPr>
        </p:nvSpPr>
        <p:spPr/>
        <p:txBody>
          <a:bodyPr/>
          <a:lstStyle/>
          <a:p>
            <a:fld id="{D1EC9309-185D-B241-857D-6AB647741F6D}" type="slidenum">
              <a:rPr lang="en-US" smtClean="0"/>
              <a:t>74</a:t>
            </a:fld>
            <a:endParaRPr lang="en-US"/>
          </a:p>
        </p:txBody>
      </p:sp>
    </p:spTree>
    <p:extLst>
      <p:ext uri="{BB962C8B-B14F-4D97-AF65-F5344CB8AC3E}">
        <p14:creationId xmlns:p14="http://schemas.microsoft.com/office/powerpoint/2010/main" val="135005107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CBB67-5DEC-39B6-2539-2271E1041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20689-B098-EDE5-55A3-9040F7177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DC7FD-DEC5-4965-B141-20C177731BD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When we want to extend a two's complement number to more bits, we are going to copy the sign bit (0 for positive, 1 for negative). E.g., if we have 4 bits and the binary representations for -3 and 3 (1101 and 0011, respectively), we would pad them with 1s and 0s, respectively. </a:t>
            </a:r>
          </a:p>
        </p:txBody>
      </p:sp>
      <p:sp>
        <p:nvSpPr>
          <p:cNvPr id="4" name="Slide Number Placeholder 3">
            <a:extLst>
              <a:ext uri="{FF2B5EF4-FFF2-40B4-BE49-F238E27FC236}">
                <a16:creationId xmlns:a16="http://schemas.microsoft.com/office/drawing/2014/main" id="{F58A8A91-1EFB-ECF6-EB6F-DFB359AA9603}"/>
              </a:ext>
            </a:extLst>
          </p:cNvPr>
          <p:cNvSpPr>
            <a:spLocks noGrp="1"/>
          </p:cNvSpPr>
          <p:nvPr>
            <p:ph type="sldNum" sz="quarter" idx="5"/>
          </p:nvPr>
        </p:nvSpPr>
        <p:spPr/>
        <p:txBody>
          <a:bodyPr/>
          <a:lstStyle/>
          <a:p>
            <a:fld id="{D1EC9309-185D-B241-857D-6AB647741F6D}" type="slidenum">
              <a:rPr lang="en-US" smtClean="0"/>
              <a:t>75</a:t>
            </a:fld>
            <a:endParaRPr lang="en-US"/>
          </a:p>
        </p:txBody>
      </p:sp>
    </p:spTree>
    <p:extLst>
      <p:ext uri="{BB962C8B-B14F-4D97-AF65-F5344CB8AC3E}">
        <p14:creationId xmlns:p14="http://schemas.microsoft.com/office/powerpoint/2010/main" val="7421826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4663E-B1EE-7D47-6042-EFF1E0DA3D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3A280-103A-4F9E-EDEE-4D3F2848B5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4A17CD-1E1E-7625-135A-4660D5697A9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Why do representations of numbers matter? Here are two examples when things can go wrong. Ariane 5 rocket launched in 1996 and the flight software converted a 64-bit floating point number into a 16-bit integer. The value was too large, causing an overflow and system failure. The rocket self-destructed less than a minute pass its launch, taking with it more than $370 million. A less catastrophic example would be to look at classic video games, e.g., some used 8 bits to store scores or lives. If a score exceeded the max number, </a:t>
            </a:r>
            <a:r>
              <a:rPr lang="en-US" b="0" i="0" dirty="0" err="1">
                <a:solidFill>
                  <a:srgbClr val="202122"/>
                </a:solidFill>
                <a:effectLst/>
                <a:latin typeface="Arial" panose="020B0604020202020204" pitchFamily="34" charset="0"/>
              </a:rPr>
              <a:t>ie</a:t>
            </a:r>
            <a:r>
              <a:rPr lang="en-US" b="0" i="0" dirty="0">
                <a:solidFill>
                  <a:srgbClr val="202122"/>
                </a:solidFill>
                <a:effectLst/>
                <a:latin typeface="Arial" panose="020B0604020202020204" pitchFamily="34" charset="0"/>
              </a:rPr>
              <a:t>. 127, it wrapped to negative values and played suddenly saw negative lives or game crashes.</a:t>
            </a:r>
          </a:p>
        </p:txBody>
      </p:sp>
      <p:sp>
        <p:nvSpPr>
          <p:cNvPr id="4" name="Slide Number Placeholder 3">
            <a:extLst>
              <a:ext uri="{FF2B5EF4-FFF2-40B4-BE49-F238E27FC236}">
                <a16:creationId xmlns:a16="http://schemas.microsoft.com/office/drawing/2014/main" id="{3B2FA607-32C6-4F19-5E82-BBE093A63D98}"/>
              </a:ext>
            </a:extLst>
          </p:cNvPr>
          <p:cNvSpPr>
            <a:spLocks noGrp="1"/>
          </p:cNvSpPr>
          <p:nvPr>
            <p:ph type="sldNum" sz="quarter" idx="5"/>
          </p:nvPr>
        </p:nvSpPr>
        <p:spPr/>
        <p:txBody>
          <a:bodyPr/>
          <a:lstStyle/>
          <a:p>
            <a:fld id="{D1EC9309-185D-B241-857D-6AB647741F6D}" type="slidenum">
              <a:rPr lang="en-US" smtClean="0"/>
              <a:t>76</a:t>
            </a:fld>
            <a:endParaRPr lang="en-US"/>
          </a:p>
        </p:txBody>
      </p:sp>
    </p:spTree>
    <p:extLst>
      <p:ext uri="{BB962C8B-B14F-4D97-AF65-F5344CB8AC3E}">
        <p14:creationId xmlns:p14="http://schemas.microsoft.com/office/powerpoint/2010/main" val="3683829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DF37-0D20-6282-60FD-4E7CB38AD1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06771-11F0-BD68-4B96-F498CB1AB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92147-AD3B-D5F3-FC7D-AE57585BF3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move next to shifting, a type of operation we can do on numbers.</a:t>
            </a:r>
          </a:p>
        </p:txBody>
      </p:sp>
      <p:sp>
        <p:nvSpPr>
          <p:cNvPr id="4" name="Slide Number Placeholder 3">
            <a:extLst>
              <a:ext uri="{FF2B5EF4-FFF2-40B4-BE49-F238E27FC236}">
                <a16:creationId xmlns:a16="http://schemas.microsoft.com/office/drawing/2014/main" id="{B649B5E8-971A-105B-C0FD-A800D979DD0B}"/>
              </a:ext>
            </a:extLst>
          </p:cNvPr>
          <p:cNvSpPr>
            <a:spLocks noGrp="1"/>
          </p:cNvSpPr>
          <p:nvPr>
            <p:ph type="sldNum" sz="quarter" idx="5"/>
          </p:nvPr>
        </p:nvSpPr>
        <p:spPr/>
        <p:txBody>
          <a:bodyPr/>
          <a:lstStyle/>
          <a:p>
            <a:fld id="{D1EC9309-185D-B241-857D-6AB647741F6D}" type="slidenum">
              <a:rPr lang="en-US" smtClean="0"/>
              <a:t>77</a:t>
            </a:fld>
            <a:endParaRPr lang="en-US"/>
          </a:p>
        </p:txBody>
      </p:sp>
    </p:spTree>
    <p:extLst>
      <p:ext uri="{BB962C8B-B14F-4D97-AF65-F5344CB8AC3E}">
        <p14:creationId xmlns:p14="http://schemas.microsoft.com/office/powerpoint/2010/main" val="40528273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topic we will cover is that of shifting. Shifting shifts the binary representation of a number either right or left. For example, here I am saying I want to shift 37 2 positions to the right (note the direction of ?&gt;&gt;)</a:t>
            </a:r>
          </a:p>
        </p:txBody>
      </p:sp>
      <p:sp>
        <p:nvSpPr>
          <p:cNvPr id="4" name="Slide Number Placeholder 3"/>
          <p:cNvSpPr>
            <a:spLocks noGrp="1"/>
          </p:cNvSpPr>
          <p:nvPr>
            <p:ph type="sldNum" sz="quarter" idx="5"/>
          </p:nvPr>
        </p:nvSpPr>
        <p:spPr/>
        <p:txBody>
          <a:bodyPr/>
          <a:lstStyle/>
          <a:p>
            <a:fld id="{D1EC9309-185D-B241-857D-6AB647741F6D}" type="slidenum">
              <a:rPr lang="en-US" smtClean="0"/>
              <a:t>78</a:t>
            </a:fld>
            <a:endParaRPr lang="en-US"/>
          </a:p>
        </p:txBody>
      </p:sp>
    </p:spTree>
    <p:extLst>
      <p:ext uri="{BB962C8B-B14F-4D97-AF65-F5344CB8AC3E}">
        <p14:creationId xmlns:p14="http://schemas.microsoft.com/office/powerpoint/2010/main" val="376170370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shift 37 2 positions to the right? We convert it to its binary representation (assume unsigned numbers). Shift right two positions by discarding the 2 lowest bits. Convert 1001 to decimal and you get 9. So 37&gt;&gt;2=9!</a:t>
            </a:r>
          </a:p>
        </p:txBody>
      </p:sp>
      <p:sp>
        <p:nvSpPr>
          <p:cNvPr id="4" name="Slide Number Placeholder 3"/>
          <p:cNvSpPr>
            <a:spLocks noGrp="1"/>
          </p:cNvSpPr>
          <p:nvPr>
            <p:ph type="sldNum" sz="quarter" idx="5"/>
          </p:nvPr>
        </p:nvSpPr>
        <p:spPr/>
        <p:txBody>
          <a:bodyPr/>
          <a:lstStyle/>
          <a:p>
            <a:fld id="{D1EC9309-185D-B241-857D-6AB647741F6D}" type="slidenum">
              <a:rPr lang="en-US" smtClean="0"/>
              <a:t>79</a:t>
            </a:fld>
            <a:endParaRPr lang="en-US"/>
          </a:p>
        </p:txBody>
      </p:sp>
    </p:spTree>
    <p:extLst>
      <p:ext uri="{BB962C8B-B14F-4D97-AF65-F5344CB8AC3E}">
        <p14:creationId xmlns:p14="http://schemas.microsoft.com/office/powerpoint/2010/main" val="359846013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I asked you to shift 37 3 positions to the right?</a:t>
            </a:r>
          </a:p>
        </p:txBody>
      </p:sp>
      <p:sp>
        <p:nvSpPr>
          <p:cNvPr id="4" name="Slide Number Placeholder 3"/>
          <p:cNvSpPr>
            <a:spLocks noGrp="1"/>
          </p:cNvSpPr>
          <p:nvPr>
            <p:ph type="sldNum" sz="quarter" idx="5"/>
          </p:nvPr>
        </p:nvSpPr>
        <p:spPr/>
        <p:txBody>
          <a:bodyPr/>
          <a:lstStyle/>
          <a:p>
            <a:fld id="{D1EC9309-185D-B241-857D-6AB647741F6D}" type="slidenum">
              <a:rPr lang="en-US" smtClean="0"/>
              <a:t>80</a:t>
            </a:fld>
            <a:endParaRPr lang="en-US"/>
          </a:p>
        </p:txBody>
      </p:sp>
    </p:spTree>
    <p:extLst>
      <p:ext uri="{BB962C8B-B14F-4D97-AF65-F5344CB8AC3E}">
        <p14:creationId xmlns:p14="http://schemas.microsoft.com/office/powerpoint/2010/main" val="24411774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would repeat the same process discarding the last 3 bits and end up with 100 which is equal to 4.</a:t>
            </a:r>
          </a:p>
        </p:txBody>
      </p:sp>
      <p:sp>
        <p:nvSpPr>
          <p:cNvPr id="4" name="Slide Number Placeholder 3"/>
          <p:cNvSpPr>
            <a:spLocks noGrp="1"/>
          </p:cNvSpPr>
          <p:nvPr>
            <p:ph type="sldNum" sz="quarter" idx="5"/>
          </p:nvPr>
        </p:nvSpPr>
        <p:spPr/>
        <p:txBody>
          <a:bodyPr/>
          <a:lstStyle/>
          <a:p>
            <a:fld id="{D1EC9309-185D-B241-857D-6AB647741F6D}" type="slidenum">
              <a:rPr lang="en-US" smtClean="0"/>
              <a:t>81</a:t>
            </a:fld>
            <a:endParaRPr lang="en-US"/>
          </a:p>
        </p:txBody>
      </p:sp>
    </p:spTree>
    <p:extLst>
      <p:ext uri="{BB962C8B-B14F-4D97-AF65-F5344CB8AC3E}">
        <p14:creationId xmlns:p14="http://schemas.microsoft.com/office/powerpoint/2010/main" val="282566277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instead of a variable number of bits, we have a fixed one, say 8. We will use sign extension to pad with 0s the front of the binary number.</a:t>
            </a:r>
          </a:p>
        </p:txBody>
      </p:sp>
      <p:sp>
        <p:nvSpPr>
          <p:cNvPr id="4" name="Slide Number Placeholder 3"/>
          <p:cNvSpPr>
            <a:spLocks noGrp="1"/>
          </p:cNvSpPr>
          <p:nvPr>
            <p:ph type="sldNum" sz="quarter" idx="5"/>
          </p:nvPr>
        </p:nvSpPr>
        <p:spPr/>
        <p:txBody>
          <a:bodyPr/>
          <a:lstStyle/>
          <a:p>
            <a:fld id="{D1EC9309-185D-B241-857D-6AB647741F6D}" type="slidenum">
              <a:rPr lang="en-US" smtClean="0"/>
              <a:t>82</a:t>
            </a:fld>
            <a:endParaRPr lang="en-US"/>
          </a:p>
        </p:txBody>
      </p:sp>
    </p:spTree>
    <p:extLst>
      <p:ext uri="{BB962C8B-B14F-4D97-AF65-F5344CB8AC3E}">
        <p14:creationId xmlns:p14="http://schemas.microsoft.com/office/powerpoint/2010/main" val="200525971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shift two bits to the right, we will continue padding the front with 0s since we have a fixed length representation.</a:t>
            </a:r>
          </a:p>
        </p:txBody>
      </p:sp>
      <p:sp>
        <p:nvSpPr>
          <p:cNvPr id="4" name="Slide Number Placeholder 3"/>
          <p:cNvSpPr>
            <a:spLocks noGrp="1"/>
          </p:cNvSpPr>
          <p:nvPr>
            <p:ph type="sldNum" sz="quarter" idx="5"/>
          </p:nvPr>
        </p:nvSpPr>
        <p:spPr/>
        <p:txBody>
          <a:bodyPr/>
          <a:lstStyle/>
          <a:p>
            <a:fld id="{D1EC9309-185D-B241-857D-6AB647741F6D}" type="slidenum">
              <a:rPr lang="en-US" smtClean="0"/>
              <a:t>83</a:t>
            </a:fld>
            <a:endParaRPr lang="en-US"/>
          </a:p>
        </p:txBody>
      </p:sp>
    </p:spTree>
    <p:extLst>
      <p:ext uri="{BB962C8B-B14F-4D97-AF65-F5344CB8AC3E}">
        <p14:creationId xmlns:p14="http://schemas.microsoft.com/office/powerpoint/2010/main" val="312965550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think happens if we wanted to shift 2 positions to the left?</a:t>
            </a:r>
          </a:p>
        </p:txBody>
      </p:sp>
      <p:sp>
        <p:nvSpPr>
          <p:cNvPr id="4" name="Slide Number Placeholder 3"/>
          <p:cNvSpPr>
            <a:spLocks noGrp="1"/>
          </p:cNvSpPr>
          <p:nvPr>
            <p:ph type="sldNum" sz="quarter" idx="5"/>
          </p:nvPr>
        </p:nvSpPr>
        <p:spPr/>
        <p:txBody>
          <a:bodyPr/>
          <a:lstStyle/>
          <a:p>
            <a:fld id="{D1EC9309-185D-B241-857D-6AB647741F6D}" type="slidenum">
              <a:rPr lang="en-US" smtClean="0"/>
              <a:t>84</a:t>
            </a:fld>
            <a:endParaRPr lang="en-US"/>
          </a:p>
        </p:txBody>
      </p:sp>
    </p:spTree>
    <p:extLst>
      <p:ext uri="{BB962C8B-B14F-4D97-AF65-F5344CB8AC3E}">
        <p14:creationId xmlns:p14="http://schemas.microsoft.com/office/powerpoint/2010/main" val="41311118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 an 8-bit representation, what is 15 in binary? </a:t>
            </a:r>
          </a:p>
        </p:txBody>
      </p:sp>
      <p:sp>
        <p:nvSpPr>
          <p:cNvPr id="4" name="Slide Number Placeholder 3"/>
          <p:cNvSpPr>
            <a:spLocks noGrp="1"/>
          </p:cNvSpPr>
          <p:nvPr>
            <p:ph type="sldNum" sz="quarter" idx="5"/>
          </p:nvPr>
        </p:nvSpPr>
        <p:spPr/>
        <p:txBody>
          <a:bodyPr/>
          <a:lstStyle/>
          <a:p>
            <a:fld id="{D1EC9309-185D-B241-857D-6AB647741F6D}" type="slidenum">
              <a:rPr lang="en-US" smtClean="0"/>
              <a:t>85</a:t>
            </a:fld>
            <a:endParaRPr lang="en-US"/>
          </a:p>
        </p:txBody>
      </p:sp>
    </p:spTree>
    <p:extLst>
      <p:ext uri="{BB962C8B-B14F-4D97-AF65-F5344CB8AC3E}">
        <p14:creationId xmlns:p14="http://schemas.microsoft.com/office/powerpoint/2010/main" val="31909979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00001111 (we need the four 0s as padding in the front)</a:t>
            </a:r>
          </a:p>
        </p:txBody>
      </p:sp>
      <p:sp>
        <p:nvSpPr>
          <p:cNvPr id="4" name="Slide Number Placeholder 3"/>
          <p:cNvSpPr>
            <a:spLocks noGrp="1"/>
          </p:cNvSpPr>
          <p:nvPr>
            <p:ph type="sldNum" sz="quarter" idx="5"/>
          </p:nvPr>
        </p:nvSpPr>
        <p:spPr/>
        <p:txBody>
          <a:bodyPr/>
          <a:lstStyle/>
          <a:p>
            <a:fld id="{D1EC9309-185D-B241-857D-6AB647741F6D}" type="slidenum">
              <a:rPr lang="en-US" smtClean="0"/>
              <a:t>86</a:t>
            </a:fld>
            <a:endParaRPr lang="en-US"/>
          </a:p>
        </p:txBody>
      </p:sp>
    </p:spTree>
    <p:extLst>
      <p:ext uri="{BB962C8B-B14F-4D97-AF65-F5344CB8AC3E}">
        <p14:creationId xmlns:p14="http://schemas.microsoft.com/office/powerpoint/2010/main" val="296822681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were to shift left two positions and discard bits we shift off, what would we get?</a:t>
            </a:r>
          </a:p>
        </p:txBody>
      </p:sp>
      <p:sp>
        <p:nvSpPr>
          <p:cNvPr id="4" name="Slide Number Placeholder 3"/>
          <p:cNvSpPr>
            <a:spLocks noGrp="1"/>
          </p:cNvSpPr>
          <p:nvPr>
            <p:ph type="sldNum" sz="quarter" idx="5"/>
          </p:nvPr>
        </p:nvSpPr>
        <p:spPr/>
        <p:txBody>
          <a:bodyPr/>
          <a:lstStyle/>
          <a:p>
            <a:fld id="{D1EC9309-185D-B241-857D-6AB647741F6D}" type="slidenum">
              <a:rPr lang="en-US" smtClean="0"/>
              <a:t>87</a:t>
            </a:fld>
            <a:endParaRPr lang="en-US"/>
          </a:p>
        </p:txBody>
      </p:sp>
    </p:spTree>
    <p:extLst>
      <p:ext uri="{BB962C8B-B14F-4D97-AF65-F5344CB8AC3E}">
        <p14:creationId xmlns:p14="http://schemas.microsoft.com/office/powerpoint/2010/main" val="84115706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discard the first two bits but what happens at the end so that we end up with 8 bits?</a:t>
            </a:r>
          </a:p>
        </p:txBody>
      </p:sp>
      <p:sp>
        <p:nvSpPr>
          <p:cNvPr id="4" name="Slide Number Placeholder 3"/>
          <p:cNvSpPr>
            <a:spLocks noGrp="1"/>
          </p:cNvSpPr>
          <p:nvPr>
            <p:ph type="sldNum" sz="quarter" idx="5"/>
          </p:nvPr>
        </p:nvSpPr>
        <p:spPr/>
        <p:txBody>
          <a:bodyPr/>
          <a:lstStyle/>
          <a:p>
            <a:fld id="{D1EC9309-185D-B241-857D-6AB647741F6D}" type="slidenum">
              <a:rPr lang="en-US" smtClean="0"/>
              <a:t>88</a:t>
            </a:fld>
            <a:endParaRPr lang="en-US"/>
          </a:p>
        </p:txBody>
      </p:sp>
    </p:spTree>
    <p:extLst>
      <p:ext uri="{BB962C8B-B14F-4D97-AF65-F5344CB8AC3E}">
        <p14:creationId xmlns:p14="http://schemas.microsoft.com/office/powerpoint/2010/main" val="34176070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pad it with 0s! We always do so independently of sign</a:t>
            </a:r>
          </a:p>
        </p:txBody>
      </p:sp>
      <p:sp>
        <p:nvSpPr>
          <p:cNvPr id="4" name="Slide Number Placeholder 3"/>
          <p:cNvSpPr>
            <a:spLocks noGrp="1"/>
          </p:cNvSpPr>
          <p:nvPr>
            <p:ph type="sldNum" sz="quarter" idx="5"/>
          </p:nvPr>
        </p:nvSpPr>
        <p:spPr/>
        <p:txBody>
          <a:bodyPr/>
          <a:lstStyle/>
          <a:p>
            <a:fld id="{D1EC9309-185D-B241-857D-6AB647741F6D}" type="slidenum">
              <a:rPr lang="en-US" smtClean="0"/>
              <a:t>89</a:t>
            </a:fld>
            <a:endParaRPr lang="en-US"/>
          </a:p>
        </p:txBody>
      </p:sp>
    </p:spTree>
    <p:extLst>
      <p:ext uri="{BB962C8B-B14F-4D97-AF65-F5344CB8AC3E}">
        <p14:creationId xmlns:p14="http://schemas.microsoft.com/office/powerpoint/2010/main" val="327533877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then as usual, convert to its decimal form which gives you 60.</a:t>
            </a:r>
          </a:p>
        </p:txBody>
      </p:sp>
      <p:sp>
        <p:nvSpPr>
          <p:cNvPr id="4" name="Slide Number Placeholder 3"/>
          <p:cNvSpPr>
            <a:spLocks noGrp="1"/>
          </p:cNvSpPr>
          <p:nvPr>
            <p:ph type="sldNum" sz="quarter" idx="5"/>
          </p:nvPr>
        </p:nvSpPr>
        <p:spPr/>
        <p:txBody>
          <a:bodyPr/>
          <a:lstStyle/>
          <a:p>
            <a:fld id="{D1EC9309-185D-B241-857D-6AB647741F6D}" type="slidenum">
              <a:rPr lang="en-US" smtClean="0"/>
              <a:t>90</a:t>
            </a:fld>
            <a:endParaRPr lang="en-US"/>
          </a:p>
        </p:txBody>
      </p:sp>
    </p:spTree>
    <p:extLst>
      <p:ext uri="{BB962C8B-B14F-4D97-AF65-F5344CB8AC3E}">
        <p14:creationId xmlns:p14="http://schemas.microsoft.com/office/powerpoint/2010/main" val="269163663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what does left shifting by 1 position do mathematically?</a:t>
            </a:r>
          </a:p>
        </p:txBody>
      </p:sp>
      <p:sp>
        <p:nvSpPr>
          <p:cNvPr id="4" name="Slide Number Placeholder 3"/>
          <p:cNvSpPr>
            <a:spLocks noGrp="1"/>
          </p:cNvSpPr>
          <p:nvPr>
            <p:ph type="sldNum" sz="quarter" idx="5"/>
          </p:nvPr>
        </p:nvSpPr>
        <p:spPr/>
        <p:txBody>
          <a:bodyPr/>
          <a:lstStyle/>
          <a:p>
            <a:fld id="{D1EC9309-185D-B241-857D-6AB647741F6D}" type="slidenum">
              <a:rPr lang="en-US" smtClean="0"/>
              <a:t>91</a:t>
            </a:fld>
            <a:endParaRPr lang="en-US"/>
          </a:p>
        </p:txBody>
      </p:sp>
    </p:spTree>
    <p:extLst>
      <p:ext uri="{BB962C8B-B14F-4D97-AF65-F5344CB8AC3E}">
        <p14:creationId xmlns:p14="http://schemas.microsoft.com/office/powerpoint/2010/main" val="85598902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four bits (assume 0 at the MSB) and shifting discarded that 0 and padded 0 at the end. Try to calculate the decimal result</a:t>
            </a:r>
          </a:p>
        </p:txBody>
      </p:sp>
      <p:sp>
        <p:nvSpPr>
          <p:cNvPr id="4" name="Slide Number Placeholder 3"/>
          <p:cNvSpPr>
            <a:spLocks noGrp="1"/>
          </p:cNvSpPr>
          <p:nvPr>
            <p:ph type="sldNum" sz="quarter" idx="5"/>
          </p:nvPr>
        </p:nvSpPr>
        <p:spPr/>
        <p:txBody>
          <a:bodyPr/>
          <a:lstStyle/>
          <a:p>
            <a:fld id="{D1EC9309-185D-B241-857D-6AB647741F6D}" type="slidenum">
              <a:rPr lang="en-US" smtClean="0"/>
              <a:t>92</a:t>
            </a:fld>
            <a:endParaRPr lang="en-US"/>
          </a:p>
        </p:txBody>
      </p:sp>
    </p:spTree>
    <p:extLst>
      <p:ext uri="{BB962C8B-B14F-4D97-AF65-F5344CB8AC3E}">
        <p14:creationId xmlns:p14="http://schemas.microsoft.com/office/powerpoint/2010/main" val="90155216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what you got?</a:t>
            </a:r>
          </a:p>
        </p:txBody>
      </p:sp>
      <p:sp>
        <p:nvSpPr>
          <p:cNvPr id="4" name="Slide Number Placeholder 3"/>
          <p:cNvSpPr>
            <a:spLocks noGrp="1"/>
          </p:cNvSpPr>
          <p:nvPr>
            <p:ph type="sldNum" sz="quarter" idx="5"/>
          </p:nvPr>
        </p:nvSpPr>
        <p:spPr/>
        <p:txBody>
          <a:bodyPr/>
          <a:lstStyle/>
          <a:p>
            <a:fld id="{D1EC9309-185D-B241-857D-6AB647741F6D}" type="slidenum">
              <a:rPr lang="en-US" smtClean="0"/>
              <a:t>93</a:t>
            </a:fld>
            <a:endParaRPr lang="en-US"/>
          </a:p>
        </p:txBody>
      </p:sp>
    </p:spTree>
    <p:extLst>
      <p:ext uri="{BB962C8B-B14F-4D97-AF65-F5344CB8AC3E}">
        <p14:creationId xmlns:p14="http://schemas.microsoft.com/office/powerpoint/2010/main" val="2989244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see that the bottom is twice as big as the top?</a:t>
            </a:r>
          </a:p>
          <a:p>
            <a:endParaRPr lang="en-US" dirty="0"/>
          </a:p>
        </p:txBody>
      </p:sp>
      <p:sp>
        <p:nvSpPr>
          <p:cNvPr id="4" name="Slide Number Placeholder 3"/>
          <p:cNvSpPr>
            <a:spLocks noGrp="1"/>
          </p:cNvSpPr>
          <p:nvPr>
            <p:ph type="sldNum" sz="quarter" idx="5"/>
          </p:nvPr>
        </p:nvSpPr>
        <p:spPr/>
        <p:txBody>
          <a:bodyPr/>
          <a:lstStyle/>
          <a:p>
            <a:fld id="{D1EC9309-185D-B241-857D-6AB647741F6D}" type="slidenum">
              <a:rPr lang="en-US" smtClean="0"/>
              <a:t>94</a:t>
            </a:fld>
            <a:endParaRPr lang="en-US"/>
          </a:p>
        </p:txBody>
      </p:sp>
    </p:spTree>
    <p:extLst>
      <p:ext uri="{BB962C8B-B14F-4D97-AF65-F5344CB8AC3E}">
        <p14:creationId xmlns:p14="http://schemas.microsoft.com/office/powerpoint/2010/main" val="24149769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CA84D-62D6-D720-0BEA-EAF6F6DD6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73044-3C6C-E251-7C61-D5AD4F8063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921271-FAEF-A9D2-7BC0-1F74D42AB97E}"/>
              </a:ext>
            </a:extLst>
          </p:cNvPr>
          <p:cNvSpPr>
            <a:spLocks noGrp="1"/>
          </p:cNvSpPr>
          <p:nvPr>
            <p:ph type="body" idx="1"/>
          </p:nvPr>
        </p:nvSpPr>
        <p:spPr/>
        <p:txBody>
          <a:bodyPr/>
          <a:lstStyle/>
          <a:p>
            <a:r>
              <a:rPr lang="en-US" dirty="0"/>
              <a:t>So if we have left shifting by n positions, what do we end up with?</a:t>
            </a:r>
          </a:p>
        </p:txBody>
      </p:sp>
      <p:sp>
        <p:nvSpPr>
          <p:cNvPr id="4" name="Slide Number Placeholder 3">
            <a:extLst>
              <a:ext uri="{FF2B5EF4-FFF2-40B4-BE49-F238E27FC236}">
                <a16:creationId xmlns:a16="http://schemas.microsoft.com/office/drawing/2014/main" id="{DF7F81D7-4605-91D8-B858-9C1CB43BEF9F}"/>
              </a:ext>
            </a:extLst>
          </p:cNvPr>
          <p:cNvSpPr>
            <a:spLocks noGrp="1"/>
          </p:cNvSpPr>
          <p:nvPr>
            <p:ph type="sldNum" sz="quarter" idx="5"/>
          </p:nvPr>
        </p:nvSpPr>
        <p:spPr/>
        <p:txBody>
          <a:bodyPr/>
          <a:lstStyle/>
          <a:p>
            <a:fld id="{D1EC9309-185D-B241-857D-6AB647741F6D}" type="slidenum">
              <a:rPr lang="en-US" smtClean="0"/>
              <a:t>95</a:t>
            </a:fld>
            <a:endParaRPr lang="en-US"/>
          </a:p>
        </p:txBody>
      </p:sp>
    </p:spTree>
    <p:extLst>
      <p:ext uri="{BB962C8B-B14F-4D97-AF65-F5344CB8AC3E}">
        <p14:creationId xmlns:p14="http://schemas.microsoft.com/office/powerpoint/2010/main" val="112533272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8CF76-78D1-50A8-B1E5-F044A3582D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C09604-28F2-A046-3858-289CA5D57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FC4BA1-8107-E30E-7BBE-2EE18DC3CAA6}"/>
              </a:ext>
            </a:extLst>
          </p:cNvPr>
          <p:cNvSpPr>
            <a:spLocks noGrp="1"/>
          </p:cNvSpPr>
          <p:nvPr>
            <p:ph type="body" idx="1"/>
          </p:nvPr>
        </p:nvSpPr>
        <p:spPr/>
        <p:txBody>
          <a:bodyPr/>
          <a:lstStyle/>
          <a:p>
            <a:r>
              <a:rPr lang="en-US" dirty="0"/>
              <a:t>We double n times, or multiply by 2^n</a:t>
            </a:r>
          </a:p>
        </p:txBody>
      </p:sp>
      <p:sp>
        <p:nvSpPr>
          <p:cNvPr id="4" name="Slide Number Placeholder 3">
            <a:extLst>
              <a:ext uri="{FF2B5EF4-FFF2-40B4-BE49-F238E27FC236}">
                <a16:creationId xmlns:a16="http://schemas.microsoft.com/office/drawing/2014/main" id="{B3CC6DA2-FD08-921A-C7F1-A4202F20B1C7}"/>
              </a:ext>
            </a:extLst>
          </p:cNvPr>
          <p:cNvSpPr>
            <a:spLocks noGrp="1"/>
          </p:cNvSpPr>
          <p:nvPr>
            <p:ph type="sldNum" sz="quarter" idx="5"/>
          </p:nvPr>
        </p:nvSpPr>
        <p:spPr/>
        <p:txBody>
          <a:bodyPr/>
          <a:lstStyle/>
          <a:p>
            <a:fld id="{D1EC9309-185D-B241-857D-6AB647741F6D}" type="slidenum">
              <a:rPr lang="en-US" smtClean="0"/>
              <a:t>96</a:t>
            </a:fld>
            <a:endParaRPr lang="en-US"/>
          </a:p>
        </p:txBody>
      </p:sp>
    </p:spTree>
    <p:extLst>
      <p:ext uri="{BB962C8B-B14F-4D97-AF65-F5344CB8AC3E}">
        <p14:creationId xmlns:p14="http://schemas.microsoft.com/office/powerpoint/2010/main" val="21692330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apply the same idea to right shifting</a:t>
            </a:r>
          </a:p>
        </p:txBody>
      </p:sp>
      <p:sp>
        <p:nvSpPr>
          <p:cNvPr id="4" name="Slide Number Placeholder 3"/>
          <p:cNvSpPr>
            <a:spLocks noGrp="1"/>
          </p:cNvSpPr>
          <p:nvPr>
            <p:ph type="sldNum" sz="quarter" idx="5"/>
          </p:nvPr>
        </p:nvSpPr>
        <p:spPr/>
        <p:txBody>
          <a:bodyPr/>
          <a:lstStyle/>
          <a:p>
            <a:fld id="{D1EC9309-185D-B241-857D-6AB647741F6D}" type="slidenum">
              <a:rPr lang="en-US" smtClean="0"/>
              <a:t>97</a:t>
            </a:fld>
            <a:endParaRPr lang="en-US"/>
          </a:p>
        </p:txBody>
      </p:sp>
    </p:spTree>
    <p:extLst>
      <p:ext uri="{BB962C8B-B14F-4D97-AF65-F5344CB8AC3E}">
        <p14:creationId xmlns:p14="http://schemas.microsoft.com/office/powerpoint/2010/main" val="314799907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had four bits (assuming 0 for MSB), right shifting by 1 position would discard C and pad 0 in the front.</a:t>
            </a:r>
          </a:p>
        </p:txBody>
      </p:sp>
      <p:sp>
        <p:nvSpPr>
          <p:cNvPr id="4" name="Slide Number Placeholder 3"/>
          <p:cNvSpPr>
            <a:spLocks noGrp="1"/>
          </p:cNvSpPr>
          <p:nvPr>
            <p:ph type="sldNum" sz="quarter" idx="5"/>
          </p:nvPr>
        </p:nvSpPr>
        <p:spPr/>
        <p:txBody>
          <a:bodyPr/>
          <a:lstStyle/>
          <a:p>
            <a:fld id="{D1EC9309-185D-B241-857D-6AB647741F6D}" type="slidenum">
              <a:rPr lang="en-US" smtClean="0"/>
              <a:t>98</a:t>
            </a:fld>
            <a:endParaRPr lang="en-US"/>
          </a:p>
        </p:txBody>
      </p:sp>
    </p:spTree>
    <p:extLst>
      <p:ext uri="{BB962C8B-B14F-4D97-AF65-F5344CB8AC3E}">
        <p14:creationId xmlns:p14="http://schemas.microsoft.com/office/powerpoint/2010/main" val="281811471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to convert this to decimal</a:t>
            </a:r>
          </a:p>
        </p:txBody>
      </p:sp>
      <p:sp>
        <p:nvSpPr>
          <p:cNvPr id="4" name="Slide Number Placeholder 3"/>
          <p:cNvSpPr>
            <a:spLocks noGrp="1"/>
          </p:cNvSpPr>
          <p:nvPr>
            <p:ph type="sldNum" sz="quarter" idx="5"/>
          </p:nvPr>
        </p:nvSpPr>
        <p:spPr/>
        <p:txBody>
          <a:bodyPr/>
          <a:lstStyle/>
          <a:p>
            <a:fld id="{D1EC9309-185D-B241-857D-6AB647741F6D}" type="slidenum">
              <a:rPr lang="en-US" smtClean="0"/>
              <a:t>99</a:t>
            </a:fld>
            <a:endParaRPr lang="en-US"/>
          </a:p>
        </p:txBody>
      </p:sp>
    </p:spTree>
    <p:extLst>
      <p:ext uri="{BB962C8B-B14F-4D97-AF65-F5344CB8AC3E}">
        <p14:creationId xmlns:p14="http://schemas.microsoft.com/office/powerpoint/2010/main" val="200809588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like doing integer division by 2 which by rounding down to infinity. Remember, integer division is // in Python</a:t>
            </a:r>
          </a:p>
        </p:txBody>
      </p:sp>
      <p:sp>
        <p:nvSpPr>
          <p:cNvPr id="4" name="Slide Number Placeholder 3"/>
          <p:cNvSpPr>
            <a:spLocks noGrp="1"/>
          </p:cNvSpPr>
          <p:nvPr>
            <p:ph type="sldNum" sz="quarter" idx="5"/>
          </p:nvPr>
        </p:nvSpPr>
        <p:spPr/>
        <p:txBody>
          <a:bodyPr/>
          <a:lstStyle/>
          <a:p>
            <a:fld id="{D1EC9309-185D-B241-857D-6AB647741F6D}" type="slidenum">
              <a:rPr lang="en-US" smtClean="0"/>
              <a:t>100</a:t>
            </a:fld>
            <a:endParaRPr lang="en-US"/>
          </a:p>
        </p:txBody>
      </p:sp>
    </p:spTree>
    <p:extLst>
      <p:ext uri="{BB962C8B-B14F-4D97-AF65-F5344CB8AC3E}">
        <p14:creationId xmlns:p14="http://schemas.microsoft.com/office/powerpoint/2010/main" val="375922427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right shifting an unsigned number by n positions do?</a:t>
            </a:r>
          </a:p>
        </p:txBody>
      </p:sp>
      <p:sp>
        <p:nvSpPr>
          <p:cNvPr id="4" name="Slide Number Placeholder 3"/>
          <p:cNvSpPr>
            <a:spLocks noGrp="1"/>
          </p:cNvSpPr>
          <p:nvPr>
            <p:ph type="sldNum" sz="quarter" idx="5"/>
          </p:nvPr>
        </p:nvSpPr>
        <p:spPr/>
        <p:txBody>
          <a:bodyPr/>
          <a:lstStyle/>
          <a:p>
            <a:fld id="{D1EC9309-185D-B241-857D-6AB647741F6D}" type="slidenum">
              <a:rPr lang="en-US" smtClean="0"/>
              <a:t>101</a:t>
            </a:fld>
            <a:endParaRPr lang="en-US"/>
          </a:p>
        </p:txBody>
      </p:sp>
    </p:spTree>
    <p:extLst>
      <p:ext uri="{BB962C8B-B14F-4D97-AF65-F5344CB8AC3E}">
        <p14:creationId xmlns:p14="http://schemas.microsoft.com/office/powerpoint/2010/main" val="330386873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halves it n times or it performs integer division by 2^n</a:t>
            </a:r>
          </a:p>
        </p:txBody>
      </p:sp>
      <p:sp>
        <p:nvSpPr>
          <p:cNvPr id="4" name="Slide Number Placeholder 3"/>
          <p:cNvSpPr>
            <a:spLocks noGrp="1"/>
          </p:cNvSpPr>
          <p:nvPr>
            <p:ph type="sldNum" sz="quarter" idx="5"/>
          </p:nvPr>
        </p:nvSpPr>
        <p:spPr/>
        <p:txBody>
          <a:bodyPr/>
          <a:lstStyle/>
          <a:p>
            <a:fld id="{D1EC9309-185D-B241-857D-6AB647741F6D}" type="slidenum">
              <a:rPr lang="en-US" smtClean="0"/>
              <a:t>102</a:t>
            </a:fld>
            <a:endParaRPr lang="en-US"/>
          </a:p>
        </p:txBody>
      </p:sp>
    </p:spTree>
    <p:extLst>
      <p:ext uri="{BB962C8B-B14F-4D97-AF65-F5344CB8AC3E}">
        <p14:creationId xmlns:p14="http://schemas.microsoft.com/office/powerpoint/2010/main" val="429114837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what if we don't have only unsigned number. Say we work with 4-bit numbers and we want to shift -4 one position to the right.</a:t>
            </a:r>
          </a:p>
        </p:txBody>
      </p:sp>
      <p:sp>
        <p:nvSpPr>
          <p:cNvPr id="4" name="Slide Number Placeholder 3"/>
          <p:cNvSpPr>
            <a:spLocks noGrp="1"/>
          </p:cNvSpPr>
          <p:nvPr>
            <p:ph type="sldNum" sz="quarter" idx="5"/>
          </p:nvPr>
        </p:nvSpPr>
        <p:spPr/>
        <p:txBody>
          <a:bodyPr/>
          <a:lstStyle/>
          <a:p>
            <a:fld id="{D1EC9309-185D-B241-857D-6AB647741F6D}" type="slidenum">
              <a:rPr lang="en-US" smtClean="0"/>
              <a:t>103</a:t>
            </a:fld>
            <a:endParaRPr lang="en-US"/>
          </a:p>
        </p:txBody>
      </p:sp>
    </p:spTree>
    <p:extLst>
      <p:ext uri="{BB962C8B-B14F-4D97-AF65-F5344CB8AC3E}">
        <p14:creationId xmlns:p14="http://schemas.microsoft.com/office/powerpoint/2010/main" val="34350032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1100 (assuming two's complement)</a:t>
            </a:r>
          </a:p>
        </p:txBody>
      </p:sp>
      <p:sp>
        <p:nvSpPr>
          <p:cNvPr id="4" name="Slide Number Placeholder 3"/>
          <p:cNvSpPr>
            <a:spLocks noGrp="1"/>
          </p:cNvSpPr>
          <p:nvPr>
            <p:ph type="sldNum" sz="quarter" idx="5"/>
          </p:nvPr>
        </p:nvSpPr>
        <p:spPr/>
        <p:txBody>
          <a:bodyPr/>
          <a:lstStyle/>
          <a:p>
            <a:fld id="{D1EC9309-185D-B241-857D-6AB647741F6D}" type="slidenum">
              <a:rPr lang="en-US" smtClean="0"/>
              <a:t>104</a:t>
            </a:fld>
            <a:endParaRPr lang="en-US"/>
          </a:p>
        </p:txBody>
      </p:sp>
    </p:spTree>
    <p:extLst>
      <p:ext uri="{BB962C8B-B14F-4D97-AF65-F5344CB8AC3E}">
        <p14:creationId xmlns:p14="http://schemas.microsoft.com/office/powerpoint/2010/main" val="47672972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are to shift one position to the right, how do we fill in the leftmost bit to end up with 4 bits?</a:t>
            </a:r>
          </a:p>
        </p:txBody>
      </p:sp>
      <p:sp>
        <p:nvSpPr>
          <p:cNvPr id="4" name="Slide Number Placeholder 3"/>
          <p:cNvSpPr>
            <a:spLocks noGrp="1"/>
          </p:cNvSpPr>
          <p:nvPr>
            <p:ph type="sldNum" sz="quarter" idx="5"/>
          </p:nvPr>
        </p:nvSpPr>
        <p:spPr/>
        <p:txBody>
          <a:bodyPr/>
          <a:lstStyle/>
          <a:p>
            <a:fld id="{D1EC9309-185D-B241-857D-6AB647741F6D}" type="slidenum">
              <a:rPr lang="en-US" smtClean="0"/>
              <a:t>105</a:t>
            </a:fld>
            <a:endParaRPr lang="en-US"/>
          </a:p>
        </p:txBody>
      </p:sp>
    </p:spTree>
    <p:extLst>
      <p:ext uri="{BB962C8B-B14F-4D97-AF65-F5344CB8AC3E}">
        <p14:creationId xmlns:p14="http://schemas.microsoft.com/office/powerpoint/2010/main" val="76692795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two options. One is called logical shift and it always adds 0s. In arithmetic shift, in contrast, we pad with the same bit as the MSB or high-order bit. </a:t>
            </a:r>
          </a:p>
        </p:txBody>
      </p:sp>
      <p:sp>
        <p:nvSpPr>
          <p:cNvPr id="4" name="Slide Number Placeholder 3"/>
          <p:cNvSpPr>
            <a:spLocks noGrp="1"/>
          </p:cNvSpPr>
          <p:nvPr>
            <p:ph type="sldNum" sz="quarter" idx="5"/>
          </p:nvPr>
        </p:nvSpPr>
        <p:spPr/>
        <p:txBody>
          <a:bodyPr/>
          <a:lstStyle/>
          <a:p>
            <a:fld id="{D1EC9309-185D-B241-857D-6AB647741F6D}" type="slidenum">
              <a:rPr lang="en-US" smtClean="0"/>
              <a:t>106</a:t>
            </a:fld>
            <a:endParaRPr lang="en-US"/>
          </a:p>
        </p:txBody>
      </p:sp>
    </p:spTree>
    <p:extLst>
      <p:ext uri="{BB962C8B-B14F-4D97-AF65-F5344CB8AC3E}">
        <p14:creationId xmlns:p14="http://schemas.microsoft.com/office/powerpoint/2010/main" val="261691745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A3752-74F4-F01C-30BB-B43F4FD9D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9D3E7-26F2-99DD-5BD3-6614C31AF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E07D6-2D36-7111-2F33-17F87CD1D9B1}"/>
              </a:ext>
            </a:extLst>
          </p:cNvPr>
          <p:cNvSpPr>
            <a:spLocks noGrp="1"/>
          </p:cNvSpPr>
          <p:nvPr>
            <p:ph type="body" idx="1"/>
          </p:nvPr>
        </p:nvSpPr>
        <p:spPr/>
        <p:txBody>
          <a:bodyPr/>
          <a:lstStyle/>
          <a:p>
            <a:r>
              <a:rPr lang="en-US" dirty="0"/>
              <a:t> What if we followed arithmetic shift next?</a:t>
            </a:r>
          </a:p>
        </p:txBody>
      </p:sp>
      <p:sp>
        <p:nvSpPr>
          <p:cNvPr id="4" name="Slide Number Placeholder 3">
            <a:extLst>
              <a:ext uri="{FF2B5EF4-FFF2-40B4-BE49-F238E27FC236}">
                <a16:creationId xmlns:a16="http://schemas.microsoft.com/office/drawing/2014/main" id="{70C28833-3867-13A6-3CC2-14A567414C60}"/>
              </a:ext>
            </a:extLst>
          </p:cNvPr>
          <p:cNvSpPr>
            <a:spLocks noGrp="1"/>
          </p:cNvSpPr>
          <p:nvPr>
            <p:ph type="sldNum" sz="quarter" idx="5"/>
          </p:nvPr>
        </p:nvSpPr>
        <p:spPr/>
        <p:txBody>
          <a:bodyPr/>
          <a:lstStyle/>
          <a:p>
            <a:fld id="{D1EC9309-185D-B241-857D-6AB647741F6D}" type="slidenum">
              <a:rPr lang="en-US" smtClean="0"/>
              <a:t>107</a:t>
            </a:fld>
            <a:endParaRPr lang="en-US"/>
          </a:p>
        </p:txBody>
      </p:sp>
    </p:spTree>
    <p:extLst>
      <p:ext uri="{BB962C8B-B14F-4D97-AF65-F5344CB8AC3E}">
        <p14:creationId xmlns:p14="http://schemas.microsoft.com/office/powerpoint/2010/main" val="74322627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pad it with 1 as this was the MSB.</a:t>
            </a:r>
          </a:p>
        </p:txBody>
      </p:sp>
      <p:sp>
        <p:nvSpPr>
          <p:cNvPr id="4" name="Slide Number Placeholder 3"/>
          <p:cNvSpPr>
            <a:spLocks noGrp="1"/>
          </p:cNvSpPr>
          <p:nvPr>
            <p:ph type="sldNum" sz="quarter" idx="5"/>
          </p:nvPr>
        </p:nvSpPr>
        <p:spPr/>
        <p:txBody>
          <a:bodyPr/>
          <a:lstStyle/>
          <a:p>
            <a:fld id="{D1EC9309-185D-B241-857D-6AB647741F6D}" type="slidenum">
              <a:rPr lang="en-US" smtClean="0"/>
              <a:t>108</a:t>
            </a:fld>
            <a:endParaRPr lang="en-US"/>
          </a:p>
        </p:txBody>
      </p:sp>
    </p:spTree>
    <p:extLst>
      <p:ext uri="{BB962C8B-B14F-4D97-AF65-F5344CB8AC3E}">
        <p14:creationId xmlns:p14="http://schemas.microsoft.com/office/powerpoint/2010/main" val="22263532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decimal form?</a:t>
            </a:r>
          </a:p>
        </p:txBody>
      </p:sp>
      <p:sp>
        <p:nvSpPr>
          <p:cNvPr id="4" name="Slide Number Placeholder 3"/>
          <p:cNvSpPr>
            <a:spLocks noGrp="1"/>
          </p:cNvSpPr>
          <p:nvPr>
            <p:ph type="sldNum" sz="quarter" idx="5"/>
          </p:nvPr>
        </p:nvSpPr>
        <p:spPr/>
        <p:txBody>
          <a:bodyPr/>
          <a:lstStyle/>
          <a:p>
            <a:fld id="{D1EC9309-185D-B241-857D-6AB647741F6D}" type="slidenum">
              <a:rPr lang="en-US" smtClean="0"/>
              <a:t>109</a:t>
            </a:fld>
            <a:endParaRPr lang="en-US"/>
          </a:p>
        </p:txBody>
      </p:sp>
    </p:spTree>
    <p:extLst>
      <p:ext uri="{BB962C8B-B14F-4D97-AF65-F5344CB8AC3E}">
        <p14:creationId xmlns:p14="http://schemas.microsoft.com/office/powerpoint/2010/main" val="93668835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-2</a:t>
            </a:r>
          </a:p>
        </p:txBody>
      </p:sp>
      <p:sp>
        <p:nvSpPr>
          <p:cNvPr id="4" name="Slide Number Placeholder 3"/>
          <p:cNvSpPr>
            <a:spLocks noGrp="1"/>
          </p:cNvSpPr>
          <p:nvPr>
            <p:ph type="sldNum" sz="quarter" idx="5"/>
          </p:nvPr>
        </p:nvSpPr>
        <p:spPr/>
        <p:txBody>
          <a:bodyPr/>
          <a:lstStyle/>
          <a:p>
            <a:fld id="{D1EC9309-185D-B241-857D-6AB647741F6D}" type="slidenum">
              <a:rPr lang="en-US" smtClean="0"/>
              <a:t>110</a:t>
            </a:fld>
            <a:endParaRPr lang="en-US"/>
          </a:p>
        </p:txBody>
      </p:sp>
    </p:spTree>
    <p:extLst>
      <p:ext uri="{BB962C8B-B14F-4D97-AF65-F5344CB8AC3E}">
        <p14:creationId xmlns:p14="http://schemas.microsoft.com/office/powerpoint/2010/main" val="229869303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we wan to shift -4 2 positions to the right and we have a 4-bit representation?</a:t>
            </a:r>
          </a:p>
        </p:txBody>
      </p:sp>
      <p:sp>
        <p:nvSpPr>
          <p:cNvPr id="4" name="Slide Number Placeholder 3"/>
          <p:cNvSpPr>
            <a:spLocks noGrp="1"/>
          </p:cNvSpPr>
          <p:nvPr>
            <p:ph type="sldNum" sz="quarter" idx="5"/>
          </p:nvPr>
        </p:nvSpPr>
        <p:spPr/>
        <p:txBody>
          <a:bodyPr/>
          <a:lstStyle/>
          <a:p>
            <a:fld id="{D1EC9309-185D-B241-857D-6AB647741F6D}" type="slidenum">
              <a:rPr lang="en-US" smtClean="0"/>
              <a:t>111</a:t>
            </a:fld>
            <a:endParaRPr lang="en-US"/>
          </a:p>
        </p:txBody>
      </p:sp>
    </p:spTree>
    <p:extLst>
      <p:ext uri="{BB962C8B-B14F-4D97-AF65-F5344CB8AC3E}">
        <p14:creationId xmlns:p14="http://schemas.microsoft.com/office/powerpoint/2010/main" val="2309850192"/>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 again arithmetic shift, we would discard the last two 0s and add two 1s in the front which results in the number -1.</a:t>
            </a:r>
          </a:p>
        </p:txBody>
      </p:sp>
      <p:sp>
        <p:nvSpPr>
          <p:cNvPr id="4" name="Slide Number Placeholder 3"/>
          <p:cNvSpPr>
            <a:spLocks noGrp="1"/>
          </p:cNvSpPr>
          <p:nvPr>
            <p:ph type="sldNum" sz="quarter" idx="5"/>
          </p:nvPr>
        </p:nvSpPr>
        <p:spPr/>
        <p:txBody>
          <a:bodyPr/>
          <a:lstStyle/>
          <a:p>
            <a:fld id="{D1EC9309-185D-B241-857D-6AB647741F6D}" type="slidenum">
              <a:rPr lang="en-US" smtClean="0"/>
              <a:t>112</a:t>
            </a:fld>
            <a:endParaRPr lang="en-US"/>
          </a:p>
        </p:txBody>
      </p:sp>
    </p:spTree>
    <p:extLst>
      <p:ext uri="{BB962C8B-B14F-4D97-AF65-F5344CB8AC3E}">
        <p14:creationId xmlns:p14="http://schemas.microsoft.com/office/powerpoint/2010/main" val="305299464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right arithmetic shifting by n positions do mathematically when we are working with signed numbers?</a:t>
            </a:r>
          </a:p>
        </p:txBody>
      </p:sp>
      <p:sp>
        <p:nvSpPr>
          <p:cNvPr id="4" name="Slide Number Placeholder 3"/>
          <p:cNvSpPr>
            <a:spLocks noGrp="1"/>
          </p:cNvSpPr>
          <p:nvPr>
            <p:ph type="sldNum" sz="quarter" idx="5"/>
          </p:nvPr>
        </p:nvSpPr>
        <p:spPr/>
        <p:txBody>
          <a:bodyPr/>
          <a:lstStyle/>
          <a:p>
            <a:fld id="{D1EC9309-185D-B241-857D-6AB647741F6D}" type="slidenum">
              <a:rPr lang="en-US" smtClean="0"/>
              <a:t>113</a:t>
            </a:fld>
            <a:endParaRPr lang="en-US"/>
          </a:p>
        </p:txBody>
      </p:sp>
    </p:spTree>
    <p:extLst>
      <p:ext uri="{BB962C8B-B14F-4D97-AF65-F5344CB8AC3E}">
        <p14:creationId xmlns:p14="http://schemas.microsoft.com/office/powerpoint/2010/main" val="392581660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thing with unsigned number, it divides them by 2^n.</a:t>
            </a:r>
          </a:p>
        </p:txBody>
      </p:sp>
      <p:sp>
        <p:nvSpPr>
          <p:cNvPr id="4" name="Slide Number Placeholder 3"/>
          <p:cNvSpPr>
            <a:spLocks noGrp="1"/>
          </p:cNvSpPr>
          <p:nvPr>
            <p:ph type="sldNum" sz="quarter" idx="5"/>
          </p:nvPr>
        </p:nvSpPr>
        <p:spPr/>
        <p:txBody>
          <a:bodyPr/>
          <a:lstStyle/>
          <a:p>
            <a:fld id="{D1EC9309-185D-B241-857D-6AB647741F6D}" type="slidenum">
              <a:rPr lang="en-US" smtClean="0"/>
              <a:t>114</a:t>
            </a:fld>
            <a:endParaRPr lang="en-US"/>
          </a:p>
        </p:txBody>
      </p:sp>
    </p:spTree>
    <p:extLst>
      <p:ext uri="{BB962C8B-B14F-4D97-AF65-F5344CB8AC3E}">
        <p14:creationId xmlns:p14="http://schemas.microsoft.com/office/powerpoint/2010/main" val="14503108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what if we did logical shifting?</a:t>
            </a:r>
          </a:p>
        </p:txBody>
      </p:sp>
      <p:sp>
        <p:nvSpPr>
          <p:cNvPr id="4" name="Slide Number Placeholder 3"/>
          <p:cNvSpPr>
            <a:spLocks noGrp="1"/>
          </p:cNvSpPr>
          <p:nvPr>
            <p:ph type="sldNum" sz="quarter" idx="5"/>
          </p:nvPr>
        </p:nvSpPr>
        <p:spPr/>
        <p:txBody>
          <a:bodyPr/>
          <a:lstStyle/>
          <a:p>
            <a:fld id="{D1EC9309-185D-B241-857D-6AB647741F6D}" type="slidenum">
              <a:rPr lang="en-US" smtClean="0"/>
              <a:t>115</a:t>
            </a:fld>
            <a:endParaRPr lang="en-US"/>
          </a:p>
        </p:txBody>
      </p:sp>
    </p:spTree>
    <p:extLst>
      <p:ext uri="{BB962C8B-B14F-4D97-AF65-F5344CB8AC3E}">
        <p14:creationId xmlns:p14="http://schemas.microsoft.com/office/powerpoint/2010/main" val="159953440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We'd just pad with 0</a:t>
            </a:r>
          </a:p>
        </p:txBody>
      </p:sp>
      <p:sp>
        <p:nvSpPr>
          <p:cNvPr id="4" name="Slide Number Placeholder 3"/>
          <p:cNvSpPr>
            <a:spLocks noGrp="1"/>
          </p:cNvSpPr>
          <p:nvPr>
            <p:ph type="sldNum" sz="quarter" idx="5"/>
          </p:nvPr>
        </p:nvSpPr>
        <p:spPr/>
        <p:txBody>
          <a:bodyPr/>
          <a:lstStyle/>
          <a:p>
            <a:fld id="{D1EC9309-185D-B241-857D-6AB647741F6D}" type="slidenum">
              <a:rPr lang="en-US" smtClean="0"/>
              <a:t>116</a:t>
            </a:fld>
            <a:endParaRPr lang="en-US"/>
          </a:p>
        </p:txBody>
      </p:sp>
    </p:spTree>
    <p:extLst>
      <p:ext uri="{BB962C8B-B14F-4D97-AF65-F5344CB8AC3E}">
        <p14:creationId xmlns:p14="http://schemas.microsoft.com/office/powerpoint/2010/main" val="116979597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would result to?</a:t>
            </a:r>
          </a:p>
        </p:txBody>
      </p:sp>
      <p:sp>
        <p:nvSpPr>
          <p:cNvPr id="4" name="Slide Number Placeholder 3"/>
          <p:cNvSpPr>
            <a:spLocks noGrp="1"/>
          </p:cNvSpPr>
          <p:nvPr>
            <p:ph type="sldNum" sz="quarter" idx="5"/>
          </p:nvPr>
        </p:nvSpPr>
        <p:spPr/>
        <p:txBody>
          <a:bodyPr/>
          <a:lstStyle/>
          <a:p>
            <a:fld id="{D1EC9309-185D-B241-857D-6AB647741F6D}" type="slidenum">
              <a:rPr lang="en-US" smtClean="0"/>
              <a:t>117</a:t>
            </a:fld>
            <a:endParaRPr lang="en-US"/>
          </a:p>
        </p:txBody>
      </p:sp>
    </p:spTree>
    <p:extLst>
      <p:ext uri="{BB962C8B-B14F-4D97-AF65-F5344CB8AC3E}">
        <p14:creationId xmlns:p14="http://schemas.microsoft.com/office/powerpoint/2010/main" val="12257302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So with logical shifts it doesn't seem like we are halving.</a:t>
            </a:r>
          </a:p>
        </p:txBody>
      </p:sp>
      <p:sp>
        <p:nvSpPr>
          <p:cNvPr id="4" name="Slide Number Placeholder 3"/>
          <p:cNvSpPr>
            <a:spLocks noGrp="1"/>
          </p:cNvSpPr>
          <p:nvPr>
            <p:ph type="sldNum" sz="quarter" idx="5"/>
          </p:nvPr>
        </p:nvSpPr>
        <p:spPr/>
        <p:txBody>
          <a:bodyPr/>
          <a:lstStyle/>
          <a:p>
            <a:fld id="{D1EC9309-185D-B241-857D-6AB647741F6D}" type="slidenum">
              <a:rPr lang="en-US" smtClean="0"/>
              <a:t>118</a:t>
            </a:fld>
            <a:endParaRPr lang="en-US"/>
          </a:p>
        </p:txBody>
      </p:sp>
    </p:spTree>
    <p:extLst>
      <p:ext uri="{BB962C8B-B14F-4D97-AF65-F5344CB8AC3E}">
        <p14:creationId xmlns:p14="http://schemas.microsoft.com/office/powerpoint/2010/main" val="110702146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we have logical and arithmetic right shift, do we have the same for left?</a:t>
            </a:r>
          </a:p>
        </p:txBody>
      </p:sp>
      <p:sp>
        <p:nvSpPr>
          <p:cNvPr id="4" name="Slide Number Placeholder 3"/>
          <p:cNvSpPr>
            <a:spLocks noGrp="1"/>
          </p:cNvSpPr>
          <p:nvPr>
            <p:ph type="sldNum" sz="quarter" idx="5"/>
          </p:nvPr>
        </p:nvSpPr>
        <p:spPr/>
        <p:txBody>
          <a:bodyPr/>
          <a:lstStyle/>
          <a:p>
            <a:fld id="{D1EC9309-185D-B241-857D-6AB647741F6D}" type="slidenum">
              <a:rPr lang="en-US" smtClean="0"/>
              <a:t>119</a:t>
            </a:fld>
            <a:endParaRPr lang="en-US"/>
          </a:p>
        </p:txBody>
      </p:sp>
    </p:spTree>
    <p:extLst>
      <p:ext uri="{BB962C8B-B14F-4D97-AF65-F5344CB8AC3E}">
        <p14:creationId xmlns:p14="http://schemas.microsoft.com/office/powerpoint/2010/main" val="62444197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we double the number if we do an arithmetic left shift?</a:t>
            </a:r>
          </a:p>
        </p:txBody>
      </p:sp>
      <p:sp>
        <p:nvSpPr>
          <p:cNvPr id="4" name="Slide Number Placeholder 3"/>
          <p:cNvSpPr>
            <a:spLocks noGrp="1"/>
          </p:cNvSpPr>
          <p:nvPr>
            <p:ph type="sldNum" sz="quarter" idx="5"/>
          </p:nvPr>
        </p:nvSpPr>
        <p:spPr/>
        <p:txBody>
          <a:bodyPr/>
          <a:lstStyle/>
          <a:p>
            <a:fld id="{D1EC9309-185D-B241-857D-6AB647741F6D}" type="slidenum">
              <a:rPr lang="en-US" smtClean="0"/>
              <a:t>120</a:t>
            </a:fld>
            <a:endParaRPr lang="en-US"/>
          </a:p>
        </p:txBody>
      </p:sp>
    </p:spTree>
    <p:extLst>
      <p:ext uri="{BB962C8B-B14F-4D97-AF65-F5344CB8AC3E}">
        <p14:creationId xmlns:p14="http://schemas.microsoft.com/office/powerpoint/2010/main" val="237074684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need to add a 0. Which means that we only have one type of left shift</a:t>
            </a:r>
          </a:p>
        </p:txBody>
      </p:sp>
      <p:sp>
        <p:nvSpPr>
          <p:cNvPr id="4" name="Slide Number Placeholder 3"/>
          <p:cNvSpPr>
            <a:spLocks noGrp="1"/>
          </p:cNvSpPr>
          <p:nvPr>
            <p:ph type="sldNum" sz="quarter" idx="5"/>
          </p:nvPr>
        </p:nvSpPr>
        <p:spPr/>
        <p:txBody>
          <a:bodyPr/>
          <a:lstStyle/>
          <a:p>
            <a:fld id="{D1EC9309-185D-B241-857D-6AB647741F6D}" type="slidenum">
              <a:rPr lang="en-US" smtClean="0"/>
              <a:t>121</a:t>
            </a:fld>
            <a:endParaRPr lang="en-US"/>
          </a:p>
        </p:txBody>
      </p:sp>
    </p:spTree>
    <p:extLst>
      <p:ext uri="{BB962C8B-B14F-4D97-AF65-F5344CB8AC3E}">
        <p14:creationId xmlns:p14="http://schemas.microsoft.com/office/powerpoint/2010/main" val="25375958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if we were to summarize shifting, arithmetic shifting is truly what happens both for left and right but logical shifting can only happen for right.</a:t>
            </a:r>
          </a:p>
        </p:txBody>
      </p:sp>
      <p:sp>
        <p:nvSpPr>
          <p:cNvPr id="4" name="Slide Number Placeholder 3"/>
          <p:cNvSpPr>
            <a:spLocks noGrp="1"/>
          </p:cNvSpPr>
          <p:nvPr>
            <p:ph type="sldNum" sz="quarter" idx="5"/>
          </p:nvPr>
        </p:nvSpPr>
        <p:spPr/>
        <p:txBody>
          <a:bodyPr/>
          <a:lstStyle/>
          <a:p>
            <a:fld id="{D1EC9309-185D-B241-857D-6AB647741F6D}" type="slidenum">
              <a:rPr lang="en-US" smtClean="0"/>
              <a:t>122</a:t>
            </a:fld>
            <a:endParaRPr lang="en-US"/>
          </a:p>
        </p:txBody>
      </p:sp>
    </p:spTree>
    <p:extLst>
      <p:ext uri="{BB962C8B-B14F-4D97-AF65-F5344CB8AC3E}">
        <p14:creationId xmlns:p14="http://schemas.microsoft.com/office/powerpoint/2010/main" val="422569793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4DFC4-4568-5AB3-58C6-C7CD1863F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72496-C08B-AB1F-8561-0E70348F3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4EC0E0-4AF8-33F6-ED2D-C5FA1BCD230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Your turn to apply arithmetic right shift by 2 bits to the binary -6 using two's complement and assuming 4 bits.</a:t>
            </a:r>
          </a:p>
        </p:txBody>
      </p:sp>
      <p:sp>
        <p:nvSpPr>
          <p:cNvPr id="4" name="Slide Number Placeholder 3">
            <a:extLst>
              <a:ext uri="{FF2B5EF4-FFF2-40B4-BE49-F238E27FC236}">
                <a16:creationId xmlns:a16="http://schemas.microsoft.com/office/drawing/2014/main" id="{648DC257-CF3C-519F-EC61-1A4111F6D3B5}"/>
              </a:ext>
            </a:extLst>
          </p:cNvPr>
          <p:cNvSpPr>
            <a:spLocks noGrp="1"/>
          </p:cNvSpPr>
          <p:nvPr>
            <p:ph type="sldNum" sz="quarter" idx="5"/>
          </p:nvPr>
        </p:nvSpPr>
        <p:spPr/>
        <p:txBody>
          <a:bodyPr/>
          <a:lstStyle/>
          <a:p>
            <a:fld id="{D1EC9309-185D-B241-857D-6AB647741F6D}" type="slidenum">
              <a:rPr lang="en-US" smtClean="0"/>
              <a:t>123</a:t>
            </a:fld>
            <a:endParaRPr lang="en-US"/>
          </a:p>
        </p:txBody>
      </p:sp>
    </p:spTree>
    <p:extLst>
      <p:ext uri="{BB962C8B-B14F-4D97-AF65-F5344CB8AC3E}">
        <p14:creationId xmlns:p14="http://schemas.microsoft.com/office/powerpoint/2010/main" val="22670793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FD73-DC3B-1529-4969-8C26EC088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F1935D-B9BB-F07E-8235-8F91C5A416F7}"/>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AFACCBDC-5F34-E771-7DDC-41F1B8B21B0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will start by converting the decimal number to its binary representation in two's complement, i.e. 1010. We shift two to the right, i.e. 10 and pad it with two MSB signs, i.e. 1110. That would be the number -2. Let's check that the division by 4 holds. Yes, </a:t>
                </a:r>
                <a14:m>
                  <m:oMath xmlns:m="http://schemas.openxmlformats.org/officeDocument/2006/math">
                    <m:r>
                      <m:rPr>
                        <m:nor/>
                      </m:rPr>
                      <a:rPr lang="en-US" sz="1200" i="0" dirty="0" smtClean="0">
                        <a:latin typeface="Cambria Math" panose="02040503050406030204" pitchFamily="18" charset="0"/>
                      </a:rPr>
                      <m:t>−</m:t>
                    </m:r>
                    <m:r>
                      <m:rPr>
                        <m:nor/>
                      </m:rPr>
                      <a:rPr lang="en-US" sz="1200" b="0" i="0" dirty="0" smtClean="0">
                        <a:latin typeface="Cambria Math" panose="02040503050406030204" pitchFamily="18" charset="0"/>
                      </a:rPr>
                      <m:t>6/4 </m:t>
                    </m:r>
                    <m:r>
                      <m:rPr>
                        <m:nor/>
                      </m:rPr>
                      <a:rPr lang="en-US" sz="1200" i="0" smtClean="0">
                        <a:latin typeface="Cambria Math" panose="02040503050406030204" pitchFamily="18" charset="0"/>
                        <a:ea typeface="Cambria Math" panose="02040503050406030204" pitchFamily="18" charset="0"/>
                      </a:rPr>
                      <m:t>=</m:t>
                    </m:r>
                    <m:r>
                      <m:rPr>
                        <m:nor/>
                      </m:rPr>
                      <a:rPr lang="en-US" sz="1200" b="0" i="0" smtClean="0">
                        <a:latin typeface="Cambria Math" panose="02040503050406030204" pitchFamily="18" charset="0"/>
                        <a:ea typeface="Cambria Math" panose="02040503050406030204" pitchFamily="18" charset="0"/>
                      </a:rPr>
                      <m:t>−1.5</m:t>
                    </m:r>
                    <m:r>
                      <m:rPr>
                        <m:nor/>
                      </m:rPr>
                      <a:rPr lang="en-US" sz="1200" b="0" i="0" smtClean="0"/>
                      <m:t> </m:t>
                    </m:r>
                  </m:oMath>
                </a14:m>
                <a:r>
                  <a:rPr lang="en-US" sz="1200" dirty="0"/>
                  <a:t>which is rounded down to -2.</a:t>
                </a:r>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AFACCBDC-5F34-E771-7DDC-41F1B8B21B0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will start by converting the decimal number to its binary representation in two's complement, i.e. 1010. We shift two to the right, i.e. 10 and pad it with two MSB signs, i.e. 1110. That would be the number -2. Let's check that the division by 4 holds. Yes, </a:t>
                </a:r>
                <a:r>
                  <a:rPr lang="en-US" sz="1200" i="0" dirty="0">
                    <a:latin typeface="Cambria Math" panose="02040503050406030204" pitchFamily="18" charset="0"/>
                  </a:rPr>
                  <a:t>"−</a:t>
                </a:r>
                <a:r>
                  <a:rPr lang="en-US" sz="1200" b="0" i="0" dirty="0">
                    <a:latin typeface="Cambria Math" panose="02040503050406030204" pitchFamily="18" charset="0"/>
                  </a:rPr>
                  <a:t>6/4 </a:t>
                </a:r>
                <a:r>
                  <a:rPr lang="en-US" sz="1200" i="0">
                    <a:latin typeface="Cambria Math" panose="02040503050406030204" pitchFamily="18" charset="0"/>
                    <a:ea typeface="Cambria Math" panose="02040503050406030204" pitchFamily="18" charset="0"/>
                  </a:rPr>
                  <a:t>=</a:t>
                </a:r>
                <a:r>
                  <a:rPr lang="en-US" sz="1200" b="0" i="0">
                    <a:latin typeface="Cambria Math" panose="02040503050406030204" pitchFamily="18" charset="0"/>
                    <a:ea typeface="Cambria Math" panose="02040503050406030204" pitchFamily="18" charset="0"/>
                  </a:rPr>
                  <a:t>−1.5</a:t>
                </a:r>
                <a:r>
                  <a:rPr lang="en-US" sz="1200" b="0" i="0">
                    <a:latin typeface="Cambria Math" panose="02040503050406030204" pitchFamily="18" charset="0"/>
                  </a:rPr>
                  <a:t> </a:t>
                </a:r>
                <a:r>
                  <a:rPr lang="en-US" sz="1200" b="0" i="0"/>
                  <a:t>"</a:t>
                </a:r>
                <a:r>
                  <a:rPr lang="en-US" sz="1200" dirty="0"/>
                  <a:t>which is rounded down to -2.</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3FAC675A-9F08-BF47-9960-DDECFD563685}"/>
              </a:ext>
            </a:extLst>
          </p:cNvPr>
          <p:cNvSpPr>
            <a:spLocks noGrp="1"/>
          </p:cNvSpPr>
          <p:nvPr>
            <p:ph type="sldNum" sz="quarter" idx="5"/>
          </p:nvPr>
        </p:nvSpPr>
        <p:spPr/>
        <p:txBody>
          <a:bodyPr/>
          <a:lstStyle/>
          <a:p>
            <a:fld id="{D1EC9309-185D-B241-857D-6AB647741F6D}" type="slidenum">
              <a:rPr lang="en-US" smtClean="0"/>
              <a:t>124</a:t>
            </a:fld>
            <a:endParaRPr lang="en-US"/>
          </a:p>
        </p:txBody>
      </p:sp>
    </p:spTree>
    <p:extLst>
      <p:ext uri="{BB962C8B-B14F-4D97-AF65-F5344CB8AC3E}">
        <p14:creationId xmlns:p14="http://schemas.microsoft.com/office/powerpoint/2010/main" val="3343172483"/>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E1BB1-002D-4CD0-E1E2-0933BBEFA8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153027-BCCD-C0CF-CEB0-5ECDB18029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E8084-9E5C-0030-8F59-92B69F81F1E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Your turn, assume you have 8 bits, and you try to shift -10 by 3 bits to the left.</a:t>
            </a:r>
          </a:p>
        </p:txBody>
      </p:sp>
      <p:sp>
        <p:nvSpPr>
          <p:cNvPr id="4" name="Slide Number Placeholder 3">
            <a:extLst>
              <a:ext uri="{FF2B5EF4-FFF2-40B4-BE49-F238E27FC236}">
                <a16:creationId xmlns:a16="http://schemas.microsoft.com/office/drawing/2014/main" id="{D6CC28FE-CA94-6615-BC0A-485A13CF71F1}"/>
              </a:ext>
            </a:extLst>
          </p:cNvPr>
          <p:cNvSpPr>
            <a:spLocks noGrp="1"/>
          </p:cNvSpPr>
          <p:nvPr>
            <p:ph type="sldNum" sz="quarter" idx="5"/>
          </p:nvPr>
        </p:nvSpPr>
        <p:spPr/>
        <p:txBody>
          <a:bodyPr/>
          <a:lstStyle/>
          <a:p>
            <a:fld id="{D1EC9309-185D-B241-857D-6AB647741F6D}" type="slidenum">
              <a:rPr lang="en-US" smtClean="0"/>
              <a:t>125</a:t>
            </a:fld>
            <a:endParaRPr lang="en-US"/>
          </a:p>
        </p:txBody>
      </p:sp>
    </p:spTree>
    <p:extLst>
      <p:ext uri="{BB962C8B-B14F-4D97-AF65-F5344CB8AC3E}">
        <p14:creationId xmlns:p14="http://schemas.microsoft.com/office/powerpoint/2010/main" val="128595667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BCFFD-2F85-9DEC-55BB-34287B5ACD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DD419-ECA7-598A-C7FE-D2985B17486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5BC9082C-DBBD-45A9-059E-96F10BD81FE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Start by converting to the two's complement representation in binary </a:t>
                </a:r>
                <a:r>
                  <a:rPr lang="en-US" b="0" i="0" dirty="0" err="1">
                    <a:solidFill>
                      <a:srgbClr val="202122"/>
                    </a:solidFill>
                    <a:effectLst/>
                    <a:latin typeface="Arial" panose="020B0604020202020204" pitchFamily="34" charset="0"/>
                  </a:rPr>
                  <a:t>I,e</a:t>
                </a:r>
                <a:r>
                  <a:rPr lang="en-US" b="0" i="0" dirty="0">
                    <a:solidFill>
                      <a:srgbClr val="202122"/>
                    </a:solidFill>
                    <a:effectLst/>
                    <a:latin typeface="Arial" panose="020B0604020202020204" pitchFamily="34" charset="0"/>
                  </a:rPr>
                  <a:t>, 10110. Pad it with 1s to reach 8 bits. 11110110. </a:t>
                </a:r>
              </a:p>
              <a:p>
                <a:r>
                  <a:rPr lang="en-US" b="0" i="0" dirty="0">
                    <a:solidFill>
                      <a:srgbClr val="202122"/>
                    </a:solidFill>
                    <a:effectLst/>
                    <a:latin typeface="Arial" panose="020B0604020202020204" pitchFamily="34" charset="0"/>
                  </a:rPr>
                  <a:t>Shift three to the left and add three 0s to the right. </a:t>
                </a:r>
                <a14:m>
                  <m:oMath xmlns:m="http://schemas.openxmlformats.org/officeDocument/2006/math">
                    <m:r>
                      <a:rPr lang="en-US" sz="1200" b="0" i="1" dirty="0" smtClean="0">
                        <a:latin typeface="Cambria Math" panose="02040503050406030204" pitchFamily="18" charset="0"/>
                      </a:rPr>
                      <m:t>10110000</m:t>
                    </m:r>
                  </m:oMath>
                </a14:m>
                <a:r>
                  <a:rPr lang="en-US" b="0" i="0" dirty="0">
                    <a:solidFill>
                      <a:srgbClr val="202122"/>
                    </a:solidFill>
                    <a:effectLst/>
                    <a:latin typeface="Arial" panose="020B0604020202020204" pitchFamily="34" charset="0"/>
                  </a:rPr>
                  <a:t> which</a:t>
                </a:r>
                <a:r>
                  <a:rPr lang="en-US" b="0" i="0" baseline="0" dirty="0">
                    <a:solidFill>
                      <a:srgbClr val="202122"/>
                    </a:solidFill>
                    <a:effectLst/>
                    <a:latin typeface="Arial" panose="020B0604020202020204" pitchFamily="34" charset="0"/>
                  </a:rPr>
                  <a:t> is equal to -80 and it checks out in terms of multiplying -10 by 2^3!</a:t>
                </a:r>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5BC9082C-DBBD-45A9-059E-96F10BD81FE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Start by converting to the two's complement representation in binary </a:t>
                </a:r>
                <a:r>
                  <a:rPr lang="en-US" b="0" i="0" dirty="0" err="1">
                    <a:solidFill>
                      <a:srgbClr val="202122"/>
                    </a:solidFill>
                    <a:effectLst/>
                    <a:latin typeface="Arial" panose="020B0604020202020204" pitchFamily="34" charset="0"/>
                  </a:rPr>
                  <a:t>I,e</a:t>
                </a:r>
                <a:r>
                  <a:rPr lang="en-US" b="0" i="0" dirty="0">
                    <a:solidFill>
                      <a:srgbClr val="202122"/>
                    </a:solidFill>
                    <a:effectLst/>
                    <a:latin typeface="Arial" panose="020B0604020202020204" pitchFamily="34" charset="0"/>
                  </a:rPr>
                  <a:t>, 10110. Pad it with 1s to reach 8 bits. 11110110. </a:t>
                </a:r>
              </a:p>
              <a:p>
                <a:r>
                  <a:rPr lang="en-US" b="0" i="0" dirty="0">
                    <a:solidFill>
                      <a:srgbClr val="202122"/>
                    </a:solidFill>
                    <a:effectLst/>
                    <a:latin typeface="Arial" panose="020B0604020202020204" pitchFamily="34" charset="0"/>
                  </a:rPr>
                  <a:t>Shift three to the left and add three 0s to the right. </a:t>
                </a:r>
                <a:r>
                  <a:rPr lang="en-US" sz="1200" b="0" i="0" dirty="0">
                    <a:latin typeface="Cambria Math" panose="02040503050406030204" pitchFamily="18" charset="0"/>
                  </a:rPr>
                  <a:t>10110000</a:t>
                </a:r>
                <a:r>
                  <a:rPr lang="en-US" b="0" i="0" dirty="0">
                    <a:solidFill>
                      <a:srgbClr val="202122"/>
                    </a:solidFill>
                    <a:effectLst/>
                    <a:latin typeface="Arial" panose="020B0604020202020204" pitchFamily="34" charset="0"/>
                  </a:rPr>
                  <a:t> which</a:t>
                </a:r>
                <a:r>
                  <a:rPr lang="en-US" b="0" i="0" baseline="0" dirty="0">
                    <a:solidFill>
                      <a:srgbClr val="202122"/>
                    </a:solidFill>
                    <a:effectLst/>
                    <a:latin typeface="Arial" panose="020B0604020202020204" pitchFamily="34" charset="0"/>
                  </a:rPr>
                  <a:t> is equal to -80 and it checks out in terms of multiplying -10 by 2^3!</a:t>
                </a:r>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97FA8F21-516E-7A07-DE4F-69B1F02237F9}"/>
              </a:ext>
            </a:extLst>
          </p:cNvPr>
          <p:cNvSpPr>
            <a:spLocks noGrp="1"/>
          </p:cNvSpPr>
          <p:nvPr>
            <p:ph type="sldNum" sz="quarter" idx="5"/>
          </p:nvPr>
        </p:nvSpPr>
        <p:spPr/>
        <p:txBody>
          <a:bodyPr/>
          <a:lstStyle/>
          <a:p>
            <a:fld id="{D1EC9309-185D-B241-857D-6AB647741F6D}" type="slidenum">
              <a:rPr lang="en-US" smtClean="0"/>
              <a:t>126</a:t>
            </a:fld>
            <a:endParaRPr lang="en-US"/>
          </a:p>
        </p:txBody>
      </p:sp>
    </p:spTree>
    <p:extLst>
      <p:ext uri="{BB962C8B-B14F-4D97-AF65-F5344CB8AC3E}">
        <p14:creationId xmlns:p14="http://schemas.microsoft.com/office/powerpoint/2010/main" val="5573618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27E6C-4673-7CA4-A4D7-4EB0C5056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5BB3A-2013-DA07-D962-A0F726B291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0C1BE-94D2-5796-DF04-54AE1D60853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Python supports left shifting and right arithmetic shifting using the &lt;&lt; and &gt;&gt; operators. Other languages, like Java, also support logical right shifting making a distinction by using &gt;&gt;&gt;.</a:t>
            </a:r>
          </a:p>
        </p:txBody>
      </p:sp>
      <p:sp>
        <p:nvSpPr>
          <p:cNvPr id="4" name="Slide Number Placeholder 3">
            <a:extLst>
              <a:ext uri="{FF2B5EF4-FFF2-40B4-BE49-F238E27FC236}">
                <a16:creationId xmlns:a16="http://schemas.microsoft.com/office/drawing/2014/main" id="{C91A118F-05E6-F2CB-9DDB-6051418B39A0}"/>
              </a:ext>
            </a:extLst>
          </p:cNvPr>
          <p:cNvSpPr>
            <a:spLocks noGrp="1"/>
          </p:cNvSpPr>
          <p:nvPr>
            <p:ph type="sldNum" sz="quarter" idx="5"/>
          </p:nvPr>
        </p:nvSpPr>
        <p:spPr/>
        <p:txBody>
          <a:bodyPr/>
          <a:lstStyle/>
          <a:p>
            <a:fld id="{D1EC9309-185D-B241-857D-6AB647741F6D}" type="slidenum">
              <a:rPr lang="en-US" smtClean="0"/>
              <a:t>127</a:t>
            </a:fld>
            <a:endParaRPr lang="en-US"/>
          </a:p>
        </p:txBody>
      </p:sp>
    </p:spTree>
    <p:extLst>
      <p:ext uri="{BB962C8B-B14F-4D97-AF65-F5344CB8AC3E}">
        <p14:creationId xmlns:p14="http://schemas.microsoft.com/office/powerpoint/2010/main" val="2433179447"/>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0BC6E-5067-682A-37A0-22E5E8675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4AB17-7485-1439-3DFE-EAFA1288B8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2D53D0-192A-193D-3CA4-ECDDDC465C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Time to practice at home</a:t>
            </a:r>
            <a:endParaRPr lang="en-US" dirty="0"/>
          </a:p>
        </p:txBody>
      </p:sp>
      <p:sp>
        <p:nvSpPr>
          <p:cNvPr id="4" name="Slide Number Placeholder 3">
            <a:extLst>
              <a:ext uri="{FF2B5EF4-FFF2-40B4-BE49-F238E27FC236}">
                <a16:creationId xmlns:a16="http://schemas.microsoft.com/office/drawing/2014/main" id="{38F58245-A409-B663-6F82-76ED38604C90}"/>
              </a:ext>
            </a:extLst>
          </p:cNvPr>
          <p:cNvSpPr>
            <a:spLocks noGrp="1"/>
          </p:cNvSpPr>
          <p:nvPr>
            <p:ph type="sldNum" sz="quarter" idx="5"/>
          </p:nvPr>
        </p:nvSpPr>
        <p:spPr/>
        <p:txBody>
          <a:bodyPr/>
          <a:lstStyle/>
          <a:p>
            <a:fld id="{D1EC9309-185D-B241-857D-6AB647741F6D}" type="slidenum">
              <a:rPr lang="en-US" smtClean="0"/>
              <a:t>128</a:t>
            </a:fld>
            <a:endParaRPr lang="en-US"/>
          </a:p>
        </p:txBody>
      </p:sp>
    </p:spTree>
    <p:extLst>
      <p:ext uri="{BB962C8B-B14F-4D97-AF65-F5344CB8AC3E}">
        <p14:creationId xmlns:p14="http://schemas.microsoft.com/office/powerpoint/2010/main" val="658026085"/>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3A1B-0C3B-1376-F4B2-EC7F73DFD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96680-3524-61B5-DE3B-6C2328632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26290-1934-D5A3-A1AE-EBED0D31F8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CECCB8-2D8A-9BF7-FA6E-7FA9DAABC23C}"/>
              </a:ext>
            </a:extLst>
          </p:cNvPr>
          <p:cNvSpPr>
            <a:spLocks noGrp="1"/>
          </p:cNvSpPr>
          <p:nvPr>
            <p:ph type="sldNum" sz="quarter" idx="5"/>
          </p:nvPr>
        </p:nvSpPr>
        <p:spPr/>
        <p:txBody>
          <a:bodyPr/>
          <a:lstStyle/>
          <a:p>
            <a:fld id="{D1EC9309-185D-B241-857D-6AB647741F6D}" type="slidenum">
              <a:rPr lang="en-US" smtClean="0"/>
              <a:t>129</a:t>
            </a:fld>
            <a:endParaRPr lang="en-US"/>
          </a:p>
        </p:txBody>
      </p:sp>
    </p:spTree>
    <p:extLst>
      <p:ext uri="{BB962C8B-B14F-4D97-AF65-F5344CB8AC3E}">
        <p14:creationId xmlns:p14="http://schemas.microsoft.com/office/powerpoint/2010/main" val="3834269245"/>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85399-3603-0E80-F3B8-0FDF9B547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C1D3A-2EDC-A37E-8E33-EC9EDC7ED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5BE9A-2447-2A07-04D4-15EA38086D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510C7-ED0F-9D9E-F52B-3CFA79EDDA28}"/>
              </a:ext>
            </a:extLst>
          </p:cNvPr>
          <p:cNvSpPr>
            <a:spLocks noGrp="1"/>
          </p:cNvSpPr>
          <p:nvPr>
            <p:ph type="sldNum" sz="quarter" idx="5"/>
          </p:nvPr>
        </p:nvSpPr>
        <p:spPr/>
        <p:txBody>
          <a:bodyPr/>
          <a:lstStyle/>
          <a:p>
            <a:fld id="{D1EC9309-185D-B241-857D-6AB647741F6D}" type="slidenum">
              <a:rPr lang="en-US" smtClean="0"/>
              <a:t>130</a:t>
            </a:fld>
            <a:endParaRPr lang="en-US"/>
          </a:p>
        </p:txBody>
      </p:sp>
    </p:spTree>
    <p:extLst>
      <p:ext uri="{BB962C8B-B14F-4D97-AF65-F5344CB8AC3E}">
        <p14:creationId xmlns:p14="http://schemas.microsoft.com/office/powerpoint/2010/main" val="342926355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B29C8-9782-3715-C7CA-A444CF7EA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4E500-A468-D32E-7550-781D5FD3E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7590-AFB5-B4B5-9B85-5224E7791B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10035-DE3C-993F-5BA6-3A0442579BDB}"/>
              </a:ext>
            </a:extLst>
          </p:cNvPr>
          <p:cNvSpPr>
            <a:spLocks noGrp="1"/>
          </p:cNvSpPr>
          <p:nvPr>
            <p:ph type="sldNum" sz="quarter" idx="5"/>
          </p:nvPr>
        </p:nvSpPr>
        <p:spPr/>
        <p:txBody>
          <a:bodyPr/>
          <a:lstStyle/>
          <a:p>
            <a:fld id="{D1EC9309-185D-B241-857D-6AB647741F6D}" type="slidenum">
              <a:rPr lang="en-US" smtClean="0"/>
              <a:t>131</a:t>
            </a:fld>
            <a:endParaRPr lang="en-US"/>
          </a:p>
        </p:txBody>
      </p:sp>
    </p:spTree>
    <p:extLst>
      <p:ext uri="{BB962C8B-B14F-4D97-AF65-F5344CB8AC3E}">
        <p14:creationId xmlns:p14="http://schemas.microsoft.com/office/powerpoint/2010/main" val="240370478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E639-BE66-295D-523C-D52C529F0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4894B-64CB-F28D-C785-45CFD4EF6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6E204-462D-B853-F009-132C2CBD8B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D9CA35-9E36-A059-722C-18488E3B25DD}"/>
              </a:ext>
            </a:extLst>
          </p:cNvPr>
          <p:cNvSpPr>
            <a:spLocks noGrp="1"/>
          </p:cNvSpPr>
          <p:nvPr>
            <p:ph type="sldNum" sz="quarter" idx="5"/>
          </p:nvPr>
        </p:nvSpPr>
        <p:spPr/>
        <p:txBody>
          <a:bodyPr/>
          <a:lstStyle/>
          <a:p>
            <a:fld id="{D1EC9309-185D-B241-857D-6AB647741F6D}" type="slidenum">
              <a:rPr lang="en-US" smtClean="0"/>
              <a:t>132</a:t>
            </a:fld>
            <a:endParaRPr lang="en-US"/>
          </a:p>
        </p:txBody>
      </p:sp>
    </p:spTree>
    <p:extLst>
      <p:ext uri="{BB962C8B-B14F-4D97-AF65-F5344CB8AC3E}">
        <p14:creationId xmlns:p14="http://schemas.microsoft.com/office/powerpoint/2010/main" val="234886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844443D-EB41-0E4B-9199-7070F6E90ED2}" type="datetime1">
              <a:rPr lang="en-US" smtClean="0"/>
              <a:t>9/11/26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393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77F5C59-1998-9841-AEAE-EAACED0CEF34}" type="datetime1">
              <a:rPr lang="en-US" smtClean="0"/>
              <a:t>9/11/26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187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A9BFD55-DE59-EA44-B02F-6DE9BFFB3E31}" type="datetime1">
              <a:rPr lang="en-US" smtClean="0"/>
              <a:t>9/11/26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48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741594-637E-8D48-9FDF-668DFC83BD98}" type="datetime1">
              <a:rPr lang="en-US" smtClean="0"/>
              <a:t>9/11/26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266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70B3330-7ECC-7045-AE22-C708889960F4}" type="datetime1">
              <a:rPr lang="en-US" smtClean="0"/>
              <a:t>9/11/26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824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010638-B5CB-F74F-93C4-B73DD9CD1A25}" type="datetime1">
              <a:rPr lang="en-US" smtClean="0"/>
              <a:t>9/11/26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0406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9A173C5-0D32-4446-97DB-44F61BE88692}" type="datetime1">
              <a:rPr lang="en-US" smtClean="0"/>
              <a:t>9/11/26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837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47CA7D7E-3769-3D4C-A8F3-5C7A88FE5F2C}" type="datetime1">
              <a:rPr lang="en-US" smtClean="0"/>
              <a:t>9/11/26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5137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7748DF-A835-9F46-A06F-C97E0D4C5357}" type="datetime1">
              <a:rPr lang="en-US" smtClean="0"/>
              <a:t>9/11/26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584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B31EFA83-F244-5343-BB18-993A36B4F493}" type="datetime1">
              <a:rPr lang="en-US" smtClean="0"/>
              <a:t>9/11/26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173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D9932B89-1C08-124C-A818-4A226C9F6271}" type="datetime1">
              <a:rPr lang="en-US" smtClean="0"/>
              <a:t>9/11/26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250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ED21E448-AF3A-0844-8572-89C25B065DCC}" type="datetime1">
              <a:rPr lang="en-US" smtClean="0"/>
              <a:t>9/11/26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31591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oleObject" Target="../embeddings/oleObject2.bin"/><Relationship Id="rId4" Type="http://schemas.openxmlformats.org/officeDocument/2006/relationships/image" Target="../media/image22.emf"/></Relationships>
</file>

<file path=ppt/slides/_rels/slide94.x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oleObject" Target="../embeddings/oleObject5.bin"/><Relationship Id="rId4" Type="http://schemas.openxmlformats.org/officeDocument/2006/relationships/image" Target="../media/image22.emf"/></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oleObject" Target="../embeddings/oleObject8.bin"/><Relationship Id="rId4" Type="http://schemas.openxmlformats.org/officeDocument/2006/relationships/image" Target="../media/image22.emf"/></Relationships>
</file>

<file path=ppt/slides/_rels/slide10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oleObject" Target="../embeddings/oleObject10.bin"/><Relationship Id="rId7" Type="http://schemas.openxmlformats.org/officeDocument/2006/relationships/oleObject" Target="../embeddings/oleObject12.bin"/><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oleObject" Target="../embeddings/oleObject11.bin"/><Relationship Id="rId4" Type="http://schemas.openxmlformats.org/officeDocument/2006/relationships/image" Target="../media/image22.emf"/></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0" name="Rectangle 19">
            <a:extLst>
              <a:ext uri="{FF2B5EF4-FFF2-40B4-BE49-F238E27FC236}">
                <a16:creationId xmlns:a16="http://schemas.microsoft.com/office/drawing/2014/main" id="{4C9BE195-C8FE-8C88-CE12-BD45674DC10F}"/>
              </a:ext>
            </a:extLst>
          </p:cNvPr>
          <p:cNvSpPr/>
          <p:nvPr/>
        </p:nvSpPr>
        <p:spPr>
          <a:xfrm>
            <a:off x="0" y="0"/>
            <a:ext cx="12192000" cy="6858000"/>
          </a:xfrm>
          <a:prstGeom prst="rect">
            <a:avLst/>
          </a:prstGeom>
          <a:solidFill>
            <a:srgbClr val="0089E5">
              <a:alpha val="8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D07FA-19A2-9519-3A07-2572285E7C63}"/>
              </a:ext>
            </a:extLst>
          </p:cNvPr>
          <p:cNvSpPr>
            <a:spLocks noGrp="1"/>
          </p:cNvSpPr>
          <p:nvPr>
            <p:ph type="ctrTitle"/>
          </p:nvPr>
        </p:nvSpPr>
        <p:spPr>
          <a:xfrm>
            <a:off x="7620001" y="822960"/>
            <a:ext cx="4286054" cy="3474720"/>
          </a:xfrm>
        </p:spPr>
        <p:txBody>
          <a:bodyPr anchor="b">
            <a:normAutofit/>
          </a:bodyPr>
          <a:lstStyle/>
          <a:p>
            <a:pPr algn="l"/>
            <a:r>
              <a:rPr lang="en-US" sz="5200" dirty="0">
                <a:solidFill>
                  <a:schemeClr val="bg1"/>
                </a:solidFill>
              </a:rPr>
              <a:t>Binary Arithmetic</a:t>
            </a:r>
          </a:p>
        </p:txBody>
      </p:sp>
      <p:sp>
        <p:nvSpPr>
          <p:cNvPr id="3" name="Subtitle 2">
            <a:extLst>
              <a:ext uri="{FF2B5EF4-FFF2-40B4-BE49-F238E27FC236}">
                <a16:creationId xmlns:a16="http://schemas.microsoft.com/office/drawing/2014/main" id="{4DC3AA49-8991-E970-8924-4D274A1997A3}"/>
              </a:ext>
            </a:extLst>
          </p:cNvPr>
          <p:cNvSpPr>
            <a:spLocks noGrp="1"/>
          </p:cNvSpPr>
          <p:nvPr>
            <p:ph type="subTitle" idx="1"/>
          </p:nvPr>
        </p:nvSpPr>
        <p:spPr>
          <a:xfrm>
            <a:off x="7620001" y="4419600"/>
            <a:ext cx="3931920" cy="1386840"/>
          </a:xfrm>
        </p:spPr>
        <p:txBody>
          <a:bodyPr anchor="t">
            <a:normAutofit/>
          </a:bodyPr>
          <a:lstStyle/>
          <a:p>
            <a:pPr algn="l"/>
            <a:r>
              <a:rPr lang="en-US" sz="2200" dirty="0">
                <a:solidFill>
                  <a:schemeClr val="bg1"/>
                </a:solidFill>
              </a:rPr>
              <a:t>CS51 – Fall 2026</a:t>
            </a:r>
          </a:p>
        </p:txBody>
      </p:sp>
      <p:sp>
        <p:nvSpPr>
          <p:cNvPr id="4" name="Rectangle 3">
            <a:extLst>
              <a:ext uri="{FF2B5EF4-FFF2-40B4-BE49-F238E27FC236}">
                <a16:creationId xmlns:a16="http://schemas.microsoft.com/office/drawing/2014/main" id="{ACE6259D-8236-6DC7-8649-A64A3D8BF4CF}"/>
              </a:ext>
            </a:extLst>
          </p:cNvPr>
          <p:cNvSpPr/>
          <p:nvPr/>
        </p:nvSpPr>
        <p:spPr>
          <a:xfrm rot="8081312">
            <a:off x="1857828" y="2185071"/>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vert="wordArtVert" rtlCol="0" anchor="ctr"/>
          <a:lstStyle/>
          <a:p>
            <a:pPr algn="ctr"/>
            <a:endParaRPr lang="en-US" dirty="0"/>
          </a:p>
        </p:txBody>
      </p:sp>
      <p:sp>
        <p:nvSpPr>
          <p:cNvPr id="16" name="Rectangle 15">
            <a:extLst>
              <a:ext uri="{FF2B5EF4-FFF2-40B4-BE49-F238E27FC236}">
                <a16:creationId xmlns:a16="http://schemas.microsoft.com/office/drawing/2014/main" id="{4F32A8A8-43BB-9991-C5F0-5B77217FE161}"/>
              </a:ext>
            </a:extLst>
          </p:cNvPr>
          <p:cNvSpPr/>
          <p:nvPr/>
        </p:nvSpPr>
        <p:spPr>
          <a:xfrm rot="8081312">
            <a:off x="4679775" y="2185069"/>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4A42FF00-00D4-DBFB-EDE7-BD69ED7C2A06}"/>
              </a:ext>
            </a:extLst>
          </p:cNvPr>
          <p:cNvSpPr/>
          <p:nvPr/>
        </p:nvSpPr>
        <p:spPr>
          <a:xfrm rot="8081312">
            <a:off x="1857828" y="4628243"/>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BED58018-EC81-34AA-6EA0-A73705C250F7}"/>
              </a:ext>
            </a:extLst>
          </p:cNvPr>
          <p:cNvSpPr/>
          <p:nvPr/>
        </p:nvSpPr>
        <p:spPr>
          <a:xfrm rot="8081312">
            <a:off x="4699372" y="4628242"/>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TextBox 18">
            <a:extLst>
              <a:ext uri="{FF2B5EF4-FFF2-40B4-BE49-F238E27FC236}">
                <a16:creationId xmlns:a16="http://schemas.microsoft.com/office/drawing/2014/main" id="{103CC0C2-4651-2126-97EB-3A9C911FF016}"/>
              </a:ext>
            </a:extLst>
          </p:cNvPr>
          <p:cNvSpPr txBox="1"/>
          <p:nvPr/>
        </p:nvSpPr>
        <p:spPr>
          <a:xfrm>
            <a:off x="2206170" y="2469492"/>
            <a:ext cx="333829" cy="461665"/>
          </a:xfrm>
          <a:prstGeom prst="rect">
            <a:avLst/>
          </a:prstGeom>
          <a:noFill/>
        </p:spPr>
        <p:txBody>
          <a:bodyPr wrap="square" rtlCol="0">
            <a:spAutoFit/>
          </a:bodyPr>
          <a:lstStyle/>
          <a:p>
            <a:r>
              <a:rPr lang="en-US" sz="2400" dirty="0"/>
              <a:t>+</a:t>
            </a:r>
          </a:p>
        </p:txBody>
      </p:sp>
      <p:sp>
        <p:nvSpPr>
          <p:cNvPr id="24" name="TextBox 23">
            <a:extLst>
              <a:ext uri="{FF2B5EF4-FFF2-40B4-BE49-F238E27FC236}">
                <a16:creationId xmlns:a16="http://schemas.microsoft.com/office/drawing/2014/main" id="{021FCA9A-5490-B325-464F-2F635A25A952}"/>
              </a:ext>
            </a:extLst>
          </p:cNvPr>
          <p:cNvSpPr txBox="1"/>
          <p:nvPr/>
        </p:nvSpPr>
        <p:spPr>
          <a:xfrm>
            <a:off x="2215445" y="4965785"/>
            <a:ext cx="315278" cy="461665"/>
          </a:xfrm>
          <a:prstGeom prst="rect">
            <a:avLst/>
          </a:prstGeom>
          <a:noFill/>
        </p:spPr>
        <p:txBody>
          <a:bodyPr wrap="square" rtlCol="0">
            <a:spAutoFit/>
          </a:bodyPr>
          <a:lstStyle/>
          <a:p>
            <a:r>
              <a:rPr lang="en-US" sz="2400" dirty="0"/>
              <a:t>-</a:t>
            </a:r>
          </a:p>
        </p:txBody>
      </p:sp>
      <p:sp>
        <p:nvSpPr>
          <p:cNvPr id="5" name="TextBox 4">
            <a:extLst>
              <a:ext uri="{FF2B5EF4-FFF2-40B4-BE49-F238E27FC236}">
                <a16:creationId xmlns:a16="http://schemas.microsoft.com/office/drawing/2014/main" id="{796D54E1-DC1D-B7F4-25B5-81C8AADB511F}"/>
              </a:ext>
            </a:extLst>
          </p:cNvPr>
          <p:cNvSpPr txBox="1"/>
          <p:nvPr/>
        </p:nvSpPr>
        <p:spPr>
          <a:xfrm>
            <a:off x="4922657" y="2469492"/>
            <a:ext cx="544749" cy="461665"/>
          </a:xfrm>
          <a:prstGeom prst="rect">
            <a:avLst/>
          </a:prstGeom>
          <a:noFill/>
        </p:spPr>
        <p:txBody>
          <a:bodyPr wrap="square" rtlCol="0">
            <a:spAutoFit/>
          </a:bodyPr>
          <a:lstStyle/>
          <a:p>
            <a:r>
              <a:rPr lang="en-US" sz="2400" dirty="0"/>
              <a:t>&gt;&gt;</a:t>
            </a:r>
          </a:p>
        </p:txBody>
      </p:sp>
      <p:sp>
        <p:nvSpPr>
          <p:cNvPr id="7" name="TextBox 6">
            <a:extLst>
              <a:ext uri="{FF2B5EF4-FFF2-40B4-BE49-F238E27FC236}">
                <a16:creationId xmlns:a16="http://schemas.microsoft.com/office/drawing/2014/main" id="{C7C903B9-9F62-6D68-675B-23AA7A18CC1D}"/>
              </a:ext>
            </a:extLst>
          </p:cNvPr>
          <p:cNvSpPr txBox="1"/>
          <p:nvPr/>
        </p:nvSpPr>
        <p:spPr>
          <a:xfrm>
            <a:off x="4922657" y="4965785"/>
            <a:ext cx="628622" cy="461665"/>
          </a:xfrm>
          <a:prstGeom prst="rect">
            <a:avLst/>
          </a:prstGeom>
          <a:noFill/>
        </p:spPr>
        <p:txBody>
          <a:bodyPr wrap="square" rtlCol="0">
            <a:spAutoFit/>
          </a:bodyPr>
          <a:lstStyle/>
          <a:p>
            <a:r>
              <a:rPr lang="en-US" sz="2400" dirty="0"/>
              <a:t>01</a:t>
            </a:r>
          </a:p>
        </p:txBody>
      </p:sp>
      <p:sp>
        <p:nvSpPr>
          <p:cNvPr id="8" name="Rectangle 7">
            <a:extLst>
              <a:ext uri="{FF2B5EF4-FFF2-40B4-BE49-F238E27FC236}">
                <a16:creationId xmlns:a16="http://schemas.microsoft.com/office/drawing/2014/main" id="{0EA68879-7084-2EF4-DF33-A2B3434DF0DD}"/>
              </a:ext>
            </a:extLst>
          </p:cNvPr>
          <p:cNvSpPr/>
          <p:nvPr/>
        </p:nvSpPr>
        <p:spPr>
          <a:xfrm>
            <a:off x="9101138" y="357188"/>
            <a:ext cx="3090862" cy="465772"/>
          </a:xfrm>
          <a:prstGeom prst="rect">
            <a:avLst/>
          </a:prstGeom>
          <a:solidFill>
            <a:srgbClr val="FE95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Computer Systems</a:t>
            </a:r>
          </a:p>
        </p:txBody>
      </p:sp>
    </p:spTree>
    <p:extLst>
      <p:ext uri="{BB962C8B-B14F-4D97-AF65-F5344CB8AC3E}">
        <p14:creationId xmlns:p14="http://schemas.microsoft.com/office/powerpoint/2010/main" val="276552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7854FFFB-F347-15DC-0C45-A92FC560A7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C14F54-4307-419D-B1AE-F128B0A73478}"/>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Addition</a:t>
            </a:r>
          </a:p>
        </p:txBody>
      </p:sp>
      <p:sp>
        <p:nvSpPr>
          <p:cNvPr id="30" name="Slide Number Placeholder 29">
            <a:extLst>
              <a:ext uri="{FF2B5EF4-FFF2-40B4-BE49-F238E27FC236}">
                <a16:creationId xmlns:a16="http://schemas.microsoft.com/office/drawing/2014/main" id="{E57DC818-4F81-7A19-0D1E-73A4B5BC16FE}"/>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31" name="TextBox 30">
            <a:extLst>
              <a:ext uri="{FF2B5EF4-FFF2-40B4-BE49-F238E27FC236}">
                <a16:creationId xmlns:a16="http://schemas.microsoft.com/office/drawing/2014/main" id="{374091EB-2D1C-6244-5E5F-33D829CB1CBB}"/>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7371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357A7-30D3-7B59-D9DE-D2E03898F43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78BA7D9-052E-FD23-3C6E-C8482603F12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C25E86C-B284-0187-4B21-3A2DD1BE7D3F}"/>
              </a:ext>
            </a:extLst>
          </p:cNvPr>
          <p:cNvSpPr>
            <a:spLocks noGrp="1"/>
          </p:cNvSpPr>
          <p:nvPr>
            <p:ph type="sldNum" sz="quarter" idx="12"/>
          </p:nvPr>
        </p:nvSpPr>
        <p:spPr/>
        <p:txBody>
          <a:bodyPr/>
          <a:lstStyle/>
          <a:p>
            <a:fld id="{CC057153-B650-4DEB-B370-79DDCFDCE934}" type="slidenum">
              <a:rPr lang="en-US" smtClean="0"/>
              <a:t>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505D2F8-6E30-AAB1-73AF-8A7B081C1B5F}"/>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4597</m:t>
                        </m:r>
                      </m:e>
                      <m:sub>
                        <m:r>
                          <a:rPr lang="en-US" sz="2400" b="0" i="1" smtClean="0">
                            <a:latin typeface="Cambria Math" panose="02040503050406030204" pitchFamily="18" charset="0"/>
                          </a:rPr>
                          <m:t>10</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334</m:t>
                        </m:r>
                      </m:e>
                      <m:sub>
                        <m:r>
                          <a:rPr lang="en-US" sz="2400" b="0" i="1" smtClean="0">
                            <a:latin typeface="Cambria Math" panose="02040503050406030204" pitchFamily="18" charset="0"/>
                          </a:rPr>
                          <m:t>10</m:t>
                        </m:r>
                      </m:sub>
                    </m:sSub>
                    <m:r>
                      <a:rPr lang="en-US" sz="2400" b="0" i="1" smtClean="0">
                        <a:latin typeface="Cambria Math" panose="02040503050406030204" pitchFamily="18" charset="0"/>
                      </a:rPr>
                      <m:t>?</m:t>
                    </m:r>
                  </m:oMath>
                </a14:m>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8505D2F8-6E30-AAB1-73AF-8A7B081C1B5F}"/>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92904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C3ACB-311C-7AF2-EF80-C4EED7FD49C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6698391-816B-E259-0C09-13181350573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05D88582-9655-7BB9-CC6E-0C64EAD34187}"/>
              </a:ext>
            </a:extLst>
          </p:cNvPr>
          <p:cNvSpPr>
            <a:spLocks noGrp="1"/>
          </p:cNvSpPr>
          <p:nvPr>
            <p:ph type="sldNum" sz="quarter" idx="12"/>
          </p:nvPr>
        </p:nvSpPr>
        <p:spPr/>
        <p:txBody>
          <a:bodyPr/>
          <a:lstStyle/>
          <a:p>
            <a:fld id="{CC057153-B650-4DEB-B370-79DDCFDCE934}" type="slidenum">
              <a:rPr lang="en-US" smtClean="0"/>
              <a:t>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9EDC3E5-BC64-55B7-F453-20428E8BD8DB}"/>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4597</m:t>
                        </m:r>
                      </m:e>
                      <m:sub>
                        <m:r>
                          <a:rPr lang="en-US" sz="2400" b="0" i="1" smtClean="0">
                            <a:latin typeface="Cambria Math" panose="02040503050406030204" pitchFamily="18" charset="0"/>
                          </a:rPr>
                          <m:t>10</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334</m:t>
                        </m:r>
                      </m:e>
                      <m:sub>
                        <m:r>
                          <a:rPr lang="en-US" sz="2400" b="0" i="1" smtClean="0">
                            <a:latin typeface="Cambria Math" panose="02040503050406030204" pitchFamily="18" charset="0"/>
                          </a:rPr>
                          <m:t>10</m:t>
                        </m:r>
                      </m:sub>
                    </m:sSub>
                    <m:r>
                      <a:rPr lang="en-US" sz="2400" b="0" i="1" smtClean="0">
                        <a:latin typeface="Cambria Math" panose="02040503050406030204" pitchFamily="18" charset="0"/>
                      </a:rPr>
                      <m:t>?</m:t>
                    </m:r>
                  </m:oMath>
                </a14:m>
                <a:endParaRPr lang="en-US" sz="2400" i="1" dirty="0"/>
              </a:p>
              <a:p>
                <a:pPr marL="0" indent="0">
                  <a:buNone/>
                </a:pPr>
                <a:r>
                  <a:rPr lang="en-US" sz="1800" dirty="0">
                    <a:solidFill>
                      <a:schemeClr val="accent3"/>
                    </a:solidFill>
                  </a:rPr>
                  <a:t> </a:t>
                </a:r>
                <a:r>
                  <a:rPr lang="en-US" sz="2400" dirty="0">
                    <a:solidFill>
                      <a:schemeClr val="accent3"/>
                    </a:solidFill>
                  </a:rPr>
                  <a:t>0 1 1 1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carry</a:t>
                </a:r>
              </a:p>
              <a:p>
                <a:pPr marL="0" indent="0">
                  <a:buNone/>
                </a:pPr>
                <a:r>
                  <a:rPr lang="en-US" sz="2400" dirty="0"/>
                  <a:t>    4 5 9 7</a:t>
                </a:r>
                <a:r>
                  <a:rPr lang="en-US" sz="2400" baseline="-25000" dirty="0"/>
                  <a:t>10</a:t>
                </a:r>
              </a:p>
              <a:p>
                <a:pPr marL="0" indent="0">
                  <a:buNone/>
                </a:pPr>
                <a:r>
                  <a:rPr lang="en-US" sz="2400" dirty="0"/>
                  <a:t>  +   3 3 4</a:t>
                </a:r>
                <a:r>
                  <a:rPr lang="en-US" sz="2400" baseline="-25000" dirty="0"/>
                  <a:t>10</a:t>
                </a:r>
                <a:endParaRPr lang="en-US" sz="2400" dirty="0"/>
              </a:p>
              <a:p>
                <a:pPr marL="0" indent="0">
                  <a:buNone/>
                </a:pPr>
                <a:r>
                  <a:rPr lang="en-US" sz="2400" dirty="0"/>
                  <a:t>    4 9 3 1</a:t>
                </a:r>
                <a:r>
                  <a:rPr lang="en-US" baseline="-25000" dirty="0"/>
                  <a:t>10</a:t>
                </a:r>
                <a:endParaRPr lang="en-US" sz="2200" i="1" dirty="0"/>
              </a:p>
              <a:p>
                <a:endParaRPr lang="en-US" sz="2400" dirty="0"/>
              </a:p>
            </p:txBody>
          </p:sp>
        </mc:Choice>
        <mc:Fallback xmlns="">
          <p:sp>
            <p:nvSpPr>
              <p:cNvPr id="4" name="Content Placeholder 3">
                <a:extLst>
                  <a:ext uri="{FF2B5EF4-FFF2-40B4-BE49-F238E27FC236}">
                    <a16:creationId xmlns:a16="http://schemas.microsoft.com/office/drawing/2014/main" id="{D9EDC3E5-BC64-55B7-F453-20428E8BD8DB}"/>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cxnSp>
        <p:nvCxnSpPr>
          <p:cNvPr id="2" name="Straight Connector 1">
            <a:extLst>
              <a:ext uri="{FF2B5EF4-FFF2-40B4-BE49-F238E27FC236}">
                <a16:creationId xmlns:a16="http://schemas.microsoft.com/office/drawing/2014/main" id="{18D00D7D-7FB6-C99E-FF60-85FA398A762D}"/>
              </a:ext>
            </a:extLst>
          </p:cNvPr>
          <p:cNvCxnSpPr>
            <a:cxnSpLocks/>
          </p:cNvCxnSpPr>
          <p:nvPr/>
        </p:nvCxnSpPr>
        <p:spPr>
          <a:xfrm>
            <a:off x="764233" y="3976691"/>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11848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110AF-3BBB-27AA-77A9-277551BDF24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3668796-04EA-4AF9-94D9-9A6FA489975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86CB33AD-0A1C-15C4-9C60-D99AEBEC248A}"/>
              </a:ext>
            </a:extLst>
          </p:cNvPr>
          <p:cNvSpPr>
            <a:spLocks noGrp="1"/>
          </p:cNvSpPr>
          <p:nvPr>
            <p:ph type="sldNum" sz="quarter" idx="12"/>
          </p:nvPr>
        </p:nvSpPr>
        <p:spPr/>
        <p:txBody>
          <a:bodyPr/>
          <a:lstStyle/>
          <a:p>
            <a:fld id="{CC057153-B650-4DEB-B370-79DDCFDCE934}" type="slidenum">
              <a:rPr lang="en-US" smtClean="0"/>
              <a:t>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7C47BC7-8936-16A5-313E-F978834F9842}"/>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223</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414</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oMath>
                </a14:m>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87C47BC7-8936-16A5-313E-F978834F984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157249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00029-C5FC-A96D-FAD4-F7CCDB976B7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AD05ED0-67C4-E21C-61FB-7DDC6E088ED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807123FC-0D7F-4AE5-B470-3B03B612F6D4}"/>
              </a:ext>
            </a:extLst>
          </p:cNvPr>
          <p:cNvSpPr>
            <a:spLocks noGrp="1"/>
          </p:cNvSpPr>
          <p:nvPr>
            <p:ph type="sldNum" sz="quarter" idx="12"/>
          </p:nvPr>
        </p:nvSpPr>
        <p:spPr/>
        <p:txBody>
          <a:bodyPr/>
          <a:lstStyle/>
          <a:p>
            <a:fld id="{CC057153-B650-4DEB-B370-79DDCFDCE934}" type="slidenum">
              <a:rPr lang="en-US" smtClean="0"/>
              <a:t>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E94BBC0-5B50-2E87-3AC6-A294DFD0D891}"/>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223</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414</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oMath>
                </a14:m>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6E94BBC0-5B50-2E87-3AC6-A294DFD0D89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FAFD14C-DBC9-5254-1F6A-A141290D291F}"/>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1 0 1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a:lnSpc>
                    <a:spcPct val="150000"/>
                  </a:lnSpc>
                </a:pPr>
                <a:r>
                  <a:rPr lang="en-US" sz="2400" dirty="0"/>
                  <a:t>    2 2 3</a:t>
                </a:r>
                <a:r>
                  <a:rPr lang="en-US" sz="2400" baseline="-25000" dirty="0"/>
                  <a:t>5</a:t>
                </a:r>
                <a:endParaRPr lang="en-US" sz="2400" dirty="0"/>
              </a:p>
              <a:p>
                <a:pPr>
                  <a:lnSpc>
                    <a:spcPct val="150000"/>
                  </a:lnSpc>
                </a:pPr>
                <a:r>
                  <a:rPr lang="en-US" sz="2400" dirty="0"/>
                  <a:t>+  4 1 4</a:t>
                </a:r>
                <a:r>
                  <a:rPr lang="en-US" sz="2400" baseline="-25000" dirty="0"/>
                  <a:t>5</a:t>
                </a:r>
                <a:br>
                  <a:rPr lang="en-US" sz="2400" dirty="0"/>
                </a:br>
                <a:r>
                  <a:rPr lang="en-US" sz="2400" dirty="0"/>
                  <a:t>  1 1 4 2</a:t>
                </a:r>
                <a:r>
                  <a:rPr lang="en-US" sz="2400" baseline="-25000" dirty="0"/>
                  <a:t>5</a:t>
                </a:r>
                <a:endParaRPr lang="en-US" sz="2400" dirty="0"/>
              </a:p>
            </p:txBody>
          </p:sp>
        </mc:Choice>
        <mc:Fallback xmlns="">
          <p:sp>
            <p:nvSpPr>
              <p:cNvPr id="3" name="TextBox 2">
                <a:extLst>
                  <a:ext uri="{FF2B5EF4-FFF2-40B4-BE49-F238E27FC236}">
                    <a16:creationId xmlns:a16="http://schemas.microsoft.com/office/drawing/2014/main" id="{8FAFD14C-DBC9-5254-1F6A-A141290D291F}"/>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D3E676E6-AC9D-FEF7-ED30-5127BB9AB8D2}"/>
              </a:ext>
            </a:extLst>
          </p:cNvPr>
          <p:cNvCxnSpPr>
            <a:cxnSpLocks/>
          </p:cNvCxnSpPr>
          <p:nvPr/>
        </p:nvCxnSpPr>
        <p:spPr>
          <a:xfrm>
            <a:off x="878533" y="41726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45871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D4E2C-B189-FF21-56E1-A57B25033FC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F915378-ACEF-C452-6546-B3E8E3B5B11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B118EE39-1892-A4CC-78DA-EBABF13BC3B4}"/>
              </a:ext>
            </a:extLst>
          </p:cNvPr>
          <p:cNvSpPr>
            <a:spLocks noGrp="1"/>
          </p:cNvSpPr>
          <p:nvPr>
            <p:ph type="sldNum" sz="quarter" idx="12"/>
          </p:nvPr>
        </p:nvSpPr>
        <p:spPr/>
        <p:txBody>
          <a:bodyPr/>
          <a:lstStyle/>
          <a:p>
            <a:fld id="{CC057153-B650-4DEB-B370-79DDCFDCE934}" type="slidenum">
              <a:rPr lang="en-US" smtClean="0"/>
              <a:t>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988DA5F-4F10-E4A5-E2C9-40F31165DBFE}"/>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223</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414</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oMath>
                </a14:m>
                <a:endParaRPr lang="en-US" sz="2400" i="1" dirty="0"/>
              </a:p>
              <a:p>
                <a:endParaRPr lang="en-US" sz="1800" dirty="0"/>
              </a:p>
              <a:p>
                <a:endParaRPr lang="en-US" sz="1800" dirty="0"/>
              </a:p>
              <a:p>
                <a:endParaRPr lang="en-US" sz="1800" dirty="0"/>
              </a:p>
              <a:p>
                <a:endParaRPr lang="en-US" sz="1800" dirty="0"/>
              </a:p>
              <a:p>
                <a:endParaRPr lang="en-US" sz="1800" dirty="0"/>
              </a:p>
              <a:p>
                <a:endParaRPr lang="en-US" sz="1800" dirty="0"/>
              </a:p>
              <a:p>
                <a:r>
                  <a:rPr lang="en-US" sz="2400" i="1" dirty="0"/>
                  <a:t>Can you confirm this is correct by checking the decimal equivalent?</a:t>
                </a:r>
              </a:p>
              <a:p>
                <a:endParaRPr lang="en-US" sz="1800" dirty="0"/>
              </a:p>
            </p:txBody>
          </p:sp>
        </mc:Choice>
        <mc:Fallback xmlns="">
          <p:sp>
            <p:nvSpPr>
              <p:cNvPr id="4" name="Content Placeholder 3">
                <a:extLst>
                  <a:ext uri="{FF2B5EF4-FFF2-40B4-BE49-F238E27FC236}">
                    <a16:creationId xmlns:a16="http://schemas.microsoft.com/office/drawing/2014/main" id="{4988DA5F-4F10-E4A5-E2C9-40F31165DBFE}"/>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CEF29DE-9C3E-9680-7188-092F456C3520}"/>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1 0 1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2 2 3</a:t>
                </a:r>
                <a:r>
                  <a:rPr lang="en-US" sz="2400" baseline="-25000" dirty="0"/>
                  <a:t>5</a:t>
                </a:r>
                <a:endParaRPr lang="en-US" sz="2400" dirty="0"/>
              </a:p>
              <a:p>
                <a:pPr>
                  <a:lnSpc>
                    <a:spcPct val="150000"/>
                  </a:lnSpc>
                </a:pPr>
                <a:r>
                  <a:rPr lang="en-US" sz="2400" dirty="0"/>
                  <a:t>+  4 1 4</a:t>
                </a:r>
                <a:r>
                  <a:rPr lang="en-US" sz="2400" baseline="-25000" dirty="0"/>
                  <a:t>5</a:t>
                </a:r>
                <a:br>
                  <a:rPr lang="en-US" sz="2400" dirty="0"/>
                </a:br>
                <a:r>
                  <a:rPr lang="en-US" sz="2400" dirty="0"/>
                  <a:t>  1 1 4 2</a:t>
                </a:r>
                <a:r>
                  <a:rPr lang="en-US" sz="2400" baseline="-25000" dirty="0"/>
                  <a:t>5</a:t>
                </a:r>
                <a:endParaRPr lang="en-US" sz="2400" dirty="0"/>
              </a:p>
            </p:txBody>
          </p:sp>
        </mc:Choice>
        <mc:Fallback xmlns="">
          <p:sp>
            <p:nvSpPr>
              <p:cNvPr id="3" name="TextBox 2">
                <a:extLst>
                  <a:ext uri="{FF2B5EF4-FFF2-40B4-BE49-F238E27FC236}">
                    <a16:creationId xmlns:a16="http://schemas.microsoft.com/office/drawing/2014/main" id="{1CEF29DE-9C3E-9680-7188-092F456C3520}"/>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6E4B657B-E4A0-772F-074B-0C7E280EC131}"/>
              </a:ext>
            </a:extLst>
          </p:cNvPr>
          <p:cNvCxnSpPr>
            <a:cxnSpLocks/>
          </p:cNvCxnSpPr>
          <p:nvPr/>
        </p:nvCxnSpPr>
        <p:spPr>
          <a:xfrm>
            <a:off x="878533" y="41726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6967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32A8C-7369-3651-CBA1-1A5C898D7DE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743E9B9-DDA2-80CF-4719-FD3E672E475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B6187FF-8442-6166-28C0-018C0343721C}"/>
              </a:ext>
            </a:extLst>
          </p:cNvPr>
          <p:cNvSpPr>
            <a:spLocks noGrp="1"/>
          </p:cNvSpPr>
          <p:nvPr>
            <p:ph type="sldNum" sz="quarter" idx="12"/>
          </p:nvPr>
        </p:nvSpPr>
        <p:spPr/>
        <p:txBody>
          <a:bodyPr/>
          <a:lstStyle/>
          <a:p>
            <a:fld id="{CC057153-B650-4DEB-B370-79DDCFDCE934}" type="slidenum">
              <a:rPr lang="en-US" smtClean="0"/>
              <a:t>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54668C79-0154-CC17-4BF7-403DC8AF9786}"/>
                  </a:ext>
                </a:extLst>
              </p:cNvPr>
              <p:cNvSpPr>
                <a:spLocks noGrp="1"/>
              </p:cNvSpPr>
              <p:nvPr>
                <p:ph idx="1"/>
              </p:nvPr>
            </p:nvSpPr>
            <p:spPr>
              <a:xfrm>
                <a:off x="612647" y="1715532"/>
                <a:ext cx="10817353" cy="4593828"/>
              </a:xfrm>
            </p:spPr>
            <p:txBody>
              <a:bodyPr>
                <a:noAutofit/>
              </a:bodyPr>
              <a:lstStyle/>
              <a:p>
                <a:r>
                  <a:rPr lang="en-US" sz="2400" i="1" dirty="0"/>
                  <a:t>How do you add the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223</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414</m:t>
                        </m:r>
                      </m:e>
                      <m:sub>
                        <m:r>
                          <a:rPr lang="en-US" sz="2400" b="0" i="1" smtClean="0">
                            <a:latin typeface="Cambria Math" panose="02040503050406030204" pitchFamily="18" charset="0"/>
                          </a:rPr>
                          <m:t>5</m:t>
                        </m:r>
                      </m:sub>
                    </m:sSub>
                    <m:r>
                      <a:rPr lang="en-US" sz="2400" b="0" i="1" smtClean="0">
                        <a:latin typeface="Cambria Math" panose="02040503050406030204" pitchFamily="18" charset="0"/>
                      </a:rPr>
                      <m:t>?</m:t>
                    </m:r>
                  </m:oMath>
                </a14:m>
                <a:endParaRPr lang="en-US" sz="2400" i="1" dirty="0"/>
              </a:p>
            </p:txBody>
          </p:sp>
        </mc:Choice>
        <mc:Fallback xmlns="">
          <p:sp>
            <p:nvSpPr>
              <p:cNvPr id="4" name="Content Placeholder 3">
                <a:extLst>
                  <a:ext uri="{FF2B5EF4-FFF2-40B4-BE49-F238E27FC236}">
                    <a16:creationId xmlns:a16="http://schemas.microsoft.com/office/drawing/2014/main" id="{54668C79-0154-CC17-4BF7-403DC8AF9786}"/>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C1F4965-113E-23D3-8BF7-916381650897}"/>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1 0 1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2 2 3</a:t>
                </a:r>
                <a:r>
                  <a:rPr lang="en-US" sz="2400" baseline="-25000" dirty="0"/>
                  <a:t>5 </a:t>
                </a:r>
                <a:r>
                  <a:rPr lang="en-US" sz="2400" dirty="0"/>
                  <a:t>= 2*25 + 2*5 + 3*1 = 63</a:t>
                </a:r>
              </a:p>
              <a:p>
                <a:pPr>
                  <a:lnSpc>
                    <a:spcPct val="150000"/>
                  </a:lnSpc>
                </a:pPr>
                <a:r>
                  <a:rPr lang="en-US" sz="2400" dirty="0"/>
                  <a:t>+  4 1 4</a:t>
                </a:r>
                <a:r>
                  <a:rPr lang="en-US" sz="2400" baseline="-25000" dirty="0"/>
                  <a:t>5</a:t>
                </a:r>
                <a:r>
                  <a:rPr lang="en-US" sz="2400" dirty="0"/>
                  <a:t> = 4*25 + 1*5 + 4*1 = 109</a:t>
                </a:r>
                <a:br>
                  <a:rPr lang="en-US" sz="2400" dirty="0"/>
                </a:br>
                <a:r>
                  <a:rPr lang="en-US" sz="2400" dirty="0"/>
                  <a:t>  1 1 4 2</a:t>
                </a:r>
                <a:r>
                  <a:rPr lang="en-US" sz="2400" baseline="-25000" dirty="0"/>
                  <a:t>5 </a:t>
                </a:r>
                <a:r>
                  <a:rPr lang="en-US" sz="2400" dirty="0"/>
                  <a:t>= 1* 125 + 1*25 + 4*5 + 2*1 = 172</a:t>
                </a:r>
              </a:p>
            </p:txBody>
          </p:sp>
        </mc:Choice>
        <mc:Fallback xmlns="">
          <p:sp>
            <p:nvSpPr>
              <p:cNvPr id="3" name="TextBox 2">
                <a:extLst>
                  <a:ext uri="{FF2B5EF4-FFF2-40B4-BE49-F238E27FC236}">
                    <a16:creationId xmlns:a16="http://schemas.microsoft.com/office/drawing/2014/main" id="{0C1F4965-113E-23D3-8BF7-916381650897}"/>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9CB7E264-D7DF-78EE-9CAA-34A9AD55E10A}"/>
              </a:ext>
            </a:extLst>
          </p:cNvPr>
          <p:cNvCxnSpPr>
            <a:cxnSpLocks/>
          </p:cNvCxnSpPr>
          <p:nvPr/>
        </p:nvCxnSpPr>
        <p:spPr>
          <a:xfrm>
            <a:off x="878533" y="4172634"/>
            <a:ext cx="1293167"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E9A7D28-ABBC-03AC-4977-19D7BABEA7E7}"/>
                  </a:ext>
                </a:extLst>
              </p:cNvPr>
              <p:cNvSpPr txBox="1"/>
              <p:nvPr/>
            </p:nvSpPr>
            <p:spPr>
              <a:xfrm>
                <a:off x="7206345" y="2443091"/>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a:lnSpc>
                    <a:spcPct val="150000"/>
                  </a:lnSpc>
                </a:pPr>
                <a:r>
                  <a:rPr lang="en-US" sz="2400" dirty="0"/>
                  <a:t>       6 3</a:t>
                </a:r>
                <a:r>
                  <a:rPr lang="en-US" sz="2400" baseline="-25000" dirty="0"/>
                  <a:t>10</a:t>
                </a:r>
                <a:endParaRPr lang="en-US" sz="2400" dirty="0"/>
              </a:p>
              <a:p>
                <a:pPr>
                  <a:lnSpc>
                    <a:spcPct val="150000"/>
                  </a:lnSpc>
                </a:pPr>
                <a:r>
                  <a:rPr lang="en-US" sz="2400" dirty="0"/>
                  <a:t>+  1 0 9</a:t>
                </a:r>
                <a:r>
                  <a:rPr lang="en-US" sz="2400" baseline="-25000" dirty="0"/>
                  <a:t>10</a:t>
                </a:r>
                <a:br>
                  <a:rPr lang="en-US" sz="2400" dirty="0"/>
                </a:br>
                <a:r>
                  <a:rPr lang="en-US" sz="2400" dirty="0"/>
                  <a:t>     1 7 2</a:t>
                </a:r>
                <a:r>
                  <a:rPr lang="en-US" sz="2400" baseline="-25000" dirty="0"/>
                  <a:t>10</a:t>
                </a:r>
                <a:r>
                  <a:rPr lang="en-US" sz="2400" dirty="0"/>
                  <a:t> </a:t>
                </a:r>
              </a:p>
            </p:txBody>
          </p:sp>
        </mc:Choice>
        <mc:Fallback xmlns="">
          <p:sp>
            <p:nvSpPr>
              <p:cNvPr id="2" name="TextBox 1">
                <a:extLst>
                  <a:ext uri="{FF2B5EF4-FFF2-40B4-BE49-F238E27FC236}">
                    <a16:creationId xmlns:a16="http://schemas.microsoft.com/office/drawing/2014/main" id="{AE9A7D28-ABBC-03AC-4977-19D7BABEA7E7}"/>
                  </a:ext>
                </a:extLst>
              </p:cNvPr>
              <p:cNvSpPr txBox="1">
                <a:spLocks noRot="1" noChangeAspect="1" noMove="1" noResize="1" noEditPoints="1" noAdjustHandles="1" noChangeArrowheads="1" noChangeShapeType="1" noTextEdit="1"/>
              </p:cNvSpPr>
              <p:nvPr/>
            </p:nvSpPr>
            <p:spPr>
              <a:xfrm>
                <a:off x="7206345" y="2443091"/>
                <a:ext cx="6098720" cy="2243819"/>
              </a:xfrm>
              <a:prstGeom prst="rect">
                <a:avLst/>
              </a:prstGeom>
              <a:blipFill>
                <a:blip r:embed="rId5"/>
                <a:stretch>
                  <a:fillRect l="-1663" b="-5056"/>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7C158A9B-4536-A3A5-181D-BDC204FF1656}"/>
              </a:ext>
            </a:extLst>
          </p:cNvPr>
          <p:cNvCxnSpPr>
            <a:cxnSpLocks/>
          </p:cNvCxnSpPr>
          <p:nvPr/>
        </p:nvCxnSpPr>
        <p:spPr>
          <a:xfrm>
            <a:off x="7399076" y="41726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17906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F4DC6-A93E-CE6D-C349-86960AFBA15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D91C8DE-C21A-FDA9-87CA-E844E19094E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E2B4CEF1-EDC4-8B88-391F-90AB32C7CAF6}"/>
              </a:ext>
            </a:extLst>
          </p:cNvPr>
          <p:cNvSpPr>
            <a:spLocks noGrp="1"/>
          </p:cNvSpPr>
          <p:nvPr>
            <p:ph type="sldNum" sz="quarter" idx="12"/>
          </p:nvPr>
        </p:nvSpPr>
        <p:spPr/>
        <p:txBody>
          <a:bodyPr/>
          <a:lstStyle/>
          <a:p>
            <a:fld id="{CC057153-B650-4DEB-B370-79DDCFDCE934}" type="slidenum">
              <a:rPr lang="en-US" smtClean="0"/>
              <a:t>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5CC40DB-DA1E-2DA8-F5E1-DECD6B2024FA}"/>
                  </a:ext>
                </a:extLst>
              </p:cNvPr>
              <p:cNvSpPr>
                <a:spLocks noGrp="1"/>
              </p:cNvSpPr>
              <p:nvPr>
                <p:ph idx="1"/>
              </p:nvPr>
            </p:nvSpPr>
            <p:spPr>
              <a:xfrm>
                <a:off x="612647" y="1715532"/>
                <a:ext cx="10817353" cy="4593828"/>
              </a:xfrm>
            </p:spPr>
            <p:txBody>
              <a:bodyPr>
                <a:noAutofit/>
              </a:bodyPr>
              <a:lstStyle/>
              <a:p>
                <a:r>
                  <a:rPr lang="en-US" sz="2400" i="1" dirty="0"/>
                  <a:t>How do you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a14:m>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25CC40DB-DA1E-2DA8-F5E1-DECD6B2024FA}"/>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127453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D202-5B96-077D-0801-C98FBD9B61B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34D0616-8C8E-5A48-6865-FE1B9753DC4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BB665E39-B843-7588-143E-C42EF80DD07B}"/>
              </a:ext>
            </a:extLst>
          </p:cNvPr>
          <p:cNvSpPr>
            <a:spLocks noGrp="1"/>
          </p:cNvSpPr>
          <p:nvPr>
            <p:ph type="sldNum" sz="quarter" idx="12"/>
          </p:nvPr>
        </p:nvSpPr>
        <p:spPr/>
        <p:txBody>
          <a:bodyPr/>
          <a:lstStyle/>
          <a:p>
            <a:fld id="{CC057153-B650-4DEB-B370-79DDCFDCE934}" type="slidenum">
              <a:rPr lang="en-US" smtClean="0"/>
              <a:t>10</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CDAD42F-063F-9812-6E4A-F2B2BA3D12D4}"/>
                  </a:ext>
                </a:extLst>
              </p:cNvPr>
              <p:cNvSpPr>
                <a:spLocks noGrp="1"/>
              </p:cNvSpPr>
              <p:nvPr>
                <p:ph idx="1"/>
              </p:nvPr>
            </p:nvSpPr>
            <p:spPr>
              <a:xfrm>
                <a:off x="612647" y="1715532"/>
                <a:ext cx="10817353" cy="4593828"/>
              </a:xfrm>
            </p:spPr>
            <p:txBody>
              <a:bodyPr>
                <a:noAutofit/>
              </a:bodyPr>
              <a:lstStyle/>
              <a:p>
                <a:r>
                  <a:rPr lang="en-US" sz="2400" i="1" dirty="0"/>
                  <a:t>How do you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a14:m>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3CDAD42F-063F-9812-6E4A-F2B2BA3D12D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BF686BA-26E5-A28A-402A-6C138221A494}"/>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a:t>
                </a:r>
                <a:r>
                  <a:rPr lang="en-US" sz="2400" baseline="-25000" dirty="0"/>
                  <a:t>2</a:t>
                </a:r>
              </a:p>
              <a:p>
                <a:pPr>
                  <a:lnSpc>
                    <a:spcPct val="150000"/>
                  </a:lnSpc>
                </a:pPr>
                <a:r>
                  <a:rPr lang="en-US" sz="2400" dirty="0"/>
                  <a:t>+   1 0 1</a:t>
                </a:r>
                <a:r>
                  <a:rPr lang="en-US" sz="2400" baseline="-25000" dirty="0"/>
                  <a:t>2</a:t>
                </a:r>
                <a:br>
                  <a:rPr lang="en-US" sz="2400" dirty="0"/>
                </a:br>
                <a:r>
                  <a:rPr lang="en-US" sz="2400" dirty="0"/>
                  <a:t>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7BF686BA-26E5-A28A-402A-6C138221A494}"/>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C5B8F8E8-84BD-3172-A089-9DB9DD64F897}"/>
              </a:ext>
            </a:extLst>
          </p:cNvPr>
          <p:cNvCxnSpPr>
            <a:cxnSpLocks/>
          </p:cNvCxnSpPr>
          <p:nvPr/>
        </p:nvCxnSpPr>
        <p:spPr>
          <a:xfrm>
            <a:off x="878533" y="41726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197096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8E2B1-C3A9-3C86-48E9-1DD42B06B4D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7DACA37-2A69-E831-B4B6-AF621318DE1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0F288634-F173-2615-D5F4-9129DFA6AA8B}"/>
              </a:ext>
            </a:extLst>
          </p:cNvPr>
          <p:cNvSpPr>
            <a:spLocks noGrp="1"/>
          </p:cNvSpPr>
          <p:nvPr>
            <p:ph type="sldNum" sz="quarter" idx="12"/>
          </p:nvPr>
        </p:nvSpPr>
        <p:spPr/>
        <p:txBody>
          <a:bodyPr/>
          <a:lstStyle/>
          <a:p>
            <a:fld id="{CC057153-B650-4DEB-B370-79DDCFDCE934}" type="slidenum">
              <a:rPr lang="en-US" smtClean="0"/>
              <a:t>11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A5863FD-2BD1-D6F6-AFC6-6D0E77555351}"/>
                  </a:ext>
                </a:extLst>
              </p:cNvPr>
              <p:cNvSpPr>
                <a:spLocks noGrp="1"/>
              </p:cNvSpPr>
              <p:nvPr>
                <p:ph idx="1"/>
              </p:nvPr>
            </p:nvSpPr>
            <p:spPr>
              <a:xfrm>
                <a:off x="612647" y="1715532"/>
                <a:ext cx="10817353" cy="4593828"/>
              </a:xfrm>
            </p:spPr>
            <p:txBody>
              <a:bodyPr>
                <a:noAutofit/>
              </a:bodyPr>
              <a:lstStyle/>
              <a:p>
                <a:r>
                  <a:rPr lang="en-US" sz="2400" i="1" dirty="0"/>
                  <a:t>How do you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a14:m>
                <a:endParaRPr lang="en-US" sz="2400" i="1" dirty="0"/>
              </a:p>
              <a:p>
                <a:endParaRPr lang="en-US" sz="2400" i="1" dirty="0"/>
              </a:p>
              <a:p>
                <a:endParaRPr lang="en-US" sz="2400" i="1" dirty="0"/>
              </a:p>
              <a:p>
                <a:endParaRPr lang="en-US" sz="2400" i="1" dirty="0"/>
              </a:p>
              <a:p>
                <a:endParaRPr lang="en-US" sz="2400" i="1" dirty="0"/>
              </a:p>
              <a:p>
                <a:endParaRPr lang="en-US" sz="2400" i="1" dirty="0"/>
              </a:p>
              <a:p>
                <a:r>
                  <a:rPr lang="en-US" sz="2400" i="1" dirty="0"/>
                  <a:t>Can you confirm this is correct by checking the decimal equivalent?</a:t>
                </a:r>
              </a:p>
              <a:p>
                <a:endParaRPr lang="en-US" sz="1800" dirty="0"/>
              </a:p>
            </p:txBody>
          </p:sp>
        </mc:Choice>
        <mc:Fallback xmlns="">
          <p:sp>
            <p:nvSpPr>
              <p:cNvPr id="4" name="Content Placeholder 3">
                <a:extLst>
                  <a:ext uri="{FF2B5EF4-FFF2-40B4-BE49-F238E27FC236}">
                    <a16:creationId xmlns:a16="http://schemas.microsoft.com/office/drawing/2014/main" id="{DA5863FD-2BD1-D6F6-AFC6-6D0E7755535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D5E7598-60FB-13E0-10C8-9A97898CBC9C}"/>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a:t>
                </a:r>
                <a:r>
                  <a:rPr lang="en-US" sz="2400" baseline="-25000" dirty="0"/>
                  <a:t>2</a:t>
                </a:r>
              </a:p>
              <a:p>
                <a:pPr>
                  <a:lnSpc>
                    <a:spcPct val="150000"/>
                  </a:lnSpc>
                </a:pPr>
                <a:r>
                  <a:rPr lang="en-US" sz="2400" dirty="0"/>
                  <a:t>+   1 0 1</a:t>
                </a:r>
                <a:r>
                  <a:rPr lang="en-US" sz="2400" baseline="-25000" dirty="0"/>
                  <a:t>2</a:t>
                </a:r>
                <a:br>
                  <a:rPr lang="en-US" sz="2400" dirty="0"/>
                </a:br>
                <a:r>
                  <a:rPr lang="en-US" sz="2400" dirty="0"/>
                  <a:t>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0D5E7598-60FB-13E0-10C8-9A97898CBC9C}"/>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3A91E00A-8821-AEEE-A206-D979D8E61513}"/>
              </a:ext>
            </a:extLst>
          </p:cNvPr>
          <p:cNvCxnSpPr>
            <a:cxnSpLocks/>
          </p:cNvCxnSpPr>
          <p:nvPr/>
        </p:nvCxnSpPr>
        <p:spPr>
          <a:xfrm>
            <a:off x="878533" y="41726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31393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87870-FD3D-D548-8EE3-C2EDABB4781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2E5F761-971F-64BE-0CC8-4D9D10E8E28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A2DD8A9C-37B4-EB8F-4B06-736A6C82B452}"/>
              </a:ext>
            </a:extLst>
          </p:cNvPr>
          <p:cNvSpPr>
            <a:spLocks noGrp="1"/>
          </p:cNvSpPr>
          <p:nvPr>
            <p:ph type="sldNum" sz="quarter" idx="12"/>
          </p:nvPr>
        </p:nvSpPr>
        <p:spPr/>
        <p:txBody>
          <a:bodyPr/>
          <a:lstStyle/>
          <a:p>
            <a:fld id="{CC057153-B650-4DEB-B370-79DDCFDCE934}" type="slidenum">
              <a:rPr lang="en-US" smtClean="0"/>
              <a:t>12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66DA978-C20E-6769-A219-07374BF38A40}"/>
                  </a:ext>
                </a:extLst>
              </p:cNvPr>
              <p:cNvSpPr>
                <a:spLocks noGrp="1"/>
              </p:cNvSpPr>
              <p:nvPr>
                <p:ph idx="1"/>
              </p:nvPr>
            </p:nvSpPr>
            <p:spPr>
              <a:xfrm>
                <a:off x="612647" y="1715532"/>
                <a:ext cx="10817353" cy="4593828"/>
              </a:xfrm>
            </p:spPr>
            <p:txBody>
              <a:bodyPr>
                <a:noAutofit/>
              </a:bodyPr>
              <a:lstStyle/>
              <a:p>
                <a:r>
                  <a:rPr lang="en-US" sz="2400" i="1" dirty="0"/>
                  <a:t>How do you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oMath>
                </a14:m>
                <a:endParaRPr lang="en-US" sz="2400" i="1" dirty="0"/>
              </a:p>
              <a:p>
                <a:endParaRPr lang="en-US" sz="2400" i="1" dirty="0"/>
              </a:p>
              <a:p>
                <a:endParaRPr lang="en-US" sz="2400" i="1" dirty="0"/>
              </a:p>
              <a:p>
                <a:endParaRPr lang="en-US" sz="2400" i="1" dirty="0"/>
              </a:p>
              <a:p>
                <a:endParaRPr lang="en-US" sz="2400" i="1" dirty="0"/>
              </a:p>
              <a:p>
                <a:endParaRPr lang="en-US" sz="2400" i="1" dirty="0"/>
              </a:p>
              <a:p>
                <a:r>
                  <a:rPr lang="en-US" sz="2400" i="1" dirty="0"/>
                  <a:t>Can you confirm this is correct by checking the decimal equivalent?</a:t>
                </a:r>
              </a:p>
              <a:p>
                <a:endParaRPr lang="en-US" sz="1800" dirty="0"/>
              </a:p>
            </p:txBody>
          </p:sp>
        </mc:Choice>
        <mc:Fallback xmlns="">
          <p:sp>
            <p:nvSpPr>
              <p:cNvPr id="4" name="Content Placeholder 3">
                <a:extLst>
                  <a:ext uri="{FF2B5EF4-FFF2-40B4-BE49-F238E27FC236}">
                    <a16:creationId xmlns:a16="http://schemas.microsoft.com/office/drawing/2014/main" id="{A66DA978-C20E-6769-A219-07374BF38A4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0B62239-C780-440D-8EDB-FFF7BC7E5220}"/>
                  </a:ext>
                </a:extLst>
              </p:cNvPr>
              <p:cNvSpPr txBox="1"/>
              <p:nvPr/>
            </p:nvSpPr>
            <p:spPr>
              <a:xfrm>
                <a:off x="76200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a:t>
                </a:r>
                <a:r>
                  <a:rPr lang="en-US" sz="2400" baseline="-25000" dirty="0"/>
                  <a:t>2</a:t>
                </a:r>
                <a:r>
                  <a:rPr lang="en-US" sz="2400" dirty="0"/>
                  <a:t> = 1</a:t>
                </a:r>
                <a:r>
                  <a:rPr lang="en-US" sz="2400" baseline="-25000" dirty="0"/>
                  <a:t>10</a:t>
                </a:r>
              </a:p>
              <a:p>
                <a:pPr>
                  <a:lnSpc>
                    <a:spcPct val="150000"/>
                  </a:lnSpc>
                </a:pPr>
                <a:r>
                  <a:rPr lang="en-US" sz="2400" dirty="0"/>
                  <a:t>+   1 0 1</a:t>
                </a:r>
                <a:r>
                  <a:rPr lang="en-US" sz="2400" baseline="-25000" dirty="0"/>
                  <a:t>2</a:t>
                </a:r>
                <a:r>
                  <a:rPr lang="en-US" sz="2400" dirty="0"/>
                  <a:t> = 4+1=5</a:t>
                </a:r>
                <a:r>
                  <a:rPr lang="en-US" sz="2400" baseline="-25000" dirty="0"/>
                  <a:t>10</a:t>
                </a:r>
                <a:br>
                  <a:rPr lang="en-US" sz="2400" dirty="0"/>
                </a:br>
                <a:r>
                  <a:rPr lang="en-US" sz="2400" dirty="0"/>
                  <a:t>     1 1 0</a:t>
                </a:r>
                <a:r>
                  <a:rPr lang="en-US" sz="2400" baseline="-25000" dirty="0"/>
                  <a:t>2 </a:t>
                </a:r>
                <a:r>
                  <a:rPr lang="en-US" sz="2400" dirty="0"/>
                  <a:t>=4+2=6</a:t>
                </a:r>
                <a:r>
                  <a:rPr lang="en-US" sz="2400" baseline="-25000" dirty="0"/>
                  <a:t>10</a:t>
                </a:r>
              </a:p>
            </p:txBody>
          </p:sp>
        </mc:Choice>
        <mc:Fallback xmlns="">
          <p:sp>
            <p:nvSpPr>
              <p:cNvPr id="2" name="TextBox 1">
                <a:extLst>
                  <a:ext uri="{FF2B5EF4-FFF2-40B4-BE49-F238E27FC236}">
                    <a16:creationId xmlns:a16="http://schemas.microsoft.com/office/drawing/2014/main" id="{60B62239-C780-440D-8EDB-FFF7BC7E5220}"/>
                  </a:ext>
                </a:extLst>
              </p:cNvPr>
              <p:cNvSpPr txBox="1">
                <a:spLocks noRot="1" noChangeAspect="1" noMove="1" noResize="1" noEditPoints="1" noAdjustHandles="1" noChangeArrowheads="1" noChangeShapeType="1" noTextEdit="1"/>
              </p:cNvSpPr>
              <p:nvPr/>
            </p:nvSpPr>
            <p:spPr>
              <a:xfrm>
                <a:off x="762000" y="2442786"/>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D90C40BE-AF07-25CD-2799-69BB05FEA4EB}"/>
              </a:ext>
            </a:extLst>
          </p:cNvPr>
          <p:cNvCxnSpPr>
            <a:cxnSpLocks/>
          </p:cNvCxnSpPr>
          <p:nvPr/>
        </p:nvCxnSpPr>
        <p:spPr>
          <a:xfrm>
            <a:off x="878533" y="4172634"/>
            <a:ext cx="2664767" cy="0"/>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D4AC073-58D0-F49F-5B42-C94012CC681A}"/>
                  </a:ext>
                </a:extLst>
              </p:cNvPr>
              <p:cNvSpPr txBox="1"/>
              <p:nvPr/>
            </p:nvSpPr>
            <p:spPr>
              <a:xfrm>
                <a:off x="5748045" y="2477420"/>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0</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a:t>
                </a:r>
                <a:r>
                  <a:rPr lang="en-US" sz="2400" baseline="-25000" dirty="0"/>
                  <a:t>10</a:t>
                </a:r>
              </a:p>
              <a:p>
                <a:pPr>
                  <a:lnSpc>
                    <a:spcPct val="150000"/>
                  </a:lnSpc>
                </a:pPr>
                <a:r>
                  <a:rPr lang="en-US" sz="2400" dirty="0"/>
                  <a:t>+   5</a:t>
                </a:r>
                <a:r>
                  <a:rPr lang="en-US" sz="2400" baseline="-25000" dirty="0"/>
                  <a:t>10</a:t>
                </a:r>
                <a:br>
                  <a:rPr lang="en-US" sz="2400" dirty="0"/>
                </a:br>
                <a:r>
                  <a:rPr lang="en-US" sz="2400" dirty="0"/>
                  <a:t>     6</a:t>
                </a:r>
                <a:r>
                  <a:rPr lang="en-US" sz="2400" baseline="-25000" dirty="0"/>
                  <a:t>10</a:t>
                </a:r>
              </a:p>
            </p:txBody>
          </p:sp>
        </mc:Choice>
        <mc:Fallback xmlns="">
          <p:sp>
            <p:nvSpPr>
              <p:cNvPr id="5" name="TextBox 4">
                <a:extLst>
                  <a:ext uri="{FF2B5EF4-FFF2-40B4-BE49-F238E27FC236}">
                    <a16:creationId xmlns:a16="http://schemas.microsoft.com/office/drawing/2014/main" id="{BD4AC073-58D0-F49F-5B42-C94012CC681A}"/>
                  </a:ext>
                </a:extLst>
              </p:cNvPr>
              <p:cNvSpPr txBox="1">
                <a:spLocks noRot="1" noChangeAspect="1" noMove="1" noResize="1" noEditPoints="1" noAdjustHandles="1" noChangeArrowheads="1" noChangeShapeType="1" noTextEdit="1"/>
              </p:cNvSpPr>
              <p:nvPr/>
            </p:nvSpPr>
            <p:spPr>
              <a:xfrm>
                <a:off x="5748045" y="2477420"/>
                <a:ext cx="6098720" cy="2243819"/>
              </a:xfrm>
              <a:prstGeom prst="rect">
                <a:avLst/>
              </a:prstGeom>
              <a:blipFill>
                <a:blip r:embed="rId5"/>
                <a:stretch>
                  <a:fillRect l="-1663" b="-5618"/>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EA7E5F60-2250-D578-B512-175FE6A58814}"/>
              </a:ext>
            </a:extLst>
          </p:cNvPr>
          <p:cNvCxnSpPr>
            <a:cxnSpLocks/>
          </p:cNvCxnSpPr>
          <p:nvPr/>
        </p:nvCxnSpPr>
        <p:spPr>
          <a:xfrm>
            <a:off x="5528336" y="4172634"/>
            <a:ext cx="26647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36289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08BC1-4253-F8A0-E117-DB7FE3A4CA0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979CAF0-E628-3591-1400-056DBB4FC99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CCC0A13-C16E-B404-38E5-E92C5727AF9F}"/>
              </a:ext>
            </a:extLst>
          </p:cNvPr>
          <p:cNvSpPr>
            <a:spLocks noGrp="1"/>
          </p:cNvSpPr>
          <p:nvPr>
            <p:ph type="sldNum" sz="quarter" idx="12"/>
          </p:nvPr>
        </p:nvSpPr>
        <p:spPr/>
        <p:txBody>
          <a:bodyPr/>
          <a:lstStyle/>
          <a:p>
            <a:fld id="{CC057153-B650-4DEB-B370-79DDCFDCE934}" type="slidenum">
              <a:rPr lang="en-US" smtClean="0"/>
              <a:t>13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04EFBA2-7741-F0B9-7D9A-C5BE459F3C29}"/>
                  </a:ext>
                </a:extLst>
              </p:cNvPr>
              <p:cNvSpPr>
                <a:spLocks noGrp="1"/>
              </p:cNvSpPr>
              <p:nvPr>
                <p:ph idx="1"/>
              </p:nvPr>
            </p:nvSpPr>
            <p:spPr>
              <a:xfrm>
                <a:off x="612647" y="1715532"/>
                <a:ext cx="10817353" cy="4593828"/>
              </a:xfrm>
            </p:spPr>
            <p:txBody>
              <a:bodyPr>
                <a:noAutofit/>
              </a:bodyPr>
              <a:lstStyle/>
              <a:p>
                <a:r>
                  <a:rPr lang="en-US" sz="2400" i="1" dirty="0"/>
                  <a:t>How do you add the hexadecimal numbers </a:t>
                </a:r>
                <a14:m>
                  <m:oMath xmlns:m="http://schemas.openxmlformats.org/officeDocument/2006/math">
                    <m:r>
                      <a:rPr lang="en-US" sz="2400" i="1">
                        <a:latin typeface="Cambria Math" panose="02040503050406030204" pitchFamily="18" charset="0"/>
                      </a:rPr>
                      <m:t>11</m:t>
                    </m:r>
                    <m:r>
                      <a:rPr lang="en-US" sz="2400" i="1">
                        <a:latin typeface="Cambria Math" panose="02040503050406030204" pitchFamily="18" charset="0"/>
                      </a:rPr>
                      <m:t>𝐹</m:t>
                    </m:r>
                    <m:sSub>
                      <m:sSubPr>
                        <m:ctrlPr>
                          <a:rPr lang="en-US" sz="2400" i="1">
                            <a:latin typeface="Cambria Math" panose="02040503050406030204" pitchFamily="18" charset="0"/>
                          </a:rPr>
                        </m:ctrlPr>
                      </m:sSubPr>
                      <m:e>
                        <m:r>
                          <a:rPr lang="en-US" sz="2400" i="1">
                            <a:latin typeface="Cambria Math" panose="02040503050406030204" pitchFamily="18" charset="0"/>
                          </a:rPr>
                          <m:t>5</m:t>
                        </m:r>
                      </m:e>
                      <m:sub>
                        <m:r>
                          <a:rPr lang="en-US" sz="2400" i="1">
                            <a:latin typeface="Cambria Math" panose="02040503050406030204" pitchFamily="18" charset="0"/>
                          </a:rPr>
                          <m:t>16</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14</m:t>
                        </m:r>
                        <m:r>
                          <a:rPr lang="en-US" sz="2400" i="1">
                            <a:latin typeface="Cambria Math" panose="02040503050406030204" pitchFamily="18" charset="0"/>
                          </a:rPr>
                          <m:t>𝐸</m:t>
                        </m:r>
                      </m:e>
                      <m:sub>
                        <m:r>
                          <a:rPr lang="en-US" sz="2400" i="1">
                            <a:latin typeface="Cambria Math" panose="02040503050406030204" pitchFamily="18" charset="0"/>
                          </a:rPr>
                          <m:t>16</m:t>
                        </m:r>
                      </m:sub>
                    </m:sSub>
                    <m:r>
                      <a:rPr lang="en-US" sz="2400" i="1">
                        <a:latin typeface="Cambria Math" panose="02040503050406030204" pitchFamily="18" charset="0"/>
                      </a:rPr>
                      <m:t>?</m:t>
                    </m:r>
                  </m:oMath>
                </a14:m>
                <a:endParaRPr lang="en-US" sz="2400" i="1" dirty="0"/>
              </a:p>
              <a:p>
                <a:endParaRPr lang="en-US" sz="2400" i="1" dirty="0"/>
              </a:p>
              <a:p>
                <a:endParaRPr lang="en-US" sz="2400" i="1" dirty="0"/>
              </a:p>
              <a:p>
                <a:endParaRPr lang="en-US" sz="2400" i="1" dirty="0"/>
              </a:p>
              <a:p>
                <a:endParaRPr lang="en-US" sz="2400" i="1" dirty="0"/>
              </a:p>
              <a:p>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104EFBA2-7741-F0B9-7D9A-C5BE459F3C29}"/>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90303FC-FE3A-75E3-0ED1-499573A52757}"/>
                  </a:ext>
                </a:extLst>
              </p:cNvPr>
              <p:cNvSpPr txBox="1"/>
              <p:nvPr/>
            </p:nvSpPr>
            <p:spPr>
              <a:xfrm>
                <a:off x="762000" y="2442786"/>
                <a:ext cx="6098720" cy="2059153"/>
              </a:xfrm>
              <a:prstGeom prst="rect">
                <a:avLst/>
              </a:prstGeom>
              <a:noFill/>
            </p:spPr>
            <p:txBody>
              <a:bodyPr wrap="square">
                <a:spAutoFit/>
              </a:bodyPr>
              <a:lstStyle/>
              <a:p>
                <a:pPr marL="0" indent="0">
                  <a:lnSpc>
                    <a:spcPct val="150000"/>
                  </a:lnSpc>
                  <a:buNone/>
                </a:pPr>
                <a:r>
                  <a:rPr lang="en-US" sz="2400" dirty="0">
                    <a:solidFill>
                      <a:schemeClr val="accent3"/>
                    </a:solidFill>
                  </a:rPr>
                  <a:t>0 0 1 1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r>
                  <a:rPr lang="en-US" sz="2400" dirty="0">
                    <a:ea typeface="Cambria Math" panose="02040503050406030204" pitchFamily="18" charset="0"/>
                  </a:rPr>
                  <a:t>    1 1 F 5</a:t>
                </a:r>
                <a:r>
                  <a:rPr lang="en-US" sz="2400" baseline="-25000" dirty="0">
                    <a:ea typeface="Cambria Math" panose="02040503050406030204" pitchFamily="18" charset="0"/>
                  </a:rPr>
                  <a:t>16</a:t>
                </a:r>
                <a:endParaRPr lang="en-US" sz="2400" baseline="-25000" dirty="0"/>
              </a:p>
              <a:p>
                <a:pPr>
                  <a:lnSpc>
                    <a:spcPct val="150000"/>
                  </a:lnSpc>
                </a:pPr>
                <a:r>
                  <a:rPr lang="en-US" sz="2400" dirty="0"/>
                  <a:t>+    1 4 E</a:t>
                </a:r>
                <a:r>
                  <a:rPr lang="en-US" sz="2400" baseline="-25000" dirty="0"/>
                  <a:t>16</a:t>
                </a:r>
                <a:br>
                  <a:rPr lang="en-US" sz="2400" dirty="0"/>
                </a:br>
                <a:r>
                  <a:rPr lang="en-US" sz="2400" dirty="0"/>
                  <a:t>   1 3 4 3</a:t>
                </a:r>
                <a:r>
                  <a:rPr lang="en-US" sz="2400" baseline="-25000" dirty="0"/>
                  <a:t>16</a:t>
                </a:r>
              </a:p>
            </p:txBody>
          </p:sp>
        </mc:Choice>
        <mc:Fallback xmlns="">
          <p:sp>
            <p:nvSpPr>
              <p:cNvPr id="2" name="TextBox 1">
                <a:extLst>
                  <a:ext uri="{FF2B5EF4-FFF2-40B4-BE49-F238E27FC236}">
                    <a16:creationId xmlns:a16="http://schemas.microsoft.com/office/drawing/2014/main" id="{C90303FC-FE3A-75E3-0ED1-499573A52757}"/>
                  </a:ext>
                </a:extLst>
              </p:cNvPr>
              <p:cNvSpPr txBox="1">
                <a:spLocks noRot="1" noChangeAspect="1" noMove="1" noResize="1" noEditPoints="1" noAdjustHandles="1" noChangeArrowheads="1" noChangeShapeType="1" noTextEdit="1"/>
              </p:cNvSpPr>
              <p:nvPr/>
            </p:nvSpPr>
            <p:spPr>
              <a:xfrm>
                <a:off x="762000" y="2442786"/>
                <a:ext cx="6098720" cy="2059153"/>
              </a:xfrm>
              <a:prstGeom prst="rect">
                <a:avLst/>
              </a:prstGeom>
              <a:blipFill>
                <a:blip r:embed="rId4"/>
                <a:stretch>
                  <a:fillRect l="-1667" b="-6135"/>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89DA2308-E63F-25EC-3B04-3A6D49EF9C93}"/>
              </a:ext>
            </a:extLst>
          </p:cNvPr>
          <p:cNvCxnSpPr>
            <a:cxnSpLocks/>
          </p:cNvCxnSpPr>
          <p:nvPr/>
        </p:nvCxnSpPr>
        <p:spPr>
          <a:xfrm>
            <a:off x="762000" y="4009348"/>
            <a:ext cx="26647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258988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2F2E8-BC18-41E1-280A-2839DB5B0DC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0E497D2-91BC-BDB4-9C84-DB32A3C7A04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7B6F13F-0D27-836B-036D-8E9694517D93}"/>
              </a:ext>
            </a:extLst>
          </p:cNvPr>
          <p:cNvSpPr>
            <a:spLocks noGrp="1"/>
          </p:cNvSpPr>
          <p:nvPr>
            <p:ph type="sldNum" sz="quarter" idx="12"/>
          </p:nvPr>
        </p:nvSpPr>
        <p:spPr/>
        <p:txBody>
          <a:bodyPr/>
          <a:lstStyle/>
          <a:p>
            <a:fld id="{CC057153-B650-4DEB-B370-79DDCFDCE934}" type="slidenum">
              <a:rPr lang="en-US" smtClean="0"/>
              <a:t>14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9FF002D-4AE4-8679-D0A5-97913F69BF2B}"/>
                  </a:ext>
                </a:extLst>
              </p:cNvPr>
              <p:cNvSpPr>
                <a:spLocks noGrp="1"/>
              </p:cNvSpPr>
              <p:nvPr>
                <p:ph idx="1"/>
              </p:nvPr>
            </p:nvSpPr>
            <p:spPr>
              <a:xfrm>
                <a:off x="612647" y="1715532"/>
                <a:ext cx="10817353" cy="4593828"/>
              </a:xfrm>
            </p:spPr>
            <p:txBody>
              <a:bodyPr>
                <a:noAutofit/>
              </a:bodyPr>
              <a:lstStyle/>
              <a:p>
                <a:r>
                  <a:rPr lang="en-US" sz="2400" i="1" dirty="0"/>
                  <a:t>How do you add the hexadecimal numbers </a:t>
                </a:r>
                <a14:m>
                  <m:oMath xmlns:m="http://schemas.openxmlformats.org/officeDocument/2006/math">
                    <m:r>
                      <a:rPr lang="en-US" sz="2400" i="1">
                        <a:latin typeface="Cambria Math" panose="02040503050406030204" pitchFamily="18" charset="0"/>
                      </a:rPr>
                      <m:t>11</m:t>
                    </m:r>
                    <m:r>
                      <a:rPr lang="en-US" sz="2400" i="1">
                        <a:latin typeface="Cambria Math" panose="02040503050406030204" pitchFamily="18" charset="0"/>
                      </a:rPr>
                      <m:t>𝐹</m:t>
                    </m:r>
                    <m:sSub>
                      <m:sSubPr>
                        <m:ctrlPr>
                          <a:rPr lang="en-US" sz="2400" i="1">
                            <a:latin typeface="Cambria Math" panose="02040503050406030204" pitchFamily="18" charset="0"/>
                          </a:rPr>
                        </m:ctrlPr>
                      </m:sSubPr>
                      <m:e>
                        <m:r>
                          <a:rPr lang="en-US" sz="2400" i="1">
                            <a:latin typeface="Cambria Math" panose="02040503050406030204" pitchFamily="18" charset="0"/>
                          </a:rPr>
                          <m:t>5</m:t>
                        </m:r>
                      </m:e>
                      <m:sub>
                        <m:r>
                          <a:rPr lang="en-US" sz="2400" i="1">
                            <a:latin typeface="Cambria Math" panose="02040503050406030204" pitchFamily="18" charset="0"/>
                          </a:rPr>
                          <m:t>16</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14</m:t>
                        </m:r>
                        <m:r>
                          <a:rPr lang="en-US" sz="2400" i="1">
                            <a:latin typeface="Cambria Math" panose="02040503050406030204" pitchFamily="18" charset="0"/>
                          </a:rPr>
                          <m:t>𝐸</m:t>
                        </m:r>
                      </m:e>
                      <m:sub>
                        <m:r>
                          <a:rPr lang="en-US" sz="2400" i="1">
                            <a:latin typeface="Cambria Math" panose="02040503050406030204" pitchFamily="18" charset="0"/>
                          </a:rPr>
                          <m:t>16</m:t>
                        </m:r>
                      </m:sub>
                    </m:sSub>
                    <m:r>
                      <a:rPr lang="en-US" sz="2400" i="1">
                        <a:latin typeface="Cambria Math" panose="02040503050406030204" pitchFamily="18" charset="0"/>
                      </a:rPr>
                      <m:t>?</m:t>
                    </m:r>
                  </m:oMath>
                </a14:m>
                <a:endParaRPr lang="en-US" sz="2400" i="1" dirty="0"/>
              </a:p>
              <a:p>
                <a:endParaRPr lang="en-US" sz="2400" i="1" dirty="0"/>
              </a:p>
              <a:p>
                <a:endParaRPr lang="en-US" sz="2400" i="1" dirty="0"/>
              </a:p>
              <a:p>
                <a:endParaRPr lang="en-US" sz="2400" i="1" dirty="0"/>
              </a:p>
              <a:p>
                <a:endParaRPr lang="en-US" sz="2400" i="1" dirty="0"/>
              </a:p>
              <a:p>
                <a:endParaRPr lang="en-US" sz="2400" i="1" dirty="0"/>
              </a:p>
              <a:p>
                <a:r>
                  <a:rPr lang="en-US" sz="2400" i="1" dirty="0"/>
                  <a:t>Can you confirm this is correct by checking the decimal equivalent?</a:t>
                </a:r>
              </a:p>
              <a:p>
                <a:endParaRPr lang="en-US" sz="1800" dirty="0"/>
              </a:p>
            </p:txBody>
          </p:sp>
        </mc:Choice>
        <mc:Fallback xmlns="">
          <p:sp>
            <p:nvSpPr>
              <p:cNvPr id="4" name="Content Placeholder 3">
                <a:extLst>
                  <a:ext uri="{FF2B5EF4-FFF2-40B4-BE49-F238E27FC236}">
                    <a16:creationId xmlns:a16="http://schemas.microsoft.com/office/drawing/2014/main" id="{F9FF002D-4AE4-8679-D0A5-97913F69BF2B}"/>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14830C2D-2ADE-08B6-DE42-45A06CAD408F}"/>
                  </a:ext>
                </a:extLst>
              </p:cNvPr>
              <p:cNvSpPr txBox="1"/>
              <p:nvPr/>
            </p:nvSpPr>
            <p:spPr>
              <a:xfrm>
                <a:off x="762000" y="2442786"/>
                <a:ext cx="6098720" cy="2059153"/>
              </a:xfrm>
              <a:prstGeom prst="rect">
                <a:avLst/>
              </a:prstGeom>
              <a:noFill/>
            </p:spPr>
            <p:txBody>
              <a:bodyPr wrap="square">
                <a:spAutoFit/>
              </a:bodyPr>
              <a:lstStyle/>
              <a:p>
                <a:pPr marL="0" indent="0">
                  <a:lnSpc>
                    <a:spcPct val="150000"/>
                  </a:lnSpc>
                  <a:buNone/>
                </a:pPr>
                <a:r>
                  <a:rPr lang="en-US" sz="2400" dirty="0">
                    <a:solidFill>
                      <a:schemeClr val="accent3"/>
                    </a:solidFill>
                  </a:rPr>
                  <a:t>0 0 1 1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r>
                  <a:rPr lang="en-US" sz="2400" dirty="0">
                    <a:ea typeface="Cambria Math" panose="02040503050406030204" pitchFamily="18" charset="0"/>
                  </a:rPr>
                  <a:t>    1 1 F 5</a:t>
                </a:r>
                <a:r>
                  <a:rPr lang="en-US" sz="2400" baseline="-25000" dirty="0">
                    <a:ea typeface="Cambria Math" panose="02040503050406030204" pitchFamily="18" charset="0"/>
                  </a:rPr>
                  <a:t>16</a:t>
                </a:r>
                <a:endParaRPr lang="en-US" sz="2400" baseline="-25000" dirty="0"/>
              </a:p>
              <a:p>
                <a:pPr>
                  <a:lnSpc>
                    <a:spcPct val="150000"/>
                  </a:lnSpc>
                </a:pPr>
                <a:r>
                  <a:rPr lang="en-US" sz="2400" dirty="0"/>
                  <a:t>+    1 4 E</a:t>
                </a:r>
                <a:r>
                  <a:rPr lang="en-US" sz="2400" baseline="-25000" dirty="0"/>
                  <a:t>16</a:t>
                </a:r>
                <a:br>
                  <a:rPr lang="en-US" sz="2400" dirty="0"/>
                </a:br>
                <a:r>
                  <a:rPr lang="en-US" sz="2400" dirty="0"/>
                  <a:t>   1 3 4 3</a:t>
                </a:r>
                <a:r>
                  <a:rPr lang="en-US" sz="2400" baseline="-25000" dirty="0"/>
                  <a:t>16</a:t>
                </a:r>
              </a:p>
            </p:txBody>
          </p:sp>
        </mc:Choice>
        <mc:Fallback xmlns="">
          <p:sp>
            <p:nvSpPr>
              <p:cNvPr id="2" name="TextBox 1">
                <a:extLst>
                  <a:ext uri="{FF2B5EF4-FFF2-40B4-BE49-F238E27FC236}">
                    <a16:creationId xmlns:a16="http://schemas.microsoft.com/office/drawing/2014/main" id="{14830C2D-2ADE-08B6-DE42-45A06CAD408F}"/>
                  </a:ext>
                </a:extLst>
              </p:cNvPr>
              <p:cNvSpPr txBox="1">
                <a:spLocks noRot="1" noChangeAspect="1" noMove="1" noResize="1" noEditPoints="1" noAdjustHandles="1" noChangeArrowheads="1" noChangeShapeType="1" noTextEdit="1"/>
              </p:cNvSpPr>
              <p:nvPr/>
            </p:nvSpPr>
            <p:spPr>
              <a:xfrm>
                <a:off x="762000" y="2442786"/>
                <a:ext cx="6098720" cy="2059153"/>
              </a:xfrm>
              <a:prstGeom prst="rect">
                <a:avLst/>
              </a:prstGeom>
              <a:blipFill>
                <a:blip r:embed="rId4"/>
                <a:stretch>
                  <a:fillRect l="-1667" b="-6135"/>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E6999B08-FEDB-BA18-B1C1-AB5821DB37BE}"/>
              </a:ext>
            </a:extLst>
          </p:cNvPr>
          <p:cNvCxnSpPr>
            <a:cxnSpLocks/>
          </p:cNvCxnSpPr>
          <p:nvPr/>
        </p:nvCxnSpPr>
        <p:spPr>
          <a:xfrm>
            <a:off x="762000" y="4009348"/>
            <a:ext cx="26647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94987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3B8FF-0F7C-C927-8F08-4009A12023A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0ABC778-6FAF-C2BB-2575-AC25DF5A56B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57155A19-F894-1B69-5D5C-A41664555931}"/>
              </a:ext>
            </a:extLst>
          </p:cNvPr>
          <p:cNvSpPr>
            <a:spLocks noGrp="1"/>
          </p:cNvSpPr>
          <p:nvPr>
            <p:ph type="sldNum" sz="quarter" idx="12"/>
          </p:nvPr>
        </p:nvSpPr>
        <p:spPr/>
        <p:txBody>
          <a:bodyPr/>
          <a:lstStyle/>
          <a:p>
            <a:fld id="{CC057153-B650-4DEB-B370-79DDCFDCE934}" type="slidenum">
              <a:rPr lang="en-US" smtClean="0"/>
              <a:t>15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0B8CB66-3921-15C1-60B9-EDBBB6C7D5D1}"/>
                  </a:ext>
                </a:extLst>
              </p:cNvPr>
              <p:cNvSpPr>
                <a:spLocks noGrp="1"/>
              </p:cNvSpPr>
              <p:nvPr>
                <p:ph idx="1"/>
              </p:nvPr>
            </p:nvSpPr>
            <p:spPr>
              <a:xfrm>
                <a:off x="612647" y="1715532"/>
                <a:ext cx="10817353" cy="4593828"/>
              </a:xfrm>
            </p:spPr>
            <p:txBody>
              <a:bodyPr>
                <a:noAutofit/>
              </a:bodyPr>
              <a:lstStyle/>
              <a:p>
                <a:r>
                  <a:rPr lang="en-US" sz="2400" i="1" dirty="0"/>
                  <a:t>How do you add the hexadecimal numbers </a:t>
                </a:r>
                <a14:m>
                  <m:oMath xmlns:m="http://schemas.openxmlformats.org/officeDocument/2006/math">
                    <m:r>
                      <a:rPr lang="en-US" sz="2400" i="1">
                        <a:latin typeface="Cambria Math" panose="02040503050406030204" pitchFamily="18" charset="0"/>
                      </a:rPr>
                      <m:t>11</m:t>
                    </m:r>
                    <m:r>
                      <a:rPr lang="en-US" sz="2400" i="1">
                        <a:latin typeface="Cambria Math" panose="02040503050406030204" pitchFamily="18" charset="0"/>
                      </a:rPr>
                      <m:t>𝐹</m:t>
                    </m:r>
                    <m:sSub>
                      <m:sSubPr>
                        <m:ctrlPr>
                          <a:rPr lang="en-US" sz="2400" i="1">
                            <a:latin typeface="Cambria Math" panose="02040503050406030204" pitchFamily="18" charset="0"/>
                          </a:rPr>
                        </m:ctrlPr>
                      </m:sSubPr>
                      <m:e>
                        <m:r>
                          <a:rPr lang="en-US" sz="2400" i="1">
                            <a:latin typeface="Cambria Math" panose="02040503050406030204" pitchFamily="18" charset="0"/>
                          </a:rPr>
                          <m:t>5</m:t>
                        </m:r>
                      </m:e>
                      <m:sub>
                        <m:r>
                          <a:rPr lang="en-US" sz="2400" i="1">
                            <a:latin typeface="Cambria Math" panose="02040503050406030204" pitchFamily="18" charset="0"/>
                          </a:rPr>
                          <m:t>16</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14</m:t>
                        </m:r>
                        <m:r>
                          <a:rPr lang="en-US" sz="2400" i="1">
                            <a:latin typeface="Cambria Math" panose="02040503050406030204" pitchFamily="18" charset="0"/>
                          </a:rPr>
                          <m:t>𝐸</m:t>
                        </m:r>
                      </m:e>
                      <m:sub>
                        <m:r>
                          <a:rPr lang="en-US" sz="2400" i="1">
                            <a:latin typeface="Cambria Math" panose="02040503050406030204" pitchFamily="18" charset="0"/>
                          </a:rPr>
                          <m:t>16</m:t>
                        </m:r>
                      </m:sub>
                    </m:sSub>
                    <m:r>
                      <a:rPr lang="en-US" sz="2400" i="1">
                        <a:latin typeface="Cambria Math" panose="02040503050406030204" pitchFamily="18" charset="0"/>
                      </a:rPr>
                      <m:t>?</m:t>
                    </m:r>
                  </m:oMath>
                </a14:m>
                <a:endParaRPr lang="en-US" sz="2400" i="1" dirty="0"/>
              </a:p>
              <a:p>
                <a:endParaRPr lang="en-US" sz="2400" i="1" dirty="0"/>
              </a:p>
              <a:p>
                <a:endParaRPr lang="en-US" sz="2400" i="1" dirty="0"/>
              </a:p>
              <a:p>
                <a:endParaRPr lang="en-US" sz="2400" i="1" dirty="0"/>
              </a:p>
              <a:p>
                <a:endParaRPr lang="en-US" sz="2400" i="1" dirty="0"/>
              </a:p>
              <a:p>
                <a:endParaRPr lang="en-US" sz="2400" i="1" dirty="0"/>
              </a:p>
              <a:p>
                <a:r>
                  <a:rPr lang="en-US" sz="2400" i="1" dirty="0"/>
                  <a:t>Can you confirm this is correct by checking the decimal equivalent?</a:t>
                </a:r>
              </a:p>
              <a:p>
                <a:endParaRPr lang="en-US" sz="1800" dirty="0"/>
              </a:p>
            </p:txBody>
          </p:sp>
        </mc:Choice>
        <mc:Fallback xmlns="">
          <p:sp>
            <p:nvSpPr>
              <p:cNvPr id="4" name="Content Placeholder 3">
                <a:extLst>
                  <a:ext uri="{FF2B5EF4-FFF2-40B4-BE49-F238E27FC236}">
                    <a16:creationId xmlns:a16="http://schemas.microsoft.com/office/drawing/2014/main" id="{F0B8CB66-3921-15C1-60B9-EDBBB6C7D5D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D129C27-F85A-52C7-FA37-76E22B3457C6}"/>
                  </a:ext>
                </a:extLst>
              </p:cNvPr>
              <p:cNvSpPr txBox="1"/>
              <p:nvPr/>
            </p:nvSpPr>
            <p:spPr>
              <a:xfrm>
                <a:off x="762000" y="2442786"/>
                <a:ext cx="6098720" cy="2059153"/>
              </a:xfrm>
              <a:prstGeom prst="rect">
                <a:avLst/>
              </a:prstGeom>
              <a:noFill/>
            </p:spPr>
            <p:txBody>
              <a:bodyPr wrap="square">
                <a:spAutoFit/>
              </a:bodyPr>
              <a:lstStyle/>
              <a:p>
                <a:pPr marL="0" indent="0">
                  <a:lnSpc>
                    <a:spcPct val="150000"/>
                  </a:lnSpc>
                  <a:buNone/>
                </a:pPr>
                <a:r>
                  <a:rPr lang="en-US" sz="2400" dirty="0">
                    <a:solidFill>
                      <a:schemeClr val="accent3"/>
                    </a:solidFill>
                  </a:rPr>
                  <a:t>0 0 1 1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r>
                  <a:rPr lang="en-US" sz="2400" dirty="0">
                    <a:ea typeface="Cambria Math" panose="02040503050406030204" pitchFamily="18" charset="0"/>
                  </a:rPr>
                  <a:t>    1 1 F 5</a:t>
                </a:r>
                <a:r>
                  <a:rPr lang="en-US" sz="2400" baseline="-25000" dirty="0">
                    <a:ea typeface="Cambria Math" panose="02040503050406030204" pitchFamily="18" charset="0"/>
                  </a:rPr>
                  <a:t>16</a:t>
                </a:r>
                <a:r>
                  <a:rPr lang="en-US" sz="2400" dirty="0">
                    <a:ea typeface="Cambria Math" panose="02040503050406030204" pitchFamily="18" charset="0"/>
                  </a:rPr>
                  <a:t>= 16</a:t>
                </a:r>
                <a:r>
                  <a:rPr lang="en-US" sz="2400" baseline="30000" dirty="0">
                    <a:ea typeface="Cambria Math" panose="02040503050406030204" pitchFamily="18" charset="0"/>
                  </a:rPr>
                  <a:t>3</a:t>
                </a:r>
                <a:r>
                  <a:rPr lang="en-US" sz="2400" dirty="0">
                    <a:ea typeface="Cambria Math" panose="02040503050406030204" pitchFamily="18" charset="0"/>
                  </a:rPr>
                  <a:t>+16</a:t>
                </a:r>
                <a:r>
                  <a:rPr lang="en-US" sz="2400" baseline="30000" dirty="0">
                    <a:ea typeface="Cambria Math" panose="02040503050406030204" pitchFamily="18" charset="0"/>
                  </a:rPr>
                  <a:t>2</a:t>
                </a:r>
                <a:r>
                  <a:rPr lang="en-US" sz="2400" dirty="0">
                    <a:ea typeface="Cambria Math" panose="02040503050406030204" pitchFamily="18" charset="0"/>
                  </a:rPr>
                  <a:t>+15x16+5 = 4597</a:t>
                </a:r>
                <a:r>
                  <a:rPr lang="en-US" sz="2400" baseline="-25000" dirty="0">
                    <a:ea typeface="Cambria Math" panose="02040503050406030204" pitchFamily="18" charset="0"/>
                  </a:rPr>
                  <a:t>10</a:t>
                </a:r>
                <a:endParaRPr lang="en-US" sz="2400" dirty="0"/>
              </a:p>
              <a:p>
                <a:pPr>
                  <a:lnSpc>
                    <a:spcPct val="150000"/>
                  </a:lnSpc>
                </a:pPr>
                <a:r>
                  <a:rPr lang="en-US" sz="2400" dirty="0"/>
                  <a:t>+    1 4 E</a:t>
                </a:r>
                <a:r>
                  <a:rPr lang="en-US" sz="2400" baseline="-25000" dirty="0"/>
                  <a:t>16</a:t>
                </a:r>
                <a:r>
                  <a:rPr lang="en-US" sz="2400" dirty="0"/>
                  <a:t> = 16</a:t>
                </a:r>
                <a:r>
                  <a:rPr lang="en-US" sz="2400" baseline="30000" dirty="0"/>
                  <a:t>2</a:t>
                </a:r>
                <a:r>
                  <a:rPr lang="en-US" sz="2400" dirty="0"/>
                  <a:t>+4x16+14 = 334</a:t>
                </a:r>
                <a:r>
                  <a:rPr lang="en-US" sz="2400" baseline="-25000" dirty="0"/>
                  <a:t>10</a:t>
                </a:r>
                <a:br>
                  <a:rPr lang="en-US" sz="2400" dirty="0"/>
                </a:br>
                <a:r>
                  <a:rPr lang="en-US" sz="2400" dirty="0"/>
                  <a:t>   1 3 4 3</a:t>
                </a:r>
                <a:r>
                  <a:rPr lang="en-US" sz="2400" baseline="-25000" dirty="0"/>
                  <a:t>16</a:t>
                </a:r>
                <a:r>
                  <a:rPr lang="en-US" sz="2400" dirty="0"/>
                  <a:t> = </a:t>
                </a:r>
                <a:r>
                  <a:rPr lang="en-US" sz="2400" dirty="0">
                    <a:ea typeface="Cambria Math" panose="02040503050406030204" pitchFamily="18" charset="0"/>
                  </a:rPr>
                  <a:t>16</a:t>
                </a:r>
                <a:r>
                  <a:rPr lang="en-US" sz="2400" baseline="30000" dirty="0">
                    <a:ea typeface="Cambria Math" panose="02040503050406030204" pitchFamily="18" charset="0"/>
                  </a:rPr>
                  <a:t>3</a:t>
                </a:r>
                <a:r>
                  <a:rPr lang="en-US" sz="2400" dirty="0">
                    <a:ea typeface="Cambria Math" panose="02040503050406030204" pitchFamily="18" charset="0"/>
                  </a:rPr>
                  <a:t>+3x16</a:t>
                </a:r>
                <a:r>
                  <a:rPr lang="en-US" sz="2400" baseline="30000" dirty="0">
                    <a:ea typeface="Cambria Math" panose="02040503050406030204" pitchFamily="18" charset="0"/>
                  </a:rPr>
                  <a:t>2</a:t>
                </a:r>
                <a:r>
                  <a:rPr lang="en-US" sz="2400" dirty="0">
                    <a:ea typeface="Cambria Math" panose="02040503050406030204" pitchFamily="18" charset="0"/>
                  </a:rPr>
                  <a:t>+4x16+3 = 4931</a:t>
                </a:r>
                <a:r>
                  <a:rPr lang="en-US" sz="2400" baseline="-25000" dirty="0">
                    <a:ea typeface="Cambria Math" panose="02040503050406030204" pitchFamily="18" charset="0"/>
                  </a:rPr>
                  <a:t>10</a:t>
                </a:r>
                <a:endParaRPr lang="en-US" sz="2400" baseline="-25000" dirty="0"/>
              </a:p>
            </p:txBody>
          </p:sp>
        </mc:Choice>
        <mc:Fallback xmlns="">
          <p:sp>
            <p:nvSpPr>
              <p:cNvPr id="2" name="TextBox 1">
                <a:extLst>
                  <a:ext uri="{FF2B5EF4-FFF2-40B4-BE49-F238E27FC236}">
                    <a16:creationId xmlns:a16="http://schemas.microsoft.com/office/drawing/2014/main" id="{5D129C27-F85A-52C7-FA37-76E22B3457C6}"/>
                  </a:ext>
                </a:extLst>
              </p:cNvPr>
              <p:cNvSpPr txBox="1">
                <a:spLocks noRot="1" noChangeAspect="1" noMove="1" noResize="1" noEditPoints="1" noAdjustHandles="1" noChangeArrowheads="1" noChangeShapeType="1" noTextEdit="1"/>
              </p:cNvSpPr>
              <p:nvPr/>
            </p:nvSpPr>
            <p:spPr>
              <a:xfrm>
                <a:off x="762000" y="2442786"/>
                <a:ext cx="6098720" cy="2059153"/>
              </a:xfrm>
              <a:prstGeom prst="rect">
                <a:avLst/>
              </a:prstGeom>
              <a:blipFill>
                <a:blip r:embed="rId4"/>
                <a:stretch>
                  <a:fillRect l="-1667" b="-6135"/>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130A7B67-C8BF-9628-7FDD-7FF75E323AF4}"/>
              </a:ext>
            </a:extLst>
          </p:cNvPr>
          <p:cNvCxnSpPr>
            <a:cxnSpLocks/>
          </p:cNvCxnSpPr>
          <p:nvPr/>
        </p:nvCxnSpPr>
        <p:spPr>
          <a:xfrm>
            <a:off x="762000" y="4009348"/>
            <a:ext cx="5736771" cy="3098"/>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A73D037-C53B-8D19-3088-7C4DEE3D16A0}"/>
                  </a:ext>
                </a:extLst>
              </p:cNvPr>
              <p:cNvSpPr txBox="1"/>
              <p:nvPr/>
            </p:nvSpPr>
            <p:spPr>
              <a:xfrm>
                <a:off x="7615920" y="2442786"/>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  0 0 1 1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4 5 9 7</a:t>
                </a:r>
                <a:r>
                  <a:rPr lang="en-US" sz="2400" baseline="-25000" dirty="0"/>
                  <a:t>10</a:t>
                </a:r>
              </a:p>
              <a:p>
                <a:pPr>
                  <a:lnSpc>
                    <a:spcPct val="150000"/>
                  </a:lnSpc>
                </a:pPr>
                <a:r>
                  <a:rPr lang="en-US" sz="2400" dirty="0"/>
                  <a:t>+      3 3 4</a:t>
                </a:r>
                <a:r>
                  <a:rPr lang="en-US" sz="2400" baseline="-25000" dirty="0"/>
                  <a:t>10</a:t>
                </a:r>
                <a:br>
                  <a:rPr lang="en-US" sz="2400" dirty="0"/>
                </a:br>
                <a:r>
                  <a:rPr lang="en-US" sz="2400" dirty="0"/>
                  <a:t>     4 9 3 1</a:t>
                </a:r>
                <a:r>
                  <a:rPr lang="en-US" sz="2400" baseline="-25000" dirty="0"/>
                  <a:t>10</a:t>
                </a:r>
              </a:p>
            </p:txBody>
          </p:sp>
        </mc:Choice>
        <mc:Fallback xmlns="">
          <p:sp>
            <p:nvSpPr>
              <p:cNvPr id="5" name="TextBox 4">
                <a:extLst>
                  <a:ext uri="{FF2B5EF4-FFF2-40B4-BE49-F238E27FC236}">
                    <a16:creationId xmlns:a16="http://schemas.microsoft.com/office/drawing/2014/main" id="{7A73D037-C53B-8D19-3088-7C4DEE3D16A0}"/>
                  </a:ext>
                </a:extLst>
              </p:cNvPr>
              <p:cNvSpPr txBox="1">
                <a:spLocks noRot="1" noChangeAspect="1" noMove="1" noResize="1" noEditPoints="1" noAdjustHandles="1" noChangeArrowheads="1" noChangeShapeType="1" noTextEdit="1"/>
              </p:cNvSpPr>
              <p:nvPr/>
            </p:nvSpPr>
            <p:spPr>
              <a:xfrm>
                <a:off x="7615920" y="2442786"/>
                <a:ext cx="6098720" cy="2243819"/>
              </a:xfrm>
              <a:prstGeom prst="rect">
                <a:avLst/>
              </a:prstGeom>
              <a:blipFill>
                <a:blip r:embed="rId5"/>
                <a:stretch>
                  <a:fillRect l="-1455" b="-5056"/>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BE5BAD5C-DE14-28B8-CE64-CA64499B8D66}"/>
              </a:ext>
            </a:extLst>
          </p:cNvPr>
          <p:cNvCxnSpPr>
            <a:cxnSpLocks/>
          </p:cNvCxnSpPr>
          <p:nvPr/>
        </p:nvCxnSpPr>
        <p:spPr>
          <a:xfrm>
            <a:off x="7173686" y="4156306"/>
            <a:ext cx="3491594"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86107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90CF0-7399-41FE-C3B0-FF5FC02D9AD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559B30B-CFE9-DADB-46E3-10B21C66EDE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PRACTICE TIME - Addition</a:t>
            </a:r>
          </a:p>
        </p:txBody>
      </p:sp>
      <p:sp>
        <p:nvSpPr>
          <p:cNvPr id="11" name="Slide Number Placeholder 10">
            <a:extLst>
              <a:ext uri="{FF2B5EF4-FFF2-40B4-BE49-F238E27FC236}">
                <a16:creationId xmlns:a16="http://schemas.microsoft.com/office/drawing/2014/main" id="{C587E295-312E-E4EC-0568-1C47054F194B}"/>
              </a:ext>
            </a:extLst>
          </p:cNvPr>
          <p:cNvSpPr>
            <a:spLocks noGrp="1"/>
          </p:cNvSpPr>
          <p:nvPr>
            <p:ph type="sldNum" sz="quarter" idx="12"/>
          </p:nvPr>
        </p:nvSpPr>
        <p:spPr/>
        <p:txBody>
          <a:bodyPr/>
          <a:lstStyle/>
          <a:p>
            <a:fld id="{CC057153-B650-4DEB-B370-79DDCFDCE934}" type="slidenum">
              <a:rPr lang="en-US" smtClean="0"/>
              <a:t>16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578E649D-32B6-0493-7C98-3816A700B8EE}"/>
                  </a:ext>
                </a:extLst>
              </p:cNvPr>
              <p:cNvSpPr>
                <a:spLocks noGrp="1"/>
              </p:cNvSpPr>
              <p:nvPr>
                <p:ph idx="1"/>
              </p:nvPr>
            </p:nvSpPr>
            <p:spPr>
              <a:xfrm>
                <a:off x="612647" y="1715531"/>
                <a:ext cx="10817353" cy="4924419"/>
              </a:xfrm>
            </p:spPr>
            <p:txBody>
              <a:bodyPr>
                <a:noAutofit/>
              </a:bodyPr>
              <a:lstStyle/>
              <a:p>
                <a:r>
                  <a:rPr lang="en-US" sz="2400" dirty="0"/>
                  <a:t>Compute the following sums</a:t>
                </a:r>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0111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0101</m:t>
                        </m:r>
                      </m:e>
                      <m:sub>
                        <m:r>
                          <a:rPr lang="en-US" sz="2400" b="0" i="1" smtClean="0">
                            <a:latin typeface="Cambria Math" panose="02040503050406030204" pitchFamily="18" charset="0"/>
                          </a:rPr>
                          <m:t>2</m:t>
                        </m:r>
                      </m:sub>
                    </m:sSub>
                  </m:oMath>
                </a14:m>
                <a:endParaRPr lang="en-US" sz="2400" b="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9</m:t>
                        </m:r>
                        <m:r>
                          <a:rPr lang="en-US" sz="2400" b="0" i="1" smtClean="0">
                            <a:latin typeface="Cambria Math" panose="02040503050406030204" pitchFamily="18" charset="0"/>
                          </a:rPr>
                          <m:t>𝐵</m:t>
                        </m:r>
                        <m:r>
                          <a:rPr lang="en-US" sz="2400" b="0" i="1" smtClean="0">
                            <a:latin typeface="Cambria Math" panose="02040503050406030204" pitchFamily="18" charset="0"/>
                          </a:rPr>
                          <m:t>3</m:t>
                        </m:r>
                      </m:e>
                      <m:sub>
                        <m:r>
                          <a:rPr lang="en-US" sz="2400" b="0" i="1" smtClean="0">
                            <a:latin typeface="Cambria Math" panose="02040503050406030204" pitchFamily="18" charset="0"/>
                          </a:rPr>
                          <m:t>16</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38</m:t>
                        </m:r>
                      </m:e>
                      <m:sub>
                        <m:r>
                          <a:rPr lang="en-US" sz="2400" b="0" i="1" smtClean="0">
                            <a:latin typeface="Cambria Math" panose="02040503050406030204" pitchFamily="18" charset="0"/>
                          </a:rPr>
                          <m:t>16</m:t>
                        </m:r>
                      </m:sub>
                    </m:sSub>
                  </m:oMath>
                </a14:m>
                <a:endParaRPr lang="en-US" sz="2400" b="0" dirty="0"/>
              </a:p>
              <a:p>
                <a:endParaRPr lang="en-US" sz="2400" b="0" dirty="0"/>
              </a:p>
              <a:p>
                <a:endParaRPr lang="en-US" sz="2400" dirty="0"/>
              </a:p>
            </p:txBody>
          </p:sp>
        </mc:Choice>
        <mc:Fallback xmlns="">
          <p:sp>
            <p:nvSpPr>
              <p:cNvPr id="4" name="Content Placeholder 3">
                <a:extLst>
                  <a:ext uri="{FF2B5EF4-FFF2-40B4-BE49-F238E27FC236}">
                    <a16:creationId xmlns:a16="http://schemas.microsoft.com/office/drawing/2014/main" id="{578E649D-32B6-0493-7C98-3816A700B8EE}"/>
                  </a:ext>
                </a:extLst>
              </p:cNvPr>
              <p:cNvSpPr>
                <a:spLocks noGrp="1" noRot="1" noChangeAspect="1" noMove="1" noResize="1" noEditPoints="1" noAdjustHandles="1" noChangeArrowheads="1" noChangeShapeType="1" noTextEdit="1"/>
              </p:cNvSpPr>
              <p:nvPr>
                <p:ph idx="1"/>
              </p:nvPr>
            </p:nvSpPr>
            <p:spPr>
              <a:xfrm>
                <a:off x="612647" y="1715531"/>
                <a:ext cx="10817353" cy="4924419"/>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80691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08B2F-3620-1206-19FD-36A68896104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F1595B4-EEA2-9361-A69F-AB65E9A5674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a:t>
            </a:r>
            <a:r>
              <a:rPr lang="en-US" b="1" kern="1200" dirty="0">
                <a:solidFill>
                  <a:schemeClr val="tx1"/>
                </a:solidFill>
                <a:latin typeface="+mj-lt"/>
                <a:ea typeface="+mj-ea"/>
                <a:cs typeface="+mj-cs"/>
              </a:rPr>
              <a:t>- Addition</a:t>
            </a:r>
          </a:p>
        </p:txBody>
      </p:sp>
      <p:sp>
        <p:nvSpPr>
          <p:cNvPr id="11" name="Slide Number Placeholder 10">
            <a:extLst>
              <a:ext uri="{FF2B5EF4-FFF2-40B4-BE49-F238E27FC236}">
                <a16:creationId xmlns:a16="http://schemas.microsoft.com/office/drawing/2014/main" id="{D3D87025-E891-09BC-5EF2-C0A3EFCE095B}"/>
              </a:ext>
            </a:extLst>
          </p:cNvPr>
          <p:cNvSpPr>
            <a:spLocks noGrp="1"/>
          </p:cNvSpPr>
          <p:nvPr>
            <p:ph type="sldNum" sz="quarter" idx="12"/>
          </p:nvPr>
        </p:nvSpPr>
        <p:spPr/>
        <p:txBody>
          <a:bodyPr/>
          <a:lstStyle/>
          <a:p>
            <a:fld id="{CC057153-B650-4DEB-B370-79DDCFDCE934}" type="slidenum">
              <a:rPr lang="en-US" smtClean="0"/>
              <a:t>17</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DDDDC46-1E82-CEAA-3734-4654EE92A48B}"/>
                  </a:ext>
                </a:extLst>
              </p:cNvPr>
              <p:cNvSpPr>
                <a:spLocks noGrp="1"/>
              </p:cNvSpPr>
              <p:nvPr>
                <p:ph idx="1"/>
              </p:nvPr>
            </p:nvSpPr>
            <p:spPr>
              <a:xfrm>
                <a:off x="612647" y="1715531"/>
                <a:ext cx="10817353" cy="4924419"/>
              </a:xfrm>
            </p:spPr>
            <p:txBody>
              <a:bodyPr>
                <a:noAutofit/>
              </a:bodyPr>
              <a:lstStyle/>
              <a:p>
                <a:r>
                  <a:rPr lang="en-US" sz="2400" dirty="0"/>
                  <a:t>Compute the following sums</a:t>
                </a:r>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0111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0101</m:t>
                        </m:r>
                      </m:e>
                      <m:sub>
                        <m:r>
                          <a:rPr lang="en-US" sz="2400" b="0" i="1" smtClean="0">
                            <a:latin typeface="Cambria Math" panose="02040503050406030204" pitchFamily="18" charset="0"/>
                          </a:rPr>
                          <m:t>2</m:t>
                        </m:r>
                      </m:sub>
                    </m:sSub>
                  </m:oMath>
                </a14:m>
                <a:endParaRPr lang="en-US" sz="2400" b="0" dirty="0"/>
              </a:p>
              <a:p>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9</m:t>
                        </m:r>
                        <m:r>
                          <a:rPr lang="en-US" sz="2400" b="0" i="1" smtClean="0">
                            <a:latin typeface="Cambria Math" panose="02040503050406030204" pitchFamily="18" charset="0"/>
                          </a:rPr>
                          <m:t>𝐵</m:t>
                        </m:r>
                        <m:r>
                          <a:rPr lang="en-US" sz="2400" b="0" i="1" smtClean="0">
                            <a:latin typeface="Cambria Math" panose="02040503050406030204" pitchFamily="18" charset="0"/>
                          </a:rPr>
                          <m:t>3</m:t>
                        </m:r>
                      </m:e>
                      <m:sub>
                        <m:r>
                          <a:rPr lang="en-US" sz="2400" b="0" i="1" smtClean="0">
                            <a:latin typeface="Cambria Math" panose="02040503050406030204" pitchFamily="18" charset="0"/>
                          </a:rPr>
                          <m:t>16</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38</m:t>
                        </m:r>
                      </m:e>
                      <m:sub>
                        <m:r>
                          <a:rPr lang="en-US" sz="2400" b="0" i="1" smtClean="0">
                            <a:latin typeface="Cambria Math" panose="02040503050406030204" pitchFamily="18" charset="0"/>
                          </a:rPr>
                          <m:t>16</m:t>
                        </m:r>
                      </m:sub>
                    </m:sSub>
                  </m:oMath>
                </a14:m>
                <a:endParaRPr lang="en-US" sz="2400" b="0" dirty="0"/>
              </a:p>
              <a:p>
                <a:endParaRPr lang="en-US" sz="2400" b="0" dirty="0"/>
              </a:p>
              <a:p>
                <a:pPr marL="0" indent="0">
                  <a:buNone/>
                </a:pPr>
                <a:r>
                  <a:rPr lang="en-US" sz="2400" dirty="0"/>
                  <a:t>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0111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0101</m:t>
                        </m:r>
                      </m:e>
                      <m:sub>
                        <m:r>
                          <a:rPr lang="en-US" sz="2400" b="0" i="1" smtClean="0">
                            <a:latin typeface="Cambria Math" panose="02040503050406030204" pitchFamily="18" charset="0"/>
                          </a:rPr>
                          <m:t>2</m:t>
                        </m:r>
                      </m:sub>
                    </m:sSub>
                  </m:oMath>
                </a14:m>
                <a:r>
                  <a:rPr lang="en-US" sz="2400" b="1" dirty="0"/>
                  <a:t>       					</a:t>
                </a:r>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9</m:t>
                        </m:r>
                        <m:r>
                          <a:rPr lang="en-US" sz="2400" i="1">
                            <a:latin typeface="Cambria Math" panose="02040503050406030204" pitchFamily="18" charset="0"/>
                          </a:rPr>
                          <m:t>𝐵</m:t>
                        </m:r>
                        <m:r>
                          <a:rPr lang="en-US" sz="2400" i="1" smtClean="0">
                            <a:latin typeface="Cambria Math" panose="02040503050406030204" pitchFamily="18" charset="0"/>
                          </a:rPr>
                          <m:t>3</m:t>
                        </m:r>
                      </m:e>
                      <m:sub>
                        <m:r>
                          <a:rPr lang="en-US" sz="2400" i="1">
                            <a:latin typeface="Cambria Math" panose="02040503050406030204" pitchFamily="18" charset="0"/>
                          </a:rPr>
                          <m:t>16</m:t>
                        </m:r>
                      </m:sub>
                    </m:sSub>
                    <m:r>
                      <a:rPr lang="en-US" sz="2400" i="1">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3</m:t>
                        </m:r>
                        <m:r>
                          <a:rPr lang="en-US" sz="2400" i="1">
                            <a:latin typeface="Cambria Math" panose="02040503050406030204" pitchFamily="18" charset="0"/>
                          </a:rPr>
                          <m:t>8</m:t>
                        </m:r>
                      </m:e>
                      <m:sub>
                        <m:r>
                          <a:rPr lang="en-US" sz="2400" i="1">
                            <a:latin typeface="Cambria Math" panose="02040503050406030204" pitchFamily="18" charset="0"/>
                          </a:rPr>
                          <m:t>16</m:t>
                        </m:r>
                      </m:sub>
                    </m:sSub>
                  </m:oMath>
                </a14:m>
                <a:endParaRPr lang="en-US" sz="2400" b="1" dirty="0"/>
              </a:p>
              <a:p>
                <a:pPr marL="0" indent="0">
                  <a:buNone/>
                </a:pPr>
                <a:r>
                  <a:rPr lang="en-US" sz="2400" dirty="0">
                    <a:ea typeface="Cambria Math" panose="02040503050406030204" pitchFamily="18" charset="0"/>
                  </a:rPr>
                  <a:t>  </a:t>
                </a:r>
                <a:r>
                  <a:rPr lang="en-US" sz="2400" dirty="0">
                    <a:solidFill>
                      <a:schemeClr val="accent3"/>
                    </a:solidFill>
                    <a:ea typeface="Cambria Math" panose="02040503050406030204" pitchFamily="18" charset="0"/>
                  </a:rPr>
                  <a:t>0 1  1 1     </a:t>
                </a:r>
                <a:r>
                  <a:rPr lang="en-US" sz="2400" dirty="0">
                    <a:ea typeface="Cambria Math" panose="02040503050406030204" pitchFamily="18" charset="0"/>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 carry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ea typeface="Cambria Math" panose="02040503050406030204" pitchFamily="18" charset="0"/>
                  </a:rPr>
                  <a:t> 	                    </a:t>
                </a:r>
                <a:r>
                  <a:rPr lang="en-US" sz="2400" dirty="0">
                    <a:solidFill>
                      <a:schemeClr val="accent3"/>
                    </a:solidFill>
                    <a:ea typeface="Cambria Math" panose="02040503050406030204" pitchFamily="18" charset="0"/>
                  </a:rPr>
                  <a:t>0 0 0 </a:t>
                </a:r>
                <a:endParaRPr lang="en-US" sz="2400" dirty="0">
                  <a:ea typeface="Cambria Math" panose="02040503050406030204" pitchFamily="18" charset="0"/>
                </a:endParaRPr>
              </a:p>
              <a:p>
                <a:pPr marL="0" indent="0">
                  <a:buNone/>
                </a:pPr>
                <a:r>
                  <a:rPr lang="en-US" sz="2400" dirty="0"/>
                  <a:t>     0 1 1  1</a:t>
                </a:r>
                <a:r>
                  <a:rPr lang="en-US" sz="2400" baseline="-25000" dirty="0"/>
                  <a:t>2</a:t>
                </a:r>
                <a:r>
                  <a:rPr lang="en-US" sz="2400" dirty="0"/>
                  <a:t>					                       9 B 3</a:t>
                </a:r>
                <a:r>
                  <a:rPr lang="en-US" sz="2400" baseline="-25000" dirty="0"/>
                  <a:t>16</a:t>
                </a:r>
                <a:endParaRPr lang="en-US" sz="2400" dirty="0"/>
              </a:p>
              <a:p>
                <a:pPr marL="0" indent="0">
                  <a:buNone/>
                </a:pPr>
                <a:r>
                  <a:rPr lang="en-US" sz="2400" dirty="0"/>
                  <a:t>  + 0 1 0 1</a:t>
                </a:r>
                <a:r>
                  <a:rPr lang="en-US" sz="2400" baseline="-25000" dirty="0"/>
                  <a:t>2</a:t>
                </a:r>
                <a:r>
                  <a:rPr lang="en-US" sz="2400" dirty="0"/>
                  <a:t> 						     +        3 8</a:t>
                </a:r>
                <a:r>
                  <a:rPr lang="en-US" sz="2400" baseline="-25000" dirty="0"/>
                  <a:t>16</a:t>
                </a:r>
                <a:endParaRPr lang="en-US" sz="2400" dirty="0"/>
              </a:p>
              <a:p>
                <a:pPr marL="0" indent="0">
                  <a:buNone/>
                </a:pPr>
                <a:r>
                  <a:rPr lang="en-US" sz="2400" dirty="0"/>
                  <a:t>      1 1 0 0</a:t>
                </a:r>
                <a:r>
                  <a:rPr lang="en-US" sz="2400" baseline="-25000" dirty="0"/>
                  <a:t>2</a:t>
                </a:r>
                <a:r>
                  <a:rPr lang="en-US" sz="2400" dirty="0"/>
                  <a:t>	   					             9 E B</a:t>
                </a:r>
                <a:r>
                  <a:rPr lang="en-US" sz="2400" baseline="-25000" dirty="0"/>
                  <a:t>16</a:t>
                </a:r>
                <a:endParaRPr lang="en-US" sz="2400" dirty="0"/>
              </a:p>
            </p:txBody>
          </p:sp>
        </mc:Choice>
        <mc:Fallback xmlns="">
          <p:sp>
            <p:nvSpPr>
              <p:cNvPr id="4" name="Content Placeholder 3">
                <a:extLst>
                  <a:ext uri="{FF2B5EF4-FFF2-40B4-BE49-F238E27FC236}">
                    <a16:creationId xmlns:a16="http://schemas.microsoft.com/office/drawing/2014/main" id="{ADDDDC46-1E82-CEAA-3734-4654EE92A48B}"/>
                  </a:ext>
                </a:extLst>
              </p:cNvPr>
              <p:cNvSpPr>
                <a:spLocks noGrp="1" noRot="1" noChangeAspect="1" noMove="1" noResize="1" noEditPoints="1" noAdjustHandles="1" noChangeArrowheads="1" noChangeShapeType="1" noTextEdit="1"/>
              </p:cNvSpPr>
              <p:nvPr>
                <p:ph idx="1"/>
              </p:nvPr>
            </p:nvSpPr>
            <p:spPr>
              <a:xfrm>
                <a:off x="612647" y="1715531"/>
                <a:ext cx="10817353" cy="4924419"/>
              </a:xfrm>
              <a:blipFill>
                <a:blip r:embed="rId3"/>
                <a:stretch>
                  <a:fillRect l="-821" b="-4884"/>
                </a:stretch>
              </a:blipFill>
            </p:spPr>
            <p:txBody>
              <a:bodyPr/>
              <a:lstStyle/>
              <a:p>
                <a:r>
                  <a:rPr lang="en-US">
                    <a:noFill/>
                  </a:rPr>
                  <a:t> </a:t>
                </a:r>
              </a:p>
            </p:txBody>
          </p:sp>
        </mc:Fallback>
      </mc:AlternateContent>
      <p:cxnSp>
        <p:nvCxnSpPr>
          <p:cNvPr id="2" name="Straight Connector 1">
            <a:extLst>
              <a:ext uri="{FF2B5EF4-FFF2-40B4-BE49-F238E27FC236}">
                <a16:creationId xmlns:a16="http://schemas.microsoft.com/office/drawing/2014/main" id="{A417177A-FA91-7DE1-3E93-68B2E218ABBE}"/>
              </a:ext>
            </a:extLst>
          </p:cNvPr>
          <p:cNvCxnSpPr>
            <a:cxnSpLocks/>
          </p:cNvCxnSpPr>
          <p:nvPr/>
        </p:nvCxnSpPr>
        <p:spPr>
          <a:xfrm>
            <a:off x="879347" y="6219929"/>
            <a:ext cx="1390324" cy="0"/>
          </a:xfrm>
          <a:prstGeom prst="line">
            <a:avLst/>
          </a:prstGeom>
        </p:spPr>
        <p:style>
          <a:lnRef idx="3">
            <a:schemeClr val="dk1"/>
          </a:lnRef>
          <a:fillRef idx="0">
            <a:schemeClr val="dk1"/>
          </a:fillRef>
          <a:effectRef idx="2">
            <a:schemeClr val="dk1"/>
          </a:effectRef>
          <a:fontRef idx="minor">
            <a:schemeClr val="tx1"/>
          </a:fontRef>
        </p:style>
      </p:cxnSp>
      <p:cxnSp>
        <p:nvCxnSpPr>
          <p:cNvPr id="5" name="Straight Connector 4">
            <a:extLst>
              <a:ext uri="{FF2B5EF4-FFF2-40B4-BE49-F238E27FC236}">
                <a16:creationId xmlns:a16="http://schemas.microsoft.com/office/drawing/2014/main" id="{7EF50859-D34D-7C4C-6305-00E062D20B1A}"/>
              </a:ext>
            </a:extLst>
          </p:cNvPr>
          <p:cNvCxnSpPr>
            <a:cxnSpLocks/>
          </p:cNvCxnSpPr>
          <p:nvPr/>
        </p:nvCxnSpPr>
        <p:spPr>
          <a:xfrm>
            <a:off x="7287404" y="6248258"/>
            <a:ext cx="17259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52113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5E4314C2-3977-CCAC-B2D2-97D8AC3ADC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848626-59BF-71FF-A378-1729FEE8F5C0}"/>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Overflow</a:t>
            </a:r>
          </a:p>
        </p:txBody>
      </p:sp>
      <p:sp>
        <p:nvSpPr>
          <p:cNvPr id="30" name="Slide Number Placeholder 29">
            <a:extLst>
              <a:ext uri="{FF2B5EF4-FFF2-40B4-BE49-F238E27FC236}">
                <a16:creationId xmlns:a16="http://schemas.microsoft.com/office/drawing/2014/main" id="{F71001FA-E2C7-8AFD-4C94-CAAA07239008}"/>
              </a:ext>
            </a:extLst>
          </p:cNvPr>
          <p:cNvSpPr>
            <a:spLocks noGrp="1"/>
          </p:cNvSpPr>
          <p:nvPr>
            <p:ph type="sldNum" sz="quarter" idx="12"/>
          </p:nvPr>
        </p:nvSpPr>
        <p:spPr/>
        <p:txBody>
          <a:bodyPr/>
          <a:lstStyle/>
          <a:p>
            <a:fld id="{CC057153-B650-4DEB-B370-79DDCFDCE934}" type="slidenum">
              <a:rPr lang="en-US" smtClean="0"/>
              <a:t>18</a:t>
            </a:fld>
            <a:endParaRPr lang="en-US"/>
          </a:p>
        </p:txBody>
      </p:sp>
      <p:sp>
        <p:nvSpPr>
          <p:cNvPr id="31" name="TextBox 30">
            <a:extLst>
              <a:ext uri="{FF2B5EF4-FFF2-40B4-BE49-F238E27FC236}">
                <a16:creationId xmlns:a16="http://schemas.microsoft.com/office/drawing/2014/main" id="{F2D0679B-BB5D-C4C5-BCDC-F071BE3E88EE}"/>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81583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CC2CD-FA13-9D66-6630-E3549B3A010D}"/>
              </a:ext>
            </a:extLst>
          </p:cNvPr>
          <p:cNvSpPr>
            <a:spLocks noGrp="1"/>
          </p:cNvSpPr>
          <p:nvPr>
            <p:ph type="title"/>
          </p:nvPr>
        </p:nvSpPr>
        <p:spPr/>
        <p:txBody>
          <a:bodyPr/>
          <a:lstStyle/>
          <a:p>
            <a:r>
              <a:rPr lang="en-US" dirty="0"/>
              <a:t>Simplified view of a computer</a:t>
            </a:r>
          </a:p>
        </p:txBody>
      </p:sp>
      <p:sp>
        <p:nvSpPr>
          <p:cNvPr id="4" name="Rectangle 3">
            <a:extLst>
              <a:ext uri="{FF2B5EF4-FFF2-40B4-BE49-F238E27FC236}">
                <a16:creationId xmlns:a16="http://schemas.microsoft.com/office/drawing/2014/main" id="{441E5B2E-18B6-CFA5-BFAD-6FEB95C31325}"/>
              </a:ext>
            </a:extLst>
          </p:cNvPr>
          <p:cNvSpPr/>
          <p:nvPr/>
        </p:nvSpPr>
        <p:spPr>
          <a:xfrm>
            <a:off x="5260398" y="2160676"/>
            <a:ext cx="971734" cy="2257779"/>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CFDAEE-0A46-80DE-93EF-6412A38100D3}"/>
              </a:ext>
            </a:extLst>
          </p:cNvPr>
          <p:cNvSpPr/>
          <p:nvPr/>
        </p:nvSpPr>
        <p:spPr>
          <a:xfrm>
            <a:off x="5217534" y="2955067"/>
            <a:ext cx="1026243" cy="523220"/>
          </a:xfrm>
          <a:prstGeom prst="rect">
            <a:avLst/>
          </a:prstGeom>
        </p:spPr>
        <p:txBody>
          <a:bodyPr wrap="none">
            <a:spAutoFit/>
          </a:bodyPr>
          <a:lstStyle/>
          <a:p>
            <a:r>
              <a:rPr lang="en-US" sz="2800" b="1" dirty="0"/>
              <a:t>RAM</a:t>
            </a:r>
          </a:p>
        </p:txBody>
      </p:sp>
      <p:cxnSp>
        <p:nvCxnSpPr>
          <p:cNvPr id="6" name="Straight Arrow Connector 5">
            <a:extLst>
              <a:ext uri="{FF2B5EF4-FFF2-40B4-BE49-F238E27FC236}">
                <a16:creationId xmlns:a16="http://schemas.microsoft.com/office/drawing/2014/main" id="{373A3B35-74F8-FA15-20B2-AFAABE54E4D5}"/>
              </a:ext>
            </a:extLst>
          </p:cNvPr>
          <p:cNvCxnSpPr/>
          <p:nvPr/>
        </p:nvCxnSpPr>
        <p:spPr>
          <a:xfrm>
            <a:off x="4441423" y="3190787"/>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CC19552A-9ABE-109C-B0FE-8F3DEE5CDD58}"/>
              </a:ext>
            </a:extLst>
          </p:cNvPr>
          <p:cNvCxnSpPr/>
          <p:nvPr/>
        </p:nvCxnSpPr>
        <p:spPr>
          <a:xfrm flipH="1">
            <a:off x="4441423" y="3441965"/>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5B64790D-65AB-4D45-7C72-8F70D4390484}"/>
              </a:ext>
            </a:extLst>
          </p:cNvPr>
          <p:cNvPicPr>
            <a:picLocks noChangeAspect="1"/>
          </p:cNvPicPr>
          <p:nvPr/>
        </p:nvPicPr>
        <p:blipFill>
          <a:blip r:embed="rId3"/>
          <a:stretch>
            <a:fillRect/>
          </a:stretch>
        </p:blipFill>
        <p:spPr>
          <a:xfrm>
            <a:off x="7599438" y="2898625"/>
            <a:ext cx="1519830" cy="1519830"/>
          </a:xfrm>
          <a:prstGeom prst="rect">
            <a:avLst/>
          </a:prstGeom>
        </p:spPr>
      </p:pic>
      <p:sp>
        <p:nvSpPr>
          <p:cNvPr id="9" name="Rectangle 8">
            <a:extLst>
              <a:ext uri="{FF2B5EF4-FFF2-40B4-BE49-F238E27FC236}">
                <a16:creationId xmlns:a16="http://schemas.microsoft.com/office/drawing/2014/main" id="{F1650752-33A2-8B6A-6099-E90C34022175}"/>
              </a:ext>
            </a:extLst>
          </p:cNvPr>
          <p:cNvSpPr/>
          <p:nvPr/>
        </p:nvSpPr>
        <p:spPr>
          <a:xfrm>
            <a:off x="2491216" y="1680898"/>
            <a:ext cx="3795889" cy="3019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9509340-63CF-2903-75A5-D31C7CD5F4A3}"/>
              </a:ext>
            </a:extLst>
          </p:cNvPr>
          <p:cNvSpPr txBox="1"/>
          <p:nvPr/>
        </p:nvSpPr>
        <p:spPr>
          <a:xfrm>
            <a:off x="7799816" y="2513455"/>
            <a:ext cx="1249894" cy="369332"/>
          </a:xfrm>
          <a:prstGeom prst="rect">
            <a:avLst/>
          </a:prstGeom>
          <a:noFill/>
        </p:spPr>
        <p:txBody>
          <a:bodyPr wrap="none" rtlCol="0">
            <a:spAutoFit/>
          </a:bodyPr>
          <a:lstStyle/>
          <a:p>
            <a:r>
              <a:rPr lang="en-US" dirty="0"/>
              <a:t>hard drive</a:t>
            </a:r>
          </a:p>
        </p:txBody>
      </p:sp>
      <p:sp>
        <p:nvSpPr>
          <p:cNvPr id="11" name="TextBox 10">
            <a:extLst>
              <a:ext uri="{FF2B5EF4-FFF2-40B4-BE49-F238E27FC236}">
                <a16:creationId xmlns:a16="http://schemas.microsoft.com/office/drawing/2014/main" id="{12FFBC9B-021E-C7CF-9F94-47FDFA233881}"/>
              </a:ext>
            </a:extLst>
          </p:cNvPr>
          <p:cNvSpPr txBox="1"/>
          <p:nvPr/>
        </p:nvSpPr>
        <p:spPr>
          <a:xfrm>
            <a:off x="3699804" y="1734901"/>
            <a:ext cx="1804212" cy="369332"/>
          </a:xfrm>
          <a:prstGeom prst="rect">
            <a:avLst/>
          </a:prstGeom>
          <a:noFill/>
        </p:spPr>
        <p:txBody>
          <a:bodyPr wrap="none" rtlCol="0">
            <a:spAutoFit/>
          </a:bodyPr>
          <a:lstStyle/>
          <a:p>
            <a:r>
              <a:rPr lang="en-US" dirty="0"/>
              <a:t>“the computer”</a:t>
            </a:r>
          </a:p>
        </p:txBody>
      </p:sp>
      <p:sp>
        <p:nvSpPr>
          <p:cNvPr id="12" name="Left-Right Arrow 11">
            <a:extLst>
              <a:ext uri="{FF2B5EF4-FFF2-40B4-BE49-F238E27FC236}">
                <a16:creationId xmlns:a16="http://schemas.microsoft.com/office/drawing/2014/main" id="{9F2C47F3-8D7C-4F13-0673-1338822E2434}"/>
              </a:ext>
            </a:extLst>
          </p:cNvPr>
          <p:cNvSpPr/>
          <p:nvPr/>
        </p:nvSpPr>
        <p:spPr>
          <a:xfrm>
            <a:off x="6470550" y="3190787"/>
            <a:ext cx="1072445" cy="409222"/>
          </a:xfrm>
          <a:prstGeom prst="leftRightArrow">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678B31D-71E8-36B7-4502-44650768462F}"/>
              </a:ext>
            </a:extLst>
          </p:cNvPr>
          <p:cNvSpPr/>
          <p:nvPr/>
        </p:nvSpPr>
        <p:spPr>
          <a:xfrm>
            <a:off x="6287105" y="1680898"/>
            <a:ext cx="3033889" cy="3019778"/>
          </a:xfrm>
          <a:prstGeom prst="rect">
            <a:avLst/>
          </a:prstGeom>
          <a:noFill/>
          <a:ln w="38100" cmpd="sng">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19CD18C-C73F-C141-4D36-BAB88637D54A}"/>
              </a:ext>
            </a:extLst>
          </p:cNvPr>
          <p:cNvSpPr/>
          <p:nvPr/>
        </p:nvSpPr>
        <p:spPr>
          <a:xfrm>
            <a:off x="2674658" y="2160677"/>
            <a:ext cx="1750719" cy="2257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A758501-D797-0E09-46AA-73EB1D2F03B8}"/>
              </a:ext>
            </a:extLst>
          </p:cNvPr>
          <p:cNvSpPr/>
          <p:nvPr/>
        </p:nvSpPr>
        <p:spPr>
          <a:xfrm>
            <a:off x="3055969" y="2202894"/>
            <a:ext cx="961225" cy="523220"/>
          </a:xfrm>
          <a:prstGeom prst="rect">
            <a:avLst/>
          </a:prstGeom>
        </p:spPr>
        <p:txBody>
          <a:bodyPr wrap="none">
            <a:spAutoFit/>
          </a:bodyPr>
          <a:lstStyle/>
          <a:p>
            <a:r>
              <a:rPr lang="en-US" sz="2800" b="1" dirty="0"/>
              <a:t>CPU</a:t>
            </a:r>
          </a:p>
        </p:txBody>
      </p:sp>
      <p:pic>
        <p:nvPicPr>
          <p:cNvPr id="16" name="Picture 15" descr="What Is a CPU? | Extremetech">
            <a:extLst>
              <a:ext uri="{FF2B5EF4-FFF2-40B4-BE49-F238E27FC236}">
                <a16:creationId xmlns:a16="http://schemas.microsoft.com/office/drawing/2014/main" id="{5FA69807-BE9D-5BAB-015B-E16A54D1C4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951" t="15244" r="26195" b="5314"/>
          <a:stretch>
            <a:fillRect/>
          </a:stretch>
        </p:blipFill>
        <p:spPr bwMode="auto">
          <a:xfrm>
            <a:off x="2779853" y="2898626"/>
            <a:ext cx="1540327" cy="127244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C9B5D4A0-7E85-72BE-1DCD-F0909F713AA1}"/>
              </a:ext>
            </a:extLst>
          </p:cNvPr>
          <p:cNvSpPr txBox="1"/>
          <p:nvPr/>
        </p:nvSpPr>
        <p:spPr>
          <a:xfrm>
            <a:off x="2416627" y="5451625"/>
            <a:ext cx="7358746" cy="523220"/>
          </a:xfrm>
          <a:prstGeom prst="rect">
            <a:avLst/>
          </a:prstGeom>
          <a:noFill/>
        </p:spPr>
        <p:txBody>
          <a:bodyPr wrap="none" rtlCol="0">
            <a:spAutoFit/>
          </a:bodyPr>
          <a:lstStyle/>
          <a:p>
            <a:r>
              <a:rPr lang="en-US" sz="2800" dirty="0"/>
              <a:t>010010010011010010010111100010001010</a:t>
            </a:r>
          </a:p>
        </p:txBody>
      </p:sp>
      <p:sp>
        <p:nvSpPr>
          <p:cNvPr id="21" name="TextBox 20">
            <a:extLst>
              <a:ext uri="{FF2B5EF4-FFF2-40B4-BE49-F238E27FC236}">
                <a16:creationId xmlns:a16="http://schemas.microsoft.com/office/drawing/2014/main" id="{6B43A5F6-BCBE-4FAD-55C1-CB8FF329C9DA}"/>
              </a:ext>
            </a:extLst>
          </p:cNvPr>
          <p:cNvSpPr txBox="1"/>
          <p:nvPr/>
        </p:nvSpPr>
        <p:spPr>
          <a:xfrm>
            <a:off x="487221" y="4842124"/>
            <a:ext cx="9288152" cy="461665"/>
          </a:xfrm>
          <a:prstGeom prst="rect">
            <a:avLst/>
          </a:prstGeom>
          <a:noFill/>
        </p:spPr>
        <p:txBody>
          <a:bodyPr wrap="square">
            <a:spAutoFit/>
          </a:bodyPr>
          <a:lstStyle/>
          <a:p>
            <a:pPr marL="342900" indent="-342900">
              <a:buFont typeface="Arial" panose="020B0604020202020204" pitchFamily="34" charset="0"/>
              <a:buChar char="•"/>
            </a:pPr>
            <a:r>
              <a:rPr lang="en-US" sz="2400" dirty="0"/>
              <a:t>Both RAM and the hard drive store a sequence of bits.</a:t>
            </a:r>
          </a:p>
        </p:txBody>
      </p:sp>
    </p:spTree>
    <p:extLst>
      <p:ext uri="{BB962C8B-B14F-4D97-AF65-F5344CB8AC3E}">
        <p14:creationId xmlns:p14="http://schemas.microsoft.com/office/powerpoint/2010/main" val="3125445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47A51-37B1-F523-AF1F-80C4E17DD5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8F6AA2-7149-66E1-2656-2D7E1BD654EF}"/>
              </a:ext>
            </a:extLst>
          </p:cNvPr>
          <p:cNvSpPr>
            <a:spLocks noGrp="1"/>
          </p:cNvSpPr>
          <p:nvPr>
            <p:ph type="title"/>
          </p:nvPr>
        </p:nvSpPr>
        <p:spPr/>
        <p:txBody>
          <a:bodyPr/>
          <a:lstStyle/>
          <a:p>
            <a:r>
              <a:rPr lang="en-US" dirty="0"/>
              <a:t>Word length</a:t>
            </a:r>
          </a:p>
        </p:txBody>
      </p:sp>
      <p:sp>
        <p:nvSpPr>
          <p:cNvPr id="4" name="Rectangle 3">
            <a:extLst>
              <a:ext uri="{FF2B5EF4-FFF2-40B4-BE49-F238E27FC236}">
                <a16:creationId xmlns:a16="http://schemas.microsoft.com/office/drawing/2014/main" id="{A203A191-D7D9-8861-853E-FBA3683EDBBD}"/>
              </a:ext>
            </a:extLst>
          </p:cNvPr>
          <p:cNvSpPr/>
          <p:nvPr/>
        </p:nvSpPr>
        <p:spPr>
          <a:xfrm>
            <a:off x="5260398" y="2160676"/>
            <a:ext cx="971734" cy="2257779"/>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49E466-22E7-D287-3B23-D87D9544B8A8}"/>
              </a:ext>
            </a:extLst>
          </p:cNvPr>
          <p:cNvSpPr/>
          <p:nvPr/>
        </p:nvSpPr>
        <p:spPr>
          <a:xfrm>
            <a:off x="5217534" y="2955067"/>
            <a:ext cx="1026243" cy="523220"/>
          </a:xfrm>
          <a:prstGeom prst="rect">
            <a:avLst/>
          </a:prstGeom>
        </p:spPr>
        <p:txBody>
          <a:bodyPr wrap="none">
            <a:spAutoFit/>
          </a:bodyPr>
          <a:lstStyle/>
          <a:p>
            <a:r>
              <a:rPr lang="en-US" sz="2800" b="1" dirty="0"/>
              <a:t>RAM</a:t>
            </a:r>
          </a:p>
        </p:txBody>
      </p:sp>
      <p:cxnSp>
        <p:nvCxnSpPr>
          <p:cNvPr id="6" name="Straight Arrow Connector 5">
            <a:extLst>
              <a:ext uri="{FF2B5EF4-FFF2-40B4-BE49-F238E27FC236}">
                <a16:creationId xmlns:a16="http://schemas.microsoft.com/office/drawing/2014/main" id="{5DD1DF45-03B4-528C-1082-5C68A130EFD9}"/>
              </a:ext>
            </a:extLst>
          </p:cNvPr>
          <p:cNvCxnSpPr/>
          <p:nvPr/>
        </p:nvCxnSpPr>
        <p:spPr>
          <a:xfrm>
            <a:off x="4441423" y="3190787"/>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DFCBAADF-93FF-5F82-1291-321F5ABD4612}"/>
              </a:ext>
            </a:extLst>
          </p:cNvPr>
          <p:cNvCxnSpPr/>
          <p:nvPr/>
        </p:nvCxnSpPr>
        <p:spPr>
          <a:xfrm flipH="1">
            <a:off x="4441423" y="3441965"/>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8628B3E9-46C0-9867-2CC6-9B74A4AA8427}"/>
              </a:ext>
            </a:extLst>
          </p:cNvPr>
          <p:cNvPicPr>
            <a:picLocks noChangeAspect="1"/>
          </p:cNvPicPr>
          <p:nvPr/>
        </p:nvPicPr>
        <p:blipFill>
          <a:blip r:embed="rId3"/>
          <a:stretch>
            <a:fillRect/>
          </a:stretch>
        </p:blipFill>
        <p:spPr>
          <a:xfrm>
            <a:off x="7599438" y="2898625"/>
            <a:ext cx="1519830" cy="1519830"/>
          </a:xfrm>
          <a:prstGeom prst="rect">
            <a:avLst/>
          </a:prstGeom>
        </p:spPr>
      </p:pic>
      <p:sp>
        <p:nvSpPr>
          <p:cNvPr id="9" name="Rectangle 8">
            <a:extLst>
              <a:ext uri="{FF2B5EF4-FFF2-40B4-BE49-F238E27FC236}">
                <a16:creationId xmlns:a16="http://schemas.microsoft.com/office/drawing/2014/main" id="{E7A919C1-AE63-EA28-11CE-CBAC9FF641A5}"/>
              </a:ext>
            </a:extLst>
          </p:cNvPr>
          <p:cNvSpPr/>
          <p:nvPr/>
        </p:nvSpPr>
        <p:spPr>
          <a:xfrm>
            <a:off x="2491216" y="1680898"/>
            <a:ext cx="3795889" cy="3019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066BE47-6891-6343-5931-396350C55FB1}"/>
              </a:ext>
            </a:extLst>
          </p:cNvPr>
          <p:cNvSpPr txBox="1"/>
          <p:nvPr/>
        </p:nvSpPr>
        <p:spPr>
          <a:xfrm>
            <a:off x="7799816" y="2513455"/>
            <a:ext cx="1249894" cy="369332"/>
          </a:xfrm>
          <a:prstGeom prst="rect">
            <a:avLst/>
          </a:prstGeom>
          <a:noFill/>
        </p:spPr>
        <p:txBody>
          <a:bodyPr wrap="none" rtlCol="0">
            <a:spAutoFit/>
          </a:bodyPr>
          <a:lstStyle/>
          <a:p>
            <a:r>
              <a:rPr lang="en-US" dirty="0"/>
              <a:t>hard drive</a:t>
            </a:r>
          </a:p>
        </p:txBody>
      </p:sp>
      <p:sp>
        <p:nvSpPr>
          <p:cNvPr id="11" name="TextBox 10">
            <a:extLst>
              <a:ext uri="{FF2B5EF4-FFF2-40B4-BE49-F238E27FC236}">
                <a16:creationId xmlns:a16="http://schemas.microsoft.com/office/drawing/2014/main" id="{BAF0B8CA-560A-1244-EB39-F1DD4B8CB22C}"/>
              </a:ext>
            </a:extLst>
          </p:cNvPr>
          <p:cNvSpPr txBox="1"/>
          <p:nvPr/>
        </p:nvSpPr>
        <p:spPr>
          <a:xfrm>
            <a:off x="3699804" y="1734901"/>
            <a:ext cx="1804212" cy="369332"/>
          </a:xfrm>
          <a:prstGeom prst="rect">
            <a:avLst/>
          </a:prstGeom>
          <a:noFill/>
        </p:spPr>
        <p:txBody>
          <a:bodyPr wrap="none" rtlCol="0">
            <a:spAutoFit/>
          </a:bodyPr>
          <a:lstStyle/>
          <a:p>
            <a:r>
              <a:rPr lang="en-US" dirty="0"/>
              <a:t>“the computer”</a:t>
            </a:r>
          </a:p>
        </p:txBody>
      </p:sp>
      <p:sp>
        <p:nvSpPr>
          <p:cNvPr id="12" name="Left-Right Arrow 11">
            <a:extLst>
              <a:ext uri="{FF2B5EF4-FFF2-40B4-BE49-F238E27FC236}">
                <a16:creationId xmlns:a16="http://schemas.microsoft.com/office/drawing/2014/main" id="{CF3B7718-68D4-825D-72F3-24265328E2A3}"/>
              </a:ext>
            </a:extLst>
          </p:cNvPr>
          <p:cNvSpPr/>
          <p:nvPr/>
        </p:nvSpPr>
        <p:spPr>
          <a:xfrm>
            <a:off x="6470550" y="3190787"/>
            <a:ext cx="1072445" cy="409222"/>
          </a:xfrm>
          <a:prstGeom prst="leftRightArrow">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5A94A62-0BC8-F8D8-87C8-B2641C9D0FC9}"/>
              </a:ext>
            </a:extLst>
          </p:cNvPr>
          <p:cNvSpPr/>
          <p:nvPr/>
        </p:nvSpPr>
        <p:spPr>
          <a:xfrm>
            <a:off x="6287105" y="1680898"/>
            <a:ext cx="3033889" cy="3019778"/>
          </a:xfrm>
          <a:prstGeom prst="rect">
            <a:avLst/>
          </a:prstGeom>
          <a:noFill/>
          <a:ln w="38100" cmpd="sng">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0671DF8-996E-8A39-AFA0-734F0FC31713}"/>
              </a:ext>
            </a:extLst>
          </p:cNvPr>
          <p:cNvSpPr/>
          <p:nvPr/>
        </p:nvSpPr>
        <p:spPr>
          <a:xfrm>
            <a:off x="2674658" y="2160677"/>
            <a:ext cx="1750719" cy="2257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D9BEB6B-3879-FEF7-F113-D8FE217EF1BE}"/>
              </a:ext>
            </a:extLst>
          </p:cNvPr>
          <p:cNvSpPr/>
          <p:nvPr/>
        </p:nvSpPr>
        <p:spPr>
          <a:xfrm>
            <a:off x="3055969" y="2202894"/>
            <a:ext cx="961225" cy="523220"/>
          </a:xfrm>
          <a:prstGeom prst="rect">
            <a:avLst/>
          </a:prstGeom>
        </p:spPr>
        <p:txBody>
          <a:bodyPr wrap="none">
            <a:spAutoFit/>
          </a:bodyPr>
          <a:lstStyle/>
          <a:p>
            <a:r>
              <a:rPr lang="en-US" sz="2800" b="1" dirty="0"/>
              <a:t>CPU</a:t>
            </a:r>
          </a:p>
        </p:txBody>
      </p:sp>
      <p:pic>
        <p:nvPicPr>
          <p:cNvPr id="16" name="Picture 15" descr="What Is a CPU? | Extremetech">
            <a:extLst>
              <a:ext uri="{FF2B5EF4-FFF2-40B4-BE49-F238E27FC236}">
                <a16:creationId xmlns:a16="http://schemas.microsoft.com/office/drawing/2014/main" id="{0F0DFA97-B9C2-C17F-5BA8-D57C0F532C2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951" t="15244" r="26195" b="5314"/>
          <a:stretch>
            <a:fillRect/>
          </a:stretch>
        </p:blipFill>
        <p:spPr bwMode="auto">
          <a:xfrm>
            <a:off x="2779853" y="2898626"/>
            <a:ext cx="1540327" cy="127244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BDD381A-B339-A521-7474-6274963A19B5}"/>
              </a:ext>
            </a:extLst>
          </p:cNvPr>
          <p:cNvSpPr txBox="1"/>
          <p:nvPr/>
        </p:nvSpPr>
        <p:spPr>
          <a:xfrm>
            <a:off x="612648" y="4873188"/>
            <a:ext cx="10653578"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t>To simplify hardware, these bits are grouped into fixed length chunks called “words”, e.g., in groups of 4.</a:t>
            </a:r>
          </a:p>
        </p:txBody>
      </p:sp>
      <p:sp>
        <p:nvSpPr>
          <p:cNvPr id="3" name="TextBox 2">
            <a:extLst>
              <a:ext uri="{FF2B5EF4-FFF2-40B4-BE49-F238E27FC236}">
                <a16:creationId xmlns:a16="http://schemas.microsoft.com/office/drawing/2014/main" id="{6D5F5E4B-A664-3172-7AFE-B9AC58BD8076}"/>
              </a:ext>
            </a:extLst>
          </p:cNvPr>
          <p:cNvSpPr txBox="1"/>
          <p:nvPr/>
        </p:nvSpPr>
        <p:spPr>
          <a:xfrm>
            <a:off x="1678485" y="5907899"/>
            <a:ext cx="8135560" cy="523220"/>
          </a:xfrm>
          <a:prstGeom prst="rect">
            <a:avLst/>
          </a:prstGeom>
          <a:noFill/>
        </p:spPr>
        <p:txBody>
          <a:bodyPr wrap="none" rtlCol="0">
            <a:spAutoFit/>
          </a:bodyPr>
          <a:lstStyle/>
          <a:p>
            <a:r>
              <a:rPr lang="en-US" sz="2800" dirty="0"/>
              <a:t>0100 1001 0011 0100 1001 0111 1000 1000 1010</a:t>
            </a:r>
          </a:p>
        </p:txBody>
      </p:sp>
    </p:spTree>
    <p:extLst>
      <p:ext uri="{BB962C8B-B14F-4D97-AF65-F5344CB8AC3E}">
        <p14:creationId xmlns:p14="http://schemas.microsoft.com/office/powerpoint/2010/main" val="588928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45DE0-B2F2-E26B-2FFD-2F12D947F3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E112D-3A4E-6569-4597-14FBDAD37A9B}"/>
              </a:ext>
            </a:extLst>
          </p:cNvPr>
          <p:cNvSpPr>
            <a:spLocks noGrp="1"/>
          </p:cNvSpPr>
          <p:nvPr>
            <p:ph type="title"/>
          </p:nvPr>
        </p:nvSpPr>
        <p:spPr/>
        <p:txBody>
          <a:bodyPr/>
          <a:lstStyle/>
          <a:p>
            <a:r>
              <a:rPr lang="en-US" dirty="0"/>
              <a:t>Computers today</a:t>
            </a:r>
          </a:p>
        </p:txBody>
      </p:sp>
      <p:sp>
        <p:nvSpPr>
          <p:cNvPr id="4" name="Rectangle 3">
            <a:extLst>
              <a:ext uri="{FF2B5EF4-FFF2-40B4-BE49-F238E27FC236}">
                <a16:creationId xmlns:a16="http://schemas.microsoft.com/office/drawing/2014/main" id="{F9F57938-2D91-3F85-1590-184999E76821}"/>
              </a:ext>
            </a:extLst>
          </p:cNvPr>
          <p:cNvSpPr/>
          <p:nvPr/>
        </p:nvSpPr>
        <p:spPr>
          <a:xfrm>
            <a:off x="5260398" y="2160676"/>
            <a:ext cx="971734" cy="2257779"/>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33B396B-B89F-BA5F-7A42-8A4C0D6AE8CB}"/>
              </a:ext>
            </a:extLst>
          </p:cNvPr>
          <p:cNvSpPr/>
          <p:nvPr/>
        </p:nvSpPr>
        <p:spPr>
          <a:xfrm>
            <a:off x="5217534" y="2955067"/>
            <a:ext cx="1026243" cy="523220"/>
          </a:xfrm>
          <a:prstGeom prst="rect">
            <a:avLst/>
          </a:prstGeom>
        </p:spPr>
        <p:txBody>
          <a:bodyPr wrap="none">
            <a:spAutoFit/>
          </a:bodyPr>
          <a:lstStyle/>
          <a:p>
            <a:r>
              <a:rPr lang="en-US" sz="2800" b="1" dirty="0"/>
              <a:t>RAM</a:t>
            </a:r>
          </a:p>
        </p:txBody>
      </p:sp>
      <p:cxnSp>
        <p:nvCxnSpPr>
          <p:cNvPr id="6" name="Straight Arrow Connector 5">
            <a:extLst>
              <a:ext uri="{FF2B5EF4-FFF2-40B4-BE49-F238E27FC236}">
                <a16:creationId xmlns:a16="http://schemas.microsoft.com/office/drawing/2014/main" id="{C9415812-463E-7984-3008-58598CB62D6C}"/>
              </a:ext>
            </a:extLst>
          </p:cNvPr>
          <p:cNvCxnSpPr/>
          <p:nvPr/>
        </p:nvCxnSpPr>
        <p:spPr>
          <a:xfrm>
            <a:off x="4441423" y="3190787"/>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065BECDF-8B31-F319-6824-5E5F70202C32}"/>
              </a:ext>
            </a:extLst>
          </p:cNvPr>
          <p:cNvCxnSpPr/>
          <p:nvPr/>
        </p:nvCxnSpPr>
        <p:spPr>
          <a:xfrm flipH="1">
            <a:off x="4441423" y="3441965"/>
            <a:ext cx="804333" cy="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pic>
        <p:nvPicPr>
          <p:cNvPr id="8" name="Picture 7">
            <a:extLst>
              <a:ext uri="{FF2B5EF4-FFF2-40B4-BE49-F238E27FC236}">
                <a16:creationId xmlns:a16="http://schemas.microsoft.com/office/drawing/2014/main" id="{E6043ABE-158C-B37A-B482-2A212FC480F1}"/>
              </a:ext>
            </a:extLst>
          </p:cNvPr>
          <p:cNvPicPr>
            <a:picLocks noChangeAspect="1"/>
          </p:cNvPicPr>
          <p:nvPr/>
        </p:nvPicPr>
        <p:blipFill>
          <a:blip r:embed="rId3"/>
          <a:stretch>
            <a:fillRect/>
          </a:stretch>
        </p:blipFill>
        <p:spPr>
          <a:xfrm>
            <a:off x="7599438" y="2898625"/>
            <a:ext cx="1519830" cy="1519830"/>
          </a:xfrm>
          <a:prstGeom prst="rect">
            <a:avLst/>
          </a:prstGeom>
        </p:spPr>
      </p:pic>
      <p:sp>
        <p:nvSpPr>
          <p:cNvPr id="9" name="Rectangle 8">
            <a:extLst>
              <a:ext uri="{FF2B5EF4-FFF2-40B4-BE49-F238E27FC236}">
                <a16:creationId xmlns:a16="http://schemas.microsoft.com/office/drawing/2014/main" id="{F2B58C3A-4B02-4936-9305-E2E339978AD7}"/>
              </a:ext>
            </a:extLst>
          </p:cNvPr>
          <p:cNvSpPr/>
          <p:nvPr/>
        </p:nvSpPr>
        <p:spPr>
          <a:xfrm>
            <a:off x="2491216" y="1680898"/>
            <a:ext cx="3795889" cy="3019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BD5E1A9-8675-F0B1-8CFC-93BB5584E23C}"/>
              </a:ext>
            </a:extLst>
          </p:cNvPr>
          <p:cNvSpPr txBox="1"/>
          <p:nvPr/>
        </p:nvSpPr>
        <p:spPr>
          <a:xfrm>
            <a:off x="7799816" y="2513455"/>
            <a:ext cx="1249894" cy="369332"/>
          </a:xfrm>
          <a:prstGeom prst="rect">
            <a:avLst/>
          </a:prstGeom>
          <a:noFill/>
        </p:spPr>
        <p:txBody>
          <a:bodyPr wrap="none" rtlCol="0">
            <a:spAutoFit/>
          </a:bodyPr>
          <a:lstStyle/>
          <a:p>
            <a:r>
              <a:rPr lang="en-US" dirty="0"/>
              <a:t>hard drive</a:t>
            </a:r>
          </a:p>
        </p:txBody>
      </p:sp>
      <p:sp>
        <p:nvSpPr>
          <p:cNvPr id="11" name="TextBox 10">
            <a:extLst>
              <a:ext uri="{FF2B5EF4-FFF2-40B4-BE49-F238E27FC236}">
                <a16:creationId xmlns:a16="http://schemas.microsoft.com/office/drawing/2014/main" id="{012FD83F-4BC4-C468-5D57-7F349D6CCF14}"/>
              </a:ext>
            </a:extLst>
          </p:cNvPr>
          <p:cNvSpPr txBox="1"/>
          <p:nvPr/>
        </p:nvSpPr>
        <p:spPr>
          <a:xfrm>
            <a:off x="3699804" y="1734901"/>
            <a:ext cx="1804212" cy="369332"/>
          </a:xfrm>
          <a:prstGeom prst="rect">
            <a:avLst/>
          </a:prstGeom>
          <a:noFill/>
        </p:spPr>
        <p:txBody>
          <a:bodyPr wrap="none" rtlCol="0">
            <a:spAutoFit/>
          </a:bodyPr>
          <a:lstStyle/>
          <a:p>
            <a:r>
              <a:rPr lang="en-US" dirty="0"/>
              <a:t>“the computer”</a:t>
            </a:r>
          </a:p>
        </p:txBody>
      </p:sp>
      <p:sp>
        <p:nvSpPr>
          <p:cNvPr id="12" name="Left-Right Arrow 11">
            <a:extLst>
              <a:ext uri="{FF2B5EF4-FFF2-40B4-BE49-F238E27FC236}">
                <a16:creationId xmlns:a16="http://schemas.microsoft.com/office/drawing/2014/main" id="{147A0107-88CF-C10D-F4CD-79D79CF7A567}"/>
              </a:ext>
            </a:extLst>
          </p:cNvPr>
          <p:cNvSpPr/>
          <p:nvPr/>
        </p:nvSpPr>
        <p:spPr>
          <a:xfrm>
            <a:off x="6470550" y="3190787"/>
            <a:ext cx="1072445" cy="409222"/>
          </a:xfrm>
          <a:prstGeom prst="leftRightArrow">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BBEFBA-CD24-8B49-2D74-3F6AF8DC6A08}"/>
              </a:ext>
            </a:extLst>
          </p:cNvPr>
          <p:cNvSpPr/>
          <p:nvPr/>
        </p:nvSpPr>
        <p:spPr>
          <a:xfrm>
            <a:off x="6287105" y="1680898"/>
            <a:ext cx="3033889" cy="3019778"/>
          </a:xfrm>
          <a:prstGeom prst="rect">
            <a:avLst/>
          </a:prstGeom>
          <a:noFill/>
          <a:ln w="38100" cmpd="sng">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DFCA0-3902-DFB7-16CA-23CC6BD029B7}"/>
              </a:ext>
            </a:extLst>
          </p:cNvPr>
          <p:cNvSpPr/>
          <p:nvPr/>
        </p:nvSpPr>
        <p:spPr>
          <a:xfrm>
            <a:off x="2674658" y="2160677"/>
            <a:ext cx="1750719" cy="2257778"/>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8C1B766-110B-4F92-C81A-DF1BCDDAF316}"/>
              </a:ext>
            </a:extLst>
          </p:cNvPr>
          <p:cNvSpPr/>
          <p:nvPr/>
        </p:nvSpPr>
        <p:spPr>
          <a:xfrm>
            <a:off x="3055969" y="2202894"/>
            <a:ext cx="961225" cy="523220"/>
          </a:xfrm>
          <a:prstGeom prst="rect">
            <a:avLst/>
          </a:prstGeom>
        </p:spPr>
        <p:txBody>
          <a:bodyPr wrap="none">
            <a:spAutoFit/>
          </a:bodyPr>
          <a:lstStyle/>
          <a:p>
            <a:r>
              <a:rPr lang="en-US" sz="2800" b="1" dirty="0"/>
              <a:t>CPU</a:t>
            </a:r>
          </a:p>
        </p:txBody>
      </p:sp>
      <p:pic>
        <p:nvPicPr>
          <p:cNvPr id="16" name="Picture 15" descr="What Is a CPU? | Extremetech">
            <a:extLst>
              <a:ext uri="{FF2B5EF4-FFF2-40B4-BE49-F238E27FC236}">
                <a16:creationId xmlns:a16="http://schemas.microsoft.com/office/drawing/2014/main" id="{748619A9-3A2D-9FB9-BACB-B95EFB133B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951" t="15244" r="26195" b="5314"/>
          <a:stretch>
            <a:fillRect/>
          </a:stretch>
        </p:blipFill>
        <p:spPr bwMode="auto">
          <a:xfrm>
            <a:off x="2779853" y="2898626"/>
            <a:ext cx="1540327" cy="127244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5FDA49C-0AA8-76B0-345A-19F321A4E40D}"/>
              </a:ext>
            </a:extLst>
          </p:cNvPr>
          <p:cNvSpPr txBox="1"/>
          <p:nvPr/>
        </p:nvSpPr>
        <p:spPr>
          <a:xfrm>
            <a:off x="612648" y="4873188"/>
            <a:ext cx="10653578"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t>Most computers today work with 64-bit words.</a:t>
            </a:r>
          </a:p>
        </p:txBody>
      </p:sp>
    </p:spTree>
    <p:extLst>
      <p:ext uri="{BB962C8B-B14F-4D97-AF65-F5344CB8AC3E}">
        <p14:creationId xmlns:p14="http://schemas.microsoft.com/office/powerpoint/2010/main" val="1950203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5B92C-2620-29CA-792A-AC8F37F0103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7C05DF7-F74F-2441-ECA3-942B871A4AF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7ED699C-20C5-491C-6BB7-CA7CD93371C5}"/>
              </a:ext>
            </a:extLst>
          </p:cNvPr>
          <p:cNvSpPr>
            <a:spLocks noGrp="1"/>
          </p:cNvSpPr>
          <p:nvPr>
            <p:ph type="sldNum" sz="quarter" idx="12"/>
          </p:nvPr>
        </p:nvSpPr>
        <p:spPr/>
        <p:txBody>
          <a:bodyPr/>
          <a:lstStyle/>
          <a:p>
            <a:fld id="{CC057153-B650-4DEB-B370-79DDCFDCE934}" type="slidenum">
              <a:rPr lang="en-US" smtClean="0"/>
              <a:t>22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9A6F381-0CA6-B8DA-2BCD-9E361E4432FA}"/>
                  </a:ext>
                </a:extLst>
              </p:cNvPr>
              <p:cNvSpPr>
                <a:spLocks noGrp="1"/>
              </p:cNvSpPr>
              <p:nvPr>
                <p:ph idx="1"/>
              </p:nvPr>
            </p:nvSpPr>
            <p:spPr>
              <a:xfrm>
                <a:off x="612647" y="1715532"/>
                <a:ext cx="10817353" cy="4593828"/>
              </a:xfrm>
            </p:spPr>
            <p:txBody>
              <a:bodyPr>
                <a:noAutofit/>
              </a:bodyPr>
              <a:lstStyle/>
              <a:p>
                <a:r>
                  <a:rPr lang="en-US" sz="2400" i="1" dirty="0"/>
                  <a:t>What happens if we want to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1101</m:t>
                        </m:r>
                      </m:e>
                      <m:sub>
                        <m:r>
                          <a:rPr lang="en-US" sz="2400" b="0" i="1" smtClean="0">
                            <a:latin typeface="Cambria Math" panose="02040503050406030204" pitchFamily="18" charset="0"/>
                          </a:rPr>
                          <m:t>2</m:t>
                        </m:r>
                      </m:sub>
                    </m:sSub>
                  </m:oMath>
                </a14:m>
                <a:r>
                  <a:rPr lang="en-US" sz="2400" i="1" dirty="0"/>
                  <a:t> but only have 4 bits available?</a:t>
                </a:r>
                <a:br>
                  <a:rPr lang="en-US" sz="2400" i="1" dirty="0"/>
                </a:br>
                <a:br>
                  <a:rPr lang="en-US" sz="2400" i="1" dirty="0"/>
                </a:br>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49A6F381-0CA6-B8DA-2BCD-9E361E4432FA}"/>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2425551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CB797-8954-EB06-DA0A-6440C207570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6C4F6E9-E08F-AE44-B61B-C24DE8BC12D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F08F1ADD-3480-475C-5551-103B1A80D2E2}"/>
              </a:ext>
            </a:extLst>
          </p:cNvPr>
          <p:cNvSpPr>
            <a:spLocks noGrp="1"/>
          </p:cNvSpPr>
          <p:nvPr>
            <p:ph type="sldNum" sz="quarter" idx="12"/>
          </p:nvPr>
        </p:nvSpPr>
        <p:spPr/>
        <p:txBody>
          <a:bodyPr/>
          <a:lstStyle/>
          <a:p>
            <a:fld id="{CC057153-B650-4DEB-B370-79DDCFDCE934}" type="slidenum">
              <a:rPr lang="en-US" smtClean="0"/>
              <a:t>23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64B1A69-3863-1737-C57C-0696198D7C63}"/>
                  </a:ext>
                </a:extLst>
              </p:cNvPr>
              <p:cNvSpPr>
                <a:spLocks noGrp="1"/>
              </p:cNvSpPr>
              <p:nvPr>
                <p:ph idx="1"/>
              </p:nvPr>
            </p:nvSpPr>
            <p:spPr>
              <a:xfrm>
                <a:off x="612647" y="1715532"/>
                <a:ext cx="10817353" cy="4593828"/>
              </a:xfrm>
            </p:spPr>
            <p:txBody>
              <a:bodyPr>
                <a:noAutofit/>
              </a:bodyPr>
              <a:lstStyle/>
              <a:p>
                <a:r>
                  <a:rPr lang="en-US" sz="2400" i="1" dirty="0"/>
                  <a:t>What happens if we want to add the binary numbers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1001</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1101</m:t>
                        </m:r>
                      </m:e>
                      <m:sub>
                        <m:r>
                          <a:rPr lang="en-US" sz="2400" b="0" i="1" smtClean="0">
                            <a:latin typeface="Cambria Math" panose="02040503050406030204" pitchFamily="18" charset="0"/>
                          </a:rPr>
                          <m:t>2</m:t>
                        </m:r>
                      </m:sub>
                    </m:sSub>
                  </m:oMath>
                </a14:m>
                <a:r>
                  <a:rPr lang="en-US" sz="2400" i="1" dirty="0"/>
                  <a:t> but only have 4 bits available?</a:t>
                </a:r>
                <a:br>
                  <a:rPr lang="en-US" sz="2400" i="1" dirty="0"/>
                </a:br>
                <a:br>
                  <a:rPr lang="en-US" sz="2400" i="1" dirty="0"/>
                </a:br>
                <a:endParaRPr lang="en-US" sz="2400" i="1" dirty="0"/>
              </a:p>
              <a:p>
                <a:endParaRPr lang="en-US" sz="1800" dirty="0"/>
              </a:p>
            </p:txBody>
          </p:sp>
        </mc:Choice>
        <mc:Fallback xmlns="">
          <p:sp>
            <p:nvSpPr>
              <p:cNvPr id="4" name="Content Placeholder 3">
                <a:extLst>
                  <a:ext uri="{FF2B5EF4-FFF2-40B4-BE49-F238E27FC236}">
                    <a16:creationId xmlns:a16="http://schemas.microsoft.com/office/drawing/2014/main" id="{C64B1A69-3863-1737-C57C-0696198D7C63}"/>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8B83BCF-16CD-B526-2E55-4597702529A0}"/>
                  </a:ext>
                </a:extLst>
              </p:cNvPr>
              <p:cNvSpPr txBox="1"/>
              <p:nvPr/>
            </p:nvSpPr>
            <p:spPr>
              <a:xfrm>
                <a:off x="762000" y="3050724"/>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1 0 0 1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1 0 0 1</a:t>
                </a:r>
                <a:r>
                  <a:rPr lang="en-US" sz="2400" baseline="-25000" dirty="0"/>
                  <a:t>2</a:t>
                </a:r>
              </a:p>
              <a:p>
                <a:pPr>
                  <a:lnSpc>
                    <a:spcPct val="150000"/>
                  </a:lnSpc>
                </a:pPr>
                <a:r>
                  <a:rPr lang="en-US" sz="2400" dirty="0"/>
                  <a:t>+ 1 1  0 1</a:t>
                </a:r>
                <a:r>
                  <a:rPr lang="en-US" sz="2400" baseline="-25000" dirty="0"/>
                  <a:t>2</a:t>
                </a:r>
                <a:br>
                  <a:rPr lang="en-US" sz="2400" dirty="0"/>
                </a:br>
                <a:r>
                  <a:rPr lang="en-US" sz="2400" dirty="0">
                    <a:solidFill>
                      <a:srgbClr val="C00000"/>
                    </a:solidFill>
                  </a:rPr>
                  <a:t>1 </a:t>
                </a:r>
                <a:r>
                  <a:rPr lang="en-US" sz="2400" dirty="0"/>
                  <a:t>0 1 1 0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98B83BCF-16CD-B526-2E55-4597702529A0}"/>
                  </a:ext>
                </a:extLst>
              </p:cNvPr>
              <p:cNvSpPr txBox="1">
                <a:spLocks noRot="1" noChangeAspect="1" noMove="1" noResize="1" noEditPoints="1" noAdjustHandles="1" noChangeArrowheads="1" noChangeShapeType="1" noTextEdit="1"/>
              </p:cNvSpPr>
              <p:nvPr/>
            </p:nvSpPr>
            <p:spPr>
              <a:xfrm>
                <a:off x="762000" y="3050724"/>
                <a:ext cx="6098720" cy="2243819"/>
              </a:xfrm>
              <a:prstGeom prst="rect">
                <a:avLst/>
              </a:prstGeom>
              <a:blipFill>
                <a:blip r:embed="rId4"/>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818E50EC-9BED-2D71-4B4D-768D686813BA}"/>
              </a:ext>
            </a:extLst>
          </p:cNvPr>
          <p:cNvCxnSpPr>
            <a:cxnSpLocks/>
          </p:cNvCxnSpPr>
          <p:nvPr/>
        </p:nvCxnSpPr>
        <p:spPr>
          <a:xfrm>
            <a:off x="762000" y="48584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61377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AC8AF-3C77-F832-DB0A-EFFCDE37A14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CB44592-52FA-A4F5-B8CB-377F266DAC9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Overflow</a:t>
            </a:r>
          </a:p>
        </p:txBody>
      </p:sp>
      <p:sp>
        <p:nvSpPr>
          <p:cNvPr id="11" name="Slide Number Placeholder 10">
            <a:extLst>
              <a:ext uri="{FF2B5EF4-FFF2-40B4-BE49-F238E27FC236}">
                <a16:creationId xmlns:a16="http://schemas.microsoft.com/office/drawing/2014/main" id="{5AC34C9D-15AB-8B3C-0F7B-F1CE7ABBF302}"/>
              </a:ext>
            </a:extLst>
          </p:cNvPr>
          <p:cNvSpPr>
            <a:spLocks noGrp="1"/>
          </p:cNvSpPr>
          <p:nvPr>
            <p:ph type="sldNum" sz="quarter" idx="12"/>
          </p:nvPr>
        </p:nvSpPr>
        <p:spPr/>
        <p:txBody>
          <a:bodyPr/>
          <a:lstStyle/>
          <a:p>
            <a:fld id="{CC057153-B650-4DEB-B370-79DDCFDCE934}" type="slidenum">
              <a:rPr lang="en-US" smtClean="0"/>
              <a:t>24</a:t>
            </a:fld>
            <a:endParaRPr lang="en-US"/>
          </a:p>
        </p:txBody>
      </p:sp>
      <p:sp>
        <p:nvSpPr>
          <p:cNvPr id="4" name="Content Placeholder 3">
            <a:extLst>
              <a:ext uri="{FF2B5EF4-FFF2-40B4-BE49-F238E27FC236}">
                <a16:creationId xmlns:a16="http://schemas.microsoft.com/office/drawing/2014/main" id="{7F87491D-36B8-EEAB-F267-26FF0C2E69FE}"/>
              </a:ext>
            </a:extLst>
          </p:cNvPr>
          <p:cNvSpPr>
            <a:spLocks noGrp="1"/>
          </p:cNvSpPr>
          <p:nvPr>
            <p:ph idx="1"/>
          </p:nvPr>
        </p:nvSpPr>
        <p:spPr>
          <a:xfrm>
            <a:off x="612647" y="1715532"/>
            <a:ext cx="10817353" cy="4593828"/>
          </a:xfrm>
        </p:spPr>
        <p:txBody>
          <a:bodyPr>
            <a:noAutofit/>
          </a:bodyPr>
          <a:lstStyle/>
          <a:p>
            <a:r>
              <a:rPr lang="en-US" sz="2400" dirty="0"/>
              <a:t>If we operate on a fixed number of bits, addition can </a:t>
            </a:r>
            <a:r>
              <a:rPr lang="en-US" sz="2400" b="1" dirty="0"/>
              <a:t>overflow </a:t>
            </a:r>
            <a:r>
              <a:rPr lang="en-US" sz="2400" dirty="0"/>
              <a:t>if the result is too big to fit in the available space. </a:t>
            </a:r>
          </a:p>
          <a:p>
            <a:endParaRPr lang="en-US" sz="180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4F27036-6C54-7174-AF8C-B249F0C3A466}"/>
                  </a:ext>
                </a:extLst>
              </p:cNvPr>
              <p:cNvSpPr txBox="1"/>
              <p:nvPr/>
            </p:nvSpPr>
            <p:spPr>
              <a:xfrm>
                <a:off x="762000" y="3050724"/>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1 0 0 1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1 0 0 1</a:t>
                </a:r>
                <a:r>
                  <a:rPr lang="en-US" sz="2400" baseline="-25000" dirty="0"/>
                  <a:t>2</a:t>
                </a:r>
              </a:p>
              <a:p>
                <a:pPr>
                  <a:lnSpc>
                    <a:spcPct val="150000"/>
                  </a:lnSpc>
                </a:pPr>
                <a:r>
                  <a:rPr lang="en-US" sz="2400" dirty="0"/>
                  <a:t>+ 1 1  0 1</a:t>
                </a:r>
                <a:r>
                  <a:rPr lang="en-US" sz="2400" baseline="-25000" dirty="0"/>
                  <a:t>2</a:t>
                </a:r>
                <a:br>
                  <a:rPr lang="en-US" sz="2400" dirty="0"/>
                </a:br>
                <a:r>
                  <a:rPr lang="en-US" sz="2400" dirty="0">
                    <a:solidFill>
                      <a:srgbClr val="C00000"/>
                    </a:solidFill>
                  </a:rPr>
                  <a:t>1 </a:t>
                </a:r>
                <a:r>
                  <a:rPr lang="en-US" sz="2400" dirty="0"/>
                  <a:t>0 1 1 0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94F27036-6C54-7174-AF8C-B249F0C3A466}"/>
                  </a:ext>
                </a:extLst>
              </p:cNvPr>
              <p:cNvSpPr txBox="1">
                <a:spLocks noRot="1" noChangeAspect="1" noMove="1" noResize="1" noEditPoints="1" noAdjustHandles="1" noChangeArrowheads="1" noChangeShapeType="1" noTextEdit="1"/>
              </p:cNvSpPr>
              <p:nvPr/>
            </p:nvSpPr>
            <p:spPr>
              <a:xfrm>
                <a:off x="762000" y="3050724"/>
                <a:ext cx="6098720" cy="2243819"/>
              </a:xfrm>
              <a:prstGeom prst="rect">
                <a:avLst/>
              </a:prstGeom>
              <a:blipFill>
                <a:blip r:embed="rId3"/>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B96B6042-3D65-C6B1-9227-04B9513E7614}"/>
              </a:ext>
            </a:extLst>
          </p:cNvPr>
          <p:cNvCxnSpPr>
            <a:cxnSpLocks/>
          </p:cNvCxnSpPr>
          <p:nvPr/>
        </p:nvCxnSpPr>
        <p:spPr>
          <a:xfrm>
            <a:off x="762000" y="48584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98356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8B049-AEDC-A947-96C7-FF3A2A79B39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E37D8D3-015A-F665-ADC2-F664D3F64CD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1686F426-FD56-8672-E044-A6522711F48E}"/>
              </a:ext>
            </a:extLst>
          </p:cNvPr>
          <p:cNvSpPr>
            <a:spLocks noGrp="1"/>
          </p:cNvSpPr>
          <p:nvPr>
            <p:ph type="sldNum" sz="quarter" idx="12"/>
          </p:nvPr>
        </p:nvSpPr>
        <p:spPr/>
        <p:txBody>
          <a:bodyPr/>
          <a:lstStyle/>
          <a:p>
            <a:fld id="{CC057153-B650-4DEB-B370-79DDCFDCE934}" type="slidenum">
              <a:rPr lang="en-US" smtClean="0"/>
              <a:t>25</a:t>
            </a:fld>
            <a:endParaRPr lang="en-US"/>
          </a:p>
        </p:txBody>
      </p:sp>
      <p:sp>
        <p:nvSpPr>
          <p:cNvPr id="4" name="Content Placeholder 3">
            <a:extLst>
              <a:ext uri="{FF2B5EF4-FFF2-40B4-BE49-F238E27FC236}">
                <a16:creationId xmlns:a16="http://schemas.microsoft.com/office/drawing/2014/main" id="{BB81E3AF-7484-D99E-FD34-8DFA29F18738}"/>
              </a:ext>
            </a:extLst>
          </p:cNvPr>
          <p:cNvSpPr>
            <a:spLocks noGrp="1"/>
          </p:cNvSpPr>
          <p:nvPr>
            <p:ph idx="1"/>
          </p:nvPr>
        </p:nvSpPr>
        <p:spPr>
          <a:xfrm>
            <a:off x="612647" y="1715532"/>
            <a:ext cx="10817353" cy="4593828"/>
          </a:xfrm>
        </p:spPr>
        <p:txBody>
          <a:bodyPr>
            <a:noAutofit/>
          </a:bodyPr>
          <a:lstStyle/>
          <a:p>
            <a:r>
              <a:rPr lang="en-US" sz="2400" dirty="0"/>
              <a:t>If we operate on a fixed number of bits, addition can </a:t>
            </a:r>
            <a:r>
              <a:rPr lang="en-US" sz="2400" b="1" dirty="0"/>
              <a:t>overflow </a:t>
            </a:r>
            <a:r>
              <a:rPr lang="en-US" sz="2400" dirty="0"/>
              <a:t>if the result is too big to fit in the available space. </a:t>
            </a:r>
          </a:p>
          <a:p>
            <a:endParaRPr lang="en-US" sz="1800" dirty="0"/>
          </a:p>
          <a:p>
            <a:endParaRPr lang="en-US" sz="1800" dirty="0"/>
          </a:p>
          <a:p>
            <a:endParaRPr lang="en-US" sz="1800" dirty="0"/>
          </a:p>
          <a:p>
            <a:endParaRPr lang="en-US" sz="1800" dirty="0"/>
          </a:p>
          <a:p>
            <a:endParaRPr lang="en-US" sz="1800" dirty="0"/>
          </a:p>
          <a:p>
            <a:endParaRPr lang="en-US" sz="1800" dirty="0"/>
          </a:p>
          <a:p>
            <a:r>
              <a:rPr lang="en-US" sz="2400" i="1" dirty="0"/>
              <a:t>How can we detect overflow?</a:t>
            </a:r>
            <a:endParaRPr lang="en-US" sz="1800" i="1" dirty="0"/>
          </a:p>
          <a:p>
            <a:endParaRPr lang="en-US" sz="180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23B393B-043B-D0D7-68B9-E0FF383080F1}"/>
                  </a:ext>
                </a:extLst>
              </p:cNvPr>
              <p:cNvSpPr txBox="1"/>
              <p:nvPr/>
            </p:nvSpPr>
            <p:spPr>
              <a:xfrm>
                <a:off x="762000" y="3050724"/>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1 0 0 1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1 0 0 1</a:t>
                </a:r>
                <a:r>
                  <a:rPr lang="en-US" sz="2400" baseline="-25000" dirty="0"/>
                  <a:t>2</a:t>
                </a:r>
              </a:p>
              <a:p>
                <a:pPr>
                  <a:lnSpc>
                    <a:spcPct val="150000"/>
                  </a:lnSpc>
                </a:pPr>
                <a:r>
                  <a:rPr lang="en-US" sz="2400" dirty="0"/>
                  <a:t>+ 1 1 0 1</a:t>
                </a:r>
                <a:r>
                  <a:rPr lang="en-US" sz="2400" baseline="-25000" dirty="0"/>
                  <a:t>2</a:t>
                </a:r>
                <a:br>
                  <a:rPr lang="en-US" sz="2400" dirty="0"/>
                </a:br>
                <a:r>
                  <a:rPr lang="en-US" sz="2400" dirty="0">
                    <a:solidFill>
                      <a:srgbClr val="C00000"/>
                    </a:solidFill>
                  </a:rPr>
                  <a:t> 1 </a:t>
                </a:r>
                <a:r>
                  <a:rPr lang="en-US" sz="2400" dirty="0"/>
                  <a:t>0 1 1 0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323B393B-043B-D0D7-68B9-E0FF383080F1}"/>
                  </a:ext>
                </a:extLst>
              </p:cNvPr>
              <p:cNvSpPr txBox="1">
                <a:spLocks noRot="1" noChangeAspect="1" noMove="1" noResize="1" noEditPoints="1" noAdjustHandles="1" noChangeArrowheads="1" noChangeShapeType="1" noTextEdit="1"/>
              </p:cNvSpPr>
              <p:nvPr/>
            </p:nvSpPr>
            <p:spPr>
              <a:xfrm>
                <a:off x="762000" y="3050724"/>
                <a:ext cx="6098720" cy="2243819"/>
              </a:xfrm>
              <a:prstGeom prst="rect">
                <a:avLst/>
              </a:prstGeom>
              <a:blipFill>
                <a:blip r:embed="rId3"/>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09C5909B-1D76-5202-E3A3-7CD91E5E7D55}"/>
              </a:ext>
            </a:extLst>
          </p:cNvPr>
          <p:cNvCxnSpPr>
            <a:cxnSpLocks/>
          </p:cNvCxnSpPr>
          <p:nvPr/>
        </p:nvCxnSpPr>
        <p:spPr>
          <a:xfrm>
            <a:off x="762000" y="48584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05155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66537-DA35-A14B-6971-15A7C9F2C12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0FDDBD2-F515-B6B1-69BE-1799A772C63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b="1" kern="1200" dirty="0">
                <a:solidFill>
                  <a:schemeClr val="tx1"/>
                </a:solidFill>
                <a:latin typeface="+mj-lt"/>
                <a:ea typeface="+mj-ea"/>
                <a:cs typeface="+mj-cs"/>
              </a:rPr>
              <a:t>Think</a:t>
            </a:r>
          </a:p>
        </p:txBody>
      </p:sp>
      <p:sp>
        <p:nvSpPr>
          <p:cNvPr id="11" name="Slide Number Placeholder 10">
            <a:extLst>
              <a:ext uri="{FF2B5EF4-FFF2-40B4-BE49-F238E27FC236}">
                <a16:creationId xmlns:a16="http://schemas.microsoft.com/office/drawing/2014/main" id="{4EF76F7A-606D-B657-3DCA-B0090170D490}"/>
              </a:ext>
            </a:extLst>
          </p:cNvPr>
          <p:cNvSpPr>
            <a:spLocks noGrp="1"/>
          </p:cNvSpPr>
          <p:nvPr>
            <p:ph type="sldNum" sz="quarter" idx="12"/>
          </p:nvPr>
        </p:nvSpPr>
        <p:spPr/>
        <p:txBody>
          <a:bodyPr/>
          <a:lstStyle/>
          <a:p>
            <a:fld id="{CC057153-B650-4DEB-B370-79DDCFDCE934}" type="slidenum">
              <a:rPr lang="en-US" smtClean="0"/>
              <a:t>26</a:t>
            </a:fld>
            <a:endParaRPr lang="en-US"/>
          </a:p>
        </p:txBody>
      </p:sp>
      <p:sp>
        <p:nvSpPr>
          <p:cNvPr id="4" name="Content Placeholder 3">
            <a:extLst>
              <a:ext uri="{FF2B5EF4-FFF2-40B4-BE49-F238E27FC236}">
                <a16:creationId xmlns:a16="http://schemas.microsoft.com/office/drawing/2014/main" id="{8317DF9A-D3FF-BD72-28D8-FD4E6F0876F7}"/>
              </a:ext>
            </a:extLst>
          </p:cNvPr>
          <p:cNvSpPr>
            <a:spLocks noGrp="1"/>
          </p:cNvSpPr>
          <p:nvPr>
            <p:ph idx="1"/>
          </p:nvPr>
        </p:nvSpPr>
        <p:spPr>
          <a:xfrm>
            <a:off x="612647" y="1715532"/>
            <a:ext cx="10817353" cy="4593828"/>
          </a:xfrm>
        </p:spPr>
        <p:txBody>
          <a:bodyPr>
            <a:noAutofit/>
          </a:bodyPr>
          <a:lstStyle/>
          <a:p>
            <a:r>
              <a:rPr lang="en-US" sz="2400" dirty="0"/>
              <a:t>If we operate on a fixed number of bits, addition can </a:t>
            </a:r>
            <a:r>
              <a:rPr lang="en-US" sz="2400" b="1" dirty="0"/>
              <a:t>overflow </a:t>
            </a:r>
            <a:r>
              <a:rPr lang="en-US" sz="2400" dirty="0"/>
              <a:t>if the result is too big to fit in the available space. </a:t>
            </a:r>
          </a:p>
          <a:p>
            <a:endParaRPr lang="en-US" sz="1800" dirty="0"/>
          </a:p>
          <a:p>
            <a:endParaRPr lang="en-US" sz="1800" dirty="0"/>
          </a:p>
          <a:p>
            <a:endParaRPr lang="en-US" sz="1800" dirty="0"/>
          </a:p>
          <a:p>
            <a:endParaRPr lang="en-US" sz="1800" dirty="0"/>
          </a:p>
          <a:p>
            <a:endParaRPr lang="en-US" sz="1800" dirty="0"/>
          </a:p>
          <a:p>
            <a:endParaRPr lang="en-US" sz="1800" dirty="0"/>
          </a:p>
          <a:p>
            <a:r>
              <a:rPr lang="en-US" sz="2400" i="1" dirty="0"/>
              <a:t>How can we detect overflow?</a:t>
            </a:r>
            <a:endParaRPr lang="en-US" sz="1800" i="1" dirty="0"/>
          </a:p>
          <a:p>
            <a:pPr lvl="1"/>
            <a:r>
              <a:rPr lang="en-US" sz="2400" dirty="0"/>
              <a:t>If the carry bit for the MSB is 1, then we have overflow</a:t>
            </a:r>
            <a:endParaRPr lang="en-US" sz="1600"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883BCA1-A5D8-0779-4182-42C4C98AA3F7}"/>
                  </a:ext>
                </a:extLst>
              </p:cNvPr>
              <p:cNvSpPr txBox="1"/>
              <p:nvPr/>
            </p:nvSpPr>
            <p:spPr>
              <a:xfrm>
                <a:off x="762000" y="3050724"/>
                <a:ext cx="6098720" cy="2243819"/>
              </a:xfrm>
              <a:prstGeom prst="rect">
                <a:avLst/>
              </a:prstGeom>
              <a:noFill/>
            </p:spPr>
            <p:txBody>
              <a:bodyPr wrap="square">
                <a:spAutoFit/>
              </a:bodyPr>
              <a:lstStyle/>
              <a:p>
                <a:pPr marL="0" indent="0">
                  <a:lnSpc>
                    <a:spcPct val="150000"/>
                  </a:lnSpc>
                  <a:buNone/>
                </a:pPr>
                <a:r>
                  <a:rPr lang="en-US" sz="2400" dirty="0">
                    <a:solidFill>
                      <a:schemeClr val="accent3"/>
                    </a:solidFill>
                  </a:rPr>
                  <a:t>1 0 0 1</a:t>
                </a:r>
                <a14:m>
                  <m:oMath xmlns:m="http://schemas.openxmlformats.org/officeDocument/2006/math">
                    <m:r>
                      <a:rPr lang="en-US"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carry</a:t>
                </a:r>
              </a:p>
              <a:p>
                <a:pPr marL="0" indent="0">
                  <a:lnSpc>
                    <a:spcPct val="150000"/>
                  </a:lnSpc>
                  <a:buNone/>
                </a:pPr>
                <a:r>
                  <a:rPr lang="en-US" sz="2400" dirty="0"/>
                  <a:t>   1 0 0 1</a:t>
                </a:r>
                <a:r>
                  <a:rPr lang="en-US" sz="2400" baseline="-25000" dirty="0"/>
                  <a:t>2</a:t>
                </a:r>
              </a:p>
              <a:p>
                <a:pPr>
                  <a:lnSpc>
                    <a:spcPct val="150000"/>
                  </a:lnSpc>
                </a:pPr>
                <a:r>
                  <a:rPr lang="en-US" sz="2400" dirty="0"/>
                  <a:t>+ 1 1 0 1</a:t>
                </a:r>
                <a:r>
                  <a:rPr lang="en-US" sz="2400" baseline="-25000" dirty="0"/>
                  <a:t>2</a:t>
                </a:r>
                <a:br>
                  <a:rPr lang="en-US" sz="2400" dirty="0"/>
                </a:br>
                <a:r>
                  <a:rPr lang="en-US" sz="2400" dirty="0">
                    <a:solidFill>
                      <a:srgbClr val="C00000"/>
                    </a:solidFill>
                  </a:rPr>
                  <a:t> 1 </a:t>
                </a:r>
                <a:r>
                  <a:rPr lang="en-US" sz="2400" dirty="0"/>
                  <a:t>0 1 1 0</a:t>
                </a:r>
                <a:r>
                  <a:rPr lang="en-US" sz="2400" baseline="-25000" dirty="0"/>
                  <a:t>2</a:t>
                </a:r>
                <a:endParaRPr lang="en-US" sz="2400" dirty="0"/>
              </a:p>
            </p:txBody>
          </p:sp>
        </mc:Choice>
        <mc:Fallback xmlns="">
          <p:sp>
            <p:nvSpPr>
              <p:cNvPr id="2" name="TextBox 1">
                <a:extLst>
                  <a:ext uri="{FF2B5EF4-FFF2-40B4-BE49-F238E27FC236}">
                    <a16:creationId xmlns:a16="http://schemas.microsoft.com/office/drawing/2014/main" id="{4883BCA1-A5D8-0779-4182-42C4C98AA3F7}"/>
                  </a:ext>
                </a:extLst>
              </p:cNvPr>
              <p:cNvSpPr txBox="1">
                <a:spLocks noRot="1" noChangeAspect="1" noMove="1" noResize="1" noEditPoints="1" noAdjustHandles="1" noChangeArrowheads="1" noChangeShapeType="1" noTextEdit="1"/>
              </p:cNvSpPr>
              <p:nvPr/>
            </p:nvSpPr>
            <p:spPr>
              <a:xfrm>
                <a:off x="762000" y="3050724"/>
                <a:ext cx="6098720" cy="2243819"/>
              </a:xfrm>
              <a:prstGeom prst="rect">
                <a:avLst/>
              </a:prstGeom>
              <a:blipFill>
                <a:blip r:embed="rId3"/>
                <a:stretch>
                  <a:fillRect l="-1667" b="-5056"/>
                </a:stretch>
              </a:blipFill>
            </p:spPr>
            <p:txBody>
              <a:bodyPr/>
              <a:lstStyle/>
              <a:p>
                <a:r>
                  <a:rPr lang="en-US">
                    <a:noFill/>
                  </a:rPr>
                  <a:t> </a:t>
                </a:r>
              </a:p>
            </p:txBody>
          </p:sp>
        </mc:Fallback>
      </mc:AlternateContent>
      <p:cxnSp>
        <p:nvCxnSpPr>
          <p:cNvPr id="3" name="Straight Connector 2">
            <a:extLst>
              <a:ext uri="{FF2B5EF4-FFF2-40B4-BE49-F238E27FC236}">
                <a16:creationId xmlns:a16="http://schemas.microsoft.com/office/drawing/2014/main" id="{5EBF139C-1372-4294-AD13-08ECB4571485}"/>
              </a:ext>
            </a:extLst>
          </p:cNvPr>
          <p:cNvCxnSpPr>
            <a:cxnSpLocks/>
          </p:cNvCxnSpPr>
          <p:nvPr/>
        </p:nvCxnSpPr>
        <p:spPr>
          <a:xfrm>
            <a:off x="762000" y="4858434"/>
            <a:ext cx="1293167"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79552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9B5C7283-CED8-8C82-6748-7D20D112BB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F33925-C6F6-0E2A-FDDA-AE16BC1E43B5}"/>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Signed numbers</a:t>
            </a:r>
          </a:p>
        </p:txBody>
      </p:sp>
      <p:sp>
        <p:nvSpPr>
          <p:cNvPr id="30" name="Slide Number Placeholder 29">
            <a:extLst>
              <a:ext uri="{FF2B5EF4-FFF2-40B4-BE49-F238E27FC236}">
                <a16:creationId xmlns:a16="http://schemas.microsoft.com/office/drawing/2014/main" id="{540808AA-8322-25DD-DA0A-0C538952B837}"/>
              </a:ext>
            </a:extLst>
          </p:cNvPr>
          <p:cNvSpPr>
            <a:spLocks noGrp="1"/>
          </p:cNvSpPr>
          <p:nvPr>
            <p:ph type="sldNum" sz="quarter" idx="12"/>
          </p:nvPr>
        </p:nvSpPr>
        <p:spPr/>
        <p:txBody>
          <a:bodyPr/>
          <a:lstStyle/>
          <a:p>
            <a:fld id="{CC057153-B650-4DEB-B370-79DDCFDCE934}" type="slidenum">
              <a:rPr lang="en-US" smtClean="0"/>
              <a:t>27</a:t>
            </a:fld>
            <a:endParaRPr lang="en-US"/>
          </a:p>
        </p:txBody>
      </p:sp>
      <p:sp>
        <p:nvSpPr>
          <p:cNvPr id="31" name="TextBox 30">
            <a:extLst>
              <a:ext uri="{FF2B5EF4-FFF2-40B4-BE49-F238E27FC236}">
                <a16:creationId xmlns:a16="http://schemas.microsoft.com/office/drawing/2014/main" id="{648CC5AE-C69F-316A-AEC7-236CB4CD1858}"/>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47123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3D876-36A6-2E81-4F10-B7C8F5123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241061-6B48-EC2C-5609-D2AF5C469DDF}"/>
              </a:ext>
            </a:extLst>
          </p:cNvPr>
          <p:cNvSpPr>
            <a:spLocks noGrp="1"/>
          </p:cNvSpPr>
          <p:nvPr>
            <p:ph type="title"/>
          </p:nvPr>
        </p:nvSpPr>
        <p:spPr/>
        <p:txBody>
          <a:bodyPr/>
          <a:lstStyle/>
          <a:p>
            <a:r>
              <a:rPr lang="en-US" dirty="0"/>
              <a:t>Binary numbers revisited</a:t>
            </a:r>
          </a:p>
        </p:txBody>
      </p:sp>
      <p:sp>
        <p:nvSpPr>
          <p:cNvPr id="4" name="TextBox 3">
            <a:extLst>
              <a:ext uri="{FF2B5EF4-FFF2-40B4-BE49-F238E27FC236}">
                <a16:creationId xmlns:a16="http://schemas.microsoft.com/office/drawing/2014/main" id="{5386E21F-6327-B6A3-52DF-11935EB028C3}"/>
              </a:ext>
            </a:extLst>
          </p:cNvPr>
          <p:cNvSpPr txBox="1"/>
          <p:nvPr/>
        </p:nvSpPr>
        <p:spPr>
          <a:xfrm>
            <a:off x="612648" y="1680898"/>
            <a:ext cx="3727111" cy="461665"/>
          </a:xfrm>
          <a:prstGeom prst="rect">
            <a:avLst/>
          </a:prstGeom>
          <a:noFill/>
        </p:spPr>
        <p:txBody>
          <a:bodyPr wrap="none" rtlCol="0">
            <a:spAutoFit/>
          </a:bodyPr>
          <a:lstStyle/>
          <a:p>
            <a:pPr marL="457200" indent="-457200">
              <a:buFont typeface="Arial" panose="020B0604020202020204" pitchFamily="34" charset="0"/>
              <a:buChar char="•"/>
            </a:pPr>
            <a:r>
              <a:rPr lang="en-US" sz="2400" i="1" dirty="0"/>
              <a:t>What is -6</a:t>
            </a:r>
            <a:r>
              <a:rPr lang="en-US" sz="2400" i="1" baseline="-25000" dirty="0"/>
              <a:t>10</a:t>
            </a:r>
            <a:r>
              <a:rPr lang="en-US" sz="2400" i="1" dirty="0"/>
              <a:t> in binary?</a:t>
            </a:r>
          </a:p>
        </p:txBody>
      </p:sp>
    </p:spTree>
    <p:extLst>
      <p:ext uri="{BB962C8B-B14F-4D97-AF65-F5344CB8AC3E}">
        <p14:creationId xmlns:p14="http://schemas.microsoft.com/office/powerpoint/2010/main" val="3854156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F2C47-8D2D-BC2F-46A0-755ED04A69F4}"/>
              </a:ext>
            </a:extLst>
          </p:cNvPr>
          <p:cNvSpPr>
            <a:spLocks noGrp="1"/>
          </p:cNvSpPr>
          <p:nvPr>
            <p:ph type="title"/>
          </p:nvPr>
        </p:nvSpPr>
        <p:spPr/>
        <p:txBody>
          <a:bodyPr/>
          <a:lstStyle/>
          <a:p>
            <a:r>
              <a:rPr lang="en-US" dirty="0"/>
              <a:t>One option: sign/magnitude</a:t>
            </a:r>
          </a:p>
        </p:txBody>
      </p:sp>
      <p:cxnSp>
        <p:nvCxnSpPr>
          <p:cNvPr id="5" name="Straight Connector 4">
            <a:extLst>
              <a:ext uri="{FF2B5EF4-FFF2-40B4-BE49-F238E27FC236}">
                <a16:creationId xmlns:a16="http://schemas.microsoft.com/office/drawing/2014/main" id="{DC0EB06A-4E12-98E1-0C0A-F6D0955B27D9}"/>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F8C5C373-14B9-A06C-E0ED-C4F75253C204}"/>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689670F-7325-B138-8E36-E9C31585C7AF}"/>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E2312888-9788-DB43-FD84-44F0E7AB1FAB}"/>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8028373F-0436-8CC6-D740-01563E8CB39C}"/>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C8A243E2-9B52-029A-D13C-08C6EC7F6A03}"/>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93F12372-3B0A-A409-B60C-C5430A5BD225}"/>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2DEC4729-1950-C967-A4FC-6E9086EE0DCA}"/>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2DB94A0D-9DF6-DD44-820E-44E90353EFBA}"/>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Tree>
    <p:extLst>
      <p:ext uri="{BB962C8B-B14F-4D97-AF65-F5344CB8AC3E}">
        <p14:creationId xmlns:p14="http://schemas.microsoft.com/office/powerpoint/2010/main" val="1400126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6DEFC-A11F-9CB4-5C54-1A1CDB010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6D9B68-FC09-88CE-6050-E57D85146FBC}"/>
              </a:ext>
            </a:extLst>
          </p:cNvPr>
          <p:cNvSpPr>
            <a:spLocks noGrp="1"/>
          </p:cNvSpPr>
          <p:nvPr>
            <p:ph type="title"/>
          </p:nvPr>
        </p:nvSpPr>
        <p:spPr/>
        <p:txBody>
          <a:bodyPr/>
          <a:lstStyle/>
          <a:p>
            <a:r>
              <a:rPr lang="en-US" dirty="0"/>
              <a:t>One option: sign/magnitude</a:t>
            </a:r>
          </a:p>
        </p:txBody>
      </p:sp>
      <p:cxnSp>
        <p:nvCxnSpPr>
          <p:cNvPr id="5" name="Straight Connector 4">
            <a:extLst>
              <a:ext uri="{FF2B5EF4-FFF2-40B4-BE49-F238E27FC236}">
                <a16:creationId xmlns:a16="http://schemas.microsoft.com/office/drawing/2014/main" id="{7FE44E27-8321-B594-DB36-403590EE5416}"/>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AA551FED-82CD-0B61-1EF8-36D9BCE080A5}"/>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DCB3D72-2F84-4930-BC76-4FBEE86AE893}"/>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1088AA8F-7491-DF17-49F3-A8D0C539AC65}"/>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38D0C2A5-303F-0042-6DDD-48D0576E6AF5}"/>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8A25AB07-B305-C629-EBF9-37CED7DE3D36}"/>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0A41B2C2-8843-86DA-F29C-FB9E0D4EF0F3}"/>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04C4E349-DEFD-78AE-D784-362DD2DF948E}"/>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59682906-C8EA-C962-48E2-54793DB09C7F}"/>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
        <p:nvSpPr>
          <p:cNvPr id="3" name="TextBox 2">
            <a:extLst>
              <a:ext uri="{FF2B5EF4-FFF2-40B4-BE49-F238E27FC236}">
                <a16:creationId xmlns:a16="http://schemas.microsoft.com/office/drawing/2014/main" id="{6A0F332B-AE15-798D-DDCF-2E79706284C2}"/>
              </a:ext>
            </a:extLst>
          </p:cNvPr>
          <p:cNvSpPr txBox="1"/>
          <p:nvPr/>
        </p:nvSpPr>
        <p:spPr>
          <a:xfrm>
            <a:off x="6789684" y="2459517"/>
            <a:ext cx="4934230" cy="461665"/>
          </a:xfrm>
          <a:prstGeom prst="rect">
            <a:avLst/>
          </a:prstGeom>
          <a:noFill/>
        </p:spPr>
        <p:txBody>
          <a:bodyPr wrap="square" rtlCol="0">
            <a:spAutoFit/>
          </a:bodyPr>
          <a:lstStyle/>
          <a:p>
            <a:r>
              <a:rPr lang="en-US" sz="2400" i="1" dirty="0"/>
              <a:t>What is -6</a:t>
            </a:r>
            <a:r>
              <a:rPr lang="en-US" sz="2400" i="1" baseline="-25000" dirty="0"/>
              <a:t>10</a:t>
            </a:r>
            <a:r>
              <a:rPr lang="en-US" sz="2400" i="1" dirty="0"/>
              <a:t> in sign/magnitude?</a:t>
            </a:r>
          </a:p>
        </p:txBody>
      </p:sp>
    </p:spTree>
    <p:extLst>
      <p:ext uri="{BB962C8B-B14F-4D97-AF65-F5344CB8AC3E}">
        <p14:creationId xmlns:p14="http://schemas.microsoft.com/office/powerpoint/2010/main" val="3419127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5D208-D17B-E8EA-8D5E-87D4149FAD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5F375-94B9-494B-9418-1E1C11BC5622}"/>
              </a:ext>
            </a:extLst>
          </p:cNvPr>
          <p:cNvSpPr>
            <a:spLocks noGrp="1"/>
          </p:cNvSpPr>
          <p:nvPr>
            <p:ph type="title"/>
          </p:nvPr>
        </p:nvSpPr>
        <p:spPr/>
        <p:txBody>
          <a:bodyPr/>
          <a:lstStyle/>
          <a:p>
            <a:r>
              <a:rPr lang="en-US" dirty="0"/>
              <a:t>One option: sign/magnitude</a:t>
            </a:r>
          </a:p>
        </p:txBody>
      </p:sp>
      <p:cxnSp>
        <p:nvCxnSpPr>
          <p:cNvPr id="5" name="Straight Connector 4">
            <a:extLst>
              <a:ext uri="{FF2B5EF4-FFF2-40B4-BE49-F238E27FC236}">
                <a16:creationId xmlns:a16="http://schemas.microsoft.com/office/drawing/2014/main" id="{AA151182-BA5A-8D91-596D-E97D52F7BD68}"/>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0BD4131-63F5-FC98-1B5A-86F5DC4D164F}"/>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E661C78-1BCE-6714-41D2-5817BE94A2B2}"/>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54EE8CF-0DD5-6CF5-8C9C-17967566CE71}"/>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03AFB331-F410-D2C4-3E6B-DF2F7896D938}"/>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B46E175B-F897-567E-D0B2-8AA792D2FFED}"/>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61F8E0FF-6720-0AE4-AD9E-3559A6175B94}"/>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C6F25C1C-805B-9DCB-BFC8-7BDBB281859B}"/>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88417EFE-E03D-AE66-D04D-3F041F57A057}"/>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
        <p:nvSpPr>
          <p:cNvPr id="3" name="TextBox 2">
            <a:extLst>
              <a:ext uri="{FF2B5EF4-FFF2-40B4-BE49-F238E27FC236}">
                <a16:creationId xmlns:a16="http://schemas.microsoft.com/office/drawing/2014/main" id="{F83B9722-2E21-05E3-6C53-8F0A4C7801DC}"/>
              </a:ext>
            </a:extLst>
          </p:cNvPr>
          <p:cNvSpPr txBox="1"/>
          <p:nvPr/>
        </p:nvSpPr>
        <p:spPr>
          <a:xfrm>
            <a:off x="6789684" y="2459517"/>
            <a:ext cx="4934230" cy="1200329"/>
          </a:xfrm>
          <a:prstGeom prst="rect">
            <a:avLst/>
          </a:prstGeom>
          <a:noFill/>
        </p:spPr>
        <p:txBody>
          <a:bodyPr wrap="square" rtlCol="0">
            <a:spAutoFit/>
          </a:bodyPr>
          <a:lstStyle/>
          <a:p>
            <a:r>
              <a:rPr lang="en-US" sz="2400" i="1" dirty="0"/>
              <a:t>What are the range of values we can support with 4 bits in sign/magnitude representation?</a:t>
            </a:r>
          </a:p>
        </p:txBody>
      </p:sp>
      <p:sp>
        <p:nvSpPr>
          <p:cNvPr id="4" name="TextBox 3">
            <a:extLst>
              <a:ext uri="{FF2B5EF4-FFF2-40B4-BE49-F238E27FC236}">
                <a16:creationId xmlns:a16="http://schemas.microsoft.com/office/drawing/2014/main" id="{7D7A5957-2035-2911-6311-B42EC56C6924}"/>
              </a:ext>
            </a:extLst>
          </p:cNvPr>
          <p:cNvSpPr txBox="1"/>
          <p:nvPr/>
        </p:nvSpPr>
        <p:spPr>
          <a:xfrm>
            <a:off x="3639205" y="2249215"/>
            <a:ext cx="383438" cy="523220"/>
          </a:xfrm>
          <a:prstGeom prst="rect">
            <a:avLst/>
          </a:prstGeom>
          <a:noFill/>
        </p:spPr>
        <p:txBody>
          <a:bodyPr wrap="none" rtlCol="0">
            <a:spAutoFit/>
          </a:bodyPr>
          <a:lstStyle/>
          <a:p>
            <a:r>
              <a:rPr lang="en-US" sz="2800" dirty="0"/>
              <a:t>1</a:t>
            </a:r>
          </a:p>
        </p:txBody>
      </p:sp>
      <p:sp>
        <p:nvSpPr>
          <p:cNvPr id="14" name="TextBox 13">
            <a:extLst>
              <a:ext uri="{FF2B5EF4-FFF2-40B4-BE49-F238E27FC236}">
                <a16:creationId xmlns:a16="http://schemas.microsoft.com/office/drawing/2014/main" id="{213AD684-DDF7-87C1-0FD0-A5B9C82C51AD}"/>
              </a:ext>
            </a:extLst>
          </p:cNvPr>
          <p:cNvSpPr txBox="1"/>
          <p:nvPr/>
        </p:nvSpPr>
        <p:spPr>
          <a:xfrm>
            <a:off x="4277802" y="2249215"/>
            <a:ext cx="383438" cy="523220"/>
          </a:xfrm>
          <a:prstGeom prst="rect">
            <a:avLst/>
          </a:prstGeom>
          <a:noFill/>
        </p:spPr>
        <p:txBody>
          <a:bodyPr wrap="none" rtlCol="0">
            <a:spAutoFit/>
          </a:bodyPr>
          <a:lstStyle/>
          <a:p>
            <a:r>
              <a:rPr lang="en-US" sz="2800" dirty="0"/>
              <a:t>1</a:t>
            </a:r>
          </a:p>
        </p:txBody>
      </p:sp>
      <p:sp>
        <p:nvSpPr>
          <p:cNvPr id="15" name="TextBox 14">
            <a:extLst>
              <a:ext uri="{FF2B5EF4-FFF2-40B4-BE49-F238E27FC236}">
                <a16:creationId xmlns:a16="http://schemas.microsoft.com/office/drawing/2014/main" id="{53F630C0-55F0-3D62-3BD6-73B6DBB2F9EA}"/>
              </a:ext>
            </a:extLst>
          </p:cNvPr>
          <p:cNvSpPr txBox="1"/>
          <p:nvPr/>
        </p:nvSpPr>
        <p:spPr>
          <a:xfrm>
            <a:off x="4881159" y="2243961"/>
            <a:ext cx="383438" cy="523220"/>
          </a:xfrm>
          <a:prstGeom prst="rect">
            <a:avLst/>
          </a:prstGeom>
          <a:noFill/>
        </p:spPr>
        <p:txBody>
          <a:bodyPr wrap="none" rtlCol="0">
            <a:spAutoFit/>
          </a:bodyPr>
          <a:lstStyle/>
          <a:p>
            <a:r>
              <a:rPr lang="en-US" sz="2800" dirty="0"/>
              <a:t>1</a:t>
            </a:r>
          </a:p>
        </p:txBody>
      </p:sp>
      <p:sp>
        <p:nvSpPr>
          <p:cNvPr id="16" name="TextBox 15">
            <a:extLst>
              <a:ext uri="{FF2B5EF4-FFF2-40B4-BE49-F238E27FC236}">
                <a16:creationId xmlns:a16="http://schemas.microsoft.com/office/drawing/2014/main" id="{8D11B895-AB0A-F7AA-378F-27D880EBCAEA}"/>
              </a:ext>
            </a:extLst>
          </p:cNvPr>
          <p:cNvSpPr txBox="1"/>
          <p:nvPr/>
        </p:nvSpPr>
        <p:spPr>
          <a:xfrm>
            <a:off x="5571841" y="2251879"/>
            <a:ext cx="383438"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3577432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EC6A5-E06F-7777-3016-FA88BDC55D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0887BA-B0FC-8AFE-949E-06E9134BBC0D}"/>
              </a:ext>
            </a:extLst>
          </p:cNvPr>
          <p:cNvSpPr>
            <a:spLocks noGrp="1"/>
          </p:cNvSpPr>
          <p:nvPr>
            <p:ph type="title"/>
          </p:nvPr>
        </p:nvSpPr>
        <p:spPr/>
        <p:txBody>
          <a:bodyPr/>
          <a:lstStyle/>
          <a:p>
            <a:r>
              <a:rPr lang="en-US" dirty="0"/>
              <a:t>One option: sign/magnitude</a:t>
            </a:r>
          </a:p>
        </p:txBody>
      </p:sp>
      <p:cxnSp>
        <p:nvCxnSpPr>
          <p:cNvPr id="5" name="Straight Connector 4">
            <a:extLst>
              <a:ext uri="{FF2B5EF4-FFF2-40B4-BE49-F238E27FC236}">
                <a16:creationId xmlns:a16="http://schemas.microsoft.com/office/drawing/2014/main" id="{C10DC9F6-7176-8FB0-8B0F-8A6CFBE3B0FD}"/>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65327351-15AA-BF98-890F-0315DB26D64D}"/>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37EF993-F314-60BE-D86C-9442C70F1663}"/>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1E691FF-499E-51BF-098D-3251C661769E}"/>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7CDADA27-851D-F7E1-42FD-55A2B46112BE}"/>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5BE32311-4114-8E16-BB07-A9F30A87DFBA}"/>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8CE64CD0-3232-181F-E78F-A8BB529AC049}"/>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DC9BEEDC-372A-223F-C6D7-50BD267E7343}"/>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7D319ED5-C0EE-C570-D3BC-6A5F3BC9CEF4}"/>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
        <p:nvSpPr>
          <p:cNvPr id="3" name="TextBox 2">
            <a:extLst>
              <a:ext uri="{FF2B5EF4-FFF2-40B4-BE49-F238E27FC236}">
                <a16:creationId xmlns:a16="http://schemas.microsoft.com/office/drawing/2014/main" id="{00D400BC-620B-AE6A-AD05-652707A08639}"/>
              </a:ext>
            </a:extLst>
          </p:cNvPr>
          <p:cNvSpPr txBox="1"/>
          <p:nvPr/>
        </p:nvSpPr>
        <p:spPr>
          <a:xfrm>
            <a:off x="6789684" y="2459517"/>
            <a:ext cx="4934230" cy="1938992"/>
          </a:xfrm>
          <a:prstGeom prst="rect">
            <a:avLst/>
          </a:prstGeom>
          <a:noFill/>
        </p:spPr>
        <p:txBody>
          <a:bodyPr wrap="square" rtlCol="0">
            <a:spAutoFit/>
          </a:bodyPr>
          <a:lstStyle/>
          <a:p>
            <a:r>
              <a:rPr lang="en-US" sz="2400" i="1" dirty="0"/>
              <a:t>What are the range of values we can support with 4 bits in sign/magnitude representation?</a:t>
            </a:r>
          </a:p>
          <a:p>
            <a:endParaRPr lang="en-US" sz="2400" i="1" dirty="0"/>
          </a:p>
          <a:p>
            <a:r>
              <a:rPr lang="en-US" sz="2400" dirty="0">
                <a:solidFill>
                  <a:srgbClr val="0A0FEC"/>
                </a:solidFill>
              </a:rPr>
              <a:t>	</a:t>
            </a:r>
            <a:r>
              <a:rPr lang="en-US" sz="2400" dirty="0"/>
              <a:t>1111 = -7 to 0111 = 7</a:t>
            </a:r>
            <a:endParaRPr lang="en-US" sz="2400" i="1" dirty="0"/>
          </a:p>
        </p:txBody>
      </p:sp>
      <p:sp>
        <p:nvSpPr>
          <p:cNvPr id="4" name="TextBox 3">
            <a:extLst>
              <a:ext uri="{FF2B5EF4-FFF2-40B4-BE49-F238E27FC236}">
                <a16:creationId xmlns:a16="http://schemas.microsoft.com/office/drawing/2014/main" id="{CFEA37E7-A622-E8D1-3ACA-F1A73205408E}"/>
              </a:ext>
            </a:extLst>
          </p:cNvPr>
          <p:cNvSpPr txBox="1"/>
          <p:nvPr/>
        </p:nvSpPr>
        <p:spPr>
          <a:xfrm>
            <a:off x="3639205" y="2249215"/>
            <a:ext cx="383438" cy="523220"/>
          </a:xfrm>
          <a:prstGeom prst="rect">
            <a:avLst/>
          </a:prstGeom>
          <a:noFill/>
        </p:spPr>
        <p:txBody>
          <a:bodyPr wrap="none" rtlCol="0">
            <a:spAutoFit/>
          </a:bodyPr>
          <a:lstStyle/>
          <a:p>
            <a:r>
              <a:rPr lang="en-US" sz="2800" dirty="0"/>
              <a:t>1</a:t>
            </a:r>
          </a:p>
        </p:txBody>
      </p:sp>
      <p:sp>
        <p:nvSpPr>
          <p:cNvPr id="14" name="TextBox 13">
            <a:extLst>
              <a:ext uri="{FF2B5EF4-FFF2-40B4-BE49-F238E27FC236}">
                <a16:creationId xmlns:a16="http://schemas.microsoft.com/office/drawing/2014/main" id="{3F064AB1-1681-8AC8-DF8E-697659A50D3C}"/>
              </a:ext>
            </a:extLst>
          </p:cNvPr>
          <p:cNvSpPr txBox="1"/>
          <p:nvPr/>
        </p:nvSpPr>
        <p:spPr>
          <a:xfrm>
            <a:off x="4277802" y="2249215"/>
            <a:ext cx="383438" cy="523220"/>
          </a:xfrm>
          <a:prstGeom prst="rect">
            <a:avLst/>
          </a:prstGeom>
          <a:noFill/>
        </p:spPr>
        <p:txBody>
          <a:bodyPr wrap="none" rtlCol="0">
            <a:spAutoFit/>
          </a:bodyPr>
          <a:lstStyle/>
          <a:p>
            <a:r>
              <a:rPr lang="en-US" sz="2800" dirty="0"/>
              <a:t>1</a:t>
            </a:r>
          </a:p>
        </p:txBody>
      </p:sp>
      <p:sp>
        <p:nvSpPr>
          <p:cNvPr id="15" name="TextBox 14">
            <a:extLst>
              <a:ext uri="{FF2B5EF4-FFF2-40B4-BE49-F238E27FC236}">
                <a16:creationId xmlns:a16="http://schemas.microsoft.com/office/drawing/2014/main" id="{5601DD6E-F7AA-2472-6B1C-D2E3397828A9}"/>
              </a:ext>
            </a:extLst>
          </p:cNvPr>
          <p:cNvSpPr txBox="1"/>
          <p:nvPr/>
        </p:nvSpPr>
        <p:spPr>
          <a:xfrm>
            <a:off x="4881159" y="2243961"/>
            <a:ext cx="383438" cy="523220"/>
          </a:xfrm>
          <a:prstGeom prst="rect">
            <a:avLst/>
          </a:prstGeom>
          <a:noFill/>
        </p:spPr>
        <p:txBody>
          <a:bodyPr wrap="none" rtlCol="0">
            <a:spAutoFit/>
          </a:bodyPr>
          <a:lstStyle/>
          <a:p>
            <a:r>
              <a:rPr lang="en-US" sz="2800" dirty="0"/>
              <a:t>1</a:t>
            </a:r>
          </a:p>
        </p:txBody>
      </p:sp>
      <p:sp>
        <p:nvSpPr>
          <p:cNvPr id="16" name="TextBox 15">
            <a:extLst>
              <a:ext uri="{FF2B5EF4-FFF2-40B4-BE49-F238E27FC236}">
                <a16:creationId xmlns:a16="http://schemas.microsoft.com/office/drawing/2014/main" id="{2997BA80-CA1C-A34D-AB40-F32E7F0BFA66}"/>
              </a:ext>
            </a:extLst>
          </p:cNvPr>
          <p:cNvSpPr txBox="1"/>
          <p:nvPr/>
        </p:nvSpPr>
        <p:spPr>
          <a:xfrm>
            <a:off x="5571841" y="2251879"/>
            <a:ext cx="383438"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850524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79F2E-02F6-3051-03A7-5486BA6A93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04DE6-3BDA-8AE0-4031-E280414C991F}"/>
              </a:ext>
            </a:extLst>
          </p:cNvPr>
          <p:cNvSpPr>
            <a:spLocks noGrp="1"/>
          </p:cNvSpPr>
          <p:nvPr>
            <p:ph type="title"/>
          </p:nvPr>
        </p:nvSpPr>
        <p:spPr/>
        <p:txBody>
          <a:bodyPr/>
          <a:lstStyle/>
          <a:p>
            <a:r>
              <a:rPr lang="en-US" dirty="0"/>
              <a:t>Think</a:t>
            </a:r>
          </a:p>
        </p:txBody>
      </p:sp>
      <p:cxnSp>
        <p:nvCxnSpPr>
          <p:cNvPr id="5" name="Straight Connector 4">
            <a:extLst>
              <a:ext uri="{FF2B5EF4-FFF2-40B4-BE49-F238E27FC236}">
                <a16:creationId xmlns:a16="http://schemas.microsoft.com/office/drawing/2014/main" id="{0D07D9D8-E65E-B6F2-4D5A-F7B6F87AAB13}"/>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CAC2ECAB-9B62-D77C-FDE2-BD4CB451AEAF}"/>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A029F47-DA92-645E-0E36-1FE44E14139B}"/>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F2273F96-0752-8A4B-6876-ACEB29EDB490}"/>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7AAFAA4E-3AD4-2A67-78B6-E315A1EF8EDB}"/>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F23B6B4A-B8DC-3CBC-9BA2-F64AD0EC0A42}"/>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74876208-00D3-6014-5290-52EBF9C13F6F}"/>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B8BBCE6B-C4E7-D6D9-64E5-745CD0EEB4FE}"/>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8C75A1D7-36CD-6DE7-E9DC-F59C4253A951}"/>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
        <p:nvSpPr>
          <p:cNvPr id="3" name="TextBox 2">
            <a:extLst>
              <a:ext uri="{FF2B5EF4-FFF2-40B4-BE49-F238E27FC236}">
                <a16:creationId xmlns:a16="http://schemas.microsoft.com/office/drawing/2014/main" id="{85572568-F742-65C0-59AA-8704D8AA5548}"/>
              </a:ext>
            </a:extLst>
          </p:cNvPr>
          <p:cNvSpPr txBox="1"/>
          <p:nvPr/>
        </p:nvSpPr>
        <p:spPr>
          <a:xfrm>
            <a:off x="6789684" y="2459517"/>
            <a:ext cx="4934230" cy="461665"/>
          </a:xfrm>
          <a:prstGeom prst="rect">
            <a:avLst/>
          </a:prstGeom>
          <a:noFill/>
        </p:spPr>
        <p:txBody>
          <a:bodyPr wrap="square" rtlCol="0">
            <a:spAutoFit/>
          </a:bodyPr>
          <a:lstStyle/>
          <a:p>
            <a:r>
              <a:rPr lang="en-US" sz="2400" i="1" dirty="0"/>
              <a:t>Any problems?</a:t>
            </a:r>
          </a:p>
        </p:txBody>
      </p:sp>
      <p:sp>
        <p:nvSpPr>
          <p:cNvPr id="4" name="TextBox 3">
            <a:extLst>
              <a:ext uri="{FF2B5EF4-FFF2-40B4-BE49-F238E27FC236}">
                <a16:creationId xmlns:a16="http://schemas.microsoft.com/office/drawing/2014/main" id="{A83CEA6D-90F6-F13F-E88E-5BD5D5FB7BA9}"/>
              </a:ext>
            </a:extLst>
          </p:cNvPr>
          <p:cNvSpPr txBox="1"/>
          <p:nvPr/>
        </p:nvSpPr>
        <p:spPr>
          <a:xfrm>
            <a:off x="3639205" y="2249215"/>
            <a:ext cx="383438" cy="523220"/>
          </a:xfrm>
          <a:prstGeom prst="rect">
            <a:avLst/>
          </a:prstGeom>
          <a:noFill/>
        </p:spPr>
        <p:txBody>
          <a:bodyPr wrap="none" rtlCol="0">
            <a:spAutoFit/>
          </a:bodyPr>
          <a:lstStyle/>
          <a:p>
            <a:r>
              <a:rPr lang="en-US" sz="2800" dirty="0"/>
              <a:t>1</a:t>
            </a:r>
          </a:p>
        </p:txBody>
      </p:sp>
      <p:sp>
        <p:nvSpPr>
          <p:cNvPr id="14" name="TextBox 13">
            <a:extLst>
              <a:ext uri="{FF2B5EF4-FFF2-40B4-BE49-F238E27FC236}">
                <a16:creationId xmlns:a16="http://schemas.microsoft.com/office/drawing/2014/main" id="{D2FB2279-8216-9727-B156-B8AE67268A65}"/>
              </a:ext>
            </a:extLst>
          </p:cNvPr>
          <p:cNvSpPr txBox="1"/>
          <p:nvPr/>
        </p:nvSpPr>
        <p:spPr>
          <a:xfrm>
            <a:off x="4277802" y="2249215"/>
            <a:ext cx="383438" cy="523220"/>
          </a:xfrm>
          <a:prstGeom prst="rect">
            <a:avLst/>
          </a:prstGeom>
          <a:noFill/>
        </p:spPr>
        <p:txBody>
          <a:bodyPr wrap="none" rtlCol="0">
            <a:spAutoFit/>
          </a:bodyPr>
          <a:lstStyle/>
          <a:p>
            <a:r>
              <a:rPr lang="en-US" sz="2800" dirty="0"/>
              <a:t>1</a:t>
            </a:r>
          </a:p>
        </p:txBody>
      </p:sp>
      <p:sp>
        <p:nvSpPr>
          <p:cNvPr id="15" name="TextBox 14">
            <a:extLst>
              <a:ext uri="{FF2B5EF4-FFF2-40B4-BE49-F238E27FC236}">
                <a16:creationId xmlns:a16="http://schemas.microsoft.com/office/drawing/2014/main" id="{01169A38-DA07-9C37-BE01-EFEA00D9BF98}"/>
              </a:ext>
            </a:extLst>
          </p:cNvPr>
          <p:cNvSpPr txBox="1"/>
          <p:nvPr/>
        </p:nvSpPr>
        <p:spPr>
          <a:xfrm>
            <a:off x="4881159" y="2243961"/>
            <a:ext cx="383438" cy="523220"/>
          </a:xfrm>
          <a:prstGeom prst="rect">
            <a:avLst/>
          </a:prstGeom>
          <a:noFill/>
        </p:spPr>
        <p:txBody>
          <a:bodyPr wrap="none" rtlCol="0">
            <a:spAutoFit/>
          </a:bodyPr>
          <a:lstStyle/>
          <a:p>
            <a:r>
              <a:rPr lang="en-US" sz="2800" dirty="0"/>
              <a:t>1</a:t>
            </a:r>
          </a:p>
        </p:txBody>
      </p:sp>
      <p:sp>
        <p:nvSpPr>
          <p:cNvPr id="16" name="TextBox 15">
            <a:extLst>
              <a:ext uri="{FF2B5EF4-FFF2-40B4-BE49-F238E27FC236}">
                <a16:creationId xmlns:a16="http://schemas.microsoft.com/office/drawing/2014/main" id="{54229034-6282-6475-C002-9ECEA34E834C}"/>
              </a:ext>
            </a:extLst>
          </p:cNvPr>
          <p:cNvSpPr txBox="1"/>
          <p:nvPr/>
        </p:nvSpPr>
        <p:spPr>
          <a:xfrm>
            <a:off x="5571841" y="2251879"/>
            <a:ext cx="383438"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38949287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07265-B649-B8B5-2334-6AB53780F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97DC1-2C65-D3F3-7C2B-700F56B46AB7}"/>
              </a:ext>
            </a:extLst>
          </p:cNvPr>
          <p:cNvSpPr>
            <a:spLocks noGrp="1"/>
          </p:cNvSpPr>
          <p:nvPr>
            <p:ph type="title"/>
          </p:nvPr>
        </p:nvSpPr>
        <p:spPr/>
        <p:txBody>
          <a:bodyPr/>
          <a:lstStyle/>
          <a:p>
            <a:r>
              <a:rPr lang="en-US" dirty="0"/>
              <a:t>Think</a:t>
            </a:r>
          </a:p>
        </p:txBody>
      </p:sp>
      <p:cxnSp>
        <p:nvCxnSpPr>
          <p:cNvPr id="5" name="Straight Connector 4">
            <a:extLst>
              <a:ext uri="{FF2B5EF4-FFF2-40B4-BE49-F238E27FC236}">
                <a16:creationId xmlns:a16="http://schemas.microsoft.com/office/drawing/2014/main" id="{CFCAB8B2-EBEB-171F-F7ED-0F0B021EFA04}"/>
              </a:ext>
            </a:extLst>
          </p:cNvPr>
          <p:cNvCxnSpPr/>
          <p:nvPr/>
        </p:nvCxnSpPr>
        <p:spPr>
          <a:xfrm>
            <a:off x="3468415"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A76A9D14-BA1D-4704-1C7B-5E1052BD53DE}"/>
              </a:ext>
            </a:extLst>
          </p:cNvPr>
          <p:cNvCxnSpPr/>
          <p:nvPr/>
        </p:nvCxnSpPr>
        <p:spPr>
          <a:xfrm>
            <a:off x="4167353" y="280100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FDBA409-B399-3E9B-F87C-1F7EB4ACD486}"/>
              </a:ext>
            </a:extLst>
          </p:cNvPr>
          <p:cNvCxnSpPr/>
          <p:nvPr/>
        </p:nvCxnSpPr>
        <p:spPr>
          <a:xfrm>
            <a:off x="4850524" y="2795751"/>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7E03AC4-E99C-30CA-EC82-20D0E489E3BE}"/>
              </a:ext>
            </a:extLst>
          </p:cNvPr>
          <p:cNvCxnSpPr/>
          <p:nvPr/>
        </p:nvCxnSpPr>
        <p:spPr>
          <a:xfrm>
            <a:off x="5549462" y="2811516"/>
            <a:ext cx="451945"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9" name="Right Brace 8">
            <a:extLst>
              <a:ext uri="{FF2B5EF4-FFF2-40B4-BE49-F238E27FC236}">
                <a16:creationId xmlns:a16="http://schemas.microsoft.com/office/drawing/2014/main" id="{AADAF1D0-2187-E2FF-B28C-F4289AB5F207}"/>
              </a:ext>
            </a:extLst>
          </p:cNvPr>
          <p:cNvSpPr/>
          <p:nvPr/>
        </p:nvSpPr>
        <p:spPr>
          <a:xfrm rot="5400000">
            <a:off x="4452867" y="2737949"/>
            <a:ext cx="704193" cy="2816771"/>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DD252AB3-06AB-5DF0-5853-CED249AE5E77}"/>
              </a:ext>
            </a:extLst>
          </p:cNvPr>
          <p:cNvSpPr txBox="1"/>
          <p:nvPr/>
        </p:nvSpPr>
        <p:spPr>
          <a:xfrm>
            <a:off x="3479122" y="4824248"/>
            <a:ext cx="3055580" cy="369332"/>
          </a:xfrm>
          <a:prstGeom prst="rect">
            <a:avLst/>
          </a:prstGeom>
          <a:noFill/>
        </p:spPr>
        <p:txBody>
          <a:bodyPr wrap="none" rtlCol="0">
            <a:spAutoFit/>
          </a:bodyPr>
          <a:lstStyle/>
          <a:p>
            <a:r>
              <a:rPr lang="en-US" dirty="0"/>
              <a:t>fixed bit length (e.g., 4 bits)</a:t>
            </a:r>
          </a:p>
        </p:txBody>
      </p:sp>
      <p:sp>
        <p:nvSpPr>
          <p:cNvPr id="11" name="TextBox 10">
            <a:extLst>
              <a:ext uri="{FF2B5EF4-FFF2-40B4-BE49-F238E27FC236}">
                <a16:creationId xmlns:a16="http://schemas.microsoft.com/office/drawing/2014/main" id="{410F3249-2C34-A985-C4CE-DAD5A462FA29}"/>
              </a:ext>
            </a:extLst>
          </p:cNvPr>
          <p:cNvSpPr txBox="1"/>
          <p:nvPr/>
        </p:nvSpPr>
        <p:spPr>
          <a:xfrm>
            <a:off x="2704529" y="2870906"/>
            <a:ext cx="1444563" cy="923330"/>
          </a:xfrm>
          <a:prstGeom prst="rect">
            <a:avLst/>
          </a:prstGeom>
          <a:noFill/>
        </p:spPr>
        <p:txBody>
          <a:bodyPr wrap="none" rtlCol="0">
            <a:spAutoFit/>
          </a:bodyPr>
          <a:lstStyle/>
          <a:p>
            <a:r>
              <a:rPr lang="en-US" dirty="0"/>
              <a:t>           sign</a:t>
            </a:r>
          </a:p>
          <a:p>
            <a:r>
              <a:rPr lang="en-US" dirty="0"/>
              <a:t>0 = positive</a:t>
            </a:r>
          </a:p>
          <a:p>
            <a:r>
              <a:rPr lang="en-US" dirty="0"/>
              <a:t>1 = negative</a:t>
            </a:r>
          </a:p>
        </p:txBody>
      </p:sp>
      <p:sp>
        <p:nvSpPr>
          <p:cNvPr id="12" name="Right Brace 11">
            <a:extLst>
              <a:ext uri="{FF2B5EF4-FFF2-40B4-BE49-F238E27FC236}">
                <a16:creationId xmlns:a16="http://schemas.microsoft.com/office/drawing/2014/main" id="{51971CD9-8A96-CB04-06DC-48F5976FE1E5}"/>
              </a:ext>
            </a:extLst>
          </p:cNvPr>
          <p:cNvSpPr/>
          <p:nvPr/>
        </p:nvSpPr>
        <p:spPr>
          <a:xfrm rot="5400000">
            <a:off x="4912271" y="2190098"/>
            <a:ext cx="344216" cy="183405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90278A5F-ED32-59CF-12CC-006C598C2BCB}"/>
              </a:ext>
            </a:extLst>
          </p:cNvPr>
          <p:cNvSpPr txBox="1"/>
          <p:nvPr/>
        </p:nvSpPr>
        <p:spPr>
          <a:xfrm>
            <a:off x="4509542" y="3352069"/>
            <a:ext cx="1314784" cy="369332"/>
          </a:xfrm>
          <a:prstGeom prst="rect">
            <a:avLst/>
          </a:prstGeom>
          <a:noFill/>
        </p:spPr>
        <p:txBody>
          <a:bodyPr wrap="none" rtlCol="0">
            <a:spAutoFit/>
          </a:bodyPr>
          <a:lstStyle/>
          <a:p>
            <a:r>
              <a:rPr lang="en-US" dirty="0"/>
              <a:t>magnitude</a:t>
            </a:r>
          </a:p>
        </p:txBody>
      </p:sp>
      <p:sp>
        <p:nvSpPr>
          <p:cNvPr id="3" name="TextBox 2">
            <a:extLst>
              <a:ext uri="{FF2B5EF4-FFF2-40B4-BE49-F238E27FC236}">
                <a16:creationId xmlns:a16="http://schemas.microsoft.com/office/drawing/2014/main" id="{1036C294-3DC2-9133-5638-8223182E5F57}"/>
              </a:ext>
            </a:extLst>
          </p:cNvPr>
          <p:cNvSpPr txBox="1"/>
          <p:nvPr/>
        </p:nvSpPr>
        <p:spPr>
          <a:xfrm>
            <a:off x="6789684" y="2459517"/>
            <a:ext cx="5402316" cy="1200329"/>
          </a:xfrm>
          <a:prstGeom prst="rect">
            <a:avLst/>
          </a:prstGeom>
          <a:noFill/>
        </p:spPr>
        <p:txBody>
          <a:bodyPr wrap="square" rtlCol="0">
            <a:spAutoFit/>
          </a:bodyPr>
          <a:lstStyle/>
          <a:p>
            <a:r>
              <a:rPr lang="en-US" sz="2400" i="1" dirty="0"/>
              <a:t>Any problems?</a:t>
            </a:r>
          </a:p>
          <a:p>
            <a:endParaRPr lang="en-US" sz="2400" i="1" dirty="0"/>
          </a:p>
          <a:p>
            <a:r>
              <a:rPr lang="en-US" sz="2400" dirty="0"/>
              <a:t>We have two zeros, 0000 and 1000</a:t>
            </a:r>
          </a:p>
        </p:txBody>
      </p:sp>
      <p:sp>
        <p:nvSpPr>
          <p:cNvPr id="4" name="TextBox 3">
            <a:extLst>
              <a:ext uri="{FF2B5EF4-FFF2-40B4-BE49-F238E27FC236}">
                <a16:creationId xmlns:a16="http://schemas.microsoft.com/office/drawing/2014/main" id="{F5EE8B7C-C5FE-0F7D-DF98-4CC3FF08882C}"/>
              </a:ext>
            </a:extLst>
          </p:cNvPr>
          <p:cNvSpPr txBox="1"/>
          <p:nvPr/>
        </p:nvSpPr>
        <p:spPr>
          <a:xfrm>
            <a:off x="3639205" y="2249215"/>
            <a:ext cx="383438" cy="523220"/>
          </a:xfrm>
          <a:prstGeom prst="rect">
            <a:avLst/>
          </a:prstGeom>
          <a:noFill/>
        </p:spPr>
        <p:txBody>
          <a:bodyPr wrap="none" rtlCol="0">
            <a:spAutoFit/>
          </a:bodyPr>
          <a:lstStyle/>
          <a:p>
            <a:r>
              <a:rPr lang="en-US" sz="2800" dirty="0"/>
              <a:t>1</a:t>
            </a:r>
          </a:p>
        </p:txBody>
      </p:sp>
      <p:sp>
        <p:nvSpPr>
          <p:cNvPr id="14" name="TextBox 13">
            <a:extLst>
              <a:ext uri="{FF2B5EF4-FFF2-40B4-BE49-F238E27FC236}">
                <a16:creationId xmlns:a16="http://schemas.microsoft.com/office/drawing/2014/main" id="{7BD84069-7FF9-EE25-958D-EDC0A6F6393E}"/>
              </a:ext>
            </a:extLst>
          </p:cNvPr>
          <p:cNvSpPr txBox="1"/>
          <p:nvPr/>
        </p:nvSpPr>
        <p:spPr>
          <a:xfrm>
            <a:off x="4277802" y="2249215"/>
            <a:ext cx="383438" cy="523220"/>
          </a:xfrm>
          <a:prstGeom prst="rect">
            <a:avLst/>
          </a:prstGeom>
          <a:noFill/>
        </p:spPr>
        <p:txBody>
          <a:bodyPr wrap="none" rtlCol="0">
            <a:spAutoFit/>
          </a:bodyPr>
          <a:lstStyle/>
          <a:p>
            <a:r>
              <a:rPr lang="en-US" sz="2800" dirty="0"/>
              <a:t>1</a:t>
            </a:r>
          </a:p>
        </p:txBody>
      </p:sp>
      <p:sp>
        <p:nvSpPr>
          <p:cNvPr id="15" name="TextBox 14">
            <a:extLst>
              <a:ext uri="{FF2B5EF4-FFF2-40B4-BE49-F238E27FC236}">
                <a16:creationId xmlns:a16="http://schemas.microsoft.com/office/drawing/2014/main" id="{0074AFE8-60A2-1539-F432-CCDECC9BC78F}"/>
              </a:ext>
            </a:extLst>
          </p:cNvPr>
          <p:cNvSpPr txBox="1"/>
          <p:nvPr/>
        </p:nvSpPr>
        <p:spPr>
          <a:xfrm>
            <a:off x="4881159" y="2243961"/>
            <a:ext cx="383438" cy="523220"/>
          </a:xfrm>
          <a:prstGeom prst="rect">
            <a:avLst/>
          </a:prstGeom>
          <a:noFill/>
        </p:spPr>
        <p:txBody>
          <a:bodyPr wrap="none" rtlCol="0">
            <a:spAutoFit/>
          </a:bodyPr>
          <a:lstStyle/>
          <a:p>
            <a:r>
              <a:rPr lang="en-US" sz="2800" dirty="0"/>
              <a:t>1</a:t>
            </a:r>
          </a:p>
        </p:txBody>
      </p:sp>
      <p:sp>
        <p:nvSpPr>
          <p:cNvPr id="16" name="TextBox 15">
            <a:extLst>
              <a:ext uri="{FF2B5EF4-FFF2-40B4-BE49-F238E27FC236}">
                <a16:creationId xmlns:a16="http://schemas.microsoft.com/office/drawing/2014/main" id="{1BDF4F4A-E616-3DBE-D889-3A4693E1EB60}"/>
              </a:ext>
            </a:extLst>
          </p:cNvPr>
          <p:cNvSpPr txBox="1"/>
          <p:nvPr/>
        </p:nvSpPr>
        <p:spPr>
          <a:xfrm>
            <a:off x="5571841" y="2251879"/>
            <a:ext cx="383438"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1015778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F8138-7675-4E15-9DE9-BBD09B32B09C}"/>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5FCC578-4717-15F9-0472-754CFC469F5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D76CE95-8BE4-82A5-C720-CD0C2B314FA4}"/>
              </a:ext>
            </a:extLst>
          </p:cNvPr>
          <p:cNvSpPr>
            <a:spLocks noGrp="1"/>
          </p:cNvSpPr>
          <p:nvPr>
            <p:ph type="sldNum" sz="quarter" idx="12"/>
          </p:nvPr>
        </p:nvSpPr>
        <p:spPr/>
        <p:txBody>
          <a:bodyPr/>
          <a:lstStyle/>
          <a:p>
            <a:fld id="{CC057153-B650-4DEB-B370-79DDCFDCE934}" type="slidenum">
              <a:rPr lang="en-US" smtClean="0"/>
              <a:t>35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BB9F2CB-B340-F54E-1491-0F7D486DE93D}"/>
                  </a:ext>
                </a:extLst>
              </p:cNvPr>
              <p:cNvSpPr>
                <a:spLocks noGrp="1"/>
              </p:cNvSpPr>
              <p:nvPr>
                <p:ph idx="1"/>
              </p:nvPr>
            </p:nvSpPr>
            <p:spPr>
              <a:xfrm>
                <a:off x="612647" y="1715532"/>
                <a:ext cx="10817353" cy="4593828"/>
              </a:xfrm>
            </p:spPr>
            <p:txBody>
              <a:bodyPr>
                <a:noAutofit/>
              </a:bodyPr>
              <a:lstStyle/>
              <a:p>
                <a:r>
                  <a:rPr lang="en-US" sz="2400" i="1" dirty="0"/>
                  <a:t>Try to add</a:t>
                </a:r>
                <a14:m>
                  <m:oMath xmlns:m="http://schemas.openxmlformats.org/officeDocument/2006/math">
                    <m:r>
                      <a:rPr lang="en-US" sz="2400" b="0" i="1" dirty="0" smtClean="0">
                        <a:latin typeface="Cambria Math" panose="02040503050406030204" pitchFamily="18" charset="0"/>
                      </a:rPr>
                      <m:t> </m:t>
                    </m:r>
                    <m:sSub>
                      <m:sSubPr>
                        <m:ctrlPr>
                          <a:rPr lang="en-US" sz="2400" i="1" dirty="0" smtClean="0">
                            <a:latin typeface="Cambria Math" panose="02040503050406030204" pitchFamily="18" charset="0"/>
                          </a:rPr>
                        </m:ctrlPr>
                      </m:sSubPr>
                      <m:e>
                        <m:r>
                          <a:rPr lang="en-US" sz="2400" i="1" dirty="0" smtClean="0">
                            <a:latin typeface="Cambria Math" panose="02040503050406030204" pitchFamily="18" charset="0"/>
                          </a:rPr>
                          <m:t>47</m:t>
                        </m:r>
                      </m:e>
                      <m:sub>
                        <m:r>
                          <a:rPr lang="en-US" sz="2400" b="0" i="1" dirty="0" smtClean="0">
                            <a:latin typeface="Cambria Math" panose="02040503050406030204" pitchFamily="18" charset="0"/>
                          </a:rPr>
                          <m:t>10</m:t>
                        </m:r>
                      </m:sub>
                    </m:sSub>
                  </m:oMath>
                </a14:m>
                <a:r>
                  <a:rPr lang="en-US" sz="2400" i="1" dirty="0"/>
                  <a:t> and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47</m:t>
                        </m:r>
                      </m:e>
                      <m:sub>
                        <m:r>
                          <a:rPr lang="en-US" sz="2400" i="1" dirty="0">
                            <a:latin typeface="Cambria Math" panose="02040503050406030204" pitchFamily="18" charset="0"/>
                          </a:rPr>
                          <m:t>10</m:t>
                        </m:r>
                      </m:sub>
                    </m:sSub>
                  </m:oMath>
                </a14:m>
                <a:r>
                  <a:rPr lang="en-US" sz="2400" i="1" dirty="0"/>
                  <a:t> using sign/magnitude representation. You can assume you have 8 bits.</a:t>
                </a:r>
              </a:p>
            </p:txBody>
          </p:sp>
        </mc:Choice>
        <mc:Fallback xmlns="">
          <p:sp>
            <p:nvSpPr>
              <p:cNvPr id="4" name="Content Placeholder 3">
                <a:extLst>
                  <a:ext uri="{FF2B5EF4-FFF2-40B4-BE49-F238E27FC236}">
                    <a16:creationId xmlns:a16="http://schemas.microsoft.com/office/drawing/2014/main" id="{8BB9F2CB-B340-F54E-1491-0F7D486DE93D}"/>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821"/>
                </a:stretch>
              </a:blipFill>
            </p:spPr>
            <p:txBody>
              <a:bodyPr/>
              <a:lstStyle/>
              <a:p>
                <a:r>
                  <a:rPr lang="en-US">
                    <a:noFill/>
                  </a:rPr>
                  <a:t> </a:t>
                </a:r>
              </a:p>
            </p:txBody>
          </p:sp>
        </mc:Fallback>
      </mc:AlternateContent>
    </p:spTree>
    <p:extLst>
      <p:ext uri="{BB962C8B-B14F-4D97-AF65-F5344CB8AC3E}">
        <p14:creationId xmlns:p14="http://schemas.microsoft.com/office/powerpoint/2010/main" val="3996967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44C25-A4F0-4579-5073-20FEDFE3E22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7039193-1E47-32AD-F092-083295DFDB9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Think</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F71B372-5CE4-E0D2-9E4B-503D7496DE64}"/>
              </a:ext>
            </a:extLst>
          </p:cNvPr>
          <p:cNvSpPr>
            <a:spLocks noGrp="1"/>
          </p:cNvSpPr>
          <p:nvPr>
            <p:ph type="sldNum" sz="quarter" idx="12"/>
          </p:nvPr>
        </p:nvSpPr>
        <p:spPr/>
        <p:txBody>
          <a:bodyPr/>
          <a:lstStyle/>
          <a:p>
            <a:fld id="{CC057153-B650-4DEB-B370-79DDCFDCE934}" type="slidenum">
              <a:rPr lang="en-US" smtClean="0"/>
              <a:t>36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785BECE-FFF2-FEC1-C66A-02D95D50BBE4}"/>
                  </a:ext>
                </a:extLst>
              </p:cNvPr>
              <p:cNvSpPr>
                <a:spLocks noGrp="1"/>
              </p:cNvSpPr>
              <p:nvPr>
                <p:ph idx="1"/>
              </p:nvPr>
            </p:nvSpPr>
            <p:spPr>
              <a:xfrm>
                <a:off x="612647" y="1715532"/>
                <a:ext cx="10817353" cy="4593828"/>
              </a:xfrm>
            </p:spPr>
            <p:txBody>
              <a:bodyPr>
                <a:noAutofit/>
              </a:bodyPr>
              <a:lstStyle/>
              <a:p>
                <a:r>
                  <a:rPr lang="en-US" i="1" dirty="0"/>
                  <a:t>Try to add</a:t>
                </a:r>
                <a14:m>
                  <m:oMath xmlns:m="http://schemas.openxmlformats.org/officeDocument/2006/math">
                    <m:r>
                      <a:rPr lang="en-US" b="0" i="1" dirty="0" smtClean="0">
                        <a:latin typeface="Cambria Math" panose="02040503050406030204" pitchFamily="18" charset="0"/>
                      </a:rPr>
                      <m:t> </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47</m:t>
                        </m:r>
                      </m:e>
                      <m:sub>
                        <m:r>
                          <a:rPr lang="en-US" b="0" i="1" dirty="0" smtClean="0">
                            <a:latin typeface="Cambria Math" panose="02040503050406030204" pitchFamily="18" charset="0"/>
                          </a:rPr>
                          <m:t>10</m:t>
                        </m:r>
                      </m:sub>
                    </m:sSub>
                  </m:oMath>
                </a14:m>
                <a:r>
                  <a:rPr lang="en-US" i="1" dirty="0"/>
                  <a:t> and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47</m:t>
                        </m:r>
                      </m:e>
                      <m:sub>
                        <m:r>
                          <a:rPr lang="en-US" i="1" dirty="0">
                            <a:latin typeface="Cambria Math" panose="02040503050406030204" pitchFamily="18" charset="0"/>
                          </a:rPr>
                          <m:t>10</m:t>
                        </m:r>
                      </m:sub>
                    </m:sSub>
                  </m:oMath>
                </a14:m>
                <a:r>
                  <a:rPr lang="en-US" i="1" dirty="0"/>
                  <a:t> using sign/magnitude representation. You can assume you have 8 bits.</a:t>
                </a:r>
              </a:p>
              <a:p>
                <a:pPr marL="0" indent="0">
                  <a:buNone/>
                </a:pPr>
                <a:r>
                  <a:rPr lang="en-US" dirty="0"/>
                  <a:t> 00101111</a:t>
                </a:r>
              </a:p>
              <a:p>
                <a:pPr marL="0" indent="0">
                  <a:buNone/>
                </a:pPr>
                <a:r>
                  <a:rPr lang="en-US" dirty="0"/>
                  <a:t>+10101111</a:t>
                </a:r>
              </a:p>
              <a:p>
                <a:pPr marL="0" indent="0">
                  <a:buNone/>
                </a:pPr>
                <a:r>
                  <a:rPr lang="en-US" dirty="0"/>
                  <a:t>011011110 =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222</m:t>
                        </m:r>
                      </m:e>
                      <m:sub>
                        <m:r>
                          <a:rPr lang="en-US" b="0" i="1" dirty="0" smtClean="0">
                            <a:latin typeface="Cambria Math" panose="02040503050406030204" pitchFamily="18" charset="0"/>
                          </a:rPr>
                          <m:t>10</m:t>
                        </m:r>
                      </m:sub>
                    </m:sSub>
                  </m:oMath>
                </a14:m>
                <a:endParaRPr lang="en-US" dirty="0"/>
              </a:p>
              <a:p>
                <a:pPr marL="0" indent="0">
                  <a:buNone/>
                </a:pPr>
                <a:endParaRPr lang="en-US" dirty="0"/>
              </a:p>
              <a:p>
                <a:pPr marL="0" indent="0">
                  <a:buNone/>
                </a:pPr>
                <a:r>
                  <a:rPr lang="en-US" dirty="0"/>
                  <a:t>Which is nonsensical!</a:t>
                </a:r>
              </a:p>
            </p:txBody>
          </p:sp>
        </mc:Choice>
        <mc:Fallback xmlns="">
          <p:sp>
            <p:nvSpPr>
              <p:cNvPr id="4" name="Content Placeholder 3">
                <a:extLst>
                  <a:ext uri="{FF2B5EF4-FFF2-40B4-BE49-F238E27FC236}">
                    <a16:creationId xmlns:a16="http://schemas.microsoft.com/office/drawing/2014/main" id="{6785BECE-FFF2-FEC1-C66A-02D95D50BBE4}"/>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586" r="-1172"/>
                </a:stretch>
              </a:blipFill>
            </p:spPr>
            <p:txBody>
              <a:bodyPr/>
              <a:lstStyle/>
              <a:p>
                <a:r>
                  <a:rPr lang="en-US">
                    <a:noFill/>
                  </a:rPr>
                  <a:t> </a:t>
                </a:r>
              </a:p>
            </p:txBody>
          </p:sp>
        </mc:Fallback>
      </mc:AlternateContent>
      <p:cxnSp>
        <p:nvCxnSpPr>
          <p:cNvPr id="2" name="Straight Connector 1">
            <a:extLst>
              <a:ext uri="{FF2B5EF4-FFF2-40B4-BE49-F238E27FC236}">
                <a16:creationId xmlns:a16="http://schemas.microsoft.com/office/drawing/2014/main" id="{2AAF1CFF-88A7-4B50-EA8E-DC8134898192}"/>
              </a:ext>
            </a:extLst>
          </p:cNvPr>
          <p:cNvCxnSpPr>
            <a:cxnSpLocks/>
          </p:cNvCxnSpPr>
          <p:nvPr/>
        </p:nvCxnSpPr>
        <p:spPr>
          <a:xfrm>
            <a:off x="674332" y="3552410"/>
            <a:ext cx="1448382"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859002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 better option: two's complement representation</a:t>
            </a:r>
          </a:p>
        </p:txBody>
      </p:sp>
      <p:cxnSp>
        <p:nvCxnSpPr>
          <p:cNvPr id="11" name="Straight Connector 10"/>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612648" y="1834445"/>
                <a:ext cx="10523438" cy="461665"/>
              </a:xfrm>
              <a:prstGeom prst="rect">
                <a:avLst/>
              </a:prstGeom>
              <a:noFill/>
            </p:spPr>
            <p:txBody>
              <a:bodyPr wrap="square" rtlCol="0">
                <a:spAutoFit/>
              </a:bodyPr>
              <a:lstStyle/>
              <a:p>
                <a:r>
                  <a:rPr lang="en-US" sz="2400" dirty="0"/>
                  <a:t>For a number with </a:t>
                </a:r>
                <a14:m>
                  <m:oMath xmlns:m="http://schemas.openxmlformats.org/officeDocument/2006/math">
                    <m:r>
                      <a:rPr lang="en-US" sz="2400" i="1" dirty="0" smtClean="0">
                        <a:latin typeface="Cambria Math" panose="02040503050406030204" pitchFamily="18" charset="0"/>
                      </a:rPr>
                      <m:t>𝑛</m:t>
                    </m:r>
                  </m:oMath>
                </a14:m>
                <a:r>
                  <a:rPr lang="en-US" sz="2400" dirty="0"/>
                  <a:t> bits, the MSB represents   </a:t>
                </a:r>
                <a14:m>
                  <m:oMath xmlns:m="http://schemas.openxmlformats.org/officeDocument/2006/math">
                    <m:r>
                      <a:rPr lang="en-US" sz="2400" i="1" dirty="0" smtClean="0">
                        <a:latin typeface="Cambria Math" panose="02040503050406030204" pitchFamily="18" charset="0"/>
                      </a:rPr>
                      <m:t>−</m:t>
                    </m:r>
                    <m:sSup>
                      <m:sSupPr>
                        <m:ctrlPr>
                          <a:rPr lang="en-US" sz="2400" b="0" i="1" dirty="0" smtClean="0">
                            <a:latin typeface="Cambria Math" panose="02040503050406030204" pitchFamily="18" charset="0"/>
                          </a:rPr>
                        </m:ctrlPr>
                      </m:sSupPr>
                      <m:e>
                        <m:r>
                          <a:rPr lang="en-US" sz="2400" b="0" i="1" dirty="0" smtClean="0">
                            <a:latin typeface="Cambria Math" panose="02040503050406030204" pitchFamily="18" charset="0"/>
                          </a:rPr>
                          <m:t>2</m:t>
                        </m:r>
                      </m:e>
                      <m:sup>
                        <m:r>
                          <a:rPr lang="en-US" sz="2400" b="0" i="1" dirty="0" smtClean="0">
                            <a:latin typeface="Cambria Math" panose="02040503050406030204" pitchFamily="18" charset="0"/>
                          </a:rPr>
                          <m:t>𝑛</m:t>
                        </m:r>
                        <m:r>
                          <a:rPr lang="en-US" sz="2400" b="0" i="1" dirty="0" smtClean="0">
                            <a:latin typeface="Cambria Math" panose="02040503050406030204" pitchFamily="18" charset="0"/>
                          </a:rPr>
                          <m:t>−1</m:t>
                        </m:r>
                      </m:sup>
                    </m:sSup>
                  </m:oMath>
                </a14:m>
                <a:endParaRPr lang="en-US" sz="2400" baseline="30000" dirty="0"/>
              </a:p>
            </p:txBody>
          </p:sp>
        </mc:Choice>
        <mc:Fallback xmlns="">
          <p:sp>
            <p:nvSpPr>
              <p:cNvPr id="15" name="TextBox 14"/>
              <p:cNvSpPr txBox="1">
                <a:spLocks noRot="1" noChangeAspect="1" noMove="1" noResize="1" noEditPoints="1" noAdjustHandles="1" noChangeArrowheads="1" noChangeShapeType="1" noTextEdit="1"/>
              </p:cNvSpPr>
              <p:nvPr/>
            </p:nvSpPr>
            <p:spPr>
              <a:xfrm>
                <a:off x="612648" y="1834445"/>
                <a:ext cx="10523438" cy="461665"/>
              </a:xfrm>
              <a:prstGeom prst="rect">
                <a:avLst/>
              </a:prstGeom>
              <a:blipFill>
                <a:blip r:embed="rId3"/>
                <a:stretch>
                  <a:fillRect l="-965" t="-10811" b="-29730"/>
                </a:stretch>
              </a:blipFill>
            </p:spPr>
            <p:txBody>
              <a:bodyPr/>
              <a:lstStyle/>
              <a:p>
                <a:r>
                  <a:rPr lang="en-US">
                    <a:noFill/>
                  </a:rPr>
                  <a:t> </a:t>
                </a:r>
              </a:p>
            </p:txBody>
          </p:sp>
        </mc:Fallback>
      </mc:AlternateContent>
      <p:sp>
        <p:nvSpPr>
          <p:cNvPr id="16" name="TextBox 15"/>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59EA2D6E-7EB2-4D8D-DDD8-DF78DFBA6888}"/>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Tree>
    <p:extLst>
      <p:ext uri="{BB962C8B-B14F-4D97-AF65-F5344CB8AC3E}">
        <p14:creationId xmlns:p14="http://schemas.microsoft.com/office/powerpoint/2010/main" val="6995900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8543F-01A9-52FF-4D06-1800ACDEC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9459FC-D995-FD51-8647-48721643AC88}"/>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39627F7A-69CF-7830-9E34-60CAF3A57E5E}"/>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19F5A00-A93E-C36C-FD2B-AAB39688E4C5}"/>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F5526E0C-962B-5D63-9FF1-5594011B638F}"/>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1520AD9B-F179-F960-B633-3DC98CF5D949}"/>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3DAF596C-4107-3EF9-BA93-74EEA98F4DAF}"/>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a:t>
            </a:r>
            <a:endParaRPr lang="en-US" sz="2400" i="1" baseline="30000" dirty="0"/>
          </a:p>
        </p:txBody>
      </p:sp>
      <p:sp>
        <p:nvSpPr>
          <p:cNvPr id="16" name="TextBox 15">
            <a:extLst>
              <a:ext uri="{FF2B5EF4-FFF2-40B4-BE49-F238E27FC236}">
                <a16:creationId xmlns:a16="http://schemas.microsoft.com/office/drawing/2014/main" id="{BC70BE8F-7E64-9DD6-090D-9A4E2D275746}"/>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E74A8606-E434-1F73-92AE-82A4D339814B}"/>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5D267F4F-CEA7-AF96-2D86-8D6153401C6A}"/>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B56D272B-0CF9-1882-D7E2-76ED087682E0}"/>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25320C93-CC65-18D1-44CF-B76B5214E93F}"/>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B99E6527-3C0C-8E9E-CEDD-96E3E8956994}"/>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23263D58-A554-0897-8238-6CF46C0D91C1}"/>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63EA29C-7734-5EAF-940A-B1A26FCA7A37}"/>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CF8E95A-E1BA-4677-F6D4-8E6A311B3D8A}"/>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6D25B5E0-6F6C-0D07-093C-BCB28FDF1079}"/>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31D5F853-F3DC-5AD9-91CA-D521CEEFED01}"/>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14CEEFF2-4CC9-D18D-7790-64A73867C213}"/>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B06B4777-3D1B-B78E-39D4-63A68EF11A36}"/>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CD815AC6-415A-21B9-8723-6068A8395FC2}"/>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53486F76-C5AE-29FD-4ACB-845BD78C44CD}"/>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1F2F9626-9420-6935-26F4-DB272EC43480}"/>
              </a:ext>
            </a:extLst>
          </p:cNvPr>
          <p:cNvSpPr txBox="1"/>
          <p:nvPr/>
        </p:nvSpPr>
        <p:spPr>
          <a:xfrm>
            <a:off x="6349723" y="2935112"/>
            <a:ext cx="423514" cy="523220"/>
          </a:xfrm>
          <a:prstGeom prst="rect">
            <a:avLst/>
          </a:prstGeom>
          <a:noFill/>
        </p:spPr>
        <p:txBody>
          <a:bodyPr wrap="none" rtlCol="0">
            <a:spAutoFit/>
          </a:bodyPr>
          <a:lstStyle/>
          <a:p>
            <a:r>
              <a:rPr lang="en-US" sz="2800" dirty="0"/>
              <a:t>0</a:t>
            </a:r>
          </a:p>
        </p:txBody>
      </p:sp>
      <p:sp>
        <p:nvSpPr>
          <p:cNvPr id="5" name="TextBox 4">
            <a:extLst>
              <a:ext uri="{FF2B5EF4-FFF2-40B4-BE49-F238E27FC236}">
                <a16:creationId xmlns:a16="http://schemas.microsoft.com/office/drawing/2014/main" id="{08E7433C-126E-D52E-E05E-0552B7B52CBE}"/>
              </a:ext>
            </a:extLst>
          </p:cNvPr>
          <p:cNvSpPr txBox="1"/>
          <p:nvPr/>
        </p:nvSpPr>
        <p:spPr>
          <a:xfrm>
            <a:off x="7521465" y="2935112"/>
            <a:ext cx="423514" cy="523220"/>
          </a:xfrm>
          <a:prstGeom prst="rect">
            <a:avLst/>
          </a:prstGeom>
          <a:noFill/>
        </p:spPr>
        <p:txBody>
          <a:bodyPr wrap="none" rtlCol="0">
            <a:spAutoFit/>
          </a:bodyPr>
          <a:lstStyle/>
          <a:p>
            <a:r>
              <a:rPr lang="en-US" sz="2800" dirty="0"/>
              <a:t>0</a:t>
            </a:r>
          </a:p>
        </p:txBody>
      </p:sp>
      <p:sp>
        <p:nvSpPr>
          <p:cNvPr id="6" name="TextBox 5">
            <a:extLst>
              <a:ext uri="{FF2B5EF4-FFF2-40B4-BE49-F238E27FC236}">
                <a16:creationId xmlns:a16="http://schemas.microsoft.com/office/drawing/2014/main" id="{7215F2A3-D10F-DDCD-E8F5-69E912E68D1E}"/>
              </a:ext>
            </a:extLst>
          </p:cNvPr>
          <p:cNvSpPr txBox="1"/>
          <p:nvPr/>
        </p:nvSpPr>
        <p:spPr>
          <a:xfrm>
            <a:off x="8720118" y="2935112"/>
            <a:ext cx="325730" cy="523220"/>
          </a:xfrm>
          <a:prstGeom prst="rect">
            <a:avLst/>
          </a:prstGeom>
          <a:noFill/>
        </p:spPr>
        <p:txBody>
          <a:bodyPr wrap="none" rtlCol="0">
            <a:spAutoFit/>
          </a:bodyPr>
          <a:lstStyle/>
          <a:p>
            <a:r>
              <a:rPr lang="en-US" sz="2800" dirty="0"/>
              <a:t>1</a:t>
            </a:r>
          </a:p>
        </p:txBody>
      </p:sp>
      <p:sp>
        <p:nvSpPr>
          <p:cNvPr id="7" name="TextBox 6">
            <a:extLst>
              <a:ext uri="{FF2B5EF4-FFF2-40B4-BE49-F238E27FC236}">
                <a16:creationId xmlns:a16="http://schemas.microsoft.com/office/drawing/2014/main" id="{74F6B383-187D-F661-7D55-3D2CFDC505A2}"/>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8" name="TextBox 7">
            <a:extLst>
              <a:ext uri="{FF2B5EF4-FFF2-40B4-BE49-F238E27FC236}">
                <a16:creationId xmlns:a16="http://schemas.microsoft.com/office/drawing/2014/main" id="{74C626C0-7F22-B544-F9E2-E62BC6FC314B}"/>
              </a:ext>
            </a:extLst>
          </p:cNvPr>
          <p:cNvSpPr txBox="1"/>
          <p:nvPr/>
        </p:nvSpPr>
        <p:spPr>
          <a:xfrm>
            <a:off x="6259509" y="4733635"/>
            <a:ext cx="423514" cy="523220"/>
          </a:xfrm>
          <a:prstGeom prst="rect">
            <a:avLst/>
          </a:prstGeom>
          <a:noFill/>
        </p:spPr>
        <p:txBody>
          <a:bodyPr wrap="none" rtlCol="0">
            <a:spAutoFit/>
          </a:bodyPr>
          <a:lstStyle/>
          <a:p>
            <a:r>
              <a:rPr lang="en-US" sz="2800" dirty="0"/>
              <a:t>0</a:t>
            </a:r>
          </a:p>
        </p:txBody>
      </p:sp>
      <p:sp>
        <p:nvSpPr>
          <p:cNvPr id="9" name="TextBox 8">
            <a:extLst>
              <a:ext uri="{FF2B5EF4-FFF2-40B4-BE49-F238E27FC236}">
                <a16:creationId xmlns:a16="http://schemas.microsoft.com/office/drawing/2014/main" id="{3ECA53A5-9701-CFCD-706F-C263D769B192}"/>
              </a:ext>
            </a:extLst>
          </p:cNvPr>
          <p:cNvSpPr txBox="1"/>
          <p:nvPr/>
        </p:nvSpPr>
        <p:spPr>
          <a:xfrm>
            <a:off x="7527789" y="4723291"/>
            <a:ext cx="423514" cy="523220"/>
          </a:xfrm>
          <a:prstGeom prst="rect">
            <a:avLst/>
          </a:prstGeom>
          <a:noFill/>
        </p:spPr>
        <p:txBody>
          <a:bodyPr wrap="none" rtlCol="0">
            <a:spAutoFit/>
          </a:bodyPr>
          <a:lstStyle/>
          <a:p>
            <a:r>
              <a:rPr lang="en-US" sz="2800" dirty="0"/>
              <a:t>0</a:t>
            </a:r>
          </a:p>
        </p:txBody>
      </p:sp>
      <p:sp>
        <p:nvSpPr>
          <p:cNvPr id="10" name="TextBox 9">
            <a:extLst>
              <a:ext uri="{FF2B5EF4-FFF2-40B4-BE49-F238E27FC236}">
                <a16:creationId xmlns:a16="http://schemas.microsoft.com/office/drawing/2014/main" id="{80146D42-F8F2-77D2-C4C5-80BD958B12E6}"/>
              </a:ext>
            </a:extLst>
          </p:cNvPr>
          <p:cNvSpPr txBox="1"/>
          <p:nvPr/>
        </p:nvSpPr>
        <p:spPr>
          <a:xfrm>
            <a:off x="8827718" y="4710288"/>
            <a:ext cx="325730" cy="523220"/>
          </a:xfrm>
          <a:prstGeom prst="rect">
            <a:avLst/>
          </a:prstGeom>
          <a:noFill/>
        </p:spPr>
        <p:txBody>
          <a:bodyPr wrap="none" rtlCol="0">
            <a:spAutoFit/>
          </a:bodyPr>
          <a:lstStyle/>
          <a:p>
            <a:r>
              <a:rPr lang="en-US" sz="2800" dirty="0"/>
              <a:t>1</a:t>
            </a:r>
          </a:p>
        </p:txBody>
      </p:sp>
    </p:spTree>
    <p:extLst>
      <p:ext uri="{BB962C8B-B14F-4D97-AF65-F5344CB8AC3E}">
        <p14:creationId xmlns:p14="http://schemas.microsoft.com/office/powerpoint/2010/main" val="8438649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66163-E85D-BA98-8CC2-88311D4611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C4617E-62F6-B7AE-0CFA-07D4B68B3971}"/>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6C4E50B7-2048-64FA-9504-85D3D72F7ABA}"/>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9E756A6-9676-05BE-CBDD-7CC521B7464A}"/>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71AE99D-998E-6A5E-FBED-1D6F856C2E7E}"/>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945DE2B-A19C-89CF-A80E-B2AB56FC7BE6}"/>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DA1362E-4EA6-79C3-A6E5-C1C07CB1AB73}"/>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a:t>
            </a:r>
            <a:endParaRPr lang="en-US" sz="2400" i="1" baseline="30000" dirty="0"/>
          </a:p>
        </p:txBody>
      </p:sp>
      <p:sp>
        <p:nvSpPr>
          <p:cNvPr id="16" name="TextBox 15">
            <a:extLst>
              <a:ext uri="{FF2B5EF4-FFF2-40B4-BE49-F238E27FC236}">
                <a16:creationId xmlns:a16="http://schemas.microsoft.com/office/drawing/2014/main" id="{786B9609-3D19-BC41-BD8D-78E1E5E62084}"/>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919310FC-D329-697B-6C45-7504B4FE4BC7}"/>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5016EBE4-FD88-1FFA-B772-723A642C07F8}"/>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5AD0298E-C433-E35C-7C66-56A5D50BED07}"/>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CD339FFF-7F77-8E10-0321-6750D5B8DDF6}"/>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4E4F142F-F4BD-FC0B-3A02-5FF5F8169367}"/>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96D2165-ED33-2D07-9619-02B52A198F0C}"/>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E6F3813-C71D-9A71-418D-AEC420B8010C}"/>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07391A1A-F02C-2650-05F4-664628555ED8}"/>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4A5A7B4D-C426-3617-C359-2628B955ED58}"/>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C861BCA4-3E1B-9722-19D4-02DE9368F987}"/>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37C28E83-F765-9893-64DF-434CB1E99E23}"/>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878C5573-4E1F-A1AF-8185-5500736CD793}"/>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0213CE42-FD88-B7E6-132F-336115958E94}"/>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D29087B1-0D0C-EC1C-6821-D4D27FDCC4BA}"/>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2EC08A54-B2E6-9CC6-3DEC-AE80FE754FA3}"/>
              </a:ext>
            </a:extLst>
          </p:cNvPr>
          <p:cNvSpPr txBox="1"/>
          <p:nvPr/>
        </p:nvSpPr>
        <p:spPr>
          <a:xfrm>
            <a:off x="6349723" y="2935112"/>
            <a:ext cx="423514" cy="523220"/>
          </a:xfrm>
          <a:prstGeom prst="rect">
            <a:avLst/>
          </a:prstGeom>
          <a:noFill/>
        </p:spPr>
        <p:txBody>
          <a:bodyPr wrap="none" rtlCol="0">
            <a:spAutoFit/>
          </a:bodyPr>
          <a:lstStyle/>
          <a:p>
            <a:r>
              <a:rPr lang="en-US" sz="2800" dirty="0"/>
              <a:t>0</a:t>
            </a:r>
          </a:p>
        </p:txBody>
      </p:sp>
      <p:sp>
        <p:nvSpPr>
          <p:cNvPr id="5" name="TextBox 4">
            <a:extLst>
              <a:ext uri="{FF2B5EF4-FFF2-40B4-BE49-F238E27FC236}">
                <a16:creationId xmlns:a16="http://schemas.microsoft.com/office/drawing/2014/main" id="{54C8D0B3-3358-28EC-3FF7-1EA2700FF5CE}"/>
              </a:ext>
            </a:extLst>
          </p:cNvPr>
          <p:cNvSpPr txBox="1"/>
          <p:nvPr/>
        </p:nvSpPr>
        <p:spPr>
          <a:xfrm>
            <a:off x="7521465" y="2935112"/>
            <a:ext cx="423514" cy="523220"/>
          </a:xfrm>
          <a:prstGeom prst="rect">
            <a:avLst/>
          </a:prstGeom>
          <a:noFill/>
        </p:spPr>
        <p:txBody>
          <a:bodyPr wrap="none" rtlCol="0">
            <a:spAutoFit/>
          </a:bodyPr>
          <a:lstStyle/>
          <a:p>
            <a:r>
              <a:rPr lang="en-US" sz="2800" dirty="0"/>
              <a:t>0</a:t>
            </a:r>
          </a:p>
        </p:txBody>
      </p:sp>
      <p:sp>
        <p:nvSpPr>
          <p:cNvPr id="6" name="TextBox 5">
            <a:extLst>
              <a:ext uri="{FF2B5EF4-FFF2-40B4-BE49-F238E27FC236}">
                <a16:creationId xmlns:a16="http://schemas.microsoft.com/office/drawing/2014/main" id="{C2C916BD-5E29-5768-B122-730D0A1E08BD}"/>
              </a:ext>
            </a:extLst>
          </p:cNvPr>
          <p:cNvSpPr txBox="1"/>
          <p:nvPr/>
        </p:nvSpPr>
        <p:spPr>
          <a:xfrm>
            <a:off x="8720118" y="2935112"/>
            <a:ext cx="325730" cy="523220"/>
          </a:xfrm>
          <a:prstGeom prst="rect">
            <a:avLst/>
          </a:prstGeom>
          <a:noFill/>
        </p:spPr>
        <p:txBody>
          <a:bodyPr wrap="none" rtlCol="0">
            <a:spAutoFit/>
          </a:bodyPr>
          <a:lstStyle/>
          <a:p>
            <a:r>
              <a:rPr lang="en-US" sz="2800" dirty="0"/>
              <a:t>1</a:t>
            </a:r>
          </a:p>
        </p:txBody>
      </p:sp>
      <p:sp>
        <p:nvSpPr>
          <p:cNvPr id="7" name="TextBox 6">
            <a:extLst>
              <a:ext uri="{FF2B5EF4-FFF2-40B4-BE49-F238E27FC236}">
                <a16:creationId xmlns:a16="http://schemas.microsoft.com/office/drawing/2014/main" id="{00DFD879-DE38-C248-4BF2-FE929BA07EA0}"/>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10" name="TextBox 9">
            <a:extLst>
              <a:ext uri="{FF2B5EF4-FFF2-40B4-BE49-F238E27FC236}">
                <a16:creationId xmlns:a16="http://schemas.microsoft.com/office/drawing/2014/main" id="{6F47E660-82B4-52D9-5406-255B7FE55EA1}"/>
              </a:ext>
            </a:extLst>
          </p:cNvPr>
          <p:cNvSpPr txBox="1"/>
          <p:nvPr/>
        </p:nvSpPr>
        <p:spPr>
          <a:xfrm>
            <a:off x="8827718" y="4710288"/>
            <a:ext cx="325730" cy="523220"/>
          </a:xfrm>
          <a:prstGeom prst="rect">
            <a:avLst/>
          </a:prstGeom>
          <a:noFill/>
        </p:spPr>
        <p:txBody>
          <a:bodyPr wrap="none" rtlCol="0">
            <a:spAutoFit/>
          </a:bodyPr>
          <a:lstStyle/>
          <a:p>
            <a:r>
              <a:rPr lang="en-US" sz="2800" dirty="0"/>
              <a:t>1</a:t>
            </a:r>
          </a:p>
        </p:txBody>
      </p:sp>
      <p:sp>
        <p:nvSpPr>
          <p:cNvPr id="21" name="TextBox 20">
            <a:extLst>
              <a:ext uri="{FF2B5EF4-FFF2-40B4-BE49-F238E27FC236}">
                <a16:creationId xmlns:a16="http://schemas.microsoft.com/office/drawing/2014/main" id="{DAAD62B4-833D-FB84-F7DA-41468DDE3C61}"/>
              </a:ext>
            </a:extLst>
          </p:cNvPr>
          <p:cNvSpPr txBox="1"/>
          <p:nvPr/>
        </p:nvSpPr>
        <p:spPr>
          <a:xfrm>
            <a:off x="9780587" y="3217277"/>
            <a:ext cx="505267" cy="707886"/>
          </a:xfrm>
          <a:prstGeom prst="rect">
            <a:avLst/>
          </a:prstGeom>
          <a:noFill/>
        </p:spPr>
        <p:txBody>
          <a:bodyPr wrap="none" rtlCol="0">
            <a:spAutoFit/>
          </a:bodyPr>
          <a:lstStyle/>
          <a:p>
            <a:r>
              <a:rPr lang="en-US" sz="4000" dirty="0"/>
              <a:t>9</a:t>
            </a:r>
          </a:p>
        </p:txBody>
      </p:sp>
      <p:sp>
        <p:nvSpPr>
          <p:cNvPr id="22" name="TextBox 21">
            <a:extLst>
              <a:ext uri="{FF2B5EF4-FFF2-40B4-BE49-F238E27FC236}">
                <a16:creationId xmlns:a16="http://schemas.microsoft.com/office/drawing/2014/main" id="{033AA61B-24F4-7ED7-DABA-21A182C3854C}"/>
              </a:ext>
            </a:extLst>
          </p:cNvPr>
          <p:cNvSpPr txBox="1"/>
          <p:nvPr/>
        </p:nvSpPr>
        <p:spPr>
          <a:xfrm>
            <a:off x="9738253" y="5019568"/>
            <a:ext cx="638516" cy="707886"/>
          </a:xfrm>
          <a:prstGeom prst="rect">
            <a:avLst/>
          </a:prstGeom>
          <a:noFill/>
        </p:spPr>
        <p:txBody>
          <a:bodyPr wrap="none" rtlCol="0">
            <a:spAutoFit/>
          </a:bodyPr>
          <a:lstStyle/>
          <a:p>
            <a:r>
              <a:rPr lang="en-US" sz="4000" dirty="0"/>
              <a:t>-7</a:t>
            </a:r>
          </a:p>
        </p:txBody>
      </p:sp>
      <p:sp>
        <p:nvSpPr>
          <p:cNvPr id="32" name="TextBox 31">
            <a:extLst>
              <a:ext uri="{FF2B5EF4-FFF2-40B4-BE49-F238E27FC236}">
                <a16:creationId xmlns:a16="http://schemas.microsoft.com/office/drawing/2014/main" id="{E7F3AE6C-721F-358E-E69D-4517F52A747F}"/>
              </a:ext>
            </a:extLst>
          </p:cNvPr>
          <p:cNvSpPr txBox="1"/>
          <p:nvPr/>
        </p:nvSpPr>
        <p:spPr>
          <a:xfrm>
            <a:off x="6259509" y="4733635"/>
            <a:ext cx="423514" cy="523220"/>
          </a:xfrm>
          <a:prstGeom prst="rect">
            <a:avLst/>
          </a:prstGeom>
          <a:noFill/>
        </p:spPr>
        <p:txBody>
          <a:bodyPr wrap="none" rtlCol="0">
            <a:spAutoFit/>
          </a:bodyPr>
          <a:lstStyle/>
          <a:p>
            <a:r>
              <a:rPr lang="en-US" sz="2800" dirty="0"/>
              <a:t>0</a:t>
            </a:r>
          </a:p>
        </p:txBody>
      </p:sp>
      <p:sp>
        <p:nvSpPr>
          <p:cNvPr id="33" name="TextBox 32">
            <a:extLst>
              <a:ext uri="{FF2B5EF4-FFF2-40B4-BE49-F238E27FC236}">
                <a16:creationId xmlns:a16="http://schemas.microsoft.com/office/drawing/2014/main" id="{30FD954F-5C09-BD46-9864-EDA535A4445F}"/>
              </a:ext>
            </a:extLst>
          </p:cNvPr>
          <p:cNvSpPr txBox="1"/>
          <p:nvPr/>
        </p:nvSpPr>
        <p:spPr>
          <a:xfrm>
            <a:off x="7527789" y="4723291"/>
            <a:ext cx="423514"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4261946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17E40-B166-B53F-FECD-C761117191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661DA0-C950-33C5-E571-829EA4893943}"/>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B70BB7CF-5C10-8366-6B48-0C8E795C73B8}"/>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5E389BF-58AE-8B9A-83FD-BC5DB247E164}"/>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F3DB26D-60CB-DFEE-DE1F-16392EFBBCB6}"/>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CD3DB70-E4A5-D538-566A-02D17F09544B}"/>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D34043C-DC4A-A8B9-FC1B-668EAA09E723}"/>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 now?</a:t>
            </a:r>
            <a:endParaRPr lang="en-US" sz="2400" i="1" baseline="30000" dirty="0"/>
          </a:p>
        </p:txBody>
      </p:sp>
      <p:sp>
        <p:nvSpPr>
          <p:cNvPr id="16" name="TextBox 15">
            <a:extLst>
              <a:ext uri="{FF2B5EF4-FFF2-40B4-BE49-F238E27FC236}">
                <a16:creationId xmlns:a16="http://schemas.microsoft.com/office/drawing/2014/main" id="{DD4F4AD1-1434-8D63-399C-151224ED3DA1}"/>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E406EABF-4D8F-6496-BC86-0F86F2288CC3}"/>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CBE27CC3-A02C-0D6D-9B37-0A38B69E55AE}"/>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A64BC7C2-5170-1F36-54E1-A9EC5798A492}"/>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CB8191DB-CB71-9548-ECB4-77E4EBC885E5}"/>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C5149C17-F707-1B23-5B68-71F6EC79B262}"/>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47FEE15-4A7A-8CC4-C543-C00926314DCD}"/>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7216AED-921E-92AF-99E8-EBC6C92975FA}"/>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A8A5B01-0288-4206-0086-F4BEFC044E89}"/>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31A59527-EA17-10D3-FCBC-5FD6F2369443}"/>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BA94F9D6-2E7F-DFEC-390D-CC9D79EB459B}"/>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A82FC8C0-FC3D-E27F-C362-55B3831F27AA}"/>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99318BA8-7373-AA6F-51AA-03A173A34430}"/>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135D2D3B-1BEF-CE51-9569-459EA05137BB}"/>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E48E5F6D-5713-110D-7AD1-8B98937BBE8A}"/>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BE7A7F9C-748C-53A0-D6C0-CA437AA67541}"/>
              </a:ext>
            </a:extLst>
          </p:cNvPr>
          <p:cNvSpPr txBox="1"/>
          <p:nvPr/>
        </p:nvSpPr>
        <p:spPr>
          <a:xfrm>
            <a:off x="6349723" y="2935112"/>
            <a:ext cx="325730" cy="523220"/>
          </a:xfrm>
          <a:prstGeom prst="rect">
            <a:avLst/>
          </a:prstGeom>
          <a:noFill/>
        </p:spPr>
        <p:txBody>
          <a:bodyPr wrap="none" rtlCol="0">
            <a:spAutoFit/>
          </a:bodyPr>
          <a:lstStyle/>
          <a:p>
            <a:r>
              <a:rPr lang="en-US" sz="2800" dirty="0"/>
              <a:t>1</a:t>
            </a:r>
          </a:p>
        </p:txBody>
      </p:sp>
      <p:sp>
        <p:nvSpPr>
          <p:cNvPr id="5" name="TextBox 4">
            <a:extLst>
              <a:ext uri="{FF2B5EF4-FFF2-40B4-BE49-F238E27FC236}">
                <a16:creationId xmlns:a16="http://schemas.microsoft.com/office/drawing/2014/main" id="{FDC5B97E-3287-87DC-FFE9-EDE782FDE032}"/>
              </a:ext>
            </a:extLst>
          </p:cNvPr>
          <p:cNvSpPr txBox="1"/>
          <p:nvPr/>
        </p:nvSpPr>
        <p:spPr>
          <a:xfrm>
            <a:off x="7521465" y="2935112"/>
            <a:ext cx="325730" cy="523220"/>
          </a:xfrm>
          <a:prstGeom prst="rect">
            <a:avLst/>
          </a:prstGeom>
          <a:noFill/>
        </p:spPr>
        <p:txBody>
          <a:bodyPr wrap="none" rtlCol="0">
            <a:spAutoFit/>
          </a:bodyPr>
          <a:lstStyle/>
          <a:p>
            <a:r>
              <a:rPr lang="en-US" sz="2800" dirty="0"/>
              <a:t>1</a:t>
            </a:r>
          </a:p>
        </p:txBody>
      </p:sp>
      <p:sp>
        <p:nvSpPr>
          <p:cNvPr id="6" name="TextBox 5">
            <a:extLst>
              <a:ext uri="{FF2B5EF4-FFF2-40B4-BE49-F238E27FC236}">
                <a16:creationId xmlns:a16="http://schemas.microsoft.com/office/drawing/2014/main" id="{1F6A41C4-52A7-4D1C-8C87-852DEA52578D}"/>
              </a:ext>
            </a:extLst>
          </p:cNvPr>
          <p:cNvSpPr txBox="1"/>
          <p:nvPr/>
        </p:nvSpPr>
        <p:spPr>
          <a:xfrm>
            <a:off x="8720118" y="2935112"/>
            <a:ext cx="325730" cy="523220"/>
          </a:xfrm>
          <a:prstGeom prst="rect">
            <a:avLst/>
          </a:prstGeom>
          <a:noFill/>
        </p:spPr>
        <p:txBody>
          <a:bodyPr wrap="none" rtlCol="0">
            <a:spAutoFit/>
          </a:bodyPr>
          <a:lstStyle/>
          <a:p>
            <a:r>
              <a:rPr lang="en-US" sz="2800" dirty="0"/>
              <a:t>1</a:t>
            </a:r>
          </a:p>
        </p:txBody>
      </p:sp>
      <p:sp>
        <p:nvSpPr>
          <p:cNvPr id="7" name="TextBox 6">
            <a:extLst>
              <a:ext uri="{FF2B5EF4-FFF2-40B4-BE49-F238E27FC236}">
                <a16:creationId xmlns:a16="http://schemas.microsoft.com/office/drawing/2014/main" id="{AB3163F8-2347-CD93-1CE9-1557E6FAD7FC}"/>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8" name="TextBox 7">
            <a:extLst>
              <a:ext uri="{FF2B5EF4-FFF2-40B4-BE49-F238E27FC236}">
                <a16:creationId xmlns:a16="http://schemas.microsoft.com/office/drawing/2014/main" id="{16AFE158-6706-16FF-94A8-5F59F38225E6}"/>
              </a:ext>
            </a:extLst>
          </p:cNvPr>
          <p:cNvSpPr txBox="1"/>
          <p:nvPr/>
        </p:nvSpPr>
        <p:spPr>
          <a:xfrm>
            <a:off x="6457323" y="4710288"/>
            <a:ext cx="325730" cy="523220"/>
          </a:xfrm>
          <a:prstGeom prst="rect">
            <a:avLst/>
          </a:prstGeom>
          <a:noFill/>
        </p:spPr>
        <p:txBody>
          <a:bodyPr wrap="none" rtlCol="0">
            <a:spAutoFit/>
          </a:bodyPr>
          <a:lstStyle/>
          <a:p>
            <a:r>
              <a:rPr lang="en-US" sz="2800" dirty="0"/>
              <a:t>1</a:t>
            </a:r>
          </a:p>
        </p:txBody>
      </p:sp>
      <p:sp>
        <p:nvSpPr>
          <p:cNvPr id="9" name="TextBox 8">
            <a:extLst>
              <a:ext uri="{FF2B5EF4-FFF2-40B4-BE49-F238E27FC236}">
                <a16:creationId xmlns:a16="http://schemas.microsoft.com/office/drawing/2014/main" id="{E91A7AEC-B265-1E0D-A82C-FA0EB8161B3A}"/>
              </a:ext>
            </a:extLst>
          </p:cNvPr>
          <p:cNvSpPr txBox="1"/>
          <p:nvPr/>
        </p:nvSpPr>
        <p:spPr>
          <a:xfrm>
            <a:off x="7629065" y="4710288"/>
            <a:ext cx="325730" cy="523220"/>
          </a:xfrm>
          <a:prstGeom prst="rect">
            <a:avLst/>
          </a:prstGeom>
          <a:noFill/>
        </p:spPr>
        <p:txBody>
          <a:bodyPr wrap="none" rtlCol="0">
            <a:spAutoFit/>
          </a:bodyPr>
          <a:lstStyle/>
          <a:p>
            <a:r>
              <a:rPr lang="en-US" sz="2800" dirty="0"/>
              <a:t>1</a:t>
            </a:r>
          </a:p>
        </p:txBody>
      </p:sp>
      <p:sp>
        <p:nvSpPr>
          <p:cNvPr id="10" name="TextBox 9">
            <a:extLst>
              <a:ext uri="{FF2B5EF4-FFF2-40B4-BE49-F238E27FC236}">
                <a16:creationId xmlns:a16="http://schemas.microsoft.com/office/drawing/2014/main" id="{1BB1B5F4-C660-1D12-B189-25448E59E4BC}"/>
              </a:ext>
            </a:extLst>
          </p:cNvPr>
          <p:cNvSpPr txBox="1"/>
          <p:nvPr/>
        </p:nvSpPr>
        <p:spPr>
          <a:xfrm>
            <a:off x="8827718" y="4710288"/>
            <a:ext cx="325730" cy="523220"/>
          </a:xfrm>
          <a:prstGeom prst="rect">
            <a:avLst/>
          </a:prstGeom>
          <a:noFill/>
        </p:spPr>
        <p:txBody>
          <a:bodyPr wrap="none" rtlCol="0">
            <a:spAutoFit/>
          </a:bodyPr>
          <a:lstStyle/>
          <a:p>
            <a:r>
              <a:rPr lang="en-US" sz="2800" dirty="0"/>
              <a:t>1</a:t>
            </a:r>
          </a:p>
        </p:txBody>
      </p:sp>
    </p:spTree>
    <p:extLst>
      <p:ext uri="{BB962C8B-B14F-4D97-AF65-F5344CB8AC3E}">
        <p14:creationId xmlns:p14="http://schemas.microsoft.com/office/powerpoint/2010/main" val="3523128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6C6A8-9069-D372-6ED0-1E087AF86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B74CCC-DA37-ED53-342B-2A0F0BC21B51}"/>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3C0638B0-C4C9-97D0-A3B7-23C1DE5DD84F}"/>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CC1DD8-7E8C-994A-C905-AA8AED3B7951}"/>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3140D1E-06B0-D7CB-EB2E-1D71E9BDD932}"/>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06AD778-CFB7-4859-AFC6-715642CB8E34}"/>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FCBBBA0-3C4D-77F7-B180-5BE8677B4D29}"/>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 now?</a:t>
            </a:r>
            <a:endParaRPr lang="en-US" sz="2400" i="1" baseline="30000" dirty="0"/>
          </a:p>
        </p:txBody>
      </p:sp>
      <p:sp>
        <p:nvSpPr>
          <p:cNvPr id="16" name="TextBox 15">
            <a:extLst>
              <a:ext uri="{FF2B5EF4-FFF2-40B4-BE49-F238E27FC236}">
                <a16:creationId xmlns:a16="http://schemas.microsoft.com/office/drawing/2014/main" id="{D2F30F35-4CAD-879F-D2BC-9F4772F01FC3}"/>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2874C677-D979-D132-9908-B648613432DF}"/>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695CF3DD-DF7C-A6B2-01A5-6524F51536E2}"/>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5FB4FC06-0C0E-85A8-63E0-F39A3EF4A8B3}"/>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9BDA90E8-F41E-CFD4-7658-4A414BF1D2BF}"/>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788E896A-D34B-2DD5-29C2-710ACC8DF3F1}"/>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B79BB89C-0F0E-2E00-E9C1-4FA0A7B3A3A2}"/>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F482361-E88C-3C21-6553-00034ABC4A57}"/>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8A320B5-DFFE-0E0A-6652-1C24C743B058}"/>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1A0DCFE0-D443-2F03-9B7F-610135B2AD3E}"/>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C969F212-1D65-EC03-C75D-DA1CFEACC3E6}"/>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86F31ECA-9D29-D548-DBB3-1E0DD2FABFAB}"/>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C364A833-5C37-72B6-14C3-7A3CD94F5E3E}"/>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3CFDE8ED-1392-3407-F406-FF0EE4CC205A}"/>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56861E92-23D1-EF92-1D8A-F4BC8804910B}"/>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EB695760-086F-B4FB-6C49-ECF6BE10BF38}"/>
              </a:ext>
            </a:extLst>
          </p:cNvPr>
          <p:cNvSpPr txBox="1"/>
          <p:nvPr/>
        </p:nvSpPr>
        <p:spPr>
          <a:xfrm>
            <a:off x="6349723" y="2935112"/>
            <a:ext cx="325730" cy="523220"/>
          </a:xfrm>
          <a:prstGeom prst="rect">
            <a:avLst/>
          </a:prstGeom>
          <a:noFill/>
        </p:spPr>
        <p:txBody>
          <a:bodyPr wrap="none" rtlCol="0">
            <a:spAutoFit/>
          </a:bodyPr>
          <a:lstStyle/>
          <a:p>
            <a:r>
              <a:rPr lang="en-US" sz="2800" dirty="0"/>
              <a:t>1</a:t>
            </a:r>
          </a:p>
        </p:txBody>
      </p:sp>
      <p:sp>
        <p:nvSpPr>
          <p:cNvPr id="5" name="TextBox 4">
            <a:extLst>
              <a:ext uri="{FF2B5EF4-FFF2-40B4-BE49-F238E27FC236}">
                <a16:creationId xmlns:a16="http://schemas.microsoft.com/office/drawing/2014/main" id="{4133E3D5-7C07-4EE1-E9B6-EE5050BE5E70}"/>
              </a:ext>
            </a:extLst>
          </p:cNvPr>
          <p:cNvSpPr txBox="1"/>
          <p:nvPr/>
        </p:nvSpPr>
        <p:spPr>
          <a:xfrm>
            <a:off x="7521465" y="2935112"/>
            <a:ext cx="325730" cy="523220"/>
          </a:xfrm>
          <a:prstGeom prst="rect">
            <a:avLst/>
          </a:prstGeom>
          <a:noFill/>
        </p:spPr>
        <p:txBody>
          <a:bodyPr wrap="none" rtlCol="0">
            <a:spAutoFit/>
          </a:bodyPr>
          <a:lstStyle/>
          <a:p>
            <a:r>
              <a:rPr lang="en-US" sz="2800" dirty="0"/>
              <a:t>1</a:t>
            </a:r>
          </a:p>
        </p:txBody>
      </p:sp>
      <p:sp>
        <p:nvSpPr>
          <p:cNvPr id="6" name="TextBox 5">
            <a:extLst>
              <a:ext uri="{FF2B5EF4-FFF2-40B4-BE49-F238E27FC236}">
                <a16:creationId xmlns:a16="http://schemas.microsoft.com/office/drawing/2014/main" id="{90A59309-3EF9-8172-3D1E-92D075E64C56}"/>
              </a:ext>
            </a:extLst>
          </p:cNvPr>
          <p:cNvSpPr txBox="1"/>
          <p:nvPr/>
        </p:nvSpPr>
        <p:spPr>
          <a:xfrm>
            <a:off x="8720118" y="2935112"/>
            <a:ext cx="325730" cy="523220"/>
          </a:xfrm>
          <a:prstGeom prst="rect">
            <a:avLst/>
          </a:prstGeom>
          <a:noFill/>
        </p:spPr>
        <p:txBody>
          <a:bodyPr wrap="none" rtlCol="0">
            <a:spAutoFit/>
          </a:bodyPr>
          <a:lstStyle/>
          <a:p>
            <a:r>
              <a:rPr lang="en-US" sz="2800" dirty="0"/>
              <a:t>1</a:t>
            </a:r>
          </a:p>
        </p:txBody>
      </p:sp>
      <p:sp>
        <p:nvSpPr>
          <p:cNvPr id="7" name="TextBox 6">
            <a:extLst>
              <a:ext uri="{FF2B5EF4-FFF2-40B4-BE49-F238E27FC236}">
                <a16:creationId xmlns:a16="http://schemas.microsoft.com/office/drawing/2014/main" id="{E3389586-4629-7E95-14D4-12F45F8CC6BA}"/>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8" name="TextBox 7">
            <a:extLst>
              <a:ext uri="{FF2B5EF4-FFF2-40B4-BE49-F238E27FC236}">
                <a16:creationId xmlns:a16="http://schemas.microsoft.com/office/drawing/2014/main" id="{6890B54C-8C59-3DC6-2896-CEC57187B1BF}"/>
              </a:ext>
            </a:extLst>
          </p:cNvPr>
          <p:cNvSpPr txBox="1"/>
          <p:nvPr/>
        </p:nvSpPr>
        <p:spPr>
          <a:xfrm>
            <a:off x="6457323" y="4710288"/>
            <a:ext cx="325730" cy="523220"/>
          </a:xfrm>
          <a:prstGeom prst="rect">
            <a:avLst/>
          </a:prstGeom>
          <a:noFill/>
        </p:spPr>
        <p:txBody>
          <a:bodyPr wrap="none" rtlCol="0">
            <a:spAutoFit/>
          </a:bodyPr>
          <a:lstStyle/>
          <a:p>
            <a:r>
              <a:rPr lang="en-US" sz="2800" dirty="0"/>
              <a:t>1</a:t>
            </a:r>
          </a:p>
        </p:txBody>
      </p:sp>
      <p:sp>
        <p:nvSpPr>
          <p:cNvPr id="9" name="TextBox 8">
            <a:extLst>
              <a:ext uri="{FF2B5EF4-FFF2-40B4-BE49-F238E27FC236}">
                <a16:creationId xmlns:a16="http://schemas.microsoft.com/office/drawing/2014/main" id="{967D85E4-B2EF-D003-5C81-811E205930EA}"/>
              </a:ext>
            </a:extLst>
          </p:cNvPr>
          <p:cNvSpPr txBox="1"/>
          <p:nvPr/>
        </p:nvSpPr>
        <p:spPr>
          <a:xfrm>
            <a:off x="7629065" y="4710288"/>
            <a:ext cx="325730" cy="523220"/>
          </a:xfrm>
          <a:prstGeom prst="rect">
            <a:avLst/>
          </a:prstGeom>
          <a:noFill/>
        </p:spPr>
        <p:txBody>
          <a:bodyPr wrap="none" rtlCol="0">
            <a:spAutoFit/>
          </a:bodyPr>
          <a:lstStyle/>
          <a:p>
            <a:r>
              <a:rPr lang="en-US" sz="2800" dirty="0"/>
              <a:t>1</a:t>
            </a:r>
          </a:p>
        </p:txBody>
      </p:sp>
      <p:sp>
        <p:nvSpPr>
          <p:cNvPr id="10" name="TextBox 9">
            <a:extLst>
              <a:ext uri="{FF2B5EF4-FFF2-40B4-BE49-F238E27FC236}">
                <a16:creationId xmlns:a16="http://schemas.microsoft.com/office/drawing/2014/main" id="{BAB1FCD3-542B-0F0B-6F31-7913F7CC3E14}"/>
              </a:ext>
            </a:extLst>
          </p:cNvPr>
          <p:cNvSpPr txBox="1"/>
          <p:nvPr/>
        </p:nvSpPr>
        <p:spPr>
          <a:xfrm>
            <a:off x="8827718" y="4710288"/>
            <a:ext cx="325730" cy="523220"/>
          </a:xfrm>
          <a:prstGeom prst="rect">
            <a:avLst/>
          </a:prstGeom>
          <a:noFill/>
        </p:spPr>
        <p:txBody>
          <a:bodyPr wrap="none" rtlCol="0">
            <a:spAutoFit/>
          </a:bodyPr>
          <a:lstStyle/>
          <a:p>
            <a:r>
              <a:rPr lang="en-US" sz="2800" dirty="0"/>
              <a:t>1</a:t>
            </a:r>
          </a:p>
        </p:txBody>
      </p:sp>
      <p:sp>
        <p:nvSpPr>
          <p:cNvPr id="21" name="TextBox 20">
            <a:extLst>
              <a:ext uri="{FF2B5EF4-FFF2-40B4-BE49-F238E27FC236}">
                <a16:creationId xmlns:a16="http://schemas.microsoft.com/office/drawing/2014/main" id="{F1896E0B-8DC9-55AB-1560-AFC4DF04A05C}"/>
              </a:ext>
            </a:extLst>
          </p:cNvPr>
          <p:cNvSpPr txBox="1"/>
          <p:nvPr/>
        </p:nvSpPr>
        <p:spPr>
          <a:xfrm>
            <a:off x="9780587" y="3217277"/>
            <a:ext cx="689612" cy="707886"/>
          </a:xfrm>
          <a:prstGeom prst="rect">
            <a:avLst/>
          </a:prstGeom>
          <a:noFill/>
        </p:spPr>
        <p:txBody>
          <a:bodyPr wrap="none" rtlCol="0">
            <a:spAutoFit/>
          </a:bodyPr>
          <a:lstStyle/>
          <a:p>
            <a:r>
              <a:rPr lang="en-US" sz="4000" dirty="0"/>
              <a:t>15</a:t>
            </a:r>
          </a:p>
        </p:txBody>
      </p:sp>
      <p:sp>
        <p:nvSpPr>
          <p:cNvPr id="22" name="TextBox 21">
            <a:extLst>
              <a:ext uri="{FF2B5EF4-FFF2-40B4-BE49-F238E27FC236}">
                <a16:creationId xmlns:a16="http://schemas.microsoft.com/office/drawing/2014/main" id="{DD145FE1-81C6-C882-6805-8EF93C34C412}"/>
              </a:ext>
            </a:extLst>
          </p:cNvPr>
          <p:cNvSpPr txBox="1"/>
          <p:nvPr/>
        </p:nvSpPr>
        <p:spPr>
          <a:xfrm>
            <a:off x="9738253" y="5019568"/>
            <a:ext cx="535403" cy="707886"/>
          </a:xfrm>
          <a:prstGeom prst="rect">
            <a:avLst/>
          </a:prstGeom>
          <a:noFill/>
        </p:spPr>
        <p:txBody>
          <a:bodyPr wrap="none" rtlCol="0">
            <a:spAutoFit/>
          </a:bodyPr>
          <a:lstStyle/>
          <a:p>
            <a:r>
              <a:rPr lang="en-US" sz="4000" dirty="0"/>
              <a:t>-1</a:t>
            </a:r>
          </a:p>
        </p:txBody>
      </p:sp>
    </p:spTree>
    <p:extLst>
      <p:ext uri="{BB962C8B-B14F-4D97-AF65-F5344CB8AC3E}">
        <p14:creationId xmlns:p14="http://schemas.microsoft.com/office/powerpoint/2010/main" val="18897720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94F62-9292-984D-229B-33F1BFFB0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D378F-F54F-4621-6A5F-9BB5D1456B65}"/>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ADB515F1-8595-3EC5-CEF6-A1F7B641356E}"/>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A40B11BC-6158-6D24-C8FB-76AD20C1126A}"/>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A220BD7-A4F7-980B-D00D-27F54870E5C7}"/>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64B7812-9049-25B2-F9A7-5337C754CBC0}"/>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B90C1D9-1C9B-B84B-605A-C359152D21A7}"/>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 now?</a:t>
            </a:r>
            <a:endParaRPr lang="en-US" sz="2400" i="1" baseline="30000" dirty="0"/>
          </a:p>
        </p:txBody>
      </p:sp>
      <p:sp>
        <p:nvSpPr>
          <p:cNvPr id="16" name="TextBox 15">
            <a:extLst>
              <a:ext uri="{FF2B5EF4-FFF2-40B4-BE49-F238E27FC236}">
                <a16:creationId xmlns:a16="http://schemas.microsoft.com/office/drawing/2014/main" id="{C6BDCD6F-C332-3EA4-D274-3F12E4D0045F}"/>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30F7003D-7DFF-75EA-0F9A-37CCF625ABA4}"/>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29AC3A3B-F0BB-FD67-D54C-4A061CFD2B2D}"/>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A6346E9A-5A3E-1AE2-AA6C-C8778C3AF783}"/>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57DDA65E-EE34-09A9-2D10-578C317D668F}"/>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833E2A3F-5561-C450-0AFE-5DAD12A8F6DF}"/>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70318C80-ECD3-9B84-26B5-BC7E9C4D3B9D}"/>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DB21DC7C-8BC4-6F4F-FFBE-1CDECC6580B6}"/>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CBB2115-99C9-902F-C47F-04EB22639B70}"/>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C62CC5E-B086-ACB9-5C47-757A70CB728E}"/>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EEC3F3C8-3F16-4209-F6C5-E6AB7E4F4C81}"/>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D4B158D8-81C4-7CB7-7FED-ACA1820A84A6}"/>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E974A005-FCA8-7663-A5A9-A376166F2995}"/>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3D1C307C-EC43-E414-4A54-DD662C727B9E}"/>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3A4A01B3-91E5-5481-A7B8-4C1207C857A4}"/>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B526AB68-F143-55B5-5D8A-869A58F5BD08}"/>
              </a:ext>
            </a:extLst>
          </p:cNvPr>
          <p:cNvSpPr txBox="1"/>
          <p:nvPr/>
        </p:nvSpPr>
        <p:spPr>
          <a:xfrm>
            <a:off x="6349723" y="2935112"/>
            <a:ext cx="325730" cy="523220"/>
          </a:xfrm>
          <a:prstGeom prst="rect">
            <a:avLst/>
          </a:prstGeom>
          <a:noFill/>
        </p:spPr>
        <p:txBody>
          <a:bodyPr wrap="none" rtlCol="0">
            <a:spAutoFit/>
          </a:bodyPr>
          <a:lstStyle/>
          <a:p>
            <a:r>
              <a:rPr lang="en-US" sz="2800" dirty="0"/>
              <a:t>1</a:t>
            </a:r>
          </a:p>
        </p:txBody>
      </p:sp>
      <p:sp>
        <p:nvSpPr>
          <p:cNvPr id="5" name="TextBox 4">
            <a:extLst>
              <a:ext uri="{FF2B5EF4-FFF2-40B4-BE49-F238E27FC236}">
                <a16:creationId xmlns:a16="http://schemas.microsoft.com/office/drawing/2014/main" id="{B0022991-B1E5-78CD-687A-7B06BBE635D0}"/>
              </a:ext>
            </a:extLst>
          </p:cNvPr>
          <p:cNvSpPr txBox="1"/>
          <p:nvPr/>
        </p:nvSpPr>
        <p:spPr>
          <a:xfrm>
            <a:off x="7521465" y="2935112"/>
            <a:ext cx="423514" cy="523220"/>
          </a:xfrm>
          <a:prstGeom prst="rect">
            <a:avLst/>
          </a:prstGeom>
          <a:noFill/>
        </p:spPr>
        <p:txBody>
          <a:bodyPr wrap="none" rtlCol="0">
            <a:spAutoFit/>
          </a:bodyPr>
          <a:lstStyle/>
          <a:p>
            <a:r>
              <a:rPr lang="en-US" sz="2800" dirty="0"/>
              <a:t>0</a:t>
            </a:r>
          </a:p>
        </p:txBody>
      </p:sp>
      <p:sp>
        <p:nvSpPr>
          <p:cNvPr id="6" name="TextBox 5">
            <a:extLst>
              <a:ext uri="{FF2B5EF4-FFF2-40B4-BE49-F238E27FC236}">
                <a16:creationId xmlns:a16="http://schemas.microsoft.com/office/drawing/2014/main" id="{1216C607-56FE-D120-30ED-0B6F0320560B}"/>
              </a:ext>
            </a:extLst>
          </p:cNvPr>
          <p:cNvSpPr txBox="1"/>
          <p:nvPr/>
        </p:nvSpPr>
        <p:spPr>
          <a:xfrm>
            <a:off x="8720118" y="2935112"/>
            <a:ext cx="423514" cy="523220"/>
          </a:xfrm>
          <a:prstGeom prst="rect">
            <a:avLst/>
          </a:prstGeom>
          <a:noFill/>
        </p:spPr>
        <p:txBody>
          <a:bodyPr wrap="none" rtlCol="0">
            <a:spAutoFit/>
          </a:bodyPr>
          <a:lstStyle/>
          <a:p>
            <a:r>
              <a:rPr lang="en-US" sz="2800" dirty="0"/>
              <a:t>0</a:t>
            </a:r>
          </a:p>
        </p:txBody>
      </p:sp>
      <p:sp>
        <p:nvSpPr>
          <p:cNvPr id="7" name="TextBox 6">
            <a:extLst>
              <a:ext uri="{FF2B5EF4-FFF2-40B4-BE49-F238E27FC236}">
                <a16:creationId xmlns:a16="http://schemas.microsoft.com/office/drawing/2014/main" id="{CC742A56-7835-EB27-3328-C2710250FCCC}"/>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8" name="TextBox 7">
            <a:extLst>
              <a:ext uri="{FF2B5EF4-FFF2-40B4-BE49-F238E27FC236}">
                <a16:creationId xmlns:a16="http://schemas.microsoft.com/office/drawing/2014/main" id="{86526B7E-ADFD-381B-C068-8CC1C8242184}"/>
              </a:ext>
            </a:extLst>
          </p:cNvPr>
          <p:cNvSpPr txBox="1"/>
          <p:nvPr/>
        </p:nvSpPr>
        <p:spPr>
          <a:xfrm>
            <a:off x="6457323" y="4710288"/>
            <a:ext cx="325730" cy="523220"/>
          </a:xfrm>
          <a:prstGeom prst="rect">
            <a:avLst/>
          </a:prstGeom>
          <a:noFill/>
        </p:spPr>
        <p:txBody>
          <a:bodyPr wrap="none" rtlCol="0">
            <a:spAutoFit/>
          </a:bodyPr>
          <a:lstStyle/>
          <a:p>
            <a:r>
              <a:rPr lang="en-US" sz="2800" dirty="0"/>
              <a:t>1</a:t>
            </a:r>
          </a:p>
        </p:txBody>
      </p:sp>
      <p:sp>
        <p:nvSpPr>
          <p:cNvPr id="9" name="TextBox 8">
            <a:extLst>
              <a:ext uri="{FF2B5EF4-FFF2-40B4-BE49-F238E27FC236}">
                <a16:creationId xmlns:a16="http://schemas.microsoft.com/office/drawing/2014/main" id="{0DE8B650-433E-26BE-0C71-8F7E9E5E263F}"/>
              </a:ext>
            </a:extLst>
          </p:cNvPr>
          <p:cNvSpPr txBox="1"/>
          <p:nvPr/>
        </p:nvSpPr>
        <p:spPr>
          <a:xfrm>
            <a:off x="7629065" y="4710288"/>
            <a:ext cx="423514" cy="523220"/>
          </a:xfrm>
          <a:prstGeom prst="rect">
            <a:avLst/>
          </a:prstGeom>
          <a:noFill/>
        </p:spPr>
        <p:txBody>
          <a:bodyPr wrap="none" rtlCol="0">
            <a:spAutoFit/>
          </a:bodyPr>
          <a:lstStyle/>
          <a:p>
            <a:r>
              <a:rPr lang="en-US" sz="2800" dirty="0"/>
              <a:t>0</a:t>
            </a:r>
          </a:p>
        </p:txBody>
      </p:sp>
      <p:sp>
        <p:nvSpPr>
          <p:cNvPr id="10" name="TextBox 9">
            <a:extLst>
              <a:ext uri="{FF2B5EF4-FFF2-40B4-BE49-F238E27FC236}">
                <a16:creationId xmlns:a16="http://schemas.microsoft.com/office/drawing/2014/main" id="{8F58E61B-C547-C33D-D80E-A408A05F0C0C}"/>
              </a:ext>
            </a:extLst>
          </p:cNvPr>
          <p:cNvSpPr txBox="1"/>
          <p:nvPr/>
        </p:nvSpPr>
        <p:spPr>
          <a:xfrm>
            <a:off x="8827718" y="4710288"/>
            <a:ext cx="423514" cy="523220"/>
          </a:xfrm>
          <a:prstGeom prst="rect">
            <a:avLst/>
          </a:prstGeom>
          <a:noFill/>
        </p:spPr>
        <p:txBody>
          <a:bodyPr wrap="none" rtlCol="0">
            <a:spAutoFit/>
          </a:bodyPr>
          <a:lstStyle/>
          <a:p>
            <a:r>
              <a:rPr lang="en-US" sz="2800" dirty="0"/>
              <a:t>0</a:t>
            </a:r>
          </a:p>
        </p:txBody>
      </p:sp>
    </p:spTree>
    <p:extLst>
      <p:ext uri="{BB962C8B-B14F-4D97-AF65-F5344CB8AC3E}">
        <p14:creationId xmlns:p14="http://schemas.microsoft.com/office/powerpoint/2010/main" val="313701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79CE-F07B-13B6-20F9-508CAED2FE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F7D4C4-66E0-AD05-427D-D3F2EA693C76}"/>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EFB4D093-2057-21CD-0232-80FF9714E124}"/>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DF1ADE3-305B-E02E-EB8D-954470312B16}"/>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A90DAAF-F561-26BE-CE37-31AE28B9D0DC}"/>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6776D09-1A7B-3FB6-942B-917C67255496}"/>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5B5FE88-E552-99B5-CC41-C6A99907CC65}"/>
              </a:ext>
            </a:extLst>
          </p:cNvPr>
          <p:cNvSpPr txBox="1"/>
          <p:nvPr/>
        </p:nvSpPr>
        <p:spPr>
          <a:xfrm>
            <a:off x="612648" y="1834445"/>
            <a:ext cx="10523438" cy="461665"/>
          </a:xfrm>
          <a:prstGeom prst="rect">
            <a:avLst/>
          </a:prstGeom>
          <a:noFill/>
        </p:spPr>
        <p:txBody>
          <a:bodyPr wrap="square" rtlCol="0">
            <a:spAutoFit/>
          </a:bodyPr>
          <a:lstStyle/>
          <a:p>
            <a:r>
              <a:rPr lang="en-US" sz="2400" i="1" dirty="0"/>
              <a:t>What numbers do we get now?</a:t>
            </a:r>
            <a:endParaRPr lang="en-US" sz="2400" i="1" baseline="30000" dirty="0"/>
          </a:p>
        </p:txBody>
      </p:sp>
      <p:sp>
        <p:nvSpPr>
          <p:cNvPr id="16" name="TextBox 15">
            <a:extLst>
              <a:ext uri="{FF2B5EF4-FFF2-40B4-BE49-F238E27FC236}">
                <a16:creationId xmlns:a16="http://schemas.microsoft.com/office/drawing/2014/main" id="{8D10C31C-930B-9B78-7D19-8C2836BF7D27}"/>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D180A2A5-368E-C53E-34B5-B7E6D21587AE}"/>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D41AC7BD-2C9D-6072-3B8F-95FE8D456BCB}"/>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9D2D2CED-060A-DFB3-D463-24AB2D363FCE}"/>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3EA6A1DF-433B-995F-4C97-B69A92564668}"/>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EDAAE846-E182-7922-E274-91B9D94F4513}"/>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64391CF-854F-0E3B-8848-93EBB7CF1C7A}"/>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F914701-1029-E5A2-EA0B-55329E50B2B3}"/>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EC52D17-4816-8A27-C69D-C9276FA5DFB8}"/>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6D809708-FD54-D25C-EF52-E9ECF131E4AA}"/>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94A4DA8B-07DB-BD1C-0E39-981C8555D08C}"/>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8DD97810-EFDE-89D8-F55E-48FEF50BACE8}"/>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E391AB0C-7F96-D9C4-4814-A916F22D83B6}"/>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C688B877-E068-AFAE-513B-F2E1F10E686F}"/>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9BE820E2-E9EE-A459-C655-CB74DA5D8D71}"/>
              </a:ext>
            </a:extLst>
          </p:cNvPr>
          <p:cNvSpPr txBox="1"/>
          <p:nvPr/>
        </p:nvSpPr>
        <p:spPr>
          <a:xfrm>
            <a:off x="5178778" y="2935112"/>
            <a:ext cx="325730" cy="523220"/>
          </a:xfrm>
          <a:prstGeom prst="rect">
            <a:avLst/>
          </a:prstGeom>
          <a:noFill/>
        </p:spPr>
        <p:txBody>
          <a:bodyPr wrap="none" rtlCol="0">
            <a:spAutoFit/>
          </a:bodyPr>
          <a:lstStyle/>
          <a:p>
            <a:r>
              <a:rPr lang="en-US" sz="2800" dirty="0"/>
              <a:t>1</a:t>
            </a:r>
          </a:p>
        </p:txBody>
      </p:sp>
      <p:sp>
        <p:nvSpPr>
          <p:cNvPr id="4" name="TextBox 3">
            <a:extLst>
              <a:ext uri="{FF2B5EF4-FFF2-40B4-BE49-F238E27FC236}">
                <a16:creationId xmlns:a16="http://schemas.microsoft.com/office/drawing/2014/main" id="{2AD49087-0D55-D812-F3F7-B32B609D1453}"/>
              </a:ext>
            </a:extLst>
          </p:cNvPr>
          <p:cNvSpPr txBox="1"/>
          <p:nvPr/>
        </p:nvSpPr>
        <p:spPr>
          <a:xfrm>
            <a:off x="6349723" y="2935112"/>
            <a:ext cx="325730" cy="523220"/>
          </a:xfrm>
          <a:prstGeom prst="rect">
            <a:avLst/>
          </a:prstGeom>
          <a:noFill/>
        </p:spPr>
        <p:txBody>
          <a:bodyPr wrap="none" rtlCol="0">
            <a:spAutoFit/>
          </a:bodyPr>
          <a:lstStyle/>
          <a:p>
            <a:r>
              <a:rPr lang="en-US" sz="2800" dirty="0"/>
              <a:t>1</a:t>
            </a:r>
          </a:p>
        </p:txBody>
      </p:sp>
      <p:sp>
        <p:nvSpPr>
          <p:cNvPr id="5" name="TextBox 4">
            <a:extLst>
              <a:ext uri="{FF2B5EF4-FFF2-40B4-BE49-F238E27FC236}">
                <a16:creationId xmlns:a16="http://schemas.microsoft.com/office/drawing/2014/main" id="{C38392F1-A7B8-CE9B-EB57-678F052A469F}"/>
              </a:ext>
            </a:extLst>
          </p:cNvPr>
          <p:cNvSpPr txBox="1"/>
          <p:nvPr/>
        </p:nvSpPr>
        <p:spPr>
          <a:xfrm>
            <a:off x="7521465" y="2935112"/>
            <a:ext cx="423514" cy="523220"/>
          </a:xfrm>
          <a:prstGeom prst="rect">
            <a:avLst/>
          </a:prstGeom>
          <a:noFill/>
        </p:spPr>
        <p:txBody>
          <a:bodyPr wrap="none" rtlCol="0">
            <a:spAutoFit/>
          </a:bodyPr>
          <a:lstStyle/>
          <a:p>
            <a:r>
              <a:rPr lang="en-US" sz="2800" dirty="0"/>
              <a:t>0</a:t>
            </a:r>
          </a:p>
        </p:txBody>
      </p:sp>
      <p:sp>
        <p:nvSpPr>
          <p:cNvPr id="6" name="TextBox 5">
            <a:extLst>
              <a:ext uri="{FF2B5EF4-FFF2-40B4-BE49-F238E27FC236}">
                <a16:creationId xmlns:a16="http://schemas.microsoft.com/office/drawing/2014/main" id="{1045E4E7-93DC-258E-295C-9DCC2A5BEB4D}"/>
              </a:ext>
            </a:extLst>
          </p:cNvPr>
          <p:cNvSpPr txBox="1"/>
          <p:nvPr/>
        </p:nvSpPr>
        <p:spPr>
          <a:xfrm>
            <a:off x="8720118" y="2935112"/>
            <a:ext cx="423514" cy="523220"/>
          </a:xfrm>
          <a:prstGeom prst="rect">
            <a:avLst/>
          </a:prstGeom>
          <a:noFill/>
        </p:spPr>
        <p:txBody>
          <a:bodyPr wrap="none" rtlCol="0">
            <a:spAutoFit/>
          </a:bodyPr>
          <a:lstStyle/>
          <a:p>
            <a:r>
              <a:rPr lang="en-US" sz="2800" dirty="0"/>
              <a:t>0</a:t>
            </a:r>
          </a:p>
        </p:txBody>
      </p:sp>
      <p:sp>
        <p:nvSpPr>
          <p:cNvPr id="7" name="TextBox 6">
            <a:extLst>
              <a:ext uri="{FF2B5EF4-FFF2-40B4-BE49-F238E27FC236}">
                <a16:creationId xmlns:a16="http://schemas.microsoft.com/office/drawing/2014/main" id="{2F11919F-5BCB-ACDB-6038-01129F9898CA}"/>
              </a:ext>
            </a:extLst>
          </p:cNvPr>
          <p:cNvSpPr txBox="1"/>
          <p:nvPr/>
        </p:nvSpPr>
        <p:spPr>
          <a:xfrm>
            <a:off x="5286378" y="4710288"/>
            <a:ext cx="325730" cy="523220"/>
          </a:xfrm>
          <a:prstGeom prst="rect">
            <a:avLst/>
          </a:prstGeom>
          <a:noFill/>
        </p:spPr>
        <p:txBody>
          <a:bodyPr wrap="none" rtlCol="0">
            <a:spAutoFit/>
          </a:bodyPr>
          <a:lstStyle/>
          <a:p>
            <a:r>
              <a:rPr lang="en-US" sz="2800" dirty="0"/>
              <a:t>1</a:t>
            </a:r>
          </a:p>
        </p:txBody>
      </p:sp>
      <p:sp>
        <p:nvSpPr>
          <p:cNvPr id="8" name="TextBox 7">
            <a:extLst>
              <a:ext uri="{FF2B5EF4-FFF2-40B4-BE49-F238E27FC236}">
                <a16:creationId xmlns:a16="http://schemas.microsoft.com/office/drawing/2014/main" id="{4D397CE4-EF35-5C99-D0BC-1C487A87319C}"/>
              </a:ext>
            </a:extLst>
          </p:cNvPr>
          <p:cNvSpPr txBox="1"/>
          <p:nvPr/>
        </p:nvSpPr>
        <p:spPr>
          <a:xfrm>
            <a:off x="6457323" y="4710288"/>
            <a:ext cx="325730" cy="523220"/>
          </a:xfrm>
          <a:prstGeom prst="rect">
            <a:avLst/>
          </a:prstGeom>
          <a:noFill/>
        </p:spPr>
        <p:txBody>
          <a:bodyPr wrap="none" rtlCol="0">
            <a:spAutoFit/>
          </a:bodyPr>
          <a:lstStyle/>
          <a:p>
            <a:r>
              <a:rPr lang="en-US" sz="2800" dirty="0"/>
              <a:t>1</a:t>
            </a:r>
          </a:p>
        </p:txBody>
      </p:sp>
      <p:sp>
        <p:nvSpPr>
          <p:cNvPr id="9" name="TextBox 8">
            <a:extLst>
              <a:ext uri="{FF2B5EF4-FFF2-40B4-BE49-F238E27FC236}">
                <a16:creationId xmlns:a16="http://schemas.microsoft.com/office/drawing/2014/main" id="{8617F535-C43E-9504-3003-1AE521CF675F}"/>
              </a:ext>
            </a:extLst>
          </p:cNvPr>
          <p:cNvSpPr txBox="1"/>
          <p:nvPr/>
        </p:nvSpPr>
        <p:spPr>
          <a:xfrm>
            <a:off x="7629065" y="4710288"/>
            <a:ext cx="423514" cy="523220"/>
          </a:xfrm>
          <a:prstGeom prst="rect">
            <a:avLst/>
          </a:prstGeom>
          <a:noFill/>
        </p:spPr>
        <p:txBody>
          <a:bodyPr wrap="none" rtlCol="0">
            <a:spAutoFit/>
          </a:bodyPr>
          <a:lstStyle/>
          <a:p>
            <a:r>
              <a:rPr lang="en-US" sz="2800" dirty="0"/>
              <a:t>0</a:t>
            </a:r>
          </a:p>
        </p:txBody>
      </p:sp>
      <p:sp>
        <p:nvSpPr>
          <p:cNvPr id="10" name="TextBox 9">
            <a:extLst>
              <a:ext uri="{FF2B5EF4-FFF2-40B4-BE49-F238E27FC236}">
                <a16:creationId xmlns:a16="http://schemas.microsoft.com/office/drawing/2014/main" id="{31726D2D-AD57-67CE-329E-B618E052BA2F}"/>
              </a:ext>
            </a:extLst>
          </p:cNvPr>
          <p:cNvSpPr txBox="1"/>
          <p:nvPr/>
        </p:nvSpPr>
        <p:spPr>
          <a:xfrm>
            <a:off x="8827718" y="4710288"/>
            <a:ext cx="423514" cy="523220"/>
          </a:xfrm>
          <a:prstGeom prst="rect">
            <a:avLst/>
          </a:prstGeom>
          <a:noFill/>
        </p:spPr>
        <p:txBody>
          <a:bodyPr wrap="none" rtlCol="0">
            <a:spAutoFit/>
          </a:bodyPr>
          <a:lstStyle/>
          <a:p>
            <a:r>
              <a:rPr lang="en-US" sz="2800" dirty="0"/>
              <a:t>0</a:t>
            </a:r>
          </a:p>
        </p:txBody>
      </p:sp>
      <p:sp>
        <p:nvSpPr>
          <p:cNvPr id="21" name="TextBox 20">
            <a:extLst>
              <a:ext uri="{FF2B5EF4-FFF2-40B4-BE49-F238E27FC236}">
                <a16:creationId xmlns:a16="http://schemas.microsoft.com/office/drawing/2014/main" id="{F1DFDD4A-9029-9FED-3E64-8CF50C147B2B}"/>
              </a:ext>
            </a:extLst>
          </p:cNvPr>
          <p:cNvSpPr txBox="1"/>
          <p:nvPr/>
        </p:nvSpPr>
        <p:spPr>
          <a:xfrm>
            <a:off x="9780587" y="3217277"/>
            <a:ext cx="692818" cy="707886"/>
          </a:xfrm>
          <a:prstGeom prst="rect">
            <a:avLst/>
          </a:prstGeom>
          <a:noFill/>
        </p:spPr>
        <p:txBody>
          <a:bodyPr wrap="none" rtlCol="0">
            <a:spAutoFit/>
          </a:bodyPr>
          <a:lstStyle/>
          <a:p>
            <a:r>
              <a:rPr lang="en-US" sz="4000" dirty="0"/>
              <a:t>12</a:t>
            </a:r>
          </a:p>
        </p:txBody>
      </p:sp>
      <p:sp>
        <p:nvSpPr>
          <p:cNvPr id="22" name="TextBox 21">
            <a:extLst>
              <a:ext uri="{FF2B5EF4-FFF2-40B4-BE49-F238E27FC236}">
                <a16:creationId xmlns:a16="http://schemas.microsoft.com/office/drawing/2014/main" id="{1EC5B316-D47B-F96E-C767-D262A1A9047F}"/>
              </a:ext>
            </a:extLst>
          </p:cNvPr>
          <p:cNvSpPr txBox="1"/>
          <p:nvPr/>
        </p:nvSpPr>
        <p:spPr>
          <a:xfrm>
            <a:off x="9738253" y="5019568"/>
            <a:ext cx="696537" cy="707886"/>
          </a:xfrm>
          <a:prstGeom prst="rect">
            <a:avLst/>
          </a:prstGeom>
          <a:noFill/>
        </p:spPr>
        <p:txBody>
          <a:bodyPr wrap="none" rtlCol="0">
            <a:spAutoFit/>
          </a:bodyPr>
          <a:lstStyle/>
          <a:p>
            <a:r>
              <a:rPr lang="en-US" sz="4000" dirty="0"/>
              <a:t>-4</a:t>
            </a:r>
          </a:p>
        </p:txBody>
      </p:sp>
    </p:spTree>
    <p:extLst>
      <p:ext uri="{BB962C8B-B14F-4D97-AF65-F5344CB8AC3E}">
        <p14:creationId xmlns:p14="http://schemas.microsoft.com/office/powerpoint/2010/main" val="32805436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00F-AF7F-7B6A-2281-DCC03CDAE7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8BBBD2-6897-070F-D97D-D10DEAE9B53B}"/>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63547B20-88D0-3450-2349-895A5326CC49}"/>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39727F8-97E4-81D7-BA7F-8CBA8CD52147}"/>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01EB142-39A6-3C55-1673-1DB1EEA5F5A4}"/>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0E884F6-C5B3-561A-A755-0E7DFE511D4E}"/>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056DC2A5-1E0D-36C3-0B90-20FF12709D53}"/>
              </a:ext>
            </a:extLst>
          </p:cNvPr>
          <p:cNvSpPr txBox="1"/>
          <p:nvPr/>
        </p:nvSpPr>
        <p:spPr>
          <a:xfrm>
            <a:off x="612648" y="1484488"/>
            <a:ext cx="10523438" cy="830997"/>
          </a:xfrm>
          <a:prstGeom prst="rect">
            <a:avLst/>
          </a:prstGeom>
          <a:noFill/>
        </p:spPr>
        <p:txBody>
          <a:bodyPr wrap="square" rtlCol="0">
            <a:spAutoFit/>
          </a:bodyPr>
          <a:lstStyle/>
          <a:p>
            <a:pPr marL="342900" indent="-342900">
              <a:buFont typeface="Arial" panose="020B0604020202020204" pitchFamily="34" charset="0"/>
              <a:buChar char="•"/>
            </a:pPr>
            <a:r>
              <a:rPr lang="en-US" sz="2400" i="1" dirty="0"/>
              <a:t>How many numbers can we represent with each representation if we have 4 bits?</a:t>
            </a:r>
            <a:endParaRPr lang="en-US" sz="2400" i="1" baseline="30000" dirty="0"/>
          </a:p>
        </p:txBody>
      </p:sp>
      <p:sp>
        <p:nvSpPr>
          <p:cNvPr id="16" name="TextBox 15">
            <a:extLst>
              <a:ext uri="{FF2B5EF4-FFF2-40B4-BE49-F238E27FC236}">
                <a16:creationId xmlns:a16="http://schemas.microsoft.com/office/drawing/2014/main" id="{90C146DB-ADDA-2AC2-E77D-F2C283CB11DF}"/>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5E3B0EB5-7C09-179E-0EC7-32179376D095}"/>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8EB40556-08E0-20D9-980E-1FB1B5AE1ED4}"/>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DE59D4B0-6280-7703-9CF3-8013F0D22E67}"/>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036F25EA-796E-A24A-1FA6-7E3D0CA3B1A4}"/>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64E1C48D-123B-4E18-071D-CD6995D1B9A2}"/>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3F93220-4891-31B6-84DE-B4B4D0FD0098}"/>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E63B705-78F4-FCD8-7417-7181C5C3F2B0}"/>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3F7D800-95A5-41E8-39DE-93B355902046}"/>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0D45208-EA97-1084-F471-8F407D6D9197}"/>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B5FF3D40-5EB3-CE63-91B7-97A95FB206FC}"/>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9634DFD3-8CC8-E6EA-AEF8-A8A1710FD87A}"/>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6AFE60D9-93DC-D787-AD3D-4D53809B7149}"/>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28A46AB0-6A2A-7E4D-EB30-38E9242EA3AC}"/>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Tree>
    <p:extLst>
      <p:ext uri="{BB962C8B-B14F-4D97-AF65-F5344CB8AC3E}">
        <p14:creationId xmlns:p14="http://schemas.microsoft.com/office/powerpoint/2010/main" val="636408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B3DCA-DD0C-90E7-26DD-10FD1686B1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17F4E-0886-83AB-1CB8-0C23A54F28FE}"/>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299C519B-99CD-C75A-1B0F-4C0795B8C880}"/>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7452ADC-0657-1FAF-2BA9-100E2E99514D}"/>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F69AA99-F023-D297-D8B3-702E359ED939}"/>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D59791E-AA91-3B3C-F6C5-6766B0783B5D}"/>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BAEAC00D-FE5A-EF48-3CE3-8675898CE770}"/>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4ECA735B-9954-3B2D-B310-B7E650561C97}"/>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D5ABAEAB-1530-A8F3-D993-FE94BF2D7B13}"/>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B2E568B2-D87D-C3A0-EEA9-04179D6322A0}"/>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F7D00DF6-FF7A-78BF-4D72-E5402D4D154D}"/>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8D623C24-066E-9AC0-8282-B5AB0006871B}"/>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7B00535-740A-34B6-3D12-F1A96E6EED35}"/>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AB210FD-B6E8-E193-1074-D63B6D057A09}"/>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6D220F8-8DF3-061D-A832-978B7ED6F383}"/>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0E3615E5-531F-44C2-FBDF-148E5B93EA26}"/>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889FA04F-7ED9-5A4D-86C2-F4926B20D572}"/>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3DCD159B-6EA6-09A6-503B-3A831308C46A}"/>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A88D7021-C6E8-AE73-56AC-67A42C969737}"/>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299C422C-6FE4-DF80-9B82-8BD61848DD67}"/>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9310A48B-AF76-2B27-B85B-A8A10D1AB587}"/>
              </a:ext>
            </a:extLst>
          </p:cNvPr>
          <p:cNvSpPr txBox="1"/>
          <p:nvPr/>
        </p:nvSpPr>
        <p:spPr>
          <a:xfrm>
            <a:off x="677718" y="1392399"/>
            <a:ext cx="10523438" cy="1200329"/>
          </a:xfrm>
          <a:prstGeom prst="rect">
            <a:avLst/>
          </a:prstGeom>
          <a:noFill/>
        </p:spPr>
        <p:txBody>
          <a:bodyPr wrap="square" rtlCol="0">
            <a:spAutoFit/>
          </a:bodyPr>
          <a:lstStyle/>
          <a:p>
            <a:pPr marL="342900" indent="-342900">
              <a:buFont typeface="Arial" panose="020B0604020202020204" pitchFamily="34" charset="0"/>
              <a:buChar char="•"/>
            </a:pPr>
            <a:r>
              <a:rPr lang="en-US" sz="2400" i="1" dirty="0"/>
              <a:t>How many numbers can we represent with each representation if we have 4 bits?</a:t>
            </a:r>
          </a:p>
          <a:p>
            <a:pPr marL="800100" lvl="1" indent="-342900">
              <a:buFont typeface="Arial" panose="020B0604020202020204" pitchFamily="34" charset="0"/>
              <a:buChar char="•"/>
            </a:pPr>
            <a:r>
              <a:rPr lang="en-US" sz="2400" dirty="0"/>
              <a:t>16 numbers: 0000, 0001, …, 1111, regardless of representation</a:t>
            </a:r>
          </a:p>
        </p:txBody>
      </p:sp>
    </p:spTree>
    <p:extLst>
      <p:ext uri="{BB962C8B-B14F-4D97-AF65-F5344CB8AC3E}">
        <p14:creationId xmlns:p14="http://schemas.microsoft.com/office/powerpoint/2010/main" val="11638646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270C-9FCF-8F4E-4A9D-058C60EE7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D410C-57EF-2070-E491-F795308B7159}"/>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6BEC853B-6700-D955-1C3B-131F16F14E3E}"/>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D847A40-C806-71FE-70AA-1952CD7FE10A}"/>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A010E44-4A07-B838-3185-3FEC563BF00A}"/>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8E26B1D-A79E-BEA8-3929-41E3FFB84933}"/>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C02BF7FE-885C-23CE-04BC-84DF5EA608B2}"/>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6651392D-C461-E1D7-5585-12110DEF5886}"/>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DBFE08AE-6EF5-2641-E084-292B3F09BC86}"/>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3701B644-F0CD-DFA1-2AF8-B384880D7ECD}"/>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69ADD11F-B3F4-18B1-03ED-949BCC89A8CC}"/>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A415C3CE-9218-5500-A20F-5BD6934EF26E}"/>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1EDEA6BC-17A2-CFB3-1E80-A5D3ABDA66CB}"/>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2ABA8EC-6525-3083-92C1-6B408CB67919}"/>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069C193-DA4F-958E-BBC9-E6BDE42FAFBD}"/>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FA6E11C9-63EF-D681-8046-686D426CE170}"/>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9ADBFCC6-201F-D341-45C3-8A7C91C79036}"/>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D45A95AA-B8A8-DB85-3F86-01D3A5FB45A1}"/>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40938644-08DA-A1A7-AC62-C624D9847A3D}"/>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651A7933-9CB7-1E5A-1B41-BE460B9D5AF1}"/>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2C9BB838-DBF8-EAA9-82B0-48EC8B0E8DB7}"/>
              </a:ext>
            </a:extLst>
          </p:cNvPr>
          <p:cNvSpPr txBox="1"/>
          <p:nvPr/>
        </p:nvSpPr>
        <p:spPr>
          <a:xfrm>
            <a:off x="677718" y="1392399"/>
            <a:ext cx="10523438" cy="830997"/>
          </a:xfrm>
          <a:prstGeom prst="rect">
            <a:avLst/>
          </a:prstGeom>
          <a:noFill/>
        </p:spPr>
        <p:txBody>
          <a:bodyPr wrap="square" rtlCol="0">
            <a:spAutoFit/>
          </a:bodyPr>
          <a:lstStyle/>
          <a:p>
            <a:pPr marL="342900" indent="-342900">
              <a:buFont typeface="Arial" panose="020B0604020202020204" pitchFamily="34" charset="0"/>
              <a:buChar char="•"/>
            </a:pPr>
            <a:r>
              <a:rPr lang="en-US" sz="2400" i="1" dirty="0"/>
              <a:t>What is the range of numbers we can represent for each approach with 4 bits?</a:t>
            </a:r>
            <a:endParaRPr lang="en-US" sz="2400" dirty="0"/>
          </a:p>
        </p:txBody>
      </p:sp>
    </p:spTree>
    <p:extLst>
      <p:ext uri="{BB962C8B-B14F-4D97-AF65-F5344CB8AC3E}">
        <p14:creationId xmlns:p14="http://schemas.microsoft.com/office/powerpoint/2010/main" val="10407420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414EDA-353E-2A5F-585A-543F87A642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A2E9B-90FB-64BB-F939-EA62DB819FA3}"/>
              </a:ext>
            </a:extLst>
          </p:cNvPr>
          <p:cNvSpPr>
            <a:spLocks noGrp="1"/>
          </p:cNvSpPr>
          <p:nvPr>
            <p:ph type="title"/>
          </p:nvPr>
        </p:nvSpPr>
        <p:spPr/>
        <p:txBody>
          <a:bodyPr/>
          <a:lstStyle/>
          <a:p>
            <a:r>
              <a:rPr lang="en-US" dirty="0"/>
              <a:t>Think</a:t>
            </a:r>
          </a:p>
        </p:txBody>
      </p:sp>
      <p:cxnSp>
        <p:nvCxnSpPr>
          <p:cNvPr id="11" name="Straight Connector 10">
            <a:extLst>
              <a:ext uri="{FF2B5EF4-FFF2-40B4-BE49-F238E27FC236}">
                <a16:creationId xmlns:a16="http://schemas.microsoft.com/office/drawing/2014/main" id="{A95FDC4B-5211-3006-A5B1-49A9EA8AB485}"/>
              </a:ext>
            </a:extLst>
          </p:cNvPr>
          <p:cNvCxnSpPr/>
          <p:nvPr/>
        </p:nvCxnSpPr>
        <p:spPr>
          <a:xfrm>
            <a:off x="48965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4212E76-4D6A-7EF9-C669-50D8A8C35AE1}"/>
              </a:ext>
            </a:extLst>
          </p:cNvPr>
          <p:cNvCxnSpPr/>
          <p:nvPr/>
        </p:nvCxnSpPr>
        <p:spPr>
          <a:xfrm>
            <a:off x="6064956"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A37C6BD5-357A-FF67-53D7-3250DAC0FC1C}"/>
              </a:ext>
            </a:extLst>
          </p:cNvPr>
          <p:cNvCxnSpPr/>
          <p:nvPr/>
        </p:nvCxnSpPr>
        <p:spPr>
          <a:xfrm>
            <a:off x="7247467"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6C3A89C-8DD2-C579-14C6-2D57355D62F1}"/>
              </a:ext>
            </a:extLst>
          </p:cNvPr>
          <p:cNvCxnSpPr/>
          <p:nvPr/>
        </p:nvCxnSpPr>
        <p:spPr>
          <a:xfrm>
            <a:off x="8429979" y="3598334"/>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57EFF2B-68AC-05C3-F448-4D74D6807110}"/>
              </a:ext>
            </a:extLst>
          </p:cNvPr>
          <p:cNvSpPr txBox="1"/>
          <p:nvPr/>
        </p:nvSpPr>
        <p:spPr>
          <a:xfrm>
            <a:off x="2280526" y="3188075"/>
            <a:ext cx="1481496" cy="461665"/>
          </a:xfrm>
          <a:prstGeom prst="rect">
            <a:avLst/>
          </a:prstGeom>
          <a:noFill/>
        </p:spPr>
        <p:txBody>
          <a:bodyPr wrap="none" rtlCol="0">
            <a:spAutoFit/>
          </a:bodyPr>
          <a:lstStyle/>
          <a:p>
            <a:r>
              <a:rPr lang="en-US" sz="2400" dirty="0"/>
              <a:t>unsigned</a:t>
            </a:r>
          </a:p>
        </p:txBody>
      </p:sp>
      <p:sp>
        <p:nvSpPr>
          <p:cNvPr id="17" name="TextBox 16">
            <a:extLst>
              <a:ext uri="{FF2B5EF4-FFF2-40B4-BE49-F238E27FC236}">
                <a16:creationId xmlns:a16="http://schemas.microsoft.com/office/drawing/2014/main" id="{ACCC7740-60DE-CCE5-B6E7-1079A45210EA}"/>
              </a:ext>
            </a:extLst>
          </p:cNvPr>
          <p:cNvSpPr txBox="1"/>
          <p:nvPr/>
        </p:nvSpPr>
        <p:spPr>
          <a:xfrm>
            <a:off x="8621890" y="3725335"/>
            <a:ext cx="505588" cy="461665"/>
          </a:xfrm>
          <a:prstGeom prst="rect">
            <a:avLst/>
          </a:prstGeom>
          <a:noFill/>
        </p:spPr>
        <p:txBody>
          <a:bodyPr wrap="none" rtlCol="0">
            <a:spAutoFit/>
          </a:bodyPr>
          <a:lstStyle/>
          <a:p>
            <a:r>
              <a:rPr lang="en-US" sz="2400" dirty="0"/>
              <a:t>2</a:t>
            </a:r>
            <a:r>
              <a:rPr lang="en-US" sz="2400" baseline="30000" dirty="0"/>
              <a:t>0</a:t>
            </a:r>
          </a:p>
        </p:txBody>
      </p:sp>
      <p:sp>
        <p:nvSpPr>
          <p:cNvPr id="18" name="TextBox 17">
            <a:extLst>
              <a:ext uri="{FF2B5EF4-FFF2-40B4-BE49-F238E27FC236}">
                <a16:creationId xmlns:a16="http://schemas.microsoft.com/office/drawing/2014/main" id="{5253D49F-E5F2-3C12-B4AB-2BA2D4B88298}"/>
              </a:ext>
            </a:extLst>
          </p:cNvPr>
          <p:cNvSpPr txBox="1"/>
          <p:nvPr/>
        </p:nvSpPr>
        <p:spPr>
          <a:xfrm>
            <a:off x="7447845" y="3725335"/>
            <a:ext cx="449482" cy="461665"/>
          </a:xfrm>
          <a:prstGeom prst="rect">
            <a:avLst/>
          </a:prstGeom>
          <a:noFill/>
        </p:spPr>
        <p:txBody>
          <a:bodyPr wrap="none" rtlCol="0">
            <a:spAutoFit/>
          </a:bodyPr>
          <a:lstStyle/>
          <a:p>
            <a:r>
              <a:rPr lang="en-US" sz="2400" dirty="0"/>
              <a:t>2</a:t>
            </a:r>
            <a:r>
              <a:rPr lang="en-US" sz="2400" baseline="30000" dirty="0"/>
              <a:t>1</a:t>
            </a:r>
          </a:p>
        </p:txBody>
      </p:sp>
      <p:sp>
        <p:nvSpPr>
          <p:cNvPr id="19" name="TextBox 18">
            <a:extLst>
              <a:ext uri="{FF2B5EF4-FFF2-40B4-BE49-F238E27FC236}">
                <a16:creationId xmlns:a16="http://schemas.microsoft.com/office/drawing/2014/main" id="{1C3E0C5C-3836-1F8E-53BB-565B75F5E7F9}"/>
              </a:ext>
            </a:extLst>
          </p:cNvPr>
          <p:cNvSpPr txBox="1"/>
          <p:nvPr/>
        </p:nvSpPr>
        <p:spPr>
          <a:xfrm>
            <a:off x="6073421" y="3725335"/>
            <a:ext cx="492764" cy="461665"/>
          </a:xfrm>
          <a:prstGeom prst="rect">
            <a:avLst/>
          </a:prstGeom>
          <a:noFill/>
        </p:spPr>
        <p:txBody>
          <a:bodyPr wrap="none" rtlCol="0">
            <a:spAutoFit/>
          </a:bodyPr>
          <a:lstStyle/>
          <a:p>
            <a:r>
              <a:rPr lang="en-US" sz="2400" dirty="0"/>
              <a:t>2</a:t>
            </a:r>
            <a:r>
              <a:rPr lang="en-US" sz="2400" baseline="30000" dirty="0"/>
              <a:t>2</a:t>
            </a:r>
          </a:p>
        </p:txBody>
      </p:sp>
      <p:sp>
        <p:nvSpPr>
          <p:cNvPr id="20" name="TextBox 19">
            <a:extLst>
              <a:ext uri="{FF2B5EF4-FFF2-40B4-BE49-F238E27FC236}">
                <a16:creationId xmlns:a16="http://schemas.microsoft.com/office/drawing/2014/main" id="{6700AB58-DD7D-09B2-6702-A70118FD604C}"/>
              </a:ext>
            </a:extLst>
          </p:cNvPr>
          <p:cNvSpPr txBox="1"/>
          <p:nvPr/>
        </p:nvSpPr>
        <p:spPr>
          <a:xfrm>
            <a:off x="5082820" y="3725335"/>
            <a:ext cx="494046" cy="461665"/>
          </a:xfrm>
          <a:prstGeom prst="rect">
            <a:avLst/>
          </a:prstGeom>
          <a:noFill/>
        </p:spPr>
        <p:txBody>
          <a:bodyPr wrap="none" rtlCol="0">
            <a:spAutoFit/>
          </a:bodyPr>
          <a:lstStyle/>
          <a:p>
            <a:r>
              <a:rPr lang="en-US" sz="2400" dirty="0"/>
              <a:t>2</a:t>
            </a:r>
            <a:r>
              <a:rPr lang="en-US" sz="2400" baseline="30000" dirty="0"/>
              <a:t>3</a:t>
            </a:r>
          </a:p>
        </p:txBody>
      </p:sp>
      <p:cxnSp>
        <p:nvCxnSpPr>
          <p:cNvPr id="23" name="Straight Connector 22">
            <a:extLst>
              <a:ext uri="{FF2B5EF4-FFF2-40B4-BE49-F238E27FC236}">
                <a16:creationId xmlns:a16="http://schemas.microsoft.com/office/drawing/2014/main" id="{62A10387-E35C-539A-BA35-58EE02AEB9A8}"/>
              </a:ext>
            </a:extLst>
          </p:cNvPr>
          <p:cNvCxnSpPr/>
          <p:nvPr/>
        </p:nvCxnSpPr>
        <p:spPr>
          <a:xfrm>
            <a:off x="48880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8963FB5D-B2F4-C1CE-D8D0-893766E00FCF}"/>
              </a:ext>
            </a:extLst>
          </p:cNvPr>
          <p:cNvCxnSpPr/>
          <p:nvPr/>
        </p:nvCxnSpPr>
        <p:spPr>
          <a:xfrm>
            <a:off x="6056489"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78B8164C-DDBA-3837-70AE-B1012466D658}"/>
              </a:ext>
            </a:extLst>
          </p:cNvPr>
          <p:cNvCxnSpPr/>
          <p:nvPr/>
        </p:nvCxnSpPr>
        <p:spPr>
          <a:xfrm>
            <a:off x="7239000"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486748B-4157-430C-76FE-01FE3C024033}"/>
              </a:ext>
            </a:extLst>
          </p:cNvPr>
          <p:cNvCxnSpPr/>
          <p:nvPr/>
        </p:nvCxnSpPr>
        <p:spPr>
          <a:xfrm>
            <a:off x="8421512" y="5373511"/>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F6BA58F-4DD0-2B1F-A665-4D463D0D0541}"/>
              </a:ext>
            </a:extLst>
          </p:cNvPr>
          <p:cNvSpPr txBox="1"/>
          <p:nvPr/>
        </p:nvSpPr>
        <p:spPr>
          <a:xfrm>
            <a:off x="1760842" y="4958012"/>
            <a:ext cx="2991781" cy="830997"/>
          </a:xfrm>
          <a:prstGeom prst="rect">
            <a:avLst/>
          </a:prstGeom>
          <a:noFill/>
        </p:spPr>
        <p:txBody>
          <a:bodyPr wrap="none" rtlCol="0">
            <a:spAutoFit/>
          </a:bodyPr>
          <a:lstStyle/>
          <a:p>
            <a:r>
              <a:rPr lang="en-US" sz="2400" dirty="0"/>
              <a:t>signed</a:t>
            </a:r>
          </a:p>
          <a:p>
            <a:r>
              <a:rPr lang="en-US" sz="2400" dirty="0"/>
              <a:t>(two's complement)</a:t>
            </a:r>
          </a:p>
        </p:txBody>
      </p:sp>
      <p:sp>
        <p:nvSpPr>
          <p:cNvPr id="28" name="TextBox 27">
            <a:extLst>
              <a:ext uri="{FF2B5EF4-FFF2-40B4-BE49-F238E27FC236}">
                <a16:creationId xmlns:a16="http://schemas.microsoft.com/office/drawing/2014/main" id="{17A3E048-EC3A-8CB1-4A3C-9B80C5653190}"/>
              </a:ext>
            </a:extLst>
          </p:cNvPr>
          <p:cNvSpPr txBox="1"/>
          <p:nvPr/>
        </p:nvSpPr>
        <p:spPr>
          <a:xfrm>
            <a:off x="8613423" y="5500512"/>
            <a:ext cx="505588" cy="461665"/>
          </a:xfrm>
          <a:prstGeom prst="rect">
            <a:avLst/>
          </a:prstGeom>
          <a:noFill/>
        </p:spPr>
        <p:txBody>
          <a:bodyPr wrap="none" rtlCol="0">
            <a:spAutoFit/>
          </a:bodyPr>
          <a:lstStyle/>
          <a:p>
            <a:r>
              <a:rPr lang="en-US" sz="2400" dirty="0"/>
              <a:t>2</a:t>
            </a:r>
            <a:r>
              <a:rPr lang="en-US" sz="2400" baseline="30000" dirty="0"/>
              <a:t>0</a:t>
            </a:r>
          </a:p>
        </p:txBody>
      </p:sp>
      <p:sp>
        <p:nvSpPr>
          <p:cNvPr id="29" name="TextBox 28">
            <a:extLst>
              <a:ext uri="{FF2B5EF4-FFF2-40B4-BE49-F238E27FC236}">
                <a16:creationId xmlns:a16="http://schemas.microsoft.com/office/drawing/2014/main" id="{9E081E44-1A49-DDCE-C140-0024FC7446E1}"/>
              </a:ext>
            </a:extLst>
          </p:cNvPr>
          <p:cNvSpPr txBox="1"/>
          <p:nvPr/>
        </p:nvSpPr>
        <p:spPr>
          <a:xfrm>
            <a:off x="7439378" y="5500512"/>
            <a:ext cx="449482" cy="461665"/>
          </a:xfrm>
          <a:prstGeom prst="rect">
            <a:avLst/>
          </a:prstGeom>
          <a:noFill/>
        </p:spPr>
        <p:txBody>
          <a:bodyPr wrap="none" rtlCol="0">
            <a:spAutoFit/>
          </a:bodyPr>
          <a:lstStyle/>
          <a:p>
            <a:r>
              <a:rPr lang="en-US" sz="2400" dirty="0"/>
              <a:t>2</a:t>
            </a:r>
            <a:r>
              <a:rPr lang="en-US" sz="2400" baseline="30000" dirty="0"/>
              <a:t>1</a:t>
            </a:r>
          </a:p>
        </p:txBody>
      </p:sp>
      <p:sp>
        <p:nvSpPr>
          <p:cNvPr id="30" name="TextBox 29">
            <a:extLst>
              <a:ext uri="{FF2B5EF4-FFF2-40B4-BE49-F238E27FC236}">
                <a16:creationId xmlns:a16="http://schemas.microsoft.com/office/drawing/2014/main" id="{4B58D7BB-C943-8C36-2C2C-B118C527C7D0}"/>
              </a:ext>
            </a:extLst>
          </p:cNvPr>
          <p:cNvSpPr txBox="1"/>
          <p:nvPr/>
        </p:nvSpPr>
        <p:spPr>
          <a:xfrm>
            <a:off x="6064954" y="5500512"/>
            <a:ext cx="492764" cy="461665"/>
          </a:xfrm>
          <a:prstGeom prst="rect">
            <a:avLst/>
          </a:prstGeom>
          <a:noFill/>
        </p:spPr>
        <p:txBody>
          <a:bodyPr wrap="none" rtlCol="0">
            <a:spAutoFit/>
          </a:bodyPr>
          <a:lstStyle/>
          <a:p>
            <a:r>
              <a:rPr lang="en-US" sz="2400" dirty="0"/>
              <a:t>2</a:t>
            </a:r>
            <a:r>
              <a:rPr lang="en-US" sz="2400" baseline="30000" dirty="0"/>
              <a:t>2</a:t>
            </a:r>
          </a:p>
        </p:txBody>
      </p:sp>
      <p:sp>
        <p:nvSpPr>
          <p:cNvPr id="31" name="TextBox 30">
            <a:extLst>
              <a:ext uri="{FF2B5EF4-FFF2-40B4-BE49-F238E27FC236}">
                <a16:creationId xmlns:a16="http://schemas.microsoft.com/office/drawing/2014/main" id="{6D9B1B3A-8BB4-AC6D-42E6-E3F237694C69}"/>
              </a:ext>
            </a:extLst>
          </p:cNvPr>
          <p:cNvSpPr txBox="1"/>
          <p:nvPr/>
        </p:nvSpPr>
        <p:spPr>
          <a:xfrm>
            <a:off x="5074353" y="5500512"/>
            <a:ext cx="606384" cy="461665"/>
          </a:xfrm>
          <a:prstGeom prst="rect">
            <a:avLst/>
          </a:prstGeom>
          <a:noFill/>
          <a:ln>
            <a:solidFill>
              <a:srgbClr val="FF0000"/>
            </a:solidFill>
          </a:ln>
        </p:spPr>
        <p:txBody>
          <a:bodyPr wrap="none" rtlCol="0">
            <a:spAutoFit/>
          </a:bodyPr>
          <a:lstStyle/>
          <a:p>
            <a:r>
              <a:rPr lang="en-US" sz="2400" dirty="0"/>
              <a:t>-2</a:t>
            </a:r>
            <a:r>
              <a:rPr lang="en-US" sz="2400" baseline="30000" dirty="0"/>
              <a:t>3</a:t>
            </a:r>
          </a:p>
        </p:txBody>
      </p:sp>
      <p:sp>
        <p:nvSpPr>
          <p:cNvPr id="3" name="TextBox 2">
            <a:extLst>
              <a:ext uri="{FF2B5EF4-FFF2-40B4-BE49-F238E27FC236}">
                <a16:creationId xmlns:a16="http://schemas.microsoft.com/office/drawing/2014/main" id="{A868C22A-3526-7EE3-D57F-19FE11B854FE}"/>
              </a:ext>
            </a:extLst>
          </p:cNvPr>
          <p:cNvSpPr txBox="1"/>
          <p:nvPr/>
        </p:nvSpPr>
        <p:spPr>
          <a:xfrm>
            <a:off x="677718" y="1392399"/>
            <a:ext cx="10523438" cy="1938992"/>
          </a:xfrm>
          <a:prstGeom prst="rect">
            <a:avLst/>
          </a:prstGeom>
          <a:noFill/>
        </p:spPr>
        <p:txBody>
          <a:bodyPr wrap="square" rtlCol="0">
            <a:spAutoFit/>
          </a:bodyPr>
          <a:lstStyle/>
          <a:p>
            <a:pPr marL="342900" indent="-342900">
              <a:buFont typeface="Arial" panose="020B0604020202020204" pitchFamily="34" charset="0"/>
              <a:buChar char="•"/>
            </a:pPr>
            <a:r>
              <a:rPr lang="en-US" sz="2400" i="1" dirty="0"/>
              <a:t>What is the range of numbers we can represent for each approach with 4 bits?</a:t>
            </a:r>
          </a:p>
          <a:p>
            <a:pPr marL="800100" lvl="1" indent="-342900">
              <a:buFont typeface="Arial" panose="020B0604020202020204" pitchFamily="34" charset="0"/>
              <a:buChar char="•"/>
            </a:pPr>
            <a:r>
              <a:rPr lang="en-US" sz="2400" i="1" dirty="0"/>
              <a:t>unsigned: 0, 1, … 15</a:t>
            </a:r>
          </a:p>
          <a:p>
            <a:pPr marL="800100" lvl="1" indent="-342900">
              <a:buFont typeface="Arial" panose="020B0604020202020204" pitchFamily="34" charset="0"/>
              <a:buChar char="•"/>
            </a:pPr>
            <a:r>
              <a:rPr lang="en-US" sz="2400" i="1" dirty="0"/>
              <a:t>signed: -8, -7, …, 7</a:t>
            </a:r>
          </a:p>
          <a:p>
            <a:pPr marL="800100" lvl="1"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22928363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3866622819"/>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endParaRPr lang="en-US"/>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endParaRPr lang="en-US"/>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endParaRPr lang="en-US"/>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1" dirty="0">
                          <a:solidFill>
                            <a:srgbClr val="FF0000"/>
                          </a:solidFill>
                        </a:rPr>
                        <a:t>?</a:t>
                      </a:r>
                    </a:p>
                  </a:txBody>
                  <a:tcPr/>
                </a:tc>
                <a:tc>
                  <a:txBody>
                    <a:bodyPr/>
                    <a:lstStyle/>
                    <a:p>
                      <a:pPr algn="ctr"/>
                      <a:endParaRPr lang="en-US"/>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7165371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B524A-4902-55F5-3EFA-2DF42B927232}"/>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EC2DEF5F-60B0-0C34-511D-8B0068629E39}"/>
              </a:ext>
            </a:extLst>
          </p:cNvPr>
          <p:cNvGraphicFramePr>
            <a:graphicFrameLocks noGrp="1"/>
          </p:cNvGraphicFramePr>
          <p:nvPr>
            <p:extLst>
              <p:ext uri="{D42A27DB-BD31-4B8C-83A1-F6EECF244321}">
                <p14:modId xmlns:p14="http://schemas.microsoft.com/office/powerpoint/2010/main" val="592587268"/>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endParaRPr lang="en-US"/>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endParaRPr lang="en-US"/>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endParaRPr lang="en-US"/>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1" dirty="0">
                          <a:solidFill>
                            <a:srgbClr val="FF0000"/>
                          </a:solidFill>
                        </a:rPr>
                        <a:t>2</a:t>
                      </a:r>
                    </a:p>
                  </a:txBody>
                  <a:tcPr/>
                </a:tc>
                <a:tc>
                  <a:txBody>
                    <a:bodyPr/>
                    <a:lstStyle/>
                    <a:p>
                      <a:pPr algn="ctr"/>
                      <a:endParaRPr lang="en-US"/>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endParaRPr lang="en-US"/>
                    </a:p>
                  </a:txBody>
                  <a:tcPr/>
                </a:tc>
                <a:tc>
                  <a:txBody>
                    <a:bodyPr/>
                    <a:lstStyle/>
                    <a:p>
                      <a:pPr algn="ctr"/>
                      <a:endParaRPr lang="en-US"/>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endParaRPr lang="en-US"/>
                    </a:p>
                  </a:txBody>
                  <a:tcPr/>
                </a:tc>
                <a:tc>
                  <a:txBody>
                    <a:bodyPr/>
                    <a:lstStyle/>
                    <a:p>
                      <a:pPr algn="ctr"/>
                      <a:endParaRPr lang="en-US" dirty="0"/>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092993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3254531134"/>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r>
                        <a:rPr lang="en-US" dirty="0">
                          <a:solidFill>
                            <a:srgbClr val="FF0000"/>
                          </a:solidFill>
                        </a:rPr>
                        <a:t>?</a:t>
                      </a:r>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endParaRPr lang="en-US"/>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0" dirty="0">
                          <a:solidFill>
                            <a:schemeClr val="tx1"/>
                          </a:solidFill>
                        </a:rPr>
                        <a:t>2</a:t>
                      </a:r>
                    </a:p>
                  </a:txBody>
                  <a:tcPr/>
                </a:tc>
                <a:tc>
                  <a:txBody>
                    <a:bodyPr/>
                    <a:lstStyle/>
                    <a:p>
                      <a:pPr algn="ctr"/>
                      <a:endParaRPr lang="en-US"/>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r>
                        <a:rPr lang="en-US" dirty="0"/>
                        <a:t>3</a:t>
                      </a:r>
                    </a:p>
                  </a:txBody>
                  <a:tcPr/>
                </a:tc>
                <a:tc>
                  <a:txBody>
                    <a:bodyPr/>
                    <a:lstStyle/>
                    <a:p>
                      <a:pPr algn="ctr"/>
                      <a:endParaRPr lang="en-US"/>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r>
                        <a:rPr lang="en-US" dirty="0"/>
                        <a:t>4</a:t>
                      </a:r>
                    </a:p>
                  </a:txBody>
                  <a:tcPr/>
                </a:tc>
                <a:tc>
                  <a:txBody>
                    <a:bodyPr/>
                    <a:lstStyle/>
                    <a:p>
                      <a:pPr algn="ctr"/>
                      <a:endParaRPr lang="en-US"/>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r>
                        <a:rPr lang="en-US" dirty="0"/>
                        <a:t>5</a:t>
                      </a:r>
                    </a:p>
                  </a:txBody>
                  <a:tcPr/>
                </a:tc>
                <a:tc>
                  <a:txBody>
                    <a:bodyPr/>
                    <a:lstStyle/>
                    <a:p>
                      <a:pPr algn="ctr"/>
                      <a:endParaRPr lang="en-US"/>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r>
                        <a:rPr lang="en-US" dirty="0"/>
                        <a:t>6</a:t>
                      </a:r>
                    </a:p>
                  </a:txBody>
                  <a:tcPr/>
                </a:tc>
                <a:tc>
                  <a:txBody>
                    <a:bodyPr/>
                    <a:lstStyle/>
                    <a:p>
                      <a:pPr algn="ctr"/>
                      <a:endParaRPr lang="en-US"/>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r>
                        <a:rPr lang="en-US" dirty="0"/>
                        <a:t>7</a:t>
                      </a:r>
                    </a:p>
                  </a:txBody>
                  <a:tcPr/>
                </a:tc>
                <a:tc>
                  <a:txBody>
                    <a:bodyPr/>
                    <a:lstStyle/>
                    <a:p>
                      <a:pPr algn="ctr"/>
                      <a:endParaRPr lang="en-US"/>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r>
                        <a:rPr lang="en-US" dirty="0"/>
                        <a:t>8</a:t>
                      </a:r>
                    </a:p>
                  </a:txBody>
                  <a:tcPr/>
                </a:tc>
                <a:tc>
                  <a:txBody>
                    <a:bodyPr/>
                    <a:lstStyle/>
                    <a:p>
                      <a:pPr algn="ctr"/>
                      <a:endParaRPr lang="en-US"/>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r>
                        <a:rPr lang="en-US" dirty="0"/>
                        <a:t>9</a:t>
                      </a:r>
                    </a:p>
                  </a:txBody>
                  <a:tcPr/>
                </a:tc>
                <a:tc>
                  <a:txBody>
                    <a:bodyPr/>
                    <a:lstStyle/>
                    <a:p>
                      <a:pPr algn="ctr"/>
                      <a:endParaRPr lang="en-US" dirty="0"/>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r>
                        <a:rPr lang="en-US" dirty="0"/>
                        <a:t>10</a:t>
                      </a:r>
                    </a:p>
                  </a:txBody>
                  <a:tcPr/>
                </a:tc>
                <a:tc>
                  <a:txBody>
                    <a:bodyPr/>
                    <a:lstStyle/>
                    <a:p>
                      <a:pPr algn="ctr"/>
                      <a:endParaRPr lang="en-US"/>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r>
                        <a:rPr lang="en-US" dirty="0"/>
                        <a:t>11</a:t>
                      </a:r>
                    </a:p>
                  </a:txBody>
                  <a:tcPr/>
                </a:tc>
                <a:tc>
                  <a:txBody>
                    <a:bodyPr/>
                    <a:lstStyle/>
                    <a:p>
                      <a:pPr algn="ctr"/>
                      <a:endParaRPr lang="en-US"/>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r>
                        <a:rPr lang="en-US" dirty="0"/>
                        <a:t>12</a:t>
                      </a:r>
                    </a:p>
                  </a:txBody>
                  <a:tcPr/>
                </a:tc>
                <a:tc>
                  <a:txBody>
                    <a:bodyPr/>
                    <a:lstStyle/>
                    <a:p>
                      <a:pPr algn="ctr"/>
                      <a:endParaRPr lang="en-US"/>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r>
                        <a:rPr lang="en-US" dirty="0"/>
                        <a:t>13</a:t>
                      </a:r>
                    </a:p>
                  </a:txBody>
                  <a:tcPr/>
                </a:tc>
                <a:tc>
                  <a:txBody>
                    <a:bodyPr/>
                    <a:lstStyle/>
                    <a:p>
                      <a:pPr algn="ctr"/>
                      <a:endParaRPr lang="en-US"/>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r>
                        <a:rPr lang="en-US" dirty="0"/>
                        <a:t>14</a:t>
                      </a:r>
                    </a:p>
                  </a:txBody>
                  <a:tcPr/>
                </a:tc>
                <a:tc>
                  <a:txBody>
                    <a:bodyPr/>
                    <a:lstStyle/>
                    <a:p>
                      <a:pPr algn="ctr"/>
                      <a:endParaRPr lang="en-US"/>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r>
                        <a:rPr lang="en-US" dirty="0"/>
                        <a:t>15</a:t>
                      </a:r>
                    </a:p>
                  </a:txBody>
                  <a:tcPr/>
                </a:tc>
                <a:tc>
                  <a:txBody>
                    <a:bodyPr/>
                    <a:lstStyle/>
                    <a:p>
                      <a:pPr algn="ctr"/>
                      <a:endParaRPr lang="en-US" dirty="0"/>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8332903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4166145677"/>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r>
                        <a:rPr lang="en-US" dirty="0"/>
                        <a:t>8</a:t>
                      </a:r>
                    </a:p>
                  </a:txBody>
                  <a:tcPr/>
                </a:tc>
                <a:tc>
                  <a:txBody>
                    <a:bodyPr/>
                    <a:lstStyle/>
                    <a:p>
                      <a:pPr algn="ctr"/>
                      <a:r>
                        <a:rPr lang="en-US" b="1" dirty="0">
                          <a:solidFill>
                            <a:srgbClr val="FF0000"/>
                          </a:solidFill>
                        </a:rPr>
                        <a:t>?</a:t>
                      </a:r>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r>
                        <a:rPr lang="en-US" dirty="0"/>
                        <a:t>9</a:t>
                      </a:r>
                    </a:p>
                  </a:txBody>
                  <a:tcPr/>
                </a:tc>
                <a:tc>
                  <a:txBody>
                    <a:bodyPr/>
                    <a:lstStyle/>
                    <a:p>
                      <a:pPr algn="ctr"/>
                      <a:endParaRPr lang="en-US"/>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r>
                        <a:rPr lang="en-US" dirty="0"/>
                        <a:t>10</a:t>
                      </a:r>
                    </a:p>
                  </a:txBody>
                  <a:tcPr/>
                </a:tc>
                <a:tc>
                  <a:txBody>
                    <a:bodyPr/>
                    <a:lstStyle/>
                    <a:p>
                      <a:pPr algn="ctr"/>
                      <a:endParaRPr lang="en-US"/>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r>
                        <a:rPr lang="en-US" dirty="0"/>
                        <a:t>11</a:t>
                      </a:r>
                    </a:p>
                  </a:txBody>
                  <a:tcPr/>
                </a:tc>
                <a:tc>
                  <a:txBody>
                    <a:bodyPr/>
                    <a:lstStyle/>
                    <a:p>
                      <a:pPr algn="ctr"/>
                      <a:endParaRPr lang="en-US"/>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r>
                        <a:rPr lang="en-US" dirty="0"/>
                        <a:t>12</a:t>
                      </a:r>
                    </a:p>
                  </a:txBody>
                  <a:tcPr/>
                </a:tc>
                <a:tc>
                  <a:txBody>
                    <a:bodyPr/>
                    <a:lstStyle/>
                    <a:p>
                      <a:pPr algn="ctr"/>
                      <a:endParaRPr lang="en-US"/>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r>
                        <a:rPr lang="en-US" dirty="0"/>
                        <a:t>13</a:t>
                      </a:r>
                    </a:p>
                  </a:txBody>
                  <a:tcPr/>
                </a:tc>
                <a:tc>
                  <a:txBody>
                    <a:bodyPr/>
                    <a:lstStyle/>
                    <a:p>
                      <a:pPr algn="ctr"/>
                      <a:endParaRPr lang="en-US"/>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r>
                        <a:rPr lang="en-US" dirty="0"/>
                        <a:t>14</a:t>
                      </a:r>
                    </a:p>
                  </a:txBody>
                  <a:tcPr/>
                </a:tc>
                <a:tc>
                  <a:txBody>
                    <a:bodyPr/>
                    <a:lstStyle/>
                    <a:p>
                      <a:pPr algn="ctr"/>
                      <a:endParaRPr lang="en-US"/>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r>
                        <a:rPr lang="en-US" dirty="0"/>
                        <a:t>15</a:t>
                      </a:r>
                    </a:p>
                  </a:txBody>
                  <a:tcPr/>
                </a:tc>
                <a:tc>
                  <a:txBody>
                    <a:bodyPr/>
                    <a:lstStyle/>
                    <a:p>
                      <a:pPr algn="ctr"/>
                      <a:endParaRPr lang="en-US" dirty="0"/>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12569811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2977099589"/>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r>
                        <a:rPr lang="en-US" dirty="0"/>
                        <a:t>9</a:t>
                      </a:r>
                    </a:p>
                  </a:txBody>
                  <a:tcPr/>
                </a:tc>
                <a:tc>
                  <a:txBody>
                    <a:bodyPr/>
                    <a:lstStyle/>
                    <a:p>
                      <a:pPr algn="ctr"/>
                      <a:r>
                        <a:rPr lang="en-US" b="1" dirty="0">
                          <a:solidFill>
                            <a:srgbClr val="FF0000"/>
                          </a:solidFill>
                        </a:rPr>
                        <a:t>?</a:t>
                      </a:r>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r>
                        <a:rPr lang="en-US" dirty="0"/>
                        <a:t>10</a:t>
                      </a:r>
                    </a:p>
                  </a:txBody>
                  <a:tcPr/>
                </a:tc>
                <a:tc>
                  <a:txBody>
                    <a:bodyPr/>
                    <a:lstStyle/>
                    <a:p>
                      <a:pPr algn="ctr"/>
                      <a:endParaRPr lang="en-US"/>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r>
                        <a:rPr lang="en-US" dirty="0"/>
                        <a:t>11</a:t>
                      </a:r>
                    </a:p>
                  </a:txBody>
                  <a:tcPr/>
                </a:tc>
                <a:tc>
                  <a:txBody>
                    <a:bodyPr/>
                    <a:lstStyle/>
                    <a:p>
                      <a:pPr algn="ctr"/>
                      <a:endParaRPr lang="en-US"/>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r>
                        <a:rPr lang="en-US" dirty="0"/>
                        <a:t>12</a:t>
                      </a:r>
                    </a:p>
                  </a:txBody>
                  <a:tcPr/>
                </a:tc>
                <a:tc>
                  <a:txBody>
                    <a:bodyPr/>
                    <a:lstStyle/>
                    <a:p>
                      <a:pPr algn="ctr"/>
                      <a:endParaRPr lang="en-US"/>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r>
                        <a:rPr lang="en-US" dirty="0"/>
                        <a:t>13</a:t>
                      </a:r>
                    </a:p>
                  </a:txBody>
                  <a:tcPr/>
                </a:tc>
                <a:tc>
                  <a:txBody>
                    <a:bodyPr/>
                    <a:lstStyle/>
                    <a:p>
                      <a:pPr algn="ctr"/>
                      <a:endParaRPr lang="en-US"/>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r>
                        <a:rPr lang="en-US" dirty="0"/>
                        <a:t>14</a:t>
                      </a:r>
                    </a:p>
                  </a:txBody>
                  <a:tcPr/>
                </a:tc>
                <a:tc>
                  <a:txBody>
                    <a:bodyPr/>
                    <a:lstStyle/>
                    <a:p>
                      <a:pPr algn="ctr"/>
                      <a:endParaRPr lang="en-US"/>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r>
                        <a:rPr lang="en-US" dirty="0"/>
                        <a:t>15</a:t>
                      </a:r>
                    </a:p>
                  </a:txBody>
                  <a:tcPr/>
                </a:tc>
                <a:tc>
                  <a:txBody>
                    <a:bodyPr/>
                    <a:lstStyle/>
                    <a:p>
                      <a:pPr algn="ctr"/>
                      <a:endParaRPr lang="en-US" dirty="0"/>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6120016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295448257"/>
              </p:ext>
            </p:extLst>
          </p:nvPr>
        </p:nvGraphicFramePr>
        <p:xfrm>
          <a:off x="2695221"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r>
                        <a:rPr lang="en-US" dirty="0"/>
                        <a:t>9</a:t>
                      </a:r>
                    </a:p>
                  </a:txBody>
                  <a:tcPr/>
                </a:tc>
                <a:tc>
                  <a:txBody>
                    <a:bodyPr/>
                    <a:lstStyle/>
                    <a:p>
                      <a:pPr algn="ctr"/>
                      <a:r>
                        <a:rPr lang="en-US" b="0" dirty="0">
                          <a:solidFill>
                            <a:schemeClr val="tx1"/>
                          </a:solidFill>
                        </a:rPr>
                        <a:t>-7</a:t>
                      </a:r>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r>
                        <a:rPr lang="en-US" dirty="0"/>
                        <a:t>10</a:t>
                      </a:r>
                    </a:p>
                  </a:txBody>
                  <a:tcPr/>
                </a:tc>
                <a:tc>
                  <a:txBody>
                    <a:bodyPr/>
                    <a:lstStyle/>
                    <a:p>
                      <a:pPr algn="ctr"/>
                      <a:r>
                        <a:rPr lang="en-US" dirty="0"/>
                        <a:t>-6</a:t>
                      </a:r>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r>
                        <a:rPr lang="en-US" dirty="0"/>
                        <a:t>11</a:t>
                      </a:r>
                    </a:p>
                  </a:txBody>
                  <a:tcPr/>
                </a:tc>
                <a:tc>
                  <a:txBody>
                    <a:bodyPr/>
                    <a:lstStyle/>
                    <a:p>
                      <a:pPr algn="ctr"/>
                      <a:r>
                        <a:rPr lang="en-US" dirty="0"/>
                        <a:t>-5</a:t>
                      </a:r>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r>
                        <a:rPr lang="en-US" dirty="0"/>
                        <a:t>12</a:t>
                      </a:r>
                    </a:p>
                  </a:txBody>
                  <a:tcPr/>
                </a:tc>
                <a:tc>
                  <a:txBody>
                    <a:bodyPr/>
                    <a:lstStyle/>
                    <a:p>
                      <a:pPr algn="ctr"/>
                      <a:r>
                        <a:rPr lang="en-US" dirty="0"/>
                        <a:t>-4</a:t>
                      </a:r>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r>
                        <a:rPr lang="en-US" dirty="0"/>
                        <a:t>13</a:t>
                      </a:r>
                    </a:p>
                  </a:txBody>
                  <a:tcPr/>
                </a:tc>
                <a:tc>
                  <a:txBody>
                    <a:bodyPr/>
                    <a:lstStyle/>
                    <a:p>
                      <a:pPr algn="ctr"/>
                      <a:r>
                        <a:rPr lang="en-US" dirty="0"/>
                        <a:t>-3</a:t>
                      </a:r>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r>
                        <a:rPr lang="en-US" dirty="0"/>
                        <a:t>14</a:t>
                      </a:r>
                    </a:p>
                  </a:txBody>
                  <a:tcPr/>
                </a:tc>
                <a:tc>
                  <a:txBody>
                    <a:bodyPr/>
                    <a:lstStyle/>
                    <a:p>
                      <a:pPr algn="ctr"/>
                      <a:r>
                        <a:rPr lang="en-US" dirty="0"/>
                        <a:t>-2</a:t>
                      </a:r>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r>
                        <a:rPr lang="en-US" dirty="0"/>
                        <a:t>15</a:t>
                      </a:r>
                    </a:p>
                  </a:txBody>
                  <a:tcPr/>
                </a:tc>
                <a:tc>
                  <a:txBody>
                    <a:bodyPr/>
                    <a:lstStyle/>
                    <a:p>
                      <a:pPr algn="ctr"/>
                      <a:r>
                        <a:rPr lang="en-US" dirty="0"/>
                        <a:t>-1</a:t>
                      </a:r>
                    </a:p>
                  </a:txBody>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4655634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715433882"/>
              </p:ext>
            </p:extLst>
          </p:nvPr>
        </p:nvGraphicFramePr>
        <p:xfrm>
          <a:off x="1707443"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dirty="0"/>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dirty="0"/>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dirty="0"/>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dirty="0"/>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dirty="0"/>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dirty="0"/>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dirty="0"/>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dirty="0"/>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dirty="0"/>
                        <a:t>1000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dirty="0"/>
                        <a:t>1001</a:t>
                      </a:r>
                    </a:p>
                  </a:txBody>
                  <a:tcPr/>
                </a:tc>
                <a:tc>
                  <a:txBody>
                    <a:bodyPr/>
                    <a:lstStyle/>
                    <a:p>
                      <a:pPr algn="ctr"/>
                      <a:r>
                        <a:rPr lang="en-US" dirty="0"/>
                        <a:t>9</a:t>
                      </a:r>
                    </a:p>
                  </a:txBody>
                  <a:tcPr/>
                </a:tc>
                <a:tc>
                  <a:txBody>
                    <a:bodyPr/>
                    <a:lstStyle/>
                    <a:p>
                      <a:pPr algn="ctr"/>
                      <a:r>
                        <a:rPr lang="en-US" b="0" dirty="0">
                          <a:solidFill>
                            <a:schemeClr val="tx1"/>
                          </a:solidFill>
                        </a:rPr>
                        <a:t>-7</a:t>
                      </a:r>
                    </a:p>
                  </a:txBody>
                  <a:tcPr/>
                </a:tc>
                <a:extLst>
                  <a:ext uri="{0D108BD9-81ED-4DB2-BD59-A6C34878D82A}">
                    <a16:rowId xmlns:a16="http://schemas.microsoft.com/office/drawing/2014/main" val="10010"/>
                  </a:ext>
                </a:extLst>
              </a:tr>
              <a:tr h="370840">
                <a:tc>
                  <a:txBody>
                    <a:bodyPr/>
                    <a:lstStyle/>
                    <a:p>
                      <a:pPr algn="ctr"/>
                      <a:r>
                        <a:rPr lang="en-US" dirty="0"/>
                        <a:t>1010</a:t>
                      </a:r>
                    </a:p>
                  </a:txBody>
                  <a:tcPr/>
                </a:tc>
                <a:tc>
                  <a:txBody>
                    <a:bodyPr/>
                    <a:lstStyle/>
                    <a:p>
                      <a:pPr algn="ctr"/>
                      <a:r>
                        <a:rPr lang="en-US" dirty="0"/>
                        <a:t>10</a:t>
                      </a:r>
                    </a:p>
                  </a:txBody>
                  <a:tcPr/>
                </a:tc>
                <a:tc>
                  <a:txBody>
                    <a:bodyPr/>
                    <a:lstStyle/>
                    <a:p>
                      <a:pPr algn="ctr"/>
                      <a:r>
                        <a:rPr lang="en-US" dirty="0"/>
                        <a:t>-6</a:t>
                      </a:r>
                    </a:p>
                  </a:txBody>
                  <a:tcPr/>
                </a:tc>
                <a:extLst>
                  <a:ext uri="{0D108BD9-81ED-4DB2-BD59-A6C34878D82A}">
                    <a16:rowId xmlns:a16="http://schemas.microsoft.com/office/drawing/2014/main" val="10011"/>
                  </a:ext>
                </a:extLst>
              </a:tr>
              <a:tr h="370840">
                <a:tc>
                  <a:txBody>
                    <a:bodyPr/>
                    <a:lstStyle/>
                    <a:p>
                      <a:pPr algn="ctr"/>
                      <a:r>
                        <a:rPr lang="en-US" dirty="0"/>
                        <a:t>1011</a:t>
                      </a:r>
                    </a:p>
                  </a:txBody>
                  <a:tcPr/>
                </a:tc>
                <a:tc>
                  <a:txBody>
                    <a:bodyPr/>
                    <a:lstStyle/>
                    <a:p>
                      <a:pPr algn="ctr"/>
                      <a:r>
                        <a:rPr lang="en-US" dirty="0"/>
                        <a:t>11</a:t>
                      </a:r>
                    </a:p>
                  </a:txBody>
                  <a:tcPr/>
                </a:tc>
                <a:tc>
                  <a:txBody>
                    <a:bodyPr/>
                    <a:lstStyle/>
                    <a:p>
                      <a:pPr algn="ctr"/>
                      <a:r>
                        <a:rPr lang="en-US" dirty="0"/>
                        <a:t>-5</a:t>
                      </a:r>
                    </a:p>
                  </a:txBody>
                  <a:tcPr/>
                </a:tc>
                <a:extLst>
                  <a:ext uri="{0D108BD9-81ED-4DB2-BD59-A6C34878D82A}">
                    <a16:rowId xmlns:a16="http://schemas.microsoft.com/office/drawing/2014/main" val="10012"/>
                  </a:ext>
                </a:extLst>
              </a:tr>
              <a:tr h="370840">
                <a:tc>
                  <a:txBody>
                    <a:bodyPr/>
                    <a:lstStyle/>
                    <a:p>
                      <a:pPr algn="ctr"/>
                      <a:r>
                        <a:rPr lang="en-US" dirty="0"/>
                        <a:t>1100</a:t>
                      </a:r>
                    </a:p>
                  </a:txBody>
                  <a:tcPr/>
                </a:tc>
                <a:tc>
                  <a:txBody>
                    <a:bodyPr/>
                    <a:lstStyle/>
                    <a:p>
                      <a:pPr algn="ctr"/>
                      <a:r>
                        <a:rPr lang="en-US" dirty="0"/>
                        <a:t>12</a:t>
                      </a:r>
                    </a:p>
                  </a:txBody>
                  <a:tcPr/>
                </a:tc>
                <a:tc>
                  <a:txBody>
                    <a:bodyPr/>
                    <a:lstStyle/>
                    <a:p>
                      <a:pPr algn="ctr"/>
                      <a:r>
                        <a:rPr lang="en-US" dirty="0"/>
                        <a:t>-4</a:t>
                      </a:r>
                    </a:p>
                  </a:txBody>
                  <a:tcPr/>
                </a:tc>
                <a:extLst>
                  <a:ext uri="{0D108BD9-81ED-4DB2-BD59-A6C34878D82A}">
                    <a16:rowId xmlns:a16="http://schemas.microsoft.com/office/drawing/2014/main" val="10013"/>
                  </a:ext>
                </a:extLst>
              </a:tr>
              <a:tr h="370840">
                <a:tc>
                  <a:txBody>
                    <a:bodyPr/>
                    <a:lstStyle/>
                    <a:p>
                      <a:pPr algn="ctr"/>
                      <a:r>
                        <a:rPr lang="en-US" dirty="0"/>
                        <a:t>1101</a:t>
                      </a:r>
                    </a:p>
                  </a:txBody>
                  <a:tcPr/>
                </a:tc>
                <a:tc>
                  <a:txBody>
                    <a:bodyPr/>
                    <a:lstStyle/>
                    <a:p>
                      <a:pPr algn="ctr"/>
                      <a:r>
                        <a:rPr lang="en-US" dirty="0"/>
                        <a:t>13</a:t>
                      </a:r>
                    </a:p>
                  </a:txBody>
                  <a:tcPr/>
                </a:tc>
                <a:tc>
                  <a:txBody>
                    <a:bodyPr/>
                    <a:lstStyle/>
                    <a:p>
                      <a:pPr algn="ctr"/>
                      <a:r>
                        <a:rPr lang="en-US" dirty="0"/>
                        <a:t>-3</a:t>
                      </a:r>
                    </a:p>
                  </a:txBody>
                  <a:tcPr/>
                </a:tc>
                <a:extLst>
                  <a:ext uri="{0D108BD9-81ED-4DB2-BD59-A6C34878D82A}">
                    <a16:rowId xmlns:a16="http://schemas.microsoft.com/office/drawing/2014/main" val="10014"/>
                  </a:ext>
                </a:extLst>
              </a:tr>
              <a:tr h="370840">
                <a:tc>
                  <a:txBody>
                    <a:bodyPr/>
                    <a:lstStyle/>
                    <a:p>
                      <a:pPr algn="ctr"/>
                      <a:r>
                        <a:rPr lang="en-US" dirty="0"/>
                        <a:t>1110</a:t>
                      </a:r>
                    </a:p>
                  </a:txBody>
                  <a:tcPr/>
                </a:tc>
                <a:tc>
                  <a:txBody>
                    <a:bodyPr/>
                    <a:lstStyle/>
                    <a:p>
                      <a:pPr algn="ctr"/>
                      <a:r>
                        <a:rPr lang="en-US" dirty="0"/>
                        <a:t>14</a:t>
                      </a:r>
                    </a:p>
                  </a:txBody>
                  <a:tcPr/>
                </a:tc>
                <a:tc>
                  <a:txBody>
                    <a:bodyPr/>
                    <a:lstStyle/>
                    <a:p>
                      <a:pPr algn="ctr"/>
                      <a:r>
                        <a:rPr lang="en-US" dirty="0"/>
                        <a:t>-2</a:t>
                      </a:r>
                    </a:p>
                  </a:txBody>
                  <a:tcPr/>
                </a:tc>
                <a:extLst>
                  <a:ext uri="{0D108BD9-81ED-4DB2-BD59-A6C34878D82A}">
                    <a16:rowId xmlns:a16="http://schemas.microsoft.com/office/drawing/2014/main" val="10015"/>
                  </a:ext>
                </a:extLst>
              </a:tr>
              <a:tr h="370840">
                <a:tc>
                  <a:txBody>
                    <a:bodyPr/>
                    <a:lstStyle/>
                    <a:p>
                      <a:pPr algn="ctr"/>
                      <a:r>
                        <a:rPr lang="en-US" dirty="0"/>
                        <a:t>1111</a:t>
                      </a:r>
                    </a:p>
                  </a:txBody>
                  <a:tcPr/>
                </a:tc>
                <a:tc>
                  <a:txBody>
                    <a:bodyPr/>
                    <a:lstStyle/>
                    <a:p>
                      <a:pPr algn="ctr"/>
                      <a:r>
                        <a:rPr lang="en-US" dirty="0"/>
                        <a:t>15</a:t>
                      </a:r>
                    </a:p>
                  </a:txBody>
                  <a:tcPr/>
                </a:tc>
                <a:tc>
                  <a:txBody>
                    <a:bodyPr/>
                    <a:lstStyle/>
                    <a:p>
                      <a:pPr algn="ctr"/>
                      <a:r>
                        <a:rPr lang="en-US" dirty="0"/>
                        <a:t>-1</a:t>
                      </a:r>
                    </a:p>
                  </a:txBody>
                  <a:tcPr/>
                </a:tc>
                <a:extLst>
                  <a:ext uri="{0D108BD9-81ED-4DB2-BD59-A6C34878D82A}">
                    <a16:rowId xmlns:a16="http://schemas.microsoft.com/office/drawing/2014/main" val="10016"/>
                  </a:ext>
                </a:extLst>
              </a:tr>
            </a:tbl>
          </a:graphicData>
        </a:graphic>
      </p:graphicFrame>
      <p:sp>
        <p:nvSpPr>
          <p:cNvPr id="2" name="TextBox 1"/>
          <p:cNvSpPr txBox="1"/>
          <p:nvPr/>
        </p:nvSpPr>
        <p:spPr>
          <a:xfrm>
            <a:off x="8142111" y="2017889"/>
            <a:ext cx="3271560" cy="707886"/>
          </a:xfrm>
          <a:prstGeom prst="rect">
            <a:avLst/>
          </a:prstGeom>
          <a:noFill/>
        </p:spPr>
        <p:txBody>
          <a:bodyPr wrap="square" rtlCol="0">
            <a:spAutoFit/>
          </a:bodyPr>
          <a:lstStyle/>
          <a:p>
            <a:r>
              <a:rPr lang="en-US" sz="2000" i="1" dirty="0"/>
              <a:t>How can you tell if a number is negative?</a:t>
            </a:r>
          </a:p>
        </p:txBody>
      </p:sp>
    </p:spTree>
    <p:extLst>
      <p:ext uri="{BB962C8B-B14F-4D97-AF65-F5344CB8AC3E}">
        <p14:creationId xmlns:p14="http://schemas.microsoft.com/office/powerpoint/2010/main" val="29676823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F7AFC-CBCB-3DE7-C489-D11385843186}"/>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AF73B6BE-56B3-529D-83BF-399767B07DB9}"/>
              </a:ext>
            </a:extLst>
          </p:cNvPr>
          <p:cNvGraphicFramePr>
            <a:graphicFrameLocks noGrp="1"/>
          </p:cNvGraphicFramePr>
          <p:nvPr>
            <p:extLst>
              <p:ext uri="{D42A27DB-BD31-4B8C-83A1-F6EECF244321}">
                <p14:modId xmlns:p14="http://schemas.microsoft.com/office/powerpoint/2010/main" val="1367645883"/>
              </p:ext>
            </p:extLst>
          </p:nvPr>
        </p:nvGraphicFramePr>
        <p:xfrm>
          <a:off x="1707443"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dirty="0"/>
                        <a:t>binary</a:t>
                      </a:r>
                      <a:r>
                        <a:rPr lang="en-US" baseline="0" dirty="0"/>
                        <a:t> representation</a:t>
                      </a:r>
                      <a:endParaRPr lang="en-US" dirty="0"/>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b="1" dirty="0">
                          <a:solidFill>
                            <a:srgbClr val="0000FF"/>
                          </a:solidFill>
                        </a:rPr>
                        <a:t>0</a:t>
                      </a:r>
                      <a:r>
                        <a:rPr lang="en-US" dirty="0"/>
                        <a:t>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b="1" dirty="0">
                          <a:solidFill>
                            <a:srgbClr val="0000FF"/>
                          </a:solidFill>
                        </a:rPr>
                        <a:t>0</a:t>
                      </a:r>
                      <a:r>
                        <a:rPr lang="en-US" dirty="0"/>
                        <a:t>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b="1" dirty="0">
                          <a:solidFill>
                            <a:srgbClr val="0000FF"/>
                          </a:solidFill>
                        </a:rPr>
                        <a:t>0</a:t>
                      </a:r>
                      <a:r>
                        <a:rPr lang="en-US" dirty="0"/>
                        <a:t>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b="1" dirty="0">
                          <a:solidFill>
                            <a:srgbClr val="0000FF"/>
                          </a:solidFill>
                        </a:rPr>
                        <a:t>0</a:t>
                      </a:r>
                      <a:r>
                        <a:rPr lang="en-US" dirty="0"/>
                        <a:t>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b="1" dirty="0">
                          <a:solidFill>
                            <a:srgbClr val="0000FF"/>
                          </a:solidFill>
                        </a:rPr>
                        <a:t>0</a:t>
                      </a:r>
                      <a:r>
                        <a:rPr lang="en-US" dirty="0"/>
                        <a:t>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b="1" dirty="0">
                          <a:solidFill>
                            <a:srgbClr val="0000FF"/>
                          </a:solidFill>
                        </a:rPr>
                        <a:t>0</a:t>
                      </a:r>
                      <a:r>
                        <a:rPr lang="en-US" dirty="0"/>
                        <a:t>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b="1" dirty="0">
                          <a:solidFill>
                            <a:srgbClr val="0000FF"/>
                          </a:solidFill>
                        </a:rPr>
                        <a:t>0</a:t>
                      </a:r>
                      <a:r>
                        <a:rPr lang="en-US" dirty="0"/>
                        <a:t>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b="1" dirty="0">
                          <a:solidFill>
                            <a:srgbClr val="0000FF"/>
                          </a:solidFill>
                        </a:rPr>
                        <a:t>0</a:t>
                      </a:r>
                      <a:r>
                        <a:rPr lang="en-US" dirty="0"/>
                        <a:t>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b="1" dirty="0">
                          <a:solidFill>
                            <a:srgbClr val="0000FF"/>
                          </a:solidFill>
                        </a:rPr>
                        <a:t>1</a:t>
                      </a:r>
                      <a:r>
                        <a:rPr lang="en-US" dirty="0"/>
                        <a:t>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b="1" dirty="0">
                          <a:solidFill>
                            <a:srgbClr val="0000FF"/>
                          </a:solidFill>
                        </a:rPr>
                        <a:t>1</a:t>
                      </a:r>
                      <a:r>
                        <a:rPr lang="en-US" dirty="0"/>
                        <a:t>001</a:t>
                      </a:r>
                    </a:p>
                  </a:txBody>
                  <a:tcPr/>
                </a:tc>
                <a:tc>
                  <a:txBody>
                    <a:bodyPr/>
                    <a:lstStyle/>
                    <a:p>
                      <a:pPr algn="ctr"/>
                      <a:r>
                        <a:rPr lang="en-US" dirty="0"/>
                        <a:t>9</a:t>
                      </a:r>
                    </a:p>
                  </a:txBody>
                  <a:tcPr/>
                </a:tc>
                <a:tc>
                  <a:txBody>
                    <a:bodyPr/>
                    <a:lstStyle/>
                    <a:p>
                      <a:pPr algn="ctr"/>
                      <a:r>
                        <a:rPr lang="en-US" b="0" dirty="0">
                          <a:solidFill>
                            <a:schemeClr val="tx1"/>
                          </a:solidFill>
                        </a:rPr>
                        <a:t>-7</a:t>
                      </a:r>
                    </a:p>
                  </a:txBody>
                  <a:tcPr/>
                </a:tc>
                <a:extLst>
                  <a:ext uri="{0D108BD9-81ED-4DB2-BD59-A6C34878D82A}">
                    <a16:rowId xmlns:a16="http://schemas.microsoft.com/office/drawing/2014/main" val="10010"/>
                  </a:ext>
                </a:extLst>
              </a:tr>
              <a:tr h="370840">
                <a:tc>
                  <a:txBody>
                    <a:bodyPr/>
                    <a:lstStyle/>
                    <a:p>
                      <a:pPr algn="ctr"/>
                      <a:r>
                        <a:rPr lang="en-US" b="1" dirty="0">
                          <a:solidFill>
                            <a:srgbClr val="0000FF"/>
                          </a:solidFill>
                        </a:rPr>
                        <a:t>1</a:t>
                      </a:r>
                      <a:r>
                        <a:rPr lang="en-US" dirty="0"/>
                        <a:t>010</a:t>
                      </a:r>
                    </a:p>
                  </a:txBody>
                  <a:tcPr/>
                </a:tc>
                <a:tc>
                  <a:txBody>
                    <a:bodyPr/>
                    <a:lstStyle/>
                    <a:p>
                      <a:pPr algn="ctr"/>
                      <a:r>
                        <a:rPr lang="en-US" dirty="0"/>
                        <a:t>10</a:t>
                      </a:r>
                    </a:p>
                  </a:txBody>
                  <a:tcPr/>
                </a:tc>
                <a:tc>
                  <a:txBody>
                    <a:bodyPr/>
                    <a:lstStyle/>
                    <a:p>
                      <a:pPr algn="ctr"/>
                      <a:r>
                        <a:rPr lang="en-US" dirty="0"/>
                        <a:t>-6</a:t>
                      </a:r>
                    </a:p>
                  </a:txBody>
                  <a:tcPr/>
                </a:tc>
                <a:extLst>
                  <a:ext uri="{0D108BD9-81ED-4DB2-BD59-A6C34878D82A}">
                    <a16:rowId xmlns:a16="http://schemas.microsoft.com/office/drawing/2014/main" val="10011"/>
                  </a:ext>
                </a:extLst>
              </a:tr>
              <a:tr h="370840">
                <a:tc>
                  <a:txBody>
                    <a:bodyPr/>
                    <a:lstStyle/>
                    <a:p>
                      <a:pPr algn="ctr"/>
                      <a:r>
                        <a:rPr lang="en-US" b="1" dirty="0">
                          <a:solidFill>
                            <a:srgbClr val="0000FF"/>
                          </a:solidFill>
                        </a:rPr>
                        <a:t>1</a:t>
                      </a:r>
                      <a:r>
                        <a:rPr lang="en-US" dirty="0"/>
                        <a:t>011</a:t>
                      </a:r>
                    </a:p>
                  </a:txBody>
                  <a:tcPr/>
                </a:tc>
                <a:tc>
                  <a:txBody>
                    <a:bodyPr/>
                    <a:lstStyle/>
                    <a:p>
                      <a:pPr algn="ctr"/>
                      <a:r>
                        <a:rPr lang="en-US" dirty="0"/>
                        <a:t>11</a:t>
                      </a:r>
                    </a:p>
                  </a:txBody>
                  <a:tcPr/>
                </a:tc>
                <a:tc>
                  <a:txBody>
                    <a:bodyPr/>
                    <a:lstStyle/>
                    <a:p>
                      <a:pPr algn="ctr"/>
                      <a:r>
                        <a:rPr lang="en-US" dirty="0"/>
                        <a:t>-5</a:t>
                      </a:r>
                    </a:p>
                  </a:txBody>
                  <a:tcPr/>
                </a:tc>
                <a:extLst>
                  <a:ext uri="{0D108BD9-81ED-4DB2-BD59-A6C34878D82A}">
                    <a16:rowId xmlns:a16="http://schemas.microsoft.com/office/drawing/2014/main" val="10012"/>
                  </a:ext>
                </a:extLst>
              </a:tr>
              <a:tr h="370840">
                <a:tc>
                  <a:txBody>
                    <a:bodyPr/>
                    <a:lstStyle/>
                    <a:p>
                      <a:pPr algn="ctr"/>
                      <a:r>
                        <a:rPr lang="en-US" b="1" dirty="0">
                          <a:solidFill>
                            <a:srgbClr val="0000FF"/>
                          </a:solidFill>
                        </a:rPr>
                        <a:t>1</a:t>
                      </a:r>
                      <a:r>
                        <a:rPr lang="en-US" dirty="0"/>
                        <a:t>100</a:t>
                      </a:r>
                    </a:p>
                  </a:txBody>
                  <a:tcPr/>
                </a:tc>
                <a:tc>
                  <a:txBody>
                    <a:bodyPr/>
                    <a:lstStyle/>
                    <a:p>
                      <a:pPr algn="ctr"/>
                      <a:r>
                        <a:rPr lang="en-US" dirty="0"/>
                        <a:t>12</a:t>
                      </a:r>
                    </a:p>
                  </a:txBody>
                  <a:tcPr/>
                </a:tc>
                <a:tc>
                  <a:txBody>
                    <a:bodyPr/>
                    <a:lstStyle/>
                    <a:p>
                      <a:pPr algn="ctr"/>
                      <a:r>
                        <a:rPr lang="en-US" dirty="0"/>
                        <a:t>-4</a:t>
                      </a:r>
                    </a:p>
                  </a:txBody>
                  <a:tcPr/>
                </a:tc>
                <a:extLst>
                  <a:ext uri="{0D108BD9-81ED-4DB2-BD59-A6C34878D82A}">
                    <a16:rowId xmlns:a16="http://schemas.microsoft.com/office/drawing/2014/main" val="10013"/>
                  </a:ext>
                </a:extLst>
              </a:tr>
              <a:tr h="370840">
                <a:tc>
                  <a:txBody>
                    <a:bodyPr/>
                    <a:lstStyle/>
                    <a:p>
                      <a:pPr algn="ctr"/>
                      <a:r>
                        <a:rPr lang="en-US" b="1" dirty="0">
                          <a:solidFill>
                            <a:srgbClr val="0000FF"/>
                          </a:solidFill>
                        </a:rPr>
                        <a:t>1</a:t>
                      </a:r>
                      <a:r>
                        <a:rPr lang="en-US" dirty="0"/>
                        <a:t>101</a:t>
                      </a:r>
                    </a:p>
                  </a:txBody>
                  <a:tcPr/>
                </a:tc>
                <a:tc>
                  <a:txBody>
                    <a:bodyPr/>
                    <a:lstStyle/>
                    <a:p>
                      <a:pPr algn="ctr"/>
                      <a:r>
                        <a:rPr lang="en-US" dirty="0"/>
                        <a:t>13</a:t>
                      </a:r>
                    </a:p>
                  </a:txBody>
                  <a:tcPr/>
                </a:tc>
                <a:tc>
                  <a:txBody>
                    <a:bodyPr/>
                    <a:lstStyle/>
                    <a:p>
                      <a:pPr algn="ctr"/>
                      <a:r>
                        <a:rPr lang="en-US" dirty="0"/>
                        <a:t>-3</a:t>
                      </a:r>
                    </a:p>
                  </a:txBody>
                  <a:tcPr/>
                </a:tc>
                <a:extLst>
                  <a:ext uri="{0D108BD9-81ED-4DB2-BD59-A6C34878D82A}">
                    <a16:rowId xmlns:a16="http://schemas.microsoft.com/office/drawing/2014/main" val="10014"/>
                  </a:ext>
                </a:extLst>
              </a:tr>
              <a:tr h="370840">
                <a:tc>
                  <a:txBody>
                    <a:bodyPr/>
                    <a:lstStyle/>
                    <a:p>
                      <a:pPr algn="ctr"/>
                      <a:r>
                        <a:rPr lang="en-US" b="1" dirty="0">
                          <a:solidFill>
                            <a:srgbClr val="0000FF"/>
                          </a:solidFill>
                        </a:rPr>
                        <a:t>1</a:t>
                      </a:r>
                      <a:r>
                        <a:rPr lang="en-US" dirty="0"/>
                        <a:t>110</a:t>
                      </a:r>
                    </a:p>
                  </a:txBody>
                  <a:tcPr/>
                </a:tc>
                <a:tc>
                  <a:txBody>
                    <a:bodyPr/>
                    <a:lstStyle/>
                    <a:p>
                      <a:pPr algn="ctr"/>
                      <a:r>
                        <a:rPr lang="en-US" dirty="0"/>
                        <a:t>14</a:t>
                      </a:r>
                    </a:p>
                  </a:txBody>
                  <a:tcPr/>
                </a:tc>
                <a:tc>
                  <a:txBody>
                    <a:bodyPr/>
                    <a:lstStyle/>
                    <a:p>
                      <a:pPr algn="ctr"/>
                      <a:r>
                        <a:rPr lang="en-US" dirty="0"/>
                        <a:t>-2</a:t>
                      </a:r>
                    </a:p>
                  </a:txBody>
                  <a:tcPr/>
                </a:tc>
                <a:extLst>
                  <a:ext uri="{0D108BD9-81ED-4DB2-BD59-A6C34878D82A}">
                    <a16:rowId xmlns:a16="http://schemas.microsoft.com/office/drawing/2014/main" val="10015"/>
                  </a:ext>
                </a:extLst>
              </a:tr>
              <a:tr h="370840">
                <a:tc>
                  <a:txBody>
                    <a:bodyPr/>
                    <a:lstStyle/>
                    <a:p>
                      <a:pPr algn="ctr"/>
                      <a:r>
                        <a:rPr lang="en-US" b="1" dirty="0">
                          <a:solidFill>
                            <a:srgbClr val="0000FF"/>
                          </a:solidFill>
                        </a:rPr>
                        <a:t>1</a:t>
                      </a:r>
                      <a:r>
                        <a:rPr lang="en-US" dirty="0"/>
                        <a:t>111</a:t>
                      </a:r>
                    </a:p>
                  </a:txBody>
                  <a:tcPr/>
                </a:tc>
                <a:tc>
                  <a:txBody>
                    <a:bodyPr/>
                    <a:lstStyle/>
                    <a:p>
                      <a:pPr algn="ctr"/>
                      <a:r>
                        <a:rPr lang="en-US" dirty="0"/>
                        <a:t>15</a:t>
                      </a:r>
                    </a:p>
                  </a:txBody>
                  <a:tcPr/>
                </a:tc>
                <a:tc>
                  <a:txBody>
                    <a:bodyPr/>
                    <a:lstStyle/>
                    <a:p>
                      <a:pPr algn="ctr"/>
                      <a:r>
                        <a:rPr lang="en-US" dirty="0"/>
                        <a:t>-1</a:t>
                      </a:r>
                    </a:p>
                  </a:txBody>
                  <a:tcPr/>
                </a:tc>
                <a:extLst>
                  <a:ext uri="{0D108BD9-81ED-4DB2-BD59-A6C34878D82A}">
                    <a16:rowId xmlns:a16="http://schemas.microsoft.com/office/drawing/2014/main" val="10016"/>
                  </a:ext>
                </a:extLst>
              </a:tr>
            </a:tbl>
          </a:graphicData>
        </a:graphic>
      </p:graphicFrame>
      <p:sp>
        <p:nvSpPr>
          <p:cNvPr id="2" name="TextBox 1">
            <a:extLst>
              <a:ext uri="{FF2B5EF4-FFF2-40B4-BE49-F238E27FC236}">
                <a16:creationId xmlns:a16="http://schemas.microsoft.com/office/drawing/2014/main" id="{DBD9672D-BCF4-79F8-AF78-F1A5AC95D371}"/>
              </a:ext>
            </a:extLst>
          </p:cNvPr>
          <p:cNvSpPr txBox="1"/>
          <p:nvPr/>
        </p:nvSpPr>
        <p:spPr>
          <a:xfrm>
            <a:off x="8142111" y="2017889"/>
            <a:ext cx="3271560" cy="1323439"/>
          </a:xfrm>
          <a:prstGeom prst="rect">
            <a:avLst/>
          </a:prstGeom>
          <a:noFill/>
        </p:spPr>
        <p:txBody>
          <a:bodyPr wrap="square" rtlCol="0">
            <a:spAutoFit/>
          </a:bodyPr>
          <a:lstStyle/>
          <a:p>
            <a:r>
              <a:rPr lang="en-US" sz="2000" i="1" dirty="0"/>
              <a:t>How can you tell if a number is negative?</a:t>
            </a:r>
          </a:p>
          <a:p>
            <a:br>
              <a:rPr lang="en-US" sz="2000" dirty="0"/>
            </a:br>
            <a:r>
              <a:rPr lang="en-US" sz="2000" dirty="0"/>
              <a:t>Look at the MSB</a:t>
            </a:r>
          </a:p>
        </p:txBody>
      </p:sp>
    </p:spTree>
    <p:extLst>
      <p:ext uri="{BB962C8B-B14F-4D97-AF65-F5344CB8AC3E}">
        <p14:creationId xmlns:p14="http://schemas.microsoft.com/office/powerpoint/2010/main" val="27091623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6134-0BEA-E9EA-2FEE-0319457E7B89}"/>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5D764393-A5C7-C130-37A9-01477F996F26}"/>
              </a:ext>
            </a:extLst>
          </p:cNvPr>
          <p:cNvGraphicFramePr>
            <a:graphicFrameLocks noGrp="1"/>
          </p:cNvGraphicFramePr>
          <p:nvPr>
            <p:extLst>
              <p:ext uri="{D42A27DB-BD31-4B8C-83A1-F6EECF244321}">
                <p14:modId xmlns:p14="http://schemas.microsoft.com/office/powerpoint/2010/main" val="3449617120"/>
              </p:ext>
            </p:extLst>
          </p:nvPr>
        </p:nvGraphicFramePr>
        <p:xfrm>
          <a:off x="1707443"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b="0" dirty="0">
                          <a:solidFill>
                            <a:schemeClr val="bg1"/>
                          </a:solidFill>
                        </a:rPr>
                        <a:t>binary</a:t>
                      </a:r>
                      <a:r>
                        <a:rPr lang="en-US" b="0" baseline="0" dirty="0">
                          <a:solidFill>
                            <a:schemeClr val="bg1"/>
                          </a:solidFill>
                        </a:rPr>
                        <a:t> representation</a:t>
                      </a:r>
                      <a:endParaRPr lang="en-US" b="0" dirty="0">
                        <a:solidFill>
                          <a:schemeClr val="bg1"/>
                        </a:solidFill>
                      </a:endParaRPr>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b="0" dirty="0">
                          <a:solidFill>
                            <a:schemeClr val="tx1"/>
                          </a:solidFill>
                        </a:rPr>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b="0" dirty="0">
                          <a:solidFill>
                            <a:schemeClr val="tx1"/>
                          </a:solidFill>
                        </a:rPr>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b="0" dirty="0">
                          <a:solidFill>
                            <a:schemeClr val="tx1"/>
                          </a:solidFill>
                        </a:rPr>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b="0" dirty="0">
                          <a:solidFill>
                            <a:schemeClr val="tx1"/>
                          </a:solidFill>
                        </a:rPr>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b="0" dirty="0">
                          <a:solidFill>
                            <a:schemeClr val="tx1"/>
                          </a:solidFill>
                        </a:rPr>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b="0" dirty="0">
                          <a:solidFill>
                            <a:schemeClr val="tx1"/>
                          </a:solidFill>
                        </a:rPr>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b="0" dirty="0">
                          <a:solidFill>
                            <a:schemeClr val="tx1"/>
                          </a:solidFill>
                        </a:rPr>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b="0" dirty="0">
                          <a:solidFill>
                            <a:schemeClr val="tx1"/>
                          </a:solidFill>
                        </a:rPr>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b="1" dirty="0">
                          <a:solidFill>
                            <a:srgbClr val="0000FF"/>
                          </a:solidFill>
                        </a:rPr>
                        <a:t>1</a:t>
                      </a:r>
                      <a:r>
                        <a:rPr lang="en-US" dirty="0"/>
                        <a:t>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b="0" dirty="0">
                          <a:solidFill>
                            <a:schemeClr val="tx1"/>
                          </a:solidFill>
                        </a:rPr>
                        <a:t>1001</a:t>
                      </a:r>
                    </a:p>
                  </a:txBody>
                  <a:tcPr/>
                </a:tc>
                <a:tc>
                  <a:txBody>
                    <a:bodyPr/>
                    <a:lstStyle/>
                    <a:p>
                      <a:pPr algn="ctr"/>
                      <a:r>
                        <a:rPr lang="en-US" dirty="0"/>
                        <a:t>9</a:t>
                      </a:r>
                    </a:p>
                  </a:txBody>
                  <a:tcPr/>
                </a:tc>
                <a:tc>
                  <a:txBody>
                    <a:bodyPr/>
                    <a:lstStyle/>
                    <a:p>
                      <a:pPr algn="ctr"/>
                      <a:r>
                        <a:rPr lang="en-US" b="0" dirty="0">
                          <a:solidFill>
                            <a:schemeClr val="tx1"/>
                          </a:solidFill>
                        </a:rPr>
                        <a:t>-7</a:t>
                      </a:r>
                    </a:p>
                  </a:txBody>
                  <a:tcPr/>
                </a:tc>
                <a:extLst>
                  <a:ext uri="{0D108BD9-81ED-4DB2-BD59-A6C34878D82A}">
                    <a16:rowId xmlns:a16="http://schemas.microsoft.com/office/drawing/2014/main" val="10010"/>
                  </a:ext>
                </a:extLst>
              </a:tr>
              <a:tr h="370840">
                <a:tc>
                  <a:txBody>
                    <a:bodyPr/>
                    <a:lstStyle/>
                    <a:p>
                      <a:pPr algn="ctr"/>
                      <a:r>
                        <a:rPr lang="en-US" b="0" dirty="0">
                          <a:solidFill>
                            <a:schemeClr val="tx1"/>
                          </a:solidFill>
                        </a:rPr>
                        <a:t>1010</a:t>
                      </a:r>
                    </a:p>
                  </a:txBody>
                  <a:tcPr/>
                </a:tc>
                <a:tc>
                  <a:txBody>
                    <a:bodyPr/>
                    <a:lstStyle/>
                    <a:p>
                      <a:pPr algn="ctr"/>
                      <a:r>
                        <a:rPr lang="en-US" dirty="0"/>
                        <a:t>10</a:t>
                      </a:r>
                    </a:p>
                  </a:txBody>
                  <a:tcPr/>
                </a:tc>
                <a:tc>
                  <a:txBody>
                    <a:bodyPr/>
                    <a:lstStyle/>
                    <a:p>
                      <a:pPr algn="ctr"/>
                      <a:r>
                        <a:rPr lang="en-US" dirty="0"/>
                        <a:t>-6</a:t>
                      </a:r>
                    </a:p>
                  </a:txBody>
                  <a:tcPr/>
                </a:tc>
                <a:extLst>
                  <a:ext uri="{0D108BD9-81ED-4DB2-BD59-A6C34878D82A}">
                    <a16:rowId xmlns:a16="http://schemas.microsoft.com/office/drawing/2014/main" val="10011"/>
                  </a:ext>
                </a:extLst>
              </a:tr>
              <a:tr h="370840">
                <a:tc>
                  <a:txBody>
                    <a:bodyPr/>
                    <a:lstStyle/>
                    <a:p>
                      <a:pPr algn="ctr"/>
                      <a:r>
                        <a:rPr lang="en-US" b="0" dirty="0">
                          <a:solidFill>
                            <a:schemeClr val="tx1"/>
                          </a:solidFill>
                        </a:rPr>
                        <a:t>1011</a:t>
                      </a:r>
                    </a:p>
                  </a:txBody>
                  <a:tcPr/>
                </a:tc>
                <a:tc>
                  <a:txBody>
                    <a:bodyPr/>
                    <a:lstStyle/>
                    <a:p>
                      <a:pPr algn="ctr"/>
                      <a:r>
                        <a:rPr lang="en-US" dirty="0"/>
                        <a:t>11</a:t>
                      </a:r>
                    </a:p>
                  </a:txBody>
                  <a:tcPr/>
                </a:tc>
                <a:tc>
                  <a:txBody>
                    <a:bodyPr/>
                    <a:lstStyle/>
                    <a:p>
                      <a:pPr algn="ctr"/>
                      <a:r>
                        <a:rPr lang="en-US" dirty="0"/>
                        <a:t>-5</a:t>
                      </a:r>
                    </a:p>
                  </a:txBody>
                  <a:tcPr/>
                </a:tc>
                <a:extLst>
                  <a:ext uri="{0D108BD9-81ED-4DB2-BD59-A6C34878D82A}">
                    <a16:rowId xmlns:a16="http://schemas.microsoft.com/office/drawing/2014/main" val="10012"/>
                  </a:ext>
                </a:extLst>
              </a:tr>
              <a:tr h="370840">
                <a:tc>
                  <a:txBody>
                    <a:bodyPr/>
                    <a:lstStyle/>
                    <a:p>
                      <a:pPr algn="ctr"/>
                      <a:r>
                        <a:rPr lang="en-US" b="0" dirty="0">
                          <a:solidFill>
                            <a:schemeClr val="tx1"/>
                          </a:solidFill>
                        </a:rPr>
                        <a:t>1100</a:t>
                      </a:r>
                    </a:p>
                  </a:txBody>
                  <a:tcPr/>
                </a:tc>
                <a:tc>
                  <a:txBody>
                    <a:bodyPr/>
                    <a:lstStyle/>
                    <a:p>
                      <a:pPr algn="ctr"/>
                      <a:r>
                        <a:rPr lang="en-US" dirty="0"/>
                        <a:t>12</a:t>
                      </a:r>
                    </a:p>
                  </a:txBody>
                  <a:tcPr/>
                </a:tc>
                <a:tc>
                  <a:txBody>
                    <a:bodyPr/>
                    <a:lstStyle/>
                    <a:p>
                      <a:pPr algn="ctr"/>
                      <a:r>
                        <a:rPr lang="en-US" dirty="0"/>
                        <a:t>-4</a:t>
                      </a:r>
                    </a:p>
                  </a:txBody>
                  <a:tcPr/>
                </a:tc>
                <a:extLst>
                  <a:ext uri="{0D108BD9-81ED-4DB2-BD59-A6C34878D82A}">
                    <a16:rowId xmlns:a16="http://schemas.microsoft.com/office/drawing/2014/main" val="10013"/>
                  </a:ext>
                </a:extLst>
              </a:tr>
              <a:tr h="370840">
                <a:tc>
                  <a:txBody>
                    <a:bodyPr/>
                    <a:lstStyle/>
                    <a:p>
                      <a:pPr algn="ctr"/>
                      <a:r>
                        <a:rPr lang="en-US" b="0" dirty="0">
                          <a:solidFill>
                            <a:schemeClr val="tx1"/>
                          </a:solidFill>
                        </a:rPr>
                        <a:t>1101</a:t>
                      </a:r>
                    </a:p>
                  </a:txBody>
                  <a:tcPr/>
                </a:tc>
                <a:tc>
                  <a:txBody>
                    <a:bodyPr/>
                    <a:lstStyle/>
                    <a:p>
                      <a:pPr algn="ctr"/>
                      <a:r>
                        <a:rPr lang="en-US" dirty="0"/>
                        <a:t>13</a:t>
                      </a:r>
                    </a:p>
                  </a:txBody>
                  <a:tcPr/>
                </a:tc>
                <a:tc>
                  <a:txBody>
                    <a:bodyPr/>
                    <a:lstStyle/>
                    <a:p>
                      <a:pPr algn="ctr"/>
                      <a:r>
                        <a:rPr lang="en-US" dirty="0"/>
                        <a:t>-3</a:t>
                      </a:r>
                    </a:p>
                  </a:txBody>
                  <a:tcPr/>
                </a:tc>
                <a:extLst>
                  <a:ext uri="{0D108BD9-81ED-4DB2-BD59-A6C34878D82A}">
                    <a16:rowId xmlns:a16="http://schemas.microsoft.com/office/drawing/2014/main" val="10014"/>
                  </a:ext>
                </a:extLst>
              </a:tr>
              <a:tr h="370840">
                <a:tc>
                  <a:txBody>
                    <a:bodyPr/>
                    <a:lstStyle/>
                    <a:p>
                      <a:pPr algn="ctr"/>
                      <a:r>
                        <a:rPr lang="en-US" b="0" dirty="0">
                          <a:solidFill>
                            <a:schemeClr val="tx1"/>
                          </a:solidFill>
                        </a:rPr>
                        <a:t>1110</a:t>
                      </a:r>
                    </a:p>
                  </a:txBody>
                  <a:tcPr/>
                </a:tc>
                <a:tc>
                  <a:txBody>
                    <a:bodyPr/>
                    <a:lstStyle/>
                    <a:p>
                      <a:pPr algn="ctr"/>
                      <a:r>
                        <a:rPr lang="en-US" dirty="0"/>
                        <a:t>14</a:t>
                      </a:r>
                    </a:p>
                  </a:txBody>
                  <a:tcPr/>
                </a:tc>
                <a:tc>
                  <a:txBody>
                    <a:bodyPr/>
                    <a:lstStyle/>
                    <a:p>
                      <a:pPr algn="ctr"/>
                      <a:r>
                        <a:rPr lang="en-US" dirty="0"/>
                        <a:t>-2</a:t>
                      </a:r>
                    </a:p>
                  </a:txBody>
                  <a:tcPr/>
                </a:tc>
                <a:extLst>
                  <a:ext uri="{0D108BD9-81ED-4DB2-BD59-A6C34878D82A}">
                    <a16:rowId xmlns:a16="http://schemas.microsoft.com/office/drawing/2014/main" val="10015"/>
                  </a:ext>
                </a:extLst>
              </a:tr>
              <a:tr h="370840">
                <a:tc>
                  <a:txBody>
                    <a:bodyPr/>
                    <a:lstStyle/>
                    <a:p>
                      <a:pPr algn="ctr"/>
                      <a:r>
                        <a:rPr lang="en-US" b="0" dirty="0">
                          <a:solidFill>
                            <a:schemeClr val="tx1"/>
                          </a:solidFill>
                        </a:rPr>
                        <a:t>1111</a:t>
                      </a:r>
                    </a:p>
                  </a:txBody>
                  <a:tcPr/>
                </a:tc>
                <a:tc>
                  <a:txBody>
                    <a:bodyPr/>
                    <a:lstStyle/>
                    <a:p>
                      <a:pPr algn="ctr"/>
                      <a:r>
                        <a:rPr lang="en-US" dirty="0"/>
                        <a:t>15</a:t>
                      </a:r>
                    </a:p>
                  </a:txBody>
                  <a:tcPr/>
                </a:tc>
                <a:tc>
                  <a:txBody>
                    <a:bodyPr/>
                    <a:lstStyle/>
                    <a:p>
                      <a:pPr algn="ctr"/>
                      <a:r>
                        <a:rPr lang="en-US" dirty="0"/>
                        <a:t>-1</a:t>
                      </a:r>
                    </a:p>
                  </a:txBody>
                  <a:tcPr/>
                </a:tc>
                <a:extLst>
                  <a:ext uri="{0D108BD9-81ED-4DB2-BD59-A6C34878D82A}">
                    <a16:rowId xmlns:a16="http://schemas.microsoft.com/office/drawing/2014/main" val="10016"/>
                  </a:ext>
                </a:extLst>
              </a:tr>
            </a:tbl>
          </a:graphicData>
        </a:graphic>
      </p:graphicFrame>
      <p:sp>
        <p:nvSpPr>
          <p:cNvPr id="2" name="TextBox 1">
            <a:extLst>
              <a:ext uri="{FF2B5EF4-FFF2-40B4-BE49-F238E27FC236}">
                <a16:creationId xmlns:a16="http://schemas.microsoft.com/office/drawing/2014/main" id="{05E7E654-3543-4F4F-8041-4BF2E92DB4EC}"/>
              </a:ext>
            </a:extLst>
          </p:cNvPr>
          <p:cNvSpPr txBox="1"/>
          <p:nvPr/>
        </p:nvSpPr>
        <p:spPr>
          <a:xfrm>
            <a:off x="8142111" y="3585432"/>
            <a:ext cx="3271560" cy="1015663"/>
          </a:xfrm>
          <a:prstGeom prst="rect">
            <a:avLst/>
          </a:prstGeom>
          <a:noFill/>
        </p:spPr>
        <p:txBody>
          <a:bodyPr wrap="square" rtlCol="0">
            <a:spAutoFit/>
          </a:bodyPr>
          <a:lstStyle/>
          <a:p>
            <a:r>
              <a:rPr lang="en-US" sz="2000" dirty="0"/>
              <a:t>The smallest number is 1 followed by 0s for the rest of the bits</a:t>
            </a:r>
          </a:p>
        </p:txBody>
      </p:sp>
    </p:spTree>
    <p:extLst>
      <p:ext uri="{BB962C8B-B14F-4D97-AF65-F5344CB8AC3E}">
        <p14:creationId xmlns:p14="http://schemas.microsoft.com/office/powerpoint/2010/main" val="6322445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660E-EC0A-D39D-AB7A-E1125985E949}"/>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06021A3B-1C15-CE3F-A107-0584862DFCAE}"/>
              </a:ext>
            </a:extLst>
          </p:cNvPr>
          <p:cNvGraphicFramePr>
            <a:graphicFrameLocks noGrp="1"/>
          </p:cNvGraphicFramePr>
          <p:nvPr>
            <p:extLst>
              <p:ext uri="{D42A27DB-BD31-4B8C-83A1-F6EECF244321}">
                <p14:modId xmlns:p14="http://schemas.microsoft.com/office/powerpoint/2010/main" val="2441003124"/>
              </p:ext>
            </p:extLst>
          </p:nvPr>
        </p:nvGraphicFramePr>
        <p:xfrm>
          <a:off x="1707443" y="163772"/>
          <a:ext cx="6096000" cy="6573520"/>
        </p:xfrm>
        <a:graphic>
          <a:graphicData uri="http://schemas.openxmlformats.org/drawingml/2006/table">
            <a:tbl>
              <a:tblPr firstRow="1" bandRow="1">
                <a:tableStyleId>{00A15C55-8517-42AA-B614-E9B94910E393}</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r>
                        <a:rPr lang="en-US" b="0" dirty="0">
                          <a:solidFill>
                            <a:schemeClr val="bg1"/>
                          </a:solidFill>
                        </a:rPr>
                        <a:t>binary</a:t>
                      </a:r>
                      <a:r>
                        <a:rPr lang="en-US" b="0" baseline="0" dirty="0">
                          <a:solidFill>
                            <a:schemeClr val="bg1"/>
                          </a:solidFill>
                        </a:rPr>
                        <a:t> representation</a:t>
                      </a:r>
                      <a:endParaRPr lang="en-US" b="0" dirty="0">
                        <a:solidFill>
                          <a:schemeClr val="bg1"/>
                        </a:solidFill>
                      </a:endParaRPr>
                    </a:p>
                  </a:txBody>
                  <a:tcPr/>
                </a:tc>
                <a:tc>
                  <a:txBody>
                    <a:bodyPr/>
                    <a:lstStyle/>
                    <a:p>
                      <a:pPr algn="ctr"/>
                      <a:r>
                        <a:rPr lang="en-US" dirty="0"/>
                        <a:t>unsigned</a:t>
                      </a:r>
                    </a:p>
                  </a:txBody>
                  <a:tcPr/>
                </a:tc>
                <a:tc>
                  <a:txBody>
                    <a:bodyPr/>
                    <a:lstStyle/>
                    <a:p>
                      <a:pPr algn="ctr"/>
                      <a:r>
                        <a:rPr lang="en-US" dirty="0"/>
                        <a:t>two'</a:t>
                      </a:r>
                      <a:r>
                        <a:rPr lang="en-US" baseline="0" dirty="0"/>
                        <a:t>s complement</a:t>
                      </a:r>
                      <a:endParaRPr lang="en-US" dirty="0"/>
                    </a:p>
                  </a:txBody>
                  <a:tcPr/>
                </a:tc>
                <a:extLst>
                  <a:ext uri="{0D108BD9-81ED-4DB2-BD59-A6C34878D82A}">
                    <a16:rowId xmlns:a16="http://schemas.microsoft.com/office/drawing/2014/main" val="10000"/>
                  </a:ext>
                </a:extLst>
              </a:tr>
              <a:tr h="370840">
                <a:tc>
                  <a:txBody>
                    <a:bodyPr/>
                    <a:lstStyle/>
                    <a:p>
                      <a:pPr algn="ctr"/>
                      <a:r>
                        <a:rPr lang="en-US" b="0" dirty="0">
                          <a:solidFill>
                            <a:schemeClr val="tx1"/>
                          </a:solidFill>
                        </a:rPr>
                        <a:t>0000</a:t>
                      </a:r>
                    </a:p>
                  </a:txBody>
                  <a:tcPr/>
                </a:tc>
                <a:tc>
                  <a:txBody>
                    <a:bodyPr/>
                    <a:lstStyle/>
                    <a:p>
                      <a:pPr algn="ctr"/>
                      <a:r>
                        <a:rPr lang="en-US" dirty="0"/>
                        <a:t>0</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370840">
                <a:tc>
                  <a:txBody>
                    <a:bodyPr/>
                    <a:lstStyle/>
                    <a:p>
                      <a:pPr algn="ctr"/>
                      <a:r>
                        <a:rPr lang="en-US" b="0" dirty="0">
                          <a:solidFill>
                            <a:schemeClr val="tx1"/>
                          </a:solidFill>
                        </a:rPr>
                        <a:t>0001</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10002"/>
                  </a:ext>
                </a:extLst>
              </a:tr>
              <a:tr h="370840">
                <a:tc>
                  <a:txBody>
                    <a:bodyPr/>
                    <a:lstStyle/>
                    <a:p>
                      <a:pPr algn="ctr"/>
                      <a:r>
                        <a:rPr lang="en-US" b="0" dirty="0">
                          <a:solidFill>
                            <a:schemeClr val="tx1"/>
                          </a:solidFill>
                        </a:rPr>
                        <a:t>0010</a:t>
                      </a:r>
                    </a:p>
                  </a:txBody>
                  <a:tcPr/>
                </a:tc>
                <a:tc>
                  <a:txBody>
                    <a:bodyPr/>
                    <a:lstStyle/>
                    <a:p>
                      <a:pPr algn="ctr"/>
                      <a:r>
                        <a:rPr lang="en-US" b="0" dirty="0">
                          <a:solidFill>
                            <a:schemeClr val="tx1"/>
                          </a:solidFill>
                        </a:rPr>
                        <a:t>2</a:t>
                      </a:r>
                    </a:p>
                  </a:txBody>
                  <a:tcPr/>
                </a:tc>
                <a:tc>
                  <a:txBody>
                    <a:bodyPr/>
                    <a:lstStyle/>
                    <a:p>
                      <a:pPr algn="ctr"/>
                      <a:r>
                        <a:rPr lang="en-US" dirty="0"/>
                        <a:t>2</a:t>
                      </a:r>
                    </a:p>
                  </a:txBody>
                  <a:tcPr/>
                </a:tc>
                <a:extLst>
                  <a:ext uri="{0D108BD9-81ED-4DB2-BD59-A6C34878D82A}">
                    <a16:rowId xmlns:a16="http://schemas.microsoft.com/office/drawing/2014/main" val="10003"/>
                  </a:ext>
                </a:extLst>
              </a:tr>
              <a:tr h="370840">
                <a:tc>
                  <a:txBody>
                    <a:bodyPr/>
                    <a:lstStyle/>
                    <a:p>
                      <a:pPr algn="ctr"/>
                      <a:r>
                        <a:rPr lang="en-US" b="0" dirty="0">
                          <a:solidFill>
                            <a:schemeClr val="tx1"/>
                          </a:solidFill>
                        </a:rPr>
                        <a:t>0011</a:t>
                      </a:r>
                    </a:p>
                  </a:txBody>
                  <a:tcPr/>
                </a:tc>
                <a:tc>
                  <a:txBody>
                    <a:bodyPr/>
                    <a:lstStyle/>
                    <a:p>
                      <a:pPr algn="ctr"/>
                      <a:r>
                        <a:rPr lang="en-US" dirty="0"/>
                        <a:t>3</a:t>
                      </a:r>
                    </a:p>
                  </a:txBody>
                  <a:tcPr/>
                </a:tc>
                <a:tc>
                  <a:txBody>
                    <a:bodyPr/>
                    <a:lstStyle/>
                    <a:p>
                      <a:pPr algn="ctr"/>
                      <a:r>
                        <a:rPr lang="en-US" dirty="0"/>
                        <a:t>3</a:t>
                      </a:r>
                    </a:p>
                  </a:txBody>
                  <a:tcPr/>
                </a:tc>
                <a:extLst>
                  <a:ext uri="{0D108BD9-81ED-4DB2-BD59-A6C34878D82A}">
                    <a16:rowId xmlns:a16="http://schemas.microsoft.com/office/drawing/2014/main" val="10004"/>
                  </a:ext>
                </a:extLst>
              </a:tr>
              <a:tr h="370840">
                <a:tc>
                  <a:txBody>
                    <a:bodyPr/>
                    <a:lstStyle/>
                    <a:p>
                      <a:pPr algn="ctr"/>
                      <a:r>
                        <a:rPr lang="en-US" b="0" dirty="0">
                          <a:solidFill>
                            <a:schemeClr val="tx1"/>
                          </a:solidFill>
                        </a:rPr>
                        <a:t>0100</a:t>
                      </a:r>
                    </a:p>
                  </a:txBody>
                  <a:tcPr/>
                </a:tc>
                <a:tc>
                  <a:txBody>
                    <a:bodyPr/>
                    <a:lstStyle/>
                    <a:p>
                      <a:pPr algn="ctr"/>
                      <a:r>
                        <a:rPr lang="en-US" dirty="0"/>
                        <a:t>4</a:t>
                      </a:r>
                    </a:p>
                  </a:txBody>
                  <a:tcPr/>
                </a:tc>
                <a:tc>
                  <a:txBody>
                    <a:bodyPr/>
                    <a:lstStyle/>
                    <a:p>
                      <a:pPr algn="ctr"/>
                      <a:r>
                        <a:rPr lang="en-US" dirty="0"/>
                        <a:t>4</a:t>
                      </a:r>
                    </a:p>
                  </a:txBody>
                  <a:tcPr/>
                </a:tc>
                <a:extLst>
                  <a:ext uri="{0D108BD9-81ED-4DB2-BD59-A6C34878D82A}">
                    <a16:rowId xmlns:a16="http://schemas.microsoft.com/office/drawing/2014/main" val="10005"/>
                  </a:ext>
                </a:extLst>
              </a:tr>
              <a:tr h="370840">
                <a:tc>
                  <a:txBody>
                    <a:bodyPr/>
                    <a:lstStyle/>
                    <a:p>
                      <a:pPr algn="ctr"/>
                      <a:r>
                        <a:rPr lang="en-US" b="0" dirty="0">
                          <a:solidFill>
                            <a:schemeClr val="tx1"/>
                          </a:solidFill>
                        </a:rPr>
                        <a:t>0101</a:t>
                      </a:r>
                    </a:p>
                  </a:txBody>
                  <a:tcPr/>
                </a:tc>
                <a:tc>
                  <a:txBody>
                    <a:bodyPr/>
                    <a:lstStyle/>
                    <a:p>
                      <a:pPr algn="ctr"/>
                      <a:r>
                        <a:rPr lang="en-US" dirty="0"/>
                        <a:t>5</a:t>
                      </a:r>
                    </a:p>
                  </a:txBody>
                  <a:tcPr/>
                </a:tc>
                <a:tc>
                  <a:txBody>
                    <a:bodyPr/>
                    <a:lstStyle/>
                    <a:p>
                      <a:pPr algn="ctr"/>
                      <a:r>
                        <a:rPr lang="en-US" dirty="0"/>
                        <a:t>5</a:t>
                      </a:r>
                    </a:p>
                  </a:txBody>
                  <a:tcPr/>
                </a:tc>
                <a:extLst>
                  <a:ext uri="{0D108BD9-81ED-4DB2-BD59-A6C34878D82A}">
                    <a16:rowId xmlns:a16="http://schemas.microsoft.com/office/drawing/2014/main" val="10006"/>
                  </a:ext>
                </a:extLst>
              </a:tr>
              <a:tr h="370840">
                <a:tc>
                  <a:txBody>
                    <a:bodyPr/>
                    <a:lstStyle/>
                    <a:p>
                      <a:pPr algn="ctr"/>
                      <a:r>
                        <a:rPr lang="en-US" b="0" dirty="0">
                          <a:solidFill>
                            <a:schemeClr val="tx1"/>
                          </a:solidFill>
                        </a:rPr>
                        <a:t>0110</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7"/>
                  </a:ext>
                </a:extLst>
              </a:tr>
              <a:tr h="370840">
                <a:tc>
                  <a:txBody>
                    <a:bodyPr/>
                    <a:lstStyle/>
                    <a:p>
                      <a:pPr algn="ctr"/>
                      <a:r>
                        <a:rPr lang="en-US" b="0" dirty="0">
                          <a:solidFill>
                            <a:schemeClr val="tx1"/>
                          </a:solidFill>
                        </a:rPr>
                        <a:t>0111</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8"/>
                  </a:ext>
                </a:extLst>
              </a:tr>
              <a:tr h="370840">
                <a:tc>
                  <a:txBody>
                    <a:bodyPr/>
                    <a:lstStyle/>
                    <a:p>
                      <a:pPr algn="ctr"/>
                      <a:r>
                        <a:rPr lang="en-US" b="0" dirty="0">
                          <a:solidFill>
                            <a:schemeClr val="tx1"/>
                          </a:solidFill>
                        </a:rPr>
                        <a:t>1000</a:t>
                      </a:r>
                    </a:p>
                  </a:txBody>
                  <a:tcPr/>
                </a:tc>
                <a:tc>
                  <a:txBody>
                    <a:bodyPr/>
                    <a:lstStyle/>
                    <a:p>
                      <a:pPr algn="ctr"/>
                      <a:r>
                        <a:rPr lang="en-US" dirty="0"/>
                        <a:t>8</a:t>
                      </a:r>
                    </a:p>
                  </a:txBody>
                  <a:tcPr/>
                </a:tc>
                <a:tc>
                  <a:txBody>
                    <a:bodyPr/>
                    <a:lstStyle/>
                    <a:p>
                      <a:pPr algn="ctr"/>
                      <a:r>
                        <a:rPr lang="en-US" b="0" dirty="0">
                          <a:solidFill>
                            <a:schemeClr val="tx1"/>
                          </a:solidFill>
                        </a:rPr>
                        <a:t>-8</a:t>
                      </a:r>
                    </a:p>
                  </a:txBody>
                  <a:tcPr/>
                </a:tc>
                <a:extLst>
                  <a:ext uri="{0D108BD9-81ED-4DB2-BD59-A6C34878D82A}">
                    <a16:rowId xmlns:a16="http://schemas.microsoft.com/office/drawing/2014/main" val="10009"/>
                  </a:ext>
                </a:extLst>
              </a:tr>
              <a:tr h="370840">
                <a:tc>
                  <a:txBody>
                    <a:bodyPr/>
                    <a:lstStyle/>
                    <a:p>
                      <a:pPr algn="ctr"/>
                      <a:r>
                        <a:rPr lang="en-US" b="0" dirty="0">
                          <a:solidFill>
                            <a:schemeClr val="tx1"/>
                          </a:solidFill>
                        </a:rPr>
                        <a:t>1001</a:t>
                      </a:r>
                    </a:p>
                  </a:txBody>
                  <a:tcPr/>
                </a:tc>
                <a:tc>
                  <a:txBody>
                    <a:bodyPr/>
                    <a:lstStyle/>
                    <a:p>
                      <a:pPr algn="ctr"/>
                      <a:r>
                        <a:rPr lang="en-US" dirty="0"/>
                        <a:t>9</a:t>
                      </a:r>
                    </a:p>
                  </a:txBody>
                  <a:tcPr/>
                </a:tc>
                <a:tc>
                  <a:txBody>
                    <a:bodyPr/>
                    <a:lstStyle/>
                    <a:p>
                      <a:pPr algn="ctr"/>
                      <a:r>
                        <a:rPr lang="en-US" b="0" dirty="0">
                          <a:solidFill>
                            <a:schemeClr val="tx1"/>
                          </a:solidFill>
                        </a:rPr>
                        <a:t>-7</a:t>
                      </a:r>
                    </a:p>
                  </a:txBody>
                  <a:tcPr/>
                </a:tc>
                <a:extLst>
                  <a:ext uri="{0D108BD9-81ED-4DB2-BD59-A6C34878D82A}">
                    <a16:rowId xmlns:a16="http://schemas.microsoft.com/office/drawing/2014/main" val="10010"/>
                  </a:ext>
                </a:extLst>
              </a:tr>
              <a:tr h="370840">
                <a:tc>
                  <a:txBody>
                    <a:bodyPr/>
                    <a:lstStyle/>
                    <a:p>
                      <a:pPr algn="ctr"/>
                      <a:r>
                        <a:rPr lang="en-US" b="0" dirty="0">
                          <a:solidFill>
                            <a:schemeClr val="tx1"/>
                          </a:solidFill>
                        </a:rPr>
                        <a:t>1010</a:t>
                      </a:r>
                    </a:p>
                  </a:txBody>
                  <a:tcPr/>
                </a:tc>
                <a:tc>
                  <a:txBody>
                    <a:bodyPr/>
                    <a:lstStyle/>
                    <a:p>
                      <a:pPr algn="ctr"/>
                      <a:r>
                        <a:rPr lang="en-US" dirty="0"/>
                        <a:t>10</a:t>
                      </a:r>
                    </a:p>
                  </a:txBody>
                  <a:tcPr/>
                </a:tc>
                <a:tc>
                  <a:txBody>
                    <a:bodyPr/>
                    <a:lstStyle/>
                    <a:p>
                      <a:pPr algn="ctr"/>
                      <a:r>
                        <a:rPr lang="en-US" dirty="0"/>
                        <a:t>-6</a:t>
                      </a:r>
                    </a:p>
                  </a:txBody>
                  <a:tcPr/>
                </a:tc>
                <a:extLst>
                  <a:ext uri="{0D108BD9-81ED-4DB2-BD59-A6C34878D82A}">
                    <a16:rowId xmlns:a16="http://schemas.microsoft.com/office/drawing/2014/main" val="10011"/>
                  </a:ext>
                </a:extLst>
              </a:tr>
              <a:tr h="370840">
                <a:tc>
                  <a:txBody>
                    <a:bodyPr/>
                    <a:lstStyle/>
                    <a:p>
                      <a:pPr algn="ctr"/>
                      <a:r>
                        <a:rPr lang="en-US" b="0" dirty="0">
                          <a:solidFill>
                            <a:schemeClr val="tx1"/>
                          </a:solidFill>
                        </a:rPr>
                        <a:t>1011</a:t>
                      </a:r>
                    </a:p>
                  </a:txBody>
                  <a:tcPr/>
                </a:tc>
                <a:tc>
                  <a:txBody>
                    <a:bodyPr/>
                    <a:lstStyle/>
                    <a:p>
                      <a:pPr algn="ctr"/>
                      <a:r>
                        <a:rPr lang="en-US" dirty="0"/>
                        <a:t>11</a:t>
                      </a:r>
                    </a:p>
                  </a:txBody>
                  <a:tcPr/>
                </a:tc>
                <a:tc>
                  <a:txBody>
                    <a:bodyPr/>
                    <a:lstStyle/>
                    <a:p>
                      <a:pPr algn="ctr"/>
                      <a:r>
                        <a:rPr lang="en-US" dirty="0"/>
                        <a:t>-5</a:t>
                      </a:r>
                    </a:p>
                  </a:txBody>
                  <a:tcPr/>
                </a:tc>
                <a:extLst>
                  <a:ext uri="{0D108BD9-81ED-4DB2-BD59-A6C34878D82A}">
                    <a16:rowId xmlns:a16="http://schemas.microsoft.com/office/drawing/2014/main" val="10012"/>
                  </a:ext>
                </a:extLst>
              </a:tr>
              <a:tr h="370840">
                <a:tc>
                  <a:txBody>
                    <a:bodyPr/>
                    <a:lstStyle/>
                    <a:p>
                      <a:pPr algn="ctr"/>
                      <a:r>
                        <a:rPr lang="en-US" b="0" dirty="0">
                          <a:solidFill>
                            <a:schemeClr val="tx1"/>
                          </a:solidFill>
                        </a:rPr>
                        <a:t>1100</a:t>
                      </a:r>
                    </a:p>
                  </a:txBody>
                  <a:tcPr/>
                </a:tc>
                <a:tc>
                  <a:txBody>
                    <a:bodyPr/>
                    <a:lstStyle/>
                    <a:p>
                      <a:pPr algn="ctr"/>
                      <a:r>
                        <a:rPr lang="en-US" dirty="0"/>
                        <a:t>12</a:t>
                      </a:r>
                    </a:p>
                  </a:txBody>
                  <a:tcPr/>
                </a:tc>
                <a:tc>
                  <a:txBody>
                    <a:bodyPr/>
                    <a:lstStyle/>
                    <a:p>
                      <a:pPr algn="ctr"/>
                      <a:r>
                        <a:rPr lang="en-US" dirty="0"/>
                        <a:t>-4</a:t>
                      </a:r>
                    </a:p>
                  </a:txBody>
                  <a:tcPr/>
                </a:tc>
                <a:extLst>
                  <a:ext uri="{0D108BD9-81ED-4DB2-BD59-A6C34878D82A}">
                    <a16:rowId xmlns:a16="http://schemas.microsoft.com/office/drawing/2014/main" val="10013"/>
                  </a:ext>
                </a:extLst>
              </a:tr>
              <a:tr h="370840">
                <a:tc>
                  <a:txBody>
                    <a:bodyPr/>
                    <a:lstStyle/>
                    <a:p>
                      <a:pPr algn="ctr"/>
                      <a:r>
                        <a:rPr lang="en-US" b="0" dirty="0">
                          <a:solidFill>
                            <a:schemeClr val="tx1"/>
                          </a:solidFill>
                        </a:rPr>
                        <a:t>1101</a:t>
                      </a:r>
                    </a:p>
                  </a:txBody>
                  <a:tcPr/>
                </a:tc>
                <a:tc>
                  <a:txBody>
                    <a:bodyPr/>
                    <a:lstStyle/>
                    <a:p>
                      <a:pPr algn="ctr"/>
                      <a:r>
                        <a:rPr lang="en-US" dirty="0"/>
                        <a:t>13</a:t>
                      </a:r>
                    </a:p>
                  </a:txBody>
                  <a:tcPr/>
                </a:tc>
                <a:tc>
                  <a:txBody>
                    <a:bodyPr/>
                    <a:lstStyle/>
                    <a:p>
                      <a:pPr algn="ctr"/>
                      <a:r>
                        <a:rPr lang="en-US" dirty="0"/>
                        <a:t>-3</a:t>
                      </a:r>
                    </a:p>
                  </a:txBody>
                  <a:tcPr/>
                </a:tc>
                <a:extLst>
                  <a:ext uri="{0D108BD9-81ED-4DB2-BD59-A6C34878D82A}">
                    <a16:rowId xmlns:a16="http://schemas.microsoft.com/office/drawing/2014/main" val="10014"/>
                  </a:ext>
                </a:extLst>
              </a:tr>
              <a:tr h="370840">
                <a:tc>
                  <a:txBody>
                    <a:bodyPr/>
                    <a:lstStyle/>
                    <a:p>
                      <a:pPr algn="ctr"/>
                      <a:r>
                        <a:rPr lang="en-US" b="0" dirty="0">
                          <a:solidFill>
                            <a:schemeClr val="tx1"/>
                          </a:solidFill>
                        </a:rPr>
                        <a:t>1110</a:t>
                      </a:r>
                    </a:p>
                  </a:txBody>
                  <a:tcPr/>
                </a:tc>
                <a:tc>
                  <a:txBody>
                    <a:bodyPr/>
                    <a:lstStyle/>
                    <a:p>
                      <a:pPr algn="ctr"/>
                      <a:r>
                        <a:rPr lang="en-US" dirty="0"/>
                        <a:t>14</a:t>
                      </a:r>
                    </a:p>
                  </a:txBody>
                  <a:tcPr/>
                </a:tc>
                <a:tc>
                  <a:txBody>
                    <a:bodyPr/>
                    <a:lstStyle/>
                    <a:p>
                      <a:pPr algn="ctr"/>
                      <a:r>
                        <a:rPr lang="en-US" dirty="0"/>
                        <a:t>-2</a:t>
                      </a:r>
                    </a:p>
                  </a:txBody>
                  <a:tcPr/>
                </a:tc>
                <a:extLst>
                  <a:ext uri="{0D108BD9-81ED-4DB2-BD59-A6C34878D82A}">
                    <a16:rowId xmlns:a16="http://schemas.microsoft.com/office/drawing/2014/main" val="10015"/>
                  </a:ext>
                </a:extLst>
              </a:tr>
              <a:tr h="370840">
                <a:tc>
                  <a:txBody>
                    <a:bodyPr/>
                    <a:lstStyle/>
                    <a:p>
                      <a:pPr algn="ctr"/>
                      <a:r>
                        <a:rPr lang="en-US" b="1" dirty="0">
                          <a:solidFill>
                            <a:srgbClr val="0432FF"/>
                          </a:solidFill>
                        </a:rPr>
                        <a:t>1111</a:t>
                      </a:r>
                    </a:p>
                  </a:txBody>
                  <a:tcPr/>
                </a:tc>
                <a:tc>
                  <a:txBody>
                    <a:bodyPr/>
                    <a:lstStyle/>
                    <a:p>
                      <a:pPr algn="ctr"/>
                      <a:r>
                        <a:rPr lang="en-US" dirty="0"/>
                        <a:t>15</a:t>
                      </a:r>
                    </a:p>
                  </a:txBody>
                  <a:tcPr/>
                </a:tc>
                <a:tc>
                  <a:txBody>
                    <a:bodyPr/>
                    <a:lstStyle/>
                    <a:p>
                      <a:pPr algn="ctr"/>
                      <a:r>
                        <a:rPr lang="en-US" dirty="0"/>
                        <a:t>-1</a:t>
                      </a:r>
                    </a:p>
                  </a:txBody>
                  <a:tcPr/>
                </a:tc>
                <a:extLst>
                  <a:ext uri="{0D108BD9-81ED-4DB2-BD59-A6C34878D82A}">
                    <a16:rowId xmlns:a16="http://schemas.microsoft.com/office/drawing/2014/main" val="10016"/>
                  </a:ext>
                </a:extLst>
              </a:tr>
            </a:tbl>
          </a:graphicData>
        </a:graphic>
      </p:graphicFrame>
      <p:sp>
        <p:nvSpPr>
          <p:cNvPr id="2" name="TextBox 1">
            <a:extLst>
              <a:ext uri="{FF2B5EF4-FFF2-40B4-BE49-F238E27FC236}">
                <a16:creationId xmlns:a16="http://schemas.microsoft.com/office/drawing/2014/main" id="{A69E3749-2C12-BB35-52EB-E5CE645B4BE1}"/>
              </a:ext>
            </a:extLst>
          </p:cNvPr>
          <p:cNvSpPr txBox="1"/>
          <p:nvPr/>
        </p:nvSpPr>
        <p:spPr>
          <a:xfrm>
            <a:off x="8142111" y="3585432"/>
            <a:ext cx="3271560" cy="400110"/>
          </a:xfrm>
          <a:prstGeom prst="rect">
            <a:avLst/>
          </a:prstGeom>
          <a:noFill/>
        </p:spPr>
        <p:txBody>
          <a:bodyPr wrap="square" rtlCol="0">
            <a:spAutoFit/>
          </a:bodyPr>
          <a:lstStyle/>
          <a:p>
            <a:r>
              <a:rPr lang="en-US" sz="2000" dirty="0"/>
              <a:t>-1 is always all 1s</a:t>
            </a:r>
          </a:p>
        </p:txBody>
      </p:sp>
    </p:spTree>
    <p:extLst>
      <p:ext uri="{BB962C8B-B14F-4D97-AF65-F5344CB8AC3E}">
        <p14:creationId xmlns:p14="http://schemas.microsoft.com/office/powerpoint/2010/main" val="42548522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two’s complement trick</a:t>
            </a:r>
          </a:p>
        </p:txBody>
      </p:sp>
      <p:sp>
        <p:nvSpPr>
          <p:cNvPr id="5" name="TextBox 4"/>
          <p:cNvSpPr txBox="1"/>
          <p:nvPr/>
        </p:nvSpPr>
        <p:spPr>
          <a:xfrm>
            <a:off x="2754341" y="5014332"/>
            <a:ext cx="938334" cy="584775"/>
          </a:xfrm>
          <a:prstGeom prst="rect">
            <a:avLst/>
          </a:prstGeom>
          <a:noFill/>
        </p:spPr>
        <p:txBody>
          <a:bodyPr wrap="none" rtlCol="0">
            <a:spAutoFit/>
          </a:bodyPr>
          <a:lstStyle/>
          <a:p>
            <a:r>
              <a:rPr lang="en-US" sz="3200" dirty="0"/>
              <a:t>1101</a:t>
            </a:r>
          </a:p>
        </p:txBody>
      </p:sp>
      <p:sp>
        <p:nvSpPr>
          <p:cNvPr id="6" name="Right Arrow 5"/>
          <p:cNvSpPr/>
          <p:nvPr/>
        </p:nvSpPr>
        <p:spPr>
          <a:xfrm>
            <a:off x="4092223"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351742" y="4988552"/>
            <a:ext cx="1090363" cy="584776"/>
          </a:xfrm>
          <a:prstGeom prst="rect">
            <a:avLst/>
          </a:prstGeom>
          <a:noFill/>
        </p:spPr>
        <p:txBody>
          <a:bodyPr wrap="none" rtlCol="0">
            <a:spAutoFit/>
          </a:bodyPr>
          <a:lstStyle/>
          <a:p>
            <a:r>
              <a:rPr lang="en-US" sz="3200" dirty="0"/>
              <a:t>0011</a:t>
            </a:r>
          </a:p>
        </p:txBody>
      </p:sp>
      <p:sp>
        <p:nvSpPr>
          <p:cNvPr id="8" name="TextBox 7"/>
          <p:cNvSpPr txBox="1"/>
          <p:nvPr/>
        </p:nvSpPr>
        <p:spPr>
          <a:xfrm>
            <a:off x="3668889" y="4534554"/>
            <a:ext cx="1366593" cy="369332"/>
          </a:xfrm>
          <a:prstGeom prst="rect">
            <a:avLst/>
          </a:prstGeom>
          <a:noFill/>
        </p:spPr>
        <p:txBody>
          <a:bodyPr wrap="none" rtlCol="0">
            <a:spAutoFit/>
          </a:bodyPr>
          <a:lstStyle/>
          <a:p>
            <a:r>
              <a:rPr lang="en-US" dirty="0"/>
              <a:t>flip the bits</a:t>
            </a:r>
          </a:p>
        </p:txBody>
      </p:sp>
      <p:sp>
        <p:nvSpPr>
          <p:cNvPr id="9" name="Right Arrow 8"/>
          <p:cNvSpPr/>
          <p:nvPr/>
        </p:nvSpPr>
        <p:spPr>
          <a:xfrm>
            <a:off x="6445956"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077031" y="4988553"/>
            <a:ext cx="1162754" cy="584775"/>
          </a:xfrm>
          <a:prstGeom prst="rect">
            <a:avLst/>
          </a:prstGeom>
          <a:noFill/>
        </p:spPr>
        <p:txBody>
          <a:bodyPr wrap="none" rtlCol="0">
            <a:spAutoFit/>
          </a:bodyPr>
          <a:lstStyle/>
          <a:p>
            <a:r>
              <a:rPr lang="en-US" sz="3200" dirty="0"/>
              <a:t>0010</a:t>
            </a:r>
          </a:p>
        </p:txBody>
      </p:sp>
      <p:sp>
        <p:nvSpPr>
          <p:cNvPr id="11" name="TextBox 10"/>
          <p:cNvSpPr txBox="1"/>
          <p:nvPr/>
        </p:nvSpPr>
        <p:spPr>
          <a:xfrm>
            <a:off x="9423116" y="5046218"/>
            <a:ext cx="538930" cy="523220"/>
          </a:xfrm>
          <a:prstGeom prst="rect">
            <a:avLst/>
          </a:prstGeom>
          <a:noFill/>
        </p:spPr>
        <p:txBody>
          <a:bodyPr wrap="none" rtlCol="0">
            <a:spAutoFit/>
          </a:bodyPr>
          <a:lstStyle/>
          <a:p>
            <a:r>
              <a:rPr lang="en-US" sz="2800" dirty="0"/>
              <a:t>-3</a:t>
            </a:r>
          </a:p>
        </p:txBody>
      </p:sp>
      <p:sp>
        <p:nvSpPr>
          <p:cNvPr id="12" name="Right Arrow 11"/>
          <p:cNvSpPr/>
          <p:nvPr/>
        </p:nvSpPr>
        <p:spPr>
          <a:xfrm>
            <a:off x="8509838"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337264" y="4553552"/>
            <a:ext cx="757802" cy="369332"/>
          </a:xfrm>
          <a:prstGeom prst="rect">
            <a:avLst/>
          </a:prstGeom>
          <a:noFill/>
        </p:spPr>
        <p:txBody>
          <a:bodyPr wrap="none" rtlCol="0">
            <a:spAutoFit/>
          </a:bodyPr>
          <a:lstStyle/>
          <a:p>
            <a:r>
              <a:rPr lang="en-US" dirty="0"/>
              <a:t>add 1</a:t>
            </a:r>
          </a:p>
        </p:txBody>
      </p:sp>
      <p:sp>
        <p:nvSpPr>
          <p:cNvPr id="15" name="Content Placeholder 2">
            <a:extLst>
              <a:ext uri="{FF2B5EF4-FFF2-40B4-BE49-F238E27FC236}">
                <a16:creationId xmlns:a16="http://schemas.microsoft.com/office/drawing/2014/main" id="{B2EB6C2A-BC3E-6C9B-8CD4-4E1255B40D34}"/>
              </a:ext>
            </a:extLst>
          </p:cNvPr>
          <p:cNvSpPr txBox="1">
            <a:spLocks/>
          </p:cNvSpPr>
          <p:nvPr/>
        </p:nvSpPr>
        <p:spPr>
          <a:xfrm>
            <a:off x="680992" y="1642382"/>
            <a:ext cx="10585233" cy="2336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dirty="0"/>
              <a:t>You can also calculate the value of a negative number represented as two's complement as follows:</a:t>
            </a:r>
          </a:p>
          <a:p>
            <a:pPr lvl="1"/>
            <a:r>
              <a:rPr lang="en-US" sz="2200" dirty="0"/>
              <a:t>Flip all of the bits (0 </a:t>
            </a:r>
            <a:r>
              <a:rPr lang="en-US" sz="2200" dirty="0">
                <a:sym typeface="Wingdings"/>
              </a:rPr>
              <a:t></a:t>
            </a:r>
            <a:r>
              <a:rPr lang="en-US" sz="2200" dirty="0"/>
              <a:t> 1 and 1</a:t>
            </a:r>
            <a:r>
              <a:rPr lang="en-US" sz="2200" dirty="0">
                <a:sym typeface="Wingdings"/>
              </a:rPr>
              <a:t> </a:t>
            </a:r>
            <a:r>
              <a:rPr lang="en-US" sz="2200" dirty="0"/>
              <a:t>0)</a:t>
            </a:r>
          </a:p>
          <a:p>
            <a:pPr lvl="1"/>
            <a:r>
              <a:rPr lang="en-US" sz="2200" dirty="0"/>
              <a:t>Add 1</a:t>
            </a:r>
          </a:p>
          <a:p>
            <a:pPr lvl="1"/>
            <a:r>
              <a:rPr lang="en-US" sz="2200" dirty="0"/>
              <a:t>The resulting number is the magnitude of the original negative number</a:t>
            </a:r>
          </a:p>
        </p:txBody>
      </p:sp>
    </p:spTree>
    <p:extLst>
      <p:ext uri="{BB962C8B-B14F-4D97-AF65-F5344CB8AC3E}">
        <p14:creationId xmlns:p14="http://schemas.microsoft.com/office/powerpoint/2010/main" val="52434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p:bldP spid="9" grpId="0" animBg="1"/>
      <p:bldP spid="10" grpId="0"/>
      <p:bldP spid="11" grpId="0"/>
      <p:bldP spid="12" grpId="0" animBg="1"/>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680992" y="1642381"/>
            <a:ext cx="10585233" cy="3982563"/>
          </a:xfrm>
        </p:spPr>
        <p:txBody>
          <a:bodyPr>
            <a:normAutofit/>
          </a:bodyPr>
          <a:lstStyle/>
          <a:p>
            <a:pPr marL="0" indent="0">
              <a:buNone/>
            </a:pPr>
            <a:r>
              <a:rPr lang="en-US" sz="2200" dirty="0"/>
              <a:t>You can also calculate the value of a negative number represented as two's complement as follows:</a:t>
            </a:r>
          </a:p>
          <a:p>
            <a:pPr lvl="1"/>
            <a:r>
              <a:rPr lang="en-US" sz="2200" dirty="0"/>
              <a:t>Flip all of the bits (0 </a:t>
            </a:r>
            <a:r>
              <a:rPr lang="en-US" sz="2200" dirty="0">
                <a:sym typeface="Wingdings"/>
              </a:rPr>
              <a:t></a:t>
            </a:r>
            <a:r>
              <a:rPr lang="en-US" sz="2200" dirty="0"/>
              <a:t> 1 and 1</a:t>
            </a:r>
            <a:r>
              <a:rPr lang="en-US" sz="2200" dirty="0">
                <a:sym typeface="Wingdings"/>
              </a:rPr>
              <a:t> </a:t>
            </a:r>
            <a:r>
              <a:rPr lang="en-US" sz="2200" dirty="0"/>
              <a:t>0)</a:t>
            </a:r>
          </a:p>
          <a:p>
            <a:pPr lvl="1"/>
            <a:r>
              <a:rPr lang="en-US" sz="2200" dirty="0"/>
              <a:t>Add 1</a:t>
            </a:r>
          </a:p>
          <a:p>
            <a:pPr lvl="1"/>
            <a:r>
              <a:rPr lang="en-US" sz="2200" dirty="0"/>
              <a:t>The resulting number is the magnitude of the original negative number</a:t>
            </a:r>
          </a:p>
          <a:p>
            <a:r>
              <a:rPr lang="en-US" sz="2400" dirty="0"/>
              <a:t>Which number is 1110?</a:t>
            </a:r>
          </a:p>
        </p:txBody>
      </p:sp>
      <p:sp>
        <p:nvSpPr>
          <p:cNvPr id="5" name="TextBox 4"/>
          <p:cNvSpPr txBox="1"/>
          <p:nvPr/>
        </p:nvSpPr>
        <p:spPr>
          <a:xfrm>
            <a:off x="2754342" y="5014332"/>
            <a:ext cx="944489" cy="584775"/>
          </a:xfrm>
          <a:prstGeom prst="rect">
            <a:avLst/>
          </a:prstGeom>
          <a:noFill/>
        </p:spPr>
        <p:txBody>
          <a:bodyPr wrap="none" rtlCol="0">
            <a:spAutoFit/>
          </a:bodyPr>
          <a:lstStyle/>
          <a:p>
            <a:r>
              <a:rPr lang="en-US" sz="3200" dirty="0"/>
              <a:t>1110</a:t>
            </a:r>
          </a:p>
        </p:txBody>
      </p:sp>
    </p:spTree>
    <p:extLst>
      <p:ext uri="{BB962C8B-B14F-4D97-AF65-F5344CB8AC3E}">
        <p14:creationId xmlns:p14="http://schemas.microsoft.com/office/powerpoint/2010/main" val="25333187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8920E-FA85-665C-7FD9-0DD982C90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4ADEF7-E773-BCB2-F1A2-0E1EA210B442}"/>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CB534408-73A0-A97B-F0D9-BD02257E17C3}"/>
              </a:ext>
            </a:extLst>
          </p:cNvPr>
          <p:cNvSpPr>
            <a:spLocks noGrp="1"/>
          </p:cNvSpPr>
          <p:nvPr>
            <p:ph sz="quarter" idx="1"/>
          </p:nvPr>
        </p:nvSpPr>
        <p:spPr>
          <a:xfrm>
            <a:off x="680992" y="1642382"/>
            <a:ext cx="10585233" cy="2336800"/>
          </a:xfrm>
        </p:spPr>
        <p:txBody>
          <a:bodyPr>
            <a:normAutofit/>
          </a:bodyPr>
          <a:lstStyle/>
          <a:p>
            <a:pPr marL="0" indent="0">
              <a:buNone/>
            </a:pPr>
            <a:r>
              <a:rPr lang="en-US" sz="2200" dirty="0"/>
              <a:t>You can also calculate the value of a negative number represented as two's complement as follows:</a:t>
            </a:r>
          </a:p>
          <a:p>
            <a:pPr lvl="1"/>
            <a:r>
              <a:rPr lang="en-US" sz="2200" dirty="0"/>
              <a:t>Flip all of the bits (0 </a:t>
            </a:r>
            <a:r>
              <a:rPr lang="en-US" sz="2200" dirty="0">
                <a:sym typeface="Wingdings"/>
              </a:rPr>
              <a:t></a:t>
            </a:r>
            <a:r>
              <a:rPr lang="en-US" sz="2200" dirty="0"/>
              <a:t> 1 and 1</a:t>
            </a:r>
            <a:r>
              <a:rPr lang="en-US" sz="2200" dirty="0">
                <a:sym typeface="Wingdings"/>
              </a:rPr>
              <a:t> </a:t>
            </a:r>
            <a:r>
              <a:rPr lang="en-US" sz="2200" dirty="0"/>
              <a:t>0)</a:t>
            </a:r>
          </a:p>
          <a:p>
            <a:pPr lvl="1"/>
            <a:r>
              <a:rPr lang="en-US" sz="2200" dirty="0"/>
              <a:t>Add 1</a:t>
            </a:r>
          </a:p>
          <a:p>
            <a:pPr lvl="1"/>
            <a:r>
              <a:rPr lang="en-US" sz="2200" dirty="0"/>
              <a:t>The resulting number is the magnitude of the original negative number</a:t>
            </a:r>
          </a:p>
        </p:txBody>
      </p:sp>
      <p:sp>
        <p:nvSpPr>
          <p:cNvPr id="5" name="TextBox 4">
            <a:extLst>
              <a:ext uri="{FF2B5EF4-FFF2-40B4-BE49-F238E27FC236}">
                <a16:creationId xmlns:a16="http://schemas.microsoft.com/office/drawing/2014/main" id="{C82B16A3-491E-185F-1F88-F70E6A3B217B}"/>
              </a:ext>
            </a:extLst>
          </p:cNvPr>
          <p:cNvSpPr txBox="1"/>
          <p:nvPr/>
        </p:nvSpPr>
        <p:spPr>
          <a:xfrm>
            <a:off x="2754342" y="5014332"/>
            <a:ext cx="944489" cy="584775"/>
          </a:xfrm>
          <a:prstGeom prst="rect">
            <a:avLst/>
          </a:prstGeom>
          <a:noFill/>
        </p:spPr>
        <p:txBody>
          <a:bodyPr wrap="none" rtlCol="0">
            <a:spAutoFit/>
          </a:bodyPr>
          <a:lstStyle/>
          <a:p>
            <a:r>
              <a:rPr lang="en-US" sz="3200" dirty="0"/>
              <a:t>1110</a:t>
            </a:r>
          </a:p>
        </p:txBody>
      </p:sp>
      <p:sp>
        <p:nvSpPr>
          <p:cNvPr id="6" name="Right Arrow 5">
            <a:extLst>
              <a:ext uri="{FF2B5EF4-FFF2-40B4-BE49-F238E27FC236}">
                <a16:creationId xmlns:a16="http://schemas.microsoft.com/office/drawing/2014/main" id="{167F0690-7A36-8A16-5D5A-17E5EA390E73}"/>
              </a:ext>
            </a:extLst>
          </p:cNvPr>
          <p:cNvSpPr/>
          <p:nvPr/>
        </p:nvSpPr>
        <p:spPr>
          <a:xfrm>
            <a:off x="4092223"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6DD3220-C7D0-7E58-3019-FE8A9D80D057}"/>
              </a:ext>
            </a:extLst>
          </p:cNvPr>
          <p:cNvSpPr txBox="1"/>
          <p:nvPr/>
        </p:nvSpPr>
        <p:spPr>
          <a:xfrm>
            <a:off x="7351741" y="4988553"/>
            <a:ext cx="1162754" cy="584775"/>
          </a:xfrm>
          <a:prstGeom prst="rect">
            <a:avLst/>
          </a:prstGeom>
          <a:noFill/>
        </p:spPr>
        <p:txBody>
          <a:bodyPr wrap="none" rtlCol="0">
            <a:spAutoFit/>
          </a:bodyPr>
          <a:lstStyle/>
          <a:p>
            <a:r>
              <a:rPr lang="en-US" sz="3200" dirty="0"/>
              <a:t>0010</a:t>
            </a:r>
          </a:p>
        </p:txBody>
      </p:sp>
      <p:sp>
        <p:nvSpPr>
          <p:cNvPr id="8" name="TextBox 7">
            <a:extLst>
              <a:ext uri="{FF2B5EF4-FFF2-40B4-BE49-F238E27FC236}">
                <a16:creationId xmlns:a16="http://schemas.microsoft.com/office/drawing/2014/main" id="{50D38862-A268-5750-327E-DDDA05BEB421}"/>
              </a:ext>
            </a:extLst>
          </p:cNvPr>
          <p:cNvSpPr txBox="1"/>
          <p:nvPr/>
        </p:nvSpPr>
        <p:spPr>
          <a:xfrm>
            <a:off x="3668889" y="4534554"/>
            <a:ext cx="1366593" cy="369332"/>
          </a:xfrm>
          <a:prstGeom prst="rect">
            <a:avLst/>
          </a:prstGeom>
          <a:noFill/>
        </p:spPr>
        <p:txBody>
          <a:bodyPr wrap="none" rtlCol="0">
            <a:spAutoFit/>
          </a:bodyPr>
          <a:lstStyle/>
          <a:p>
            <a:r>
              <a:rPr lang="en-US" dirty="0"/>
              <a:t>flip the bits</a:t>
            </a:r>
          </a:p>
        </p:txBody>
      </p:sp>
      <p:sp>
        <p:nvSpPr>
          <p:cNvPr id="9" name="Right Arrow 8">
            <a:extLst>
              <a:ext uri="{FF2B5EF4-FFF2-40B4-BE49-F238E27FC236}">
                <a16:creationId xmlns:a16="http://schemas.microsoft.com/office/drawing/2014/main" id="{EDB9BA10-4D91-8675-F5A0-A3F95914817C}"/>
              </a:ext>
            </a:extLst>
          </p:cNvPr>
          <p:cNvSpPr/>
          <p:nvPr/>
        </p:nvSpPr>
        <p:spPr>
          <a:xfrm>
            <a:off x="6445956"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21D5D4D-E4A1-4837-8CB5-0D0CBCD1D5D3}"/>
              </a:ext>
            </a:extLst>
          </p:cNvPr>
          <p:cNvSpPr txBox="1"/>
          <p:nvPr/>
        </p:nvSpPr>
        <p:spPr>
          <a:xfrm>
            <a:off x="5077031" y="4988553"/>
            <a:ext cx="1162754" cy="584775"/>
          </a:xfrm>
          <a:prstGeom prst="rect">
            <a:avLst/>
          </a:prstGeom>
          <a:noFill/>
        </p:spPr>
        <p:txBody>
          <a:bodyPr wrap="none" rtlCol="0">
            <a:spAutoFit/>
          </a:bodyPr>
          <a:lstStyle/>
          <a:p>
            <a:r>
              <a:rPr lang="en-US" sz="3200" dirty="0"/>
              <a:t>0001</a:t>
            </a:r>
          </a:p>
        </p:txBody>
      </p:sp>
      <p:sp>
        <p:nvSpPr>
          <p:cNvPr id="11" name="TextBox 10">
            <a:extLst>
              <a:ext uri="{FF2B5EF4-FFF2-40B4-BE49-F238E27FC236}">
                <a16:creationId xmlns:a16="http://schemas.microsoft.com/office/drawing/2014/main" id="{A70C9679-2171-D2BB-1E8B-DCDED432F8CB}"/>
              </a:ext>
            </a:extLst>
          </p:cNvPr>
          <p:cNvSpPr txBox="1"/>
          <p:nvPr/>
        </p:nvSpPr>
        <p:spPr>
          <a:xfrm>
            <a:off x="9423116" y="5046218"/>
            <a:ext cx="530530" cy="523220"/>
          </a:xfrm>
          <a:prstGeom prst="rect">
            <a:avLst/>
          </a:prstGeom>
          <a:noFill/>
        </p:spPr>
        <p:txBody>
          <a:bodyPr wrap="none" rtlCol="0">
            <a:spAutoFit/>
          </a:bodyPr>
          <a:lstStyle/>
          <a:p>
            <a:r>
              <a:rPr lang="en-US" sz="2800" dirty="0"/>
              <a:t>-2</a:t>
            </a:r>
          </a:p>
        </p:txBody>
      </p:sp>
      <p:sp>
        <p:nvSpPr>
          <p:cNvPr id="12" name="Right Arrow 11">
            <a:extLst>
              <a:ext uri="{FF2B5EF4-FFF2-40B4-BE49-F238E27FC236}">
                <a16:creationId xmlns:a16="http://schemas.microsoft.com/office/drawing/2014/main" id="{7E177033-633F-32B1-918E-B567E9CFF413}"/>
              </a:ext>
            </a:extLst>
          </p:cNvPr>
          <p:cNvSpPr/>
          <p:nvPr/>
        </p:nvSpPr>
        <p:spPr>
          <a:xfrm>
            <a:off x="8509838" y="512844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216940D-EB7A-C12E-77CD-062CD18AFF6A}"/>
              </a:ext>
            </a:extLst>
          </p:cNvPr>
          <p:cNvSpPr txBox="1"/>
          <p:nvPr/>
        </p:nvSpPr>
        <p:spPr>
          <a:xfrm>
            <a:off x="6337264" y="4553552"/>
            <a:ext cx="757802" cy="369332"/>
          </a:xfrm>
          <a:prstGeom prst="rect">
            <a:avLst/>
          </a:prstGeom>
          <a:noFill/>
        </p:spPr>
        <p:txBody>
          <a:bodyPr wrap="none" rtlCol="0">
            <a:spAutoFit/>
          </a:bodyPr>
          <a:lstStyle/>
          <a:p>
            <a:r>
              <a:rPr lang="en-US" dirty="0"/>
              <a:t>add 1</a:t>
            </a:r>
          </a:p>
        </p:txBody>
      </p:sp>
    </p:spTree>
    <p:extLst>
      <p:ext uri="{BB962C8B-B14F-4D97-AF65-F5344CB8AC3E}">
        <p14:creationId xmlns:p14="http://schemas.microsoft.com/office/powerpoint/2010/main" val="346477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animBg="1"/>
      <p:bldP spid="10" grpId="0"/>
      <p:bldP spid="11" grpId="0"/>
      <p:bldP spid="12" grpId="0" animBg="1"/>
      <p:bldP spid="1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13749" y="2388668"/>
            <a:ext cx="1608454" cy="1323439"/>
          </a:xfrm>
          <a:prstGeom prst="rect">
            <a:avLst/>
          </a:prstGeom>
          <a:noFill/>
        </p:spPr>
        <p:txBody>
          <a:bodyPr wrap="none" rtlCol="0">
            <a:spAutoFit/>
          </a:bodyPr>
          <a:lstStyle/>
          <a:p>
            <a:r>
              <a:rPr lang="en-US" sz="4000" dirty="0"/>
              <a:t>0001</a:t>
            </a:r>
            <a:r>
              <a:rPr lang="en-US" sz="4000" baseline="-25000" dirty="0"/>
              <a:t>2</a:t>
            </a:r>
          </a:p>
          <a:p>
            <a:r>
              <a:rPr lang="en-US" sz="4000" dirty="0"/>
              <a:t>01 01</a:t>
            </a:r>
            <a:r>
              <a:rPr lang="en-US" sz="4000" baseline="-25000" dirty="0"/>
              <a:t>2</a:t>
            </a:r>
          </a:p>
        </p:txBody>
      </p:sp>
      <p:sp>
        <p:nvSpPr>
          <p:cNvPr id="5" name="TextBox 4"/>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7" name="Straight Connector 6"/>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609685" y="3740328"/>
            <a:ext cx="465192" cy="707886"/>
          </a:xfrm>
          <a:prstGeom prst="rect">
            <a:avLst/>
          </a:prstGeom>
          <a:noFill/>
        </p:spPr>
        <p:txBody>
          <a:bodyPr wrap="none" rtlCol="0">
            <a:spAutoFit/>
          </a:bodyPr>
          <a:lstStyle/>
          <a:p>
            <a:r>
              <a:rPr lang="en-US" sz="4000" dirty="0">
                <a:solidFill>
                  <a:srgbClr val="FF0000"/>
                </a:solidFill>
              </a:rPr>
              <a:t>?</a:t>
            </a:r>
          </a:p>
        </p:txBody>
      </p:sp>
      <p:sp>
        <p:nvSpPr>
          <p:cNvPr id="3" name="Title 1">
            <a:extLst>
              <a:ext uri="{FF2B5EF4-FFF2-40B4-BE49-F238E27FC236}">
                <a16:creationId xmlns:a16="http://schemas.microsoft.com/office/drawing/2014/main" id="{C3A74D27-81D6-1A70-A0E4-DC3D4CAE6D8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Tree>
    <p:extLst>
      <p:ext uri="{BB962C8B-B14F-4D97-AF65-F5344CB8AC3E}">
        <p14:creationId xmlns:p14="http://schemas.microsoft.com/office/powerpoint/2010/main" val="3884389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573B1-3867-2A45-188A-E62A5EFA3D2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C622FBB-11F8-18B3-BDD1-9F09FAD845F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2" name="TextBox 1">
            <a:extLst>
              <a:ext uri="{FF2B5EF4-FFF2-40B4-BE49-F238E27FC236}">
                <a16:creationId xmlns:a16="http://schemas.microsoft.com/office/drawing/2014/main" id="{0A1056B2-8145-5855-E239-2C5C5A5EABAD}"/>
              </a:ext>
            </a:extLst>
          </p:cNvPr>
          <p:cNvSpPr txBox="1"/>
          <p:nvPr/>
        </p:nvSpPr>
        <p:spPr>
          <a:xfrm>
            <a:off x="5113749" y="2388668"/>
            <a:ext cx="1608454" cy="1323439"/>
          </a:xfrm>
          <a:prstGeom prst="rect">
            <a:avLst/>
          </a:prstGeom>
          <a:noFill/>
        </p:spPr>
        <p:txBody>
          <a:bodyPr wrap="none" rtlCol="0">
            <a:spAutoFit/>
          </a:bodyPr>
          <a:lstStyle/>
          <a:p>
            <a:r>
              <a:rPr lang="en-US" sz="4000" dirty="0"/>
              <a:t>0001</a:t>
            </a:r>
            <a:r>
              <a:rPr lang="en-US" sz="4000" baseline="-25000" dirty="0"/>
              <a:t>2</a:t>
            </a:r>
          </a:p>
          <a:p>
            <a:r>
              <a:rPr lang="en-US" sz="4000" dirty="0"/>
              <a:t>01 01</a:t>
            </a:r>
            <a:r>
              <a:rPr lang="en-US" sz="4000" baseline="-25000" dirty="0"/>
              <a:t>2</a:t>
            </a:r>
          </a:p>
        </p:txBody>
      </p:sp>
      <p:sp>
        <p:nvSpPr>
          <p:cNvPr id="6" name="TextBox 5">
            <a:extLst>
              <a:ext uri="{FF2B5EF4-FFF2-40B4-BE49-F238E27FC236}">
                <a16:creationId xmlns:a16="http://schemas.microsoft.com/office/drawing/2014/main" id="{9C63E358-81DB-5B51-90CC-8B134F6CDABF}"/>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9" name="Straight Connector 8">
            <a:extLst>
              <a:ext uri="{FF2B5EF4-FFF2-40B4-BE49-F238E27FC236}">
                <a16:creationId xmlns:a16="http://schemas.microsoft.com/office/drawing/2014/main" id="{B9637745-1632-2255-4B8B-669DBE241E78}"/>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B957B9B-7AEB-9A2E-ED5C-9D2396780160}"/>
              </a:ext>
            </a:extLst>
          </p:cNvPr>
          <p:cNvSpPr txBox="1"/>
          <p:nvPr/>
        </p:nvSpPr>
        <p:spPr>
          <a:xfrm>
            <a:off x="5085528" y="3740328"/>
            <a:ext cx="1602683" cy="707886"/>
          </a:xfrm>
          <a:prstGeom prst="rect">
            <a:avLst/>
          </a:prstGeom>
          <a:noFill/>
        </p:spPr>
        <p:txBody>
          <a:bodyPr wrap="none" rtlCol="0">
            <a:spAutoFit/>
          </a:bodyPr>
          <a:lstStyle/>
          <a:p>
            <a:r>
              <a:rPr lang="en-US" sz="4000" dirty="0"/>
              <a:t>01 10</a:t>
            </a:r>
            <a:r>
              <a:rPr lang="en-US" sz="4000" baseline="-25000" dirty="0"/>
              <a:t>2</a:t>
            </a:r>
          </a:p>
        </p:txBody>
      </p:sp>
      <p:sp>
        <p:nvSpPr>
          <p:cNvPr id="11" name="TextBox 10">
            <a:extLst>
              <a:ext uri="{FF2B5EF4-FFF2-40B4-BE49-F238E27FC236}">
                <a16:creationId xmlns:a16="http://schemas.microsoft.com/office/drawing/2014/main" id="{CB96C874-2752-67B2-D8B4-35AE4CF9CC4F}"/>
              </a:ext>
            </a:extLst>
          </p:cNvPr>
          <p:cNvSpPr txBox="1"/>
          <p:nvPr/>
        </p:nvSpPr>
        <p:spPr>
          <a:xfrm>
            <a:off x="5886788" y="2160308"/>
            <a:ext cx="276038" cy="369332"/>
          </a:xfrm>
          <a:prstGeom prst="rect">
            <a:avLst/>
          </a:prstGeom>
          <a:noFill/>
        </p:spPr>
        <p:txBody>
          <a:bodyPr wrap="none" rtlCol="0">
            <a:spAutoFit/>
          </a:bodyPr>
          <a:lstStyle/>
          <a:p>
            <a:r>
              <a:rPr lang="en-US" dirty="0"/>
              <a:t>1</a:t>
            </a:r>
          </a:p>
        </p:txBody>
      </p:sp>
      <p:sp>
        <p:nvSpPr>
          <p:cNvPr id="12" name="TextBox 11">
            <a:extLst>
              <a:ext uri="{FF2B5EF4-FFF2-40B4-BE49-F238E27FC236}">
                <a16:creationId xmlns:a16="http://schemas.microsoft.com/office/drawing/2014/main" id="{14662012-B1A9-77CD-3F08-B16915DBBC74}"/>
              </a:ext>
            </a:extLst>
          </p:cNvPr>
          <p:cNvSpPr txBox="1"/>
          <p:nvPr/>
        </p:nvSpPr>
        <p:spPr>
          <a:xfrm>
            <a:off x="5528689" y="2146954"/>
            <a:ext cx="338554" cy="369332"/>
          </a:xfrm>
          <a:prstGeom prst="rect">
            <a:avLst/>
          </a:prstGeom>
          <a:noFill/>
        </p:spPr>
        <p:txBody>
          <a:bodyPr wrap="none" rtlCol="0">
            <a:spAutoFit/>
          </a:bodyPr>
          <a:lstStyle/>
          <a:p>
            <a:r>
              <a:rPr lang="en-US" dirty="0"/>
              <a:t>0</a:t>
            </a:r>
          </a:p>
        </p:txBody>
      </p:sp>
      <p:sp>
        <p:nvSpPr>
          <p:cNvPr id="13" name="TextBox 12">
            <a:extLst>
              <a:ext uri="{FF2B5EF4-FFF2-40B4-BE49-F238E27FC236}">
                <a16:creationId xmlns:a16="http://schemas.microsoft.com/office/drawing/2014/main" id="{3371C49B-28BE-C79B-E36D-8ABEC57C6AC5}"/>
              </a:ext>
            </a:extLst>
          </p:cNvPr>
          <p:cNvSpPr txBox="1"/>
          <p:nvPr/>
        </p:nvSpPr>
        <p:spPr>
          <a:xfrm>
            <a:off x="5176185" y="2160308"/>
            <a:ext cx="338554" cy="369332"/>
          </a:xfrm>
          <a:prstGeom prst="rect">
            <a:avLst/>
          </a:prstGeom>
          <a:noFill/>
        </p:spPr>
        <p:txBody>
          <a:bodyPr wrap="none" rtlCol="0">
            <a:spAutoFit/>
          </a:bodyPr>
          <a:lstStyle/>
          <a:p>
            <a:r>
              <a:rPr lang="en-US" dirty="0"/>
              <a:t>0</a:t>
            </a:r>
          </a:p>
        </p:txBody>
      </p:sp>
    </p:spTree>
    <p:extLst>
      <p:ext uri="{BB962C8B-B14F-4D97-AF65-F5344CB8AC3E}">
        <p14:creationId xmlns:p14="http://schemas.microsoft.com/office/powerpoint/2010/main" val="317215253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A6595-1D7D-346C-751C-820D850C027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219796A-8A8B-8ED5-1BCC-057F265F3A3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4" name="TextBox 3">
            <a:extLst>
              <a:ext uri="{FF2B5EF4-FFF2-40B4-BE49-F238E27FC236}">
                <a16:creationId xmlns:a16="http://schemas.microsoft.com/office/drawing/2014/main" id="{D7ED0435-3D46-D4A1-64B0-FA8E373268AC}"/>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0101</a:t>
            </a:r>
          </a:p>
        </p:txBody>
      </p:sp>
      <p:sp>
        <p:nvSpPr>
          <p:cNvPr id="5" name="TextBox 4">
            <a:extLst>
              <a:ext uri="{FF2B5EF4-FFF2-40B4-BE49-F238E27FC236}">
                <a16:creationId xmlns:a16="http://schemas.microsoft.com/office/drawing/2014/main" id="{BFA75974-7F80-97A4-F1A7-FE287FAD9A08}"/>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7" name="Straight Connector 6">
            <a:extLst>
              <a:ext uri="{FF2B5EF4-FFF2-40B4-BE49-F238E27FC236}">
                <a16:creationId xmlns:a16="http://schemas.microsoft.com/office/drawing/2014/main" id="{35BDAE7C-921A-F2FC-37AA-4C0E999C3C3C}"/>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58181C-EA24-8CDA-2BF0-756B267038E6}"/>
              </a:ext>
            </a:extLst>
          </p:cNvPr>
          <p:cNvSpPr txBox="1"/>
          <p:nvPr/>
        </p:nvSpPr>
        <p:spPr>
          <a:xfrm>
            <a:off x="5609685" y="3740328"/>
            <a:ext cx="465192" cy="707886"/>
          </a:xfrm>
          <a:prstGeom prst="rect">
            <a:avLst/>
          </a:prstGeom>
          <a:noFill/>
        </p:spPr>
        <p:txBody>
          <a:bodyPr wrap="none" rtlCol="0">
            <a:spAutoFit/>
          </a:bodyPr>
          <a:lstStyle/>
          <a:p>
            <a:r>
              <a:rPr lang="en-US" sz="4000" dirty="0">
                <a:solidFill>
                  <a:srgbClr val="FF0000"/>
                </a:solidFill>
              </a:rPr>
              <a:t>?</a:t>
            </a:r>
          </a:p>
        </p:txBody>
      </p:sp>
    </p:spTree>
    <p:extLst>
      <p:ext uri="{BB962C8B-B14F-4D97-AF65-F5344CB8AC3E}">
        <p14:creationId xmlns:p14="http://schemas.microsoft.com/office/powerpoint/2010/main" val="25806429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E5069-9630-4126-A6CB-D83B5F0F9E0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BDFD8CF-B1F4-E9C9-CC36-AC5FB8B36F0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2" name="TextBox 1">
            <a:extLst>
              <a:ext uri="{FF2B5EF4-FFF2-40B4-BE49-F238E27FC236}">
                <a16:creationId xmlns:a16="http://schemas.microsoft.com/office/drawing/2014/main" id="{505E0D4F-845F-73DE-1EBD-CF874CC075DF}"/>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0101</a:t>
            </a:r>
          </a:p>
        </p:txBody>
      </p:sp>
      <p:sp>
        <p:nvSpPr>
          <p:cNvPr id="6" name="TextBox 5">
            <a:extLst>
              <a:ext uri="{FF2B5EF4-FFF2-40B4-BE49-F238E27FC236}">
                <a16:creationId xmlns:a16="http://schemas.microsoft.com/office/drawing/2014/main" id="{DE694842-60C6-2528-C1D5-03929E9DB7A4}"/>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9" name="Straight Connector 8">
            <a:extLst>
              <a:ext uri="{FF2B5EF4-FFF2-40B4-BE49-F238E27FC236}">
                <a16:creationId xmlns:a16="http://schemas.microsoft.com/office/drawing/2014/main" id="{0367C718-E0F4-1077-ECC6-F5B1418B132A}"/>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B3FB0D24-1E1B-ACA0-3D12-0E39D0F4479F}"/>
              </a:ext>
            </a:extLst>
          </p:cNvPr>
          <p:cNvSpPr txBox="1"/>
          <p:nvPr/>
        </p:nvSpPr>
        <p:spPr>
          <a:xfrm>
            <a:off x="5127860" y="3740328"/>
            <a:ext cx="1404872" cy="707886"/>
          </a:xfrm>
          <a:prstGeom prst="rect">
            <a:avLst/>
          </a:prstGeom>
          <a:noFill/>
        </p:spPr>
        <p:txBody>
          <a:bodyPr wrap="none" rtlCol="0">
            <a:spAutoFit/>
          </a:bodyPr>
          <a:lstStyle/>
          <a:p>
            <a:r>
              <a:rPr lang="en-US" sz="4000" dirty="0">
                <a:solidFill>
                  <a:srgbClr val="FF0000"/>
                </a:solidFill>
              </a:rPr>
              <a:t>1011?</a:t>
            </a:r>
          </a:p>
        </p:txBody>
      </p:sp>
      <p:sp>
        <p:nvSpPr>
          <p:cNvPr id="8" name="TextBox 7">
            <a:extLst>
              <a:ext uri="{FF2B5EF4-FFF2-40B4-BE49-F238E27FC236}">
                <a16:creationId xmlns:a16="http://schemas.microsoft.com/office/drawing/2014/main" id="{2209C43D-88BD-BDF0-1F37-BABC04E1BA1A}"/>
              </a:ext>
            </a:extLst>
          </p:cNvPr>
          <p:cNvSpPr txBox="1"/>
          <p:nvPr/>
        </p:nvSpPr>
        <p:spPr>
          <a:xfrm>
            <a:off x="5728261" y="2160308"/>
            <a:ext cx="497081" cy="369332"/>
          </a:xfrm>
          <a:prstGeom prst="rect">
            <a:avLst/>
          </a:prstGeom>
          <a:noFill/>
        </p:spPr>
        <p:txBody>
          <a:bodyPr wrap="square" rtlCol="0">
            <a:spAutoFit/>
          </a:bodyPr>
          <a:lstStyle/>
          <a:p>
            <a:r>
              <a:rPr lang="en-US" dirty="0"/>
              <a:t>0</a:t>
            </a:r>
          </a:p>
        </p:txBody>
      </p:sp>
      <p:sp>
        <p:nvSpPr>
          <p:cNvPr id="12" name="TextBox 11">
            <a:extLst>
              <a:ext uri="{FF2B5EF4-FFF2-40B4-BE49-F238E27FC236}">
                <a16:creationId xmlns:a16="http://schemas.microsoft.com/office/drawing/2014/main" id="{2E3C21FE-CDF3-7521-3530-781924FA2DAB}"/>
              </a:ext>
            </a:extLst>
          </p:cNvPr>
          <p:cNvSpPr txBox="1"/>
          <p:nvPr/>
        </p:nvSpPr>
        <p:spPr>
          <a:xfrm>
            <a:off x="5452223" y="2146954"/>
            <a:ext cx="415020" cy="369332"/>
          </a:xfrm>
          <a:prstGeom prst="rect">
            <a:avLst/>
          </a:prstGeom>
          <a:noFill/>
        </p:spPr>
        <p:txBody>
          <a:bodyPr wrap="square" rtlCol="0">
            <a:spAutoFit/>
          </a:bodyPr>
          <a:lstStyle/>
          <a:p>
            <a:r>
              <a:rPr lang="en-US" dirty="0"/>
              <a:t>0</a:t>
            </a:r>
          </a:p>
        </p:txBody>
      </p:sp>
      <p:sp>
        <p:nvSpPr>
          <p:cNvPr id="13" name="TextBox 12">
            <a:extLst>
              <a:ext uri="{FF2B5EF4-FFF2-40B4-BE49-F238E27FC236}">
                <a16:creationId xmlns:a16="http://schemas.microsoft.com/office/drawing/2014/main" id="{A1B6C31A-D80D-2B9D-A31A-ED001A57A4E8}"/>
              </a:ext>
            </a:extLst>
          </p:cNvPr>
          <p:cNvSpPr txBox="1"/>
          <p:nvPr/>
        </p:nvSpPr>
        <p:spPr>
          <a:xfrm>
            <a:off x="5176185" y="2160308"/>
            <a:ext cx="276038"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11786611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B4845-B8F0-9CA2-E87A-EDEF0ACCBAE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5A8D741-3725-753F-4850-E15538A9E5B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2" name="TextBox 1">
            <a:extLst>
              <a:ext uri="{FF2B5EF4-FFF2-40B4-BE49-F238E27FC236}">
                <a16:creationId xmlns:a16="http://schemas.microsoft.com/office/drawing/2014/main" id="{66460A74-8651-ABF7-E155-C665D39A0F25}"/>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0101</a:t>
            </a:r>
          </a:p>
        </p:txBody>
      </p:sp>
      <p:sp>
        <p:nvSpPr>
          <p:cNvPr id="6" name="TextBox 5">
            <a:extLst>
              <a:ext uri="{FF2B5EF4-FFF2-40B4-BE49-F238E27FC236}">
                <a16:creationId xmlns:a16="http://schemas.microsoft.com/office/drawing/2014/main" id="{BAB4A818-31E3-21BB-ADDE-5A5160E42736}"/>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9" name="Straight Connector 8">
            <a:extLst>
              <a:ext uri="{FF2B5EF4-FFF2-40B4-BE49-F238E27FC236}">
                <a16:creationId xmlns:a16="http://schemas.microsoft.com/office/drawing/2014/main" id="{F46C4E5A-20E3-9DDD-6963-841CADC44528}"/>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82EFFA1-80AE-A777-D6BA-D2114368C938}"/>
              </a:ext>
            </a:extLst>
          </p:cNvPr>
          <p:cNvSpPr txBox="1"/>
          <p:nvPr/>
        </p:nvSpPr>
        <p:spPr>
          <a:xfrm>
            <a:off x="5127860" y="3740328"/>
            <a:ext cx="1404872" cy="707886"/>
          </a:xfrm>
          <a:prstGeom prst="rect">
            <a:avLst/>
          </a:prstGeom>
          <a:noFill/>
        </p:spPr>
        <p:txBody>
          <a:bodyPr wrap="none" rtlCol="0">
            <a:spAutoFit/>
          </a:bodyPr>
          <a:lstStyle/>
          <a:p>
            <a:r>
              <a:rPr lang="en-US" sz="4000" dirty="0">
                <a:solidFill>
                  <a:srgbClr val="FF0000"/>
                </a:solidFill>
              </a:rPr>
              <a:t>1011?</a:t>
            </a:r>
          </a:p>
        </p:txBody>
      </p:sp>
      <p:sp>
        <p:nvSpPr>
          <p:cNvPr id="4" name="TextBox 3">
            <a:extLst>
              <a:ext uri="{FF2B5EF4-FFF2-40B4-BE49-F238E27FC236}">
                <a16:creationId xmlns:a16="http://schemas.microsoft.com/office/drawing/2014/main" id="{B98D077D-ABC7-FFF8-C11C-24AA5BBE6701}"/>
              </a:ext>
            </a:extLst>
          </p:cNvPr>
          <p:cNvSpPr txBox="1"/>
          <p:nvPr/>
        </p:nvSpPr>
        <p:spPr>
          <a:xfrm>
            <a:off x="7068081" y="2533220"/>
            <a:ext cx="377026" cy="461665"/>
          </a:xfrm>
          <a:prstGeom prst="rect">
            <a:avLst/>
          </a:prstGeom>
          <a:noFill/>
        </p:spPr>
        <p:txBody>
          <a:bodyPr wrap="none" rtlCol="0">
            <a:spAutoFit/>
          </a:bodyPr>
          <a:lstStyle/>
          <a:p>
            <a:r>
              <a:rPr lang="en-US" sz="2400" dirty="0"/>
              <a:t>6</a:t>
            </a:r>
          </a:p>
        </p:txBody>
      </p:sp>
      <p:sp>
        <p:nvSpPr>
          <p:cNvPr id="5" name="TextBox 4">
            <a:extLst>
              <a:ext uri="{FF2B5EF4-FFF2-40B4-BE49-F238E27FC236}">
                <a16:creationId xmlns:a16="http://schemas.microsoft.com/office/drawing/2014/main" id="{DB935096-62A8-2B43-4A8D-E1F9E8B60AD9}"/>
              </a:ext>
            </a:extLst>
          </p:cNvPr>
          <p:cNvSpPr txBox="1"/>
          <p:nvPr/>
        </p:nvSpPr>
        <p:spPr>
          <a:xfrm>
            <a:off x="7068081" y="3119063"/>
            <a:ext cx="365806" cy="461665"/>
          </a:xfrm>
          <a:prstGeom prst="rect">
            <a:avLst/>
          </a:prstGeom>
          <a:noFill/>
        </p:spPr>
        <p:txBody>
          <a:bodyPr wrap="none" rtlCol="0">
            <a:spAutoFit/>
          </a:bodyPr>
          <a:lstStyle/>
          <a:p>
            <a:r>
              <a:rPr lang="en-US" sz="2400" dirty="0"/>
              <a:t>5</a:t>
            </a:r>
          </a:p>
        </p:txBody>
      </p:sp>
      <p:sp>
        <p:nvSpPr>
          <p:cNvPr id="7" name="TextBox 6">
            <a:extLst>
              <a:ext uri="{FF2B5EF4-FFF2-40B4-BE49-F238E27FC236}">
                <a16:creationId xmlns:a16="http://schemas.microsoft.com/office/drawing/2014/main" id="{56E452EC-E804-1D5A-B6E3-5AB9810F523A}"/>
              </a:ext>
            </a:extLst>
          </p:cNvPr>
          <p:cNvSpPr txBox="1"/>
          <p:nvPr/>
        </p:nvSpPr>
        <p:spPr>
          <a:xfrm>
            <a:off x="7042996" y="3915995"/>
            <a:ext cx="2553584" cy="461665"/>
          </a:xfrm>
          <a:prstGeom prst="rect">
            <a:avLst/>
          </a:prstGeom>
          <a:noFill/>
        </p:spPr>
        <p:txBody>
          <a:bodyPr wrap="none" rtlCol="0">
            <a:spAutoFit/>
          </a:bodyPr>
          <a:lstStyle/>
          <a:p>
            <a:r>
              <a:rPr lang="en-US" sz="2400" dirty="0"/>
              <a:t>-5? (11 unsigned)</a:t>
            </a:r>
          </a:p>
        </p:txBody>
      </p:sp>
      <p:sp>
        <p:nvSpPr>
          <p:cNvPr id="8" name="TextBox 7">
            <a:extLst>
              <a:ext uri="{FF2B5EF4-FFF2-40B4-BE49-F238E27FC236}">
                <a16:creationId xmlns:a16="http://schemas.microsoft.com/office/drawing/2014/main" id="{18F91D1B-EEA0-0B46-EE81-ADE6DEAF3219}"/>
              </a:ext>
            </a:extLst>
          </p:cNvPr>
          <p:cNvSpPr txBox="1"/>
          <p:nvPr/>
        </p:nvSpPr>
        <p:spPr>
          <a:xfrm>
            <a:off x="1573297" y="5050763"/>
            <a:ext cx="9918869" cy="523220"/>
          </a:xfrm>
          <a:prstGeom prst="rect">
            <a:avLst/>
          </a:prstGeom>
          <a:noFill/>
        </p:spPr>
        <p:txBody>
          <a:bodyPr wrap="none" rtlCol="0">
            <a:spAutoFit/>
          </a:bodyPr>
          <a:lstStyle/>
          <a:p>
            <a:r>
              <a:rPr lang="en-US" sz="2800" dirty="0"/>
              <a:t>Overflow!  We cannot represent this number (it’s too large)</a:t>
            </a:r>
          </a:p>
        </p:txBody>
      </p:sp>
      <p:sp>
        <p:nvSpPr>
          <p:cNvPr id="12" name="TextBox 11">
            <a:extLst>
              <a:ext uri="{FF2B5EF4-FFF2-40B4-BE49-F238E27FC236}">
                <a16:creationId xmlns:a16="http://schemas.microsoft.com/office/drawing/2014/main" id="{890C1B6E-7CCD-9236-F48D-D8FBA52DF78D}"/>
              </a:ext>
            </a:extLst>
          </p:cNvPr>
          <p:cNvSpPr txBox="1"/>
          <p:nvPr/>
        </p:nvSpPr>
        <p:spPr>
          <a:xfrm>
            <a:off x="5728261" y="2160308"/>
            <a:ext cx="497081" cy="369332"/>
          </a:xfrm>
          <a:prstGeom prst="rect">
            <a:avLst/>
          </a:prstGeom>
          <a:noFill/>
        </p:spPr>
        <p:txBody>
          <a:bodyPr wrap="square" rtlCol="0">
            <a:spAutoFit/>
          </a:bodyPr>
          <a:lstStyle/>
          <a:p>
            <a:r>
              <a:rPr lang="en-US" dirty="0"/>
              <a:t>0</a:t>
            </a:r>
          </a:p>
        </p:txBody>
      </p:sp>
      <p:sp>
        <p:nvSpPr>
          <p:cNvPr id="13" name="TextBox 12">
            <a:extLst>
              <a:ext uri="{FF2B5EF4-FFF2-40B4-BE49-F238E27FC236}">
                <a16:creationId xmlns:a16="http://schemas.microsoft.com/office/drawing/2014/main" id="{5BB76BD7-B0F8-D518-AC13-A2053BF84CC5}"/>
              </a:ext>
            </a:extLst>
          </p:cNvPr>
          <p:cNvSpPr txBox="1"/>
          <p:nvPr/>
        </p:nvSpPr>
        <p:spPr>
          <a:xfrm>
            <a:off x="5452223" y="2146954"/>
            <a:ext cx="415020" cy="369332"/>
          </a:xfrm>
          <a:prstGeom prst="rect">
            <a:avLst/>
          </a:prstGeom>
          <a:noFill/>
        </p:spPr>
        <p:txBody>
          <a:bodyPr wrap="square" rtlCol="0">
            <a:spAutoFit/>
          </a:bodyPr>
          <a:lstStyle/>
          <a:p>
            <a:r>
              <a:rPr lang="en-US" dirty="0"/>
              <a:t>0</a:t>
            </a:r>
          </a:p>
        </p:txBody>
      </p:sp>
      <p:sp>
        <p:nvSpPr>
          <p:cNvPr id="14" name="TextBox 13">
            <a:extLst>
              <a:ext uri="{FF2B5EF4-FFF2-40B4-BE49-F238E27FC236}">
                <a16:creationId xmlns:a16="http://schemas.microsoft.com/office/drawing/2014/main" id="{2510EAD9-35EF-59FF-8498-7620178EBED4}"/>
              </a:ext>
            </a:extLst>
          </p:cNvPr>
          <p:cNvSpPr txBox="1"/>
          <p:nvPr/>
        </p:nvSpPr>
        <p:spPr>
          <a:xfrm>
            <a:off x="5176185" y="2160308"/>
            <a:ext cx="276038"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593447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575F4-DF31-E163-5E3A-8C212C7C9B0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D042301-E2F6-29F7-F15F-1A5F5F854E6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4" name="TextBox 3">
            <a:extLst>
              <a:ext uri="{FF2B5EF4-FFF2-40B4-BE49-F238E27FC236}">
                <a16:creationId xmlns:a16="http://schemas.microsoft.com/office/drawing/2014/main" id="{5C68FA81-16F3-462D-597F-BFA27069D542}"/>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1101</a:t>
            </a:r>
          </a:p>
        </p:txBody>
      </p:sp>
      <p:sp>
        <p:nvSpPr>
          <p:cNvPr id="5" name="TextBox 4">
            <a:extLst>
              <a:ext uri="{FF2B5EF4-FFF2-40B4-BE49-F238E27FC236}">
                <a16:creationId xmlns:a16="http://schemas.microsoft.com/office/drawing/2014/main" id="{6DA5D5B6-7B77-BAD3-36D7-2897A9C6CC04}"/>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7" name="Straight Connector 6">
            <a:extLst>
              <a:ext uri="{FF2B5EF4-FFF2-40B4-BE49-F238E27FC236}">
                <a16:creationId xmlns:a16="http://schemas.microsoft.com/office/drawing/2014/main" id="{7835D00A-71B8-A0BD-6099-F4A398CD21BF}"/>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6D92FA9-6941-024D-3E5A-DDD6C32F2BCF}"/>
              </a:ext>
            </a:extLst>
          </p:cNvPr>
          <p:cNvSpPr txBox="1"/>
          <p:nvPr/>
        </p:nvSpPr>
        <p:spPr>
          <a:xfrm>
            <a:off x="5609685" y="3740328"/>
            <a:ext cx="465192" cy="707886"/>
          </a:xfrm>
          <a:prstGeom prst="rect">
            <a:avLst/>
          </a:prstGeom>
          <a:noFill/>
        </p:spPr>
        <p:txBody>
          <a:bodyPr wrap="none" rtlCol="0">
            <a:spAutoFit/>
          </a:bodyPr>
          <a:lstStyle/>
          <a:p>
            <a:r>
              <a:rPr lang="en-US" sz="4000" dirty="0">
                <a:solidFill>
                  <a:srgbClr val="FF0000"/>
                </a:solidFill>
              </a:rPr>
              <a:t>?</a:t>
            </a:r>
          </a:p>
        </p:txBody>
      </p:sp>
    </p:spTree>
    <p:extLst>
      <p:ext uri="{BB962C8B-B14F-4D97-AF65-F5344CB8AC3E}">
        <p14:creationId xmlns:p14="http://schemas.microsoft.com/office/powerpoint/2010/main" val="33775667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9133E-671E-BB97-1C5A-AEAB69B5AB1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F5AA7F7-2288-5BC9-C5F5-DE08A247C39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2" name="TextBox 1">
            <a:extLst>
              <a:ext uri="{FF2B5EF4-FFF2-40B4-BE49-F238E27FC236}">
                <a16:creationId xmlns:a16="http://schemas.microsoft.com/office/drawing/2014/main" id="{205F83E8-0B8B-D971-A554-0346A3A21D63}"/>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1 101</a:t>
            </a:r>
          </a:p>
        </p:txBody>
      </p:sp>
      <p:sp>
        <p:nvSpPr>
          <p:cNvPr id="6" name="TextBox 5">
            <a:extLst>
              <a:ext uri="{FF2B5EF4-FFF2-40B4-BE49-F238E27FC236}">
                <a16:creationId xmlns:a16="http://schemas.microsoft.com/office/drawing/2014/main" id="{6EE86AA0-D9A2-3EF8-F132-E6BC9BC004BD}"/>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9" name="Straight Connector 8">
            <a:extLst>
              <a:ext uri="{FF2B5EF4-FFF2-40B4-BE49-F238E27FC236}">
                <a16:creationId xmlns:a16="http://schemas.microsoft.com/office/drawing/2014/main" id="{5A2DC885-3C07-C0BA-F671-30A32AEACE7F}"/>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E9095DE-7ED6-2359-CC74-B55242E44F61}"/>
              </a:ext>
            </a:extLst>
          </p:cNvPr>
          <p:cNvSpPr txBox="1"/>
          <p:nvPr/>
        </p:nvSpPr>
        <p:spPr>
          <a:xfrm>
            <a:off x="5085527" y="3740328"/>
            <a:ext cx="1263808" cy="707886"/>
          </a:xfrm>
          <a:prstGeom prst="rect">
            <a:avLst/>
          </a:prstGeom>
          <a:noFill/>
        </p:spPr>
        <p:txBody>
          <a:bodyPr wrap="none" rtlCol="0">
            <a:spAutoFit/>
          </a:bodyPr>
          <a:lstStyle/>
          <a:p>
            <a:r>
              <a:rPr lang="en-US" sz="4000" dirty="0"/>
              <a:t>0011</a:t>
            </a:r>
          </a:p>
        </p:txBody>
      </p:sp>
      <p:sp>
        <p:nvSpPr>
          <p:cNvPr id="12" name="TextBox 11">
            <a:extLst>
              <a:ext uri="{FF2B5EF4-FFF2-40B4-BE49-F238E27FC236}">
                <a16:creationId xmlns:a16="http://schemas.microsoft.com/office/drawing/2014/main" id="{3131E6B5-CF6C-B815-C24D-EFA737EAA9E5}"/>
              </a:ext>
            </a:extLst>
          </p:cNvPr>
          <p:cNvSpPr txBox="1"/>
          <p:nvPr/>
        </p:nvSpPr>
        <p:spPr>
          <a:xfrm>
            <a:off x="4837711" y="2156615"/>
            <a:ext cx="276038" cy="369332"/>
          </a:xfrm>
          <a:prstGeom prst="rect">
            <a:avLst/>
          </a:prstGeom>
          <a:noFill/>
        </p:spPr>
        <p:txBody>
          <a:bodyPr wrap="none" rtlCol="0">
            <a:spAutoFit/>
          </a:bodyPr>
          <a:lstStyle/>
          <a:p>
            <a:r>
              <a:rPr lang="en-US" dirty="0"/>
              <a:t>1</a:t>
            </a:r>
          </a:p>
        </p:txBody>
      </p:sp>
      <p:sp>
        <p:nvSpPr>
          <p:cNvPr id="4" name="TextBox 3">
            <a:extLst>
              <a:ext uri="{FF2B5EF4-FFF2-40B4-BE49-F238E27FC236}">
                <a16:creationId xmlns:a16="http://schemas.microsoft.com/office/drawing/2014/main" id="{E17BF03C-04FF-87CF-33C1-BDE6E8BAB22F}"/>
              </a:ext>
            </a:extLst>
          </p:cNvPr>
          <p:cNvSpPr txBox="1"/>
          <p:nvPr/>
        </p:nvSpPr>
        <p:spPr>
          <a:xfrm>
            <a:off x="5728261" y="2160308"/>
            <a:ext cx="497081" cy="369332"/>
          </a:xfrm>
          <a:prstGeom prst="rect">
            <a:avLst/>
          </a:prstGeom>
          <a:noFill/>
        </p:spPr>
        <p:txBody>
          <a:bodyPr wrap="square" rtlCol="0">
            <a:spAutoFit/>
          </a:bodyPr>
          <a:lstStyle/>
          <a:p>
            <a:r>
              <a:rPr lang="en-US" dirty="0"/>
              <a:t>0</a:t>
            </a:r>
          </a:p>
        </p:txBody>
      </p:sp>
      <p:sp>
        <p:nvSpPr>
          <p:cNvPr id="5" name="TextBox 4">
            <a:extLst>
              <a:ext uri="{FF2B5EF4-FFF2-40B4-BE49-F238E27FC236}">
                <a16:creationId xmlns:a16="http://schemas.microsoft.com/office/drawing/2014/main" id="{A13D466F-E492-6CFF-088C-68A31BC5AFA6}"/>
              </a:ext>
            </a:extLst>
          </p:cNvPr>
          <p:cNvSpPr txBox="1"/>
          <p:nvPr/>
        </p:nvSpPr>
        <p:spPr>
          <a:xfrm>
            <a:off x="5452223" y="2146954"/>
            <a:ext cx="415020" cy="369332"/>
          </a:xfrm>
          <a:prstGeom prst="rect">
            <a:avLst/>
          </a:prstGeom>
          <a:noFill/>
        </p:spPr>
        <p:txBody>
          <a:bodyPr wrap="square" rtlCol="0">
            <a:spAutoFit/>
          </a:bodyPr>
          <a:lstStyle/>
          <a:p>
            <a:r>
              <a:rPr lang="en-US" dirty="0"/>
              <a:t>0</a:t>
            </a:r>
          </a:p>
        </p:txBody>
      </p:sp>
      <p:sp>
        <p:nvSpPr>
          <p:cNvPr id="7" name="TextBox 6">
            <a:extLst>
              <a:ext uri="{FF2B5EF4-FFF2-40B4-BE49-F238E27FC236}">
                <a16:creationId xmlns:a16="http://schemas.microsoft.com/office/drawing/2014/main" id="{153A7ACB-4FB4-61C3-6E14-2364C2DCE760}"/>
              </a:ext>
            </a:extLst>
          </p:cNvPr>
          <p:cNvSpPr txBox="1"/>
          <p:nvPr/>
        </p:nvSpPr>
        <p:spPr>
          <a:xfrm>
            <a:off x="5176185" y="2160308"/>
            <a:ext cx="276038"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206763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48E53-05F6-C789-98C4-1D1A23F5995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63657C0-3023-E06C-83E4-6E097A9639E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r>
              <a:rPr lang="en-US" dirty="0"/>
              <a:t>Addition with 4-bit </a:t>
            </a:r>
            <a:r>
              <a:rPr lang="en-US" i="1" dirty="0"/>
              <a:t>two's complement</a:t>
            </a:r>
            <a:r>
              <a:rPr lang="en-US" dirty="0"/>
              <a:t> numbers</a:t>
            </a:r>
          </a:p>
        </p:txBody>
      </p:sp>
      <p:sp>
        <p:nvSpPr>
          <p:cNvPr id="2" name="TextBox 1">
            <a:extLst>
              <a:ext uri="{FF2B5EF4-FFF2-40B4-BE49-F238E27FC236}">
                <a16:creationId xmlns:a16="http://schemas.microsoft.com/office/drawing/2014/main" id="{5C0596E4-4752-EC4E-CA01-3AFDD9BEC694}"/>
              </a:ext>
            </a:extLst>
          </p:cNvPr>
          <p:cNvSpPr txBox="1"/>
          <p:nvPr/>
        </p:nvSpPr>
        <p:spPr>
          <a:xfrm>
            <a:off x="5113749" y="2388668"/>
            <a:ext cx="1263808" cy="1323439"/>
          </a:xfrm>
          <a:prstGeom prst="rect">
            <a:avLst/>
          </a:prstGeom>
          <a:noFill/>
        </p:spPr>
        <p:txBody>
          <a:bodyPr wrap="none" rtlCol="0">
            <a:spAutoFit/>
          </a:bodyPr>
          <a:lstStyle/>
          <a:p>
            <a:r>
              <a:rPr lang="en-US" sz="4000" dirty="0"/>
              <a:t>0110</a:t>
            </a:r>
          </a:p>
          <a:p>
            <a:r>
              <a:rPr lang="en-US" sz="4000" dirty="0"/>
              <a:t>1101</a:t>
            </a:r>
          </a:p>
        </p:txBody>
      </p:sp>
      <p:sp>
        <p:nvSpPr>
          <p:cNvPr id="6" name="TextBox 5">
            <a:extLst>
              <a:ext uri="{FF2B5EF4-FFF2-40B4-BE49-F238E27FC236}">
                <a16:creationId xmlns:a16="http://schemas.microsoft.com/office/drawing/2014/main" id="{E32E5BB1-7AF4-9063-25C2-FBAADA1BFBF4}"/>
              </a:ext>
            </a:extLst>
          </p:cNvPr>
          <p:cNvSpPr txBox="1"/>
          <p:nvPr/>
        </p:nvSpPr>
        <p:spPr>
          <a:xfrm>
            <a:off x="4669481" y="3042665"/>
            <a:ext cx="461986" cy="646331"/>
          </a:xfrm>
          <a:prstGeom prst="rect">
            <a:avLst/>
          </a:prstGeom>
          <a:noFill/>
        </p:spPr>
        <p:txBody>
          <a:bodyPr wrap="none" rtlCol="0">
            <a:spAutoFit/>
          </a:bodyPr>
          <a:lstStyle/>
          <a:p>
            <a:r>
              <a:rPr lang="en-US" sz="3600" dirty="0"/>
              <a:t>+</a:t>
            </a:r>
          </a:p>
        </p:txBody>
      </p:sp>
      <p:cxnSp>
        <p:nvCxnSpPr>
          <p:cNvPr id="9" name="Straight Connector 8">
            <a:extLst>
              <a:ext uri="{FF2B5EF4-FFF2-40B4-BE49-F238E27FC236}">
                <a16:creationId xmlns:a16="http://schemas.microsoft.com/office/drawing/2014/main" id="{752D42E2-7533-6314-60AC-39D707B739CA}"/>
              </a:ext>
            </a:extLst>
          </p:cNvPr>
          <p:cNvCxnSpPr/>
          <p:nvPr/>
        </p:nvCxnSpPr>
        <p:spPr>
          <a:xfrm>
            <a:off x="4669481" y="3740328"/>
            <a:ext cx="2229556" cy="0"/>
          </a:xfrm>
          <a:prstGeom prst="line">
            <a:avLst/>
          </a:prstGeom>
          <a:ln w="38100" cmpd="sng"/>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4FE99E3A-E9AF-7FAF-35D3-379843CE5CA8}"/>
              </a:ext>
            </a:extLst>
          </p:cNvPr>
          <p:cNvSpPr txBox="1"/>
          <p:nvPr/>
        </p:nvSpPr>
        <p:spPr>
          <a:xfrm>
            <a:off x="5085527" y="3740328"/>
            <a:ext cx="1263808" cy="707886"/>
          </a:xfrm>
          <a:prstGeom prst="rect">
            <a:avLst/>
          </a:prstGeom>
          <a:noFill/>
        </p:spPr>
        <p:txBody>
          <a:bodyPr wrap="none" rtlCol="0">
            <a:spAutoFit/>
          </a:bodyPr>
          <a:lstStyle/>
          <a:p>
            <a:r>
              <a:rPr lang="en-US" sz="4000" dirty="0"/>
              <a:t>0011</a:t>
            </a:r>
          </a:p>
        </p:txBody>
      </p:sp>
      <p:sp>
        <p:nvSpPr>
          <p:cNvPr id="4" name="TextBox 3">
            <a:extLst>
              <a:ext uri="{FF2B5EF4-FFF2-40B4-BE49-F238E27FC236}">
                <a16:creationId xmlns:a16="http://schemas.microsoft.com/office/drawing/2014/main" id="{25B5E7DB-AD8E-808B-6AC4-40480470B805}"/>
              </a:ext>
            </a:extLst>
          </p:cNvPr>
          <p:cNvSpPr txBox="1"/>
          <p:nvPr/>
        </p:nvSpPr>
        <p:spPr>
          <a:xfrm>
            <a:off x="7013223" y="2477616"/>
            <a:ext cx="409086" cy="523220"/>
          </a:xfrm>
          <a:prstGeom prst="rect">
            <a:avLst/>
          </a:prstGeom>
          <a:noFill/>
        </p:spPr>
        <p:txBody>
          <a:bodyPr wrap="none" rtlCol="0">
            <a:spAutoFit/>
          </a:bodyPr>
          <a:lstStyle/>
          <a:p>
            <a:r>
              <a:rPr lang="en-US" sz="2800" dirty="0"/>
              <a:t>6</a:t>
            </a:r>
          </a:p>
        </p:txBody>
      </p:sp>
      <p:sp>
        <p:nvSpPr>
          <p:cNvPr id="5" name="TextBox 4">
            <a:extLst>
              <a:ext uri="{FF2B5EF4-FFF2-40B4-BE49-F238E27FC236}">
                <a16:creationId xmlns:a16="http://schemas.microsoft.com/office/drawing/2014/main" id="{C2FF5471-94A1-3470-B1AE-6AB0F2B76BFC}"/>
              </a:ext>
            </a:extLst>
          </p:cNvPr>
          <p:cNvSpPr txBox="1"/>
          <p:nvPr/>
        </p:nvSpPr>
        <p:spPr>
          <a:xfrm>
            <a:off x="6969856" y="3113219"/>
            <a:ext cx="538930" cy="523220"/>
          </a:xfrm>
          <a:prstGeom prst="rect">
            <a:avLst/>
          </a:prstGeom>
          <a:noFill/>
        </p:spPr>
        <p:txBody>
          <a:bodyPr wrap="none" rtlCol="0">
            <a:spAutoFit/>
          </a:bodyPr>
          <a:lstStyle/>
          <a:p>
            <a:r>
              <a:rPr lang="en-US" sz="2800" dirty="0"/>
              <a:t>-3</a:t>
            </a:r>
          </a:p>
        </p:txBody>
      </p:sp>
      <p:sp>
        <p:nvSpPr>
          <p:cNvPr id="7" name="TextBox 6">
            <a:extLst>
              <a:ext uri="{FF2B5EF4-FFF2-40B4-BE49-F238E27FC236}">
                <a16:creationId xmlns:a16="http://schemas.microsoft.com/office/drawing/2014/main" id="{4261A6A4-4F6A-F0CF-36C8-65499DCCC398}"/>
              </a:ext>
            </a:extLst>
          </p:cNvPr>
          <p:cNvSpPr txBox="1"/>
          <p:nvPr/>
        </p:nvSpPr>
        <p:spPr>
          <a:xfrm>
            <a:off x="7028096" y="3826217"/>
            <a:ext cx="404278" cy="523220"/>
          </a:xfrm>
          <a:prstGeom prst="rect">
            <a:avLst/>
          </a:prstGeom>
          <a:noFill/>
        </p:spPr>
        <p:txBody>
          <a:bodyPr wrap="none" rtlCol="0">
            <a:spAutoFit/>
          </a:bodyPr>
          <a:lstStyle/>
          <a:p>
            <a:r>
              <a:rPr lang="en-US" sz="2800" dirty="0"/>
              <a:t>3</a:t>
            </a:r>
          </a:p>
        </p:txBody>
      </p:sp>
      <p:sp>
        <p:nvSpPr>
          <p:cNvPr id="8" name="TextBox 7">
            <a:extLst>
              <a:ext uri="{FF2B5EF4-FFF2-40B4-BE49-F238E27FC236}">
                <a16:creationId xmlns:a16="http://schemas.microsoft.com/office/drawing/2014/main" id="{4D20FE8D-2B67-C642-EA0C-58C3E9B54A26}"/>
              </a:ext>
            </a:extLst>
          </p:cNvPr>
          <p:cNvSpPr txBox="1"/>
          <p:nvPr/>
        </p:nvSpPr>
        <p:spPr>
          <a:xfrm>
            <a:off x="1665110" y="2913164"/>
            <a:ext cx="2565318" cy="400110"/>
          </a:xfrm>
          <a:prstGeom prst="rect">
            <a:avLst/>
          </a:prstGeom>
          <a:noFill/>
        </p:spPr>
        <p:txBody>
          <a:bodyPr wrap="none" rtlCol="0">
            <a:spAutoFit/>
          </a:bodyPr>
          <a:lstStyle/>
          <a:p>
            <a:r>
              <a:rPr lang="en-US" sz="2000" dirty="0"/>
              <a:t>ignore the last carry</a:t>
            </a:r>
          </a:p>
        </p:txBody>
      </p:sp>
      <p:cxnSp>
        <p:nvCxnSpPr>
          <p:cNvPr id="13" name="Straight Arrow Connector 12">
            <a:extLst>
              <a:ext uri="{FF2B5EF4-FFF2-40B4-BE49-F238E27FC236}">
                <a16:creationId xmlns:a16="http://schemas.microsoft.com/office/drawing/2014/main" id="{D420B952-B49B-12FC-FC46-0A4D1910B12B}"/>
              </a:ext>
            </a:extLst>
          </p:cNvPr>
          <p:cNvCxnSpPr/>
          <p:nvPr/>
        </p:nvCxnSpPr>
        <p:spPr>
          <a:xfrm flipV="1">
            <a:off x="4035778" y="2407062"/>
            <a:ext cx="785036" cy="635603"/>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E8813A2-0DC0-561B-076C-375018672B66}"/>
              </a:ext>
            </a:extLst>
          </p:cNvPr>
          <p:cNvSpPr txBox="1"/>
          <p:nvPr/>
        </p:nvSpPr>
        <p:spPr>
          <a:xfrm>
            <a:off x="4837711" y="2156615"/>
            <a:ext cx="276038" cy="369332"/>
          </a:xfrm>
          <a:prstGeom prst="rect">
            <a:avLst/>
          </a:prstGeom>
          <a:noFill/>
        </p:spPr>
        <p:txBody>
          <a:bodyPr wrap="none" rtlCol="0">
            <a:spAutoFit/>
          </a:bodyPr>
          <a:lstStyle/>
          <a:p>
            <a:r>
              <a:rPr lang="en-US" dirty="0"/>
              <a:t>1</a:t>
            </a:r>
          </a:p>
        </p:txBody>
      </p:sp>
      <p:sp>
        <p:nvSpPr>
          <p:cNvPr id="15" name="TextBox 14">
            <a:extLst>
              <a:ext uri="{FF2B5EF4-FFF2-40B4-BE49-F238E27FC236}">
                <a16:creationId xmlns:a16="http://schemas.microsoft.com/office/drawing/2014/main" id="{ED995313-46F0-5202-B013-1D05F5EBB960}"/>
              </a:ext>
            </a:extLst>
          </p:cNvPr>
          <p:cNvSpPr txBox="1"/>
          <p:nvPr/>
        </p:nvSpPr>
        <p:spPr>
          <a:xfrm>
            <a:off x="5728261" y="2160308"/>
            <a:ext cx="497081" cy="369332"/>
          </a:xfrm>
          <a:prstGeom prst="rect">
            <a:avLst/>
          </a:prstGeom>
          <a:noFill/>
        </p:spPr>
        <p:txBody>
          <a:bodyPr wrap="square" rtlCol="0">
            <a:spAutoFit/>
          </a:bodyPr>
          <a:lstStyle/>
          <a:p>
            <a:r>
              <a:rPr lang="en-US" dirty="0"/>
              <a:t>0</a:t>
            </a:r>
          </a:p>
        </p:txBody>
      </p:sp>
      <p:sp>
        <p:nvSpPr>
          <p:cNvPr id="16" name="TextBox 15">
            <a:extLst>
              <a:ext uri="{FF2B5EF4-FFF2-40B4-BE49-F238E27FC236}">
                <a16:creationId xmlns:a16="http://schemas.microsoft.com/office/drawing/2014/main" id="{AF120285-AC8B-0FE1-E146-7BDCBDAFC508}"/>
              </a:ext>
            </a:extLst>
          </p:cNvPr>
          <p:cNvSpPr txBox="1"/>
          <p:nvPr/>
        </p:nvSpPr>
        <p:spPr>
          <a:xfrm>
            <a:off x="5452223" y="2146954"/>
            <a:ext cx="415020" cy="369332"/>
          </a:xfrm>
          <a:prstGeom prst="rect">
            <a:avLst/>
          </a:prstGeom>
          <a:noFill/>
        </p:spPr>
        <p:txBody>
          <a:bodyPr wrap="square" rtlCol="0">
            <a:spAutoFit/>
          </a:bodyPr>
          <a:lstStyle/>
          <a:p>
            <a:r>
              <a:rPr lang="en-US" dirty="0"/>
              <a:t>0</a:t>
            </a:r>
          </a:p>
        </p:txBody>
      </p:sp>
      <p:sp>
        <p:nvSpPr>
          <p:cNvPr id="17" name="TextBox 16">
            <a:extLst>
              <a:ext uri="{FF2B5EF4-FFF2-40B4-BE49-F238E27FC236}">
                <a16:creationId xmlns:a16="http://schemas.microsoft.com/office/drawing/2014/main" id="{758AC33A-7969-77BB-C54A-D72DB9C9A0D9}"/>
              </a:ext>
            </a:extLst>
          </p:cNvPr>
          <p:cNvSpPr txBox="1"/>
          <p:nvPr/>
        </p:nvSpPr>
        <p:spPr>
          <a:xfrm>
            <a:off x="5176185" y="2160308"/>
            <a:ext cx="276038"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10512443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58059-E82B-73A1-A64A-A075C46956BF}"/>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F70C2CB2-E9FD-0384-6471-3E57040D9DBD}"/>
              </a:ext>
            </a:extLst>
          </p:cNvPr>
          <p:cNvSpPr>
            <a:spLocks noGrp="1"/>
          </p:cNvSpPr>
          <p:nvPr>
            <p:ph sz="quarter" idx="1"/>
          </p:nvPr>
        </p:nvSpPr>
        <p:spPr/>
        <p:txBody>
          <a:bodyPr>
            <a:normAutofit/>
          </a:bodyPr>
          <a:lstStyle/>
          <a:p>
            <a:r>
              <a:rPr lang="en-US" sz="2400" i="1" dirty="0"/>
              <a:t>How do you know that overflow has occurred with two's complement numbers?</a:t>
            </a:r>
          </a:p>
        </p:txBody>
      </p:sp>
    </p:spTree>
    <p:extLst>
      <p:ext uri="{BB962C8B-B14F-4D97-AF65-F5344CB8AC3E}">
        <p14:creationId xmlns:p14="http://schemas.microsoft.com/office/powerpoint/2010/main" val="30001720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6B40E-3E2C-A312-5BA8-F82F5A122E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0B46A7-DCC5-D046-A871-DA31378AC9E1}"/>
              </a:ext>
            </a:extLst>
          </p:cNvPr>
          <p:cNvSpPr>
            <a:spLocks noGrp="1"/>
          </p:cNvSpPr>
          <p:nvPr>
            <p:ph type="title"/>
          </p:nvPr>
        </p:nvSpPr>
        <p:spPr/>
        <p:txBody>
          <a:bodyPr/>
          <a:lstStyle/>
          <a:p>
            <a:r>
              <a:rPr lang="en-US" dirty="0"/>
              <a:t>Overflow in two's complement</a:t>
            </a:r>
          </a:p>
        </p:txBody>
      </p:sp>
      <p:sp>
        <p:nvSpPr>
          <p:cNvPr id="3" name="Content Placeholder 2">
            <a:extLst>
              <a:ext uri="{FF2B5EF4-FFF2-40B4-BE49-F238E27FC236}">
                <a16:creationId xmlns:a16="http://schemas.microsoft.com/office/drawing/2014/main" id="{BDB0962D-0BE6-A2D3-7E7F-87557E7422B1}"/>
              </a:ext>
            </a:extLst>
          </p:cNvPr>
          <p:cNvSpPr>
            <a:spLocks noGrp="1"/>
          </p:cNvSpPr>
          <p:nvPr>
            <p:ph sz="quarter" idx="1"/>
          </p:nvPr>
        </p:nvSpPr>
        <p:spPr/>
        <p:txBody>
          <a:bodyPr>
            <a:normAutofit/>
          </a:bodyPr>
          <a:lstStyle/>
          <a:p>
            <a:r>
              <a:rPr lang="en-US" sz="2400" i="1" dirty="0"/>
              <a:t>How do you know that overflow has occurred with two's complement numbers?</a:t>
            </a:r>
          </a:p>
          <a:p>
            <a:pPr lvl="1"/>
            <a:r>
              <a:rPr lang="en-US" sz="2400" dirty="0"/>
              <a:t>Can only happen when adding two numbers of the same sign</a:t>
            </a:r>
          </a:p>
          <a:p>
            <a:pPr lvl="1"/>
            <a:r>
              <a:rPr lang="en-US" sz="2400" dirty="0"/>
              <a:t>Add the numbers and discard the last carry bit</a:t>
            </a:r>
          </a:p>
          <a:p>
            <a:pPr lvl="1"/>
            <a:r>
              <a:rPr lang="en-US" sz="2400" dirty="0"/>
              <a:t>Check the sign of the resulting number: if the resulting differs than the sign of the two numbers added, there is overflow</a:t>
            </a:r>
          </a:p>
          <a:p>
            <a:endParaRPr lang="en-US" sz="2400" i="1" dirty="0"/>
          </a:p>
          <a:p>
            <a:endParaRPr lang="en-US" sz="2400" i="1" dirty="0"/>
          </a:p>
        </p:txBody>
      </p:sp>
    </p:spTree>
    <p:extLst>
      <p:ext uri="{BB962C8B-B14F-4D97-AF65-F5344CB8AC3E}">
        <p14:creationId xmlns:p14="http://schemas.microsoft.com/office/powerpoint/2010/main" val="7443331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4D2680D7-C40A-BABE-A7D8-6EDCD07186B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642A76-D704-9CA2-8077-ECE68F9E8184}"/>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Subtraction</a:t>
            </a:r>
          </a:p>
        </p:txBody>
      </p:sp>
      <p:sp>
        <p:nvSpPr>
          <p:cNvPr id="30" name="Slide Number Placeholder 29">
            <a:extLst>
              <a:ext uri="{FF2B5EF4-FFF2-40B4-BE49-F238E27FC236}">
                <a16:creationId xmlns:a16="http://schemas.microsoft.com/office/drawing/2014/main" id="{505B7BEE-811D-5269-EDED-5EF29F0DD4EA}"/>
              </a:ext>
            </a:extLst>
          </p:cNvPr>
          <p:cNvSpPr>
            <a:spLocks noGrp="1"/>
          </p:cNvSpPr>
          <p:nvPr>
            <p:ph type="sldNum" sz="quarter" idx="12"/>
          </p:nvPr>
        </p:nvSpPr>
        <p:spPr/>
        <p:txBody>
          <a:bodyPr/>
          <a:lstStyle/>
          <a:p>
            <a:fld id="{CC057153-B650-4DEB-B370-79DDCFDCE934}" type="slidenum">
              <a:rPr lang="en-US" smtClean="0"/>
              <a:t>71</a:t>
            </a:fld>
            <a:endParaRPr lang="en-US"/>
          </a:p>
        </p:txBody>
      </p:sp>
      <p:sp>
        <p:nvSpPr>
          <p:cNvPr id="31" name="TextBox 30">
            <a:extLst>
              <a:ext uri="{FF2B5EF4-FFF2-40B4-BE49-F238E27FC236}">
                <a16:creationId xmlns:a16="http://schemas.microsoft.com/office/drawing/2014/main" id="{23D68B90-34ED-2E51-CD70-5EB8024C01D9}"/>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280670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Subtraction</a:t>
            </a:r>
          </a:p>
        </p:txBody>
      </p:sp>
      <p:sp>
        <p:nvSpPr>
          <p:cNvPr id="3" name="Content Placeholder 2"/>
          <p:cNvSpPr>
            <a:spLocks noGrp="1"/>
          </p:cNvSpPr>
          <p:nvPr>
            <p:ph sz="quarter" idx="1"/>
          </p:nvPr>
        </p:nvSpPr>
        <p:spPr/>
        <p:txBody>
          <a:bodyPr>
            <a:normAutofit/>
          </a:bodyPr>
          <a:lstStyle/>
          <a:p>
            <a:r>
              <a:rPr lang="en-US" sz="2400" dirty="0"/>
              <a:t>Negate the 2</a:t>
            </a:r>
            <a:r>
              <a:rPr lang="en-US" sz="2400" baseline="30000" dirty="0"/>
              <a:t>nd</a:t>
            </a:r>
            <a:r>
              <a:rPr lang="en-US" sz="2400" dirty="0"/>
              <a:t> number (flip the bits and add 1)</a:t>
            </a:r>
          </a:p>
          <a:p>
            <a:r>
              <a:rPr lang="en-US" sz="2400" dirty="0"/>
              <a:t>Add them!</a:t>
            </a:r>
          </a:p>
        </p:txBody>
      </p:sp>
    </p:spTree>
    <p:extLst>
      <p:ext uri="{BB962C8B-B14F-4D97-AF65-F5344CB8AC3E}">
        <p14:creationId xmlns:p14="http://schemas.microsoft.com/office/powerpoint/2010/main" val="23765220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5BC3D-5801-D5AF-0B9E-F3E6C869780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C025E47-A01D-802E-B6E6-6B6369B11F7A}"/>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Subtracting two’s complements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2CBC384-4F68-E496-7CF1-9C0D0539BCE9}"/>
              </a:ext>
            </a:extLst>
          </p:cNvPr>
          <p:cNvSpPr>
            <a:spLocks noGrp="1"/>
          </p:cNvSpPr>
          <p:nvPr>
            <p:ph type="sldNum" sz="quarter" idx="12"/>
          </p:nvPr>
        </p:nvSpPr>
        <p:spPr/>
        <p:txBody>
          <a:bodyPr/>
          <a:lstStyle/>
          <a:p>
            <a:fld id="{CC057153-B650-4DEB-B370-79DDCFDCE934}" type="slidenum">
              <a:rPr lang="en-US" smtClean="0"/>
              <a:t>73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7EBB8B0-7391-4767-5BBF-B8D5DE05B3B6}"/>
                  </a:ext>
                </a:extLst>
              </p:cNvPr>
              <p:cNvSpPr>
                <a:spLocks noGrp="1"/>
              </p:cNvSpPr>
              <p:nvPr>
                <p:ph idx="1"/>
              </p:nvPr>
            </p:nvSpPr>
            <p:spPr>
              <a:xfrm>
                <a:off x="612647" y="1715532"/>
                <a:ext cx="10817353" cy="4593828"/>
              </a:xfrm>
            </p:spPr>
            <p:txBody>
              <a:bodyPr>
                <a:noAutofit/>
              </a:bodyPr>
              <a:lstStyle/>
              <a:p>
                <a:r>
                  <a:rPr lang="en-US" dirty="0"/>
                  <a:t>Calculate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3</m:t>
                        </m:r>
                      </m:e>
                      <m:sub>
                        <m:r>
                          <a:rPr lang="en-US" i="1" dirty="0" smtClean="0">
                            <a:latin typeface="Cambria Math" panose="02040503050406030204" pitchFamily="18" charset="0"/>
                          </a:rPr>
                          <m:t>10</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5</m:t>
                        </m:r>
                      </m:e>
                      <m:sub>
                        <m:r>
                          <a:rPr lang="en-US" b="0" i="1" dirty="0" smtClean="0">
                            <a:latin typeface="Cambria Math" panose="02040503050406030204" pitchFamily="18" charset="0"/>
                          </a:rPr>
                          <m:t>10</m:t>
                        </m:r>
                      </m:sub>
                    </m:sSub>
                  </m:oMath>
                </a14:m>
                <a:r>
                  <a:rPr lang="en-US" dirty="0"/>
                  <a:t> using 4-bit two's complement numbers.</a:t>
                </a:r>
              </a:p>
            </p:txBody>
          </p:sp>
        </mc:Choice>
        <mc:Fallback xmlns="">
          <p:sp>
            <p:nvSpPr>
              <p:cNvPr id="4" name="Content Placeholder 3">
                <a:extLst>
                  <a:ext uri="{FF2B5EF4-FFF2-40B4-BE49-F238E27FC236}">
                    <a16:creationId xmlns:a16="http://schemas.microsoft.com/office/drawing/2014/main" id="{97EBB8B0-7391-4767-5BBF-B8D5DE05B3B6}"/>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spTree>
    <p:extLst>
      <p:ext uri="{BB962C8B-B14F-4D97-AF65-F5344CB8AC3E}">
        <p14:creationId xmlns:p14="http://schemas.microsoft.com/office/powerpoint/2010/main" val="8421770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0822-4371-1FD5-8ED0-F57CB5318C7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E94F762-502A-7A2E-3C9A-F45EBE9FAD84}"/>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Subtracting two’s complements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4625654-2B49-9030-CC79-3E3BD95C4C47}"/>
              </a:ext>
            </a:extLst>
          </p:cNvPr>
          <p:cNvSpPr>
            <a:spLocks noGrp="1"/>
          </p:cNvSpPr>
          <p:nvPr>
            <p:ph type="sldNum" sz="quarter" idx="12"/>
          </p:nvPr>
        </p:nvSpPr>
        <p:spPr/>
        <p:txBody>
          <a:bodyPr/>
          <a:lstStyle/>
          <a:p>
            <a:fld id="{CC057153-B650-4DEB-B370-79DDCFDCE934}" type="slidenum">
              <a:rPr lang="en-US" smtClean="0"/>
              <a:t>74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82EF2F28-44B8-6BC9-79CF-5DD2F616FCD3}"/>
                  </a:ext>
                </a:extLst>
              </p:cNvPr>
              <p:cNvSpPr>
                <a:spLocks noGrp="1"/>
              </p:cNvSpPr>
              <p:nvPr>
                <p:ph idx="1"/>
              </p:nvPr>
            </p:nvSpPr>
            <p:spPr>
              <a:xfrm>
                <a:off x="612647" y="1715532"/>
                <a:ext cx="10817353" cy="4593828"/>
              </a:xfrm>
            </p:spPr>
            <p:txBody>
              <a:bodyPr>
                <a:noAutofit/>
              </a:bodyPr>
              <a:lstStyle/>
              <a:p>
                <a:r>
                  <a:rPr lang="en-US" dirty="0"/>
                  <a:t>Calculate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3</m:t>
                        </m:r>
                      </m:e>
                      <m:sub>
                        <m:r>
                          <a:rPr lang="en-US" i="1" dirty="0" smtClean="0">
                            <a:latin typeface="Cambria Math" panose="02040503050406030204" pitchFamily="18" charset="0"/>
                          </a:rPr>
                          <m:t>10</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5</m:t>
                        </m:r>
                      </m:e>
                      <m:sub>
                        <m:r>
                          <a:rPr lang="en-US" b="0" i="1" dirty="0" smtClean="0">
                            <a:latin typeface="Cambria Math" panose="02040503050406030204" pitchFamily="18" charset="0"/>
                          </a:rPr>
                          <m:t>10</m:t>
                        </m:r>
                      </m:sub>
                    </m:sSub>
                  </m:oMath>
                </a14:m>
                <a:r>
                  <a:rPr lang="en-US" dirty="0"/>
                  <a:t> using 4-bit two's complement numbers.</a:t>
                </a:r>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3</m:t>
                        </m:r>
                      </m:e>
                      <m:sub>
                        <m:r>
                          <a:rPr lang="en-US" i="1" dirty="0" smtClean="0">
                            <a:latin typeface="Cambria Math" panose="02040503050406030204" pitchFamily="18" charset="0"/>
                          </a:rPr>
                          <m:t>10</m:t>
                        </m:r>
                      </m:sub>
                    </m:sSub>
                  </m:oMath>
                </a14:m>
                <a:r>
                  <a:rPr lang="en-US" dirty="0"/>
                  <a:t> is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0011</m:t>
                        </m:r>
                      </m:e>
                      <m:sub>
                        <m:r>
                          <a:rPr lang="en-US" b="0" i="1" dirty="0" smtClean="0">
                            <a:latin typeface="Cambria Math" panose="02040503050406030204" pitchFamily="18" charset="0"/>
                          </a:rPr>
                          <m:t>2</m:t>
                        </m:r>
                      </m:sub>
                    </m:sSub>
                  </m:oMath>
                </a14:m>
                <a:endParaRPr lang="en-US" dirty="0"/>
              </a:p>
              <a:p>
                <a:r>
                  <a:rPr lang="en-US" dirty="0"/>
                  <a:t>Take the two’s complement of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5</m:t>
                        </m:r>
                      </m:e>
                      <m:sub>
                        <m:r>
                          <a:rPr lang="en-US" i="1" dirty="0" smtClean="0">
                            <a:latin typeface="Cambria Math" panose="02040503050406030204" pitchFamily="18" charset="0"/>
                          </a:rPr>
                          <m:t>10</m:t>
                        </m:r>
                      </m:sub>
                    </m:sSub>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1011</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oMath>
                </a14:m>
                <a:endParaRPr lang="en-US" dirty="0"/>
              </a:p>
              <a:p>
                <a:pPr lvl="1"/>
                <a14:m>
                  <m:oMath xmlns:m="http://schemas.openxmlformats.org/officeDocument/2006/math">
                    <m:sSub>
                      <m:sSubPr>
                        <m:ctrlPr>
                          <a:rPr lang="en-US" b="0" i="1" dirty="0" smtClean="0">
                            <a:latin typeface="Cambria Math" panose="02040503050406030204" pitchFamily="18" charset="0"/>
                          </a:rPr>
                        </m:ctrlPr>
                      </m:sSubPr>
                      <m:e>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5</m:t>
                            </m:r>
                          </m:e>
                          <m:sub>
                            <m:r>
                              <a:rPr lang="en-US" b="0" i="1" dirty="0" smtClean="0">
                                <a:latin typeface="Cambria Math" panose="02040503050406030204" pitchFamily="18" charset="0"/>
                              </a:rPr>
                              <m:t>10</m:t>
                            </m:r>
                          </m:sub>
                        </m:sSub>
                        <m:r>
                          <a:rPr lang="en-US" b="0" i="1" dirty="0" smtClean="0">
                            <a:latin typeface="Cambria Math" panose="02040503050406030204" pitchFamily="18" charset="0"/>
                          </a:rPr>
                          <m:t>=0101</m:t>
                        </m:r>
                      </m:e>
                      <m:sub>
                        <m:r>
                          <a:rPr lang="en-US" i="1" dirty="0">
                            <a:latin typeface="Cambria Math" panose="02040503050406030204" pitchFamily="18" charset="0"/>
                          </a:rPr>
                          <m:t>2</m:t>
                        </m:r>
                      </m:sub>
                    </m:sSub>
                  </m:oMath>
                </a14:m>
                <a:endParaRPr lang="en-US" dirty="0"/>
              </a:p>
              <a:p>
                <a:pPr lvl="1"/>
                <a:r>
                  <a:rPr lang="en-US" dirty="0"/>
                  <a:t>Invert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1010</m:t>
                        </m:r>
                      </m:e>
                      <m:sub>
                        <m:r>
                          <a:rPr lang="en-US" b="0" i="1" smtClean="0">
                            <a:latin typeface="Cambria Math" panose="02040503050406030204" pitchFamily="18" charset="0"/>
                          </a:rPr>
                          <m:t>2</m:t>
                        </m:r>
                      </m:sub>
                    </m:sSub>
                  </m:oMath>
                </a14:m>
                <a:endParaRPr lang="en-US" b="0" dirty="0"/>
              </a:p>
              <a:p>
                <a:pPr lvl="1"/>
                <a:r>
                  <a:rPr lang="en-US" b="0" dirty="0"/>
                  <a:t>Add 1: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1011</m:t>
                        </m:r>
                      </m:e>
                      <m:sub>
                        <m:r>
                          <a:rPr lang="en-US" b="0" i="1" dirty="0" smtClean="0">
                            <a:latin typeface="Cambria Math" panose="02040503050406030204" pitchFamily="18" charset="0"/>
                          </a:rPr>
                          <m:t>2</m:t>
                        </m:r>
                      </m:sub>
                    </m:sSub>
                  </m:oMath>
                </a14:m>
                <a:endParaRPr lang="en-US" dirty="0"/>
              </a:p>
              <a:p>
                <a:r>
                  <a:rPr lang="en-US" dirty="0"/>
                  <a:t> Add them: </a:t>
                </a:r>
                <a14:m>
                  <m:oMath xmlns:m="http://schemas.openxmlformats.org/officeDocument/2006/math">
                    <m:sSub>
                      <m:sSubPr>
                        <m:ctrlPr>
                          <a:rPr lang="en-US" i="1" dirty="0">
                            <a:latin typeface="Cambria Math" panose="02040503050406030204" pitchFamily="18" charset="0"/>
                          </a:rPr>
                        </m:ctrlPr>
                      </m:sSubPr>
                      <m:e>
                        <m:sSub>
                          <m:sSubPr>
                            <m:ctrlPr>
                              <a:rPr lang="en-US" i="1" dirty="0">
                                <a:latin typeface="Cambria Math" panose="02040503050406030204" pitchFamily="18" charset="0"/>
                              </a:rPr>
                            </m:ctrlPr>
                          </m:sSubPr>
                          <m:e>
                            <m:r>
                              <a:rPr lang="en-US" i="1" dirty="0">
                                <a:latin typeface="Cambria Math" panose="02040503050406030204" pitchFamily="18" charset="0"/>
                              </a:rPr>
                              <m:t>0011</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1011</m:t>
                            </m:r>
                          </m:e>
                          <m:sub>
                            <m:r>
                              <a:rPr lang="en-US" b="0" i="1" dirty="0" smtClean="0">
                                <a:latin typeface="Cambria Math" panose="02040503050406030204" pitchFamily="18" charset="0"/>
                              </a:rPr>
                              <m:t>2</m:t>
                            </m:r>
                          </m:sub>
                        </m:sSub>
                        <m:r>
                          <a:rPr lang="en-US" b="0" i="1" dirty="0" smtClean="0">
                            <a:latin typeface="Cambria Math" panose="02040503050406030204" pitchFamily="18" charset="0"/>
                          </a:rPr>
                          <m:t>= 1110</m:t>
                        </m:r>
                      </m:e>
                      <m:sub>
                        <m:r>
                          <a:rPr lang="en-US" b="0" i="1" dirty="0" smtClean="0">
                            <a:latin typeface="Cambria Math" panose="02040503050406030204" pitchFamily="18" charset="0"/>
                          </a:rPr>
                          <m:t>2</m:t>
                        </m:r>
                      </m:sub>
                    </m:sSub>
                    <m:r>
                      <a:rPr lang="en-US" b="0" i="0" dirty="0" smtClean="0">
                        <a:latin typeface="Cambria Math" panose="02040503050406030204" pitchFamily="18" charset="0"/>
                      </a:rPr>
                      <m:t>=</m:t>
                    </m:r>
                    <m:sSub>
                      <m:sSubPr>
                        <m:ctrlPr>
                          <a:rPr lang="en-US" b="0" i="0" dirty="0" smtClean="0">
                            <a:latin typeface="Cambria Math" panose="02040503050406030204" pitchFamily="18" charset="0"/>
                          </a:rPr>
                        </m:ctrlPr>
                      </m:sSubPr>
                      <m:e>
                        <m:r>
                          <a:rPr lang="en-US" b="0" i="0" dirty="0" smtClean="0">
                            <a:latin typeface="Cambria Math" panose="02040503050406030204" pitchFamily="18" charset="0"/>
                          </a:rPr>
                          <m:t>−2</m:t>
                        </m:r>
                      </m:e>
                      <m:sub>
                        <m:r>
                          <a:rPr lang="en-US" b="0" i="0" dirty="0" smtClean="0">
                            <a:latin typeface="Cambria Math" panose="02040503050406030204" pitchFamily="18" charset="0"/>
                          </a:rPr>
                          <m:t>10</m:t>
                        </m:r>
                      </m:sub>
                    </m:sSub>
                  </m:oMath>
                </a14:m>
                <a:endParaRPr lang="en-US" dirty="0"/>
              </a:p>
              <a:p>
                <a:pPr lvl="1"/>
                <a:r>
                  <a:rPr lang="en-US" dirty="0"/>
                  <a:t>How do you know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1110</m:t>
                        </m:r>
                      </m:e>
                      <m:sub>
                        <m:r>
                          <a:rPr lang="en-US" i="1" dirty="0">
                            <a:latin typeface="Cambria Math" panose="02040503050406030204" pitchFamily="18" charset="0"/>
                          </a:rPr>
                          <m:t>2</m:t>
                        </m:r>
                      </m:sub>
                    </m:sSub>
                    <m:r>
                      <a:rPr lang="en-US" dirty="0">
                        <a:latin typeface="Cambria Math" panose="02040503050406030204" pitchFamily="18" charset="0"/>
                      </a:rPr>
                      <m:t>=</m:t>
                    </m:r>
                    <m:sSub>
                      <m:sSubPr>
                        <m:ctrlPr>
                          <a:rPr lang="en-US" dirty="0">
                            <a:latin typeface="Cambria Math" panose="02040503050406030204" pitchFamily="18" charset="0"/>
                          </a:rPr>
                        </m:ctrlPr>
                      </m:sSubPr>
                      <m:e>
                        <m:r>
                          <a:rPr lang="en-US" dirty="0">
                            <a:latin typeface="Cambria Math" panose="02040503050406030204" pitchFamily="18" charset="0"/>
                          </a:rPr>
                          <m:t>−2</m:t>
                        </m:r>
                      </m:e>
                      <m:sub>
                        <m:r>
                          <a:rPr lang="en-US" dirty="0">
                            <a:latin typeface="Cambria Math" panose="02040503050406030204" pitchFamily="18" charset="0"/>
                          </a:rPr>
                          <m:t>10</m:t>
                        </m:r>
                      </m:sub>
                    </m:sSub>
                    <m:r>
                      <a:rPr lang="en-US" i="1" dirty="0">
                        <a:latin typeface="Cambria Math" panose="02040503050406030204" pitchFamily="18" charset="0"/>
                      </a:rPr>
                      <m:t> </m:t>
                    </m:r>
                  </m:oMath>
                </a14:m>
                <a:r>
                  <a:rPr lang="en-US" dirty="0"/>
                  <a:t>?</a:t>
                </a:r>
              </a:p>
              <a:p>
                <a:pPr lvl="2"/>
                <a:r>
                  <a:rPr lang="en-US" sz="1800" dirty="0"/>
                  <a:t>Invert and then 1: </a:t>
                </a:r>
                <a14:m>
                  <m:oMath xmlns:m="http://schemas.openxmlformats.org/officeDocument/2006/math">
                    <m:r>
                      <a:rPr lang="en-US" sz="1800" b="0" i="0" dirty="0" smtClean="0">
                        <a:latin typeface="Cambria Math" panose="02040503050406030204" pitchFamily="18" charset="0"/>
                      </a:rPr>
                      <m:t>0001+1=</m:t>
                    </m:r>
                    <m:r>
                      <a:rPr lang="en-US" sz="1800" b="0" i="1" dirty="0" smtClean="0">
                        <a:latin typeface="Cambria Math" panose="02040503050406030204" pitchFamily="18" charset="0"/>
                      </a:rPr>
                      <m:t>0010=2</m:t>
                    </m:r>
                  </m:oMath>
                </a14:m>
                <a:endParaRPr lang="en-US" sz="1800" dirty="0"/>
              </a:p>
              <a:p>
                <a:pPr lvl="2"/>
                <a:r>
                  <a:rPr lang="en-US" sz="1800" dirty="0"/>
                  <a:t>So </a:t>
                </a:r>
                <a14:m>
                  <m:oMath xmlns:m="http://schemas.openxmlformats.org/officeDocument/2006/math">
                    <m:sSub>
                      <m:sSubPr>
                        <m:ctrlPr>
                          <a:rPr lang="en-US" sz="1800" b="0" i="0" dirty="0" smtClean="0">
                            <a:latin typeface="Cambria Math" panose="02040503050406030204" pitchFamily="18" charset="0"/>
                          </a:rPr>
                        </m:ctrlPr>
                      </m:sSubPr>
                      <m:e>
                        <m:r>
                          <a:rPr lang="en-US" sz="1800" b="0" i="0" dirty="0" smtClean="0">
                            <a:latin typeface="Cambria Math" panose="02040503050406030204" pitchFamily="18" charset="0"/>
                          </a:rPr>
                          <m:t>11</m:t>
                        </m:r>
                        <m:r>
                          <a:rPr lang="en-US" sz="1800" b="0" i="1" dirty="0" smtClean="0">
                            <a:latin typeface="Cambria Math" panose="02040503050406030204" pitchFamily="18" charset="0"/>
                          </a:rPr>
                          <m:t>10</m:t>
                        </m:r>
                      </m:e>
                      <m:sub>
                        <m:r>
                          <a:rPr lang="en-US" sz="1800" b="0" i="1" dirty="0" smtClean="0">
                            <a:latin typeface="Cambria Math" panose="02040503050406030204" pitchFamily="18" charset="0"/>
                          </a:rPr>
                          <m:t>2</m:t>
                        </m:r>
                      </m:sub>
                    </m:sSub>
                    <m:r>
                      <a:rPr lang="en-US" sz="1800" b="0" i="1" dirty="0" smtClean="0">
                        <a:latin typeface="Cambria Math" panose="02040503050406030204" pitchFamily="18" charset="0"/>
                      </a:rPr>
                      <m:t>=</m:t>
                    </m:r>
                    <m:r>
                      <a:rPr lang="en-US" sz="1800" i="1" dirty="0">
                        <a:latin typeface="Cambria Math" panose="02040503050406030204" pitchFamily="18" charset="0"/>
                      </a:rPr>
                      <m:t>−</m:t>
                    </m:r>
                    <m:sSub>
                      <m:sSubPr>
                        <m:ctrlPr>
                          <a:rPr lang="en-US" sz="1800" i="1" dirty="0">
                            <a:latin typeface="Cambria Math" panose="02040503050406030204" pitchFamily="18" charset="0"/>
                          </a:rPr>
                        </m:ctrlPr>
                      </m:sSubPr>
                      <m:e>
                        <m:r>
                          <a:rPr lang="en-US" sz="1800" i="1" dirty="0">
                            <a:latin typeface="Cambria Math" panose="02040503050406030204" pitchFamily="18" charset="0"/>
                          </a:rPr>
                          <m:t>2</m:t>
                        </m:r>
                      </m:e>
                      <m:sub>
                        <m:r>
                          <a:rPr lang="en-US" sz="1800" i="1" dirty="0">
                            <a:latin typeface="Cambria Math" panose="02040503050406030204" pitchFamily="18" charset="0"/>
                          </a:rPr>
                          <m:t>10</m:t>
                        </m:r>
                      </m:sub>
                    </m:sSub>
                  </m:oMath>
                </a14:m>
                <a:r>
                  <a:rPr lang="en-US" sz="1800" dirty="0"/>
                  <a:t> </a:t>
                </a:r>
              </a:p>
            </p:txBody>
          </p:sp>
        </mc:Choice>
        <mc:Fallback xmlns="">
          <p:sp>
            <p:nvSpPr>
              <p:cNvPr id="4" name="Content Placeholder 3">
                <a:extLst>
                  <a:ext uri="{FF2B5EF4-FFF2-40B4-BE49-F238E27FC236}">
                    <a16:creationId xmlns:a16="http://schemas.microsoft.com/office/drawing/2014/main" id="{82EF2F28-44B8-6BC9-79CF-5DD2F616FCD3}"/>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spTree>
    <p:extLst>
      <p:ext uri="{BB962C8B-B14F-4D97-AF65-F5344CB8AC3E}">
        <p14:creationId xmlns:p14="http://schemas.microsoft.com/office/powerpoint/2010/main" val="3355119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491F9-1C6B-B229-4E16-15FAFE618A4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038F4D5-1B19-8AAB-81EE-957B0ACF9AD0}"/>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Sign extension in two’s complements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CF332CC7-8D2C-9FE9-5D59-FBC08F3BF867}"/>
              </a:ext>
            </a:extLst>
          </p:cNvPr>
          <p:cNvSpPr>
            <a:spLocks noGrp="1"/>
          </p:cNvSpPr>
          <p:nvPr>
            <p:ph type="sldNum" sz="quarter" idx="12"/>
          </p:nvPr>
        </p:nvSpPr>
        <p:spPr/>
        <p:txBody>
          <a:bodyPr/>
          <a:lstStyle/>
          <a:p>
            <a:fld id="{CC057153-B650-4DEB-B370-79DDCFDCE934}" type="slidenum">
              <a:rPr lang="en-US" smtClean="0"/>
              <a:t>75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DE1BE95-7DFF-7FBA-28C2-ED9C71ACCE6C}"/>
                  </a:ext>
                </a:extLst>
              </p:cNvPr>
              <p:cNvSpPr>
                <a:spLocks noGrp="1"/>
              </p:cNvSpPr>
              <p:nvPr>
                <p:ph idx="1"/>
              </p:nvPr>
            </p:nvSpPr>
            <p:spPr>
              <a:xfrm>
                <a:off x="612647" y="1715532"/>
                <a:ext cx="10817353" cy="4593828"/>
              </a:xfrm>
            </p:spPr>
            <p:txBody>
              <a:bodyPr>
                <a:noAutofit/>
              </a:bodyPr>
              <a:lstStyle/>
              <a:p>
                <a:r>
                  <a:rPr lang="en-US" b="1" dirty="0"/>
                  <a:t>Sign extension</a:t>
                </a:r>
                <a:r>
                  <a:rPr lang="en-US" dirty="0"/>
                  <a:t>: when extending a two’s complement number in more bits, we need to copy the sign bit.</a:t>
                </a:r>
              </a:p>
              <a:p>
                <a:r>
                  <a:rPr lang="en-US" dirty="0"/>
                  <a:t>For example, if we have 4 bits the numbers </a:t>
                </a:r>
                <a14:m>
                  <m:oMath xmlns:m="http://schemas.openxmlformats.org/officeDocument/2006/math">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3</m:t>
                        </m:r>
                      </m:e>
                      <m:sub>
                        <m:r>
                          <a:rPr lang="en-US" i="1" dirty="0" smtClean="0">
                            <a:latin typeface="Cambria Math" panose="02040503050406030204" pitchFamily="18" charset="0"/>
                          </a:rPr>
                          <m:t>10</m:t>
                        </m:r>
                      </m:sub>
                    </m:sSub>
                    <m:r>
                      <a:rPr lang="en-US" i="1" dirty="0">
                        <a:latin typeface="Cambria Math" panose="02040503050406030204" pitchFamily="18" charset="0"/>
                      </a:rPr>
                      <m:t> </m:t>
                    </m:r>
                  </m:oMath>
                </a14:m>
                <a:r>
                  <a:rPr lang="en-US" dirty="0"/>
                  <a:t>and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3</m:t>
                        </m:r>
                      </m:e>
                      <m:sub>
                        <m:r>
                          <a:rPr lang="en-US" i="1" dirty="0" smtClean="0">
                            <a:latin typeface="Cambria Math" panose="02040503050406030204" pitchFamily="18" charset="0"/>
                          </a:rPr>
                          <m:t>10</m:t>
                        </m:r>
                      </m:sub>
                    </m:sSub>
                  </m:oMath>
                </a14:m>
                <a:r>
                  <a:rPr lang="en-US" dirty="0"/>
                  <a:t> are written in binary as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1101</m:t>
                        </m:r>
                      </m:e>
                      <m:sub>
                        <m:r>
                          <a:rPr lang="en-US" b="0" i="1" dirty="0" smtClean="0">
                            <a:latin typeface="Cambria Math" panose="02040503050406030204" pitchFamily="18" charset="0"/>
                          </a:rPr>
                          <m:t>2</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0011</m:t>
                        </m:r>
                      </m:e>
                      <m:sub>
                        <m:r>
                          <a:rPr lang="en-US" b="0" i="1" smtClean="0">
                            <a:latin typeface="Cambria Math" panose="02040503050406030204" pitchFamily="18" charset="0"/>
                          </a:rPr>
                          <m:t>2</m:t>
                        </m:r>
                      </m:sub>
                    </m:sSub>
                  </m:oMath>
                </a14:m>
                <a:r>
                  <a:rPr lang="en-US" dirty="0"/>
                  <a:t>. </a:t>
                </a:r>
              </a:p>
              <a:p>
                <a:r>
                  <a:rPr lang="en-US" dirty="0"/>
                  <a:t>If we want to sign extend them to 8 bits, we would need to copy the sign bit 4 times to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1111</m:t>
                        </m:r>
                        <m:r>
                          <a:rPr lang="en-US" i="1" dirty="0" smtClean="0">
                            <a:latin typeface="Cambria Math" panose="02040503050406030204" pitchFamily="18" charset="0"/>
                          </a:rPr>
                          <m:t>1101</m:t>
                        </m:r>
                      </m:e>
                      <m:sub>
                        <m:r>
                          <a:rPr lang="en-US" b="0" i="1" dirty="0" smtClean="0">
                            <a:latin typeface="Cambria Math" panose="02040503050406030204" pitchFamily="18" charset="0"/>
                          </a:rPr>
                          <m:t>2</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00000011</m:t>
                        </m:r>
                      </m:e>
                      <m:sub>
                        <m:r>
                          <a:rPr lang="en-US" b="0" i="1" smtClean="0">
                            <a:latin typeface="Cambria Math" panose="02040503050406030204" pitchFamily="18" charset="0"/>
                          </a:rPr>
                          <m:t>2</m:t>
                        </m:r>
                      </m:sub>
                    </m:sSub>
                  </m:oMath>
                </a14:m>
                <a:r>
                  <a:rPr lang="en-US" dirty="0"/>
                  <a:t>, respectively. </a:t>
                </a:r>
              </a:p>
            </p:txBody>
          </p:sp>
        </mc:Choice>
        <mc:Fallback xmlns="">
          <p:sp>
            <p:nvSpPr>
              <p:cNvPr id="4" name="Content Placeholder 3">
                <a:extLst>
                  <a:ext uri="{FF2B5EF4-FFF2-40B4-BE49-F238E27FC236}">
                    <a16:creationId xmlns:a16="http://schemas.microsoft.com/office/drawing/2014/main" id="{9DE1BE95-7DFF-7FBA-28C2-ED9C71ACCE6C}"/>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spTree>
    <p:extLst>
      <p:ext uri="{BB962C8B-B14F-4D97-AF65-F5344CB8AC3E}">
        <p14:creationId xmlns:p14="http://schemas.microsoft.com/office/powerpoint/2010/main" val="6052641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6B905-E9EC-B1C7-01A8-03F26680AE6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D1583951-CA0D-6789-0964-4DD419553F7C}"/>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Why number representation errors matter</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11294D1-0785-CD7B-E3BD-ACD0B2B41C38}"/>
              </a:ext>
            </a:extLst>
          </p:cNvPr>
          <p:cNvSpPr>
            <a:spLocks noGrp="1"/>
          </p:cNvSpPr>
          <p:nvPr>
            <p:ph type="sldNum" sz="quarter" idx="12"/>
          </p:nvPr>
        </p:nvSpPr>
        <p:spPr/>
        <p:txBody>
          <a:bodyPr/>
          <a:lstStyle/>
          <a:p>
            <a:fld id="{CC057153-B650-4DEB-B370-79DDCFDCE934}" type="slidenum">
              <a:rPr lang="en-US" smtClean="0"/>
              <a:t>76</a:t>
            </a:fld>
            <a:endParaRPr lang="en-US"/>
          </a:p>
        </p:txBody>
      </p:sp>
      <p:sp>
        <p:nvSpPr>
          <p:cNvPr id="4" name="Content Placeholder 3">
            <a:extLst>
              <a:ext uri="{FF2B5EF4-FFF2-40B4-BE49-F238E27FC236}">
                <a16:creationId xmlns:a16="http://schemas.microsoft.com/office/drawing/2014/main" id="{EFC99FD6-3EBC-1203-13C5-AE4071FC1BD5}"/>
              </a:ext>
            </a:extLst>
          </p:cNvPr>
          <p:cNvSpPr>
            <a:spLocks noGrp="1"/>
          </p:cNvSpPr>
          <p:nvPr>
            <p:ph idx="1"/>
          </p:nvPr>
        </p:nvSpPr>
        <p:spPr>
          <a:xfrm>
            <a:off x="612647" y="1715532"/>
            <a:ext cx="10817353" cy="4593828"/>
          </a:xfrm>
        </p:spPr>
        <p:txBody>
          <a:bodyPr>
            <a:noAutofit/>
          </a:bodyPr>
          <a:lstStyle/>
          <a:p>
            <a:r>
              <a:rPr lang="en-US" dirty="0"/>
              <a:t>1. Ariane 5 Rocket Explosion (1996)</a:t>
            </a:r>
          </a:p>
          <a:p>
            <a:pPr lvl="1"/>
            <a:r>
              <a:rPr lang="en-US" dirty="0"/>
              <a:t>Flight software converted a 64-bit floating point value into a 16-bit signed integer.</a:t>
            </a:r>
          </a:p>
          <a:p>
            <a:pPr lvl="1"/>
            <a:r>
              <a:rPr lang="en-US" dirty="0"/>
              <a:t>The value was too large which caused an overflow which led to system failure.</a:t>
            </a:r>
          </a:p>
          <a:p>
            <a:pPr lvl="1"/>
            <a:r>
              <a:rPr lang="en-US" dirty="0"/>
              <a:t>The rocket self-destructed 40 seconds after launch leading to a loss of $370 million. </a:t>
            </a:r>
          </a:p>
          <a:p>
            <a:r>
              <a:rPr lang="en-US" dirty="0"/>
              <a:t>2. Classic Video Games</a:t>
            </a:r>
          </a:p>
          <a:p>
            <a:pPr lvl="1"/>
            <a:r>
              <a:rPr lang="en-US" dirty="0"/>
              <a:t>Many classic video games stored scores/lives in 8-bit signed integers (−128, … ,127)</a:t>
            </a:r>
          </a:p>
          <a:p>
            <a:pPr lvl="1"/>
            <a:r>
              <a:rPr lang="en-US" dirty="0"/>
              <a:t>If score exceeded 127 it wrapped to negative values.</a:t>
            </a:r>
          </a:p>
          <a:p>
            <a:pPr lvl="1"/>
            <a:r>
              <a:rPr lang="en-US" dirty="0"/>
              <a:t>Players suddenly saw “negative lives” or game crashes.</a:t>
            </a:r>
          </a:p>
        </p:txBody>
      </p:sp>
    </p:spTree>
    <p:extLst>
      <p:ext uri="{BB962C8B-B14F-4D97-AF65-F5344CB8AC3E}">
        <p14:creationId xmlns:p14="http://schemas.microsoft.com/office/powerpoint/2010/main" val="38136570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0A85E781-0785-BF28-63B6-F744FE8A47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8DD1BA-EB48-EB18-760B-5DED41067265}"/>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Shifting</a:t>
            </a:r>
          </a:p>
        </p:txBody>
      </p:sp>
      <p:sp>
        <p:nvSpPr>
          <p:cNvPr id="30" name="Slide Number Placeholder 29">
            <a:extLst>
              <a:ext uri="{FF2B5EF4-FFF2-40B4-BE49-F238E27FC236}">
                <a16:creationId xmlns:a16="http://schemas.microsoft.com/office/drawing/2014/main" id="{89C5DEA6-0257-3A71-2359-A65F978025ED}"/>
              </a:ext>
            </a:extLst>
          </p:cNvPr>
          <p:cNvSpPr>
            <a:spLocks noGrp="1"/>
          </p:cNvSpPr>
          <p:nvPr>
            <p:ph type="sldNum" sz="quarter" idx="12"/>
          </p:nvPr>
        </p:nvSpPr>
        <p:spPr/>
        <p:txBody>
          <a:bodyPr/>
          <a:lstStyle/>
          <a:p>
            <a:fld id="{CC057153-B650-4DEB-B370-79DDCFDCE934}" type="slidenum">
              <a:rPr lang="en-US" smtClean="0"/>
              <a:t>77</a:t>
            </a:fld>
            <a:endParaRPr lang="en-US"/>
          </a:p>
        </p:txBody>
      </p:sp>
      <p:sp>
        <p:nvSpPr>
          <p:cNvPr id="31" name="TextBox 30">
            <a:extLst>
              <a:ext uri="{FF2B5EF4-FFF2-40B4-BE49-F238E27FC236}">
                <a16:creationId xmlns:a16="http://schemas.microsoft.com/office/drawing/2014/main" id="{844F4026-3EBC-E3D2-656D-5DF55EF429F0}"/>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5528565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variable length numbers</a:t>
            </a:r>
          </a:p>
        </p:txBody>
      </p:sp>
      <p:sp>
        <p:nvSpPr>
          <p:cNvPr id="3" name="Content Placeholder 2"/>
          <p:cNvSpPr>
            <a:spLocks noGrp="1"/>
          </p:cNvSpPr>
          <p:nvPr>
            <p:ph sz="quarter" idx="1"/>
          </p:nvPr>
        </p:nvSpPr>
        <p:spPr>
          <a:xfrm>
            <a:off x="612648" y="1600200"/>
            <a:ext cx="10966704" cy="1193800"/>
          </a:xfrm>
        </p:spPr>
        <p:txBody>
          <a:bodyPr>
            <a:normAutofit/>
          </a:bodyPr>
          <a:lstStyle/>
          <a:p>
            <a:pPr marL="0" indent="0">
              <a:buNone/>
            </a:pPr>
            <a:r>
              <a:rPr lang="en-US" sz="2400" dirty="0"/>
              <a:t>Shifting shifts the binary representation of the number right or left</a:t>
            </a:r>
          </a:p>
        </p:txBody>
      </p:sp>
      <p:sp>
        <p:nvSpPr>
          <p:cNvPr id="4" name="TextBox 3"/>
          <p:cNvSpPr txBox="1"/>
          <p:nvPr/>
        </p:nvSpPr>
        <p:spPr>
          <a:xfrm>
            <a:off x="4572261" y="3634447"/>
            <a:ext cx="1747081" cy="646331"/>
          </a:xfrm>
          <a:prstGeom prst="rect">
            <a:avLst/>
          </a:prstGeom>
          <a:noFill/>
        </p:spPr>
        <p:txBody>
          <a:bodyPr wrap="none" rtlCol="0">
            <a:spAutoFit/>
          </a:bodyPr>
          <a:lstStyle/>
          <a:p>
            <a:r>
              <a:rPr lang="en-US" sz="3600" dirty="0"/>
              <a:t>37 &gt;&gt; 2</a:t>
            </a:r>
          </a:p>
        </p:txBody>
      </p:sp>
      <p:sp>
        <p:nvSpPr>
          <p:cNvPr id="5" name="TextBox 4"/>
          <p:cNvSpPr txBox="1"/>
          <p:nvPr/>
        </p:nvSpPr>
        <p:spPr>
          <a:xfrm>
            <a:off x="2370668" y="4928780"/>
            <a:ext cx="3144707" cy="461665"/>
          </a:xfrm>
          <a:prstGeom prst="rect">
            <a:avLst/>
          </a:prstGeom>
          <a:noFill/>
        </p:spPr>
        <p:txBody>
          <a:bodyPr wrap="none" rtlCol="0">
            <a:spAutoFit/>
          </a:bodyPr>
          <a:lstStyle/>
          <a:p>
            <a:r>
              <a:rPr lang="en-US" sz="2400" dirty="0">
                <a:solidFill>
                  <a:srgbClr val="0000FF"/>
                </a:solidFill>
              </a:rPr>
              <a:t>number to be shifted</a:t>
            </a:r>
          </a:p>
        </p:txBody>
      </p:sp>
      <p:sp>
        <p:nvSpPr>
          <p:cNvPr id="7" name="TextBox 6"/>
          <p:cNvSpPr txBox="1"/>
          <p:nvPr/>
        </p:nvSpPr>
        <p:spPr>
          <a:xfrm>
            <a:off x="5086525" y="5427722"/>
            <a:ext cx="1529842" cy="461665"/>
          </a:xfrm>
          <a:prstGeom prst="rect">
            <a:avLst/>
          </a:prstGeom>
          <a:noFill/>
        </p:spPr>
        <p:txBody>
          <a:bodyPr wrap="none" rtlCol="0">
            <a:spAutoFit/>
          </a:bodyPr>
          <a:lstStyle/>
          <a:p>
            <a:r>
              <a:rPr lang="en-US" sz="2400" dirty="0">
                <a:solidFill>
                  <a:srgbClr val="0000FF"/>
                </a:solidFill>
              </a:rPr>
              <a:t>right shift</a:t>
            </a:r>
          </a:p>
        </p:txBody>
      </p:sp>
      <p:sp>
        <p:nvSpPr>
          <p:cNvPr id="8" name="TextBox 7"/>
          <p:cNvSpPr txBox="1"/>
          <p:nvPr/>
        </p:nvSpPr>
        <p:spPr>
          <a:xfrm>
            <a:off x="6889925" y="4928780"/>
            <a:ext cx="4080604" cy="461665"/>
          </a:xfrm>
          <a:prstGeom prst="rect">
            <a:avLst/>
          </a:prstGeom>
          <a:noFill/>
        </p:spPr>
        <p:txBody>
          <a:bodyPr wrap="none" rtlCol="0">
            <a:spAutoFit/>
          </a:bodyPr>
          <a:lstStyle/>
          <a:p>
            <a:r>
              <a:rPr lang="en-US" sz="2400" dirty="0">
                <a:solidFill>
                  <a:srgbClr val="0000FF"/>
                </a:solidFill>
              </a:rPr>
              <a:t>number of positions to shift</a:t>
            </a:r>
          </a:p>
        </p:txBody>
      </p:sp>
      <p:cxnSp>
        <p:nvCxnSpPr>
          <p:cNvPr id="10" name="Straight Arrow Connector 9"/>
          <p:cNvCxnSpPr/>
          <p:nvPr/>
        </p:nvCxnSpPr>
        <p:spPr>
          <a:xfrm flipV="1">
            <a:off x="4064001" y="4280777"/>
            <a:ext cx="719667" cy="64800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V="1">
            <a:off x="5655734" y="4280778"/>
            <a:ext cx="0" cy="99677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6404764" y="4179178"/>
            <a:ext cx="1822014" cy="74960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697742" y="3661280"/>
            <a:ext cx="441422" cy="646331"/>
          </a:xfrm>
          <a:prstGeom prst="rect">
            <a:avLst/>
          </a:prstGeom>
          <a:noFill/>
        </p:spPr>
        <p:txBody>
          <a:bodyPr wrap="none" rtlCol="0">
            <a:spAutoFit/>
          </a:bodyPr>
          <a:lstStyle/>
          <a:p>
            <a:r>
              <a:rPr lang="en-US" sz="3600" dirty="0">
                <a:solidFill>
                  <a:srgbClr val="FF0000"/>
                </a:solidFill>
                <a:latin typeface="Arial"/>
                <a:cs typeface="Arial"/>
              </a:rPr>
              <a:t>?</a:t>
            </a:r>
          </a:p>
        </p:txBody>
      </p:sp>
    </p:spTree>
    <p:extLst>
      <p:ext uri="{BB962C8B-B14F-4D97-AF65-F5344CB8AC3E}">
        <p14:creationId xmlns:p14="http://schemas.microsoft.com/office/powerpoint/2010/main" val="371868554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variable length numbers</a:t>
            </a:r>
          </a:p>
        </p:txBody>
      </p:sp>
      <p:sp>
        <p:nvSpPr>
          <p:cNvPr id="12" name="TextBox 11"/>
          <p:cNvSpPr txBox="1"/>
          <p:nvPr/>
        </p:nvSpPr>
        <p:spPr>
          <a:xfrm>
            <a:off x="4572261" y="3634447"/>
            <a:ext cx="1747081" cy="646331"/>
          </a:xfrm>
          <a:prstGeom prst="rect">
            <a:avLst/>
          </a:prstGeom>
          <a:noFill/>
        </p:spPr>
        <p:txBody>
          <a:bodyPr wrap="none" rtlCol="0">
            <a:spAutoFit/>
          </a:bodyPr>
          <a:lstStyle/>
          <a:p>
            <a:r>
              <a:rPr lang="en-US" sz="3600" dirty="0"/>
              <a:t>37 &gt;&gt; 2</a:t>
            </a:r>
          </a:p>
        </p:txBody>
      </p:sp>
      <p:sp>
        <p:nvSpPr>
          <p:cNvPr id="14" name="TextBox 13"/>
          <p:cNvSpPr txBox="1"/>
          <p:nvPr/>
        </p:nvSpPr>
        <p:spPr>
          <a:xfrm>
            <a:off x="1840316" y="5122179"/>
            <a:ext cx="717953" cy="646331"/>
          </a:xfrm>
          <a:prstGeom prst="rect">
            <a:avLst/>
          </a:prstGeom>
          <a:noFill/>
        </p:spPr>
        <p:txBody>
          <a:bodyPr wrap="none" rtlCol="0">
            <a:spAutoFit/>
          </a:bodyPr>
          <a:lstStyle/>
          <a:p>
            <a:r>
              <a:rPr lang="en-US" sz="3600" dirty="0"/>
              <a:t>37</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680508" y="5133313"/>
            <a:ext cx="1637564" cy="646331"/>
          </a:xfrm>
          <a:prstGeom prst="rect">
            <a:avLst/>
          </a:prstGeom>
          <a:noFill/>
        </p:spPr>
        <p:txBody>
          <a:bodyPr wrap="none" rtlCol="0">
            <a:spAutoFit/>
          </a:bodyPr>
          <a:lstStyle/>
          <a:p>
            <a:r>
              <a:rPr lang="en-US" sz="3600" dirty="0"/>
              <a:t>100101</a:t>
            </a:r>
          </a:p>
        </p:txBody>
      </p:sp>
      <p:sp>
        <p:nvSpPr>
          <p:cNvPr id="19" name="Right Arrow 18"/>
          <p:cNvSpPr/>
          <p:nvPr/>
        </p:nvSpPr>
        <p:spPr>
          <a:xfrm>
            <a:off x="5742578"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685974" y="5954889"/>
            <a:ext cx="3073855" cy="707886"/>
          </a:xfrm>
          <a:prstGeom prst="rect">
            <a:avLst/>
          </a:prstGeom>
          <a:noFill/>
        </p:spPr>
        <p:txBody>
          <a:bodyPr wrap="none" rtlCol="0">
            <a:spAutoFit/>
          </a:bodyPr>
          <a:lstStyle/>
          <a:p>
            <a:r>
              <a:rPr lang="en-US" sz="2000" dirty="0"/>
              <a:t>shift right two positions</a:t>
            </a:r>
          </a:p>
          <a:p>
            <a:r>
              <a:rPr lang="en-US" sz="2000" dirty="0"/>
              <a:t>(discard bits shifting off)</a:t>
            </a:r>
          </a:p>
        </p:txBody>
      </p:sp>
      <p:sp>
        <p:nvSpPr>
          <p:cNvPr id="21" name="TextBox 20"/>
          <p:cNvSpPr txBox="1"/>
          <p:nvPr/>
        </p:nvSpPr>
        <p:spPr>
          <a:xfrm>
            <a:off x="6514021" y="5133313"/>
            <a:ext cx="1637564" cy="646331"/>
          </a:xfrm>
          <a:prstGeom prst="rect">
            <a:avLst/>
          </a:prstGeom>
          <a:noFill/>
        </p:spPr>
        <p:txBody>
          <a:bodyPr wrap="none" rtlCol="0">
            <a:spAutoFit/>
          </a:bodyPr>
          <a:lstStyle/>
          <a:p>
            <a:r>
              <a:rPr lang="en-US" sz="3600" dirty="0"/>
              <a:t>1001</a:t>
            </a:r>
            <a:r>
              <a:rPr lang="en-US" sz="3600" strike="sngStrike" dirty="0"/>
              <a:t>01</a:t>
            </a:r>
          </a:p>
        </p:txBody>
      </p:sp>
      <p:sp>
        <p:nvSpPr>
          <p:cNvPr id="22" name="TextBox 21"/>
          <p:cNvSpPr txBox="1"/>
          <p:nvPr/>
        </p:nvSpPr>
        <p:spPr>
          <a:xfrm>
            <a:off x="9019640" y="5133313"/>
            <a:ext cx="473206" cy="646331"/>
          </a:xfrm>
          <a:prstGeom prst="rect">
            <a:avLst/>
          </a:prstGeom>
          <a:noFill/>
        </p:spPr>
        <p:txBody>
          <a:bodyPr wrap="none" rtlCol="0">
            <a:spAutoFit/>
          </a:bodyPr>
          <a:lstStyle/>
          <a:p>
            <a:r>
              <a:rPr lang="en-US" sz="3600" dirty="0"/>
              <a:t>9</a:t>
            </a:r>
          </a:p>
        </p:txBody>
      </p:sp>
      <p:sp>
        <p:nvSpPr>
          <p:cNvPr id="23" name="Right Arrow 22"/>
          <p:cNvSpPr/>
          <p:nvPr/>
        </p:nvSpPr>
        <p:spPr>
          <a:xfrm>
            <a:off x="8128724" y="528103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8102387" y="6110111"/>
            <a:ext cx="1727974" cy="400110"/>
          </a:xfrm>
          <a:prstGeom prst="rect">
            <a:avLst/>
          </a:prstGeom>
          <a:noFill/>
        </p:spPr>
        <p:txBody>
          <a:bodyPr wrap="none" rtlCol="0">
            <a:spAutoFit/>
          </a:bodyPr>
          <a:lstStyle/>
          <a:p>
            <a:r>
              <a:rPr lang="en-US" sz="2000" dirty="0"/>
              <a:t>decimal form</a:t>
            </a:r>
          </a:p>
        </p:txBody>
      </p:sp>
      <p:sp>
        <p:nvSpPr>
          <p:cNvPr id="6" name="Content Placeholder 2">
            <a:extLst>
              <a:ext uri="{FF2B5EF4-FFF2-40B4-BE49-F238E27FC236}">
                <a16:creationId xmlns:a16="http://schemas.microsoft.com/office/drawing/2014/main" id="{70B43770-54B0-D7E3-3D3F-C6C08ECA57EA}"/>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78149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8" grpId="0"/>
      <p:bldP spid="19" grpId="0" animBg="1"/>
      <p:bldP spid="20" grpId="0"/>
      <p:bldP spid="21" grpId="0"/>
      <p:bldP spid="22" grpId="0"/>
      <p:bldP spid="23" grpId="0" animBg="1"/>
      <p:bldP spid="2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4" name="TextBox 3"/>
          <p:cNvSpPr txBox="1"/>
          <p:nvPr/>
        </p:nvSpPr>
        <p:spPr>
          <a:xfrm>
            <a:off x="4572260" y="3634447"/>
            <a:ext cx="1819428" cy="646331"/>
          </a:xfrm>
          <a:prstGeom prst="rect">
            <a:avLst/>
          </a:prstGeom>
          <a:noFill/>
        </p:spPr>
        <p:txBody>
          <a:bodyPr wrap="none" rtlCol="0">
            <a:spAutoFit/>
          </a:bodyPr>
          <a:lstStyle/>
          <a:p>
            <a:r>
              <a:rPr lang="en-US" sz="3600" dirty="0"/>
              <a:t>37 &gt;&gt; 3</a:t>
            </a:r>
          </a:p>
        </p:txBody>
      </p:sp>
      <p:sp>
        <p:nvSpPr>
          <p:cNvPr id="16" name="TextBox 15"/>
          <p:cNvSpPr txBox="1"/>
          <p:nvPr/>
        </p:nvSpPr>
        <p:spPr>
          <a:xfrm>
            <a:off x="6697742" y="3661280"/>
            <a:ext cx="441422" cy="646331"/>
          </a:xfrm>
          <a:prstGeom prst="rect">
            <a:avLst/>
          </a:prstGeom>
          <a:noFill/>
        </p:spPr>
        <p:txBody>
          <a:bodyPr wrap="none" rtlCol="0">
            <a:spAutoFit/>
          </a:bodyPr>
          <a:lstStyle/>
          <a:p>
            <a:r>
              <a:rPr lang="en-US" sz="3600" dirty="0">
                <a:solidFill>
                  <a:srgbClr val="FF0000"/>
                </a:solidFill>
                <a:latin typeface="Arial"/>
                <a:cs typeface="Arial"/>
              </a:rPr>
              <a:t>?</a:t>
            </a:r>
          </a:p>
        </p:txBody>
      </p:sp>
      <p:sp>
        <p:nvSpPr>
          <p:cNvPr id="5" name="Content Placeholder 2">
            <a:extLst>
              <a:ext uri="{FF2B5EF4-FFF2-40B4-BE49-F238E27FC236}">
                <a16:creationId xmlns:a16="http://schemas.microsoft.com/office/drawing/2014/main" id="{C5445459-D64C-69D3-CD7B-626A5CE06C38}"/>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4315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2" name="TextBox 11"/>
          <p:cNvSpPr txBox="1"/>
          <p:nvPr/>
        </p:nvSpPr>
        <p:spPr>
          <a:xfrm>
            <a:off x="4572260" y="3634447"/>
            <a:ext cx="1819428" cy="646331"/>
          </a:xfrm>
          <a:prstGeom prst="rect">
            <a:avLst/>
          </a:prstGeom>
          <a:noFill/>
        </p:spPr>
        <p:txBody>
          <a:bodyPr wrap="none" rtlCol="0">
            <a:spAutoFit/>
          </a:bodyPr>
          <a:lstStyle/>
          <a:p>
            <a:r>
              <a:rPr lang="en-US" sz="3600" dirty="0"/>
              <a:t>37 &gt;&gt; 3</a:t>
            </a:r>
          </a:p>
        </p:txBody>
      </p:sp>
      <p:sp>
        <p:nvSpPr>
          <p:cNvPr id="14" name="TextBox 13"/>
          <p:cNvSpPr txBox="1"/>
          <p:nvPr/>
        </p:nvSpPr>
        <p:spPr>
          <a:xfrm>
            <a:off x="1840316" y="5122179"/>
            <a:ext cx="717953" cy="646331"/>
          </a:xfrm>
          <a:prstGeom prst="rect">
            <a:avLst/>
          </a:prstGeom>
          <a:noFill/>
        </p:spPr>
        <p:txBody>
          <a:bodyPr wrap="none" rtlCol="0">
            <a:spAutoFit/>
          </a:bodyPr>
          <a:lstStyle/>
          <a:p>
            <a:r>
              <a:rPr lang="en-US" sz="3600" dirty="0"/>
              <a:t>37</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680508" y="5133313"/>
            <a:ext cx="1637564" cy="646331"/>
          </a:xfrm>
          <a:prstGeom prst="rect">
            <a:avLst/>
          </a:prstGeom>
          <a:noFill/>
        </p:spPr>
        <p:txBody>
          <a:bodyPr wrap="none" rtlCol="0">
            <a:spAutoFit/>
          </a:bodyPr>
          <a:lstStyle/>
          <a:p>
            <a:r>
              <a:rPr lang="en-US" sz="3600" dirty="0"/>
              <a:t>100101</a:t>
            </a:r>
          </a:p>
        </p:txBody>
      </p:sp>
      <p:sp>
        <p:nvSpPr>
          <p:cNvPr id="19" name="Right Arrow 18"/>
          <p:cNvSpPr/>
          <p:nvPr/>
        </p:nvSpPr>
        <p:spPr>
          <a:xfrm>
            <a:off x="5742578"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724371" y="5954889"/>
            <a:ext cx="3141822" cy="707886"/>
          </a:xfrm>
          <a:prstGeom prst="rect">
            <a:avLst/>
          </a:prstGeom>
          <a:noFill/>
        </p:spPr>
        <p:txBody>
          <a:bodyPr wrap="none" rtlCol="0">
            <a:spAutoFit/>
          </a:bodyPr>
          <a:lstStyle/>
          <a:p>
            <a:r>
              <a:rPr lang="en-US" sz="2000" dirty="0"/>
              <a:t>shift right three positions</a:t>
            </a:r>
          </a:p>
          <a:p>
            <a:r>
              <a:rPr lang="en-US" sz="2000" dirty="0"/>
              <a:t>(discard bits shifting off)</a:t>
            </a:r>
          </a:p>
        </p:txBody>
      </p:sp>
      <p:sp>
        <p:nvSpPr>
          <p:cNvPr id="21" name="TextBox 20"/>
          <p:cNvSpPr txBox="1"/>
          <p:nvPr/>
        </p:nvSpPr>
        <p:spPr>
          <a:xfrm>
            <a:off x="6514021" y="5133313"/>
            <a:ext cx="1637564" cy="646331"/>
          </a:xfrm>
          <a:prstGeom prst="rect">
            <a:avLst/>
          </a:prstGeom>
          <a:noFill/>
        </p:spPr>
        <p:txBody>
          <a:bodyPr wrap="none" rtlCol="0">
            <a:spAutoFit/>
          </a:bodyPr>
          <a:lstStyle/>
          <a:p>
            <a:r>
              <a:rPr lang="en-US" sz="3600" dirty="0"/>
              <a:t>100</a:t>
            </a:r>
            <a:r>
              <a:rPr lang="en-US" sz="3600" strike="sngStrike" dirty="0"/>
              <a:t>101</a:t>
            </a:r>
          </a:p>
        </p:txBody>
      </p:sp>
      <p:sp>
        <p:nvSpPr>
          <p:cNvPr id="22" name="TextBox 21"/>
          <p:cNvSpPr txBox="1"/>
          <p:nvPr/>
        </p:nvSpPr>
        <p:spPr>
          <a:xfrm>
            <a:off x="9019640" y="5133313"/>
            <a:ext cx="471604" cy="646331"/>
          </a:xfrm>
          <a:prstGeom prst="rect">
            <a:avLst/>
          </a:prstGeom>
          <a:noFill/>
        </p:spPr>
        <p:txBody>
          <a:bodyPr wrap="none" rtlCol="0">
            <a:spAutoFit/>
          </a:bodyPr>
          <a:lstStyle/>
          <a:p>
            <a:r>
              <a:rPr lang="en-US" sz="3600" dirty="0"/>
              <a:t>4</a:t>
            </a:r>
          </a:p>
        </p:txBody>
      </p:sp>
      <p:sp>
        <p:nvSpPr>
          <p:cNvPr id="23" name="Right Arrow 22"/>
          <p:cNvSpPr/>
          <p:nvPr/>
        </p:nvSpPr>
        <p:spPr>
          <a:xfrm>
            <a:off x="8113880" y="528103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8102387" y="6110111"/>
            <a:ext cx="1727974" cy="400110"/>
          </a:xfrm>
          <a:prstGeom prst="rect">
            <a:avLst/>
          </a:prstGeom>
          <a:noFill/>
        </p:spPr>
        <p:txBody>
          <a:bodyPr wrap="none" rtlCol="0">
            <a:spAutoFit/>
          </a:bodyPr>
          <a:lstStyle/>
          <a:p>
            <a:r>
              <a:rPr lang="en-US" sz="2000" dirty="0"/>
              <a:t>decimal form</a:t>
            </a:r>
          </a:p>
        </p:txBody>
      </p:sp>
      <p:sp>
        <p:nvSpPr>
          <p:cNvPr id="6" name="Content Placeholder 2">
            <a:extLst>
              <a:ext uri="{FF2B5EF4-FFF2-40B4-BE49-F238E27FC236}">
                <a16:creationId xmlns:a16="http://schemas.microsoft.com/office/drawing/2014/main" id="{403DC6B9-33D3-C56B-56A0-0F6A947C327D}"/>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96561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8" grpId="0"/>
      <p:bldP spid="19" grpId="0" animBg="1"/>
      <p:bldP spid="20" grpId="0"/>
      <p:bldP spid="21" grpId="0"/>
      <p:bldP spid="22" grpId="0"/>
      <p:bldP spid="23" grpId="0" animBg="1"/>
      <p:bldP spid="24"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47081" cy="646331"/>
          </a:xfrm>
          <a:prstGeom prst="rect">
            <a:avLst/>
          </a:prstGeom>
          <a:noFill/>
        </p:spPr>
        <p:txBody>
          <a:bodyPr wrap="none" rtlCol="0">
            <a:spAutoFit/>
          </a:bodyPr>
          <a:lstStyle/>
          <a:p>
            <a:r>
              <a:rPr lang="en-US" sz="3600" dirty="0"/>
              <a:t>37 &gt;&gt; 2</a:t>
            </a:r>
          </a:p>
        </p:txBody>
      </p:sp>
      <p:sp>
        <p:nvSpPr>
          <p:cNvPr id="14" name="TextBox 13"/>
          <p:cNvSpPr txBox="1"/>
          <p:nvPr/>
        </p:nvSpPr>
        <p:spPr>
          <a:xfrm>
            <a:off x="1840316" y="5122179"/>
            <a:ext cx="717953" cy="646331"/>
          </a:xfrm>
          <a:prstGeom prst="rect">
            <a:avLst/>
          </a:prstGeom>
          <a:noFill/>
        </p:spPr>
        <p:txBody>
          <a:bodyPr wrap="none" rtlCol="0">
            <a:spAutoFit/>
          </a:bodyPr>
          <a:lstStyle/>
          <a:p>
            <a:r>
              <a:rPr lang="en-US" sz="3600" dirty="0"/>
              <a:t>37</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567620" y="5133313"/>
            <a:ext cx="2246192" cy="646331"/>
          </a:xfrm>
          <a:prstGeom prst="rect">
            <a:avLst/>
          </a:prstGeom>
          <a:noFill/>
        </p:spPr>
        <p:txBody>
          <a:bodyPr wrap="none" rtlCol="0">
            <a:spAutoFit/>
          </a:bodyPr>
          <a:lstStyle/>
          <a:p>
            <a:r>
              <a:rPr lang="en-US" sz="3600" dirty="0">
                <a:solidFill>
                  <a:srgbClr val="0000FF"/>
                </a:solidFill>
              </a:rPr>
              <a:t>00</a:t>
            </a:r>
            <a:r>
              <a:rPr lang="en-US" sz="3600" dirty="0"/>
              <a:t>100101</a:t>
            </a:r>
          </a:p>
        </p:txBody>
      </p:sp>
      <p:sp>
        <p:nvSpPr>
          <p:cNvPr id="4" name="TextBox 3"/>
          <p:cNvSpPr txBox="1"/>
          <p:nvPr/>
        </p:nvSpPr>
        <p:spPr>
          <a:xfrm>
            <a:off x="2681112" y="3969827"/>
            <a:ext cx="6559853" cy="523220"/>
          </a:xfrm>
          <a:prstGeom prst="rect">
            <a:avLst/>
          </a:prstGeom>
          <a:noFill/>
        </p:spPr>
        <p:txBody>
          <a:bodyPr wrap="square" rtlCol="0">
            <a:spAutoFit/>
          </a:bodyPr>
          <a:lstStyle/>
          <a:p>
            <a:r>
              <a:rPr lang="en-US" sz="2800" i="1" dirty="0"/>
              <a:t>What is 37 as an 8-bit binary number?</a:t>
            </a:r>
          </a:p>
        </p:txBody>
      </p:sp>
      <p:sp>
        <p:nvSpPr>
          <p:cNvPr id="5" name="TextBox 4"/>
          <p:cNvSpPr txBox="1"/>
          <p:nvPr/>
        </p:nvSpPr>
        <p:spPr>
          <a:xfrm>
            <a:off x="3444822" y="5827889"/>
            <a:ext cx="1430200" cy="369332"/>
          </a:xfrm>
          <a:prstGeom prst="rect">
            <a:avLst/>
          </a:prstGeom>
          <a:noFill/>
        </p:spPr>
        <p:txBody>
          <a:bodyPr wrap="none" rtlCol="0">
            <a:spAutoFit/>
          </a:bodyPr>
          <a:lstStyle/>
          <a:p>
            <a:r>
              <a:rPr lang="en-US" dirty="0"/>
              <a:t>pad with 0s</a:t>
            </a:r>
          </a:p>
        </p:txBody>
      </p:sp>
      <p:sp>
        <p:nvSpPr>
          <p:cNvPr id="6" name="Left Brace 5"/>
          <p:cNvSpPr/>
          <p:nvPr/>
        </p:nvSpPr>
        <p:spPr>
          <a:xfrm rot="16200000">
            <a:off x="3824406" y="5585604"/>
            <a:ext cx="202869" cy="38921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CD69608D-A65D-1399-33E1-31BAA079C621}"/>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23103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5" grpId="0"/>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47081" cy="646331"/>
          </a:xfrm>
          <a:prstGeom prst="rect">
            <a:avLst/>
          </a:prstGeom>
          <a:noFill/>
        </p:spPr>
        <p:txBody>
          <a:bodyPr wrap="none" rtlCol="0">
            <a:spAutoFit/>
          </a:bodyPr>
          <a:lstStyle/>
          <a:p>
            <a:r>
              <a:rPr lang="en-US" sz="3600" dirty="0"/>
              <a:t>37 &gt;&gt; 2</a:t>
            </a:r>
          </a:p>
        </p:txBody>
      </p:sp>
      <p:sp>
        <p:nvSpPr>
          <p:cNvPr id="14" name="TextBox 13"/>
          <p:cNvSpPr txBox="1"/>
          <p:nvPr/>
        </p:nvSpPr>
        <p:spPr>
          <a:xfrm>
            <a:off x="1840316" y="5122179"/>
            <a:ext cx="717953" cy="646331"/>
          </a:xfrm>
          <a:prstGeom prst="rect">
            <a:avLst/>
          </a:prstGeom>
          <a:noFill/>
        </p:spPr>
        <p:txBody>
          <a:bodyPr wrap="none" rtlCol="0">
            <a:spAutoFit/>
          </a:bodyPr>
          <a:lstStyle/>
          <a:p>
            <a:r>
              <a:rPr lang="en-US" sz="3600" dirty="0"/>
              <a:t>37</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567620" y="5133313"/>
            <a:ext cx="2246192" cy="646331"/>
          </a:xfrm>
          <a:prstGeom prst="rect">
            <a:avLst/>
          </a:prstGeom>
          <a:noFill/>
        </p:spPr>
        <p:txBody>
          <a:bodyPr wrap="none" rtlCol="0">
            <a:spAutoFit/>
          </a:bodyPr>
          <a:lstStyle/>
          <a:p>
            <a:r>
              <a:rPr lang="en-US" sz="3600" dirty="0"/>
              <a:t>00100101</a:t>
            </a:r>
          </a:p>
        </p:txBody>
      </p:sp>
      <p:sp>
        <p:nvSpPr>
          <p:cNvPr id="13" name="Right Arrow 12"/>
          <p:cNvSpPr/>
          <p:nvPr/>
        </p:nvSpPr>
        <p:spPr>
          <a:xfrm>
            <a:off x="5911910"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4671862" y="5954889"/>
            <a:ext cx="4784900" cy="707886"/>
          </a:xfrm>
          <a:prstGeom prst="rect">
            <a:avLst/>
          </a:prstGeom>
          <a:noFill/>
        </p:spPr>
        <p:txBody>
          <a:bodyPr wrap="none" rtlCol="0">
            <a:spAutoFit/>
          </a:bodyPr>
          <a:lstStyle/>
          <a:p>
            <a:r>
              <a:rPr lang="en-US" sz="2000" dirty="0"/>
              <a:t>shift right two positions</a:t>
            </a:r>
          </a:p>
          <a:p>
            <a:r>
              <a:rPr lang="en-US" sz="2000" dirty="0"/>
              <a:t>(discard away bits shifting off and pad)</a:t>
            </a:r>
          </a:p>
        </p:txBody>
      </p:sp>
      <p:sp>
        <p:nvSpPr>
          <p:cNvPr id="19" name="TextBox 18"/>
          <p:cNvSpPr txBox="1"/>
          <p:nvPr/>
        </p:nvSpPr>
        <p:spPr>
          <a:xfrm>
            <a:off x="6593425" y="5122179"/>
            <a:ext cx="2861745" cy="646331"/>
          </a:xfrm>
          <a:prstGeom prst="rect">
            <a:avLst/>
          </a:prstGeom>
          <a:noFill/>
        </p:spPr>
        <p:txBody>
          <a:bodyPr wrap="none" rtlCol="0">
            <a:spAutoFit/>
          </a:bodyPr>
          <a:lstStyle/>
          <a:p>
            <a:r>
              <a:rPr lang="en-US" sz="3600" dirty="0">
                <a:solidFill>
                  <a:srgbClr val="0432FF"/>
                </a:solidFill>
              </a:rPr>
              <a:t>00</a:t>
            </a:r>
            <a:r>
              <a:rPr lang="en-US" sz="3600" dirty="0"/>
              <a:t>001001</a:t>
            </a:r>
            <a:r>
              <a:rPr lang="en-US" sz="3600" strike="sngStrike" dirty="0"/>
              <a:t>01</a:t>
            </a:r>
          </a:p>
        </p:txBody>
      </p:sp>
      <p:sp>
        <p:nvSpPr>
          <p:cNvPr id="20" name="TextBox 19"/>
          <p:cNvSpPr txBox="1"/>
          <p:nvPr/>
        </p:nvSpPr>
        <p:spPr>
          <a:xfrm>
            <a:off x="10115081" y="5122178"/>
            <a:ext cx="473206" cy="646331"/>
          </a:xfrm>
          <a:prstGeom prst="rect">
            <a:avLst/>
          </a:prstGeom>
          <a:noFill/>
        </p:spPr>
        <p:txBody>
          <a:bodyPr wrap="none" rtlCol="0">
            <a:spAutoFit/>
          </a:bodyPr>
          <a:lstStyle/>
          <a:p>
            <a:r>
              <a:rPr lang="en-US" sz="3600" dirty="0"/>
              <a:t>9</a:t>
            </a:r>
          </a:p>
        </p:txBody>
      </p:sp>
      <p:sp>
        <p:nvSpPr>
          <p:cNvPr id="21" name="Right Arrow 20"/>
          <p:cNvSpPr/>
          <p:nvPr/>
        </p:nvSpPr>
        <p:spPr>
          <a:xfrm>
            <a:off x="9444144" y="52691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9376988" y="6050381"/>
            <a:ext cx="1727974" cy="400110"/>
          </a:xfrm>
          <a:prstGeom prst="rect">
            <a:avLst/>
          </a:prstGeom>
          <a:noFill/>
        </p:spPr>
        <p:txBody>
          <a:bodyPr wrap="none" rtlCol="0">
            <a:spAutoFit/>
          </a:bodyPr>
          <a:lstStyle/>
          <a:p>
            <a:r>
              <a:rPr lang="en-US" sz="2000" dirty="0"/>
              <a:t>decimal form</a:t>
            </a:r>
          </a:p>
        </p:txBody>
      </p:sp>
      <p:sp>
        <p:nvSpPr>
          <p:cNvPr id="7" name="Content Placeholder 2">
            <a:extLst>
              <a:ext uri="{FF2B5EF4-FFF2-40B4-BE49-F238E27FC236}">
                <a16:creationId xmlns:a16="http://schemas.microsoft.com/office/drawing/2014/main" id="{8419B468-56F7-2893-792C-94483D5FE111}"/>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0125837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6" name="TextBox 15"/>
          <p:cNvSpPr txBox="1"/>
          <p:nvPr/>
        </p:nvSpPr>
        <p:spPr>
          <a:xfrm>
            <a:off x="5676676" y="4167228"/>
            <a:ext cx="441422" cy="646331"/>
          </a:xfrm>
          <a:prstGeom prst="rect">
            <a:avLst/>
          </a:prstGeom>
          <a:noFill/>
        </p:spPr>
        <p:txBody>
          <a:bodyPr wrap="none" rtlCol="0">
            <a:spAutoFit/>
          </a:bodyPr>
          <a:lstStyle/>
          <a:p>
            <a:r>
              <a:rPr lang="en-US" sz="3600" dirty="0">
                <a:solidFill>
                  <a:srgbClr val="FF0000"/>
                </a:solidFill>
                <a:latin typeface="Arial"/>
                <a:cs typeface="Arial"/>
              </a:rPr>
              <a:t>?</a:t>
            </a:r>
          </a:p>
        </p:txBody>
      </p:sp>
      <p:sp>
        <p:nvSpPr>
          <p:cNvPr id="6" name="Content Placeholder 2">
            <a:extLst>
              <a:ext uri="{FF2B5EF4-FFF2-40B4-BE49-F238E27FC236}">
                <a16:creationId xmlns:a16="http://schemas.microsoft.com/office/drawing/2014/main" id="{47C15661-BFB2-120C-972A-439C2858F18F}"/>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12468375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p:cNvSpPr txBox="1"/>
          <p:nvPr/>
        </p:nvSpPr>
        <p:spPr>
          <a:xfrm>
            <a:off x="4027568" y="5170777"/>
            <a:ext cx="441422" cy="646331"/>
          </a:xfrm>
          <a:prstGeom prst="rect">
            <a:avLst/>
          </a:prstGeom>
          <a:noFill/>
        </p:spPr>
        <p:txBody>
          <a:bodyPr wrap="none" rtlCol="0">
            <a:spAutoFit/>
          </a:bodyPr>
          <a:lstStyle/>
          <a:p>
            <a:r>
              <a:rPr lang="en-US" sz="3600" dirty="0">
                <a:solidFill>
                  <a:srgbClr val="FF0000"/>
                </a:solidFill>
                <a:latin typeface="Arial"/>
                <a:cs typeface="Arial"/>
              </a:rPr>
              <a:t>?</a:t>
            </a:r>
          </a:p>
        </p:txBody>
      </p:sp>
      <p:sp>
        <p:nvSpPr>
          <p:cNvPr id="6" name="Content Placeholder 2">
            <a:extLst>
              <a:ext uri="{FF2B5EF4-FFF2-40B4-BE49-F238E27FC236}">
                <a16:creationId xmlns:a16="http://schemas.microsoft.com/office/drawing/2014/main" id="{D8C6C75A-73B5-AB67-D559-A65BB5E11D6F}"/>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229153782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3449540" y="5133313"/>
            <a:ext cx="2133405" cy="646331"/>
          </a:xfrm>
          <a:prstGeom prst="rect">
            <a:avLst/>
          </a:prstGeom>
          <a:noFill/>
        </p:spPr>
        <p:txBody>
          <a:bodyPr wrap="none" rtlCol="0">
            <a:spAutoFit/>
          </a:bodyPr>
          <a:lstStyle/>
          <a:p>
            <a:r>
              <a:rPr lang="en-US" sz="3600" dirty="0"/>
              <a:t>00001111</a:t>
            </a:r>
          </a:p>
        </p:txBody>
      </p:sp>
      <p:sp>
        <p:nvSpPr>
          <p:cNvPr id="6" name="Content Placeholder 2">
            <a:extLst>
              <a:ext uri="{FF2B5EF4-FFF2-40B4-BE49-F238E27FC236}">
                <a16:creationId xmlns:a16="http://schemas.microsoft.com/office/drawing/2014/main" id="{8CD9FA74-23D6-90C7-3AE3-45DCC92B70B3}"/>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41718591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449540" y="5133313"/>
            <a:ext cx="2133405" cy="646331"/>
          </a:xfrm>
          <a:prstGeom prst="rect">
            <a:avLst/>
          </a:prstGeom>
          <a:noFill/>
        </p:spPr>
        <p:txBody>
          <a:bodyPr wrap="none" rtlCol="0">
            <a:spAutoFit/>
          </a:bodyPr>
          <a:lstStyle/>
          <a:p>
            <a:r>
              <a:rPr lang="en-US" sz="3600" dirty="0"/>
              <a:t>00001111</a:t>
            </a:r>
          </a:p>
        </p:txBody>
      </p:sp>
      <p:sp>
        <p:nvSpPr>
          <p:cNvPr id="19" name="Right Arrow 18"/>
          <p:cNvSpPr/>
          <p:nvPr/>
        </p:nvSpPr>
        <p:spPr>
          <a:xfrm>
            <a:off x="5742578"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7103790" y="5122179"/>
            <a:ext cx="441422" cy="646331"/>
          </a:xfrm>
          <a:prstGeom prst="rect">
            <a:avLst/>
          </a:prstGeom>
          <a:noFill/>
        </p:spPr>
        <p:txBody>
          <a:bodyPr wrap="none" rtlCol="0">
            <a:spAutoFit/>
          </a:bodyPr>
          <a:lstStyle/>
          <a:p>
            <a:r>
              <a:rPr lang="en-US" sz="3600" dirty="0">
                <a:solidFill>
                  <a:srgbClr val="FF0000"/>
                </a:solidFill>
                <a:latin typeface="Arial"/>
                <a:cs typeface="Arial"/>
              </a:rPr>
              <a:t>?</a:t>
            </a:r>
          </a:p>
        </p:txBody>
      </p:sp>
      <p:sp>
        <p:nvSpPr>
          <p:cNvPr id="25" name="TextBox 24"/>
          <p:cNvSpPr txBox="1"/>
          <p:nvPr/>
        </p:nvSpPr>
        <p:spPr>
          <a:xfrm>
            <a:off x="4939973" y="5954889"/>
            <a:ext cx="3073855" cy="707886"/>
          </a:xfrm>
          <a:prstGeom prst="rect">
            <a:avLst/>
          </a:prstGeom>
          <a:noFill/>
        </p:spPr>
        <p:txBody>
          <a:bodyPr wrap="none" rtlCol="0">
            <a:spAutoFit/>
          </a:bodyPr>
          <a:lstStyle/>
          <a:p>
            <a:r>
              <a:rPr lang="en-US" sz="2000" dirty="0"/>
              <a:t>shift left two positions</a:t>
            </a:r>
          </a:p>
          <a:p>
            <a:r>
              <a:rPr lang="en-US" sz="2000" dirty="0"/>
              <a:t>(discard bits shifting off)</a:t>
            </a:r>
          </a:p>
        </p:txBody>
      </p:sp>
      <p:sp>
        <p:nvSpPr>
          <p:cNvPr id="6" name="Content Placeholder 2">
            <a:extLst>
              <a:ext uri="{FF2B5EF4-FFF2-40B4-BE49-F238E27FC236}">
                <a16:creationId xmlns:a16="http://schemas.microsoft.com/office/drawing/2014/main" id="{C462D56C-E595-6512-D98B-64D3B7D77198}"/>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22334678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449540" y="5133313"/>
            <a:ext cx="2133405" cy="646331"/>
          </a:xfrm>
          <a:prstGeom prst="rect">
            <a:avLst/>
          </a:prstGeom>
          <a:noFill/>
        </p:spPr>
        <p:txBody>
          <a:bodyPr wrap="none" rtlCol="0">
            <a:spAutoFit/>
          </a:bodyPr>
          <a:lstStyle/>
          <a:p>
            <a:r>
              <a:rPr lang="en-US" sz="3600" dirty="0"/>
              <a:t>00001111</a:t>
            </a:r>
          </a:p>
        </p:txBody>
      </p:sp>
      <p:sp>
        <p:nvSpPr>
          <p:cNvPr id="19" name="Right Arrow 18"/>
          <p:cNvSpPr/>
          <p:nvPr/>
        </p:nvSpPr>
        <p:spPr>
          <a:xfrm>
            <a:off x="5742578"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6514020" y="5133313"/>
            <a:ext cx="2646365" cy="646331"/>
          </a:xfrm>
          <a:prstGeom prst="rect">
            <a:avLst/>
          </a:prstGeom>
          <a:noFill/>
        </p:spPr>
        <p:txBody>
          <a:bodyPr wrap="none" rtlCol="0">
            <a:spAutoFit/>
          </a:bodyPr>
          <a:lstStyle/>
          <a:p>
            <a:r>
              <a:rPr lang="en-US" sz="3600" strike="sngStrike" dirty="0"/>
              <a:t>00</a:t>
            </a:r>
            <a:r>
              <a:rPr lang="en-US" sz="3600" dirty="0"/>
              <a:t>001111</a:t>
            </a:r>
            <a:r>
              <a:rPr lang="en-US" sz="3600" dirty="0">
                <a:solidFill>
                  <a:srgbClr val="FF0000"/>
                </a:solidFill>
                <a:latin typeface="Arial"/>
                <a:cs typeface="Arial"/>
              </a:rPr>
              <a:t>??</a:t>
            </a:r>
          </a:p>
        </p:txBody>
      </p:sp>
      <p:sp>
        <p:nvSpPr>
          <p:cNvPr id="25" name="TextBox 24"/>
          <p:cNvSpPr txBox="1"/>
          <p:nvPr/>
        </p:nvSpPr>
        <p:spPr>
          <a:xfrm>
            <a:off x="4939973" y="5954889"/>
            <a:ext cx="3073855" cy="707886"/>
          </a:xfrm>
          <a:prstGeom prst="rect">
            <a:avLst/>
          </a:prstGeom>
          <a:noFill/>
        </p:spPr>
        <p:txBody>
          <a:bodyPr wrap="none" rtlCol="0">
            <a:spAutoFit/>
          </a:bodyPr>
          <a:lstStyle/>
          <a:p>
            <a:r>
              <a:rPr lang="en-US" sz="2000" dirty="0"/>
              <a:t>shift left two positions</a:t>
            </a:r>
          </a:p>
          <a:p>
            <a:r>
              <a:rPr lang="en-US" sz="2000" dirty="0"/>
              <a:t>(discard bits shifting off)</a:t>
            </a:r>
          </a:p>
        </p:txBody>
      </p:sp>
      <p:sp>
        <p:nvSpPr>
          <p:cNvPr id="6" name="Content Placeholder 2">
            <a:extLst>
              <a:ext uri="{FF2B5EF4-FFF2-40B4-BE49-F238E27FC236}">
                <a16:creationId xmlns:a16="http://schemas.microsoft.com/office/drawing/2014/main" id="{D6EA3167-2D62-368D-1859-D94570A766DB}"/>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23710917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449540" y="5133313"/>
            <a:ext cx="2133405" cy="646331"/>
          </a:xfrm>
          <a:prstGeom prst="rect">
            <a:avLst/>
          </a:prstGeom>
          <a:noFill/>
        </p:spPr>
        <p:txBody>
          <a:bodyPr wrap="none" rtlCol="0">
            <a:spAutoFit/>
          </a:bodyPr>
          <a:lstStyle/>
          <a:p>
            <a:r>
              <a:rPr lang="en-US" sz="3600" dirty="0"/>
              <a:t>00001111</a:t>
            </a:r>
          </a:p>
        </p:txBody>
      </p:sp>
      <p:sp>
        <p:nvSpPr>
          <p:cNvPr id="19" name="Right Arrow 18"/>
          <p:cNvSpPr/>
          <p:nvPr/>
        </p:nvSpPr>
        <p:spPr>
          <a:xfrm>
            <a:off x="5771444"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6514021" y="5133313"/>
            <a:ext cx="2748958" cy="646331"/>
          </a:xfrm>
          <a:prstGeom prst="rect">
            <a:avLst/>
          </a:prstGeom>
          <a:noFill/>
        </p:spPr>
        <p:txBody>
          <a:bodyPr wrap="none" rtlCol="0">
            <a:spAutoFit/>
          </a:bodyPr>
          <a:lstStyle/>
          <a:p>
            <a:r>
              <a:rPr lang="en-US" sz="3600" strike="sngStrike" dirty="0"/>
              <a:t>00</a:t>
            </a:r>
            <a:r>
              <a:rPr lang="en-US" sz="3600" dirty="0"/>
              <a:t>001111</a:t>
            </a:r>
            <a:r>
              <a:rPr lang="en-US" sz="3600" dirty="0">
                <a:solidFill>
                  <a:srgbClr val="0432FF"/>
                </a:solidFill>
              </a:rPr>
              <a:t>00</a:t>
            </a:r>
          </a:p>
        </p:txBody>
      </p:sp>
      <p:sp>
        <p:nvSpPr>
          <p:cNvPr id="16" name="TextBox 15"/>
          <p:cNvSpPr txBox="1"/>
          <p:nvPr/>
        </p:nvSpPr>
        <p:spPr>
          <a:xfrm>
            <a:off x="4939973" y="5954889"/>
            <a:ext cx="3073855" cy="707886"/>
          </a:xfrm>
          <a:prstGeom prst="rect">
            <a:avLst/>
          </a:prstGeom>
          <a:noFill/>
        </p:spPr>
        <p:txBody>
          <a:bodyPr wrap="none" rtlCol="0">
            <a:spAutoFit/>
          </a:bodyPr>
          <a:lstStyle/>
          <a:p>
            <a:r>
              <a:rPr lang="en-US" sz="2000" dirty="0"/>
              <a:t>shift left two positions</a:t>
            </a:r>
          </a:p>
          <a:p>
            <a:r>
              <a:rPr lang="en-US" sz="2000" dirty="0"/>
              <a:t>(discard bits shifting off)</a:t>
            </a:r>
          </a:p>
        </p:txBody>
      </p:sp>
      <p:sp>
        <p:nvSpPr>
          <p:cNvPr id="6" name="Content Placeholder 2">
            <a:extLst>
              <a:ext uri="{FF2B5EF4-FFF2-40B4-BE49-F238E27FC236}">
                <a16:creationId xmlns:a16="http://schemas.microsoft.com/office/drawing/2014/main" id="{EF46919D-7AA5-96E4-3768-430EBEB06720}"/>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18121403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8-bit numbers</a:t>
            </a:r>
          </a:p>
        </p:txBody>
      </p:sp>
      <p:sp>
        <p:nvSpPr>
          <p:cNvPr id="12" name="TextBox 11"/>
          <p:cNvSpPr txBox="1"/>
          <p:nvPr/>
        </p:nvSpPr>
        <p:spPr>
          <a:xfrm>
            <a:off x="4694593" y="2981895"/>
            <a:ext cx="1790875" cy="646331"/>
          </a:xfrm>
          <a:prstGeom prst="rect">
            <a:avLst/>
          </a:prstGeom>
          <a:noFill/>
        </p:spPr>
        <p:txBody>
          <a:bodyPr wrap="none" rtlCol="0">
            <a:spAutoFit/>
          </a:bodyPr>
          <a:lstStyle/>
          <a:p>
            <a:r>
              <a:rPr lang="en-US" sz="3600" dirty="0"/>
              <a:t>15 &lt;&lt;  2</a:t>
            </a:r>
          </a:p>
        </p:txBody>
      </p:sp>
      <p:sp>
        <p:nvSpPr>
          <p:cNvPr id="14" name="TextBox 13"/>
          <p:cNvSpPr txBox="1"/>
          <p:nvPr/>
        </p:nvSpPr>
        <p:spPr>
          <a:xfrm>
            <a:off x="1840315" y="5122179"/>
            <a:ext cx="638316" cy="646331"/>
          </a:xfrm>
          <a:prstGeom prst="rect">
            <a:avLst/>
          </a:prstGeom>
          <a:noFill/>
        </p:spPr>
        <p:txBody>
          <a:bodyPr wrap="none" rtlCol="0">
            <a:spAutoFit/>
          </a:bodyPr>
          <a:lstStyle/>
          <a:p>
            <a:r>
              <a:rPr lang="en-US" sz="3600" dirty="0"/>
              <a:t>15</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449540" y="5133313"/>
            <a:ext cx="2133405" cy="646331"/>
          </a:xfrm>
          <a:prstGeom prst="rect">
            <a:avLst/>
          </a:prstGeom>
          <a:noFill/>
        </p:spPr>
        <p:txBody>
          <a:bodyPr wrap="none" rtlCol="0">
            <a:spAutoFit/>
          </a:bodyPr>
          <a:lstStyle/>
          <a:p>
            <a:r>
              <a:rPr lang="en-US" sz="3600" dirty="0"/>
              <a:t>00001111</a:t>
            </a:r>
          </a:p>
        </p:txBody>
      </p:sp>
      <p:sp>
        <p:nvSpPr>
          <p:cNvPr id="19" name="Right Arrow 18"/>
          <p:cNvSpPr/>
          <p:nvPr/>
        </p:nvSpPr>
        <p:spPr>
          <a:xfrm>
            <a:off x="5742578"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6514021" y="5133313"/>
            <a:ext cx="2748958" cy="646331"/>
          </a:xfrm>
          <a:prstGeom prst="rect">
            <a:avLst/>
          </a:prstGeom>
          <a:noFill/>
        </p:spPr>
        <p:txBody>
          <a:bodyPr wrap="none" rtlCol="0">
            <a:spAutoFit/>
          </a:bodyPr>
          <a:lstStyle/>
          <a:p>
            <a:r>
              <a:rPr lang="en-US" sz="3600" strike="sngStrike" dirty="0"/>
              <a:t>00</a:t>
            </a:r>
            <a:r>
              <a:rPr lang="en-US" sz="3600" dirty="0"/>
              <a:t>001111</a:t>
            </a:r>
            <a:r>
              <a:rPr lang="en-US" sz="3600" dirty="0">
                <a:solidFill>
                  <a:srgbClr val="0432FF"/>
                </a:solidFill>
              </a:rPr>
              <a:t>00</a:t>
            </a:r>
            <a:endParaRPr lang="en-US" sz="3600" dirty="0"/>
          </a:p>
        </p:txBody>
      </p:sp>
      <p:sp>
        <p:nvSpPr>
          <p:cNvPr id="22" name="TextBox 21"/>
          <p:cNvSpPr txBox="1"/>
          <p:nvPr/>
        </p:nvSpPr>
        <p:spPr>
          <a:xfrm>
            <a:off x="10485243" y="5122179"/>
            <a:ext cx="780983" cy="646331"/>
          </a:xfrm>
          <a:prstGeom prst="rect">
            <a:avLst/>
          </a:prstGeom>
          <a:noFill/>
        </p:spPr>
        <p:txBody>
          <a:bodyPr wrap="none" rtlCol="0">
            <a:spAutoFit/>
          </a:bodyPr>
          <a:lstStyle/>
          <a:p>
            <a:r>
              <a:rPr lang="en-US" sz="3600" dirty="0"/>
              <a:t>60</a:t>
            </a:r>
          </a:p>
        </p:txBody>
      </p:sp>
      <p:sp>
        <p:nvSpPr>
          <p:cNvPr id="23" name="Right Arrow 22"/>
          <p:cNvSpPr/>
          <p:nvPr/>
        </p:nvSpPr>
        <p:spPr>
          <a:xfrm>
            <a:off x="9606905" y="528103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9259085" y="6110111"/>
            <a:ext cx="1727974" cy="400110"/>
          </a:xfrm>
          <a:prstGeom prst="rect">
            <a:avLst/>
          </a:prstGeom>
          <a:noFill/>
        </p:spPr>
        <p:txBody>
          <a:bodyPr wrap="none" rtlCol="0">
            <a:spAutoFit/>
          </a:bodyPr>
          <a:lstStyle/>
          <a:p>
            <a:r>
              <a:rPr lang="en-US" sz="2000" dirty="0"/>
              <a:t>decimal form</a:t>
            </a:r>
          </a:p>
        </p:txBody>
      </p:sp>
      <p:sp>
        <p:nvSpPr>
          <p:cNvPr id="16" name="TextBox 15"/>
          <p:cNvSpPr txBox="1"/>
          <p:nvPr/>
        </p:nvSpPr>
        <p:spPr>
          <a:xfrm>
            <a:off x="4939973" y="5954889"/>
            <a:ext cx="3073855" cy="707886"/>
          </a:xfrm>
          <a:prstGeom prst="rect">
            <a:avLst/>
          </a:prstGeom>
          <a:noFill/>
        </p:spPr>
        <p:txBody>
          <a:bodyPr wrap="none" rtlCol="0">
            <a:spAutoFit/>
          </a:bodyPr>
          <a:lstStyle/>
          <a:p>
            <a:r>
              <a:rPr lang="en-US" sz="2000" dirty="0"/>
              <a:t>shift left two positions</a:t>
            </a:r>
          </a:p>
          <a:p>
            <a:r>
              <a:rPr lang="en-US" sz="2000" dirty="0"/>
              <a:t>(discard bits shifting off)</a:t>
            </a:r>
          </a:p>
        </p:txBody>
      </p:sp>
      <p:sp>
        <p:nvSpPr>
          <p:cNvPr id="6" name="Content Placeholder 2">
            <a:extLst>
              <a:ext uri="{FF2B5EF4-FFF2-40B4-BE49-F238E27FC236}">
                <a16:creationId xmlns:a16="http://schemas.microsoft.com/office/drawing/2014/main" id="{AFCEE18B-A71A-8ECF-CA56-0DE8B3CC4053}"/>
              </a:ext>
            </a:extLst>
          </p:cNvPr>
          <p:cNvSpPr txBox="1">
            <a:spLocks/>
          </p:cNvSpPr>
          <p:nvPr/>
        </p:nvSpPr>
        <p:spPr>
          <a:xfrm>
            <a:off x="612648" y="1600200"/>
            <a:ext cx="10966704"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2782106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left</a:t>
            </a:r>
            <a:r>
              <a:rPr lang="en-US" sz="2200" i="1" dirty="0"/>
              <a:t> shifting by one position do mathematically?</a:t>
            </a:r>
          </a:p>
        </p:txBody>
      </p:sp>
      <p:cxnSp>
        <p:nvCxnSpPr>
          <p:cNvPr id="4" name="Straight Connector 3"/>
          <p:cNvCxnSpPr/>
          <p:nvPr/>
        </p:nvCxnSpPr>
        <p:spPr>
          <a:xfrm>
            <a:off x="33463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147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697271"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879783"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71694"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5897649"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4523225"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3532624"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4680875"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5897649"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7081391"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3570547" y="2794001"/>
            <a:ext cx="620092" cy="646331"/>
          </a:xfrm>
          <a:prstGeom prst="rect">
            <a:avLst/>
          </a:prstGeom>
          <a:noFill/>
        </p:spPr>
        <p:txBody>
          <a:bodyPr wrap="square" rtlCol="0">
            <a:spAutoFit/>
          </a:bodyPr>
          <a:lstStyle/>
          <a:p>
            <a:r>
              <a:rPr lang="en-US" sz="3600" dirty="0"/>
              <a:t>0</a:t>
            </a:r>
          </a:p>
        </p:txBody>
      </p:sp>
    </p:spTree>
    <p:extLst>
      <p:ext uri="{BB962C8B-B14F-4D97-AF65-F5344CB8AC3E}">
        <p14:creationId xmlns:p14="http://schemas.microsoft.com/office/powerpoint/2010/main" val="32683804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left</a:t>
            </a:r>
            <a:r>
              <a:rPr lang="en-US" sz="2200" i="1" dirty="0"/>
              <a:t> shifting by one position do mathematically?</a:t>
            </a:r>
          </a:p>
        </p:txBody>
      </p:sp>
      <p:cxnSp>
        <p:nvCxnSpPr>
          <p:cNvPr id="4" name="Straight Connector 3"/>
          <p:cNvCxnSpPr/>
          <p:nvPr/>
        </p:nvCxnSpPr>
        <p:spPr>
          <a:xfrm>
            <a:off x="33463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147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697271"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879783"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71694"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5897649"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4523225"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3532624"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4680875"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5897649"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7081391"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3570547"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3371326"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539726"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722237"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04749"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096660"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5922615"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4548191"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3557590"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4705841" y="4934677"/>
            <a:ext cx="620092" cy="646331"/>
          </a:xfrm>
          <a:prstGeom prst="rect">
            <a:avLst/>
          </a:prstGeom>
          <a:noFill/>
        </p:spPr>
        <p:txBody>
          <a:bodyPr wrap="square" rtlCol="0">
            <a:spAutoFit/>
          </a:bodyPr>
          <a:lstStyle/>
          <a:p>
            <a:r>
              <a:rPr lang="en-US" sz="3600" dirty="0"/>
              <a:t>B</a:t>
            </a:r>
          </a:p>
        </p:txBody>
      </p:sp>
      <p:sp>
        <p:nvSpPr>
          <p:cNvPr id="26" name="TextBox 25"/>
          <p:cNvSpPr txBox="1"/>
          <p:nvPr/>
        </p:nvSpPr>
        <p:spPr>
          <a:xfrm>
            <a:off x="5922615" y="4934677"/>
            <a:ext cx="620092" cy="646331"/>
          </a:xfrm>
          <a:prstGeom prst="rect">
            <a:avLst/>
          </a:prstGeom>
          <a:noFill/>
        </p:spPr>
        <p:txBody>
          <a:bodyPr wrap="square" rtlCol="0">
            <a:spAutoFit/>
          </a:bodyPr>
          <a:lstStyle/>
          <a:p>
            <a:r>
              <a:rPr lang="en-US" sz="3600" dirty="0"/>
              <a:t>C</a:t>
            </a:r>
          </a:p>
        </p:txBody>
      </p:sp>
      <p:sp>
        <p:nvSpPr>
          <p:cNvPr id="27" name="TextBox 26"/>
          <p:cNvSpPr txBox="1"/>
          <p:nvPr/>
        </p:nvSpPr>
        <p:spPr>
          <a:xfrm>
            <a:off x="7106357" y="4934677"/>
            <a:ext cx="620092" cy="646331"/>
          </a:xfrm>
          <a:prstGeom prst="rect">
            <a:avLst/>
          </a:prstGeom>
          <a:noFill/>
        </p:spPr>
        <p:txBody>
          <a:bodyPr wrap="square" rtlCol="0">
            <a:spAutoFit/>
          </a:bodyPr>
          <a:lstStyle/>
          <a:p>
            <a:r>
              <a:rPr lang="en-US" sz="3600" dirty="0"/>
              <a:t>0</a:t>
            </a:r>
          </a:p>
        </p:txBody>
      </p:sp>
      <p:sp>
        <p:nvSpPr>
          <p:cNvPr id="28" name="TextBox 27"/>
          <p:cNvSpPr txBox="1"/>
          <p:nvPr/>
        </p:nvSpPr>
        <p:spPr>
          <a:xfrm>
            <a:off x="3595513" y="4934677"/>
            <a:ext cx="620092" cy="646331"/>
          </a:xfrm>
          <a:prstGeom prst="rect">
            <a:avLst/>
          </a:prstGeom>
          <a:noFill/>
        </p:spPr>
        <p:txBody>
          <a:bodyPr wrap="square" rtlCol="0">
            <a:spAutoFit/>
          </a:bodyPr>
          <a:lstStyle/>
          <a:p>
            <a:r>
              <a:rPr lang="en-US" sz="3600" dirty="0"/>
              <a:t>A</a:t>
            </a:r>
          </a:p>
        </p:txBody>
      </p:sp>
      <p:cxnSp>
        <p:nvCxnSpPr>
          <p:cNvPr id="29" name="Straight Arrow Connector 28"/>
          <p:cNvCxnSpPr/>
          <p:nvPr/>
        </p:nvCxnSpPr>
        <p:spPr>
          <a:xfrm flipH="1">
            <a:off x="6365346"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5077183"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3835443"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86732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left</a:t>
            </a:r>
            <a:r>
              <a:rPr lang="en-US" sz="2200" i="1" dirty="0"/>
              <a:t> shifting by one position do mathematically?</a:t>
            </a:r>
          </a:p>
        </p:txBody>
      </p:sp>
      <p:cxnSp>
        <p:nvCxnSpPr>
          <p:cNvPr id="4" name="Straight Connector 3"/>
          <p:cNvCxnSpPr/>
          <p:nvPr/>
        </p:nvCxnSpPr>
        <p:spPr>
          <a:xfrm>
            <a:off x="1626395"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2794795"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97730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159818"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351729"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4177684"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2803260"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1812659"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2960910"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4177684"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5361426"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1850582"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1651361"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819761"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00227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184784"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376695"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4202650"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2828226"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1837625"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2985876" y="4934677"/>
            <a:ext cx="620092" cy="646331"/>
          </a:xfrm>
          <a:prstGeom prst="rect">
            <a:avLst/>
          </a:prstGeom>
          <a:noFill/>
        </p:spPr>
        <p:txBody>
          <a:bodyPr wrap="square" rtlCol="0">
            <a:spAutoFit/>
          </a:bodyPr>
          <a:lstStyle/>
          <a:p>
            <a:r>
              <a:rPr lang="en-US" sz="3600" dirty="0"/>
              <a:t>B</a:t>
            </a:r>
          </a:p>
        </p:txBody>
      </p:sp>
      <p:sp>
        <p:nvSpPr>
          <p:cNvPr id="26" name="TextBox 25"/>
          <p:cNvSpPr txBox="1"/>
          <p:nvPr/>
        </p:nvSpPr>
        <p:spPr>
          <a:xfrm>
            <a:off x="4202650" y="4934677"/>
            <a:ext cx="620092" cy="646331"/>
          </a:xfrm>
          <a:prstGeom prst="rect">
            <a:avLst/>
          </a:prstGeom>
          <a:noFill/>
        </p:spPr>
        <p:txBody>
          <a:bodyPr wrap="square" rtlCol="0">
            <a:spAutoFit/>
          </a:bodyPr>
          <a:lstStyle/>
          <a:p>
            <a:r>
              <a:rPr lang="en-US" sz="3600" dirty="0"/>
              <a:t>C</a:t>
            </a:r>
          </a:p>
        </p:txBody>
      </p:sp>
      <p:sp>
        <p:nvSpPr>
          <p:cNvPr id="27" name="TextBox 26"/>
          <p:cNvSpPr txBox="1"/>
          <p:nvPr/>
        </p:nvSpPr>
        <p:spPr>
          <a:xfrm>
            <a:off x="5386392" y="4934677"/>
            <a:ext cx="620092" cy="646331"/>
          </a:xfrm>
          <a:prstGeom prst="rect">
            <a:avLst/>
          </a:prstGeom>
          <a:noFill/>
        </p:spPr>
        <p:txBody>
          <a:bodyPr wrap="square" rtlCol="0">
            <a:spAutoFit/>
          </a:bodyPr>
          <a:lstStyle/>
          <a:p>
            <a:r>
              <a:rPr lang="en-US" sz="3600" dirty="0"/>
              <a:t>0</a:t>
            </a:r>
          </a:p>
        </p:txBody>
      </p:sp>
      <p:sp>
        <p:nvSpPr>
          <p:cNvPr id="28" name="TextBox 27"/>
          <p:cNvSpPr txBox="1"/>
          <p:nvPr/>
        </p:nvSpPr>
        <p:spPr>
          <a:xfrm>
            <a:off x="1875548" y="4934677"/>
            <a:ext cx="620092" cy="646331"/>
          </a:xfrm>
          <a:prstGeom prst="rect">
            <a:avLst/>
          </a:prstGeom>
          <a:noFill/>
        </p:spPr>
        <p:txBody>
          <a:bodyPr wrap="square" rtlCol="0">
            <a:spAutoFit/>
          </a:bodyPr>
          <a:lstStyle/>
          <a:p>
            <a:r>
              <a:rPr lang="en-US" sz="3600" dirty="0"/>
              <a:t>A</a:t>
            </a:r>
          </a:p>
        </p:txBody>
      </p:sp>
      <p:cxnSp>
        <p:nvCxnSpPr>
          <p:cNvPr id="29" name="Straight Arrow Connector 28"/>
          <p:cNvCxnSpPr/>
          <p:nvPr/>
        </p:nvCxnSpPr>
        <p:spPr>
          <a:xfrm flipH="1">
            <a:off x="4645381"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3357218"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2115478"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nvGraphicFramePr>
        <p:xfrm>
          <a:off x="6200994" y="2794000"/>
          <a:ext cx="4089055" cy="568912"/>
        </p:xfrm>
        <a:graphic>
          <a:graphicData uri="http://schemas.openxmlformats.org/presentationml/2006/ole">
            <mc:AlternateContent xmlns:mc="http://schemas.openxmlformats.org/markup-compatibility/2006">
              <mc:Choice xmlns:v="urn:schemas-microsoft-com:vml" Requires="v">
                <p:oleObj name="Equation" r:id="rId3" imgW="1460500" imgH="203200" progId="Equation.3">
                  <p:embed/>
                </p:oleObj>
              </mc:Choice>
              <mc:Fallback>
                <p:oleObj name="Equation" r:id="rId3" imgW="1460500" imgH="203200" progId="Equation.3">
                  <p:embed/>
                  <p:pic>
                    <p:nvPicPr>
                      <p:cNvPr id="44" name="Object 43"/>
                      <p:cNvPicPr/>
                      <p:nvPr/>
                    </p:nvPicPr>
                    <p:blipFill>
                      <a:blip r:embed="rId4"/>
                      <a:stretch>
                        <a:fillRect/>
                      </a:stretch>
                    </p:blipFill>
                    <p:spPr>
                      <a:xfrm>
                        <a:off x="6200994" y="2794000"/>
                        <a:ext cx="4089055" cy="568912"/>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6315075" y="4933951"/>
          <a:ext cx="4051300" cy="569913"/>
        </p:xfrm>
        <a:graphic>
          <a:graphicData uri="http://schemas.openxmlformats.org/presentationml/2006/ole">
            <mc:AlternateContent xmlns:mc="http://schemas.openxmlformats.org/markup-compatibility/2006">
              <mc:Choice xmlns:v="urn:schemas-microsoft-com:vml" Requires="v">
                <p:oleObj name="Equation" r:id="rId5" imgW="1447800" imgH="203200" progId="Equation.3">
                  <p:embed/>
                </p:oleObj>
              </mc:Choice>
              <mc:Fallback>
                <p:oleObj name="Equation" r:id="rId5" imgW="1447800" imgH="203200" progId="Equation.3">
                  <p:embed/>
                  <p:pic>
                    <p:nvPicPr>
                      <p:cNvPr id="45" name="Object 44"/>
                      <p:cNvPicPr/>
                      <p:nvPr/>
                    </p:nvPicPr>
                    <p:blipFill>
                      <a:blip r:embed="rId6"/>
                      <a:stretch>
                        <a:fillRect/>
                      </a:stretch>
                    </p:blipFill>
                    <p:spPr>
                      <a:xfrm>
                        <a:off x="6315075" y="4933951"/>
                        <a:ext cx="4051300" cy="569913"/>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6393257" y="5761744"/>
          <a:ext cx="3916674" cy="508463"/>
        </p:xfrm>
        <a:graphic>
          <a:graphicData uri="http://schemas.openxmlformats.org/presentationml/2006/ole">
            <mc:AlternateContent xmlns:mc="http://schemas.openxmlformats.org/markup-compatibility/2006">
              <mc:Choice xmlns:v="urn:schemas-microsoft-com:vml" Requires="v">
                <p:oleObj name="Equation" r:id="rId7" imgW="1765300" imgH="228600" progId="Equation.3">
                  <p:embed/>
                </p:oleObj>
              </mc:Choice>
              <mc:Fallback>
                <p:oleObj name="Equation" r:id="rId7" imgW="1765300" imgH="228600" progId="Equation.3">
                  <p:embed/>
                  <p:pic>
                    <p:nvPicPr>
                      <p:cNvPr id="46" name="Object 45"/>
                      <p:cNvPicPr/>
                      <p:nvPr/>
                    </p:nvPicPr>
                    <p:blipFill>
                      <a:blip r:embed="rId8"/>
                      <a:stretch>
                        <a:fillRect/>
                      </a:stretch>
                    </p:blipFill>
                    <p:spPr>
                      <a:xfrm>
                        <a:off x="6393257" y="5761744"/>
                        <a:ext cx="3916674" cy="508463"/>
                      </a:xfrm>
                      <a:prstGeom prst="rect">
                        <a:avLst/>
                      </a:prstGeom>
                    </p:spPr>
                  </p:pic>
                </p:oleObj>
              </mc:Fallback>
            </mc:AlternateContent>
          </a:graphicData>
        </a:graphic>
      </p:graphicFrame>
    </p:spTree>
    <p:extLst>
      <p:ext uri="{BB962C8B-B14F-4D97-AF65-F5344CB8AC3E}">
        <p14:creationId xmlns:p14="http://schemas.microsoft.com/office/powerpoint/2010/main" val="6428055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dirty="0"/>
              <a:t>What does </a:t>
            </a:r>
            <a:r>
              <a:rPr lang="en-US" sz="2200" b="1" dirty="0"/>
              <a:t>left</a:t>
            </a:r>
            <a:r>
              <a:rPr lang="en-US" sz="2200" dirty="0"/>
              <a:t> shifting by one position do mathematically?</a:t>
            </a:r>
          </a:p>
        </p:txBody>
      </p:sp>
      <p:cxnSp>
        <p:nvCxnSpPr>
          <p:cNvPr id="4" name="Straight Connector 3"/>
          <p:cNvCxnSpPr/>
          <p:nvPr/>
        </p:nvCxnSpPr>
        <p:spPr>
          <a:xfrm>
            <a:off x="1626395"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2794795"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97730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159818"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351729"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4177684"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2803260"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1812659"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2960910"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4177684"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5361426"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1850582"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1651361"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819761"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00227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184784"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376695"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4202650"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2828226"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1837625"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2985876" y="4934677"/>
            <a:ext cx="620092" cy="646331"/>
          </a:xfrm>
          <a:prstGeom prst="rect">
            <a:avLst/>
          </a:prstGeom>
          <a:noFill/>
        </p:spPr>
        <p:txBody>
          <a:bodyPr wrap="square" rtlCol="0">
            <a:spAutoFit/>
          </a:bodyPr>
          <a:lstStyle/>
          <a:p>
            <a:r>
              <a:rPr lang="en-US" sz="3600" dirty="0"/>
              <a:t>B</a:t>
            </a:r>
          </a:p>
        </p:txBody>
      </p:sp>
      <p:sp>
        <p:nvSpPr>
          <p:cNvPr id="26" name="TextBox 25"/>
          <p:cNvSpPr txBox="1"/>
          <p:nvPr/>
        </p:nvSpPr>
        <p:spPr>
          <a:xfrm>
            <a:off x="4202650" y="4934677"/>
            <a:ext cx="620092" cy="646331"/>
          </a:xfrm>
          <a:prstGeom prst="rect">
            <a:avLst/>
          </a:prstGeom>
          <a:noFill/>
        </p:spPr>
        <p:txBody>
          <a:bodyPr wrap="square" rtlCol="0">
            <a:spAutoFit/>
          </a:bodyPr>
          <a:lstStyle/>
          <a:p>
            <a:r>
              <a:rPr lang="en-US" sz="3600" dirty="0"/>
              <a:t>C</a:t>
            </a:r>
          </a:p>
        </p:txBody>
      </p:sp>
      <p:sp>
        <p:nvSpPr>
          <p:cNvPr id="27" name="TextBox 26"/>
          <p:cNvSpPr txBox="1"/>
          <p:nvPr/>
        </p:nvSpPr>
        <p:spPr>
          <a:xfrm>
            <a:off x="5386392" y="4934677"/>
            <a:ext cx="620092" cy="646331"/>
          </a:xfrm>
          <a:prstGeom prst="rect">
            <a:avLst/>
          </a:prstGeom>
          <a:noFill/>
        </p:spPr>
        <p:txBody>
          <a:bodyPr wrap="square" rtlCol="0">
            <a:spAutoFit/>
          </a:bodyPr>
          <a:lstStyle/>
          <a:p>
            <a:r>
              <a:rPr lang="en-US" sz="3600" dirty="0"/>
              <a:t>0</a:t>
            </a:r>
          </a:p>
        </p:txBody>
      </p:sp>
      <p:sp>
        <p:nvSpPr>
          <p:cNvPr id="28" name="TextBox 27"/>
          <p:cNvSpPr txBox="1"/>
          <p:nvPr/>
        </p:nvSpPr>
        <p:spPr>
          <a:xfrm>
            <a:off x="1875548" y="4934677"/>
            <a:ext cx="620092" cy="646331"/>
          </a:xfrm>
          <a:prstGeom prst="rect">
            <a:avLst/>
          </a:prstGeom>
          <a:noFill/>
        </p:spPr>
        <p:txBody>
          <a:bodyPr wrap="square" rtlCol="0">
            <a:spAutoFit/>
          </a:bodyPr>
          <a:lstStyle/>
          <a:p>
            <a:r>
              <a:rPr lang="en-US" sz="3600" dirty="0"/>
              <a:t>A</a:t>
            </a:r>
          </a:p>
        </p:txBody>
      </p:sp>
      <p:cxnSp>
        <p:nvCxnSpPr>
          <p:cNvPr id="29" name="Straight Arrow Connector 28"/>
          <p:cNvCxnSpPr/>
          <p:nvPr/>
        </p:nvCxnSpPr>
        <p:spPr>
          <a:xfrm flipH="1">
            <a:off x="4645381"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3357218"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H="1">
            <a:off x="2115478" y="4154778"/>
            <a:ext cx="845433"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p:cNvGraphicFramePr>
            <a:graphicFrameLocks noChangeAspect="1"/>
          </p:cNvGraphicFramePr>
          <p:nvPr/>
        </p:nvGraphicFramePr>
        <p:xfrm>
          <a:off x="6200994" y="2794000"/>
          <a:ext cx="4089055" cy="568912"/>
        </p:xfrm>
        <a:graphic>
          <a:graphicData uri="http://schemas.openxmlformats.org/presentationml/2006/ole">
            <mc:AlternateContent xmlns:mc="http://schemas.openxmlformats.org/markup-compatibility/2006">
              <mc:Choice xmlns:v="urn:schemas-microsoft-com:vml" Requires="v">
                <p:oleObj name="Equation" r:id="rId3" imgW="1460500" imgH="203200" progId="Equation.3">
                  <p:embed/>
                </p:oleObj>
              </mc:Choice>
              <mc:Fallback>
                <p:oleObj name="Equation" r:id="rId3" imgW="1460500" imgH="203200" progId="Equation.3">
                  <p:embed/>
                  <p:pic>
                    <p:nvPicPr>
                      <p:cNvPr id="44" name="Object 43"/>
                      <p:cNvPicPr/>
                      <p:nvPr/>
                    </p:nvPicPr>
                    <p:blipFill>
                      <a:blip r:embed="rId4"/>
                      <a:stretch>
                        <a:fillRect/>
                      </a:stretch>
                    </p:blipFill>
                    <p:spPr>
                      <a:xfrm>
                        <a:off x="6200994" y="2794000"/>
                        <a:ext cx="4089055" cy="568912"/>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6315075" y="4933951"/>
          <a:ext cx="4051300" cy="569913"/>
        </p:xfrm>
        <a:graphic>
          <a:graphicData uri="http://schemas.openxmlformats.org/presentationml/2006/ole">
            <mc:AlternateContent xmlns:mc="http://schemas.openxmlformats.org/markup-compatibility/2006">
              <mc:Choice xmlns:v="urn:schemas-microsoft-com:vml" Requires="v">
                <p:oleObj name="Equation" r:id="rId5" imgW="1447800" imgH="203200" progId="Equation.3">
                  <p:embed/>
                </p:oleObj>
              </mc:Choice>
              <mc:Fallback>
                <p:oleObj name="Equation" r:id="rId5" imgW="1447800" imgH="203200" progId="Equation.3">
                  <p:embed/>
                  <p:pic>
                    <p:nvPicPr>
                      <p:cNvPr id="45" name="Object 44"/>
                      <p:cNvPicPr/>
                      <p:nvPr/>
                    </p:nvPicPr>
                    <p:blipFill>
                      <a:blip r:embed="rId6"/>
                      <a:stretch>
                        <a:fillRect/>
                      </a:stretch>
                    </p:blipFill>
                    <p:spPr>
                      <a:xfrm>
                        <a:off x="6315075" y="4933951"/>
                        <a:ext cx="4051300" cy="569913"/>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6393257" y="5761744"/>
          <a:ext cx="3916674" cy="508463"/>
        </p:xfrm>
        <a:graphic>
          <a:graphicData uri="http://schemas.openxmlformats.org/presentationml/2006/ole">
            <mc:AlternateContent xmlns:mc="http://schemas.openxmlformats.org/markup-compatibility/2006">
              <mc:Choice xmlns:v="urn:schemas-microsoft-com:vml" Requires="v">
                <p:oleObj name="Equation" r:id="rId7" imgW="1765300" imgH="228600" progId="Equation.3">
                  <p:embed/>
                </p:oleObj>
              </mc:Choice>
              <mc:Fallback>
                <p:oleObj name="Equation" r:id="rId7" imgW="1765300" imgH="228600" progId="Equation.3">
                  <p:embed/>
                  <p:pic>
                    <p:nvPicPr>
                      <p:cNvPr id="46" name="Object 45"/>
                      <p:cNvPicPr/>
                      <p:nvPr/>
                    </p:nvPicPr>
                    <p:blipFill>
                      <a:blip r:embed="rId8"/>
                      <a:stretch>
                        <a:fillRect/>
                      </a:stretch>
                    </p:blipFill>
                    <p:spPr>
                      <a:xfrm>
                        <a:off x="6393257" y="5761744"/>
                        <a:ext cx="3916674" cy="508463"/>
                      </a:xfrm>
                      <a:prstGeom prst="rect">
                        <a:avLst/>
                      </a:prstGeom>
                    </p:spPr>
                  </p:pic>
                </p:oleObj>
              </mc:Fallback>
            </mc:AlternateContent>
          </a:graphicData>
        </a:graphic>
      </p:graphicFrame>
      <p:sp>
        <p:nvSpPr>
          <p:cNvPr id="12" name="TextBox 11"/>
          <p:cNvSpPr txBox="1"/>
          <p:nvPr/>
        </p:nvSpPr>
        <p:spPr>
          <a:xfrm>
            <a:off x="6801557" y="3970112"/>
            <a:ext cx="3155031" cy="461665"/>
          </a:xfrm>
          <a:prstGeom prst="rect">
            <a:avLst/>
          </a:prstGeom>
          <a:noFill/>
        </p:spPr>
        <p:txBody>
          <a:bodyPr wrap="none" rtlCol="0">
            <a:spAutoFit/>
          </a:bodyPr>
          <a:lstStyle/>
          <a:p>
            <a:r>
              <a:rPr lang="en-US" sz="2400" dirty="0"/>
              <a:t>Doubles the number!</a:t>
            </a:r>
          </a:p>
        </p:txBody>
      </p:sp>
      <p:cxnSp>
        <p:nvCxnSpPr>
          <p:cNvPr id="33" name="Straight Arrow Connector 32"/>
          <p:cNvCxnSpPr>
            <a:stCxn id="12" idx="2"/>
          </p:cNvCxnSpPr>
          <p:nvPr/>
        </p:nvCxnSpPr>
        <p:spPr>
          <a:xfrm flipH="1">
            <a:off x="6801556" y="4431776"/>
            <a:ext cx="1577516" cy="1402012"/>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4" name="Rectangle 33"/>
          <p:cNvSpPr/>
          <p:nvPr/>
        </p:nvSpPr>
        <p:spPr>
          <a:xfrm>
            <a:off x="7097890" y="5833789"/>
            <a:ext cx="3192159" cy="461665"/>
          </a:xfrm>
          <a:prstGeom prst="rect">
            <a:avLst/>
          </a:prstGeom>
          <a:solidFill>
            <a:srgbClr val="FF6600">
              <a:alpha val="35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6537181" y="2901248"/>
            <a:ext cx="3829194" cy="461665"/>
          </a:xfrm>
          <a:prstGeom prst="rect">
            <a:avLst/>
          </a:prstGeom>
          <a:solidFill>
            <a:srgbClr val="FF6600">
              <a:alpha val="35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13972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0A3ED-74CA-9887-F336-200FA3E82A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E4725-A1A1-9C16-97CC-3080408A4A2B}"/>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C4E2CD11-AF88-ED3C-87F1-D3CD4CFE8776}"/>
              </a:ext>
            </a:extLst>
          </p:cNvPr>
          <p:cNvSpPr>
            <a:spLocks noGrp="1"/>
          </p:cNvSpPr>
          <p:nvPr>
            <p:ph sz="quarter" idx="1"/>
          </p:nvPr>
        </p:nvSpPr>
        <p:spPr>
          <a:xfrm>
            <a:off x="2136648" y="1600201"/>
            <a:ext cx="8153400" cy="1052689"/>
          </a:xfrm>
        </p:spPr>
        <p:txBody>
          <a:bodyPr>
            <a:normAutofit/>
          </a:bodyPr>
          <a:lstStyle/>
          <a:p>
            <a:pPr marL="0" indent="0">
              <a:buNone/>
            </a:pPr>
            <a:r>
              <a:rPr lang="en-US" sz="2200" dirty="0"/>
              <a:t>What does </a:t>
            </a:r>
            <a:r>
              <a:rPr lang="en-US" sz="2200" b="1" dirty="0"/>
              <a:t>left</a:t>
            </a:r>
            <a:r>
              <a:rPr lang="en-US" sz="2200" dirty="0"/>
              <a:t> shifting by </a:t>
            </a:r>
            <a:r>
              <a:rPr lang="en-US" sz="2200" b="1" i="1" dirty="0"/>
              <a:t>n</a:t>
            </a:r>
            <a:r>
              <a:rPr lang="en-US" sz="2200" dirty="0"/>
              <a:t> positions do mathematically?</a:t>
            </a:r>
          </a:p>
        </p:txBody>
      </p:sp>
    </p:spTree>
    <p:extLst>
      <p:ext uri="{BB962C8B-B14F-4D97-AF65-F5344CB8AC3E}">
        <p14:creationId xmlns:p14="http://schemas.microsoft.com/office/powerpoint/2010/main" val="78231633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58148-CFD4-C37B-BE4F-AF3EE6D282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18C06E-84F7-9277-EB09-04834C933DB7}"/>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CD98D741-F759-600C-2F2A-B3990731824E}"/>
              </a:ext>
            </a:extLst>
          </p:cNvPr>
          <p:cNvSpPr>
            <a:spLocks noGrp="1"/>
          </p:cNvSpPr>
          <p:nvPr>
            <p:ph sz="quarter" idx="1"/>
          </p:nvPr>
        </p:nvSpPr>
        <p:spPr>
          <a:xfrm>
            <a:off x="2136648" y="1600201"/>
            <a:ext cx="8153400" cy="1052689"/>
          </a:xfrm>
        </p:spPr>
        <p:txBody>
          <a:bodyPr>
            <a:normAutofit/>
          </a:bodyPr>
          <a:lstStyle/>
          <a:p>
            <a:pPr marL="0" indent="0">
              <a:buNone/>
            </a:pPr>
            <a:r>
              <a:rPr lang="en-US" sz="2200" dirty="0"/>
              <a:t>What does </a:t>
            </a:r>
            <a:r>
              <a:rPr lang="en-US" sz="2200" b="1" dirty="0"/>
              <a:t>left</a:t>
            </a:r>
            <a:r>
              <a:rPr lang="en-US" sz="2200" dirty="0"/>
              <a:t> shifting by </a:t>
            </a:r>
            <a:r>
              <a:rPr lang="en-US" sz="2200" b="1" i="1" dirty="0"/>
              <a:t>n</a:t>
            </a:r>
            <a:r>
              <a:rPr lang="en-US" sz="2200" dirty="0"/>
              <a:t> positions do mathematically?</a:t>
            </a:r>
          </a:p>
        </p:txBody>
      </p:sp>
      <p:sp>
        <p:nvSpPr>
          <p:cNvPr id="4" name="TextBox 3">
            <a:extLst>
              <a:ext uri="{FF2B5EF4-FFF2-40B4-BE49-F238E27FC236}">
                <a16:creationId xmlns:a16="http://schemas.microsoft.com/office/drawing/2014/main" id="{CC8A21B7-9D8E-B615-8800-35CD84F82F97}"/>
              </a:ext>
            </a:extLst>
          </p:cNvPr>
          <p:cNvSpPr txBox="1"/>
          <p:nvPr/>
        </p:nvSpPr>
        <p:spPr>
          <a:xfrm>
            <a:off x="3203222" y="3387776"/>
            <a:ext cx="5643724" cy="523220"/>
          </a:xfrm>
          <a:prstGeom prst="rect">
            <a:avLst/>
          </a:prstGeom>
          <a:noFill/>
        </p:spPr>
        <p:txBody>
          <a:bodyPr wrap="none" rtlCol="0">
            <a:spAutoFit/>
          </a:bodyPr>
          <a:lstStyle/>
          <a:p>
            <a:r>
              <a:rPr lang="en-US" sz="2800" dirty="0"/>
              <a:t>Multiply by 2</a:t>
            </a:r>
            <a:r>
              <a:rPr lang="en-US" sz="2800" baseline="30000" dirty="0"/>
              <a:t>n </a:t>
            </a:r>
            <a:r>
              <a:rPr lang="en-US" sz="2800" dirty="0"/>
              <a:t>(doubles it n times)</a:t>
            </a:r>
            <a:endParaRPr lang="en-US" sz="2800" baseline="30000" dirty="0"/>
          </a:p>
        </p:txBody>
      </p:sp>
    </p:spTree>
    <p:extLst>
      <p:ext uri="{BB962C8B-B14F-4D97-AF65-F5344CB8AC3E}">
        <p14:creationId xmlns:p14="http://schemas.microsoft.com/office/powerpoint/2010/main" val="7516062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right</a:t>
            </a:r>
            <a:r>
              <a:rPr lang="en-US" sz="2200" i="1" dirty="0"/>
              <a:t> shifting by one position do mathematically?</a:t>
            </a:r>
          </a:p>
        </p:txBody>
      </p:sp>
      <p:cxnSp>
        <p:nvCxnSpPr>
          <p:cNvPr id="4" name="Straight Connector 3"/>
          <p:cNvCxnSpPr/>
          <p:nvPr/>
        </p:nvCxnSpPr>
        <p:spPr>
          <a:xfrm>
            <a:off x="33463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147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697271"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879783"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71694"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5897649"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4523225"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3532624"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4680875"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5897649"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7081391"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3570547" y="2794001"/>
            <a:ext cx="620092" cy="646331"/>
          </a:xfrm>
          <a:prstGeom prst="rect">
            <a:avLst/>
          </a:prstGeom>
          <a:noFill/>
        </p:spPr>
        <p:txBody>
          <a:bodyPr wrap="square" rtlCol="0">
            <a:spAutoFit/>
          </a:bodyPr>
          <a:lstStyle/>
          <a:p>
            <a:r>
              <a:rPr lang="en-US" sz="3600" dirty="0"/>
              <a:t>0</a:t>
            </a:r>
          </a:p>
        </p:txBody>
      </p:sp>
    </p:spTree>
    <p:extLst>
      <p:ext uri="{BB962C8B-B14F-4D97-AF65-F5344CB8AC3E}">
        <p14:creationId xmlns:p14="http://schemas.microsoft.com/office/powerpoint/2010/main" val="362266489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cxnSp>
        <p:nvCxnSpPr>
          <p:cNvPr id="4" name="Straight Connector 3"/>
          <p:cNvCxnSpPr/>
          <p:nvPr/>
        </p:nvCxnSpPr>
        <p:spPr>
          <a:xfrm>
            <a:off x="33463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4514760"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5697271"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879783"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7071694"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5897649"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4523225"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3532624"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4680875"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5897649"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7081391"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3570547"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3371326"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4539726"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722237"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04749"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7096660"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5922615"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4548191"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3557590"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4705841" y="4934677"/>
            <a:ext cx="620092" cy="646331"/>
          </a:xfrm>
          <a:prstGeom prst="rect">
            <a:avLst/>
          </a:prstGeom>
          <a:noFill/>
        </p:spPr>
        <p:txBody>
          <a:bodyPr wrap="square" rtlCol="0">
            <a:spAutoFit/>
          </a:bodyPr>
          <a:lstStyle/>
          <a:p>
            <a:r>
              <a:rPr lang="en-US" sz="3600" dirty="0"/>
              <a:t>0</a:t>
            </a:r>
          </a:p>
        </p:txBody>
      </p:sp>
      <p:sp>
        <p:nvSpPr>
          <p:cNvPr id="26" name="TextBox 25"/>
          <p:cNvSpPr txBox="1"/>
          <p:nvPr/>
        </p:nvSpPr>
        <p:spPr>
          <a:xfrm>
            <a:off x="5922615" y="4934677"/>
            <a:ext cx="620092" cy="646331"/>
          </a:xfrm>
          <a:prstGeom prst="rect">
            <a:avLst/>
          </a:prstGeom>
          <a:noFill/>
        </p:spPr>
        <p:txBody>
          <a:bodyPr wrap="square" rtlCol="0">
            <a:spAutoFit/>
          </a:bodyPr>
          <a:lstStyle/>
          <a:p>
            <a:r>
              <a:rPr lang="en-US" sz="3600" dirty="0"/>
              <a:t>A</a:t>
            </a:r>
          </a:p>
        </p:txBody>
      </p:sp>
      <p:sp>
        <p:nvSpPr>
          <p:cNvPr id="27" name="TextBox 26"/>
          <p:cNvSpPr txBox="1"/>
          <p:nvPr/>
        </p:nvSpPr>
        <p:spPr>
          <a:xfrm>
            <a:off x="7106357" y="4934677"/>
            <a:ext cx="620092" cy="646331"/>
          </a:xfrm>
          <a:prstGeom prst="rect">
            <a:avLst/>
          </a:prstGeom>
          <a:noFill/>
        </p:spPr>
        <p:txBody>
          <a:bodyPr wrap="square" rtlCol="0">
            <a:spAutoFit/>
          </a:bodyPr>
          <a:lstStyle/>
          <a:p>
            <a:r>
              <a:rPr lang="en-US" sz="3600" dirty="0"/>
              <a:t>B</a:t>
            </a:r>
          </a:p>
        </p:txBody>
      </p:sp>
      <p:sp>
        <p:nvSpPr>
          <p:cNvPr id="28" name="TextBox 27"/>
          <p:cNvSpPr txBox="1"/>
          <p:nvPr/>
        </p:nvSpPr>
        <p:spPr>
          <a:xfrm>
            <a:off x="3595513" y="4934677"/>
            <a:ext cx="620092" cy="646331"/>
          </a:xfrm>
          <a:prstGeom prst="rect">
            <a:avLst/>
          </a:prstGeom>
          <a:noFill/>
        </p:spPr>
        <p:txBody>
          <a:bodyPr wrap="square" rtlCol="0">
            <a:spAutoFit/>
          </a:bodyPr>
          <a:lstStyle/>
          <a:p>
            <a:r>
              <a:rPr lang="en-US" sz="3600" dirty="0"/>
              <a:t>0</a:t>
            </a:r>
          </a:p>
        </p:txBody>
      </p:sp>
      <p:cxnSp>
        <p:nvCxnSpPr>
          <p:cNvPr id="31" name="Straight Arrow Connector 30"/>
          <p:cNvCxnSpPr/>
          <p:nvPr/>
        </p:nvCxnSpPr>
        <p:spPr>
          <a:xfrm>
            <a:off x="3955341"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5147149"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6312880"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30" name="Content Placeholder 2">
            <a:extLst>
              <a:ext uri="{FF2B5EF4-FFF2-40B4-BE49-F238E27FC236}">
                <a16:creationId xmlns:a16="http://schemas.microsoft.com/office/drawing/2014/main" id="{34E57C34-2630-FA13-7449-C8ECD3499EF4}"/>
              </a:ext>
            </a:extLst>
          </p:cNvPr>
          <p:cNvSpPr txBox="1">
            <a:spLocks/>
          </p:cNvSpPr>
          <p:nvPr/>
        </p:nvSpPr>
        <p:spPr>
          <a:xfrm>
            <a:off x="2136648" y="1600201"/>
            <a:ext cx="8153400" cy="10526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i="1"/>
              <a:t>What does </a:t>
            </a:r>
            <a:r>
              <a:rPr lang="en-US" sz="2200" b="1" i="1"/>
              <a:t>right</a:t>
            </a:r>
            <a:r>
              <a:rPr lang="en-US" sz="2200" i="1"/>
              <a:t> shifting by one position do mathematically?</a:t>
            </a:r>
            <a:endParaRPr lang="en-US" sz="2200" i="1" dirty="0"/>
          </a:p>
        </p:txBody>
      </p:sp>
    </p:spTree>
    <p:extLst>
      <p:ext uri="{BB962C8B-B14F-4D97-AF65-F5344CB8AC3E}">
        <p14:creationId xmlns:p14="http://schemas.microsoft.com/office/powerpoint/2010/main" val="412370982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cxnSp>
        <p:nvCxnSpPr>
          <p:cNvPr id="4" name="Straight Connector 3"/>
          <p:cNvCxnSpPr/>
          <p:nvPr/>
        </p:nvCxnSpPr>
        <p:spPr>
          <a:xfrm>
            <a:off x="154252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271092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893437"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075949"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267860"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4093815"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2719391"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1728790"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2877041"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4093815"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5277557"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1766713"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156749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73589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918403"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100915"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92826"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4118781"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2744357"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1753756"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2902007" y="4934677"/>
            <a:ext cx="620092" cy="646331"/>
          </a:xfrm>
          <a:prstGeom prst="rect">
            <a:avLst/>
          </a:prstGeom>
          <a:noFill/>
        </p:spPr>
        <p:txBody>
          <a:bodyPr wrap="square" rtlCol="0">
            <a:spAutoFit/>
          </a:bodyPr>
          <a:lstStyle/>
          <a:p>
            <a:r>
              <a:rPr lang="en-US" sz="3600" dirty="0"/>
              <a:t>0</a:t>
            </a:r>
          </a:p>
        </p:txBody>
      </p:sp>
      <p:sp>
        <p:nvSpPr>
          <p:cNvPr id="26" name="TextBox 25"/>
          <p:cNvSpPr txBox="1"/>
          <p:nvPr/>
        </p:nvSpPr>
        <p:spPr>
          <a:xfrm>
            <a:off x="4118781" y="4934677"/>
            <a:ext cx="620092" cy="646331"/>
          </a:xfrm>
          <a:prstGeom prst="rect">
            <a:avLst/>
          </a:prstGeom>
          <a:noFill/>
        </p:spPr>
        <p:txBody>
          <a:bodyPr wrap="square" rtlCol="0">
            <a:spAutoFit/>
          </a:bodyPr>
          <a:lstStyle/>
          <a:p>
            <a:r>
              <a:rPr lang="en-US" sz="3600" dirty="0"/>
              <a:t>A</a:t>
            </a:r>
          </a:p>
        </p:txBody>
      </p:sp>
      <p:sp>
        <p:nvSpPr>
          <p:cNvPr id="27" name="TextBox 26"/>
          <p:cNvSpPr txBox="1"/>
          <p:nvPr/>
        </p:nvSpPr>
        <p:spPr>
          <a:xfrm>
            <a:off x="5302523" y="4934677"/>
            <a:ext cx="620092" cy="646331"/>
          </a:xfrm>
          <a:prstGeom prst="rect">
            <a:avLst/>
          </a:prstGeom>
          <a:noFill/>
        </p:spPr>
        <p:txBody>
          <a:bodyPr wrap="square" rtlCol="0">
            <a:spAutoFit/>
          </a:bodyPr>
          <a:lstStyle/>
          <a:p>
            <a:r>
              <a:rPr lang="en-US" sz="3600" dirty="0"/>
              <a:t>B</a:t>
            </a:r>
          </a:p>
        </p:txBody>
      </p:sp>
      <p:sp>
        <p:nvSpPr>
          <p:cNvPr id="28" name="TextBox 27"/>
          <p:cNvSpPr txBox="1"/>
          <p:nvPr/>
        </p:nvSpPr>
        <p:spPr>
          <a:xfrm>
            <a:off x="1791679" y="4934677"/>
            <a:ext cx="620092" cy="646331"/>
          </a:xfrm>
          <a:prstGeom prst="rect">
            <a:avLst/>
          </a:prstGeom>
          <a:noFill/>
        </p:spPr>
        <p:txBody>
          <a:bodyPr wrap="square" rtlCol="0">
            <a:spAutoFit/>
          </a:bodyPr>
          <a:lstStyle/>
          <a:p>
            <a:r>
              <a:rPr lang="en-US" sz="3600" dirty="0"/>
              <a:t>0</a:t>
            </a:r>
          </a:p>
        </p:txBody>
      </p:sp>
      <p:cxnSp>
        <p:nvCxnSpPr>
          <p:cNvPr id="31" name="Straight Arrow Connector 30"/>
          <p:cNvCxnSpPr/>
          <p:nvPr/>
        </p:nvCxnSpPr>
        <p:spPr>
          <a:xfrm>
            <a:off x="2151507"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343315"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4509046"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6200994" y="2794000"/>
          <a:ext cx="4089055" cy="568912"/>
        </p:xfrm>
        <a:graphic>
          <a:graphicData uri="http://schemas.openxmlformats.org/presentationml/2006/ole">
            <mc:AlternateContent xmlns:mc="http://schemas.openxmlformats.org/markup-compatibility/2006">
              <mc:Choice xmlns:v="urn:schemas-microsoft-com:vml" Requires="v">
                <p:oleObj name="Equation" r:id="rId3" imgW="1460500" imgH="203200" progId="Equation.3">
                  <p:embed/>
                </p:oleObj>
              </mc:Choice>
              <mc:Fallback>
                <p:oleObj name="Equation" r:id="rId3" imgW="1460500" imgH="203200" progId="Equation.3">
                  <p:embed/>
                  <p:pic>
                    <p:nvPicPr>
                      <p:cNvPr id="37" name="Object 36"/>
                      <p:cNvPicPr/>
                      <p:nvPr/>
                    </p:nvPicPr>
                    <p:blipFill>
                      <a:blip r:embed="rId4"/>
                      <a:stretch>
                        <a:fillRect/>
                      </a:stretch>
                    </p:blipFill>
                    <p:spPr>
                      <a:xfrm>
                        <a:off x="6200994" y="2794000"/>
                        <a:ext cx="4089055" cy="568912"/>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6229215" y="4951413"/>
          <a:ext cx="2736850" cy="533400"/>
        </p:xfrm>
        <a:graphic>
          <a:graphicData uri="http://schemas.openxmlformats.org/presentationml/2006/ole">
            <mc:AlternateContent xmlns:mc="http://schemas.openxmlformats.org/markup-compatibility/2006">
              <mc:Choice xmlns:v="urn:schemas-microsoft-com:vml" Requires="v">
                <p:oleObj name="Equation" r:id="rId5" imgW="977900" imgH="190500" progId="Equation.3">
                  <p:embed/>
                </p:oleObj>
              </mc:Choice>
              <mc:Fallback>
                <p:oleObj name="Equation" r:id="rId5" imgW="977900" imgH="190500" progId="Equation.3">
                  <p:embed/>
                  <p:pic>
                    <p:nvPicPr>
                      <p:cNvPr id="38" name="Object 37"/>
                      <p:cNvPicPr/>
                      <p:nvPr/>
                    </p:nvPicPr>
                    <p:blipFill>
                      <a:blip r:embed="rId6"/>
                      <a:stretch>
                        <a:fillRect/>
                      </a:stretch>
                    </p:blipFill>
                    <p:spPr>
                      <a:xfrm>
                        <a:off x="6229215" y="4951413"/>
                        <a:ext cx="2736850" cy="533400"/>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6196013" y="5761039"/>
          <a:ext cx="4310062" cy="509587"/>
        </p:xfrm>
        <a:graphic>
          <a:graphicData uri="http://schemas.openxmlformats.org/presentationml/2006/ole">
            <mc:AlternateContent xmlns:mc="http://schemas.openxmlformats.org/markup-compatibility/2006">
              <mc:Choice xmlns:v="urn:schemas-microsoft-com:vml" Requires="v">
                <p:oleObj name="Equation" r:id="rId7" imgW="1943100" imgH="228600" progId="Equation.3">
                  <p:embed/>
                </p:oleObj>
              </mc:Choice>
              <mc:Fallback>
                <p:oleObj name="Equation" r:id="rId7" imgW="1943100" imgH="228600" progId="Equation.3">
                  <p:embed/>
                  <p:pic>
                    <p:nvPicPr>
                      <p:cNvPr id="39" name="Object 38"/>
                      <p:cNvPicPr/>
                      <p:nvPr/>
                    </p:nvPicPr>
                    <p:blipFill>
                      <a:blip r:embed="rId8"/>
                      <a:stretch>
                        <a:fillRect/>
                      </a:stretch>
                    </p:blipFill>
                    <p:spPr>
                      <a:xfrm>
                        <a:off x="6196013" y="5761039"/>
                        <a:ext cx="4310062" cy="509587"/>
                      </a:xfrm>
                      <a:prstGeom prst="rect">
                        <a:avLst/>
                      </a:prstGeom>
                    </p:spPr>
                  </p:pic>
                </p:oleObj>
              </mc:Fallback>
            </mc:AlternateContent>
          </a:graphicData>
        </a:graphic>
      </p:graphicFrame>
      <p:sp>
        <p:nvSpPr>
          <p:cNvPr id="30" name="Content Placeholder 2">
            <a:extLst>
              <a:ext uri="{FF2B5EF4-FFF2-40B4-BE49-F238E27FC236}">
                <a16:creationId xmlns:a16="http://schemas.microsoft.com/office/drawing/2014/main" id="{D0FEAEB7-CA6D-049C-8825-1747D31870EE}"/>
              </a:ext>
            </a:extLst>
          </p:cNvPr>
          <p:cNvSpPr txBox="1">
            <a:spLocks/>
          </p:cNvSpPr>
          <p:nvPr/>
        </p:nvSpPr>
        <p:spPr>
          <a:xfrm>
            <a:off x="2136648" y="1600201"/>
            <a:ext cx="8153400" cy="10526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i="1" dirty="0"/>
              <a:t>What does </a:t>
            </a:r>
            <a:r>
              <a:rPr lang="en-US" sz="2200" b="1" i="1" dirty="0"/>
              <a:t>right</a:t>
            </a:r>
            <a:r>
              <a:rPr lang="en-US" sz="2200" i="1" dirty="0"/>
              <a:t> shifting by one position do mathematically?</a:t>
            </a:r>
          </a:p>
        </p:txBody>
      </p:sp>
    </p:spTree>
    <p:extLst>
      <p:ext uri="{BB962C8B-B14F-4D97-AF65-F5344CB8AC3E}">
        <p14:creationId xmlns:p14="http://schemas.microsoft.com/office/powerpoint/2010/main" val="18910359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mathematically: unsigned</a:t>
            </a:r>
          </a:p>
        </p:txBody>
      </p:sp>
      <p:cxnSp>
        <p:nvCxnSpPr>
          <p:cNvPr id="4" name="Straight Connector 3"/>
          <p:cNvCxnSpPr/>
          <p:nvPr/>
        </p:nvCxnSpPr>
        <p:spPr>
          <a:xfrm>
            <a:off x="154252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a:off x="2710926"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3893437"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5075949" y="3566112"/>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267860" y="3693113"/>
            <a:ext cx="505588" cy="461665"/>
          </a:xfrm>
          <a:prstGeom prst="rect">
            <a:avLst/>
          </a:prstGeom>
          <a:noFill/>
        </p:spPr>
        <p:txBody>
          <a:bodyPr wrap="none" rtlCol="0">
            <a:spAutoFit/>
          </a:bodyPr>
          <a:lstStyle/>
          <a:p>
            <a:r>
              <a:rPr lang="en-US" sz="2400" dirty="0"/>
              <a:t>2</a:t>
            </a:r>
            <a:r>
              <a:rPr lang="en-US" sz="2400" baseline="30000" dirty="0"/>
              <a:t>0</a:t>
            </a:r>
          </a:p>
        </p:txBody>
      </p:sp>
      <p:sp>
        <p:nvSpPr>
          <p:cNvPr id="9" name="TextBox 8"/>
          <p:cNvSpPr txBox="1"/>
          <p:nvPr/>
        </p:nvSpPr>
        <p:spPr>
          <a:xfrm>
            <a:off x="4093815" y="3693113"/>
            <a:ext cx="449482" cy="461665"/>
          </a:xfrm>
          <a:prstGeom prst="rect">
            <a:avLst/>
          </a:prstGeom>
          <a:noFill/>
        </p:spPr>
        <p:txBody>
          <a:bodyPr wrap="none" rtlCol="0">
            <a:spAutoFit/>
          </a:bodyPr>
          <a:lstStyle/>
          <a:p>
            <a:r>
              <a:rPr lang="en-US" sz="2400" dirty="0"/>
              <a:t>2</a:t>
            </a:r>
            <a:r>
              <a:rPr lang="en-US" sz="2400" baseline="30000" dirty="0"/>
              <a:t>1</a:t>
            </a:r>
          </a:p>
        </p:txBody>
      </p:sp>
      <p:sp>
        <p:nvSpPr>
          <p:cNvPr id="10" name="TextBox 9"/>
          <p:cNvSpPr txBox="1"/>
          <p:nvPr/>
        </p:nvSpPr>
        <p:spPr>
          <a:xfrm>
            <a:off x="2719391" y="3693113"/>
            <a:ext cx="492764" cy="461665"/>
          </a:xfrm>
          <a:prstGeom prst="rect">
            <a:avLst/>
          </a:prstGeom>
          <a:noFill/>
        </p:spPr>
        <p:txBody>
          <a:bodyPr wrap="none" rtlCol="0">
            <a:spAutoFit/>
          </a:bodyPr>
          <a:lstStyle/>
          <a:p>
            <a:r>
              <a:rPr lang="en-US" sz="2400" dirty="0"/>
              <a:t>2</a:t>
            </a:r>
            <a:r>
              <a:rPr lang="en-US" sz="2400" baseline="30000" dirty="0"/>
              <a:t>2</a:t>
            </a:r>
          </a:p>
        </p:txBody>
      </p:sp>
      <p:sp>
        <p:nvSpPr>
          <p:cNvPr id="11" name="TextBox 10"/>
          <p:cNvSpPr txBox="1"/>
          <p:nvPr/>
        </p:nvSpPr>
        <p:spPr>
          <a:xfrm>
            <a:off x="1728790" y="3693113"/>
            <a:ext cx="494046" cy="461665"/>
          </a:xfrm>
          <a:prstGeom prst="rect">
            <a:avLst/>
          </a:prstGeom>
          <a:noFill/>
        </p:spPr>
        <p:txBody>
          <a:bodyPr wrap="none" rtlCol="0">
            <a:spAutoFit/>
          </a:bodyPr>
          <a:lstStyle/>
          <a:p>
            <a:r>
              <a:rPr lang="en-US" sz="2400" dirty="0"/>
              <a:t>2</a:t>
            </a:r>
            <a:r>
              <a:rPr lang="en-US" sz="2400" baseline="30000" dirty="0"/>
              <a:t>3</a:t>
            </a:r>
          </a:p>
        </p:txBody>
      </p:sp>
      <p:sp>
        <p:nvSpPr>
          <p:cNvPr id="13" name="TextBox 12"/>
          <p:cNvSpPr txBox="1"/>
          <p:nvPr/>
        </p:nvSpPr>
        <p:spPr>
          <a:xfrm>
            <a:off x="2877041" y="2794001"/>
            <a:ext cx="620092" cy="646331"/>
          </a:xfrm>
          <a:prstGeom prst="rect">
            <a:avLst/>
          </a:prstGeom>
          <a:noFill/>
        </p:spPr>
        <p:txBody>
          <a:bodyPr wrap="square" rtlCol="0">
            <a:spAutoFit/>
          </a:bodyPr>
          <a:lstStyle/>
          <a:p>
            <a:r>
              <a:rPr lang="en-US" sz="3600" dirty="0"/>
              <a:t>A</a:t>
            </a:r>
          </a:p>
        </p:txBody>
      </p:sp>
      <p:sp>
        <p:nvSpPr>
          <p:cNvPr id="14" name="TextBox 13"/>
          <p:cNvSpPr txBox="1"/>
          <p:nvPr/>
        </p:nvSpPr>
        <p:spPr>
          <a:xfrm>
            <a:off x="4093815" y="2794001"/>
            <a:ext cx="620092" cy="646331"/>
          </a:xfrm>
          <a:prstGeom prst="rect">
            <a:avLst/>
          </a:prstGeom>
          <a:noFill/>
        </p:spPr>
        <p:txBody>
          <a:bodyPr wrap="square" rtlCol="0">
            <a:spAutoFit/>
          </a:bodyPr>
          <a:lstStyle/>
          <a:p>
            <a:r>
              <a:rPr lang="en-US" sz="3600" dirty="0"/>
              <a:t>B</a:t>
            </a:r>
          </a:p>
        </p:txBody>
      </p:sp>
      <p:sp>
        <p:nvSpPr>
          <p:cNvPr id="15" name="TextBox 14"/>
          <p:cNvSpPr txBox="1"/>
          <p:nvPr/>
        </p:nvSpPr>
        <p:spPr>
          <a:xfrm>
            <a:off x="5277557" y="2794001"/>
            <a:ext cx="620092" cy="646331"/>
          </a:xfrm>
          <a:prstGeom prst="rect">
            <a:avLst/>
          </a:prstGeom>
          <a:noFill/>
        </p:spPr>
        <p:txBody>
          <a:bodyPr wrap="square" rtlCol="0">
            <a:spAutoFit/>
          </a:bodyPr>
          <a:lstStyle/>
          <a:p>
            <a:r>
              <a:rPr lang="en-US" sz="3600" dirty="0"/>
              <a:t>C</a:t>
            </a:r>
          </a:p>
        </p:txBody>
      </p:sp>
      <p:sp>
        <p:nvSpPr>
          <p:cNvPr id="16" name="TextBox 15"/>
          <p:cNvSpPr txBox="1"/>
          <p:nvPr/>
        </p:nvSpPr>
        <p:spPr>
          <a:xfrm>
            <a:off x="1766713" y="2794001"/>
            <a:ext cx="620092" cy="646331"/>
          </a:xfrm>
          <a:prstGeom prst="rect">
            <a:avLst/>
          </a:prstGeom>
          <a:noFill/>
        </p:spPr>
        <p:txBody>
          <a:bodyPr wrap="square" rtlCol="0">
            <a:spAutoFit/>
          </a:bodyPr>
          <a:lstStyle/>
          <a:p>
            <a:r>
              <a:rPr lang="en-US" sz="3600" dirty="0"/>
              <a:t>0</a:t>
            </a:r>
          </a:p>
        </p:txBody>
      </p:sp>
      <p:cxnSp>
        <p:nvCxnSpPr>
          <p:cNvPr id="17" name="Straight Connector 16"/>
          <p:cNvCxnSpPr/>
          <p:nvPr/>
        </p:nvCxnSpPr>
        <p:spPr>
          <a:xfrm>
            <a:off x="156749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735892"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3918403"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100915" y="5706788"/>
            <a:ext cx="846667" cy="0"/>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92826" y="5833789"/>
            <a:ext cx="505588" cy="461665"/>
          </a:xfrm>
          <a:prstGeom prst="rect">
            <a:avLst/>
          </a:prstGeom>
          <a:noFill/>
        </p:spPr>
        <p:txBody>
          <a:bodyPr wrap="none" rtlCol="0">
            <a:spAutoFit/>
          </a:bodyPr>
          <a:lstStyle/>
          <a:p>
            <a:r>
              <a:rPr lang="en-US" sz="2400" dirty="0"/>
              <a:t>2</a:t>
            </a:r>
            <a:r>
              <a:rPr lang="en-US" sz="2400" baseline="30000" dirty="0"/>
              <a:t>0</a:t>
            </a:r>
          </a:p>
        </p:txBody>
      </p:sp>
      <p:sp>
        <p:nvSpPr>
          <p:cNvPr id="22" name="TextBox 21"/>
          <p:cNvSpPr txBox="1"/>
          <p:nvPr/>
        </p:nvSpPr>
        <p:spPr>
          <a:xfrm>
            <a:off x="4118781" y="5833789"/>
            <a:ext cx="449482" cy="461665"/>
          </a:xfrm>
          <a:prstGeom prst="rect">
            <a:avLst/>
          </a:prstGeom>
          <a:noFill/>
        </p:spPr>
        <p:txBody>
          <a:bodyPr wrap="none" rtlCol="0">
            <a:spAutoFit/>
          </a:bodyPr>
          <a:lstStyle/>
          <a:p>
            <a:r>
              <a:rPr lang="en-US" sz="2400" dirty="0"/>
              <a:t>2</a:t>
            </a:r>
            <a:r>
              <a:rPr lang="en-US" sz="2400" baseline="30000" dirty="0"/>
              <a:t>1</a:t>
            </a:r>
          </a:p>
        </p:txBody>
      </p:sp>
      <p:sp>
        <p:nvSpPr>
          <p:cNvPr id="23" name="TextBox 22"/>
          <p:cNvSpPr txBox="1"/>
          <p:nvPr/>
        </p:nvSpPr>
        <p:spPr>
          <a:xfrm>
            <a:off x="2744357" y="5833789"/>
            <a:ext cx="492764" cy="461665"/>
          </a:xfrm>
          <a:prstGeom prst="rect">
            <a:avLst/>
          </a:prstGeom>
          <a:noFill/>
        </p:spPr>
        <p:txBody>
          <a:bodyPr wrap="none" rtlCol="0">
            <a:spAutoFit/>
          </a:bodyPr>
          <a:lstStyle/>
          <a:p>
            <a:r>
              <a:rPr lang="en-US" sz="2400" dirty="0"/>
              <a:t>2</a:t>
            </a:r>
            <a:r>
              <a:rPr lang="en-US" sz="2400" baseline="30000" dirty="0"/>
              <a:t>2</a:t>
            </a:r>
          </a:p>
        </p:txBody>
      </p:sp>
      <p:sp>
        <p:nvSpPr>
          <p:cNvPr id="24" name="TextBox 23"/>
          <p:cNvSpPr txBox="1"/>
          <p:nvPr/>
        </p:nvSpPr>
        <p:spPr>
          <a:xfrm>
            <a:off x="1753756" y="5833789"/>
            <a:ext cx="494046" cy="461665"/>
          </a:xfrm>
          <a:prstGeom prst="rect">
            <a:avLst/>
          </a:prstGeom>
          <a:noFill/>
        </p:spPr>
        <p:txBody>
          <a:bodyPr wrap="none" rtlCol="0">
            <a:spAutoFit/>
          </a:bodyPr>
          <a:lstStyle/>
          <a:p>
            <a:r>
              <a:rPr lang="en-US" sz="2400" dirty="0"/>
              <a:t>2</a:t>
            </a:r>
            <a:r>
              <a:rPr lang="en-US" sz="2400" baseline="30000" dirty="0"/>
              <a:t>3</a:t>
            </a:r>
          </a:p>
        </p:txBody>
      </p:sp>
      <p:sp>
        <p:nvSpPr>
          <p:cNvPr id="25" name="TextBox 24"/>
          <p:cNvSpPr txBox="1"/>
          <p:nvPr/>
        </p:nvSpPr>
        <p:spPr>
          <a:xfrm>
            <a:off x="2902007" y="4934677"/>
            <a:ext cx="620092" cy="646331"/>
          </a:xfrm>
          <a:prstGeom prst="rect">
            <a:avLst/>
          </a:prstGeom>
          <a:noFill/>
        </p:spPr>
        <p:txBody>
          <a:bodyPr wrap="square" rtlCol="0">
            <a:spAutoFit/>
          </a:bodyPr>
          <a:lstStyle/>
          <a:p>
            <a:r>
              <a:rPr lang="en-US" sz="3600" dirty="0"/>
              <a:t>0</a:t>
            </a:r>
          </a:p>
        </p:txBody>
      </p:sp>
      <p:sp>
        <p:nvSpPr>
          <p:cNvPr id="26" name="TextBox 25"/>
          <p:cNvSpPr txBox="1"/>
          <p:nvPr/>
        </p:nvSpPr>
        <p:spPr>
          <a:xfrm>
            <a:off x="4118781" y="4934677"/>
            <a:ext cx="620092" cy="646331"/>
          </a:xfrm>
          <a:prstGeom prst="rect">
            <a:avLst/>
          </a:prstGeom>
          <a:noFill/>
        </p:spPr>
        <p:txBody>
          <a:bodyPr wrap="square" rtlCol="0">
            <a:spAutoFit/>
          </a:bodyPr>
          <a:lstStyle/>
          <a:p>
            <a:r>
              <a:rPr lang="en-US" sz="3600" dirty="0"/>
              <a:t>A</a:t>
            </a:r>
          </a:p>
        </p:txBody>
      </p:sp>
      <p:sp>
        <p:nvSpPr>
          <p:cNvPr id="27" name="TextBox 26"/>
          <p:cNvSpPr txBox="1"/>
          <p:nvPr/>
        </p:nvSpPr>
        <p:spPr>
          <a:xfrm>
            <a:off x="5302523" y="4934677"/>
            <a:ext cx="620092" cy="646331"/>
          </a:xfrm>
          <a:prstGeom prst="rect">
            <a:avLst/>
          </a:prstGeom>
          <a:noFill/>
        </p:spPr>
        <p:txBody>
          <a:bodyPr wrap="square" rtlCol="0">
            <a:spAutoFit/>
          </a:bodyPr>
          <a:lstStyle/>
          <a:p>
            <a:r>
              <a:rPr lang="en-US" sz="3600" dirty="0"/>
              <a:t>B</a:t>
            </a:r>
          </a:p>
        </p:txBody>
      </p:sp>
      <p:sp>
        <p:nvSpPr>
          <p:cNvPr id="28" name="TextBox 27"/>
          <p:cNvSpPr txBox="1"/>
          <p:nvPr/>
        </p:nvSpPr>
        <p:spPr>
          <a:xfrm>
            <a:off x="1791679" y="4934677"/>
            <a:ext cx="620092" cy="646331"/>
          </a:xfrm>
          <a:prstGeom prst="rect">
            <a:avLst/>
          </a:prstGeom>
          <a:noFill/>
        </p:spPr>
        <p:txBody>
          <a:bodyPr wrap="square" rtlCol="0">
            <a:spAutoFit/>
          </a:bodyPr>
          <a:lstStyle/>
          <a:p>
            <a:r>
              <a:rPr lang="en-US" sz="3600" dirty="0"/>
              <a:t>0</a:t>
            </a:r>
          </a:p>
        </p:txBody>
      </p:sp>
      <p:cxnSp>
        <p:nvCxnSpPr>
          <p:cNvPr id="31" name="Straight Arrow Connector 30"/>
          <p:cNvCxnSpPr/>
          <p:nvPr/>
        </p:nvCxnSpPr>
        <p:spPr>
          <a:xfrm>
            <a:off x="2151507"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3343315"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4509046" y="4154778"/>
            <a:ext cx="750500" cy="779899"/>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nvGraphicFramePr>
        <p:xfrm>
          <a:off x="6200994" y="2794000"/>
          <a:ext cx="4089055" cy="568912"/>
        </p:xfrm>
        <a:graphic>
          <a:graphicData uri="http://schemas.openxmlformats.org/presentationml/2006/ole">
            <mc:AlternateContent xmlns:mc="http://schemas.openxmlformats.org/markup-compatibility/2006">
              <mc:Choice xmlns:v="urn:schemas-microsoft-com:vml" Requires="v">
                <p:oleObj name="Equation" r:id="rId3" imgW="1460500" imgH="203200" progId="Equation.3">
                  <p:embed/>
                </p:oleObj>
              </mc:Choice>
              <mc:Fallback>
                <p:oleObj name="Equation" r:id="rId3" imgW="1460500" imgH="203200" progId="Equation.3">
                  <p:embed/>
                  <p:pic>
                    <p:nvPicPr>
                      <p:cNvPr id="37" name="Object 36"/>
                      <p:cNvPicPr/>
                      <p:nvPr/>
                    </p:nvPicPr>
                    <p:blipFill>
                      <a:blip r:embed="rId4"/>
                      <a:stretch>
                        <a:fillRect/>
                      </a:stretch>
                    </p:blipFill>
                    <p:spPr>
                      <a:xfrm>
                        <a:off x="6200994" y="2794000"/>
                        <a:ext cx="4089055" cy="568912"/>
                      </a:xfrm>
                      <a:prstGeom prst="rect">
                        <a:avLst/>
                      </a:prstGeom>
                    </p:spPr>
                  </p:pic>
                </p:oleObj>
              </mc:Fallback>
            </mc:AlternateContent>
          </a:graphicData>
        </a:graphic>
      </p:graphicFrame>
      <p:graphicFrame>
        <p:nvGraphicFramePr>
          <p:cNvPr id="38" name="Object 37"/>
          <p:cNvGraphicFramePr>
            <a:graphicFrameLocks noChangeAspect="1"/>
          </p:cNvGraphicFramePr>
          <p:nvPr/>
        </p:nvGraphicFramePr>
        <p:xfrm>
          <a:off x="6229215" y="4951413"/>
          <a:ext cx="2736850" cy="533400"/>
        </p:xfrm>
        <a:graphic>
          <a:graphicData uri="http://schemas.openxmlformats.org/presentationml/2006/ole">
            <mc:AlternateContent xmlns:mc="http://schemas.openxmlformats.org/markup-compatibility/2006">
              <mc:Choice xmlns:v="urn:schemas-microsoft-com:vml" Requires="v">
                <p:oleObj name="Equation" r:id="rId5" imgW="977900" imgH="190500" progId="Equation.3">
                  <p:embed/>
                </p:oleObj>
              </mc:Choice>
              <mc:Fallback>
                <p:oleObj name="Equation" r:id="rId5" imgW="977900" imgH="190500" progId="Equation.3">
                  <p:embed/>
                  <p:pic>
                    <p:nvPicPr>
                      <p:cNvPr id="38" name="Object 37"/>
                      <p:cNvPicPr/>
                      <p:nvPr/>
                    </p:nvPicPr>
                    <p:blipFill>
                      <a:blip r:embed="rId6"/>
                      <a:stretch>
                        <a:fillRect/>
                      </a:stretch>
                    </p:blipFill>
                    <p:spPr>
                      <a:xfrm>
                        <a:off x="6229215" y="4951413"/>
                        <a:ext cx="2736850" cy="533400"/>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6196013" y="5761039"/>
          <a:ext cx="4310062" cy="509587"/>
        </p:xfrm>
        <a:graphic>
          <a:graphicData uri="http://schemas.openxmlformats.org/presentationml/2006/ole">
            <mc:AlternateContent xmlns:mc="http://schemas.openxmlformats.org/markup-compatibility/2006">
              <mc:Choice xmlns:v="urn:schemas-microsoft-com:vml" Requires="v">
                <p:oleObj name="Equation" r:id="rId7" imgW="1943100" imgH="228600" progId="Equation.3">
                  <p:embed/>
                </p:oleObj>
              </mc:Choice>
              <mc:Fallback>
                <p:oleObj name="Equation" r:id="rId7" imgW="1943100" imgH="228600" progId="Equation.3">
                  <p:embed/>
                  <p:pic>
                    <p:nvPicPr>
                      <p:cNvPr id="39" name="Object 38"/>
                      <p:cNvPicPr/>
                      <p:nvPr/>
                    </p:nvPicPr>
                    <p:blipFill>
                      <a:blip r:embed="rId8"/>
                      <a:stretch>
                        <a:fillRect/>
                      </a:stretch>
                    </p:blipFill>
                    <p:spPr>
                      <a:xfrm>
                        <a:off x="6196013" y="5761039"/>
                        <a:ext cx="4310062" cy="509587"/>
                      </a:xfrm>
                      <a:prstGeom prst="rect">
                        <a:avLst/>
                      </a:prstGeom>
                    </p:spPr>
                  </p:pic>
                </p:oleObj>
              </mc:Fallback>
            </mc:AlternateContent>
          </a:graphicData>
        </a:graphic>
      </p:graphicFrame>
      <p:sp>
        <p:nvSpPr>
          <p:cNvPr id="40" name="TextBox 39"/>
          <p:cNvSpPr txBox="1"/>
          <p:nvPr/>
        </p:nvSpPr>
        <p:spPr>
          <a:xfrm>
            <a:off x="6940371" y="3897362"/>
            <a:ext cx="2881558" cy="830997"/>
          </a:xfrm>
          <a:prstGeom prst="rect">
            <a:avLst/>
          </a:prstGeom>
          <a:noFill/>
        </p:spPr>
        <p:txBody>
          <a:bodyPr wrap="none" rtlCol="0">
            <a:spAutoFit/>
          </a:bodyPr>
          <a:lstStyle/>
          <a:p>
            <a:r>
              <a:rPr lang="en-US" sz="2400" dirty="0"/>
              <a:t>Integer divide by 2 </a:t>
            </a:r>
            <a:br>
              <a:rPr lang="en-US" sz="2400" dirty="0"/>
            </a:br>
            <a:r>
              <a:rPr lang="en-US" sz="2400" dirty="0"/>
              <a:t>(// in Python)</a:t>
            </a:r>
          </a:p>
        </p:txBody>
      </p:sp>
      <p:cxnSp>
        <p:nvCxnSpPr>
          <p:cNvPr id="41" name="Straight Arrow Connector 40"/>
          <p:cNvCxnSpPr>
            <a:cxnSpLocks/>
            <a:stCxn id="40" idx="2"/>
          </p:cNvCxnSpPr>
          <p:nvPr/>
        </p:nvCxnSpPr>
        <p:spPr>
          <a:xfrm>
            <a:off x="8381150" y="4728358"/>
            <a:ext cx="1540992" cy="1105430"/>
          </a:xfrm>
          <a:prstGeom prst="straightConnector1">
            <a:avLst/>
          </a:prstGeom>
          <a:ln>
            <a:tailEnd type="arrow"/>
          </a:ln>
          <a:effectLst/>
        </p:spPr>
        <p:style>
          <a:lnRef idx="2">
            <a:schemeClr val="accent1"/>
          </a:lnRef>
          <a:fillRef idx="0">
            <a:schemeClr val="accent1"/>
          </a:fillRef>
          <a:effectRef idx="1">
            <a:schemeClr val="accent1"/>
          </a:effectRef>
          <a:fontRef idx="minor">
            <a:schemeClr val="tx1"/>
          </a:fontRef>
        </p:style>
      </p:cxnSp>
      <p:sp>
        <p:nvSpPr>
          <p:cNvPr id="42" name="Rectangle 41"/>
          <p:cNvSpPr/>
          <p:nvPr/>
        </p:nvSpPr>
        <p:spPr>
          <a:xfrm>
            <a:off x="6475717" y="5833789"/>
            <a:ext cx="3192159" cy="461665"/>
          </a:xfrm>
          <a:prstGeom prst="rect">
            <a:avLst/>
          </a:prstGeom>
          <a:solidFill>
            <a:srgbClr val="FF6600">
              <a:alpha val="35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537181" y="2901248"/>
            <a:ext cx="3829194" cy="461665"/>
          </a:xfrm>
          <a:prstGeom prst="rect">
            <a:avLst/>
          </a:prstGeom>
          <a:solidFill>
            <a:srgbClr val="FF6600">
              <a:alpha val="35000"/>
            </a:srgbClr>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Content Placeholder 2">
            <a:extLst>
              <a:ext uri="{FF2B5EF4-FFF2-40B4-BE49-F238E27FC236}">
                <a16:creationId xmlns:a16="http://schemas.microsoft.com/office/drawing/2014/main" id="{9A671D4E-12F1-0AB7-C043-F4FCCC9F66DD}"/>
              </a:ext>
            </a:extLst>
          </p:cNvPr>
          <p:cNvSpPr txBox="1">
            <a:spLocks/>
          </p:cNvSpPr>
          <p:nvPr/>
        </p:nvSpPr>
        <p:spPr>
          <a:xfrm>
            <a:off x="2136648" y="1600201"/>
            <a:ext cx="8153400" cy="10526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i="1" dirty="0"/>
              <a:t>What does </a:t>
            </a:r>
            <a:r>
              <a:rPr lang="en-US" sz="2200" b="1" i="1" dirty="0"/>
              <a:t>right</a:t>
            </a:r>
            <a:r>
              <a:rPr lang="en-US" sz="2200" i="1" dirty="0"/>
              <a:t> shifting by one position do mathematically?</a:t>
            </a:r>
          </a:p>
        </p:txBody>
      </p:sp>
    </p:spTree>
    <p:extLst>
      <p:ext uri="{BB962C8B-B14F-4D97-AF65-F5344CB8AC3E}">
        <p14:creationId xmlns:p14="http://schemas.microsoft.com/office/powerpoint/2010/main" val="6495611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right</a:t>
            </a:r>
            <a:r>
              <a:rPr lang="en-US" sz="2200" i="1" dirty="0"/>
              <a:t> shifting by </a:t>
            </a:r>
            <a:r>
              <a:rPr lang="en-US" sz="2200" b="1" i="1" dirty="0"/>
              <a:t>n</a:t>
            </a:r>
            <a:r>
              <a:rPr lang="en-US" sz="2200" i="1" dirty="0"/>
              <a:t> positions do mathematically?</a:t>
            </a:r>
          </a:p>
        </p:txBody>
      </p:sp>
    </p:spTree>
    <p:extLst>
      <p:ext uri="{BB962C8B-B14F-4D97-AF65-F5344CB8AC3E}">
        <p14:creationId xmlns:p14="http://schemas.microsoft.com/office/powerpoint/2010/main" val="392687067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09ED9-4BFD-AC37-BBD1-F61681E8A3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72C7B-B912-16E7-19E0-569013456FA0}"/>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71764109-72A3-0DDB-1358-7018DC77EB73}"/>
              </a:ext>
            </a:extLst>
          </p:cNvPr>
          <p:cNvSpPr>
            <a:spLocks noGrp="1"/>
          </p:cNvSpPr>
          <p:nvPr>
            <p:ph sz="quarter" idx="1"/>
          </p:nvPr>
        </p:nvSpPr>
        <p:spPr>
          <a:xfrm>
            <a:off x="2136648" y="1600201"/>
            <a:ext cx="8153400" cy="1052689"/>
          </a:xfrm>
        </p:spPr>
        <p:txBody>
          <a:bodyPr>
            <a:normAutofit/>
          </a:bodyPr>
          <a:lstStyle/>
          <a:p>
            <a:pPr marL="0" indent="0">
              <a:buNone/>
            </a:pPr>
            <a:r>
              <a:rPr lang="en-US" sz="2200" i="1" dirty="0"/>
              <a:t>What does </a:t>
            </a:r>
            <a:r>
              <a:rPr lang="en-US" sz="2200" b="1" i="1" dirty="0"/>
              <a:t>right</a:t>
            </a:r>
            <a:r>
              <a:rPr lang="en-US" sz="2200" i="1" dirty="0"/>
              <a:t> shifting by </a:t>
            </a:r>
            <a:r>
              <a:rPr lang="en-US" sz="2200" b="1" i="1" dirty="0"/>
              <a:t>n</a:t>
            </a:r>
            <a:r>
              <a:rPr lang="en-US" sz="2200" i="1" dirty="0"/>
              <a:t> positions do mathematically?</a:t>
            </a:r>
          </a:p>
        </p:txBody>
      </p:sp>
      <p:sp>
        <p:nvSpPr>
          <p:cNvPr id="12" name="TextBox 11">
            <a:extLst>
              <a:ext uri="{FF2B5EF4-FFF2-40B4-BE49-F238E27FC236}">
                <a16:creationId xmlns:a16="http://schemas.microsoft.com/office/drawing/2014/main" id="{D1043357-124F-CAE9-BD06-FA0BACECE915}"/>
              </a:ext>
            </a:extLst>
          </p:cNvPr>
          <p:cNvSpPr txBox="1"/>
          <p:nvPr/>
        </p:nvSpPr>
        <p:spPr>
          <a:xfrm>
            <a:off x="3203223" y="3387776"/>
            <a:ext cx="6611362" cy="523220"/>
          </a:xfrm>
          <a:prstGeom prst="rect">
            <a:avLst/>
          </a:prstGeom>
          <a:noFill/>
        </p:spPr>
        <p:txBody>
          <a:bodyPr wrap="none" rtlCol="0">
            <a:spAutoFit/>
          </a:bodyPr>
          <a:lstStyle/>
          <a:p>
            <a:r>
              <a:rPr lang="en-US" sz="2800" dirty="0"/>
              <a:t>Integer division by 2</a:t>
            </a:r>
            <a:r>
              <a:rPr lang="en-US" sz="2800" baseline="30000" dirty="0"/>
              <a:t>n </a:t>
            </a:r>
            <a:r>
              <a:rPr lang="en-US" sz="2800" dirty="0"/>
              <a:t>(halves it n times)</a:t>
            </a:r>
            <a:endParaRPr lang="en-US" sz="2800" baseline="30000" dirty="0"/>
          </a:p>
        </p:txBody>
      </p:sp>
    </p:spTree>
    <p:extLst>
      <p:ext uri="{BB962C8B-B14F-4D97-AF65-F5344CB8AC3E}">
        <p14:creationId xmlns:p14="http://schemas.microsoft.com/office/powerpoint/2010/main" val="197202731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612648" y="1600200"/>
            <a:ext cx="9677400" cy="1193800"/>
          </a:xfrm>
        </p:spPr>
        <p:txBody>
          <a:bodyPr>
            <a:normAutofit/>
          </a:bodyPr>
          <a:lstStyle/>
          <a:p>
            <a:pPr marL="0" indent="0">
              <a:buNone/>
            </a:pPr>
            <a:r>
              <a:rPr lang="en-US" sz="2400" dirty="0"/>
              <a:t>Shifting shifts the binary representation of the number right or left</a:t>
            </a:r>
          </a:p>
        </p:txBody>
      </p:sp>
      <p:sp>
        <p:nvSpPr>
          <p:cNvPr id="12" name="TextBox 11"/>
          <p:cNvSpPr txBox="1"/>
          <p:nvPr/>
        </p:nvSpPr>
        <p:spPr>
          <a:xfrm>
            <a:off x="4694592" y="2981895"/>
            <a:ext cx="1579728" cy="646331"/>
          </a:xfrm>
          <a:prstGeom prst="rect">
            <a:avLst/>
          </a:prstGeom>
          <a:noFill/>
        </p:spPr>
        <p:txBody>
          <a:bodyPr wrap="none" rtlCol="0">
            <a:spAutoFit/>
          </a:bodyPr>
          <a:lstStyle/>
          <a:p>
            <a:r>
              <a:rPr lang="en-US" sz="3600" dirty="0"/>
              <a:t>-4 &gt;&gt; 1</a:t>
            </a:r>
          </a:p>
        </p:txBody>
      </p:sp>
      <p:sp>
        <p:nvSpPr>
          <p:cNvPr id="5" name="TextBox 4">
            <a:extLst>
              <a:ext uri="{FF2B5EF4-FFF2-40B4-BE49-F238E27FC236}">
                <a16:creationId xmlns:a16="http://schemas.microsoft.com/office/drawing/2014/main" id="{42DBC4F6-DE31-BC08-2294-415749AFE06B}"/>
              </a:ext>
            </a:extLst>
          </p:cNvPr>
          <p:cNvSpPr txBox="1"/>
          <p:nvPr/>
        </p:nvSpPr>
        <p:spPr>
          <a:xfrm>
            <a:off x="3363686" y="3894667"/>
            <a:ext cx="5502727" cy="461665"/>
          </a:xfrm>
          <a:prstGeom prst="rect">
            <a:avLst/>
          </a:prstGeom>
          <a:noFill/>
        </p:spPr>
        <p:txBody>
          <a:bodyPr wrap="square" rtlCol="0">
            <a:spAutoFit/>
          </a:bodyPr>
          <a:lstStyle/>
          <a:p>
            <a:r>
              <a:rPr lang="en-US" sz="2400" i="1" dirty="0"/>
              <a:t>What is -4 as a 4-bit binary number?</a:t>
            </a:r>
          </a:p>
        </p:txBody>
      </p:sp>
    </p:spTree>
    <p:extLst>
      <p:ext uri="{BB962C8B-B14F-4D97-AF65-F5344CB8AC3E}">
        <p14:creationId xmlns:p14="http://schemas.microsoft.com/office/powerpoint/2010/main" val="22681000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2" name="TextBox 11"/>
          <p:cNvSpPr txBox="1"/>
          <p:nvPr/>
        </p:nvSpPr>
        <p:spPr>
          <a:xfrm>
            <a:off x="4694592" y="2981895"/>
            <a:ext cx="1579728" cy="646331"/>
          </a:xfrm>
          <a:prstGeom prst="rect">
            <a:avLst/>
          </a:prstGeom>
          <a:noFill/>
        </p:spPr>
        <p:txBody>
          <a:bodyPr wrap="none" rtlCol="0">
            <a:spAutoFit/>
          </a:bodyPr>
          <a:lstStyle/>
          <a:p>
            <a:r>
              <a:rPr lang="en-US" sz="3600" dirty="0"/>
              <a:t>-4 &gt;&gt; 1</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7" name="Content Placeholder 2">
            <a:extLst>
              <a:ext uri="{FF2B5EF4-FFF2-40B4-BE49-F238E27FC236}">
                <a16:creationId xmlns:a16="http://schemas.microsoft.com/office/drawing/2014/main" id="{6FB7BB94-45C2-6A35-47A5-1DDA9FD37AA3}"/>
              </a:ext>
            </a:extLst>
          </p:cNvPr>
          <p:cNvSpPr txBox="1">
            <a:spLocks/>
          </p:cNvSpPr>
          <p:nvPr/>
        </p:nvSpPr>
        <p:spPr>
          <a:xfrm>
            <a:off x="612648" y="1600200"/>
            <a:ext cx="9677400"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232183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2" name="TextBox 11"/>
          <p:cNvSpPr txBox="1"/>
          <p:nvPr/>
        </p:nvSpPr>
        <p:spPr>
          <a:xfrm>
            <a:off x="4694592" y="2981895"/>
            <a:ext cx="1579728" cy="646331"/>
          </a:xfrm>
          <a:prstGeom prst="rect">
            <a:avLst/>
          </a:prstGeom>
          <a:noFill/>
        </p:spPr>
        <p:txBody>
          <a:bodyPr wrap="none" rtlCol="0">
            <a:spAutoFit/>
          </a:bodyPr>
          <a:lstStyle/>
          <a:p>
            <a:r>
              <a:rPr lang="en-US" sz="3600" dirty="0"/>
              <a:t>-4 &gt;&gt; 1</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4" name="TextBox 3"/>
          <p:cNvSpPr txBox="1"/>
          <p:nvPr/>
        </p:nvSpPr>
        <p:spPr>
          <a:xfrm>
            <a:off x="2485493" y="3894667"/>
            <a:ext cx="6184978" cy="523220"/>
          </a:xfrm>
          <a:prstGeom prst="rect">
            <a:avLst/>
          </a:prstGeom>
          <a:noFill/>
        </p:spPr>
        <p:txBody>
          <a:bodyPr wrap="square" rtlCol="0">
            <a:spAutoFit/>
          </a:bodyPr>
          <a:lstStyle/>
          <a:p>
            <a:r>
              <a:rPr lang="en-US" sz="2800" i="1" dirty="0"/>
              <a:t>How do we fill in the leftmost bit?</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1" y="5133313"/>
            <a:ext cx="1418978" cy="646331"/>
          </a:xfrm>
          <a:prstGeom prst="rect">
            <a:avLst/>
          </a:prstGeom>
          <a:noFill/>
        </p:spPr>
        <p:txBody>
          <a:bodyPr wrap="none" rtlCol="0">
            <a:spAutoFit/>
          </a:bodyPr>
          <a:lstStyle/>
          <a:p>
            <a:r>
              <a:rPr lang="en-US" sz="3600" dirty="0">
                <a:solidFill>
                  <a:srgbClr val="FF0000"/>
                </a:solidFill>
                <a:latin typeface="Arial"/>
                <a:cs typeface="Arial"/>
              </a:rPr>
              <a:t>?</a:t>
            </a:r>
            <a:r>
              <a:rPr lang="en-US" sz="3600" dirty="0"/>
              <a:t>110</a:t>
            </a:r>
            <a:r>
              <a:rPr lang="en-US" sz="3600" strike="sngStrike" dirty="0"/>
              <a:t>0</a:t>
            </a:r>
          </a:p>
        </p:txBody>
      </p:sp>
      <p:sp>
        <p:nvSpPr>
          <p:cNvPr id="16" name="TextBox 15"/>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7" name="Content Placeholder 2">
            <a:extLst>
              <a:ext uri="{FF2B5EF4-FFF2-40B4-BE49-F238E27FC236}">
                <a16:creationId xmlns:a16="http://schemas.microsoft.com/office/drawing/2014/main" id="{51E094DB-5046-980A-6D6A-288DD64F7266}"/>
              </a:ext>
            </a:extLst>
          </p:cNvPr>
          <p:cNvSpPr txBox="1">
            <a:spLocks/>
          </p:cNvSpPr>
          <p:nvPr/>
        </p:nvSpPr>
        <p:spPr>
          <a:xfrm>
            <a:off x="612648" y="1600200"/>
            <a:ext cx="9677400" cy="11938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t>Shifting shifts the binary representation of the number right or left</a:t>
            </a:r>
          </a:p>
        </p:txBody>
      </p:sp>
    </p:spTree>
    <p:extLst>
      <p:ext uri="{BB962C8B-B14F-4D97-AF65-F5344CB8AC3E}">
        <p14:creationId xmlns:p14="http://schemas.microsoft.com/office/powerpoint/2010/main" val="34758560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1" y="5133313"/>
            <a:ext cx="1418978" cy="646331"/>
          </a:xfrm>
          <a:prstGeom prst="rect">
            <a:avLst/>
          </a:prstGeom>
          <a:noFill/>
        </p:spPr>
        <p:txBody>
          <a:bodyPr wrap="none" rtlCol="0">
            <a:spAutoFit/>
          </a:bodyPr>
          <a:lstStyle/>
          <a:p>
            <a:r>
              <a:rPr lang="en-US" sz="3600" dirty="0">
                <a:solidFill>
                  <a:srgbClr val="FF0000"/>
                </a:solidFill>
                <a:latin typeface="Arial"/>
                <a:cs typeface="Arial"/>
              </a:rPr>
              <a:t>?</a:t>
            </a:r>
            <a:r>
              <a:rPr lang="en-US" sz="3600" dirty="0"/>
              <a:t>110</a:t>
            </a:r>
            <a:r>
              <a:rPr lang="en-US" sz="3600" strike="sngStrike" dirty="0"/>
              <a:t>0</a:t>
            </a:r>
            <a:endParaRPr lang="en-US" sz="3600" dirty="0"/>
          </a:p>
        </p:txBody>
      </p:sp>
      <p:sp>
        <p:nvSpPr>
          <p:cNvPr id="5" name="TextBox 4"/>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dirty="0"/>
              <a:t>arithmetic shift: shift in the same as the high-order bit</a:t>
            </a:r>
          </a:p>
        </p:txBody>
      </p:sp>
      <p:sp>
        <p:nvSpPr>
          <p:cNvPr id="16" name="TextBox 15"/>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Tree>
    <p:extLst>
      <p:ext uri="{BB962C8B-B14F-4D97-AF65-F5344CB8AC3E}">
        <p14:creationId xmlns:p14="http://schemas.microsoft.com/office/powerpoint/2010/main" val="23175333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3B668-DDAE-744C-DCD8-F9FBF27FE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A0BB9B-32D5-4B03-979C-DCEA019F8FE7}"/>
              </a:ext>
            </a:extLst>
          </p:cNvPr>
          <p:cNvSpPr>
            <a:spLocks noGrp="1"/>
          </p:cNvSpPr>
          <p:nvPr>
            <p:ph type="title"/>
          </p:nvPr>
        </p:nvSpPr>
        <p:spPr/>
        <p:txBody>
          <a:bodyPr/>
          <a:lstStyle/>
          <a:p>
            <a:r>
              <a:rPr lang="en-US" dirty="0"/>
              <a:t>Think</a:t>
            </a:r>
          </a:p>
        </p:txBody>
      </p:sp>
      <p:sp>
        <p:nvSpPr>
          <p:cNvPr id="14" name="TextBox 13">
            <a:extLst>
              <a:ext uri="{FF2B5EF4-FFF2-40B4-BE49-F238E27FC236}">
                <a16:creationId xmlns:a16="http://schemas.microsoft.com/office/drawing/2014/main" id="{31604DF4-351B-7D05-7587-C10DBD65B576}"/>
              </a:ext>
            </a:extLst>
          </p:cNvPr>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a:extLst>
              <a:ext uri="{FF2B5EF4-FFF2-40B4-BE49-F238E27FC236}">
                <a16:creationId xmlns:a16="http://schemas.microsoft.com/office/drawing/2014/main" id="{B7608AA8-FE4F-E82D-DF79-F91EAA19D158}"/>
              </a:ext>
            </a:extLst>
          </p:cNvPr>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a:extLst>
              <a:ext uri="{FF2B5EF4-FFF2-40B4-BE49-F238E27FC236}">
                <a16:creationId xmlns:a16="http://schemas.microsoft.com/office/drawing/2014/main" id="{BA861311-BDE8-03A2-A24F-628B49689953}"/>
              </a:ext>
            </a:extLst>
          </p:cNvPr>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C37111B-59FD-CA31-D340-5FC65774BB5D}"/>
              </a:ext>
            </a:extLst>
          </p:cNvPr>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a:extLst>
              <a:ext uri="{FF2B5EF4-FFF2-40B4-BE49-F238E27FC236}">
                <a16:creationId xmlns:a16="http://schemas.microsoft.com/office/drawing/2014/main" id="{A284B366-F06B-D061-16D6-19D99FAA37B1}"/>
              </a:ext>
            </a:extLst>
          </p:cNvPr>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6DE876F-B80A-128E-972E-DF60677A7371}"/>
              </a:ext>
            </a:extLst>
          </p:cNvPr>
          <p:cNvSpPr txBox="1"/>
          <p:nvPr/>
        </p:nvSpPr>
        <p:spPr>
          <a:xfrm>
            <a:off x="6413031" y="5133313"/>
            <a:ext cx="1418978" cy="646331"/>
          </a:xfrm>
          <a:prstGeom prst="rect">
            <a:avLst/>
          </a:prstGeom>
          <a:noFill/>
        </p:spPr>
        <p:txBody>
          <a:bodyPr wrap="none" rtlCol="0">
            <a:spAutoFit/>
          </a:bodyPr>
          <a:lstStyle/>
          <a:p>
            <a:r>
              <a:rPr lang="en-US" sz="3600" dirty="0">
                <a:solidFill>
                  <a:srgbClr val="FF0000"/>
                </a:solidFill>
                <a:latin typeface="Arial"/>
                <a:cs typeface="Arial"/>
              </a:rPr>
              <a:t>?</a:t>
            </a:r>
            <a:r>
              <a:rPr lang="en-US" sz="3600" dirty="0"/>
              <a:t>110</a:t>
            </a:r>
            <a:r>
              <a:rPr lang="en-US" sz="3600" strike="sngStrike" dirty="0"/>
              <a:t>0</a:t>
            </a:r>
            <a:endParaRPr lang="en-US" sz="3600" dirty="0"/>
          </a:p>
        </p:txBody>
      </p:sp>
      <p:sp>
        <p:nvSpPr>
          <p:cNvPr id="5" name="TextBox 4">
            <a:extLst>
              <a:ext uri="{FF2B5EF4-FFF2-40B4-BE49-F238E27FC236}">
                <a16:creationId xmlns:a16="http://schemas.microsoft.com/office/drawing/2014/main" id="{D7244003-014F-5825-CC8B-D072D0679264}"/>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b="1" dirty="0"/>
              <a:t>arithmetic shift: shift in the same as the high-order bit</a:t>
            </a:r>
          </a:p>
        </p:txBody>
      </p:sp>
      <p:sp>
        <p:nvSpPr>
          <p:cNvPr id="16" name="TextBox 15">
            <a:extLst>
              <a:ext uri="{FF2B5EF4-FFF2-40B4-BE49-F238E27FC236}">
                <a16:creationId xmlns:a16="http://schemas.microsoft.com/office/drawing/2014/main" id="{6B60EDFD-9192-BD3C-89A9-88B34CF73BDC}"/>
              </a:ext>
            </a:extLst>
          </p:cNvPr>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Tree>
    <p:extLst>
      <p:ext uri="{BB962C8B-B14F-4D97-AF65-F5344CB8AC3E}">
        <p14:creationId xmlns:p14="http://schemas.microsoft.com/office/powerpoint/2010/main" val="3417912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343638" cy="646331"/>
          </a:xfrm>
          <a:prstGeom prst="rect">
            <a:avLst/>
          </a:prstGeom>
          <a:noFill/>
        </p:spPr>
        <p:txBody>
          <a:bodyPr wrap="none" rtlCol="0">
            <a:spAutoFit/>
          </a:bodyPr>
          <a:lstStyle/>
          <a:p>
            <a:r>
              <a:rPr lang="en-US" sz="3600" dirty="0">
                <a:solidFill>
                  <a:srgbClr val="0000FF"/>
                </a:solidFill>
              </a:rPr>
              <a:t>1</a:t>
            </a:r>
            <a:r>
              <a:rPr lang="en-US" sz="3600" dirty="0"/>
              <a:t>110</a:t>
            </a:r>
            <a:r>
              <a:rPr lang="en-US" sz="3600" strike="sngStrike" dirty="0"/>
              <a:t>0</a:t>
            </a:r>
            <a:endParaRPr lang="en-US" sz="3600" dirty="0"/>
          </a:p>
        </p:txBody>
      </p:sp>
      <p:sp>
        <p:nvSpPr>
          <p:cNvPr id="12" name="TextBox 1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A377DC52-1520-505E-C7DA-420A301BCCE2}"/>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b="1" dirty="0"/>
              <a:t>arithmetic shift: shift in the same as the high-order bit</a:t>
            </a:r>
          </a:p>
        </p:txBody>
      </p:sp>
    </p:spTree>
    <p:extLst>
      <p:ext uri="{BB962C8B-B14F-4D97-AF65-F5344CB8AC3E}">
        <p14:creationId xmlns:p14="http://schemas.microsoft.com/office/powerpoint/2010/main" val="24232705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343638" cy="646331"/>
          </a:xfrm>
          <a:prstGeom prst="rect">
            <a:avLst/>
          </a:prstGeom>
          <a:noFill/>
        </p:spPr>
        <p:txBody>
          <a:bodyPr wrap="none" rtlCol="0">
            <a:spAutoFit/>
          </a:bodyPr>
          <a:lstStyle/>
          <a:p>
            <a:r>
              <a:rPr lang="en-US" sz="3600" dirty="0">
                <a:solidFill>
                  <a:srgbClr val="0432FF"/>
                </a:solidFill>
              </a:rPr>
              <a:t>1</a:t>
            </a:r>
            <a:r>
              <a:rPr lang="en-US" sz="3600" dirty="0"/>
              <a:t>110</a:t>
            </a:r>
            <a:r>
              <a:rPr lang="en-US" sz="3600" strike="sngStrike" dirty="0"/>
              <a:t>0</a:t>
            </a:r>
            <a:endParaRPr lang="en-US" sz="3600" dirty="0"/>
          </a:p>
        </p:txBody>
      </p:sp>
      <p:sp>
        <p:nvSpPr>
          <p:cNvPr id="12" name="Right Arrow 11"/>
          <p:cNvSpPr/>
          <p:nvPr/>
        </p:nvSpPr>
        <p:spPr>
          <a:xfrm>
            <a:off x="8091464" y="533972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912305" y="3983784"/>
            <a:ext cx="1579728" cy="646331"/>
          </a:xfrm>
          <a:prstGeom prst="rect">
            <a:avLst/>
          </a:prstGeom>
          <a:noFill/>
        </p:spPr>
        <p:txBody>
          <a:bodyPr wrap="none" rtlCol="0">
            <a:spAutoFit/>
          </a:bodyPr>
          <a:lstStyle/>
          <a:p>
            <a:r>
              <a:rPr lang="en-US" sz="3600" dirty="0"/>
              <a:t>-4 &gt;&gt; 1</a:t>
            </a:r>
          </a:p>
        </p:txBody>
      </p:sp>
      <p:sp>
        <p:nvSpPr>
          <p:cNvPr id="20" name="TextBox 19"/>
          <p:cNvSpPr txBox="1"/>
          <p:nvPr/>
        </p:nvSpPr>
        <p:spPr>
          <a:xfrm>
            <a:off x="8931067" y="6110111"/>
            <a:ext cx="1727974" cy="400110"/>
          </a:xfrm>
          <a:prstGeom prst="rect">
            <a:avLst/>
          </a:prstGeom>
          <a:noFill/>
        </p:spPr>
        <p:txBody>
          <a:bodyPr wrap="none" rtlCol="0">
            <a:spAutoFit/>
          </a:bodyPr>
          <a:lstStyle/>
          <a:p>
            <a:r>
              <a:rPr lang="en-US" sz="2000" dirty="0"/>
              <a:t>decimal form</a:t>
            </a:r>
          </a:p>
        </p:txBody>
      </p:sp>
      <p:sp>
        <p:nvSpPr>
          <p:cNvPr id="21" name="TextBox 20"/>
          <p:cNvSpPr txBox="1"/>
          <p:nvPr/>
        </p:nvSpPr>
        <p:spPr>
          <a:xfrm>
            <a:off x="9355667" y="5133313"/>
            <a:ext cx="461259" cy="646331"/>
          </a:xfrm>
          <a:prstGeom prst="rect">
            <a:avLst/>
          </a:prstGeom>
          <a:noFill/>
        </p:spPr>
        <p:txBody>
          <a:bodyPr wrap="square" rtlCol="0">
            <a:spAutoFit/>
          </a:bodyPr>
          <a:lstStyle/>
          <a:p>
            <a:r>
              <a:rPr lang="en-US" sz="3600" dirty="0">
                <a:solidFill>
                  <a:srgbClr val="FF0000"/>
                </a:solidFill>
                <a:latin typeface="Arial"/>
                <a:cs typeface="Arial"/>
              </a:rPr>
              <a:t>?</a:t>
            </a:r>
          </a:p>
        </p:txBody>
      </p:sp>
      <p:sp>
        <p:nvSpPr>
          <p:cNvPr id="22" name="TextBox 2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98BDAB8F-5CB8-2A48-C5B5-D2163AE8349B}"/>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b="1" dirty="0"/>
              <a:t>arithmetic shift: shift in the same as the high-order bit</a:t>
            </a:r>
          </a:p>
        </p:txBody>
      </p:sp>
    </p:spTree>
    <p:extLst>
      <p:ext uri="{BB962C8B-B14F-4D97-AF65-F5344CB8AC3E}">
        <p14:creationId xmlns:p14="http://schemas.microsoft.com/office/powerpoint/2010/main" val="296714608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343638" cy="646331"/>
          </a:xfrm>
          <a:prstGeom prst="rect">
            <a:avLst/>
          </a:prstGeom>
          <a:noFill/>
        </p:spPr>
        <p:txBody>
          <a:bodyPr wrap="none" rtlCol="0">
            <a:spAutoFit/>
          </a:bodyPr>
          <a:lstStyle/>
          <a:p>
            <a:r>
              <a:rPr lang="en-US" sz="3600" dirty="0">
                <a:solidFill>
                  <a:srgbClr val="0432FF"/>
                </a:solidFill>
              </a:rPr>
              <a:t>1</a:t>
            </a:r>
            <a:r>
              <a:rPr lang="en-US" sz="3600" dirty="0"/>
              <a:t>110</a:t>
            </a:r>
            <a:r>
              <a:rPr lang="en-US" sz="3600" strike="sngStrike" dirty="0"/>
              <a:t>0</a:t>
            </a:r>
            <a:endParaRPr lang="en-US" sz="3600" dirty="0"/>
          </a:p>
        </p:txBody>
      </p:sp>
      <p:sp>
        <p:nvSpPr>
          <p:cNvPr id="12" name="Right Arrow 11"/>
          <p:cNvSpPr/>
          <p:nvPr/>
        </p:nvSpPr>
        <p:spPr>
          <a:xfrm>
            <a:off x="8091464" y="533972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912305" y="3983784"/>
            <a:ext cx="1579728" cy="646331"/>
          </a:xfrm>
          <a:prstGeom prst="rect">
            <a:avLst/>
          </a:prstGeom>
          <a:noFill/>
        </p:spPr>
        <p:txBody>
          <a:bodyPr wrap="none" rtlCol="0">
            <a:spAutoFit/>
          </a:bodyPr>
          <a:lstStyle/>
          <a:p>
            <a:r>
              <a:rPr lang="en-US" sz="3600" dirty="0"/>
              <a:t>-4 &gt;&gt; 1</a:t>
            </a:r>
          </a:p>
        </p:txBody>
      </p:sp>
      <p:sp>
        <p:nvSpPr>
          <p:cNvPr id="20" name="TextBox 19"/>
          <p:cNvSpPr txBox="1"/>
          <p:nvPr/>
        </p:nvSpPr>
        <p:spPr>
          <a:xfrm>
            <a:off x="8931067" y="6110111"/>
            <a:ext cx="1727974" cy="400110"/>
          </a:xfrm>
          <a:prstGeom prst="rect">
            <a:avLst/>
          </a:prstGeom>
          <a:noFill/>
        </p:spPr>
        <p:txBody>
          <a:bodyPr wrap="none" rtlCol="0">
            <a:spAutoFit/>
          </a:bodyPr>
          <a:lstStyle/>
          <a:p>
            <a:r>
              <a:rPr lang="en-US" sz="2000" dirty="0"/>
              <a:t>decimal form</a:t>
            </a:r>
          </a:p>
        </p:txBody>
      </p:sp>
      <p:sp>
        <p:nvSpPr>
          <p:cNvPr id="16" name="TextBox 15"/>
          <p:cNvSpPr txBox="1"/>
          <p:nvPr/>
        </p:nvSpPr>
        <p:spPr>
          <a:xfrm>
            <a:off x="9086473" y="5130335"/>
            <a:ext cx="628890" cy="646331"/>
          </a:xfrm>
          <a:prstGeom prst="rect">
            <a:avLst/>
          </a:prstGeom>
          <a:noFill/>
        </p:spPr>
        <p:txBody>
          <a:bodyPr wrap="none" rtlCol="0">
            <a:spAutoFit/>
          </a:bodyPr>
          <a:lstStyle/>
          <a:p>
            <a:r>
              <a:rPr lang="en-US" sz="3600" dirty="0">
                <a:solidFill>
                  <a:srgbClr val="0000FF"/>
                </a:solidFill>
              </a:rPr>
              <a:t>-2</a:t>
            </a:r>
          </a:p>
        </p:txBody>
      </p:sp>
      <p:sp>
        <p:nvSpPr>
          <p:cNvPr id="22" name="TextBox 2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269B9EDB-8AE4-9525-BA8E-9555C82AE2B9}"/>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b="1" dirty="0"/>
              <a:t>arithmetic shift: shift in the same as the high-order bit</a:t>
            </a:r>
          </a:p>
        </p:txBody>
      </p:sp>
    </p:spTree>
    <p:extLst>
      <p:ext uri="{BB962C8B-B14F-4D97-AF65-F5344CB8AC3E}">
        <p14:creationId xmlns:p14="http://schemas.microsoft.com/office/powerpoint/2010/main" val="36639095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612648" y="1600200"/>
            <a:ext cx="9677400" cy="1193800"/>
          </a:xfrm>
        </p:spPr>
        <p:txBody>
          <a:bodyPr>
            <a:normAutofit/>
          </a:bodyPr>
          <a:lstStyle/>
          <a:p>
            <a:pPr marL="0" indent="0">
              <a:buNone/>
            </a:pPr>
            <a:r>
              <a:rPr lang="en-US" sz="2400" dirty="0"/>
              <a:t>Shifting shifts the binary representation of the number right or left</a:t>
            </a:r>
          </a:p>
        </p:txBody>
      </p:sp>
      <p:sp>
        <p:nvSpPr>
          <p:cNvPr id="12" name="TextBox 11"/>
          <p:cNvSpPr txBox="1"/>
          <p:nvPr/>
        </p:nvSpPr>
        <p:spPr>
          <a:xfrm>
            <a:off x="4694593" y="2981895"/>
            <a:ext cx="1718439" cy="646331"/>
          </a:xfrm>
          <a:prstGeom prst="rect">
            <a:avLst/>
          </a:prstGeom>
          <a:noFill/>
        </p:spPr>
        <p:txBody>
          <a:bodyPr wrap="none" rtlCol="0">
            <a:spAutoFit/>
          </a:bodyPr>
          <a:lstStyle/>
          <a:p>
            <a:r>
              <a:rPr lang="en-US" sz="3600" dirty="0"/>
              <a:t>-4 &gt;&gt; 2</a:t>
            </a:r>
          </a:p>
        </p:txBody>
      </p:sp>
      <p:sp>
        <p:nvSpPr>
          <p:cNvPr id="4" name="TextBox 3"/>
          <p:cNvSpPr txBox="1"/>
          <p:nvPr/>
        </p:nvSpPr>
        <p:spPr>
          <a:xfrm>
            <a:off x="5334001" y="3894667"/>
            <a:ext cx="461259" cy="646331"/>
          </a:xfrm>
          <a:prstGeom prst="rect">
            <a:avLst/>
          </a:prstGeom>
          <a:noFill/>
        </p:spPr>
        <p:txBody>
          <a:bodyPr wrap="square" rtlCol="0">
            <a:spAutoFit/>
          </a:bodyPr>
          <a:lstStyle/>
          <a:p>
            <a:r>
              <a:rPr lang="en-US" sz="3600" dirty="0">
                <a:solidFill>
                  <a:srgbClr val="FF0000"/>
                </a:solidFill>
                <a:latin typeface="Arial"/>
                <a:cs typeface="Arial"/>
              </a:rPr>
              <a:t>?</a:t>
            </a:r>
          </a:p>
        </p:txBody>
      </p:sp>
    </p:spTree>
    <p:extLst>
      <p:ext uri="{BB962C8B-B14F-4D97-AF65-F5344CB8AC3E}">
        <p14:creationId xmlns:p14="http://schemas.microsoft.com/office/powerpoint/2010/main" val="17873951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524776" cy="646331"/>
          </a:xfrm>
          <a:prstGeom prst="rect">
            <a:avLst/>
          </a:prstGeom>
          <a:noFill/>
        </p:spPr>
        <p:txBody>
          <a:bodyPr wrap="none" rtlCol="0">
            <a:spAutoFit/>
          </a:bodyPr>
          <a:lstStyle/>
          <a:p>
            <a:r>
              <a:rPr lang="en-US" sz="3600" dirty="0">
                <a:solidFill>
                  <a:srgbClr val="0432FF"/>
                </a:solidFill>
              </a:rPr>
              <a:t>11</a:t>
            </a:r>
            <a:r>
              <a:rPr lang="en-US" sz="3600" dirty="0"/>
              <a:t>11</a:t>
            </a:r>
            <a:r>
              <a:rPr lang="en-US" sz="3600" strike="sngStrike" dirty="0"/>
              <a:t>00</a:t>
            </a:r>
          </a:p>
        </p:txBody>
      </p:sp>
      <p:sp>
        <p:nvSpPr>
          <p:cNvPr id="12" name="Right Arrow 11"/>
          <p:cNvSpPr/>
          <p:nvPr/>
        </p:nvSpPr>
        <p:spPr>
          <a:xfrm>
            <a:off x="8091464" y="533972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4912306" y="3983784"/>
            <a:ext cx="1718439" cy="646331"/>
          </a:xfrm>
          <a:prstGeom prst="rect">
            <a:avLst/>
          </a:prstGeom>
          <a:noFill/>
        </p:spPr>
        <p:txBody>
          <a:bodyPr wrap="none" rtlCol="0">
            <a:spAutoFit/>
          </a:bodyPr>
          <a:lstStyle/>
          <a:p>
            <a:r>
              <a:rPr lang="en-US" sz="3600" dirty="0"/>
              <a:t>-4 &gt;&gt; 2</a:t>
            </a:r>
          </a:p>
        </p:txBody>
      </p:sp>
      <p:sp>
        <p:nvSpPr>
          <p:cNvPr id="20" name="TextBox 19"/>
          <p:cNvSpPr txBox="1"/>
          <p:nvPr/>
        </p:nvSpPr>
        <p:spPr>
          <a:xfrm>
            <a:off x="8931067" y="6110111"/>
            <a:ext cx="1727974" cy="400110"/>
          </a:xfrm>
          <a:prstGeom prst="rect">
            <a:avLst/>
          </a:prstGeom>
          <a:noFill/>
        </p:spPr>
        <p:txBody>
          <a:bodyPr wrap="none" rtlCol="0">
            <a:spAutoFit/>
          </a:bodyPr>
          <a:lstStyle/>
          <a:p>
            <a:r>
              <a:rPr lang="en-US" sz="2000" dirty="0"/>
              <a:t>decimal form</a:t>
            </a:r>
          </a:p>
        </p:txBody>
      </p:sp>
      <p:sp>
        <p:nvSpPr>
          <p:cNvPr id="16" name="TextBox 15"/>
          <p:cNvSpPr txBox="1"/>
          <p:nvPr/>
        </p:nvSpPr>
        <p:spPr>
          <a:xfrm>
            <a:off x="9086474" y="5130335"/>
            <a:ext cx="499689" cy="646331"/>
          </a:xfrm>
          <a:prstGeom prst="rect">
            <a:avLst/>
          </a:prstGeom>
          <a:noFill/>
        </p:spPr>
        <p:txBody>
          <a:bodyPr wrap="none" rtlCol="0">
            <a:spAutoFit/>
          </a:bodyPr>
          <a:lstStyle/>
          <a:p>
            <a:r>
              <a:rPr lang="en-US" sz="3600" dirty="0">
                <a:solidFill>
                  <a:srgbClr val="0000FF"/>
                </a:solidFill>
              </a:rPr>
              <a:t>-1</a:t>
            </a:r>
          </a:p>
        </p:txBody>
      </p:sp>
      <p:sp>
        <p:nvSpPr>
          <p:cNvPr id="21" name="TextBox 20"/>
          <p:cNvSpPr txBox="1"/>
          <p:nvPr/>
        </p:nvSpPr>
        <p:spPr>
          <a:xfrm>
            <a:off x="4939973" y="5954889"/>
            <a:ext cx="3073855" cy="707886"/>
          </a:xfrm>
          <a:prstGeom prst="rect">
            <a:avLst/>
          </a:prstGeom>
          <a:noFill/>
        </p:spPr>
        <p:txBody>
          <a:bodyPr wrap="none" rtlCol="0">
            <a:spAutoFit/>
          </a:bodyPr>
          <a:lstStyle/>
          <a:p>
            <a:r>
              <a:rPr lang="en-US" sz="2000" dirty="0"/>
              <a:t>shift right two positions</a:t>
            </a:r>
          </a:p>
          <a:p>
            <a:r>
              <a:rPr lang="en-US" sz="2000" dirty="0"/>
              <a:t>(discard bits shifting off)</a:t>
            </a:r>
          </a:p>
        </p:txBody>
      </p:sp>
      <p:sp>
        <p:nvSpPr>
          <p:cNvPr id="3" name="TextBox 2">
            <a:extLst>
              <a:ext uri="{FF2B5EF4-FFF2-40B4-BE49-F238E27FC236}">
                <a16:creationId xmlns:a16="http://schemas.microsoft.com/office/drawing/2014/main" id="{F5BD7BA9-13BE-7C5F-FB60-627913D7DC07}"/>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dirty="0"/>
              <a:t>logical shift: always shift in 0s</a:t>
            </a:r>
          </a:p>
          <a:p>
            <a:pPr marL="800100" lvl="1" indent="-342900">
              <a:buFont typeface="Arial" panose="020B0604020202020204" pitchFamily="34" charset="0"/>
              <a:buChar char="•"/>
            </a:pPr>
            <a:r>
              <a:rPr lang="en-US" sz="2400" b="1" dirty="0"/>
              <a:t>arithmetic shift: shift in the same as the high-order bit</a:t>
            </a:r>
          </a:p>
        </p:txBody>
      </p:sp>
    </p:spTree>
    <p:extLst>
      <p:ext uri="{BB962C8B-B14F-4D97-AF65-F5344CB8AC3E}">
        <p14:creationId xmlns:p14="http://schemas.microsoft.com/office/powerpoint/2010/main" val="39836285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3" name="Content Placeholder 2"/>
          <p:cNvSpPr>
            <a:spLocks noGrp="1"/>
          </p:cNvSpPr>
          <p:nvPr>
            <p:ph sz="quarter" idx="1"/>
          </p:nvPr>
        </p:nvSpPr>
        <p:spPr>
          <a:xfrm>
            <a:off x="751114" y="1600201"/>
            <a:ext cx="10828238" cy="1052689"/>
          </a:xfrm>
        </p:spPr>
        <p:txBody>
          <a:bodyPr>
            <a:normAutofit/>
          </a:bodyPr>
          <a:lstStyle/>
          <a:p>
            <a:pPr marL="0" indent="0">
              <a:buNone/>
            </a:pPr>
            <a:r>
              <a:rPr lang="en-US" sz="2200" i="1" dirty="0"/>
              <a:t>What does </a:t>
            </a:r>
            <a:r>
              <a:rPr lang="en-US" sz="2200" b="1" i="1" dirty="0"/>
              <a:t>right</a:t>
            </a:r>
            <a:r>
              <a:rPr lang="en-US" sz="2200" i="1" dirty="0"/>
              <a:t> arithmetic shifting by </a:t>
            </a:r>
            <a:r>
              <a:rPr lang="en-US" sz="2200" b="1" i="1" dirty="0"/>
              <a:t>n</a:t>
            </a:r>
            <a:r>
              <a:rPr lang="en-US" sz="2200" i="1" dirty="0"/>
              <a:t> positions do mathematically for </a:t>
            </a:r>
            <a:r>
              <a:rPr lang="en-US" sz="2200" b="1" i="1" dirty="0"/>
              <a:t>signed numbers</a:t>
            </a:r>
            <a:r>
              <a:rPr lang="en-US" sz="2200" i="1" dirty="0"/>
              <a:t>?</a:t>
            </a:r>
          </a:p>
        </p:txBody>
      </p:sp>
    </p:spTree>
    <p:extLst>
      <p:ext uri="{BB962C8B-B14F-4D97-AF65-F5344CB8AC3E}">
        <p14:creationId xmlns:p14="http://schemas.microsoft.com/office/powerpoint/2010/main" val="7624154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CF8F2-B174-3600-5525-09BA80A6B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B7EF4F-536A-FFE8-41BD-86F972F16B31}"/>
              </a:ext>
            </a:extLst>
          </p:cNvPr>
          <p:cNvSpPr>
            <a:spLocks noGrp="1"/>
          </p:cNvSpPr>
          <p:nvPr>
            <p:ph type="title"/>
          </p:nvPr>
        </p:nvSpPr>
        <p:spPr/>
        <p:txBody>
          <a:bodyPr/>
          <a:lstStyle/>
          <a:p>
            <a:r>
              <a:rPr lang="en-US" dirty="0"/>
              <a:t>Arithmetic shifting mathematically</a:t>
            </a:r>
          </a:p>
        </p:txBody>
      </p:sp>
      <p:sp>
        <p:nvSpPr>
          <p:cNvPr id="12" name="TextBox 11">
            <a:extLst>
              <a:ext uri="{FF2B5EF4-FFF2-40B4-BE49-F238E27FC236}">
                <a16:creationId xmlns:a16="http://schemas.microsoft.com/office/drawing/2014/main" id="{B83630EF-3650-2635-B005-BCD2D9987804}"/>
              </a:ext>
            </a:extLst>
          </p:cNvPr>
          <p:cNvSpPr txBox="1"/>
          <p:nvPr/>
        </p:nvSpPr>
        <p:spPr>
          <a:xfrm>
            <a:off x="3203223" y="3387777"/>
            <a:ext cx="5268237" cy="1077218"/>
          </a:xfrm>
          <a:prstGeom prst="rect">
            <a:avLst/>
          </a:prstGeom>
          <a:noFill/>
        </p:spPr>
        <p:txBody>
          <a:bodyPr wrap="none" rtlCol="0">
            <a:spAutoFit/>
          </a:bodyPr>
          <a:lstStyle/>
          <a:p>
            <a:r>
              <a:rPr lang="en-US" sz="2400" dirty="0"/>
              <a:t>Integer division by 2</a:t>
            </a:r>
            <a:r>
              <a:rPr lang="en-US" sz="2400" baseline="30000" dirty="0"/>
              <a:t>n </a:t>
            </a:r>
            <a:r>
              <a:rPr lang="en-US" sz="2400" dirty="0"/>
              <a:t>(halve n times)</a:t>
            </a:r>
          </a:p>
          <a:p>
            <a:endParaRPr lang="en-US" sz="2400" baseline="30000" dirty="0"/>
          </a:p>
          <a:p>
            <a:r>
              <a:rPr lang="en-US" sz="2400" dirty="0"/>
              <a:t>Same thing!!</a:t>
            </a:r>
          </a:p>
        </p:txBody>
      </p:sp>
      <p:sp>
        <p:nvSpPr>
          <p:cNvPr id="6" name="Content Placeholder 2">
            <a:extLst>
              <a:ext uri="{FF2B5EF4-FFF2-40B4-BE49-F238E27FC236}">
                <a16:creationId xmlns:a16="http://schemas.microsoft.com/office/drawing/2014/main" id="{43F07CF0-9320-BD74-71B5-1A560B7B1886}"/>
              </a:ext>
            </a:extLst>
          </p:cNvPr>
          <p:cNvSpPr txBox="1">
            <a:spLocks/>
          </p:cNvSpPr>
          <p:nvPr/>
        </p:nvSpPr>
        <p:spPr>
          <a:xfrm>
            <a:off x="751114" y="1600201"/>
            <a:ext cx="10828238" cy="1052689"/>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i="1"/>
              <a:t>What does </a:t>
            </a:r>
            <a:r>
              <a:rPr lang="en-US" sz="2200" b="1" i="1"/>
              <a:t>right</a:t>
            </a:r>
            <a:r>
              <a:rPr lang="en-US" sz="2200" i="1"/>
              <a:t> arithmetic shifting by </a:t>
            </a:r>
            <a:r>
              <a:rPr lang="en-US" sz="2200" b="1" i="1"/>
              <a:t>n</a:t>
            </a:r>
            <a:r>
              <a:rPr lang="en-US" sz="2200" i="1"/>
              <a:t> positions do mathematically for </a:t>
            </a:r>
            <a:r>
              <a:rPr lang="en-US" sz="2200" b="1" i="1"/>
              <a:t>signed numbers</a:t>
            </a:r>
            <a:r>
              <a:rPr lang="en-US" sz="2200" i="1"/>
              <a:t>?</a:t>
            </a:r>
            <a:endParaRPr lang="en-US" sz="2200" i="1" dirty="0"/>
          </a:p>
        </p:txBody>
      </p:sp>
    </p:spTree>
    <p:extLst>
      <p:ext uri="{BB962C8B-B14F-4D97-AF65-F5344CB8AC3E}">
        <p14:creationId xmlns:p14="http://schemas.microsoft.com/office/powerpoint/2010/main" val="251485854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1" y="5133313"/>
            <a:ext cx="1418978" cy="646331"/>
          </a:xfrm>
          <a:prstGeom prst="rect">
            <a:avLst/>
          </a:prstGeom>
          <a:noFill/>
        </p:spPr>
        <p:txBody>
          <a:bodyPr wrap="none" rtlCol="0">
            <a:spAutoFit/>
          </a:bodyPr>
          <a:lstStyle/>
          <a:p>
            <a:r>
              <a:rPr lang="en-US" sz="3600" dirty="0">
                <a:solidFill>
                  <a:srgbClr val="FF0000"/>
                </a:solidFill>
                <a:latin typeface="Arial"/>
                <a:cs typeface="Arial"/>
              </a:rPr>
              <a:t>?</a:t>
            </a:r>
            <a:r>
              <a:rPr lang="en-US" sz="3600" dirty="0"/>
              <a:t>110</a:t>
            </a:r>
            <a:r>
              <a:rPr lang="en-US" sz="3600" strike="sngStrike" dirty="0"/>
              <a:t>0</a:t>
            </a:r>
          </a:p>
        </p:txBody>
      </p:sp>
      <p:sp>
        <p:nvSpPr>
          <p:cNvPr id="12" name="TextBox 1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0DAB48FC-D0B1-043E-0731-25E03BD81258}"/>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b="1" dirty="0"/>
              <a:t>logical shift: always shift in 0s</a:t>
            </a:r>
          </a:p>
          <a:p>
            <a:pPr marL="800100" lvl="1" indent="-342900">
              <a:buFont typeface="Arial" panose="020B0604020202020204" pitchFamily="34" charset="0"/>
              <a:buChar char="•"/>
            </a:pPr>
            <a:r>
              <a:rPr lang="en-US" sz="2400" dirty="0"/>
              <a:t>arithmetic shift: shift in the same as the high-order bit</a:t>
            </a:r>
          </a:p>
        </p:txBody>
      </p:sp>
    </p:spTree>
    <p:extLst>
      <p:ext uri="{BB962C8B-B14F-4D97-AF65-F5344CB8AC3E}">
        <p14:creationId xmlns:p14="http://schemas.microsoft.com/office/powerpoint/2010/main" val="325521220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463349" cy="646331"/>
          </a:xfrm>
          <a:prstGeom prst="rect">
            <a:avLst/>
          </a:prstGeom>
          <a:noFill/>
        </p:spPr>
        <p:txBody>
          <a:bodyPr wrap="none" rtlCol="0">
            <a:spAutoFit/>
          </a:bodyPr>
          <a:lstStyle/>
          <a:p>
            <a:r>
              <a:rPr lang="en-US" sz="3600" dirty="0">
                <a:solidFill>
                  <a:srgbClr val="0000FF"/>
                </a:solidFill>
              </a:rPr>
              <a:t>0</a:t>
            </a:r>
            <a:r>
              <a:rPr lang="en-US" sz="3600" dirty="0"/>
              <a:t>110</a:t>
            </a:r>
            <a:r>
              <a:rPr lang="en-US" sz="3600" strike="sngStrike" dirty="0"/>
              <a:t>0</a:t>
            </a:r>
            <a:endParaRPr lang="en-US" sz="3600" dirty="0"/>
          </a:p>
        </p:txBody>
      </p:sp>
      <p:sp>
        <p:nvSpPr>
          <p:cNvPr id="12" name="TextBox 1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3DE5817D-A446-3D27-51D5-6F1EE0D547CC}"/>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b="1" dirty="0"/>
              <a:t>logical shift: always shift in 0s</a:t>
            </a:r>
          </a:p>
          <a:p>
            <a:pPr marL="800100" lvl="1" indent="-342900">
              <a:buFont typeface="Arial" panose="020B0604020202020204" pitchFamily="34" charset="0"/>
              <a:buChar char="•"/>
            </a:pPr>
            <a:r>
              <a:rPr lang="en-US" sz="2400" dirty="0"/>
              <a:t>arithmetic shift: shift in the same as the high-order bit</a:t>
            </a:r>
          </a:p>
        </p:txBody>
      </p:sp>
    </p:spTree>
    <p:extLst>
      <p:ext uri="{BB962C8B-B14F-4D97-AF65-F5344CB8AC3E}">
        <p14:creationId xmlns:p14="http://schemas.microsoft.com/office/powerpoint/2010/main" val="220002171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463349" cy="646331"/>
          </a:xfrm>
          <a:prstGeom prst="rect">
            <a:avLst/>
          </a:prstGeom>
          <a:noFill/>
        </p:spPr>
        <p:txBody>
          <a:bodyPr wrap="none" rtlCol="0">
            <a:spAutoFit/>
          </a:bodyPr>
          <a:lstStyle/>
          <a:p>
            <a:r>
              <a:rPr lang="en-US" sz="3600" dirty="0">
                <a:solidFill>
                  <a:srgbClr val="0432FF"/>
                </a:solidFill>
              </a:rPr>
              <a:t>0</a:t>
            </a:r>
            <a:r>
              <a:rPr lang="en-US" sz="3600" dirty="0"/>
              <a:t>110</a:t>
            </a:r>
            <a:r>
              <a:rPr lang="en-US" sz="3600" strike="sngStrike" dirty="0"/>
              <a:t>0</a:t>
            </a:r>
            <a:endParaRPr lang="en-US" sz="3600" dirty="0"/>
          </a:p>
        </p:txBody>
      </p:sp>
      <p:sp>
        <p:nvSpPr>
          <p:cNvPr id="12" name="TextBox 11"/>
          <p:cNvSpPr txBox="1"/>
          <p:nvPr/>
        </p:nvSpPr>
        <p:spPr>
          <a:xfrm>
            <a:off x="4912305" y="3983784"/>
            <a:ext cx="1833002" cy="646331"/>
          </a:xfrm>
          <a:prstGeom prst="rect">
            <a:avLst/>
          </a:prstGeom>
          <a:noFill/>
        </p:spPr>
        <p:txBody>
          <a:bodyPr wrap="none" rtlCol="0">
            <a:spAutoFit/>
          </a:bodyPr>
          <a:lstStyle/>
          <a:p>
            <a:r>
              <a:rPr lang="en-US" sz="3600" dirty="0"/>
              <a:t>-4 &gt;&gt;&gt; 1</a:t>
            </a:r>
          </a:p>
        </p:txBody>
      </p:sp>
      <p:sp>
        <p:nvSpPr>
          <p:cNvPr id="16" name="TextBox 15"/>
          <p:cNvSpPr txBox="1"/>
          <p:nvPr/>
        </p:nvSpPr>
        <p:spPr>
          <a:xfrm>
            <a:off x="8931067" y="6110111"/>
            <a:ext cx="1727974" cy="400110"/>
          </a:xfrm>
          <a:prstGeom prst="rect">
            <a:avLst/>
          </a:prstGeom>
          <a:noFill/>
        </p:spPr>
        <p:txBody>
          <a:bodyPr wrap="none" rtlCol="0">
            <a:spAutoFit/>
          </a:bodyPr>
          <a:lstStyle/>
          <a:p>
            <a:r>
              <a:rPr lang="en-US" sz="2000" dirty="0"/>
              <a:t>decimal form</a:t>
            </a:r>
          </a:p>
        </p:txBody>
      </p:sp>
      <p:sp>
        <p:nvSpPr>
          <p:cNvPr id="19" name="TextBox 18"/>
          <p:cNvSpPr txBox="1"/>
          <p:nvPr/>
        </p:nvSpPr>
        <p:spPr>
          <a:xfrm>
            <a:off x="9355667" y="5133313"/>
            <a:ext cx="461259" cy="646331"/>
          </a:xfrm>
          <a:prstGeom prst="rect">
            <a:avLst/>
          </a:prstGeom>
          <a:noFill/>
        </p:spPr>
        <p:txBody>
          <a:bodyPr wrap="square" rtlCol="0">
            <a:spAutoFit/>
          </a:bodyPr>
          <a:lstStyle/>
          <a:p>
            <a:r>
              <a:rPr lang="en-US" sz="3600" dirty="0">
                <a:solidFill>
                  <a:srgbClr val="FF0000"/>
                </a:solidFill>
                <a:latin typeface="Arial"/>
                <a:cs typeface="Arial"/>
              </a:rPr>
              <a:t>?</a:t>
            </a:r>
          </a:p>
        </p:txBody>
      </p:sp>
      <p:sp>
        <p:nvSpPr>
          <p:cNvPr id="20" name="Right Arrow 19"/>
          <p:cNvSpPr/>
          <p:nvPr/>
        </p:nvSpPr>
        <p:spPr>
          <a:xfrm>
            <a:off x="8180978" y="5314636"/>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16E7FC9F-C080-8CE5-9D11-DBDD88E167DC}"/>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b="1" dirty="0"/>
              <a:t>logical shift: always shift in 0s</a:t>
            </a:r>
          </a:p>
          <a:p>
            <a:pPr marL="800100" lvl="1" indent="-342900">
              <a:buFont typeface="Arial" panose="020B0604020202020204" pitchFamily="34" charset="0"/>
              <a:buChar char="•"/>
            </a:pPr>
            <a:r>
              <a:rPr lang="en-US" sz="2400" dirty="0"/>
              <a:t>arithmetic shift: shift in the same as the high-order bit</a:t>
            </a:r>
          </a:p>
        </p:txBody>
      </p:sp>
    </p:spTree>
    <p:extLst>
      <p:ext uri="{BB962C8B-B14F-4D97-AF65-F5344CB8AC3E}">
        <p14:creationId xmlns:p14="http://schemas.microsoft.com/office/powerpoint/2010/main" val="100537997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4-bit numbers</a:t>
            </a:r>
          </a:p>
        </p:txBody>
      </p:sp>
      <p:sp>
        <p:nvSpPr>
          <p:cNvPr id="14" name="TextBox 13"/>
          <p:cNvSpPr txBox="1"/>
          <p:nvPr/>
        </p:nvSpPr>
        <p:spPr>
          <a:xfrm>
            <a:off x="1840316" y="5122179"/>
            <a:ext cx="645177" cy="646331"/>
          </a:xfrm>
          <a:prstGeom prst="rect">
            <a:avLst/>
          </a:prstGeom>
          <a:noFill/>
        </p:spPr>
        <p:txBody>
          <a:bodyPr wrap="none" rtlCol="0">
            <a:spAutoFit/>
          </a:bodyPr>
          <a:lstStyle/>
          <a:p>
            <a:r>
              <a:rPr lang="en-US" sz="3600" dirty="0"/>
              <a:t>-4</a:t>
            </a:r>
          </a:p>
        </p:txBody>
      </p:sp>
      <p:sp>
        <p:nvSpPr>
          <p:cNvPr id="15" name="TextBox 14"/>
          <p:cNvSpPr txBox="1"/>
          <p:nvPr/>
        </p:nvSpPr>
        <p:spPr>
          <a:xfrm>
            <a:off x="2116668" y="6110111"/>
            <a:ext cx="2159822" cy="400110"/>
          </a:xfrm>
          <a:prstGeom prst="rect">
            <a:avLst/>
          </a:prstGeom>
          <a:noFill/>
        </p:spPr>
        <p:txBody>
          <a:bodyPr wrap="none" rtlCol="0">
            <a:spAutoFit/>
          </a:bodyPr>
          <a:lstStyle/>
          <a:p>
            <a:r>
              <a:rPr lang="en-US" sz="2000" dirty="0"/>
              <a:t>number in binary</a:t>
            </a:r>
          </a:p>
        </p:txBody>
      </p:sp>
      <p:sp>
        <p:nvSpPr>
          <p:cNvPr id="17" name="Right Arrow 16"/>
          <p:cNvSpPr/>
          <p:nvPr/>
        </p:nvSpPr>
        <p:spPr>
          <a:xfrm>
            <a:off x="2681112" y="5311887"/>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p:nvSpPr>
        <p:spPr>
          <a:xfrm>
            <a:off x="3708731" y="5133313"/>
            <a:ext cx="1203575" cy="646331"/>
          </a:xfrm>
          <a:prstGeom prst="rect">
            <a:avLst/>
          </a:prstGeom>
          <a:noFill/>
        </p:spPr>
        <p:txBody>
          <a:bodyPr wrap="none" rtlCol="0">
            <a:spAutoFit/>
          </a:bodyPr>
          <a:lstStyle/>
          <a:p>
            <a:r>
              <a:rPr lang="en-US" sz="3600" dirty="0"/>
              <a:t>1100</a:t>
            </a:r>
          </a:p>
        </p:txBody>
      </p:sp>
      <p:sp>
        <p:nvSpPr>
          <p:cNvPr id="10" name="Right Arrow 9"/>
          <p:cNvSpPr/>
          <p:nvPr/>
        </p:nvSpPr>
        <p:spPr>
          <a:xfrm>
            <a:off x="5418022" y="5317263"/>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13032" y="5133313"/>
            <a:ext cx="1155573" cy="646331"/>
          </a:xfrm>
          <a:prstGeom prst="rect">
            <a:avLst/>
          </a:prstGeom>
          <a:noFill/>
        </p:spPr>
        <p:txBody>
          <a:bodyPr wrap="none" rtlCol="0">
            <a:spAutoFit/>
          </a:bodyPr>
          <a:lstStyle/>
          <a:p>
            <a:r>
              <a:rPr lang="en-US" sz="3600" dirty="0"/>
              <a:t>0110</a:t>
            </a:r>
          </a:p>
        </p:txBody>
      </p:sp>
      <p:sp>
        <p:nvSpPr>
          <p:cNvPr id="12" name="TextBox 11"/>
          <p:cNvSpPr txBox="1"/>
          <p:nvPr/>
        </p:nvSpPr>
        <p:spPr>
          <a:xfrm>
            <a:off x="4912305" y="3983784"/>
            <a:ext cx="1833002" cy="646331"/>
          </a:xfrm>
          <a:prstGeom prst="rect">
            <a:avLst/>
          </a:prstGeom>
          <a:noFill/>
        </p:spPr>
        <p:txBody>
          <a:bodyPr wrap="none" rtlCol="0">
            <a:spAutoFit/>
          </a:bodyPr>
          <a:lstStyle/>
          <a:p>
            <a:r>
              <a:rPr lang="en-US" sz="3600" dirty="0"/>
              <a:t>-4 &gt;&gt;&gt; 1</a:t>
            </a:r>
          </a:p>
        </p:txBody>
      </p:sp>
      <p:sp>
        <p:nvSpPr>
          <p:cNvPr id="16" name="TextBox 15"/>
          <p:cNvSpPr txBox="1"/>
          <p:nvPr/>
        </p:nvSpPr>
        <p:spPr>
          <a:xfrm>
            <a:off x="8931067" y="6110111"/>
            <a:ext cx="1727974" cy="400110"/>
          </a:xfrm>
          <a:prstGeom prst="rect">
            <a:avLst/>
          </a:prstGeom>
          <a:noFill/>
        </p:spPr>
        <p:txBody>
          <a:bodyPr wrap="none" rtlCol="0">
            <a:spAutoFit/>
          </a:bodyPr>
          <a:lstStyle/>
          <a:p>
            <a:r>
              <a:rPr lang="en-US" sz="2000" dirty="0"/>
              <a:t>decimal form</a:t>
            </a:r>
          </a:p>
        </p:txBody>
      </p:sp>
      <p:sp>
        <p:nvSpPr>
          <p:cNvPr id="20" name="Right Arrow 19"/>
          <p:cNvSpPr/>
          <p:nvPr/>
        </p:nvSpPr>
        <p:spPr>
          <a:xfrm>
            <a:off x="8180978" y="5314636"/>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9238647" y="5139421"/>
            <a:ext cx="473206" cy="646331"/>
          </a:xfrm>
          <a:prstGeom prst="rect">
            <a:avLst/>
          </a:prstGeom>
          <a:noFill/>
        </p:spPr>
        <p:txBody>
          <a:bodyPr wrap="none" rtlCol="0">
            <a:spAutoFit/>
          </a:bodyPr>
          <a:lstStyle/>
          <a:p>
            <a:r>
              <a:rPr lang="en-US" sz="3600" dirty="0"/>
              <a:t>6</a:t>
            </a:r>
          </a:p>
        </p:txBody>
      </p:sp>
      <p:sp>
        <p:nvSpPr>
          <p:cNvPr id="22" name="TextBox 21"/>
          <p:cNvSpPr txBox="1"/>
          <p:nvPr/>
        </p:nvSpPr>
        <p:spPr>
          <a:xfrm>
            <a:off x="4939973" y="5954889"/>
            <a:ext cx="3073855" cy="707886"/>
          </a:xfrm>
          <a:prstGeom prst="rect">
            <a:avLst/>
          </a:prstGeom>
          <a:noFill/>
        </p:spPr>
        <p:txBody>
          <a:bodyPr wrap="none" rtlCol="0">
            <a:spAutoFit/>
          </a:bodyPr>
          <a:lstStyle/>
          <a:p>
            <a:r>
              <a:rPr lang="en-US" sz="2000" dirty="0"/>
              <a:t>shift right one position</a:t>
            </a:r>
          </a:p>
          <a:p>
            <a:r>
              <a:rPr lang="en-US" sz="2000" dirty="0"/>
              <a:t>(discard bits shifting off)</a:t>
            </a:r>
          </a:p>
        </p:txBody>
      </p:sp>
      <p:sp>
        <p:nvSpPr>
          <p:cNvPr id="3" name="TextBox 2">
            <a:extLst>
              <a:ext uri="{FF2B5EF4-FFF2-40B4-BE49-F238E27FC236}">
                <a16:creationId xmlns:a16="http://schemas.microsoft.com/office/drawing/2014/main" id="{F58580B9-51FC-CF9B-C906-C6D5DF17C786}"/>
              </a:ext>
            </a:extLst>
          </p:cNvPr>
          <p:cNvSpPr txBox="1"/>
          <p:nvPr/>
        </p:nvSpPr>
        <p:spPr>
          <a:xfrm>
            <a:off x="612648" y="1678179"/>
            <a:ext cx="10066238"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t>Two types of right shifts:</a:t>
            </a:r>
          </a:p>
          <a:p>
            <a:pPr marL="800100" lvl="1" indent="-342900">
              <a:buFont typeface="Arial" panose="020B0604020202020204" pitchFamily="34" charset="0"/>
              <a:buChar char="•"/>
            </a:pPr>
            <a:r>
              <a:rPr lang="en-US" sz="2400" b="1" dirty="0"/>
              <a:t>logical shift: always shift in 0s</a:t>
            </a:r>
          </a:p>
          <a:p>
            <a:pPr marL="800100" lvl="1" indent="-342900">
              <a:buFont typeface="Arial" panose="020B0604020202020204" pitchFamily="34" charset="0"/>
              <a:buChar char="•"/>
            </a:pPr>
            <a:r>
              <a:rPr lang="en-US" sz="2400" dirty="0"/>
              <a:t>arithmetic shift: shift in the same as the high-order bit</a:t>
            </a:r>
          </a:p>
        </p:txBody>
      </p:sp>
    </p:spTree>
    <p:extLst>
      <p:ext uri="{BB962C8B-B14F-4D97-AF65-F5344CB8AC3E}">
        <p14:creationId xmlns:p14="http://schemas.microsoft.com/office/powerpoint/2010/main" val="11954126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Think</a:t>
            </a:r>
          </a:p>
        </p:txBody>
      </p:sp>
      <p:sp>
        <p:nvSpPr>
          <p:cNvPr id="4" name="TextBox 3"/>
          <p:cNvSpPr txBox="1"/>
          <p:nvPr/>
        </p:nvSpPr>
        <p:spPr>
          <a:xfrm>
            <a:off x="633028" y="1488671"/>
            <a:ext cx="8461872"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t>Are there two types of left shifts?</a:t>
            </a:r>
          </a:p>
          <a:p>
            <a:pPr marL="914400" lvl="1" indent="-457200">
              <a:buFont typeface="Arial" panose="020B0604020202020204" pitchFamily="34" charset="0"/>
              <a:buChar char="•"/>
            </a:pPr>
            <a:r>
              <a:rPr lang="en-US" sz="2400" dirty="0"/>
              <a:t>logical shift: always shift in 0s</a:t>
            </a:r>
          </a:p>
          <a:p>
            <a:pPr marL="914400" lvl="1" indent="-457200">
              <a:buFont typeface="Arial" panose="020B0604020202020204" pitchFamily="34" charset="0"/>
              <a:buChar char="•"/>
            </a:pPr>
            <a:r>
              <a:rPr lang="en-US" sz="2400" dirty="0"/>
              <a:t>arithmetic shift: </a:t>
            </a:r>
            <a:r>
              <a:rPr lang="en-US" sz="2400" dirty="0">
                <a:solidFill>
                  <a:srgbClr val="FF0000"/>
                </a:solidFill>
              </a:rPr>
              <a:t>?</a:t>
            </a:r>
          </a:p>
        </p:txBody>
      </p:sp>
      <p:sp>
        <p:nvSpPr>
          <p:cNvPr id="5" name="TextBox 4"/>
          <p:cNvSpPr txBox="1"/>
          <p:nvPr/>
        </p:nvSpPr>
        <p:spPr>
          <a:xfrm>
            <a:off x="2444575" y="3721512"/>
            <a:ext cx="1576072" cy="646331"/>
          </a:xfrm>
          <a:prstGeom prst="rect">
            <a:avLst/>
          </a:prstGeom>
          <a:noFill/>
        </p:spPr>
        <p:txBody>
          <a:bodyPr wrap="none" rtlCol="0">
            <a:spAutoFit/>
          </a:bodyPr>
          <a:lstStyle/>
          <a:p>
            <a:r>
              <a:rPr lang="en-US" sz="3600" dirty="0"/>
              <a:t>-3 &lt;&lt; 1</a:t>
            </a:r>
          </a:p>
        </p:txBody>
      </p:sp>
      <p:sp>
        <p:nvSpPr>
          <p:cNvPr id="6" name="TextBox 5"/>
          <p:cNvSpPr txBox="1"/>
          <p:nvPr/>
        </p:nvSpPr>
        <p:spPr>
          <a:xfrm>
            <a:off x="2386653" y="5031023"/>
            <a:ext cx="1829347" cy="646331"/>
          </a:xfrm>
          <a:prstGeom prst="rect">
            <a:avLst/>
          </a:prstGeom>
          <a:noFill/>
        </p:spPr>
        <p:txBody>
          <a:bodyPr wrap="none" rtlCol="0">
            <a:spAutoFit/>
          </a:bodyPr>
          <a:lstStyle/>
          <a:p>
            <a:r>
              <a:rPr lang="en-US" sz="3600" dirty="0"/>
              <a:t>-3 &lt;&lt;&lt; 1</a:t>
            </a:r>
          </a:p>
        </p:txBody>
      </p:sp>
      <p:sp>
        <p:nvSpPr>
          <p:cNvPr id="7" name="TextBox 6"/>
          <p:cNvSpPr txBox="1"/>
          <p:nvPr/>
        </p:nvSpPr>
        <p:spPr>
          <a:xfrm>
            <a:off x="4614335" y="3721511"/>
            <a:ext cx="412893" cy="584776"/>
          </a:xfrm>
          <a:prstGeom prst="rect">
            <a:avLst/>
          </a:prstGeom>
          <a:noFill/>
        </p:spPr>
        <p:txBody>
          <a:bodyPr wrap="none" rtlCol="0">
            <a:spAutoFit/>
          </a:bodyPr>
          <a:lstStyle/>
          <a:p>
            <a:r>
              <a:rPr lang="en-US" sz="3200" dirty="0">
                <a:solidFill>
                  <a:srgbClr val="FF0000"/>
                </a:solidFill>
                <a:latin typeface="Arial"/>
                <a:cs typeface="Arial"/>
              </a:rPr>
              <a:t>?</a:t>
            </a:r>
          </a:p>
        </p:txBody>
      </p:sp>
      <p:sp>
        <p:nvSpPr>
          <p:cNvPr id="9" name="TextBox 8"/>
          <p:cNvSpPr txBox="1"/>
          <p:nvPr/>
        </p:nvSpPr>
        <p:spPr>
          <a:xfrm>
            <a:off x="4657518" y="5031022"/>
            <a:ext cx="412893" cy="584776"/>
          </a:xfrm>
          <a:prstGeom prst="rect">
            <a:avLst/>
          </a:prstGeom>
          <a:noFill/>
        </p:spPr>
        <p:txBody>
          <a:bodyPr wrap="none" rtlCol="0">
            <a:spAutoFit/>
          </a:bodyPr>
          <a:lstStyle/>
          <a:p>
            <a:r>
              <a:rPr lang="en-US" sz="3200" dirty="0">
                <a:solidFill>
                  <a:srgbClr val="FF0000"/>
                </a:solidFill>
                <a:latin typeface="Arial"/>
                <a:cs typeface="Arial"/>
              </a:rPr>
              <a:t>?</a:t>
            </a:r>
          </a:p>
        </p:txBody>
      </p:sp>
      <p:sp>
        <p:nvSpPr>
          <p:cNvPr id="10" name="TextBox 9"/>
          <p:cNvSpPr txBox="1"/>
          <p:nvPr/>
        </p:nvSpPr>
        <p:spPr>
          <a:xfrm>
            <a:off x="1599389" y="3507400"/>
            <a:ext cx="1257973" cy="369332"/>
          </a:xfrm>
          <a:prstGeom prst="rect">
            <a:avLst/>
          </a:prstGeom>
          <a:noFill/>
        </p:spPr>
        <p:txBody>
          <a:bodyPr wrap="none" rtlCol="0">
            <a:spAutoFit/>
          </a:bodyPr>
          <a:lstStyle/>
          <a:p>
            <a:r>
              <a:rPr lang="en-US" dirty="0"/>
              <a:t>arithmetic</a:t>
            </a:r>
          </a:p>
        </p:txBody>
      </p:sp>
      <p:sp>
        <p:nvSpPr>
          <p:cNvPr id="11" name="TextBox 10"/>
          <p:cNvSpPr txBox="1"/>
          <p:nvPr/>
        </p:nvSpPr>
        <p:spPr>
          <a:xfrm>
            <a:off x="1738924" y="4846356"/>
            <a:ext cx="879472" cy="369332"/>
          </a:xfrm>
          <a:prstGeom prst="rect">
            <a:avLst/>
          </a:prstGeom>
          <a:noFill/>
        </p:spPr>
        <p:txBody>
          <a:bodyPr wrap="none" rtlCol="0">
            <a:spAutoFit/>
          </a:bodyPr>
          <a:lstStyle/>
          <a:p>
            <a:r>
              <a:rPr lang="en-US" dirty="0"/>
              <a:t>logical</a:t>
            </a:r>
          </a:p>
        </p:txBody>
      </p:sp>
    </p:spTree>
    <p:extLst>
      <p:ext uri="{BB962C8B-B14F-4D97-AF65-F5344CB8AC3E}">
        <p14:creationId xmlns:p14="http://schemas.microsoft.com/office/powerpoint/2010/main" val="356434268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Left shifts</a:t>
            </a:r>
          </a:p>
        </p:txBody>
      </p:sp>
      <p:sp>
        <p:nvSpPr>
          <p:cNvPr id="5" name="TextBox 4"/>
          <p:cNvSpPr txBox="1"/>
          <p:nvPr/>
        </p:nvSpPr>
        <p:spPr>
          <a:xfrm>
            <a:off x="2444575" y="3721512"/>
            <a:ext cx="1576072" cy="646331"/>
          </a:xfrm>
          <a:prstGeom prst="rect">
            <a:avLst/>
          </a:prstGeom>
          <a:noFill/>
        </p:spPr>
        <p:txBody>
          <a:bodyPr wrap="none" rtlCol="0">
            <a:spAutoFit/>
          </a:bodyPr>
          <a:lstStyle/>
          <a:p>
            <a:r>
              <a:rPr lang="en-US" sz="3600" dirty="0"/>
              <a:t>-3 &lt;&lt; 1</a:t>
            </a:r>
          </a:p>
        </p:txBody>
      </p:sp>
      <p:sp>
        <p:nvSpPr>
          <p:cNvPr id="6" name="TextBox 5"/>
          <p:cNvSpPr txBox="1"/>
          <p:nvPr/>
        </p:nvSpPr>
        <p:spPr>
          <a:xfrm>
            <a:off x="2386653" y="5031023"/>
            <a:ext cx="1829347" cy="646331"/>
          </a:xfrm>
          <a:prstGeom prst="rect">
            <a:avLst/>
          </a:prstGeom>
          <a:noFill/>
        </p:spPr>
        <p:txBody>
          <a:bodyPr wrap="none" rtlCol="0">
            <a:spAutoFit/>
          </a:bodyPr>
          <a:lstStyle/>
          <a:p>
            <a:r>
              <a:rPr lang="en-US" sz="3600" dirty="0"/>
              <a:t>-3 &lt;&lt;&lt; 1</a:t>
            </a:r>
          </a:p>
        </p:txBody>
      </p:sp>
      <p:sp>
        <p:nvSpPr>
          <p:cNvPr id="7" name="TextBox 6"/>
          <p:cNvSpPr txBox="1"/>
          <p:nvPr/>
        </p:nvSpPr>
        <p:spPr>
          <a:xfrm>
            <a:off x="4614335" y="3721511"/>
            <a:ext cx="1067119" cy="584776"/>
          </a:xfrm>
          <a:prstGeom prst="rect">
            <a:avLst/>
          </a:prstGeom>
          <a:noFill/>
        </p:spPr>
        <p:txBody>
          <a:bodyPr wrap="none" rtlCol="0">
            <a:spAutoFit/>
          </a:bodyPr>
          <a:lstStyle/>
          <a:p>
            <a:r>
              <a:rPr lang="en-US" sz="3200" dirty="0">
                <a:latin typeface="Arial"/>
                <a:cs typeface="Arial"/>
              </a:rPr>
              <a:t>1101</a:t>
            </a:r>
          </a:p>
        </p:txBody>
      </p:sp>
      <p:sp>
        <p:nvSpPr>
          <p:cNvPr id="9" name="TextBox 8"/>
          <p:cNvSpPr txBox="1"/>
          <p:nvPr/>
        </p:nvSpPr>
        <p:spPr>
          <a:xfrm>
            <a:off x="4657518" y="5031022"/>
            <a:ext cx="1067119" cy="584776"/>
          </a:xfrm>
          <a:prstGeom prst="rect">
            <a:avLst/>
          </a:prstGeom>
          <a:noFill/>
        </p:spPr>
        <p:txBody>
          <a:bodyPr wrap="none" rtlCol="0">
            <a:spAutoFit/>
          </a:bodyPr>
          <a:lstStyle/>
          <a:p>
            <a:r>
              <a:rPr lang="en-US" sz="3200" dirty="0">
                <a:latin typeface="Arial"/>
                <a:cs typeface="Arial"/>
              </a:rPr>
              <a:t>1101</a:t>
            </a:r>
          </a:p>
        </p:txBody>
      </p:sp>
      <p:sp>
        <p:nvSpPr>
          <p:cNvPr id="10" name="TextBox 9"/>
          <p:cNvSpPr txBox="1"/>
          <p:nvPr/>
        </p:nvSpPr>
        <p:spPr>
          <a:xfrm>
            <a:off x="1599389" y="3507400"/>
            <a:ext cx="1257973" cy="369332"/>
          </a:xfrm>
          <a:prstGeom prst="rect">
            <a:avLst/>
          </a:prstGeom>
          <a:noFill/>
        </p:spPr>
        <p:txBody>
          <a:bodyPr wrap="none" rtlCol="0">
            <a:spAutoFit/>
          </a:bodyPr>
          <a:lstStyle/>
          <a:p>
            <a:r>
              <a:rPr lang="en-US" dirty="0"/>
              <a:t>arithmetic</a:t>
            </a:r>
          </a:p>
        </p:txBody>
      </p:sp>
      <p:sp>
        <p:nvSpPr>
          <p:cNvPr id="11" name="TextBox 10"/>
          <p:cNvSpPr txBox="1"/>
          <p:nvPr/>
        </p:nvSpPr>
        <p:spPr>
          <a:xfrm>
            <a:off x="1738924" y="4846356"/>
            <a:ext cx="879472" cy="369332"/>
          </a:xfrm>
          <a:prstGeom prst="rect">
            <a:avLst/>
          </a:prstGeom>
          <a:noFill/>
        </p:spPr>
        <p:txBody>
          <a:bodyPr wrap="none" rtlCol="0">
            <a:spAutoFit/>
          </a:bodyPr>
          <a:lstStyle/>
          <a:p>
            <a:r>
              <a:rPr lang="en-US" dirty="0"/>
              <a:t>logical</a:t>
            </a:r>
          </a:p>
        </p:txBody>
      </p:sp>
      <p:sp>
        <p:nvSpPr>
          <p:cNvPr id="12" name="Right Arrow 11"/>
          <p:cNvSpPr/>
          <p:nvPr/>
        </p:nvSpPr>
        <p:spPr>
          <a:xfrm>
            <a:off x="5977992" y="3862622"/>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5977992" y="513059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953957" y="3721511"/>
            <a:ext cx="1292341" cy="584775"/>
          </a:xfrm>
          <a:prstGeom prst="rect">
            <a:avLst/>
          </a:prstGeom>
          <a:noFill/>
        </p:spPr>
        <p:txBody>
          <a:bodyPr wrap="none" rtlCol="0">
            <a:spAutoFit/>
          </a:bodyPr>
          <a:lstStyle/>
          <a:p>
            <a:r>
              <a:rPr lang="en-US" sz="3200" strike="sngStrike" dirty="0">
                <a:latin typeface="Arial"/>
                <a:cs typeface="Arial"/>
              </a:rPr>
              <a:t>1</a:t>
            </a:r>
            <a:r>
              <a:rPr lang="en-US" sz="3200" dirty="0">
                <a:latin typeface="Arial"/>
                <a:cs typeface="Arial"/>
              </a:rPr>
              <a:t>101</a:t>
            </a:r>
            <a:r>
              <a:rPr lang="en-US" sz="3200" dirty="0">
                <a:solidFill>
                  <a:srgbClr val="FF0000"/>
                </a:solidFill>
                <a:latin typeface="Arial"/>
                <a:cs typeface="Arial"/>
              </a:rPr>
              <a:t>?</a:t>
            </a:r>
          </a:p>
        </p:txBody>
      </p:sp>
      <p:sp>
        <p:nvSpPr>
          <p:cNvPr id="15" name="TextBox 14"/>
          <p:cNvSpPr txBox="1"/>
          <p:nvPr/>
        </p:nvSpPr>
        <p:spPr>
          <a:xfrm>
            <a:off x="6997140" y="5031022"/>
            <a:ext cx="1292341" cy="584775"/>
          </a:xfrm>
          <a:prstGeom prst="rect">
            <a:avLst/>
          </a:prstGeom>
          <a:noFill/>
        </p:spPr>
        <p:txBody>
          <a:bodyPr wrap="none" rtlCol="0">
            <a:spAutoFit/>
          </a:bodyPr>
          <a:lstStyle/>
          <a:p>
            <a:r>
              <a:rPr lang="en-US" sz="3200" strike="sngStrike" dirty="0">
                <a:latin typeface="Arial"/>
                <a:cs typeface="Arial"/>
              </a:rPr>
              <a:t>1</a:t>
            </a:r>
            <a:r>
              <a:rPr lang="en-US" sz="3200" dirty="0">
                <a:latin typeface="Arial"/>
                <a:cs typeface="Arial"/>
              </a:rPr>
              <a:t>1010</a:t>
            </a:r>
          </a:p>
        </p:txBody>
      </p:sp>
      <p:sp>
        <p:nvSpPr>
          <p:cNvPr id="3" name="TextBox 2"/>
          <p:cNvSpPr txBox="1"/>
          <p:nvPr/>
        </p:nvSpPr>
        <p:spPr>
          <a:xfrm>
            <a:off x="8412926" y="3810000"/>
            <a:ext cx="2352119" cy="369332"/>
          </a:xfrm>
          <a:prstGeom prst="rect">
            <a:avLst/>
          </a:prstGeom>
          <a:noFill/>
        </p:spPr>
        <p:txBody>
          <a:bodyPr wrap="none" rtlCol="0">
            <a:spAutoFit/>
          </a:bodyPr>
          <a:lstStyle/>
          <a:p>
            <a:r>
              <a:rPr lang="en-US" dirty="0"/>
              <a:t>(double the number)</a:t>
            </a:r>
          </a:p>
        </p:txBody>
      </p:sp>
      <p:sp>
        <p:nvSpPr>
          <p:cNvPr id="8" name="TextBox 7">
            <a:extLst>
              <a:ext uri="{FF2B5EF4-FFF2-40B4-BE49-F238E27FC236}">
                <a16:creationId xmlns:a16="http://schemas.microsoft.com/office/drawing/2014/main" id="{852331B6-01F3-314F-CA1B-9609AB725A88}"/>
              </a:ext>
            </a:extLst>
          </p:cNvPr>
          <p:cNvSpPr txBox="1"/>
          <p:nvPr/>
        </p:nvSpPr>
        <p:spPr>
          <a:xfrm>
            <a:off x="633028" y="1488671"/>
            <a:ext cx="8461872"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t>Are there two types of left shifts?</a:t>
            </a:r>
          </a:p>
          <a:p>
            <a:pPr marL="914400" lvl="1" indent="-457200">
              <a:buFont typeface="Arial" panose="020B0604020202020204" pitchFamily="34" charset="0"/>
              <a:buChar char="•"/>
            </a:pPr>
            <a:r>
              <a:rPr lang="en-US" sz="2400" dirty="0"/>
              <a:t>logical shift: always shift in 0s</a:t>
            </a:r>
          </a:p>
          <a:p>
            <a:pPr marL="914400" lvl="1" indent="-457200">
              <a:buFont typeface="Arial" panose="020B0604020202020204" pitchFamily="34" charset="0"/>
              <a:buChar char="•"/>
            </a:pPr>
            <a:r>
              <a:rPr lang="en-US" sz="2400" dirty="0"/>
              <a:t>arithmetic shift: </a:t>
            </a:r>
            <a:r>
              <a:rPr lang="en-US" sz="2400" dirty="0">
                <a:solidFill>
                  <a:srgbClr val="FF0000"/>
                </a:solidFill>
              </a:rPr>
              <a:t>?</a:t>
            </a:r>
          </a:p>
        </p:txBody>
      </p:sp>
    </p:spTree>
    <p:extLst>
      <p:ext uri="{BB962C8B-B14F-4D97-AF65-F5344CB8AC3E}">
        <p14:creationId xmlns:p14="http://schemas.microsoft.com/office/powerpoint/2010/main" val="9595208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Left shifts</a:t>
            </a:r>
          </a:p>
        </p:txBody>
      </p:sp>
      <p:sp>
        <p:nvSpPr>
          <p:cNvPr id="5" name="TextBox 4"/>
          <p:cNvSpPr txBox="1"/>
          <p:nvPr/>
        </p:nvSpPr>
        <p:spPr>
          <a:xfrm>
            <a:off x="2444575" y="3721512"/>
            <a:ext cx="1576072" cy="646331"/>
          </a:xfrm>
          <a:prstGeom prst="rect">
            <a:avLst/>
          </a:prstGeom>
          <a:noFill/>
        </p:spPr>
        <p:txBody>
          <a:bodyPr wrap="none" rtlCol="0">
            <a:spAutoFit/>
          </a:bodyPr>
          <a:lstStyle/>
          <a:p>
            <a:r>
              <a:rPr lang="en-US" sz="3600" dirty="0"/>
              <a:t>-3 &lt;&lt; 1</a:t>
            </a:r>
          </a:p>
        </p:txBody>
      </p:sp>
      <p:sp>
        <p:nvSpPr>
          <p:cNvPr id="6" name="TextBox 5"/>
          <p:cNvSpPr txBox="1"/>
          <p:nvPr/>
        </p:nvSpPr>
        <p:spPr>
          <a:xfrm>
            <a:off x="2386653" y="5031023"/>
            <a:ext cx="1829347" cy="646331"/>
          </a:xfrm>
          <a:prstGeom prst="rect">
            <a:avLst/>
          </a:prstGeom>
          <a:noFill/>
        </p:spPr>
        <p:txBody>
          <a:bodyPr wrap="none" rtlCol="0">
            <a:spAutoFit/>
          </a:bodyPr>
          <a:lstStyle/>
          <a:p>
            <a:r>
              <a:rPr lang="en-US" sz="3600" dirty="0"/>
              <a:t>-3 &lt;&lt;&lt; 1</a:t>
            </a:r>
          </a:p>
        </p:txBody>
      </p:sp>
      <p:sp>
        <p:nvSpPr>
          <p:cNvPr id="7" name="TextBox 6"/>
          <p:cNvSpPr txBox="1"/>
          <p:nvPr/>
        </p:nvSpPr>
        <p:spPr>
          <a:xfrm>
            <a:off x="4614335" y="3721511"/>
            <a:ext cx="1067119" cy="584776"/>
          </a:xfrm>
          <a:prstGeom prst="rect">
            <a:avLst/>
          </a:prstGeom>
          <a:noFill/>
        </p:spPr>
        <p:txBody>
          <a:bodyPr wrap="none" rtlCol="0">
            <a:spAutoFit/>
          </a:bodyPr>
          <a:lstStyle/>
          <a:p>
            <a:r>
              <a:rPr lang="en-US" sz="3200" dirty="0">
                <a:latin typeface="Arial"/>
                <a:cs typeface="Arial"/>
              </a:rPr>
              <a:t>1101</a:t>
            </a:r>
          </a:p>
        </p:txBody>
      </p:sp>
      <p:sp>
        <p:nvSpPr>
          <p:cNvPr id="9" name="TextBox 8"/>
          <p:cNvSpPr txBox="1"/>
          <p:nvPr/>
        </p:nvSpPr>
        <p:spPr>
          <a:xfrm>
            <a:off x="4657518" y="5031022"/>
            <a:ext cx="1067119" cy="584776"/>
          </a:xfrm>
          <a:prstGeom prst="rect">
            <a:avLst/>
          </a:prstGeom>
          <a:noFill/>
        </p:spPr>
        <p:txBody>
          <a:bodyPr wrap="none" rtlCol="0">
            <a:spAutoFit/>
          </a:bodyPr>
          <a:lstStyle/>
          <a:p>
            <a:r>
              <a:rPr lang="en-US" sz="3200" dirty="0">
                <a:latin typeface="Arial"/>
                <a:cs typeface="Arial"/>
              </a:rPr>
              <a:t>1101</a:t>
            </a:r>
          </a:p>
        </p:txBody>
      </p:sp>
      <p:sp>
        <p:nvSpPr>
          <p:cNvPr id="10" name="TextBox 9"/>
          <p:cNvSpPr txBox="1"/>
          <p:nvPr/>
        </p:nvSpPr>
        <p:spPr>
          <a:xfrm>
            <a:off x="1599389" y="3507400"/>
            <a:ext cx="1257973" cy="369332"/>
          </a:xfrm>
          <a:prstGeom prst="rect">
            <a:avLst/>
          </a:prstGeom>
          <a:noFill/>
        </p:spPr>
        <p:txBody>
          <a:bodyPr wrap="none" rtlCol="0">
            <a:spAutoFit/>
          </a:bodyPr>
          <a:lstStyle/>
          <a:p>
            <a:r>
              <a:rPr lang="en-US" dirty="0"/>
              <a:t>arithmetic</a:t>
            </a:r>
          </a:p>
        </p:txBody>
      </p:sp>
      <p:sp>
        <p:nvSpPr>
          <p:cNvPr id="11" name="TextBox 10"/>
          <p:cNvSpPr txBox="1"/>
          <p:nvPr/>
        </p:nvSpPr>
        <p:spPr>
          <a:xfrm>
            <a:off x="1738924" y="4846356"/>
            <a:ext cx="879472" cy="369332"/>
          </a:xfrm>
          <a:prstGeom prst="rect">
            <a:avLst/>
          </a:prstGeom>
          <a:noFill/>
        </p:spPr>
        <p:txBody>
          <a:bodyPr wrap="none" rtlCol="0">
            <a:spAutoFit/>
          </a:bodyPr>
          <a:lstStyle/>
          <a:p>
            <a:r>
              <a:rPr lang="en-US" dirty="0"/>
              <a:t>logical</a:t>
            </a:r>
          </a:p>
        </p:txBody>
      </p:sp>
      <p:sp>
        <p:nvSpPr>
          <p:cNvPr id="12" name="Right Arrow 11"/>
          <p:cNvSpPr/>
          <p:nvPr/>
        </p:nvSpPr>
        <p:spPr>
          <a:xfrm>
            <a:off x="5977992" y="3862622"/>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p:cNvSpPr/>
          <p:nvPr/>
        </p:nvSpPr>
        <p:spPr>
          <a:xfrm>
            <a:off x="5977992" y="5130598"/>
            <a:ext cx="649111" cy="366889"/>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p:cNvSpPr txBox="1"/>
          <p:nvPr/>
        </p:nvSpPr>
        <p:spPr>
          <a:xfrm>
            <a:off x="6953957" y="3721511"/>
            <a:ext cx="1292341" cy="584775"/>
          </a:xfrm>
          <a:prstGeom prst="rect">
            <a:avLst/>
          </a:prstGeom>
          <a:noFill/>
        </p:spPr>
        <p:txBody>
          <a:bodyPr wrap="none" rtlCol="0">
            <a:spAutoFit/>
          </a:bodyPr>
          <a:lstStyle/>
          <a:p>
            <a:r>
              <a:rPr lang="en-US" sz="3200" strike="sngStrike" dirty="0">
                <a:latin typeface="Arial"/>
                <a:cs typeface="Arial"/>
              </a:rPr>
              <a:t>1</a:t>
            </a:r>
            <a:r>
              <a:rPr lang="en-US" sz="3200" dirty="0">
                <a:latin typeface="Arial"/>
                <a:cs typeface="Arial"/>
              </a:rPr>
              <a:t>101</a:t>
            </a:r>
            <a:r>
              <a:rPr lang="en-US" sz="3200" dirty="0">
                <a:solidFill>
                  <a:srgbClr val="000000"/>
                </a:solidFill>
                <a:latin typeface="Arial"/>
                <a:cs typeface="Arial"/>
              </a:rPr>
              <a:t>0</a:t>
            </a:r>
          </a:p>
        </p:txBody>
      </p:sp>
      <p:sp>
        <p:nvSpPr>
          <p:cNvPr id="15" name="TextBox 14"/>
          <p:cNvSpPr txBox="1"/>
          <p:nvPr/>
        </p:nvSpPr>
        <p:spPr>
          <a:xfrm>
            <a:off x="6997140" y="5031022"/>
            <a:ext cx="1292341" cy="584775"/>
          </a:xfrm>
          <a:prstGeom prst="rect">
            <a:avLst/>
          </a:prstGeom>
          <a:noFill/>
        </p:spPr>
        <p:txBody>
          <a:bodyPr wrap="none" rtlCol="0">
            <a:spAutoFit/>
          </a:bodyPr>
          <a:lstStyle/>
          <a:p>
            <a:r>
              <a:rPr lang="en-US" sz="3200" strike="sngStrike" dirty="0">
                <a:latin typeface="Arial"/>
                <a:cs typeface="Arial"/>
              </a:rPr>
              <a:t>1</a:t>
            </a:r>
            <a:r>
              <a:rPr lang="en-US" sz="3200" dirty="0">
                <a:latin typeface="Arial"/>
                <a:cs typeface="Arial"/>
              </a:rPr>
              <a:t>1010</a:t>
            </a:r>
          </a:p>
        </p:txBody>
      </p:sp>
      <p:sp>
        <p:nvSpPr>
          <p:cNvPr id="3" name="TextBox 2"/>
          <p:cNvSpPr txBox="1"/>
          <p:nvPr/>
        </p:nvSpPr>
        <p:spPr>
          <a:xfrm>
            <a:off x="8412926" y="3810000"/>
            <a:ext cx="2352119" cy="369332"/>
          </a:xfrm>
          <a:prstGeom prst="rect">
            <a:avLst/>
          </a:prstGeom>
          <a:noFill/>
        </p:spPr>
        <p:txBody>
          <a:bodyPr wrap="none" rtlCol="0">
            <a:spAutoFit/>
          </a:bodyPr>
          <a:lstStyle/>
          <a:p>
            <a:r>
              <a:rPr lang="en-US" dirty="0"/>
              <a:t>(double the number)</a:t>
            </a:r>
          </a:p>
        </p:txBody>
      </p:sp>
      <p:sp>
        <p:nvSpPr>
          <p:cNvPr id="8" name="TextBox 7"/>
          <p:cNvSpPr txBox="1"/>
          <p:nvPr/>
        </p:nvSpPr>
        <p:spPr>
          <a:xfrm>
            <a:off x="3880556" y="6040777"/>
            <a:ext cx="4576061" cy="523220"/>
          </a:xfrm>
          <a:prstGeom prst="rect">
            <a:avLst/>
          </a:prstGeom>
          <a:noFill/>
        </p:spPr>
        <p:txBody>
          <a:bodyPr wrap="none" rtlCol="0">
            <a:spAutoFit/>
          </a:bodyPr>
          <a:lstStyle/>
          <a:p>
            <a:r>
              <a:rPr lang="en-US" sz="2800" b="1" dirty="0"/>
              <a:t>Only one type of left shift</a:t>
            </a:r>
          </a:p>
        </p:txBody>
      </p:sp>
      <p:sp>
        <p:nvSpPr>
          <p:cNvPr id="16" name="TextBox 15">
            <a:extLst>
              <a:ext uri="{FF2B5EF4-FFF2-40B4-BE49-F238E27FC236}">
                <a16:creationId xmlns:a16="http://schemas.microsoft.com/office/drawing/2014/main" id="{DFE25A9A-BF23-8055-ABEC-1769A583952E}"/>
              </a:ext>
            </a:extLst>
          </p:cNvPr>
          <p:cNvSpPr txBox="1"/>
          <p:nvPr/>
        </p:nvSpPr>
        <p:spPr>
          <a:xfrm>
            <a:off x="633028" y="1488671"/>
            <a:ext cx="8461872" cy="1200329"/>
          </a:xfrm>
          <a:prstGeom prst="rect">
            <a:avLst/>
          </a:prstGeom>
          <a:noFill/>
        </p:spPr>
        <p:txBody>
          <a:bodyPr wrap="square" rtlCol="0">
            <a:spAutoFit/>
          </a:bodyPr>
          <a:lstStyle/>
          <a:p>
            <a:pPr marL="457200" indent="-457200">
              <a:buFont typeface="Arial" panose="020B0604020202020204" pitchFamily="34" charset="0"/>
              <a:buChar char="•"/>
            </a:pPr>
            <a:r>
              <a:rPr lang="en-US" sz="2400" dirty="0"/>
              <a:t>Are there two types of left shifts?</a:t>
            </a:r>
          </a:p>
          <a:p>
            <a:pPr marL="914400" lvl="1" indent="-457200">
              <a:buFont typeface="Arial" panose="020B0604020202020204" pitchFamily="34" charset="0"/>
              <a:buChar char="•"/>
            </a:pPr>
            <a:r>
              <a:rPr lang="en-US" sz="2400" dirty="0"/>
              <a:t>logical shift: always shift in 0s</a:t>
            </a:r>
          </a:p>
          <a:p>
            <a:pPr marL="914400" lvl="1" indent="-457200">
              <a:buFont typeface="Arial" panose="020B0604020202020204" pitchFamily="34" charset="0"/>
              <a:buChar char="•"/>
            </a:pPr>
            <a:r>
              <a:rPr lang="en-US" sz="2400" dirty="0"/>
              <a:t>arithmetic shift: </a:t>
            </a:r>
            <a:r>
              <a:rPr lang="en-US" sz="2400" dirty="0">
                <a:solidFill>
                  <a:srgbClr val="FF0000"/>
                </a:solidFill>
              </a:rPr>
              <a:t>?</a:t>
            </a:r>
          </a:p>
        </p:txBody>
      </p:sp>
    </p:spTree>
    <p:extLst>
      <p:ext uri="{BB962C8B-B14F-4D97-AF65-F5344CB8AC3E}">
        <p14:creationId xmlns:p14="http://schemas.microsoft.com/office/powerpoint/2010/main" val="40038065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Shifting summarized</a:t>
            </a:r>
          </a:p>
        </p:txBody>
      </p:sp>
      <p:sp>
        <p:nvSpPr>
          <p:cNvPr id="3" name="Content Placeholder 2"/>
          <p:cNvSpPr>
            <a:spLocks noGrp="1"/>
          </p:cNvSpPr>
          <p:nvPr>
            <p:ph sz="quarter" idx="1"/>
          </p:nvPr>
        </p:nvSpPr>
        <p:spPr>
          <a:xfrm>
            <a:off x="732391" y="1114769"/>
            <a:ext cx="11138480" cy="5116689"/>
          </a:xfrm>
        </p:spPr>
        <p:txBody>
          <a:bodyPr>
            <a:noAutofit/>
          </a:bodyPr>
          <a:lstStyle/>
          <a:p>
            <a:pPr marL="0" indent="0">
              <a:buNone/>
            </a:pPr>
            <a:r>
              <a:rPr lang="en-US" dirty="0"/>
              <a:t>Arithmetic shift:</a:t>
            </a:r>
          </a:p>
          <a:p>
            <a:pPr lvl="1"/>
            <a:r>
              <a:rPr lang="en-US" sz="2000" dirty="0"/>
              <a:t>Right shift n</a:t>
            </a:r>
          </a:p>
          <a:p>
            <a:pPr lvl="2"/>
            <a:r>
              <a:rPr lang="en-US" sz="2000" dirty="0"/>
              <a:t>shift n bits to the right</a:t>
            </a:r>
          </a:p>
          <a:p>
            <a:pPr lvl="2"/>
            <a:r>
              <a:rPr lang="en-US" sz="2000" dirty="0"/>
              <a:t>discard right n bits</a:t>
            </a:r>
          </a:p>
          <a:p>
            <a:pPr lvl="2"/>
            <a:r>
              <a:rPr lang="en-US" sz="2000" dirty="0"/>
              <a:t>left n bits match high-order bits of original number</a:t>
            </a:r>
          </a:p>
          <a:p>
            <a:pPr lvl="2"/>
            <a:r>
              <a:rPr lang="en-US" sz="2000" dirty="0"/>
              <a:t>Effect: Integer division by 2</a:t>
            </a:r>
            <a:r>
              <a:rPr lang="en-US" sz="2000" baseline="30000" dirty="0"/>
              <a:t>n </a:t>
            </a:r>
            <a:r>
              <a:rPr lang="en-US" sz="2000" dirty="0"/>
              <a:t>(halve n times)</a:t>
            </a:r>
          </a:p>
          <a:p>
            <a:pPr lvl="1"/>
            <a:r>
              <a:rPr lang="en-US" sz="2000" dirty="0"/>
              <a:t>Left shift</a:t>
            </a:r>
          </a:p>
          <a:p>
            <a:pPr lvl="2"/>
            <a:r>
              <a:rPr lang="en-US" sz="2000" dirty="0"/>
              <a:t>shift n bits to the left</a:t>
            </a:r>
          </a:p>
          <a:p>
            <a:pPr lvl="2"/>
            <a:r>
              <a:rPr lang="en-US" sz="2000" dirty="0"/>
              <a:t>discard left n bits</a:t>
            </a:r>
          </a:p>
          <a:p>
            <a:pPr lvl="2"/>
            <a:r>
              <a:rPr lang="en-US" sz="2000" dirty="0"/>
              <a:t>right n bits are 0s</a:t>
            </a:r>
          </a:p>
          <a:p>
            <a:pPr lvl="2"/>
            <a:r>
              <a:rPr lang="en-US" sz="2000" dirty="0"/>
              <a:t>Effect: multiply by 2</a:t>
            </a:r>
            <a:r>
              <a:rPr lang="en-US" sz="2000" baseline="30000" dirty="0"/>
              <a:t>n </a:t>
            </a:r>
            <a:r>
              <a:rPr lang="en-US" sz="2000" dirty="0"/>
              <a:t>(double n times)</a:t>
            </a:r>
          </a:p>
          <a:p>
            <a:pPr marL="91440" indent="0">
              <a:buNone/>
            </a:pPr>
            <a:r>
              <a:rPr lang="en-US" dirty="0"/>
              <a:t>Logical shift right:</a:t>
            </a:r>
          </a:p>
          <a:p>
            <a:pPr marL="754380" lvl="1" indent="-342900"/>
            <a:r>
              <a:rPr lang="en-US" sz="2000" dirty="0"/>
              <a:t>left n bits are 0s (no mathematical guarantees for negative numbers)</a:t>
            </a:r>
          </a:p>
        </p:txBody>
      </p:sp>
    </p:spTree>
    <p:extLst>
      <p:ext uri="{BB962C8B-B14F-4D97-AF65-F5344CB8AC3E}">
        <p14:creationId xmlns:p14="http://schemas.microsoft.com/office/powerpoint/2010/main" val="34053774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AF07E-A31A-F371-9730-1D8E5E87DA9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9E8C187-98D6-6F84-0ED5-72D72E698428}"/>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Arithmetic right shift</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D57AB19-58A2-77F8-9021-27F1C8CD6106}"/>
              </a:ext>
            </a:extLst>
          </p:cNvPr>
          <p:cNvSpPr>
            <a:spLocks noGrp="1"/>
          </p:cNvSpPr>
          <p:nvPr>
            <p:ph type="sldNum" sz="quarter" idx="12"/>
          </p:nvPr>
        </p:nvSpPr>
        <p:spPr/>
        <p:txBody>
          <a:bodyPr/>
          <a:lstStyle/>
          <a:p>
            <a:fld id="{CC057153-B650-4DEB-B370-79DDCFDCE934}" type="slidenum">
              <a:rPr lang="en-US" smtClean="0"/>
              <a:t>123</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91C4F1F-91A3-00FA-D9F5-082B7D120D89}"/>
                  </a:ext>
                </a:extLst>
              </p:cNvPr>
              <p:cNvSpPr>
                <a:spLocks noGrp="1"/>
              </p:cNvSpPr>
              <p:nvPr>
                <p:ph idx="1"/>
              </p:nvPr>
            </p:nvSpPr>
            <p:spPr>
              <a:xfrm>
                <a:off x="612647" y="1338161"/>
                <a:ext cx="10817353" cy="4593828"/>
              </a:xfrm>
            </p:spPr>
            <p:txBody>
              <a:bodyPr>
                <a:noAutofit/>
              </a:bodyPr>
              <a:lstStyle/>
              <a:p>
                <a:r>
                  <a:rPr lang="en-US" dirty="0"/>
                  <a:t>Let’s assume we work with 4 bits and we want to shift the binary representation of the number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m:t>
                        </m:r>
                        <m:r>
                          <a:rPr lang="en-US" i="1" dirty="0" smtClean="0">
                            <a:latin typeface="Cambria Math" panose="02040503050406030204" pitchFamily="18" charset="0"/>
                          </a:rPr>
                          <m:t>6</m:t>
                        </m:r>
                      </m:e>
                      <m:sub>
                        <m:r>
                          <a:rPr lang="en-US" i="1" dirty="0" smtClean="0">
                            <a:latin typeface="Cambria Math" panose="02040503050406030204" pitchFamily="18" charset="0"/>
                          </a:rPr>
                          <m:t>10</m:t>
                        </m:r>
                      </m:sub>
                    </m:sSub>
                  </m:oMath>
                </a14:m>
                <a:r>
                  <a:rPr lang="en-US" dirty="0"/>
                  <a:t> by 2 bits to the right, that is -6&gt;&gt;2.</a:t>
                </a:r>
              </a:p>
              <a:p>
                <a:r>
                  <a:rPr lang="en-US" dirty="0"/>
                  <a:t>Using two’s complement representation show what the effect of the shift will be on the binary representation of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m:t>
                        </m:r>
                        <m:r>
                          <a:rPr lang="en-US" i="1" dirty="0" smtClean="0">
                            <a:latin typeface="Cambria Math" panose="02040503050406030204" pitchFamily="18" charset="0"/>
                          </a:rPr>
                          <m:t>6</m:t>
                        </m:r>
                      </m:e>
                      <m:sub>
                        <m:r>
                          <a:rPr lang="en-US" i="1" dirty="0" smtClean="0">
                            <a:latin typeface="Cambria Math" panose="02040503050406030204" pitchFamily="18" charset="0"/>
                          </a:rPr>
                          <m:t>10</m:t>
                        </m:r>
                      </m:sub>
                    </m:sSub>
                  </m:oMath>
                </a14:m>
                <a:r>
                  <a:rPr lang="en-US" sz="2000" dirty="0"/>
                  <a:t>.</a:t>
                </a:r>
              </a:p>
            </p:txBody>
          </p:sp>
        </mc:Choice>
        <mc:Fallback xmlns="">
          <p:sp>
            <p:nvSpPr>
              <p:cNvPr id="4" name="Content Placeholder 3">
                <a:extLst>
                  <a:ext uri="{FF2B5EF4-FFF2-40B4-BE49-F238E27FC236}">
                    <a16:creationId xmlns:a16="http://schemas.microsoft.com/office/drawing/2014/main" id="{091C4F1F-91A3-00FA-D9F5-082B7D120D89}"/>
                  </a:ext>
                </a:extLst>
              </p:cNvPr>
              <p:cNvSpPr>
                <a:spLocks noGrp="1" noRot="1" noChangeAspect="1" noMove="1" noResize="1" noEditPoints="1" noAdjustHandles="1" noChangeArrowheads="1" noChangeShapeType="1" noTextEdit="1"/>
              </p:cNvSpPr>
              <p:nvPr>
                <p:ph idx="1"/>
              </p:nvPr>
            </p:nvSpPr>
            <p:spPr>
              <a:xfrm>
                <a:off x="612647" y="1338161"/>
                <a:ext cx="10817353" cy="4593828"/>
              </a:xfrm>
              <a:blipFill>
                <a:blip r:embed="rId3"/>
                <a:stretch>
                  <a:fillRect l="-469"/>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B94C052B-B6C1-3F9F-5010-150B23EB1F55}"/>
              </a:ext>
            </a:extLst>
          </p:cNvPr>
          <p:cNvSpPr txBox="1"/>
          <p:nvPr/>
        </p:nvSpPr>
        <p:spPr>
          <a:xfrm>
            <a:off x="3570514" y="74748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7953208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AF4F1-E332-B5E9-2C57-23E7E527691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76F7256-14AD-FF5B-A181-797053A01892}"/>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Arithmetic right shift</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B2535C6-F137-3A21-7636-3A8B19518710}"/>
              </a:ext>
            </a:extLst>
          </p:cNvPr>
          <p:cNvSpPr>
            <a:spLocks noGrp="1"/>
          </p:cNvSpPr>
          <p:nvPr>
            <p:ph type="sldNum" sz="quarter" idx="12"/>
          </p:nvPr>
        </p:nvSpPr>
        <p:spPr/>
        <p:txBody>
          <a:bodyPr/>
          <a:lstStyle/>
          <a:p>
            <a:fld id="{CC057153-B650-4DEB-B370-79DDCFDCE934}" type="slidenum">
              <a:rPr lang="en-US" smtClean="0"/>
              <a:t>124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53CB788E-514D-02F0-FCB7-AD0CE663248D}"/>
                  </a:ext>
                </a:extLst>
              </p:cNvPr>
              <p:cNvSpPr>
                <a:spLocks noGrp="1"/>
              </p:cNvSpPr>
              <p:nvPr>
                <p:ph idx="1"/>
              </p:nvPr>
            </p:nvSpPr>
            <p:spPr>
              <a:xfrm>
                <a:off x="612647" y="1338161"/>
                <a:ext cx="10817353" cy="4593828"/>
              </a:xfrm>
            </p:spPr>
            <p:txBody>
              <a:bodyPr>
                <a:noAutofit/>
              </a:bodyPr>
              <a:lstStyle/>
              <a:p>
                <a:r>
                  <a:rPr lang="en-US" dirty="0"/>
                  <a:t>We start by converting the decimal number to its binary representation in two's complement: </a:t>
                </a: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m:t>
                        </m:r>
                        <m:r>
                          <a:rPr lang="en-US" sz="2000" i="1" dirty="0">
                            <a:latin typeface="Cambria Math" panose="02040503050406030204" pitchFamily="18" charset="0"/>
                          </a:rPr>
                          <m:t>6</m:t>
                        </m:r>
                      </m:e>
                      <m:sub>
                        <m:r>
                          <a:rPr lang="en-US" sz="2000" i="1" dirty="0">
                            <a:latin typeface="Cambria Math" panose="02040503050406030204" pitchFamily="18" charset="0"/>
                          </a:rPr>
                          <m:t>10</m:t>
                        </m:r>
                      </m:sub>
                    </m:sSub>
                    <m:r>
                      <a:rPr lang="en-US" sz="2000" i="1" dirty="0">
                        <a:latin typeface="Cambria Math" panose="02040503050406030204" pitchFamily="18" charset="0"/>
                      </a:rPr>
                      <m:t>=</m:t>
                    </m:r>
                    <m:sSub>
                      <m:sSubPr>
                        <m:ctrlPr>
                          <a:rPr lang="en-US" sz="2000" i="1" dirty="0">
                            <a:latin typeface="Cambria Math" panose="02040503050406030204" pitchFamily="18" charset="0"/>
                          </a:rPr>
                        </m:ctrlPr>
                      </m:sSubPr>
                      <m:e>
                        <m:r>
                          <a:rPr lang="en-US" sz="2000" i="1" dirty="0">
                            <a:latin typeface="Cambria Math" panose="02040503050406030204" pitchFamily="18" charset="0"/>
                          </a:rPr>
                          <m:t>1</m:t>
                        </m:r>
                        <m:r>
                          <a:rPr lang="en-US" sz="2000" b="0" i="1" dirty="0" smtClean="0">
                            <a:latin typeface="Cambria Math" panose="02040503050406030204" pitchFamily="18" charset="0"/>
                          </a:rPr>
                          <m:t>01</m:t>
                        </m:r>
                        <m:r>
                          <a:rPr lang="en-US" sz="2000" i="1" dirty="0">
                            <a:latin typeface="Cambria Math" panose="02040503050406030204" pitchFamily="18" charset="0"/>
                          </a:rPr>
                          <m:t>0</m:t>
                        </m:r>
                      </m:e>
                      <m:sub>
                        <m:r>
                          <a:rPr lang="en-US" sz="2000" i="1" dirty="0">
                            <a:latin typeface="Cambria Math" panose="02040503050406030204" pitchFamily="18" charset="0"/>
                          </a:rPr>
                          <m:t>2</m:t>
                        </m:r>
                      </m:sub>
                    </m:sSub>
                  </m:oMath>
                </a14:m>
                <a:r>
                  <a:rPr lang="en-US" sz="2000" dirty="0"/>
                  <a:t> </a:t>
                </a:r>
              </a:p>
              <a:p>
                <a:r>
                  <a:rPr lang="en-US" dirty="0"/>
                  <a:t>Remember, since we have arithmetic right shift, we shift two positions to the right and copy 2 times the MSB (1) to the left. This results in:</a:t>
                </a:r>
              </a:p>
              <a:p>
                <a:pPr lvl="1"/>
                <a:r>
                  <a:rPr lang="en-US" sz="2000" dirty="0"/>
                  <a:t> </a:t>
                </a:r>
                <a14:m>
                  <m:oMath xmlns:m="http://schemas.openxmlformats.org/officeDocument/2006/math">
                    <m:r>
                      <a:rPr lang="en-US" sz="2000" dirty="0" smtClean="0">
                        <a:solidFill>
                          <a:schemeClr val="accent2"/>
                        </a:solidFill>
                        <a:latin typeface="Cambria Math" panose="02040503050406030204" pitchFamily="18" charset="0"/>
                      </a:rPr>
                      <m:t>1</m:t>
                    </m:r>
                    <m:r>
                      <a:rPr lang="en-US" sz="2000" b="0" i="0" dirty="0" smtClean="0">
                        <a:solidFill>
                          <a:schemeClr val="accent2"/>
                        </a:solidFill>
                        <a:latin typeface="Cambria Math" panose="02040503050406030204" pitchFamily="18" charset="0"/>
                      </a:rPr>
                      <m:t>1</m:t>
                    </m:r>
                    <m:r>
                      <a:rPr lang="en-US" sz="2000" b="0" i="1" dirty="0" smtClean="0">
                        <a:latin typeface="Cambria Math" panose="02040503050406030204" pitchFamily="18" charset="0"/>
                      </a:rPr>
                      <m:t>10</m:t>
                    </m:r>
                    <m:r>
                      <a:rPr lang="en-US" sz="2000" i="1" strike="sngStrike" dirty="0">
                        <a:latin typeface="Cambria Math" panose="02040503050406030204" pitchFamily="18" charset="0"/>
                      </a:rPr>
                      <m:t>10</m:t>
                    </m:r>
                  </m:oMath>
                </a14:m>
                <a:r>
                  <a:rPr lang="en-US" sz="2000" dirty="0"/>
                  <a:t>, that is </a:t>
                </a:r>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1110</m:t>
                        </m:r>
                      </m:e>
                      <m:sub>
                        <m:r>
                          <a:rPr lang="en-US" sz="2000" i="1" dirty="0">
                            <a:latin typeface="Cambria Math" panose="02040503050406030204" pitchFamily="18" charset="0"/>
                          </a:rPr>
                          <m:t>2</m:t>
                        </m:r>
                      </m:sub>
                    </m:sSub>
                  </m:oMath>
                </a14:m>
                <a:r>
                  <a:rPr lang="en-US" sz="2000" dirty="0"/>
                  <a:t>.</a:t>
                </a:r>
              </a:p>
              <a:p>
                <a:r>
                  <a:rPr lang="en-US" dirty="0"/>
                  <a:t>If we convert back to decimal, we get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1110</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−2</m:t>
                        </m:r>
                      </m:e>
                      <m:sub>
                        <m:r>
                          <a:rPr lang="en-US" i="1" dirty="0">
                            <a:latin typeface="Cambria Math" panose="02040503050406030204" pitchFamily="18" charset="0"/>
                          </a:rPr>
                          <m:t>10</m:t>
                        </m:r>
                      </m:sub>
                    </m:sSub>
                    <m:r>
                      <a:rPr lang="en-US" dirty="0">
                        <a:latin typeface="Cambria Math" panose="02040503050406030204" pitchFamily="18" charset="0"/>
                      </a:rPr>
                      <m:t>.</m:t>
                    </m:r>
                  </m:oMath>
                </a14:m>
                <a:endParaRPr lang="en-US" dirty="0"/>
              </a:p>
              <a:p>
                <a:r>
                  <a:rPr lang="en-US" dirty="0"/>
                  <a:t>We said that arithmetic right shift by k divides the original number by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2</m:t>
                        </m:r>
                      </m:e>
                      <m:sup>
                        <m:r>
                          <a:rPr lang="en-US" i="1" dirty="0">
                            <a:latin typeface="Cambria Math" panose="02040503050406030204" pitchFamily="18" charset="0"/>
                          </a:rPr>
                          <m:t>𝑘</m:t>
                        </m:r>
                      </m:sup>
                    </m:sSup>
                    <m:r>
                      <a:rPr lang="en-US" dirty="0">
                        <a:latin typeface="Cambria Math" panose="02040503050406030204" pitchFamily="18" charset="0"/>
                      </a:rPr>
                      <m:t> </m:t>
                    </m:r>
                  </m:oMath>
                </a14:m>
                <a:r>
                  <a:rPr lang="en-US" dirty="0"/>
                  <a:t>rounding down to minus infinity. </a:t>
                </a:r>
              </a:p>
              <a:p>
                <a:pPr lvl="1"/>
                <a:r>
                  <a:rPr lang="en-US" sz="2000" dirty="0"/>
                  <a:t>Indeed </a:t>
                </a:r>
                <a14:m>
                  <m:oMath xmlns:m="http://schemas.openxmlformats.org/officeDocument/2006/math">
                    <m:r>
                      <m:rPr>
                        <m:nor/>
                      </m:rPr>
                      <a:rPr lang="en-US" sz="2000" i="0" dirty="0">
                        <a:latin typeface="Cambria Math" panose="02040503050406030204" pitchFamily="18" charset="0"/>
                      </a:rPr>
                      <m:t>−</m:t>
                    </m:r>
                    <m:r>
                      <m:rPr>
                        <m:nor/>
                      </m:rPr>
                      <a:rPr lang="en-US" sz="2000" b="0" i="0" dirty="0" smtClean="0">
                        <a:latin typeface="Cambria Math" panose="02040503050406030204" pitchFamily="18" charset="0"/>
                      </a:rPr>
                      <m:t>6/4 </m:t>
                    </m:r>
                    <m:r>
                      <m:rPr>
                        <m:nor/>
                      </m:rPr>
                      <a:rPr lang="en-US" sz="2000" i="0">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−1.5</m:t>
                    </m:r>
                    <m:r>
                      <m:rPr>
                        <m:nor/>
                      </m:rPr>
                      <a:rPr lang="en-US" sz="2000" b="0" i="0" smtClean="0"/>
                      <m:t> </m:t>
                    </m:r>
                  </m:oMath>
                </a14:m>
                <a:r>
                  <a:rPr lang="en-US" sz="2000" dirty="0"/>
                  <a:t>which is rounded down to -2.</a:t>
                </a:r>
              </a:p>
            </p:txBody>
          </p:sp>
        </mc:Choice>
        <mc:Fallback xmlns="">
          <p:sp>
            <p:nvSpPr>
              <p:cNvPr id="4" name="Content Placeholder 3">
                <a:extLst>
                  <a:ext uri="{FF2B5EF4-FFF2-40B4-BE49-F238E27FC236}">
                    <a16:creationId xmlns:a16="http://schemas.microsoft.com/office/drawing/2014/main" id="{53CB788E-514D-02F0-FCB7-AD0CE663248D}"/>
                  </a:ext>
                </a:extLst>
              </p:cNvPr>
              <p:cNvSpPr>
                <a:spLocks noGrp="1" noRot="1" noChangeAspect="1" noMove="1" noResize="1" noEditPoints="1" noAdjustHandles="1" noChangeArrowheads="1" noChangeShapeType="1" noTextEdit="1"/>
              </p:cNvSpPr>
              <p:nvPr>
                <p:ph idx="1"/>
              </p:nvPr>
            </p:nvSpPr>
            <p:spPr>
              <a:xfrm>
                <a:off x="612647" y="1338161"/>
                <a:ext cx="10817353" cy="4593828"/>
              </a:xfrm>
              <a:blipFill>
                <a:blip r:embed="rId3"/>
                <a:stretch>
                  <a:fillRect l="-469"/>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513DAD82-C7AC-31E4-EAA9-38889875F927}"/>
              </a:ext>
            </a:extLst>
          </p:cNvPr>
          <p:cNvSpPr txBox="1"/>
          <p:nvPr/>
        </p:nvSpPr>
        <p:spPr>
          <a:xfrm>
            <a:off x="3570514" y="747485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6160791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2F64C-BE1A-802B-2D12-CF3AD27908E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3806698-4439-88EC-EE85-04009B97FDC2}"/>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Left shift</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45E3C3F-0986-2736-45FC-975030EF2A51}"/>
              </a:ext>
            </a:extLst>
          </p:cNvPr>
          <p:cNvSpPr>
            <a:spLocks noGrp="1"/>
          </p:cNvSpPr>
          <p:nvPr>
            <p:ph type="sldNum" sz="quarter" idx="12"/>
          </p:nvPr>
        </p:nvSpPr>
        <p:spPr/>
        <p:txBody>
          <a:bodyPr/>
          <a:lstStyle/>
          <a:p>
            <a:fld id="{CC057153-B650-4DEB-B370-79DDCFDCE934}" type="slidenum">
              <a:rPr lang="en-US" smtClean="0"/>
              <a:t>125</a:t>
            </a:fld>
            <a:endParaRPr lang="en-US"/>
          </a:p>
        </p:txBody>
      </p:sp>
      <p:sp>
        <p:nvSpPr>
          <p:cNvPr id="4" name="Content Placeholder 3">
            <a:extLst>
              <a:ext uri="{FF2B5EF4-FFF2-40B4-BE49-F238E27FC236}">
                <a16:creationId xmlns:a16="http://schemas.microsoft.com/office/drawing/2014/main" id="{2B257479-ECCE-FCA0-7A83-AE0029D88F8B}"/>
              </a:ext>
            </a:extLst>
          </p:cNvPr>
          <p:cNvSpPr>
            <a:spLocks noGrp="1"/>
          </p:cNvSpPr>
          <p:nvPr>
            <p:ph idx="1"/>
          </p:nvPr>
        </p:nvSpPr>
        <p:spPr>
          <a:xfrm>
            <a:off x="612647" y="1715532"/>
            <a:ext cx="10817353" cy="4593828"/>
          </a:xfrm>
        </p:spPr>
        <p:txBody>
          <a:bodyPr>
            <a:noAutofit/>
          </a:bodyPr>
          <a:lstStyle/>
          <a:p>
            <a:r>
              <a:rPr lang="en-US" dirty="0"/>
              <a:t>What happens when we shift -10&lt;&lt;3 assuming we have 8 bits?</a:t>
            </a:r>
          </a:p>
        </p:txBody>
      </p:sp>
    </p:spTree>
    <p:extLst>
      <p:ext uri="{BB962C8B-B14F-4D97-AF65-F5344CB8AC3E}">
        <p14:creationId xmlns:p14="http://schemas.microsoft.com/office/powerpoint/2010/main" val="31312595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63476-5529-ABA4-063C-CA23223340C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6F3B093-95AA-1336-9929-C0E39EE20824}"/>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Left shift</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7AAE8499-96D0-04B9-F1C5-F68FFB6BC941}"/>
              </a:ext>
            </a:extLst>
          </p:cNvPr>
          <p:cNvSpPr>
            <a:spLocks noGrp="1"/>
          </p:cNvSpPr>
          <p:nvPr>
            <p:ph type="sldNum" sz="quarter" idx="12"/>
          </p:nvPr>
        </p:nvSpPr>
        <p:spPr/>
        <p:txBody>
          <a:bodyPr/>
          <a:lstStyle/>
          <a:p>
            <a:fld id="{CC057153-B650-4DEB-B370-79DDCFDCE934}" type="slidenum">
              <a:rPr lang="en-US" smtClean="0"/>
              <a:t>126</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B31B6F3-6CC8-BFA6-DEEA-11902F3E06F2}"/>
                  </a:ext>
                </a:extLst>
              </p:cNvPr>
              <p:cNvSpPr>
                <a:spLocks noGrp="1"/>
              </p:cNvSpPr>
              <p:nvPr>
                <p:ph idx="1"/>
              </p:nvPr>
            </p:nvSpPr>
            <p:spPr>
              <a:xfrm>
                <a:off x="612647" y="1715532"/>
                <a:ext cx="10817353" cy="4593828"/>
              </a:xfrm>
            </p:spPr>
            <p:txBody>
              <a:bodyPr>
                <a:noAutofit/>
              </a:bodyPr>
              <a:lstStyle/>
              <a:p>
                <a:r>
                  <a:rPr lang="en-US" dirty="0"/>
                  <a:t>What happens when we shift -10&lt;&lt;3 assuming we have 8 bits?</a:t>
                </a:r>
              </a:p>
              <a:p>
                <a:r>
                  <a:rPr lang="en-US" dirty="0"/>
                  <a:t>We start by converting the decimal number to its binary representation using two’s complement and sign extension: </a:t>
                </a:r>
              </a:p>
              <a:p>
                <a:pPr lvl="1"/>
                <a:r>
                  <a:rPr lang="en-US" sz="2000" dirty="0"/>
                  <a:t>-</a:t>
                </a:r>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10</m:t>
                        </m:r>
                      </m:e>
                      <m:sub>
                        <m:r>
                          <a:rPr lang="en-US" sz="2000" i="1" dirty="0">
                            <a:latin typeface="Cambria Math" panose="02040503050406030204" pitchFamily="18" charset="0"/>
                          </a:rPr>
                          <m:t>10</m:t>
                        </m:r>
                      </m:sub>
                    </m:sSub>
                    <m:r>
                      <a:rPr lang="en-US" sz="2000" i="1" dirty="0">
                        <a:latin typeface="Cambria Math" panose="02040503050406030204" pitchFamily="18" charset="0"/>
                      </a:rPr>
                      <m:t>=</m:t>
                    </m:r>
                    <m:sSub>
                      <m:sSubPr>
                        <m:ctrlPr>
                          <a:rPr lang="en-US" sz="2000" i="1" dirty="0">
                            <a:latin typeface="Cambria Math" panose="02040503050406030204" pitchFamily="18" charset="0"/>
                          </a:rPr>
                        </m:ctrlPr>
                      </m:sSubPr>
                      <m:e>
                        <m:r>
                          <a:rPr lang="en-US" sz="2000" i="1" dirty="0">
                            <a:latin typeface="Cambria Math" panose="02040503050406030204" pitchFamily="18" charset="0"/>
                          </a:rPr>
                          <m:t>11110110</m:t>
                        </m:r>
                      </m:e>
                      <m:sub>
                        <m:r>
                          <a:rPr lang="en-US" sz="2000" i="1" dirty="0">
                            <a:latin typeface="Cambria Math" panose="02040503050406030204" pitchFamily="18" charset="0"/>
                          </a:rPr>
                          <m:t>2</m:t>
                        </m:r>
                      </m:sub>
                    </m:sSub>
                  </m:oMath>
                </a14:m>
                <a:r>
                  <a:rPr lang="en-US" sz="2000" dirty="0"/>
                  <a:t> </a:t>
                </a:r>
              </a:p>
              <a:p>
                <a:r>
                  <a:rPr lang="en-US" dirty="0"/>
                  <a:t>Remember, since we have left shift, we shift three positions to the left and add three 0s to the right. This results in:</a:t>
                </a:r>
              </a:p>
              <a:p>
                <a:pPr lvl="1"/>
                <a14:m>
                  <m:oMath xmlns:m="http://schemas.openxmlformats.org/officeDocument/2006/math">
                    <m:r>
                      <a:rPr lang="en-US" sz="2000" i="1" strike="sngStrike" dirty="0">
                        <a:latin typeface="Cambria Math" panose="02040503050406030204" pitchFamily="18" charset="0"/>
                      </a:rPr>
                      <m:t>111</m:t>
                    </m:r>
                    <m:r>
                      <a:rPr lang="en-US" sz="2000" i="1" dirty="0">
                        <a:latin typeface="Cambria Math" panose="02040503050406030204" pitchFamily="18" charset="0"/>
                      </a:rPr>
                      <m:t>10110</m:t>
                    </m:r>
                    <m:r>
                      <a:rPr lang="en-US" sz="2000" b="0" i="1" dirty="0" smtClean="0">
                        <a:solidFill>
                          <a:schemeClr val="accent2"/>
                        </a:solidFill>
                        <a:latin typeface="Cambria Math" panose="02040503050406030204" pitchFamily="18" charset="0"/>
                      </a:rPr>
                      <m:t>000</m:t>
                    </m:r>
                  </m:oMath>
                </a14:m>
                <a:r>
                  <a:rPr lang="en-US" sz="2000" dirty="0"/>
                  <a:t>, that is </a:t>
                </a:r>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10110000</m:t>
                        </m:r>
                      </m:e>
                      <m:sub>
                        <m:r>
                          <a:rPr lang="en-US" sz="2000" i="1" dirty="0">
                            <a:latin typeface="Cambria Math" panose="02040503050406030204" pitchFamily="18" charset="0"/>
                          </a:rPr>
                          <m:t>2</m:t>
                        </m:r>
                      </m:sub>
                    </m:sSub>
                  </m:oMath>
                </a14:m>
                <a:r>
                  <a:rPr lang="en-US" sz="2000" dirty="0"/>
                  <a:t>.</a:t>
                </a:r>
              </a:p>
              <a:p>
                <a:r>
                  <a:rPr lang="en-US" dirty="0"/>
                  <a:t>If we convert back to decimal, we get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10110000</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−80</m:t>
                        </m:r>
                      </m:e>
                      <m:sub>
                        <m:r>
                          <a:rPr lang="en-US" i="1" dirty="0">
                            <a:latin typeface="Cambria Math" panose="02040503050406030204" pitchFamily="18" charset="0"/>
                          </a:rPr>
                          <m:t>10</m:t>
                        </m:r>
                      </m:sub>
                    </m:sSub>
                    <m:r>
                      <a:rPr lang="en-US" dirty="0">
                        <a:latin typeface="Cambria Math" panose="02040503050406030204" pitchFamily="18" charset="0"/>
                      </a:rPr>
                      <m:t>.</m:t>
                    </m:r>
                  </m:oMath>
                </a14:m>
                <a:endParaRPr lang="en-US" dirty="0"/>
              </a:p>
              <a:p>
                <a:pPr lvl="1"/>
                <a:r>
                  <a:rPr lang="en-US" dirty="0"/>
                  <a:t>Invert to </a:t>
                </a:r>
                <a14:m>
                  <m:oMath xmlns:m="http://schemas.openxmlformats.org/officeDocument/2006/math">
                    <m:r>
                      <a:rPr lang="en-US" i="1" dirty="0" smtClean="0">
                        <a:latin typeface="Cambria Math" panose="02040503050406030204" pitchFamily="18" charset="0"/>
                      </a:rPr>
                      <m:t>01001111</m:t>
                    </m:r>
                  </m:oMath>
                </a14:m>
                <a:r>
                  <a:rPr lang="en-US" dirty="0"/>
                  <a:t> and then adding 1 results to </a:t>
                </a:r>
                <a14:m>
                  <m:oMath xmlns:m="http://schemas.openxmlformats.org/officeDocument/2006/math">
                    <m:r>
                      <a:rPr lang="en-US" i="1" dirty="0" smtClean="0">
                        <a:latin typeface="Cambria Math" panose="02040503050406030204" pitchFamily="18" charset="0"/>
                      </a:rPr>
                      <m:t>01010000</m:t>
                    </m:r>
                    <m:r>
                      <a:rPr lang="en-US" b="0" i="0" dirty="0" smtClean="0">
                        <a:latin typeface="Cambria Math" panose="02040503050406030204" pitchFamily="18" charset="0"/>
                      </a:rPr>
                      <m:t>=80</m:t>
                    </m:r>
                  </m:oMath>
                </a14:m>
                <a:r>
                  <a:rPr lang="en-US" dirty="0"/>
                  <a:t> so overall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10110000</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−80</m:t>
                        </m:r>
                      </m:e>
                      <m:sub>
                        <m:r>
                          <a:rPr lang="en-US" i="1" dirty="0">
                            <a:latin typeface="Cambria Math" panose="02040503050406030204" pitchFamily="18" charset="0"/>
                          </a:rPr>
                          <m:t>10</m:t>
                        </m:r>
                      </m:sub>
                    </m:sSub>
                  </m:oMath>
                </a14:m>
                <a:endParaRPr lang="en-US" dirty="0"/>
              </a:p>
              <a:p>
                <a:r>
                  <a:rPr lang="en-US" dirty="0"/>
                  <a:t>We said that left shift by k multiplies the original number by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2</m:t>
                        </m:r>
                      </m:e>
                      <m:sup>
                        <m:r>
                          <a:rPr lang="en-US" i="1" dirty="0" smtClean="0">
                            <a:latin typeface="Cambria Math" panose="02040503050406030204" pitchFamily="18" charset="0"/>
                          </a:rPr>
                          <m:t>𝑘</m:t>
                        </m:r>
                      </m:sup>
                    </m:sSup>
                  </m:oMath>
                </a14:m>
                <a:r>
                  <a:rPr lang="en-US" dirty="0"/>
                  <a:t>.</a:t>
                </a:r>
              </a:p>
              <a:p>
                <a:pPr lvl="1"/>
                <a:r>
                  <a:rPr lang="en-US" sz="2000" dirty="0"/>
                  <a:t>Indeed </a:t>
                </a:r>
                <a14:m>
                  <m:oMath xmlns:m="http://schemas.openxmlformats.org/officeDocument/2006/math">
                    <m:r>
                      <a:rPr lang="en-US" sz="2000" i="1" dirty="0">
                        <a:latin typeface="Cambria Math" panose="02040503050406030204" pitchFamily="18" charset="0"/>
                      </a:rPr>
                      <m:t>−</m:t>
                    </m:r>
                    <m:r>
                      <a:rPr lang="en-US" sz="2000" b="0" i="1" dirty="0" smtClean="0">
                        <a:latin typeface="Cambria Math" panose="02040503050406030204" pitchFamily="18" charset="0"/>
                      </a:rPr>
                      <m:t>10</m:t>
                    </m:r>
                    <m:r>
                      <a:rPr lang="en-US" sz="2000" b="0" i="1" dirty="0" smtClean="0">
                        <a:latin typeface="Cambria Math" panose="02040503050406030204" pitchFamily="18" charset="0"/>
                        <a:ea typeface="Cambria Math" panose="02040503050406030204" pitchFamily="18" charset="0"/>
                      </a:rPr>
                      <m:t>×</m:t>
                    </m:r>
                    <m:sSup>
                      <m:sSupPr>
                        <m:ctrlPr>
                          <a:rPr lang="en-US" sz="2000" b="0" i="1" dirty="0" smtClean="0">
                            <a:latin typeface="Cambria Math" panose="02040503050406030204" pitchFamily="18" charset="0"/>
                            <a:ea typeface="Cambria Math" panose="02040503050406030204" pitchFamily="18" charset="0"/>
                          </a:rPr>
                        </m:ctrlPr>
                      </m:sSupPr>
                      <m:e>
                        <m:r>
                          <a:rPr lang="en-US" sz="2000" b="0" i="1" dirty="0" smtClean="0">
                            <a:latin typeface="Cambria Math" panose="02040503050406030204" pitchFamily="18" charset="0"/>
                            <a:ea typeface="Cambria Math" panose="02040503050406030204" pitchFamily="18" charset="0"/>
                          </a:rPr>
                          <m:t>2</m:t>
                        </m:r>
                      </m:e>
                      <m:sup>
                        <m:r>
                          <a:rPr lang="en-US" sz="2000" b="0" i="1" dirty="0" smtClean="0">
                            <a:latin typeface="Cambria Math" panose="02040503050406030204" pitchFamily="18" charset="0"/>
                            <a:ea typeface="Cambria Math" panose="02040503050406030204" pitchFamily="18" charset="0"/>
                          </a:rPr>
                          <m:t>3</m:t>
                        </m:r>
                      </m:sup>
                    </m:sSup>
                    <m:r>
                      <a:rPr lang="en-US" sz="2000" b="0" i="1" dirty="0" smtClean="0">
                        <a:latin typeface="Cambria Math" panose="02040503050406030204" pitchFamily="18" charset="0"/>
                      </a:rPr>
                      <m:t>=−80</m:t>
                    </m:r>
                  </m:oMath>
                </a14:m>
                <a:r>
                  <a:rPr lang="en-US" sz="2000" dirty="0"/>
                  <a:t>.</a:t>
                </a:r>
                <a:endParaRPr lang="en-US" dirty="0"/>
              </a:p>
            </p:txBody>
          </p:sp>
        </mc:Choice>
        <mc:Fallback xmlns="">
          <p:sp>
            <p:nvSpPr>
              <p:cNvPr id="4" name="Content Placeholder 3">
                <a:extLst>
                  <a:ext uri="{FF2B5EF4-FFF2-40B4-BE49-F238E27FC236}">
                    <a16:creationId xmlns:a16="http://schemas.microsoft.com/office/drawing/2014/main" id="{DB31B6F3-6CC8-BFA6-DEEA-11902F3E06F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b="-7163"/>
                </a:stretch>
              </a:blipFill>
            </p:spPr>
            <p:txBody>
              <a:bodyPr/>
              <a:lstStyle/>
              <a:p>
                <a:r>
                  <a:rPr lang="en-US">
                    <a:noFill/>
                  </a:rPr>
                  <a:t> </a:t>
                </a:r>
              </a:p>
            </p:txBody>
          </p:sp>
        </mc:Fallback>
      </mc:AlternateContent>
    </p:spTree>
    <p:extLst>
      <p:ext uri="{BB962C8B-B14F-4D97-AF65-F5344CB8AC3E}">
        <p14:creationId xmlns:p14="http://schemas.microsoft.com/office/powerpoint/2010/main" val="374935109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A796E-1798-28DB-5C6E-7A07E255A76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2D763F4-9AC3-1A20-5E56-9526CA38D344}"/>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Shifting in Python</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E950A58-F462-4249-53C8-DAE00F826905}"/>
              </a:ext>
            </a:extLst>
          </p:cNvPr>
          <p:cNvSpPr>
            <a:spLocks noGrp="1"/>
          </p:cNvSpPr>
          <p:nvPr>
            <p:ph type="sldNum" sz="quarter" idx="12"/>
          </p:nvPr>
        </p:nvSpPr>
        <p:spPr/>
        <p:txBody>
          <a:bodyPr/>
          <a:lstStyle/>
          <a:p>
            <a:fld id="{CC057153-B650-4DEB-B370-79DDCFDCE934}" type="slidenum">
              <a:rPr lang="en-US" smtClean="0"/>
              <a:t>127</a:t>
            </a:fld>
            <a:endParaRPr lang="en-US"/>
          </a:p>
        </p:txBody>
      </p:sp>
      <p:sp>
        <p:nvSpPr>
          <p:cNvPr id="4" name="Content Placeholder 3">
            <a:extLst>
              <a:ext uri="{FF2B5EF4-FFF2-40B4-BE49-F238E27FC236}">
                <a16:creationId xmlns:a16="http://schemas.microsoft.com/office/drawing/2014/main" id="{1E09D4A0-E67B-F214-71C2-55367432CAC9}"/>
              </a:ext>
            </a:extLst>
          </p:cNvPr>
          <p:cNvSpPr>
            <a:spLocks noGrp="1"/>
          </p:cNvSpPr>
          <p:nvPr>
            <p:ph idx="1"/>
          </p:nvPr>
        </p:nvSpPr>
        <p:spPr>
          <a:xfrm>
            <a:off x="612647" y="1715532"/>
            <a:ext cx="10817353" cy="4593828"/>
          </a:xfrm>
        </p:spPr>
        <p:txBody>
          <a:bodyPr>
            <a:noAutofit/>
          </a:bodyPr>
          <a:lstStyle/>
          <a:p>
            <a:r>
              <a:rPr lang="en-US" dirty="0"/>
              <a:t>Python supports left and arithmetic right shifting. It denotes them as &lt;&lt; and &gt;&gt;, respectively.</a:t>
            </a:r>
          </a:p>
          <a:p>
            <a:r>
              <a:rPr lang="en-US" dirty="0"/>
              <a:t>Other programming languages, like Java, support both arithmetic and logical right shift and use the &gt;&gt; and &gt;&gt;&gt; operators to distinguish them.</a:t>
            </a:r>
          </a:p>
        </p:txBody>
      </p:sp>
    </p:spTree>
    <p:extLst>
      <p:ext uri="{BB962C8B-B14F-4D97-AF65-F5344CB8AC3E}">
        <p14:creationId xmlns:p14="http://schemas.microsoft.com/office/powerpoint/2010/main" val="179843748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C4164717-1B07-7CC8-E45E-66B2AA7627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DA9F91-0F74-5A83-95F3-42E824706B80}"/>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Practice Problems</a:t>
            </a:r>
          </a:p>
        </p:txBody>
      </p:sp>
      <p:sp>
        <p:nvSpPr>
          <p:cNvPr id="30" name="Slide Number Placeholder 29">
            <a:extLst>
              <a:ext uri="{FF2B5EF4-FFF2-40B4-BE49-F238E27FC236}">
                <a16:creationId xmlns:a16="http://schemas.microsoft.com/office/drawing/2014/main" id="{8B78DEBC-2BF2-2360-2F02-23A4B432EF0D}"/>
              </a:ext>
            </a:extLst>
          </p:cNvPr>
          <p:cNvSpPr>
            <a:spLocks noGrp="1"/>
          </p:cNvSpPr>
          <p:nvPr>
            <p:ph type="sldNum" sz="quarter" idx="12"/>
          </p:nvPr>
        </p:nvSpPr>
        <p:spPr/>
        <p:txBody>
          <a:bodyPr/>
          <a:lstStyle/>
          <a:p>
            <a:fld id="{CC057153-B650-4DEB-B370-79DDCFDCE934}" type="slidenum">
              <a:rPr lang="en-US" smtClean="0"/>
              <a:t>128</a:t>
            </a:fld>
            <a:endParaRPr lang="en-US"/>
          </a:p>
        </p:txBody>
      </p:sp>
      <p:sp>
        <p:nvSpPr>
          <p:cNvPr id="31" name="TextBox 30">
            <a:extLst>
              <a:ext uri="{FF2B5EF4-FFF2-40B4-BE49-F238E27FC236}">
                <a16:creationId xmlns:a16="http://schemas.microsoft.com/office/drawing/2014/main" id="{99ECD74F-1A7B-C730-1B40-FBE54CC3FE67}"/>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5371941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9C391-A8ED-D471-3755-9783877F5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A6F19-B208-72A0-77B7-AFBF6A9B44DB}"/>
              </a:ext>
            </a:extLst>
          </p:cNvPr>
          <p:cNvSpPr>
            <a:spLocks noGrp="1"/>
          </p:cNvSpPr>
          <p:nvPr>
            <p:ph type="title"/>
          </p:nvPr>
        </p:nvSpPr>
        <p:spPr/>
        <p:txBody>
          <a:bodyPr/>
          <a:lstStyle/>
          <a:p>
            <a:r>
              <a:rPr lang="en-US" dirty="0"/>
              <a:t>Practice Problems – Problem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D0FA25-B522-C3F9-5179-8329DFF23D64}"/>
                  </a:ext>
                </a:extLst>
              </p:cNvPr>
              <p:cNvSpPr>
                <a:spLocks noGrp="1"/>
              </p:cNvSpPr>
              <p:nvPr>
                <p:ph idx="1"/>
              </p:nvPr>
            </p:nvSpPr>
            <p:spPr>
              <a:xfrm>
                <a:off x="612647" y="1715532"/>
                <a:ext cx="10917366" cy="4593828"/>
              </a:xfrm>
            </p:spPr>
            <p:txBody>
              <a:bodyPr>
                <a:normAutofit/>
              </a:bodyPr>
              <a:lstStyle/>
              <a:p>
                <a:pPr lvl="1"/>
                <a:r>
                  <a:rPr lang="en-US" dirty="0"/>
                  <a:t>Convert the following decimal numbers to their </a:t>
                </a:r>
                <a:r>
                  <a:rPr lang="en-US" i="1" dirty="0"/>
                  <a:t>unsigned</a:t>
                </a:r>
                <a:r>
                  <a:rPr lang="en-US" dirty="0"/>
                  <a:t> binary representation and add them:</a:t>
                </a:r>
              </a:p>
              <a:p>
                <a:pPr lvl="2"/>
                <a14:m>
                  <m:oMath xmlns:m="http://schemas.openxmlformats.org/officeDocument/2006/math">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45</m:t>
                        </m:r>
                      </m:e>
                      <m:sub>
                        <m:r>
                          <a:rPr lang="en-US" sz="1800" b="0" i="1" dirty="0" smtClean="0">
                            <a:latin typeface="Cambria Math" panose="02040503050406030204" pitchFamily="18" charset="0"/>
                          </a:rPr>
                          <m:t>10</m:t>
                        </m:r>
                      </m:sub>
                    </m:sSub>
                    <m:r>
                      <a:rPr lang="en-US" sz="1800" i="1" dirty="0" smtClean="0">
                        <a:latin typeface="Cambria Math" panose="02040503050406030204" pitchFamily="18" charset="0"/>
                      </a:rPr>
                      <m:t>+</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27</m:t>
                        </m:r>
                      </m:e>
                      <m:sub>
                        <m:r>
                          <a:rPr lang="en-US" sz="1800" b="0" i="1" dirty="0" smtClean="0">
                            <a:latin typeface="Cambria Math" panose="02040503050406030204" pitchFamily="18" charset="0"/>
                          </a:rPr>
                          <m:t>10</m:t>
                        </m:r>
                      </m:sub>
                    </m:sSub>
                  </m:oMath>
                </a14:m>
                <a:endParaRPr lang="en-US" sz="1800" b="0" i="1" dirty="0">
                  <a:latin typeface="Cambria Math" panose="02040503050406030204" pitchFamily="18" charset="0"/>
                </a:endParaRPr>
              </a:p>
              <a:p>
                <a:pPr lvl="2"/>
                <a:r>
                  <a:rPr lang="en-US" sz="1800" dirty="0"/>
                  <a:t>How many bits do you need to not have overflow?</a:t>
                </a:r>
                <a:endParaRPr lang="en-US" sz="1800" i="1" dirty="0">
                  <a:latin typeface="Cambria Math" panose="02040503050406030204" pitchFamily="18" charset="0"/>
                </a:endParaRPr>
              </a:p>
              <a:p>
                <a:r>
                  <a:rPr lang="en-US" sz="1800" dirty="0"/>
                  <a:t>Assume 6-bit signed numbers in two’s complement representation. Add them and state whether overflow occurs:</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101110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010101</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oMath>
                </a14:m>
                <a:endParaRPr lang="en-US" sz="1600" i="1" dirty="0">
                  <a:latin typeface="Cambria Math" panose="02040503050406030204" pitchFamily="18" charset="0"/>
                </a:endParaRPr>
              </a:p>
              <a:p>
                <a:pPr lvl="1"/>
                <a:r>
                  <a:rPr lang="en-US" sz="1600" dirty="0"/>
                  <a:t>Convert these three numbers to decimal to double check your work.</a:t>
                </a:r>
              </a:p>
              <a:p>
                <a:r>
                  <a:rPr lang="en-US" sz="1800" dirty="0"/>
                  <a:t>Add the hex numbers 0xA7+0x5C </a:t>
                </a:r>
              </a:p>
              <a:p>
                <a:pPr lvl="1"/>
                <a:r>
                  <a:rPr lang="en-US" sz="1600" dirty="0"/>
                  <a:t>Convert these three numbers to decimal to double check your work.</a:t>
                </a:r>
              </a:p>
            </p:txBody>
          </p:sp>
        </mc:Choice>
        <mc:Fallback xmlns="">
          <p:sp>
            <p:nvSpPr>
              <p:cNvPr id="3" name="Content Placeholder 2">
                <a:extLst>
                  <a:ext uri="{FF2B5EF4-FFF2-40B4-BE49-F238E27FC236}">
                    <a16:creationId xmlns:a16="http://schemas.microsoft.com/office/drawing/2014/main" id="{D3D0FA25-B522-C3F9-5179-8329DFF23D64}"/>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l="-349"/>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26FA9BB6-E731-AA09-11AA-FC7514C891C0}"/>
              </a:ext>
            </a:extLst>
          </p:cNvPr>
          <p:cNvSpPr>
            <a:spLocks noGrp="1"/>
          </p:cNvSpPr>
          <p:nvPr>
            <p:ph type="sldNum" sz="quarter" idx="12"/>
          </p:nvPr>
        </p:nvSpPr>
        <p:spPr/>
        <p:txBody>
          <a:bodyPr/>
          <a:lstStyle/>
          <a:p>
            <a:fld id="{CC057153-B650-4DEB-B370-79DDCFDCE934}" type="slidenum">
              <a:rPr lang="en-US" smtClean="0"/>
              <a:t>129</a:t>
            </a:fld>
            <a:endParaRPr lang="en-US"/>
          </a:p>
        </p:txBody>
      </p:sp>
      <p:sp>
        <p:nvSpPr>
          <p:cNvPr id="31" name="TextBox 30">
            <a:extLst>
              <a:ext uri="{FF2B5EF4-FFF2-40B4-BE49-F238E27FC236}">
                <a16:creationId xmlns:a16="http://schemas.microsoft.com/office/drawing/2014/main" id="{27D4B9E3-7D55-0B3B-C4A4-636CA4972351}"/>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1244237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7613-912D-1DF2-C198-59E7695EC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7A472-6DB3-D875-460B-097163813456}"/>
              </a:ext>
            </a:extLst>
          </p:cNvPr>
          <p:cNvSpPr>
            <a:spLocks noGrp="1"/>
          </p:cNvSpPr>
          <p:nvPr>
            <p:ph type="title"/>
          </p:nvPr>
        </p:nvSpPr>
        <p:spPr/>
        <p:txBody>
          <a:bodyPr/>
          <a:lstStyle/>
          <a:p>
            <a:r>
              <a:rPr lang="en-US" dirty="0"/>
              <a:t>Practice Problems – Answer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E64D4D-46AF-46E0-69FB-60B8F4763FBC}"/>
                  </a:ext>
                </a:extLst>
              </p:cNvPr>
              <p:cNvSpPr>
                <a:spLocks noGrp="1"/>
              </p:cNvSpPr>
              <p:nvPr>
                <p:ph idx="1"/>
              </p:nvPr>
            </p:nvSpPr>
            <p:spPr>
              <a:xfrm>
                <a:off x="612647" y="1715532"/>
                <a:ext cx="10917366" cy="4593828"/>
              </a:xfrm>
            </p:spPr>
            <p:txBody>
              <a:bodyPr>
                <a:normAutofit/>
              </a:bodyPr>
              <a:lstStyle/>
              <a:p>
                <a:pPr lvl="1"/>
                <a:r>
                  <a:rPr lang="en-US" dirty="0"/>
                  <a:t>Convert the following decimal numbers to their </a:t>
                </a:r>
                <a:r>
                  <a:rPr lang="en-US" i="1" dirty="0"/>
                  <a:t>unsigned</a:t>
                </a:r>
                <a:r>
                  <a:rPr lang="en-US" dirty="0"/>
                  <a:t> binary representation and add them:</a:t>
                </a:r>
              </a:p>
              <a:p>
                <a:pPr lvl="2"/>
                <a14:m>
                  <m:oMath xmlns:m="http://schemas.openxmlformats.org/officeDocument/2006/math">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45</m:t>
                        </m:r>
                      </m:e>
                      <m:sub>
                        <m:r>
                          <a:rPr lang="en-US" sz="1800" b="0" i="1" dirty="0" smtClean="0">
                            <a:latin typeface="Cambria Math" panose="02040503050406030204" pitchFamily="18" charset="0"/>
                          </a:rPr>
                          <m:t>10</m:t>
                        </m:r>
                      </m:sub>
                    </m:sSub>
                    <m:r>
                      <a:rPr lang="en-US" sz="1800" i="1" dirty="0" smtClean="0">
                        <a:latin typeface="Cambria Math" panose="02040503050406030204" pitchFamily="18" charset="0"/>
                      </a:rPr>
                      <m:t>+</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27</m:t>
                        </m:r>
                      </m:e>
                      <m:sub>
                        <m:r>
                          <a:rPr lang="en-US" sz="1800" b="0" i="1" dirty="0" smtClean="0">
                            <a:latin typeface="Cambria Math" panose="02040503050406030204" pitchFamily="18" charset="0"/>
                          </a:rPr>
                          <m:t>10</m:t>
                        </m:r>
                      </m:sub>
                    </m:sSub>
                    <m:r>
                      <a:rPr lang="en-US" sz="1800" b="0" i="1" dirty="0" smtClean="0">
                        <a:latin typeface="Cambria Math" panose="02040503050406030204" pitchFamily="18" charset="0"/>
                      </a:rPr>
                      <m:t>=</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101101</m:t>
                        </m:r>
                      </m:e>
                      <m:sub>
                        <m:r>
                          <a:rPr lang="en-US" sz="1800" b="0" i="1" dirty="0" smtClean="0">
                            <a:latin typeface="Cambria Math" panose="02040503050406030204" pitchFamily="18" charset="0"/>
                          </a:rPr>
                          <m:t>2</m:t>
                        </m:r>
                      </m:sub>
                    </m:sSub>
                    <m:r>
                      <a:rPr lang="en-US" sz="1800" b="0" i="1" dirty="0" smtClean="0">
                        <a:latin typeface="Cambria Math" panose="02040503050406030204" pitchFamily="18" charset="0"/>
                      </a:rPr>
                      <m:t>+</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011011</m:t>
                        </m:r>
                      </m:e>
                      <m:sub>
                        <m:r>
                          <a:rPr lang="en-US" sz="1800" b="0" i="1" dirty="0" smtClean="0">
                            <a:latin typeface="Cambria Math" panose="02040503050406030204" pitchFamily="18" charset="0"/>
                          </a:rPr>
                          <m:t>2</m:t>
                        </m:r>
                      </m:sub>
                    </m:sSub>
                    <m:r>
                      <a:rPr lang="en-US" sz="1800" b="0" i="1" dirty="0" smtClean="0">
                        <a:latin typeface="Cambria Math" panose="02040503050406030204" pitchFamily="18" charset="0"/>
                      </a:rPr>
                      <m:t>=1001000</m:t>
                    </m:r>
                  </m:oMath>
                </a14:m>
                <a:endParaRPr lang="en-US" sz="1800" b="0" i="1" dirty="0">
                  <a:latin typeface="Cambria Math" panose="02040503050406030204" pitchFamily="18" charset="0"/>
                </a:endParaRPr>
              </a:p>
              <a:p>
                <a:pPr lvl="2"/>
                <a:r>
                  <a:rPr lang="en-US" sz="1800" dirty="0"/>
                  <a:t>How many bits do you need to not have overflow? 7</a:t>
                </a:r>
                <a:endParaRPr lang="en-US" sz="1800" i="1" dirty="0">
                  <a:latin typeface="Cambria Math" panose="02040503050406030204" pitchFamily="18" charset="0"/>
                </a:endParaRPr>
              </a:p>
              <a:p>
                <a:r>
                  <a:rPr lang="en-US" sz="1800" dirty="0"/>
                  <a:t>Assume 6-bit signed numbers in two’s complement representation. Add them and state whether overflow occurs:</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101110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010101</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r>
                      <a:rPr lang="en-US" sz="1600" b="0" i="1" dirty="0" smtClean="0">
                        <a:latin typeface="Cambria Math" panose="02040503050406030204" pitchFamily="18" charset="0"/>
                      </a:rPr>
                      <m:t>=</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000011</m:t>
                        </m:r>
                      </m:e>
                      <m:sub>
                        <m:r>
                          <a:rPr lang="en-US" sz="1600" b="0" i="1" dirty="0" smtClean="0">
                            <a:latin typeface="Cambria Math" panose="02040503050406030204" pitchFamily="18" charset="0"/>
                          </a:rPr>
                          <m:t>2</m:t>
                        </m:r>
                      </m:sub>
                    </m:sSub>
                  </m:oMath>
                </a14:m>
                <a:r>
                  <a:rPr lang="en-US" sz="1600" i="1" dirty="0">
                    <a:latin typeface="Cambria Math" panose="02040503050406030204" pitchFamily="18" charset="0"/>
                  </a:rPr>
                  <a:t>. </a:t>
                </a:r>
                <a:r>
                  <a:rPr lang="en-US" sz="1600" dirty="0">
                    <a:latin typeface="+mj-lt"/>
                  </a:rPr>
                  <a:t>No overflow as we drop the </a:t>
                </a:r>
                <a:r>
                  <a:rPr lang="en-US" sz="1600">
                    <a:latin typeface="+mj-lt"/>
                  </a:rPr>
                  <a:t>left most bit (1). </a:t>
                </a:r>
                <a:endParaRPr lang="en-US" sz="1600" dirty="0">
                  <a:latin typeface="+mj-lt"/>
                </a:endParaRPr>
              </a:p>
              <a:p>
                <a:pPr lvl="1"/>
                <a:r>
                  <a:rPr lang="en-US" sz="1600" dirty="0"/>
                  <a:t>Convert these three numbers to decimal to double check your work. -18+21=-3 </a:t>
                </a:r>
              </a:p>
              <a:p>
                <a:r>
                  <a:rPr lang="en-US" sz="1800" dirty="0"/>
                  <a:t>Add the hex numbers </a:t>
                </a:r>
                <a14:m>
                  <m:oMath xmlns:m="http://schemas.openxmlformats.org/officeDocument/2006/math">
                    <m:r>
                      <a:rPr lang="en-US" sz="1800" i="1" dirty="0" smtClean="0">
                        <a:latin typeface="Cambria Math" panose="02040503050406030204" pitchFamily="18" charset="0"/>
                      </a:rPr>
                      <m:t>𝐴</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7</m:t>
                        </m:r>
                      </m:e>
                      <m:sub>
                        <m:r>
                          <a:rPr lang="en-US" sz="1800" b="0" i="1" dirty="0" smtClean="0">
                            <a:latin typeface="Cambria Math" panose="02040503050406030204" pitchFamily="18" charset="0"/>
                          </a:rPr>
                          <m:t>16</m:t>
                        </m:r>
                      </m:sub>
                    </m:sSub>
                    <m:r>
                      <a:rPr lang="en-US" sz="1800" i="1" dirty="0" smtClean="0">
                        <a:latin typeface="Cambria Math" panose="02040503050406030204" pitchFamily="18" charset="0"/>
                      </a:rPr>
                      <m:t>+5</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𝐶</m:t>
                        </m:r>
                      </m:e>
                      <m:sub>
                        <m:r>
                          <a:rPr lang="en-US" sz="1800" b="0" i="1" dirty="0" smtClean="0">
                            <a:latin typeface="Cambria Math" panose="02040503050406030204" pitchFamily="18" charset="0"/>
                          </a:rPr>
                          <m:t>16</m:t>
                        </m:r>
                      </m:sub>
                    </m:sSub>
                  </m:oMath>
                </a14:m>
                <a:r>
                  <a:rPr lang="en-US" sz="1800" dirty="0"/>
                  <a:t> </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103</m:t>
                        </m:r>
                      </m:e>
                      <m:sub>
                        <m:r>
                          <a:rPr lang="en-US" sz="1600" b="0" i="1" dirty="0" smtClean="0">
                            <a:latin typeface="Cambria Math" panose="02040503050406030204" pitchFamily="18" charset="0"/>
                          </a:rPr>
                          <m:t>16</m:t>
                        </m:r>
                      </m:sub>
                    </m:sSub>
                  </m:oMath>
                </a14:m>
                <a:endParaRPr lang="en-US" sz="1800" dirty="0"/>
              </a:p>
              <a:p>
                <a:pPr lvl="1"/>
                <a:r>
                  <a:rPr lang="en-US" sz="1600" dirty="0"/>
                  <a:t>Convert these three numbers to decimal to double check your work.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167</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92</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259</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	</m:t>
                    </m:r>
                  </m:oMath>
                </a14:m>
                <a:endParaRPr lang="en-US" sz="1600" dirty="0"/>
              </a:p>
            </p:txBody>
          </p:sp>
        </mc:Choice>
        <mc:Fallback xmlns="">
          <p:sp>
            <p:nvSpPr>
              <p:cNvPr id="3" name="Content Placeholder 2">
                <a:extLst>
                  <a:ext uri="{FF2B5EF4-FFF2-40B4-BE49-F238E27FC236}">
                    <a16:creationId xmlns:a16="http://schemas.microsoft.com/office/drawing/2014/main" id="{8AE64D4D-46AF-46E0-69FB-60B8F4763FBC}"/>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l="-349"/>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6715EBB9-5129-239A-2830-173E37332695}"/>
              </a:ext>
            </a:extLst>
          </p:cNvPr>
          <p:cNvSpPr>
            <a:spLocks noGrp="1"/>
          </p:cNvSpPr>
          <p:nvPr>
            <p:ph type="sldNum" sz="quarter" idx="12"/>
          </p:nvPr>
        </p:nvSpPr>
        <p:spPr/>
        <p:txBody>
          <a:bodyPr/>
          <a:lstStyle/>
          <a:p>
            <a:fld id="{CC057153-B650-4DEB-B370-79DDCFDCE934}" type="slidenum">
              <a:rPr lang="en-US" smtClean="0"/>
              <a:t>130</a:t>
            </a:fld>
            <a:endParaRPr lang="en-US"/>
          </a:p>
        </p:txBody>
      </p:sp>
      <p:sp>
        <p:nvSpPr>
          <p:cNvPr id="31" name="TextBox 30">
            <a:extLst>
              <a:ext uri="{FF2B5EF4-FFF2-40B4-BE49-F238E27FC236}">
                <a16:creationId xmlns:a16="http://schemas.microsoft.com/office/drawing/2014/main" id="{FC10CE87-BE76-A9FA-8098-03F556B66CAA}"/>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887326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FB35C-7074-8672-B0E7-13F9D9B84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20C90-632E-F541-5712-38DE67642FB1}"/>
              </a:ext>
            </a:extLst>
          </p:cNvPr>
          <p:cNvSpPr>
            <a:spLocks noGrp="1"/>
          </p:cNvSpPr>
          <p:nvPr>
            <p:ph type="title"/>
          </p:nvPr>
        </p:nvSpPr>
        <p:spPr/>
        <p:txBody>
          <a:bodyPr/>
          <a:lstStyle/>
          <a:p>
            <a:r>
              <a:rPr lang="en-US" dirty="0"/>
              <a:t>Practice Problems – Problem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175CD5-56D0-3B55-190A-9F25C741AFF1}"/>
                  </a:ext>
                </a:extLst>
              </p:cNvPr>
              <p:cNvSpPr>
                <a:spLocks noGrp="1"/>
              </p:cNvSpPr>
              <p:nvPr>
                <p:ph idx="1"/>
              </p:nvPr>
            </p:nvSpPr>
            <p:spPr>
              <a:xfrm>
                <a:off x="612647" y="1715532"/>
                <a:ext cx="10917366" cy="4593828"/>
              </a:xfrm>
            </p:spPr>
            <p:txBody>
              <a:bodyPr>
                <a:normAutofit/>
              </a:bodyPr>
              <a:lstStyle/>
              <a:p>
                <a:pPr lvl="1"/>
                <a:r>
                  <a:rPr lang="en-US" dirty="0"/>
                  <a:t>What will the results of the following operations be in binary and decimal assuming 8 bits?</a:t>
                </a:r>
              </a:p>
              <a:p>
                <a:pPr lvl="1"/>
                <a:endParaRPr lang="en-US" dirty="0"/>
              </a:p>
              <a:p>
                <a:pPr lvl="1"/>
                <a:endParaRPr lang="en-US" sz="1600" b="0" dirty="0"/>
              </a:p>
              <a:p>
                <a:pPr lvl="1"/>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−28</m:t>
                        </m:r>
                      </m:e>
                      <m:sub>
                        <m:r>
                          <a:rPr lang="en-US" sz="1600" i="1" dirty="0">
                            <a:latin typeface="Cambria Math" panose="02040503050406030204" pitchFamily="18" charset="0"/>
                          </a:rPr>
                          <m:t>10</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oMath>
                </a14:m>
                <a:endParaRPr lang="en-US" sz="1600" dirty="0"/>
              </a:p>
              <a:p>
                <a:pPr lvl="1"/>
                <a:endParaRPr lang="en-US" sz="1600" dirty="0"/>
              </a:p>
            </p:txBody>
          </p:sp>
        </mc:Choice>
        <mc:Fallback xmlns="">
          <p:sp>
            <p:nvSpPr>
              <p:cNvPr id="3" name="Content Placeholder 2">
                <a:extLst>
                  <a:ext uri="{FF2B5EF4-FFF2-40B4-BE49-F238E27FC236}">
                    <a16:creationId xmlns:a16="http://schemas.microsoft.com/office/drawing/2014/main" id="{CB175CD5-56D0-3B55-190A-9F25C741AFF1}"/>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77D5A69E-30CC-03F6-E6B5-6D2DBFD81015}"/>
              </a:ext>
            </a:extLst>
          </p:cNvPr>
          <p:cNvSpPr>
            <a:spLocks noGrp="1"/>
          </p:cNvSpPr>
          <p:nvPr>
            <p:ph type="sldNum" sz="quarter" idx="12"/>
          </p:nvPr>
        </p:nvSpPr>
        <p:spPr/>
        <p:txBody>
          <a:bodyPr/>
          <a:lstStyle/>
          <a:p>
            <a:fld id="{CC057153-B650-4DEB-B370-79DDCFDCE934}" type="slidenum">
              <a:rPr lang="en-US" smtClean="0"/>
              <a:t>131</a:t>
            </a:fld>
            <a:endParaRPr lang="en-US"/>
          </a:p>
        </p:txBody>
      </p:sp>
      <p:sp>
        <p:nvSpPr>
          <p:cNvPr id="31" name="TextBox 30">
            <a:extLst>
              <a:ext uri="{FF2B5EF4-FFF2-40B4-BE49-F238E27FC236}">
                <a16:creationId xmlns:a16="http://schemas.microsoft.com/office/drawing/2014/main" id="{08919DF1-3528-50F1-ECC4-79FCBAB95249}"/>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9256894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37FE2-3DA6-8B15-20A4-5B76AA937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D9A1A-C29D-6887-792D-2C7F7E47A49C}"/>
              </a:ext>
            </a:extLst>
          </p:cNvPr>
          <p:cNvSpPr>
            <a:spLocks noGrp="1"/>
          </p:cNvSpPr>
          <p:nvPr>
            <p:ph type="title"/>
          </p:nvPr>
        </p:nvSpPr>
        <p:spPr/>
        <p:txBody>
          <a:bodyPr/>
          <a:lstStyle/>
          <a:p>
            <a:r>
              <a:rPr lang="en-US" dirty="0"/>
              <a:t>Practice Problems – Answer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E4DA85-4B01-1104-6479-056A3EB5CB3B}"/>
                  </a:ext>
                </a:extLst>
              </p:cNvPr>
              <p:cNvSpPr>
                <a:spLocks noGrp="1"/>
              </p:cNvSpPr>
              <p:nvPr>
                <p:ph idx="1"/>
              </p:nvPr>
            </p:nvSpPr>
            <p:spPr>
              <a:xfrm>
                <a:off x="612647" y="1715532"/>
                <a:ext cx="10917366" cy="4593828"/>
              </a:xfrm>
            </p:spPr>
            <p:txBody>
              <a:bodyPr>
                <a:normAutofit/>
              </a:bodyPr>
              <a:lstStyle/>
              <a:p>
                <a:pPr lvl="1"/>
                <a:r>
                  <a:rPr lang="en-US" dirty="0"/>
                  <a:t>What will the results of the following operations be in binary and decimal assuming 8 bits?</a:t>
                </a:r>
              </a:p>
              <a:p>
                <a:pPr lvl="1"/>
                <a:endParaRPr lang="en-US" dirty="0"/>
              </a:p>
              <a:p>
                <a:pPr lvl="1"/>
                <a:endParaRPr lang="en-US" sz="1600" b="0" dirty="0"/>
              </a:p>
              <a:p>
                <a:pPr lvl="1"/>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−28</m:t>
                        </m:r>
                      </m:e>
                      <m:sub>
                        <m:r>
                          <a:rPr lang="en-US" sz="1600" i="1" dirty="0">
                            <a:latin typeface="Cambria Math" panose="02040503050406030204" pitchFamily="18" charset="0"/>
                          </a:rPr>
                          <m:t>10</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r>
                      <a:rPr lang="en-US" sz="1600" i="1" dirty="0">
                        <a:latin typeface="Cambria Math" panose="02040503050406030204" pitchFamily="18" charset="0"/>
                      </a:rPr>
                      <m:t> = </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11100100</m:t>
                        </m:r>
                      </m:e>
                      <m:sub>
                        <m:r>
                          <a:rPr lang="en-US" sz="1600" i="1" dirty="0">
                            <a:latin typeface="Cambria Math" panose="02040503050406030204" pitchFamily="18" charset="0"/>
                          </a:rPr>
                          <m:t>2</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r>
                      <a:rPr lang="en-US" sz="1600" i="1" dirty="0">
                        <a:latin typeface="Cambria Math" panose="02040503050406030204" pitchFamily="18" charset="0"/>
                      </a:rPr>
                      <m:t> =</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11111001</m:t>
                        </m:r>
                      </m:e>
                      <m:sub>
                        <m:r>
                          <a:rPr lang="en-US" sz="1600" i="1" dirty="0">
                            <a:latin typeface="Cambria Math" panose="02040503050406030204" pitchFamily="18" charset="0"/>
                          </a:rPr>
                          <m:t>2</m:t>
                        </m:r>
                      </m:sub>
                    </m:sSub>
                    <m:r>
                      <a:rPr lang="en-US" sz="1600" i="1" dirty="0">
                        <a:latin typeface="Cambria Math" panose="02040503050406030204" pitchFamily="18" charset="0"/>
                      </a:rPr>
                      <m:t>=</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−7</m:t>
                        </m:r>
                      </m:e>
                      <m:sub>
                        <m:r>
                          <a:rPr lang="en-US" sz="1600" i="1" dirty="0">
                            <a:latin typeface="Cambria Math" panose="02040503050406030204" pitchFamily="18" charset="0"/>
                          </a:rPr>
                          <m:t>10</m:t>
                        </m:r>
                      </m:sub>
                    </m:sSub>
                  </m:oMath>
                </a14:m>
                <a:endParaRPr lang="en-US" sz="1600" dirty="0"/>
              </a:p>
              <a:p>
                <a:pPr lvl="1"/>
                <a:endParaRPr lang="en-US" sz="1600" dirty="0"/>
              </a:p>
            </p:txBody>
          </p:sp>
        </mc:Choice>
        <mc:Fallback xmlns="">
          <p:sp>
            <p:nvSpPr>
              <p:cNvPr id="3" name="Content Placeholder 2">
                <a:extLst>
                  <a:ext uri="{FF2B5EF4-FFF2-40B4-BE49-F238E27FC236}">
                    <a16:creationId xmlns:a16="http://schemas.microsoft.com/office/drawing/2014/main" id="{75E4DA85-4B01-1104-6479-056A3EB5CB3B}"/>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20BD6395-15BB-C6F0-57F3-0299580865DC}"/>
              </a:ext>
            </a:extLst>
          </p:cNvPr>
          <p:cNvSpPr>
            <a:spLocks noGrp="1"/>
          </p:cNvSpPr>
          <p:nvPr>
            <p:ph type="sldNum" sz="quarter" idx="12"/>
          </p:nvPr>
        </p:nvSpPr>
        <p:spPr/>
        <p:txBody>
          <a:bodyPr/>
          <a:lstStyle/>
          <a:p>
            <a:fld id="{CC057153-B650-4DEB-B370-79DDCFDCE934}" type="slidenum">
              <a:rPr lang="en-US" smtClean="0"/>
              <a:t>132</a:t>
            </a:fld>
            <a:endParaRPr lang="en-US"/>
          </a:p>
        </p:txBody>
      </p:sp>
      <p:sp>
        <p:nvSpPr>
          <p:cNvPr id="31" name="TextBox 30">
            <a:extLst>
              <a:ext uri="{FF2B5EF4-FFF2-40B4-BE49-F238E27FC236}">
                <a16:creationId xmlns:a16="http://schemas.microsoft.com/office/drawing/2014/main" id="{4B366CC0-5C07-3A99-C6EA-8CEEFFB29AE8}"/>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33396039"/>
      </p:ext>
    </p:extLst>
  </p:cSld>
  <p:clrMapOvr>
    <a:masterClrMapping/>
  </p:clrMapOvr>
</p:sld>
</file>

<file path=ppt/theme/theme1.xml><?xml version="1.0" encoding="utf-8"?>
<a:theme xmlns:a="http://schemas.openxmlformats.org/drawingml/2006/main" name="Vanilla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34863</TotalTime>
  <Words>8029</Words>
  <Application>Microsoft Macintosh PowerPoint</Application>
  <PresentationFormat>Widescreen</PresentationFormat>
  <Paragraphs>1813</Paragraphs>
  <Slides>132</Slides>
  <Notes>132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132</vt:i4>
      </vt:variant>
    </vt:vector>
  </HeadingPairs>
  <TitlesOfParts>
    <vt:vector size="139" baseType="lpstr">
      <vt:lpstr>Aptos</vt:lpstr>
      <vt:lpstr>Arial</vt:lpstr>
      <vt:lpstr>Cambria Math</vt:lpstr>
      <vt:lpstr>Neue Haas Grotesk Text Pro</vt:lpstr>
      <vt:lpstr>Wingdings</vt:lpstr>
      <vt:lpstr>VanillaVTI</vt:lpstr>
      <vt:lpstr>Equation</vt:lpstr>
      <vt:lpstr>Binary Arithmetic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Simplified view of a computer</vt:lpstr>
      <vt:lpstr>Word length</vt:lpstr>
      <vt:lpstr>Computers today</vt:lpstr>
      <vt:lpstr>PowerPoint Presentation</vt:lpstr>
      <vt:lpstr>PowerPoint Presentation</vt:lpstr>
      <vt:lpstr>PowerPoint Presentation</vt:lpstr>
      <vt:lpstr>PowerPoint Presentation</vt:lpstr>
      <vt:lpstr>PowerPoint Presentation</vt:lpstr>
      <vt:lpstr>PowerPoint Presentation</vt:lpstr>
      <vt:lpstr>Binary numbers revisited</vt:lpstr>
      <vt:lpstr>One option: sign/magnitude</vt:lpstr>
      <vt:lpstr>One option: sign/magnitude</vt:lpstr>
      <vt:lpstr>One option: sign/magnitude</vt:lpstr>
      <vt:lpstr>One option: sign/magnitude</vt:lpstr>
      <vt:lpstr>Think</vt:lpstr>
      <vt:lpstr>Think</vt:lpstr>
      <vt:lpstr>PowerPoint Presentation</vt:lpstr>
      <vt:lpstr>PowerPoint Presentation</vt:lpstr>
      <vt:lpstr>A better option: two's complement representation</vt:lpstr>
      <vt:lpstr>Think</vt:lpstr>
      <vt:lpstr>Think</vt:lpstr>
      <vt:lpstr>Think</vt:lpstr>
      <vt:lpstr>Think</vt:lpstr>
      <vt:lpstr>Think</vt:lpstr>
      <vt:lpstr>Think</vt:lpstr>
      <vt:lpstr>Think</vt:lpstr>
      <vt:lpstr>Think</vt:lpstr>
      <vt:lpstr>Think</vt:lpstr>
      <vt:lpstr>Think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two’s complement trick</vt:lpstr>
      <vt:lpstr>Think</vt:lpstr>
      <vt:lpstr>Think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Think</vt:lpstr>
      <vt:lpstr>Overflow in two's complement</vt:lpstr>
      <vt:lpstr>PowerPoint Presentation</vt:lpstr>
      <vt:lpstr>Subtraction</vt:lpstr>
      <vt:lpstr>PowerPoint Presentation</vt:lpstr>
      <vt:lpstr>PowerPoint Presentation</vt:lpstr>
      <vt:lpstr>PowerPoint Presentation</vt:lpstr>
      <vt:lpstr>PowerPoint Presentation</vt:lpstr>
      <vt:lpstr>PowerPoint Presentation</vt:lpstr>
      <vt:lpstr>Shifting: variable length numbers</vt:lpstr>
      <vt:lpstr>Shifting: variable length numbers</vt:lpstr>
      <vt:lpstr>Think</vt:lpstr>
      <vt:lpstr>Think</vt:lpstr>
      <vt:lpstr>Shifting 8-bit numbers</vt:lpstr>
      <vt:lpstr>Shifting 8-bit numbers</vt:lpstr>
      <vt:lpstr>Think</vt:lpstr>
      <vt:lpstr>Think</vt:lpstr>
      <vt:lpstr>Shifting 8-bit numbers</vt:lpstr>
      <vt:lpstr>Think</vt:lpstr>
      <vt:lpstr>Shifting 8-bit numbers</vt:lpstr>
      <vt:lpstr>Shifting 8-bit numbers</vt:lpstr>
      <vt:lpstr>Shifting 8-bit numbers</vt:lpstr>
      <vt:lpstr>Think</vt:lpstr>
      <vt:lpstr>Shifting mathematically: unsigned</vt:lpstr>
      <vt:lpstr>Shifting mathematically: unsigned</vt:lpstr>
      <vt:lpstr>Shifting mathematically: unsigned</vt:lpstr>
      <vt:lpstr>Think</vt:lpstr>
      <vt:lpstr>Think</vt:lpstr>
      <vt:lpstr>Shifting mathematically: unsigned</vt:lpstr>
      <vt:lpstr>Shifting mathematically: unsigned</vt:lpstr>
      <vt:lpstr>Shifting mathematically: unsigned</vt:lpstr>
      <vt:lpstr>Shifting mathematically: unsigned</vt:lpstr>
      <vt:lpstr>Think</vt:lpstr>
      <vt:lpstr>Think</vt:lpstr>
      <vt:lpstr>Think</vt:lpstr>
      <vt:lpstr>Shifting 4-bit numbers</vt:lpstr>
      <vt:lpstr>Think</vt:lpstr>
      <vt:lpstr>Shifting 4-bit numbers</vt:lpstr>
      <vt:lpstr>Think</vt:lpstr>
      <vt:lpstr>Think</vt:lpstr>
      <vt:lpstr>Shifting 4-bit numbers</vt:lpstr>
      <vt:lpstr>Shifting 4-bit numbers</vt:lpstr>
      <vt:lpstr>Think</vt:lpstr>
      <vt:lpstr>Think</vt:lpstr>
      <vt:lpstr>Think</vt:lpstr>
      <vt:lpstr>Arithmetic shifting mathematically</vt:lpstr>
      <vt:lpstr>Think</vt:lpstr>
      <vt:lpstr>Shifting 4-bit numbers</vt:lpstr>
      <vt:lpstr>Think</vt:lpstr>
      <vt:lpstr>Shifting 4-bit numbers</vt:lpstr>
      <vt:lpstr>Think</vt:lpstr>
      <vt:lpstr>Left shifts</vt:lpstr>
      <vt:lpstr>Left shifts</vt:lpstr>
      <vt:lpstr>Shifting summarized</vt:lpstr>
      <vt:lpstr>PowerPoint Presentation</vt:lpstr>
      <vt:lpstr>PowerPoint Presentation</vt:lpstr>
      <vt:lpstr>PowerPoint Presentation</vt:lpstr>
      <vt:lpstr>PowerPoint Presentation</vt:lpstr>
      <vt:lpstr>PowerPoint Presentation</vt:lpstr>
      <vt:lpstr>PowerPoint Presentation</vt:lpstr>
      <vt:lpstr>Practice Problems – Problem 1</vt:lpstr>
      <vt:lpstr>Practice Problems – Answer 1</vt:lpstr>
      <vt:lpstr>Practice Problems – Problem 2</vt:lpstr>
      <vt:lpstr>Practice Problems – Answer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Papoutsaki</dc:creator>
  <cp:lastModifiedBy>Alexandra Papoutsaki</cp:lastModifiedBy>
  <cp:revision>385</cp:revision>
  <cp:lastPrinted>2026-09-10T17:37:10Z</cp:lastPrinted>
  <dcterms:created xsi:type="dcterms:W3CDTF">2025-02-11T22:53:59Z</dcterms:created>
  <dcterms:modified xsi:type="dcterms:W3CDTF">2026-09-11T20:07:34Z</dcterms:modified>
</cp:coreProperties>
</file>