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96"/>
  </p:notesMasterIdLst>
  <p:sldIdLst>
    <p:sldId id="256" r:id="rId2"/>
    <p:sldId id="407" r:id="rId3"/>
    <p:sldId id="395" r:id="rId4"/>
    <p:sldId id="396" r:id="rId5"/>
    <p:sldId id="296" r:id="rId6"/>
    <p:sldId id="404" r:id="rId7"/>
    <p:sldId id="405" r:id="rId8"/>
    <p:sldId id="397" r:id="rId9"/>
    <p:sldId id="372" r:id="rId10"/>
    <p:sldId id="398" r:id="rId11"/>
    <p:sldId id="399" r:id="rId12"/>
    <p:sldId id="408" r:id="rId13"/>
    <p:sldId id="317" r:id="rId14"/>
    <p:sldId id="270" r:id="rId15"/>
    <p:sldId id="318" r:id="rId16"/>
    <p:sldId id="316" r:id="rId17"/>
    <p:sldId id="319" r:id="rId18"/>
    <p:sldId id="321" r:id="rId19"/>
    <p:sldId id="322" r:id="rId20"/>
    <p:sldId id="323" r:id="rId21"/>
    <p:sldId id="324" r:id="rId22"/>
    <p:sldId id="325" r:id="rId23"/>
    <p:sldId id="326" r:id="rId24"/>
    <p:sldId id="327" r:id="rId25"/>
    <p:sldId id="329" r:id="rId26"/>
    <p:sldId id="352" r:id="rId27"/>
    <p:sldId id="353" r:id="rId28"/>
    <p:sldId id="354" r:id="rId29"/>
    <p:sldId id="355" r:id="rId30"/>
    <p:sldId id="356" r:id="rId31"/>
    <p:sldId id="357" r:id="rId32"/>
    <p:sldId id="358" r:id="rId33"/>
    <p:sldId id="359" r:id="rId34"/>
    <p:sldId id="360" r:id="rId35"/>
    <p:sldId id="361" r:id="rId36"/>
    <p:sldId id="362" r:id="rId37"/>
    <p:sldId id="363" r:id="rId38"/>
    <p:sldId id="364" r:id="rId39"/>
    <p:sldId id="365" r:id="rId40"/>
    <p:sldId id="366" r:id="rId41"/>
    <p:sldId id="272" r:id="rId42"/>
    <p:sldId id="367" r:id="rId43"/>
    <p:sldId id="273" r:id="rId44"/>
    <p:sldId id="278" r:id="rId45"/>
    <p:sldId id="279" r:id="rId46"/>
    <p:sldId id="275" r:id="rId47"/>
    <p:sldId id="309" r:id="rId48"/>
    <p:sldId id="303" r:id="rId49"/>
    <p:sldId id="302" r:id="rId50"/>
    <p:sldId id="304" r:id="rId51"/>
    <p:sldId id="305" r:id="rId52"/>
    <p:sldId id="306" r:id="rId53"/>
    <p:sldId id="307" r:id="rId54"/>
    <p:sldId id="308" r:id="rId55"/>
    <p:sldId id="280" r:id="rId56"/>
    <p:sldId id="281" r:id="rId57"/>
    <p:sldId id="368" r:id="rId58"/>
    <p:sldId id="374" r:id="rId59"/>
    <p:sldId id="373" r:id="rId60"/>
    <p:sldId id="375" r:id="rId61"/>
    <p:sldId id="376" r:id="rId62"/>
    <p:sldId id="377" r:id="rId63"/>
    <p:sldId id="378" r:id="rId64"/>
    <p:sldId id="379" r:id="rId65"/>
    <p:sldId id="380" r:id="rId66"/>
    <p:sldId id="381" r:id="rId67"/>
    <p:sldId id="382" r:id="rId68"/>
    <p:sldId id="383" r:id="rId69"/>
    <p:sldId id="289" r:id="rId70"/>
    <p:sldId id="290" r:id="rId71"/>
    <p:sldId id="291" r:id="rId72"/>
    <p:sldId id="292" r:id="rId73"/>
    <p:sldId id="293" r:id="rId74"/>
    <p:sldId id="310" r:id="rId75"/>
    <p:sldId id="311" r:id="rId76"/>
    <p:sldId id="312" r:id="rId77"/>
    <p:sldId id="313" r:id="rId78"/>
    <p:sldId id="294" r:id="rId79"/>
    <p:sldId id="295" r:id="rId80"/>
    <p:sldId id="392" r:id="rId81"/>
    <p:sldId id="393" r:id="rId82"/>
    <p:sldId id="394" r:id="rId83"/>
    <p:sldId id="300" r:id="rId84"/>
    <p:sldId id="301" r:id="rId85"/>
    <p:sldId id="297" r:id="rId86"/>
    <p:sldId id="298" r:id="rId87"/>
    <p:sldId id="299" r:id="rId88"/>
    <p:sldId id="406" r:id="rId89"/>
    <p:sldId id="402" r:id="rId90"/>
    <p:sldId id="400" r:id="rId91"/>
    <p:sldId id="314" r:id="rId92"/>
    <p:sldId id="403" r:id="rId93"/>
    <p:sldId id="401" r:id="rId94"/>
    <p:sldId id="315" r:id="rId9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9E5"/>
    <a:srgbClr val="844BC5"/>
    <a:srgbClr val="FFFFFF"/>
    <a:srgbClr val="FF9300"/>
    <a:srgbClr val="009051"/>
    <a:srgbClr val="FFD579"/>
    <a:srgbClr val="0432FF"/>
    <a:srgbClr val="011893"/>
    <a:srgbClr val="8EFA00"/>
    <a:srgbClr val="FFF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1459"/>
    <p:restoredTop sz="80221"/>
  </p:normalViewPr>
  <p:slideViewPr>
    <p:cSldViewPr snapToGrid="0">
      <p:cViewPr varScale="1">
        <p:scale>
          <a:sx n="69" d="100"/>
          <a:sy n="69" d="100"/>
        </p:scale>
        <p:origin x="216" y="7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CDBA23-DB00-314B-A470-A362519CA314}" type="datetimeFigureOut">
              <a:rPr lang="en-US" smtClean="0"/>
              <a:t>9/3/26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C9309-185D-B241-857D-6AB647741F6D}" type="slidenum">
              <a:rPr lang="en-US" smtClean="0"/>
              <a:t>‹#›</a:t>
            </a:fld>
            <a:endParaRPr lang="en-US"/>
          </a:p>
        </p:txBody>
      </p:sp>
    </p:spTree>
    <p:extLst>
      <p:ext uri="{BB962C8B-B14F-4D97-AF65-F5344CB8AC3E}">
        <p14:creationId xmlns:p14="http://schemas.microsoft.com/office/powerpoint/2010/main" val="1507590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time we talked about how physical components like transistors allow us to represent data in computers in one of two binary states, 0 or 1, False or True etc. Working with binary data is just one example of a numeral system which we will tackle today. But first, I want us to see how to work with Boolean variables in Python.</a:t>
            </a:r>
          </a:p>
        </p:txBody>
      </p:sp>
      <p:sp>
        <p:nvSpPr>
          <p:cNvPr id="4" name="Slide Number Placeholder 3"/>
          <p:cNvSpPr>
            <a:spLocks noGrp="1"/>
          </p:cNvSpPr>
          <p:nvPr>
            <p:ph type="sldNum" sz="quarter" idx="5"/>
          </p:nvPr>
        </p:nvSpPr>
        <p:spPr/>
        <p:txBody>
          <a:bodyPr/>
          <a:lstStyle/>
          <a:p>
            <a:fld id="{D1EC9309-185D-B241-857D-6AB647741F6D}" type="slidenum">
              <a:rPr lang="en-US" smtClean="0"/>
              <a:t>1</a:t>
            </a:fld>
            <a:endParaRPr lang="en-US"/>
          </a:p>
        </p:txBody>
      </p:sp>
    </p:spTree>
    <p:extLst>
      <p:ext uri="{BB962C8B-B14F-4D97-AF65-F5344CB8AC3E}">
        <p14:creationId xmlns:p14="http://schemas.microsoft.com/office/powerpoint/2010/main" val="446043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E0D38-1B1F-6A7E-4E90-6D3E125DB1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D77387-054B-B691-D9F0-B98A285F3D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A27817-CADA-8166-07F0-E7DCA9D02B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1E5B645A-9A0B-7F42-A939-0784478E4837}"/>
              </a:ext>
            </a:extLst>
          </p:cNvPr>
          <p:cNvSpPr>
            <a:spLocks noGrp="1"/>
          </p:cNvSpPr>
          <p:nvPr>
            <p:ph type="sldNum" sz="quarter" idx="5"/>
          </p:nvPr>
        </p:nvSpPr>
        <p:spPr/>
        <p:txBody>
          <a:bodyPr/>
          <a:lstStyle/>
          <a:p>
            <a:fld id="{D1EC9309-185D-B241-857D-6AB647741F6D}" type="slidenum">
              <a:rPr lang="en-US" smtClean="0"/>
              <a:t>2</a:t>
            </a:fld>
            <a:endParaRPr lang="en-US"/>
          </a:p>
        </p:txBody>
      </p:sp>
    </p:spTree>
    <p:extLst>
      <p:ext uri="{BB962C8B-B14F-4D97-AF65-F5344CB8AC3E}">
        <p14:creationId xmlns:p14="http://schemas.microsoft.com/office/powerpoint/2010/main" val="2025504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35512-59B6-9B41-1DED-04CC99D8B5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EF62D8-7761-5DFE-0362-6FDBD9E7D5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753728-A294-C588-C0E7-9FD9DE56A154}"/>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So far, we have been talking about 0s and 1s either as Boolean variables and have learned we can combine them with logical operators (e.g., AND, OR, XOR, NOT) in Boolean Algebra. We also saw that there is an equivalent representation in circuits, which we will explore in more depth in subsequent class meetings.. In Python, you may have already worked with Boolean variables through the bool data type. A bool variable can be True or False, equivalently to 1 and 0. If you have worked with comparison operators, you have also evaluated Boolean expressions.</a:t>
            </a:r>
          </a:p>
        </p:txBody>
      </p:sp>
      <p:sp>
        <p:nvSpPr>
          <p:cNvPr id="4" name="Slide Number Placeholder 3">
            <a:extLst>
              <a:ext uri="{FF2B5EF4-FFF2-40B4-BE49-F238E27FC236}">
                <a16:creationId xmlns:a16="http://schemas.microsoft.com/office/drawing/2014/main" id="{5AC90387-E9BA-05F0-AE39-3968A33D6D9B}"/>
              </a:ext>
            </a:extLst>
          </p:cNvPr>
          <p:cNvSpPr>
            <a:spLocks noGrp="1"/>
          </p:cNvSpPr>
          <p:nvPr>
            <p:ph type="sldNum" sz="quarter" idx="5"/>
          </p:nvPr>
        </p:nvSpPr>
        <p:spPr/>
        <p:txBody>
          <a:bodyPr/>
          <a:lstStyle/>
          <a:p>
            <a:fld id="{D1EC9309-185D-B241-857D-6AB647741F6D}" type="slidenum">
              <a:rPr lang="en-US" smtClean="0"/>
              <a:t>3</a:t>
            </a:fld>
            <a:endParaRPr lang="en-US"/>
          </a:p>
        </p:txBody>
      </p:sp>
    </p:spTree>
    <p:extLst>
      <p:ext uri="{BB962C8B-B14F-4D97-AF65-F5344CB8AC3E}">
        <p14:creationId xmlns:p14="http://schemas.microsoft.com/office/powerpoint/2010/main" val="1729023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C5284-ABB9-870B-E2A9-B16B2CA2B1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A0996E-C420-4028-601B-39F31BB06A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551680-0DB3-DE6F-A147-025C6855F784}"/>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We can combine bool variables and logical operators in Boolean expressions, for example to evaluate them in conditionals (if statements) and loops, such as the for and while loops. Python also supports not, and, and or.</a:t>
            </a:r>
          </a:p>
        </p:txBody>
      </p:sp>
      <p:sp>
        <p:nvSpPr>
          <p:cNvPr id="4" name="Slide Number Placeholder 3">
            <a:extLst>
              <a:ext uri="{FF2B5EF4-FFF2-40B4-BE49-F238E27FC236}">
                <a16:creationId xmlns:a16="http://schemas.microsoft.com/office/drawing/2014/main" id="{D26395A0-A88A-0128-4F08-07D67D0DFD87}"/>
              </a:ext>
            </a:extLst>
          </p:cNvPr>
          <p:cNvSpPr>
            <a:spLocks noGrp="1"/>
          </p:cNvSpPr>
          <p:nvPr>
            <p:ph type="sldNum" sz="quarter" idx="5"/>
          </p:nvPr>
        </p:nvSpPr>
        <p:spPr/>
        <p:txBody>
          <a:bodyPr/>
          <a:lstStyle/>
          <a:p>
            <a:fld id="{D1EC9309-185D-B241-857D-6AB647741F6D}" type="slidenum">
              <a:rPr lang="en-US" smtClean="0"/>
              <a:t>4</a:t>
            </a:fld>
            <a:endParaRPr lang="en-US"/>
          </a:p>
        </p:txBody>
      </p:sp>
    </p:spTree>
    <p:extLst>
      <p:ext uri="{BB962C8B-B14F-4D97-AF65-F5344CB8AC3E}">
        <p14:creationId xmlns:p14="http://schemas.microsoft.com/office/powerpoint/2010/main" val="1176430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082C3-E724-B42E-911F-79950E3846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DE9F72-FC68-51D2-0D44-755E63A241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756B8A-CD6C-662A-E72F-99771C1A1F44}"/>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Interestingly, Python supports short-circuiting, a technique that evaluates a logical expression from left to right and stops once the truth can be determined without wasting unnecessarily time by evaluating the rest of the expression. What do you think are the benefits of such approach? that's right, we can optimize our code and not waste unnecessarily time. Here is an example of how short-circuiting works when and is included in the expression. Say we have a variable x set to 3. If we have the expression x&gt;3 and x&lt;24, Python will stop evaluating right once it sees that the False expression x&gt;3 is followed by and because anything that has at least one False, evaluates to False.</a:t>
            </a:r>
          </a:p>
        </p:txBody>
      </p:sp>
      <p:sp>
        <p:nvSpPr>
          <p:cNvPr id="4" name="Slide Number Placeholder 3">
            <a:extLst>
              <a:ext uri="{FF2B5EF4-FFF2-40B4-BE49-F238E27FC236}">
                <a16:creationId xmlns:a16="http://schemas.microsoft.com/office/drawing/2014/main" id="{03D08357-F775-A9F0-101A-2B972F3D2C5D}"/>
              </a:ext>
            </a:extLst>
          </p:cNvPr>
          <p:cNvSpPr>
            <a:spLocks noGrp="1"/>
          </p:cNvSpPr>
          <p:nvPr>
            <p:ph type="sldNum" sz="quarter" idx="5"/>
          </p:nvPr>
        </p:nvSpPr>
        <p:spPr/>
        <p:txBody>
          <a:bodyPr/>
          <a:lstStyle/>
          <a:p>
            <a:fld id="{D1EC9309-185D-B241-857D-6AB647741F6D}" type="slidenum">
              <a:rPr lang="en-US" smtClean="0"/>
              <a:t>5</a:t>
            </a:fld>
            <a:endParaRPr lang="en-US"/>
          </a:p>
        </p:txBody>
      </p:sp>
    </p:spTree>
    <p:extLst>
      <p:ext uri="{BB962C8B-B14F-4D97-AF65-F5344CB8AC3E}">
        <p14:creationId xmlns:p14="http://schemas.microsoft.com/office/powerpoint/2010/main" val="4287735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E27A3-1C96-B423-729A-4B2AD107B7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250D02-E474-1C5C-B62A-6365E33DA8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C59D41-7AE6-6D37-1290-DFF22787DC23}"/>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Your turn now to create an expression that this time includes an or statement and which would short-circuit.</a:t>
            </a:r>
          </a:p>
        </p:txBody>
      </p:sp>
      <p:sp>
        <p:nvSpPr>
          <p:cNvPr id="4" name="Slide Number Placeholder 3">
            <a:extLst>
              <a:ext uri="{FF2B5EF4-FFF2-40B4-BE49-F238E27FC236}">
                <a16:creationId xmlns:a16="http://schemas.microsoft.com/office/drawing/2014/main" id="{5FF5B220-4677-81DA-B18F-B3AB9CE65868}"/>
              </a:ext>
            </a:extLst>
          </p:cNvPr>
          <p:cNvSpPr>
            <a:spLocks noGrp="1"/>
          </p:cNvSpPr>
          <p:nvPr>
            <p:ph type="sldNum" sz="quarter" idx="5"/>
          </p:nvPr>
        </p:nvSpPr>
        <p:spPr/>
        <p:txBody>
          <a:bodyPr/>
          <a:lstStyle/>
          <a:p>
            <a:fld id="{D1EC9309-185D-B241-857D-6AB647741F6D}" type="slidenum">
              <a:rPr lang="en-US" smtClean="0"/>
              <a:t>6</a:t>
            </a:fld>
            <a:endParaRPr lang="en-US"/>
          </a:p>
        </p:txBody>
      </p:sp>
    </p:spTree>
    <p:extLst>
      <p:ext uri="{BB962C8B-B14F-4D97-AF65-F5344CB8AC3E}">
        <p14:creationId xmlns:p14="http://schemas.microsoft.com/office/powerpoint/2010/main" val="3951085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22DCE-81F7-D4A8-DE1F-0413FE14BB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64F9C0-BA6A-0F90-6316-8BB09C0C79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788BD6-77D9-6099-3449-0C5F6ABA0379}"/>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For example x==3 would result to True. Once Python sees that True is followed by an or, it doesn't need to evaluate x&gt;24. It can immediately declare that True or ANYTHING will evaluate to True.</a:t>
            </a:r>
          </a:p>
        </p:txBody>
      </p:sp>
      <p:sp>
        <p:nvSpPr>
          <p:cNvPr id="4" name="Slide Number Placeholder 3">
            <a:extLst>
              <a:ext uri="{FF2B5EF4-FFF2-40B4-BE49-F238E27FC236}">
                <a16:creationId xmlns:a16="http://schemas.microsoft.com/office/drawing/2014/main" id="{66632027-0D51-8C08-9688-3C35C8B9EE1A}"/>
              </a:ext>
            </a:extLst>
          </p:cNvPr>
          <p:cNvSpPr>
            <a:spLocks noGrp="1"/>
          </p:cNvSpPr>
          <p:nvPr>
            <p:ph type="sldNum" sz="quarter" idx="5"/>
          </p:nvPr>
        </p:nvSpPr>
        <p:spPr/>
        <p:txBody>
          <a:bodyPr/>
          <a:lstStyle/>
          <a:p>
            <a:fld id="{D1EC9309-185D-B241-857D-6AB647741F6D}" type="slidenum">
              <a:rPr lang="en-US" smtClean="0"/>
              <a:t>7</a:t>
            </a:fld>
            <a:endParaRPr lang="en-US"/>
          </a:p>
        </p:txBody>
      </p:sp>
    </p:spTree>
    <p:extLst>
      <p:ext uri="{BB962C8B-B14F-4D97-AF65-F5344CB8AC3E}">
        <p14:creationId xmlns:p14="http://schemas.microsoft.com/office/powerpoint/2010/main" val="2270867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F83C0-04B3-DB09-7964-C0FBF261E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3437F5-624D-F962-0D6C-5D4CC94E6B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7C0693-FEA5-3179-C301-4E56AEB6FD7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Because of short-circuit evaluation, we can avoid deeply nested if statements to handle exceptional cases. For example,</a:t>
            </a:r>
            <a:r>
              <a:rPr lang="en-US" sz="1200" dirty="0"/>
              <a:t> when x is equal to 0, evaluating the second operand of the or statement would cause a divide-by-zero error. But the second disjunct isn’t evaluated when x is equal to 0 because the first operand was True!</a:t>
            </a:r>
            <a:endParaRPr lang="en-US" sz="1200" dirty="0">
              <a:latin typeface="Monaco" pitchFamily="2" charset="77"/>
            </a:endParaRPr>
          </a:p>
          <a:p>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6842147C-0811-567F-EFD8-B1B79B0C71A4}"/>
              </a:ext>
            </a:extLst>
          </p:cNvPr>
          <p:cNvSpPr>
            <a:spLocks noGrp="1"/>
          </p:cNvSpPr>
          <p:nvPr>
            <p:ph type="sldNum" sz="quarter" idx="5"/>
          </p:nvPr>
        </p:nvSpPr>
        <p:spPr/>
        <p:txBody>
          <a:bodyPr/>
          <a:lstStyle/>
          <a:p>
            <a:fld id="{D1EC9309-185D-B241-857D-6AB647741F6D}" type="slidenum">
              <a:rPr lang="en-US" smtClean="0"/>
              <a:t>8</a:t>
            </a:fld>
            <a:endParaRPr lang="en-US"/>
          </a:p>
        </p:txBody>
      </p:sp>
    </p:spTree>
    <p:extLst>
      <p:ext uri="{BB962C8B-B14F-4D97-AF65-F5344CB8AC3E}">
        <p14:creationId xmlns:p14="http://schemas.microsoft.com/office/powerpoint/2010/main" val="33029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936BE-FDB9-03AD-6FA3-B80020CD59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46579C-6E15-C74E-C3C5-32E12D44A3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838F5E-405A-5D15-1DA6-E47E287E8F6D}"/>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Short-circuiting allows us to write more condensed if statements or even make our code faster. </a:t>
            </a:r>
          </a:p>
        </p:txBody>
      </p:sp>
      <p:sp>
        <p:nvSpPr>
          <p:cNvPr id="4" name="Slide Number Placeholder 3">
            <a:extLst>
              <a:ext uri="{FF2B5EF4-FFF2-40B4-BE49-F238E27FC236}">
                <a16:creationId xmlns:a16="http://schemas.microsoft.com/office/drawing/2014/main" id="{AE669CF1-AFAD-22CB-1863-12C9BDF611E9}"/>
              </a:ext>
            </a:extLst>
          </p:cNvPr>
          <p:cNvSpPr>
            <a:spLocks noGrp="1"/>
          </p:cNvSpPr>
          <p:nvPr>
            <p:ph type="sldNum" sz="quarter" idx="5"/>
          </p:nvPr>
        </p:nvSpPr>
        <p:spPr/>
        <p:txBody>
          <a:bodyPr/>
          <a:lstStyle/>
          <a:p>
            <a:fld id="{D1EC9309-185D-B241-857D-6AB647741F6D}" type="slidenum">
              <a:rPr lang="en-US" smtClean="0"/>
              <a:t>9</a:t>
            </a:fld>
            <a:endParaRPr lang="en-US"/>
          </a:p>
        </p:txBody>
      </p:sp>
    </p:spTree>
    <p:extLst>
      <p:ext uri="{BB962C8B-B14F-4D97-AF65-F5344CB8AC3E}">
        <p14:creationId xmlns:p14="http://schemas.microsoft.com/office/powerpoint/2010/main" val="3330237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E7CAC-40D8-E215-45EA-7BE4A10826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C8C09A-AD3A-1924-18ED-A69786FC7E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FBCAE5-69E2-15CF-4E32-B6EB88EDF9D6}"/>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Let’s see whether you can evaluate the following Boolean expressions</a:t>
            </a:r>
          </a:p>
        </p:txBody>
      </p:sp>
      <p:sp>
        <p:nvSpPr>
          <p:cNvPr id="4" name="Slide Number Placeholder 3">
            <a:extLst>
              <a:ext uri="{FF2B5EF4-FFF2-40B4-BE49-F238E27FC236}">
                <a16:creationId xmlns:a16="http://schemas.microsoft.com/office/drawing/2014/main" id="{4DDC5502-CF4F-325F-F959-4A67DB0CFFB6}"/>
              </a:ext>
            </a:extLst>
          </p:cNvPr>
          <p:cNvSpPr>
            <a:spLocks noGrp="1"/>
          </p:cNvSpPr>
          <p:nvPr>
            <p:ph type="sldNum" sz="quarter" idx="5"/>
          </p:nvPr>
        </p:nvSpPr>
        <p:spPr/>
        <p:txBody>
          <a:bodyPr/>
          <a:lstStyle/>
          <a:p>
            <a:fld id="{D1EC9309-185D-B241-857D-6AB647741F6D}" type="slidenum">
              <a:rPr lang="en-US" smtClean="0"/>
              <a:t>10</a:t>
            </a:fld>
            <a:endParaRPr lang="en-US"/>
          </a:p>
        </p:txBody>
      </p:sp>
    </p:spTree>
    <p:extLst>
      <p:ext uri="{BB962C8B-B14F-4D97-AF65-F5344CB8AC3E}">
        <p14:creationId xmlns:p14="http://schemas.microsoft.com/office/powerpoint/2010/main" val="1073355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E80F9-759C-5691-C746-37D390E2E2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20319C-AAC8-5F94-C300-5D09565CB5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D0D158-B488-5ACD-B810-6F943D4C8CF9}"/>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0 corresponds to False and 1 to True! For the last two, because of </a:t>
            </a:r>
            <a:r>
              <a:rPr lang="en-US" b="0" i="0" dirty="0" err="1">
                <a:solidFill>
                  <a:srgbClr val="202122"/>
                </a:solidFill>
                <a:effectLst/>
                <a:latin typeface="Arial" panose="020B0604020202020204" pitchFamily="34" charset="0"/>
              </a:rPr>
              <a:t>shortcircuiting</a:t>
            </a:r>
            <a:r>
              <a:rPr lang="en-US" b="0" i="0" dirty="0">
                <a:solidFill>
                  <a:srgbClr val="202122"/>
                </a:solidFill>
                <a:effectLst/>
                <a:latin typeface="Arial" panose="020B0604020202020204" pitchFamily="34" charset="0"/>
              </a:rPr>
              <a:t>, Python will never find out that y was not declared. It will see x&lt;0 evaluate it to False and since then that is connected with AND it knows that the entire statement has to be False. Similarly, x&gt;0 is True and since it's connected with an OR, it doesn't matter, the whole thing will be evaluated to True.</a:t>
            </a:r>
          </a:p>
        </p:txBody>
      </p:sp>
      <p:sp>
        <p:nvSpPr>
          <p:cNvPr id="4" name="Slide Number Placeholder 3">
            <a:extLst>
              <a:ext uri="{FF2B5EF4-FFF2-40B4-BE49-F238E27FC236}">
                <a16:creationId xmlns:a16="http://schemas.microsoft.com/office/drawing/2014/main" id="{63DD9CC0-6FD4-06AC-A40C-61CD40A3861F}"/>
              </a:ext>
            </a:extLst>
          </p:cNvPr>
          <p:cNvSpPr>
            <a:spLocks noGrp="1"/>
          </p:cNvSpPr>
          <p:nvPr>
            <p:ph type="sldNum" sz="quarter" idx="5"/>
          </p:nvPr>
        </p:nvSpPr>
        <p:spPr/>
        <p:txBody>
          <a:bodyPr/>
          <a:lstStyle/>
          <a:p>
            <a:fld id="{D1EC9309-185D-B241-857D-6AB647741F6D}" type="slidenum">
              <a:rPr lang="en-US" smtClean="0"/>
              <a:t>11</a:t>
            </a:fld>
            <a:endParaRPr lang="en-US"/>
          </a:p>
        </p:txBody>
      </p:sp>
    </p:spTree>
    <p:extLst>
      <p:ext uri="{BB962C8B-B14F-4D97-AF65-F5344CB8AC3E}">
        <p14:creationId xmlns:p14="http://schemas.microsoft.com/office/powerpoint/2010/main" val="1145437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7B595-D967-1803-327D-A44F93385A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A25860-0F8E-CDC7-6767-26C6F21E00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A533D6-9250-CCAD-9960-E17B2B183C7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5B1621D7-E3AA-20B8-173A-FCAB1AA3AC7D}"/>
              </a:ext>
            </a:extLst>
          </p:cNvPr>
          <p:cNvSpPr>
            <a:spLocks noGrp="1"/>
          </p:cNvSpPr>
          <p:nvPr>
            <p:ph type="sldNum" sz="quarter" idx="5"/>
          </p:nvPr>
        </p:nvSpPr>
        <p:spPr/>
        <p:txBody>
          <a:bodyPr/>
          <a:lstStyle/>
          <a:p>
            <a:fld id="{D1EC9309-185D-B241-857D-6AB647741F6D}" type="slidenum">
              <a:rPr lang="en-US" smtClean="0"/>
              <a:t>12</a:t>
            </a:fld>
            <a:endParaRPr lang="en-US"/>
          </a:p>
        </p:txBody>
      </p:sp>
    </p:spTree>
    <p:extLst>
      <p:ext uri="{BB962C8B-B14F-4D97-AF65-F5344CB8AC3E}">
        <p14:creationId xmlns:p14="http://schemas.microsoft.com/office/powerpoint/2010/main" val="3548156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9C027-9681-BB08-2851-79505ADD24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C69C75-AF2E-2A8C-31F7-5BDC147AD8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C63BF4-C52F-C2D9-BBC6-0076FAF881A6}"/>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Although computer scientists love binary data, we are not used to them in everyday life. Instead, we are accustomed to talking about numbers that use ten digits, 0,…9, which we combine to form longer numbers. This type of arithmetic is called base 10 or decimal (</a:t>
            </a:r>
            <a:r>
              <a:rPr lang="en-US" b="0" i="0" dirty="0" err="1">
                <a:solidFill>
                  <a:srgbClr val="202122"/>
                </a:solidFill>
                <a:effectLst/>
                <a:latin typeface="Arial" panose="020B0604020202020204" pitchFamily="34" charset="0"/>
              </a:rPr>
              <a:t>deci</a:t>
            </a:r>
            <a:r>
              <a:rPr lang="en-US" b="0" i="0" dirty="0">
                <a:solidFill>
                  <a:srgbClr val="202122"/>
                </a:solidFill>
                <a:effectLst/>
                <a:latin typeface="Arial" panose="020B0604020202020204" pitchFamily="34" charset="0"/>
              </a:rPr>
              <a:t> means one tenth). To avoid confusion, we will use subscripts to indicate the base of a number, e.g., 9247_{10}</a:t>
            </a:r>
          </a:p>
        </p:txBody>
      </p:sp>
      <p:sp>
        <p:nvSpPr>
          <p:cNvPr id="4" name="Slide Number Placeholder 3">
            <a:extLst>
              <a:ext uri="{FF2B5EF4-FFF2-40B4-BE49-F238E27FC236}">
                <a16:creationId xmlns:a16="http://schemas.microsoft.com/office/drawing/2014/main" id="{690843E8-7003-89BF-0EEC-29D09C82CFF2}"/>
              </a:ext>
            </a:extLst>
          </p:cNvPr>
          <p:cNvSpPr>
            <a:spLocks noGrp="1"/>
          </p:cNvSpPr>
          <p:nvPr>
            <p:ph type="sldNum" sz="quarter" idx="5"/>
          </p:nvPr>
        </p:nvSpPr>
        <p:spPr/>
        <p:txBody>
          <a:bodyPr/>
          <a:lstStyle/>
          <a:p>
            <a:fld id="{D1EC9309-185D-B241-857D-6AB647741F6D}" type="slidenum">
              <a:rPr lang="en-US" smtClean="0"/>
              <a:t>13</a:t>
            </a:fld>
            <a:endParaRPr lang="en-US"/>
          </a:p>
        </p:txBody>
      </p:sp>
    </p:spTree>
    <p:extLst>
      <p:ext uri="{BB962C8B-B14F-4D97-AF65-F5344CB8AC3E}">
        <p14:creationId xmlns:p14="http://schemas.microsoft.com/office/powerpoint/2010/main" val="1896797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EF21E-7BD9-9810-63A9-CDB80A2ED8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A42FA5-4C5B-A667-6212-0A70623C2B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C5C2E7-5389-7425-242D-8B4870037BA9}"/>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But if you think about it, what number is 9247?</a:t>
            </a:r>
          </a:p>
        </p:txBody>
      </p:sp>
      <p:sp>
        <p:nvSpPr>
          <p:cNvPr id="4" name="Slide Number Placeholder 3">
            <a:extLst>
              <a:ext uri="{FF2B5EF4-FFF2-40B4-BE49-F238E27FC236}">
                <a16:creationId xmlns:a16="http://schemas.microsoft.com/office/drawing/2014/main" id="{D2E243FD-B9EC-5A1B-140C-E5D203265BF8}"/>
              </a:ext>
            </a:extLst>
          </p:cNvPr>
          <p:cNvSpPr>
            <a:spLocks noGrp="1"/>
          </p:cNvSpPr>
          <p:nvPr>
            <p:ph type="sldNum" sz="quarter" idx="5"/>
          </p:nvPr>
        </p:nvSpPr>
        <p:spPr/>
        <p:txBody>
          <a:bodyPr/>
          <a:lstStyle/>
          <a:p>
            <a:fld id="{D1EC9309-185D-B241-857D-6AB647741F6D}" type="slidenum">
              <a:rPr lang="en-US" smtClean="0"/>
              <a:t>14</a:t>
            </a:fld>
            <a:endParaRPr lang="en-US"/>
          </a:p>
        </p:txBody>
      </p:sp>
    </p:spTree>
    <p:extLst>
      <p:ext uri="{BB962C8B-B14F-4D97-AF65-F5344CB8AC3E}">
        <p14:creationId xmlns:p14="http://schemas.microsoft.com/office/powerpoint/2010/main" val="444960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6CE58-6E53-075F-76CB-0D3DD8DFC8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318F16-02D7-393E-6181-0169253BCB2C}"/>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5943D6D7-D7EA-043A-B8A6-2D4799CFC80C}"/>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In school, you learned that you can break it down as </a:t>
                </a:r>
                <a14:m>
                  <m:oMath xmlns:m="http://schemas.openxmlformats.org/officeDocument/2006/math">
                    <m:r>
                      <a:rPr lang="en-US" sz="1200" b="0" i="1" smtClean="0">
                        <a:latin typeface="Cambria Math" panose="02040503050406030204" pitchFamily="18" charset="0"/>
                        <a:ea typeface="Cambria Math" panose="02040503050406030204" pitchFamily="18" charset="0"/>
                      </a:rPr>
                      <m:t>9000+200+40+7</m:t>
                    </m:r>
                  </m:oMath>
                </a14:m>
                <a:r>
                  <a:rPr lang="en-US" b="0" i="0" dirty="0">
                    <a:solidFill>
                      <a:srgbClr val="202122"/>
                    </a:solidFill>
                    <a:effectLst/>
                    <a:latin typeface="Arial" panose="020B0604020202020204" pitchFamily="34" charset="0"/>
                  </a:rPr>
                  <a:t> which if we think in terms of base 10 can be written as </a:t>
                </a:r>
                <a14:m>
                  <m:oMath xmlns:m="http://schemas.openxmlformats.org/officeDocument/2006/math">
                    <m:r>
                      <a:rPr lang="en-US" sz="1200" i="1" smtClean="0">
                        <a:latin typeface="Cambria Math" panose="02040503050406030204" pitchFamily="18" charset="0"/>
                        <a:ea typeface="Cambria Math" panose="02040503050406030204" pitchFamily="18" charset="0"/>
                      </a:rPr>
                      <m:t>9×</m:t>
                    </m:r>
                    <m:sSup>
                      <m:sSupPr>
                        <m:ctrlPr>
                          <a:rPr lang="en-US" sz="1200" i="1">
                            <a:latin typeface="Cambria Math" panose="02040503050406030204" pitchFamily="18" charset="0"/>
                            <a:ea typeface="Cambria Math" panose="02040503050406030204" pitchFamily="18" charset="0"/>
                          </a:rPr>
                        </m:ctrlPr>
                      </m:sSupPr>
                      <m:e>
                        <m:r>
                          <a:rPr lang="en-US" sz="1200" i="1">
                            <a:latin typeface="Cambria Math" panose="02040503050406030204" pitchFamily="18" charset="0"/>
                            <a:ea typeface="Cambria Math" panose="02040503050406030204" pitchFamily="18" charset="0"/>
                          </a:rPr>
                          <m:t>10</m:t>
                        </m:r>
                      </m:e>
                      <m:sup>
                        <m:r>
                          <a:rPr lang="en-US" sz="1200" i="1">
                            <a:latin typeface="Cambria Math" panose="02040503050406030204" pitchFamily="18" charset="0"/>
                            <a:ea typeface="Cambria Math" panose="02040503050406030204" pitchFamily="18" charset="0"/>
                          </a:rPr>
                          <m:t>3</m:t>
                        </m:r>
                      </m:sup>
                    </m:sSup>
                    <m:r>
                      <a:rPr lang="en-US" sz="1200" i="1">
                        <a:latin typeface="Cambria Math" panose="02040503050406030204" pitchFamily="18" charset="0"/>
                        <a:ea typeface="Cambria Math" panose="02040503050406030204" pitchFamily="18" charset="0"/>
                      </a:rPr>
                      <m:t>+2×</m:t>
                    </m:r>
                    <m:sSup>
                      <m:sSupPr>
                        <m:ctrlPr>
                          <a:rPr lang="en-US" sz="1200" i="1">
                            <a:latin typeface="Cambria Math" panose="02040503050406030204" pitchFamily="18" charset="0"/>
                            <a:ea typeface="Cambria Math" panose="02040503050406030204" pitchFamily="18" charset="0"/>
                          </a:rPr>
                        </m:ctrlPr>
                      </m:sSupPr>
                      <m:e>
                        <m:r>
                          <a:rPr lang="en-US" sz="1200" i="1">
                            <a:latin typeface="Cambria Math" panose="02040503050406030204" pitchFamily="18" charset="0"/>
                            <a:ea typeface="Cambria Math" panose="02040503050406030204" pitchFamily="18" charset="0"/>
                          </a:rPr>
                          <m:t>10</m:t>
                        </m:r>
                      </m:e>
                      <m:sup>
                        <m:r>
                          <a:rPr lang="en-US" sz="1200" i="1">
                            <a:latin typeface="Cambria Math" panose="02040503050406030204" pitchFamily="18" charset="0"/>
                            <a:ea typeface="Cambria Math" panose="02040503050406030204" pitchFamily="18" charset="0"/>
                          </a:rPr>
                          <m:t>2</m:t>
                        </m:r>
                      </m:sup>
                    </m:sSup>
                    <m:r>
                      <a:rPr lang="en-US" sz="1200" i="1">
                        <a:latin typeface="Cambria Math" panose="02040503050406030204" pitchFamily="18" charset="0"/>
                        <a:ea typeface="Cambria Math" panose="02040503050406030204" pitchFamily="18" charset="0"/>
                      </a:rPr>
                      <m:t>+4×</m:t>
                    </m:r>
                    <m:sSup>
                      <m:sSupPr>
                        <m:ctrlPr>
                          <a:rPr lang="en-US" sz="1200" i="1">
                            <a:latin typeface="Cambria Math" panose="02040503050406030204" pitchFamily="18" charset="0"/>
                            <a:ea typeface="Cambria Math" panose="02040503050406030204" pitchFamily="18" charset="0"/>
                          </a:rPr>
                        </m:ctrlPr>
                      </m:sSupPr>
                      <m:e>
                        <m:r>
                          <a:rPr lang="en-US" sz="1200" i="1">
                            <a:latin typeface="Cambria Math" panose="02040503050406030204" pitchFamily="18" charset="0"/>
                            <a:ea typeface="Cambria Math" panose="02040503050406030204" pitchFamily="18" charset="0"/>
                          </a:rPr>
                          <m:t>10</m:t>
                        </m:r>
                      </m:e>
                      <m:sup>
                        <m:r>
                          <a:rPr lang="en-US" sz="1200" i="1">
                            <a:latin typeface="Cambria Math" panose="02040503050406030204" pitchFamily="18" charset="0"/>
                            <a:ea typeface="Cambria Math" panose="02040503050406030204" pitchFamily="18" charset="0"/>
                          </a:rPr>
                          <m:t>1</m:t>
                        </m:r>
                      </m:sup>
                    </m:sSup>
                    <m:r>
                      <a:rPr lang="en-US" sz="1200" i="1">
                        <a:latin typeface="Cambria Math" panose="02040503050406030204" pitchFamily="18" charset="0"/>
                        <a:ea typeface="Cambria Math" panose="02040503050406030204" pitchFamily="18" charset="0"/>
                      </a:rPr>
                      <m:t>+7×</m:t>
                    </m:r>
                    <m:sSup>
                      <m:sSupPr>
                        <m:ctrlPr>
                          <a:rPr lang="en-US" sz="1200" i="1">
                            <a:latin typeface="Cambria Math" panose="02040503050406030204" pitchFamily="18" charset="0"/>
                            <a:ea typeface="Cambria Math" panose="02040503050406030204" pitchFamily="18" charset="0"/>
                          </a:rPr>
                        </m:ctrlPr>
                      </m:sSupPr>
                      <m:e>
                        <m:r>
                          <a:rPr lang="en-US" sz="1200" i="1">
                            <a:latin typeface="Cambria Math" panose="02040503050406030204" pitchFamily="18" charset="0"/>
                            <a:ea typeface="Cambria Math" panose="02040503050406030204" pitchFamily="18" charset="0"/>
                          </a:rPr>
                          <m:t>10</m:t>
                        </m:r>
                      </m:e>
                      <m:sup>
                        <m:r>
                          <a:rPr lang="en-US" sz="1200" i="1">
                            <a:latin typeface="Cambria Math" panose="02040503050406030204" pitchFamily="18" charset="0"/>
                            <a:ea typeface="Cambria Math" panose="02040503050406030204" pitchFamily="18" charset="0"/>
                          </a:rPr>
                          <m:t>0</m:t>
                        </m:r>
                      </m:sup>
                    </m:sSup>
                  </m:oMath>
                </a14:m>
                <a:endParaRPr lang="en-US" b="0" i="0" dirty="0">
                  <a:solidFill>
                    <a:srgbClr val="202122"/>
                  </a:solidFill>
                  <a:effectLst/>
                  <a:latin typeface="Arial" panose="020B0604020202020204" pitchFamily="34" charset="0"/>
                </a:endParaRPr>
              </a:p>
            </p:txBody>
          </p:sp>
        </mc:Choice>
        <mc:Fallback xmlns="">
          <p:sp>
            <p:nvSpPr>
              <p:cNvPr id="3" name="Notes Placeholder 2">
                <a:extLst>
                  <a:ext uri="{FF2B5EF4-FFF2-40B4-BE49-F238E27FC236}">
                    <a16:creationId xmlns:a16="http://schemas.microsoft.com/office/drawing/2014/main" id="{5943D6D7-D7EA-043A-B8A6-2D4799CFC80C}"/>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In school, you learned that you can break it down as </a:t>
                </a:r>
                <a:r>
                  <a:rPr lang="en-US" sz="1200" b="0" i="0">
                    <a:latin typeface="Cambria Math" panose="02040503050406030204" pitchFamily="18" charset="0"/>
                    <a:ea typeface="Cambria Math" panose="02040503050406030204" pitchFamily="18" charset="0"/>
                  </a:rPr>
                  <a:t>9000+200+40+7</a:t>
                </a:r>
                <a:r>
                  <a:rPr lang="en-US" b="0" i="0" dirty="0">
                    <a:solidFill>
                      <a:srgbClr val="202122"/>
                    </a:solidFill>
                    <a:effectLst/>
                    <a:latin typeface="Arial" panose="020B0604020202020204" pitchFamily="34" charset="0"/>
                  </a:rPr>
                  <a:t> which if we think in terms of base 10 can be written as </a:t>
                </a:r>
                <a:r>
                  <a:rPr lang="en-US" sz="1200" i="0">
                    <a:latin typeface="Cambria Math" panose="02040503050406030204" pitchFamily="18" charset="0"/>
                    <a:ea typeface="Cambria Math" panose="02040503050406030204" pitchFamily="18" charset="0"/>
                  </a:rPr>
                  <a:t>9×10^3+2×10^2+4×10^1+7×10^0</a:t>
                </a:r>
                <a:endParaRPr lang="en-US" b="0" i="0" dirty="0">
                  <a:solidFill>
                    <a:srgbClr val="202122"/>
                  </a:solidFill>
                  <a:effectLst/>
                  <a:latin typeface="Arial" panose="020B0604020202020204" pitchFamily="34" charset="0"/>
                </a:endParaRPr>
              </a:p>
            </p:txBody>
          </p:sp>
        </mc:Fallback>
      </mc:AlternateContent>
      <p:sp>
        <p:nvSpPr>
          <p:cNvPr id="4" name="Slide Number Placeholder 3">
            <a:extLst>
              <a:ext uri="{FF2B5EF4-FFF2-40B4-BE49-F238E27FC236}">
                <a16:creationId xmlns:a16="http://schemas.microsoft.com/office/drawing/2014/main" id="{23EB0CDA-36CE-1491-5876-CDF9D12436CF}"/>
              </a:ext>
            </a:extLst>
          </p:cNvPr>
          <p:cNvSpPr>
            <a:spLocks noGrp="1"/>
          </p:cNvSpPr>
          <p:nvPr>
            <p:ph type="sldNum" sz="quarter" idx="5"/>
          </p:nvPr>
        </p:nvSpPr>
        <p:spPr/>
        <p:txBody>
          <a:bodyPr/>
          <a:lstStyle/>
          <a:p>
            <a:fld id="{D1EC9309-185D-B241-857D-6AB647741F6D}" type="slidenum">
              <a:rPr lang="en-US" smtClean="0"/>
              <a:t>15</a:t>
            </a:fld>
            <a:endParaRPr lang="en-US"/>
          </a:p>
        </p:txBody>
      </p:sp>
    </p:spTree>
    <p:extLst>
      <p:ext uri="{BB962C8B-B14F-4D97-AF65-F5344CB8AC3E}">
        <p14:creationId xmlns:p14="http://schemas.microsoft.com/office/powerpoint/2010/main" val="303141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A553C-0BC3-86FA-ACEC-B70BE50A5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DD1C5B-4C51-D60C-0534-28D41DF411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A2F5A0-8424-6CB6-A184-403626BD28E5}"/>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More formally, if we take a decimal number with n digits we can break it down as the sum of individual digits that are multiplied with increasingly larger powers of 10. Starting with the right-most digit, that would be multiplied with 1 or 10^0. The second to last would be multiplied with 10 or 10^1. Third from the right, would be multiplied with 100 or 10^2 and so on. Notice that each column is 10 times larger than the one on the right. </a:t>
            </a:r>
          </a:p>
        </p:txBody>
      </p:sp>
      <p:sp>
        <p:nvSpPr>
          <p:cNvPr id="4" name="Slide Number Placeholder 3">
            <a:extLst>
              <a:ext uri="{FF2B5EF4-FFF2-40B4-BE49-F238E27FC236}">
                <a16:creationId xmlns:a16="http://schemas.microsoft.com/office/drawing/2014/main" id="{8C94AC95-30D1-AE0E-DBF2-7BF0A2757F30}"/>
              </a:ext>
            </a:extLst>
          </p:cNvPr>
          <p:cNvSpPr>
            <a:spLocks noGrp="1"/>
          </p:cNvSpPr>
          <p:nvPr>
            <p:ph type="sldNum" sz="quarter" idx="5"/>
          </p:nvPr>
        </p:nvSpPr>
        <p:spPr/>
        <p:txBody>
          <a:bodyPr/>
          <a:lstStyle/>
          <a:p>
            <a:fld id="{D1EC9309-185D-B241-857D-6AB647741F6D}" type="slidenum">
              <a:rPr lang="en-US" smtClean="0"/>
              <a:t>16</a:t>
            </a:fld>
            <a:endParaRPr lang="en-US"/>
          </a:p>
        </p:txBody>
      </p:sp>
    </p:spTree>
    <p:extLst>
      <p:ext uri="{BB962C8B-B14F-4D97-AF65-F5344CB8AC3E}">
        <p14:creationId xmlns:p14="http://schemas.microsoft.com/office/powerpoint/2010/main" val="2219577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DEADE-BA5E-00B8-B07C-614FC0483E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3A98A-C1DE-033B-AC2B-ADC2A8E725BC}"/>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E566CD79-24AB-D17D-DCE9-6E2D9FA43130}"/>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If we know that with n digits, </a:t>
                </a:r>
                <a14:m>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𝑑</m:t>
                        </m:r>
                      </m:e>
                      <m:sub>
                        <m:r>
                          <a:rPr lang="en-US" sz="1200" b="0" i="1" smtClean="0">
                            <a:latin typeface="Cambria Math" panose="02040503050406030204" pitchFamily="18" charset="0"/>
                          </a:rPr>
                          <m:t>𝑛</m:t>
                        </m:r>
                        <m:r>
                          <a:rPr lang="en-US" sz="1200" b="0" i="1" smtClean="0">
                            <a:latin typeface="Cambria Math" panose="02040503050406030204" pitchFamily="18" charset="0"/>
                          </a:rPr>
                          <m:t>−1</m:t>
                        </m:r>
                      </m:sub>
                    </m:sSub>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m:t>
                        </m:r>
                        <m:r>
                          <a:rPr lang="en-US" sz="1200" b="0" i="1" smtClean="0">
                            <a:latin typeface="Cambria Math" panose="02040503050406030204" pitchFamily="18" charset="0"/>
                          </a:rPr>
                          <m:t>𝑑</m:t>
                        </m:r>
                      </m:e>
                      <m:sub>
                        <m:r>
                          <a:rPr lang="en-US" sz="1200" b="0" i="1" smtClean="0">
                            <a:latin typeface="Cambria Math" panose="02040503050406030204" pitchFamily="18" charset="0"/>
                          </a:rPr>
                          <m:t>2</m:t>
                        </m:r>
                      </m:sub>
                    </m:sSub>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𝑑</m:t>
                        </m:r>
                      </m:e>
                      <m:sub>
                        <m:r>
                          <a:rPr lang="en-US" sz="1200" b="0" i="1" smtClean="0">
                            <a:latin typeface="Cambria Math" panose="02040503050406030204" pitchFamily="18" charset="0"/>
                          </a:rPr>
                          <m:t>1</m:t>
                        </m:r>
                      </m:sub>
                    </m:sSub>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𝑑</m:t>
                        </m:r>
                      </m:e>
                      <m:sub>
                        <m:r>
                          <a:rPr lang="en-US" sz="1200" b="0" i="1" smtClean="0">
                            <a:latin typeface="Cambria Math" panose="02040503050406030204" pitchFamily="18" charset="0"/>
                          </a:rPr>
                          <m:t>0</m:t>
                        </m:r>
                      </m:sub>
                    </m:sSub>
                  </m:oMath>
                </a14:m>
                <a:r>
                  <a:rPr lang="en-US" sz="1200" dirty="0"/>
                  <a:t> represents the integer </a:t>
                </a:r>
                <a14:m>
                  <m:oMath xmlns:m="http://schemas.openxmlformats.org/officeDocument/2006/math">
                    <m:sSub>
                      <m:sSubPr>
                        <m:ctrlPr>
                          <a:rPr lang="en-US" sz="1200" i="1">
                            <a:latin typeface="Cambria Math" panose="02040503050406030204" pitchFamily="18" charset="0"/>
                          </a:rPr>
                        </m:ctrlPr>
                      </m:sSubPr>
                      <m:e>
                        <m:r>
                          <a:rPr lang="en-US" sz="1200" i="1">
                            <a:latin typeface="Cambria Math" panose="02040503050406030204" pitchFamily="18" charset="0"/>
                          </a:rPr>
                          <m:t>𝑑</m:t>
                        </m:r>
                      </m:e>
                      <m:sub>
                        <m:r>
                          <a:rPr lang="en-US" sz="1200" i="1">
                            <a:latin typeface="Cambria Math" panose="02040503050406030204" pitchFamily="18" charset="0"/>
                          </a:rPr>
                          <m:t>𝑛</m:t>
                        </m:r>
                        <m:r>
                          <a:rPr lang="en-US" sz="1200" i="1">
                            <a:latin typeface="Cambria Math" panose="02040503050406030204" pitchFamily="18" charset="0"/>
                          </a:rPr>
                          <m:t>−1</m:t>
                        </m:r>
                      </m:sub>
                    </m:sSub>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10</m:t>
                        </m:r>
                      </m:e>
                      <m:sup>
                        <m:r>
                          <a:rPr lang="en-US" sz="1200" b="0" i="1" smtClean="0">
                            <a:latin typeface="Cambria Math" panose="02040503050406030204" pitchFamily="18" charset="0"/>
                          </a:rPr>
                          <m:t>𝑛</m:t>
                        </m:r>
                        <m:r>
                          <a:rPr lang="en-US" sz="1200" b="0" i="1" smtClean="0">
                            <a:latin typeface="Cambria Math" panose="02040503050406030204" pitchFamily="18" charset="0"/>
                          </a:rPr>
                          <m:t>−1</m:t>
                        </m:r>
                      </m:sup>
                    </m:sSup>
                    <m:r>
                      <a:rPr lang="en-US" sz="1200" b="0" i="1" smtClean="0">
                        <a:latin typeface="Cambria Math" panose="02040503050406030204" pitchFamily="18" charset="0"/>
                      </a:rPr>
                      <m:t>+</m:t>
                    </m:r>
                    <m:sSub>
                      <m:sSubPr>
                        <m:ctrlPr>
                          <a:rPr lang="en-US" sz="1200" i="1">
                            <a:latin typeface="Cambria Math" panose="02040503050406030204" pitchFamily="18" charset="0"/>
                          </a:rPr>
                        </m:ctrlPr>
                      </m:sSubPr>
                      <m:e>
                        <m:r>
                          <a:rPr lang="en-US" sz="1200" i="1">
                            <a:latin typeface="Cambria Math" panose="02040503050406030204" pitchFamily="18" charset="0"/>
                          </a:rPr>
                          <m:t>…</m:t>
                        </m:r>
                        <m:r>
                          <a:rPr lang="en-US" sz="1200" b="0" i="1" smtClean="0">
                            <a:latin typeface="Cambria Math" panose="02040503050406030204" pitchFamily="18" charset="0"/>
                          </a:rPr>
                          <m:t>+</m:t>
                        </m:r>
                        <m:r>
                          <a:rPr lang="en-US" sz="1200" i="1">
                            <a:latin typeface="Cambria Math" panose="02040503050406030204" pitchFamily="18" charset="0"/>
                          </a:rPr>
                          <m:t>𝑑</m:t>
                        </m:r>
                      </m:e>
                      <m:sub>
                        <m:r>
                          <a:rPr lang="en-US" sz="1200" i="1">
                            <a:latin typeface="Cambria Math" panose="02040503050406030204" pitchFamily="18" charset="0"/>
                          </a:rPr>
                          <m:t>2</m:t>
                        </m:r>
                      </m:sub>
                    </m:sSub>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10</m:t>
                        </m:r>
                      </m:e>
                      <m:sup>
                        <m:r>
                          <a:rPr lang="en-US" sz="1200" b="0" i="1" smtClean="0">
                            <a:latin typeface="Cambria Math" panose="02040503050406030204" pitchFamily="18" charset="0"/>
                          </a:rPr>
                          <m:t>2</m:t>
                        </m:r>
                      </m:sup>
                    </m:sSup>
                    <m:r>
                      <a:rPr lang="en-US" sz="1200" b="0" i="1" smtClean="0">
                        <a:latin typeface="Cambria Math" panose="02040503050406030204" pitchFamily="18" charset="0"/>
                      </a:rPr>
                      <m:t>+</m:t>
                    </m:r>
                    <m:sSub>
                      <m:sSubPr>
                        <m:ctrlPr>
                          <a:rPr lang="en-US" sz="1200" i="1">
                            <a:latin typeface="Cambria Math" panose="02040503050406030204" pitchFamily="18" charset="0"/>
                          </a:rPr>
                        </m:ctrlPr>
                      </m:sSubPr>
                      <m:e>
                        <m:r>
                          <a:rPr lang="en-US" sz="1200" i="1">
                            <a:latin typeface="Cambria Math" panose="02040503050406030204" pitchFamily="18" charset="0"/>
                          </a:rPr>
                          <m:t>𝑑</m:t>
                        </m:r>
                      </m:e>
                      <m:sub>
                        <m:r>
                          <a:rPr lang="en-US" sz="1200" i="1">
                            <a:latin typeface="Cambria Math" panose="02040503050406030204" pitchFamily="18" charset="0"/>
                          </a:rPr>
                          <m:t>1</m:t>
                        </m:r>
                      </m:sub>
                    </m:sSub>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10</m:t>
                        </m:r>
                      </m:e>
                      <m:sup>
                        <m:r>
                          <a:rPr lang="en-US" sz="1200" b="0" i="1" smtClean="0">
                            <a:latin typeface="Cambria Math" panose="02040503050406030204" pitchFamily="18" charset="0"/>
                          </a:rPr>
                          <m:t>1</m:t>
                        </m:r>
                      </m:sup>
                    </m:sSup>
                    <m:r>
                      <a:rPr lang="en-US" sz="1200" b="0" i="1" smtClean="0">
                        <a:latin typeface="Cambria Math" panose="02040503050406030204" pitchFamily="18" charset="0"/>
                      </a:rPr>
                      <m:t>+</m:t>
                    </m:r>
                    <m:sSub>
                      <m:sSubPr>
                        <m:ctrlPr>
                          <a:rPr lang="en-US" sz="1200" i="1">
                            <a:latin typeface="Cambria Math" panose="02040503050406030204" pitchFamily="18" charset="0"/>
                          </a:rPr>
                        </m:ctrlPr>
                      </m:sSubPr>
                      <m:e>
                        <m:r>
                          <a:rPr lang="en-US" sz="1200" i="1">
                            <a:latin typeface="Cambria Math" panose="02040503050406030204" pitchFamily="18" charset="0"/>
                          </a:rPr>
                          <m:t>𝑑</m:t>
                        </m:r>
                      </m:e>
                      <m:sub>
                        <m:r>
                          <a:rPr lang="en-US" sz="1200" i="1">
                            <a:latin typeface="Cambria Math" panose="02040503050406030204" pitchFamily="18" charset="0"/>
                          </a:rPr>
                          <m:t>0</m:t>
                        </m:r>
                      </m:sub>
                    </m:sSub>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10</m:t>
                        </m:r>
                      </m:e>
                      <m:sup>
                        <m:r>
                          <a:rPr lang="en-US" sz="1200" b="0" i="1" smtClean="0">
                            <a:latin typeface="Cambria Math" panose="02040503050406030204" pitchFamily="18" charset="0"/>
                          </a:rPr>
                          <m:t>0</m:t>
                        </m:r>
                      </m:sup>
                    </m:sSup>
                    <m:r>
                      <a:rPr lang="en-US" sz="1200" b="0" i="1" smtClean="0">
                        <a:latin typeface="Cambria Math" panose="02040503050406030204" pitchFamily="18" charset="0"/>
                      </a:rPr>
                      <m:t> </m:t>
                    </m:r>
                  </m:oMath>
                </a14:m>
                <a:r>
                  <a:rPr lang="en-US" b="0" i="0" dirty="0">
                    <a:solidFill>
                      <a:srgbClr val="202122"/>
                    </a:solidFill>
                    <a:effectLst/>
                    <a:latin typeface="Arial" panose="020B0604020202020204" pitchFamily="34" charset="0"/>
                  </a:rPr>
                  <a:t>and we have 3 digits,</a:t>
                </a:r>
                <a:r>
                  <a:rPr lang="en-US" b="0" i="0" baseline="0" dirty="0">
                    <a:solidFill>
                      <a:srgbClr val="202122"/>
                    </a:solidFill>
                    <a:effectLst/>
                    <a:latin typeface="Arial" panose="020B0604020202020204" pitchFamily="34" charset="0"/>
                  </a:rPr>
                  <a:t> how many decimal numbers can we represent?</a:t>
                </a:r>
                <a:endParaRPr lang="en-US" b="0" i="0" dirty="0">
                  <a:solidFill>
                    <a:srgbClr val="202122"/>
                  </a:solidFill>
                  <a:effectLst/>
                  <a:latin typeface="Arial" panose="020B0604020202020204" pitchFamily="34" charset="0"/>
                </a:endParaRPr>
              </a:p>
            </p:txBody>
          </p:sp>
        </mc:Choice>
        <mc:Fallback xmlns="">
          <p:sp>
            <p:nvSpPr>
              <p:cNvPr id="3" name="Notes Placeholder 2">
                <a:extLst>
                  <a:ext uri="{FF2B5EF4-FFF2-40B4-BE49-F238E27FC236}">
                    <a16:creationId xmlns:a16="http://schemas.microsoft.com/office/drawing/2014/main" id="{E566CD79-24AB-D17D-DCE9-6E2D9FA43130}"/>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If we know that with n digits, </a:t>
                </a:r>
                <a:r>
                  <a:rPr lang="en-US" sz="1200" b="0" i="0">
                    <a:latin typeface="Cambria Math" panose="02040503050406030204" pitchFamily="18" charset="0"/>
                  </a:rPr>
                  <a:t>𝑑_(𝑛−1) 〖…𝑑〗_2 𝑑_1 𝑑_0</a:t>
                </a:r>
                <a:r>
                  <a:rPr lang="en-US" sz="1200" dirty="0"/>
                  <a:t> represents the integer </a:t>
                </a:r>
                <a:r>
                  <a:rPr lang="en-US" sz="1200" i="0">
                    <a:latin typeface="Cambria Math" panose="02040503050406030204" pitchFamily="18" charset="0"/>
                  </a:rPr>
                  <a:t>𝑑_(𝑛−1)</a:t>
                </a:r>
                <a:r>
                  <a:rPr lang="en-US" sz="1200" b="0" i="0">
                    <a:latin typeface="Cambria Math" panose="02040503050406030204" pitchFamily="18" charset="0"/>
                  </a:rPr>
                  <a:t> 10^(𝑛−1)+</a:t>
                </a:r>
                <a:r>
                  <a:rPr lang="en-US" sz="1200" i="0">
                    <a:latin typeface="Cambria Math" panose="02040503050406030204" pitchFamily="18" charset="0"/>
                  </a:rPr>
                  <a:t>〖…</a:t>
                </a:r>
                <a:r>
                  <a:rPr lang="en-US" sz="1200" b="0" i="0">
                    <a:latin typeface="Cambria Math" panose="02040503050406030204" pitchFamily="18" charset="0"/>
                  </a:rPr>
                  <a:t>+</a:t>
                </a:r>
                <a:r>
                  <a:rPr lang="en-US" sz="1200" i="0">
                    <a:latin typeface="Cambria Math" panose="02040503050406030204" pitchFamily="18" charset="0"/>
                  </a:rPr>
                  <a:t>𝑑〗_2</a:t>
                </a:r>
                <a:r>
                  <a:rPr lang="en-US" sz="1200" b="0" i="0">
                    <a:latin typeface="Cambria Math" panose="02040503050406030204" pitchFamily="18" charset="0"/>
                  </a:rPr>
                  <a:t> 10^2+</a:t>
                </a:r>
                <a:r>
                  <a:rPr lang="en-US" sz="1200" i="0">
                    <a:latin typeface="Cambria Math" panose="02040503050406030204" pitchFamily="18" charset="0"/>
                  </a:rPr>
                  <a:t>𝑑_1</a:t>
                </a:r>
                <a:r>
                  <a:rPr lang="en-US" sz="1200" b="0" i="0">
                    <a:latin typeface="Cambria Math" panose="02040503050406030204" pitchFamily="18" charset="0"/>
                  </a:rPr>
                  <a:t> 10^1+</a:t>
                </a:r>
                <a:r>
                  <a:rPr lang="en-US" sz="1200" i="0">
                    <a:latin typeface="Cambria Math" panose="02040503050406030204" pitchFamily="18" charset="0"/>
                  </a:rPr>
                  <a:t>𝑑_0</a:t>
                </a:r>
                <a:r>
                  <a:rPr lang="en-US" sz="1200" b="0" i="0">
                    <a:latin typeface="Cambria Math" panose="02040503050406030204" pitchFamily="18" charset="0"/>
                  </a:rPr>
                  <a:t> 10^0  </a:t>
                </a:r>
                <a:r>
                  <a:rPr lang="en-US" b="0" i="0" dirty="0">
                    <a:solidFill>
                      <a:srgbClr val="202122"/>
                    </a:solidFill>
                    <a:effectLst/>
                    <a:latin typeface="Arial" panose="020B0604020202020204" pitchFamily="34" charset="0"/>
                  </a:rPr>
                  <a:t>and we have 3 digits,</a:t>
                </a:r>
                <a:r>
                  <a:rPr lang="en-US" b="0" i="0" baseline="0" dirty="0">
                    <a:solidFill>
                      <a:srgbClr val="202122"/>
                    </a:solidFill>
                    <a:effectLst/>
                    <a:latin typeface="Arial" panose="020B0604020202020204" pitchFamily="34" charset="0"/>
                  </a:rPr>
                  <a:t> how many decimal numbers can we represent?</a:t>
                </a:r>
                <a:endParaRPr lang="en-US" b="0" i="0" dirty="0">
                  <a:solidFill>
                    <a:srgbClr val="202122"/>
                  </a:solidFill>
                  <a:effectLst/>
                  <a:latin typeface="Arial" panose="020B0604020202020204" pitchFamily="34" charset="0"/>
                </a:endParaRPr>
              </a:p>
            </p:txBody>
          </p:sp>
        </mc:Fallback>
      </mc:AlternateContent>
      <p:sp>
        <p:nvSpPr>
          <p:cNvPr id="4" name="Slide Number Placeholder 3">
            <a:extLst>
              <a:ext uri="{FF2B5EF4-FFF2-40B4-BE49-F238E27FC236}">
                <a16:creationId xmlns:a16="http://schemas.microsoft.com/office/drawing/2014/main" id="{E22FCFE4-7B31-D95F-A462-E59A03F31D0C}"/>
              </a:ext>
            </a:extLst>
          </p:cNvPr>
          <p:cNvSpPr>
            <a:spLocks noGrp="1"/>
          </p:cNvSpPr>
          <p:nvPr>
            <p:ph type="sldNum" sz="quarter" idx="5"/>
          </p:nvPr>
        </p:nvSpPr>
        <p:spPr/>
        <p:txBody>
          <a:bodyPr/>
          <a:lstStyle/>
          <a:p>
            <a:fld id="{D1EC9309-185D-B241-857D-6AB647741F6D}" type="slidenum">
              <a:rPr lang="en-US" smtClean="0"/>
              <a:t>17</a:t>
            </a:fld>
            <a:endParaRPr lang="en-US"/>
          </a:p>
        </p:txBody>
      </p:sp>
    </p:spTree>
    <p:extLst>
      <p:ext uri="{BB962C8B-B14F-4D97-AF65-F5344CB8AC3E}">
        <p14:creationId xmlns:p14="http://schemas.microsoft.com/office/powerpoint/2010/main" val="2143665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7CC95-0BB3-8A78-DF9F-CFA7C509B2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FD1FC3-88E5-B3CE-614E-2FF46C7E01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8264B5-B147-5BAF-235F-A53BE84BD765}"/>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We could represent 1000 numbers: 0, 1, 2, 3, all the way to 999</a:t>
            </a:r>
          </a:p>
        </p:txBody>
      </p:sp>
      <p:sp>
        <p:nvSpPr>
          <p:cNvPr id="4" name="Slide Number Placeholder 3">
            <a:extLst>
              <a:ext uri="{FF2B5EF4-FFF2-40B4-BE49-F238E27FC236}">
                <a16:creationId xmlns:a16="http://schemas.microsoft.com/office/drawing/2014/main" id="{877DF81B-BE70-C6EE-045D-1584C5E46A3F}"/>
              </a:ext>
            </a:extLst>
          </p:cNvPr>
          <p:cNvSpPr>
            <a:spLocks noGrp="1"/>
          </p:cNvSpPr>
          <p:nvPr>
            <p:ph type="sldNum" sz="quarter" idx="5"/>
          </p:nvPr>
        </p:nvSpPr>
        <p:spPr/>
        <p:txBody>
          <a:bodyPr/>
          <a:lstStyle/>
          <a:p>
            <a:fld id="{D1EC9309-185D-B241-857D-6AB647741F6D}" type="slidenum">
              <a:rPr lang="en-US" smtClean="0"/>
              <a:t>18</a:t>
            </a:fld>
            <a:endParaRPr lang="en-US"/>
          </a:p>
        </p:txBody>
      </p:sp>
    </p:spTree>
    <p:extLst>
      <p:ext uri="{BB962C8B-B14F-4D97-AF65-F5344CB8AC3E}">
        <p14:creationId xmlns:p14="http://schemas.microsoft.com/office/powerpoint/2010/main" val="2906071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EFBC0-E76B-5FD3-5EB7-36538EEADA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95CB3D-A49C-E687-0FAF-0AE9E2DA2F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7532F9-CB48-EFDA-9286-25A5C42AA8AD}"/>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What if we had n digits?</a:t>
            </a:r>
          </a:p>
        </p:txBody>
      </p:sp>
      <p:sp>
        <p:nvSpPr>
          <p:cNvPr id="4" name="Slide Number Placeholder 3">
            <a:extLst>
              <a:ext uri="{FF2B5EF4-FFF2-40B4-BE49-F238E27FC236}">
                <a16:creationId xmlns:a16="http://schemas.microsoft.com/office/drawing/2014/main" id="{1C071E4A-6F89-895C-C0A7-83A3EBB23973}"/>
              </a:ext>
            </a:extLst>
          </p:cNvPr>
          <p:cNvSpPr>
            <a:spLocks noGrp="1"/>
          </p:cNvSpPr>
          <p:nvPr>
            <p:ph type="sldNum" sz="quarter" idx="5"/>
          </p:nvPr>
        </p:nvSpPr>
        <p:spPr/>
        <p:txBody>
          <a:bodyPr/>
          <a:lstStyle/>
          <a:p>
            <a:fld id="{D1EC9309-185D-B241-857D-6AB647741F6D}" type="slidenum">
              <a:rPr lang="en-US" smtClean="0"/>
              <a:t>19</a:t>
            </a:fld>
            <a:endParaRPr lang="en-US"/>
          </a:p>
        </p:txBody>
      </p:sp>
    </p:spTree>
    <p:extLst>
      <p:ext uri="{BB962C8B-B14F-4D97-AF65-F5344CB8AC3E}">
        <p14:creationId xmlns:p14="http://schemas.microsoft.com/office/powerpoint/2010/main" val="25958418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79910-8B9F-4836-4366-0E8012B390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3FC795-1297-5575-6BCC-B8D4370E66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7D7CA3-1257-4612-D1E6-C563C857E634}"/>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It would be 10^n, in the range of 0, 1, 2, …, 10^n -1, if we assume only positive numbers</a:t>
            </a:r>
          </a:p>
        </p:txBody>
      </p:sp>
      <p:sp>
        <p:nvSpPr>
          <p:cNvPr id="4" name="Slide Number Placeholder 3">
            <a:extLst>
              <a:ext uri="{FF2B5EF4-FFF2-40B4-BE49-F238E27FC236}">
                <a16:creationId xmlns:a16="http://schemas.microsoft.com/office/drawing/2014/main" id="{16BCF2C7-7626-2567-2B53-ED18CF5EAC79}"/>
              </a:ext>
            </a:extLst>
          </p:cNvPr>
          <p:cNvSpPr>
            <a:spLocks noGrp="1"/>
          </p:cNvSpPr>
          <p:nvPr>
            <p:ph type="sldNum" sz="quarter" idx="5"/>
          </p:nvPr>
        </p:nvSpPr>
        <p:spPr/>
        <p:txBody>
          <a:bodyPr/>
          <a:lstStyle/>
          <a:p>
            <a:fld id="{D1EC9309-185D-B241-857D-6AB647741F6D}" type="slidenum">
              <a:rPr lang="en-US" smtClean="0"/>
              <a:t>20</a:t>
            </a:fld>
            <a:endParaRPr lang="en-US"/>
          </a:p>
        </p:txBody>
      </p:sp>
    </p:spTree>
    <p:extLst>
      <p:ext uri="{BB962C8B-B14F-4D97-AF65-F5344CB8AC3E}">
        <p14:creationId xmlns:p14="http://schemas.microsoft.com/office/powerpoint/2010/main" val="25421347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8C1DE-3285-D3F3-3216-BF60B87D63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FE5FA0-49AA-F9DB-C771-29D7D181EA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6CD6D7-D823-6FF1-CCC0-D1B248DDB863}"/>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Let's try to extrapolate a bit from the decimal system. In the decimal system, we worked with 10 digits: 0, 1, 2, …, 9. If we were to apply the same thinking, which are the digits we would work with in base 5?</a:t>
            </a:r>
          </a:p>
        </p:txBody>
      </p:sp>
      <p:sp>
        <p:nvSpPr>
          <p:cNvPr id="4" name="Slide Number Placeholder 3">
            <a:extLst>
              <a:ext uri="{FF2B5EF4-FFF2-40B4-BE49-F238E27FC236}">
                <a16:creationId xmlns:a16="http://schemas.microsoft.com/office/drawing/2014/main" id="{CC7FC1A2-28F7-A7C3-A176-91154F03C8C9}"/>
              </a:ext>
            </a:extLst>
          </p:cNvPr>
          <p:cNvSpPr>
            <a:spLocks noGrp="1"/>
          </p:cNvSpPr>
          <p:nvPr>
            <p:ph type="sldNum" sz="quarter" idx="5"/>
          </p:nvPr>
        </p:nvSpPr>
        <p:spPr/>
        <p:txBody>
          <a:bodyPr/>
          <a:lstStyle/>
          <a:p>
            <a:fld id="{D1EC9309-185D-B241-857D-6AB647741F6D}" type="slidenum">
              <a:rPr lang="en-US" smtClean="0"/>
              <a:t>21</a:t>
            </a:fld>
            <a:endParaRPr lang="en-US"/>
          </a:p>
        </p:txBody>
      </p:sp>
    </p:spTree>
    <p:extLst>
      <p:ext uri="{BB962C8B-B14F-4D97-AF65-F5344CB8AC3E}">
        <p14:creationId xmlns:p14="http://schemas.microsoft.com/office/powerpoint/2010/main" val="6119035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C5F71-5790-3D20-3091-7352117454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38BB97-6504-7BF9-7CE4-B552E0162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67322F-5A3D-E594-B7AD-C17F1C6A8F6B}"/>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We would have five digits, 0, 1, 2, 3, 4.</a:t>
            </a:r>
          </a:p>
        </p:txBody>
      </p:sp>
      <p:sp>
        <p:nvSpPr>
          <p:cNvPr id="4" name="Slide Number Placeholder 3">
            <a:extLst>
              <a:ext uri="{FF2B5EF4-FFF2-40B4-BE49-F238E27FC236}">
                <a16:creationId xmlns:a16="http://schemas.microsoft.com/office/drawing/2014/main" id="{EFCD00B0-1FA1-67C7-8C5C-2677707CBA1E}"/>
              </a:ext>
            </a:extLst>
          </p:cNvPr>
          <p:cNvSpPr>
            <a:spLocks noGrp="1"/>
          </p:cNvSpPr>
          <p:nvPr>
            <p:ph type="sldNum" sz="quarter" idx="5"/>
          </p:nvPr>
        </p:nvSpPr>
        <p:spPr/>
        <p:txBody>
          <a:bodyPr/>
          <a:lstStyle/>
          <a:p>
            <a:fld id="{D1EC9309-185D-B241-857D-6AB647741F6D}" type="slidenum">
              <a:rPr lang="en-US" smtClean="0"/>
              <a:t>22</a:t>
            </a:fld>
            <a:endParaRPr lang="en-US"/>
          </a:p>
        </p:txBody>
      </p:sp>
    </p:spTree>
    <p:extLst>
      <p:ext uri="{BB962C8B-B14F-4D97-AF65-F5344CB8AC3E}">
        <p14:creationId xmlns:p14="http://schemas.microsoft.com/office/powerpoint/2010/main" val="9049491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54D80-D682-4D68-DBCC-7BABD40F53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3B6B62-B74B-3E9A-CBB1-5B6F10E4B9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545F79-9D5B-FC6B-9149-F659DE653A83}"/>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 will now show you a base-5 number. Thinking similarly to what we did with base 10, what number is 243_5?</a:t>
            </a:r>
          </a:p>
        </p:txBody>
      </p:sp>
      <p:sp>
        <p:nvSpPr>
          <p:cNvPr id="4" name="Slide Number Placeholder 3">
            <a:extLst>
              <a:ext uri="{FF2B5EF4-FFF2-40B4-BE49-F238E27FC236}">
                <a16:creationId xmlns:a16="http://schemas.microsoft.com/office/drawing/2014/main" id="{6E2A1988-5FA7-0D59-DB1C-FD690218B437}"/>
              </a:ext>
            </a:extLst>
          </p:cNvPr>
          <p:cNvSpPr>
            <a:spLocks noGrp="1"/>
          </p:cNvSpPr>
          <p:nvPr>
            <p:ph type="sldNum" sz="quarter" idx="5"/>
          </p:nvPr>
        </p:nvSpPr>
        <p:spPr/>
        <p:txBody>
          <a:bodyPr/>
          <a:lstStyle/>
          <a:p>
            <a:fld id="{D1EC9309-185D-B241-857D-6AB647741F6D}" type="slidenum">
              <a:rPr lang="en-US" smtClean="0"/>
              <a:t>23</a:t>
            </a:fld>
            <a:endParaRPr lang="en-US"/>
          </a:p>
        </p:txBody>
      </p:sp>
    </p:spTree>
    <p:extLst>
      <p:ext uri="{BB962C8B-B14F-4D97-AF65-F5344CB8AC3E}">
        <p14:creationId xmlns:p14="http://schemas.microsoft.com/office/powerpoint/2010/main" val="19161597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B55D9-399A-D011-0281-914B0D3B1B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A4A220-974C-DA8C-A0DA-3E6CC9B7B32F}"/>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84F75D90-753B-0719-C1FC-A6FA00EC367A}"/>
                  </a:ext>
                </a:extLst>
              </p:cNvPr>
              <p:cNvSpPr>
                <a:spLocks noGrp="1"/>
              </p:cNvSpPr>
              <p:nvPr>
                <p:ph type="body" idx="1"/>
              </p:nvPr>
            </p:nvSpPr>
            <p:spPr/>
            <p:txBody>
              <a:bodyPr/>
              <a:lstStyle/>
              <a:p>
                <a:pPr lvl="2"/>
                <a:r>
                  <a:rPr lang="en-US" b="0" i="0" dirty="0">
                    <a:solidFill>
                      <a:srgbClr val="202122"/>
                    </a:solidFill>
                    <a:effectLst/>
                    <a:latin typeface="Arial" panose="020B0604020202020204" pitchFamily="34" charset="0"/>
                  </a:rPr>
                  <a:t>You can start by creating a table for powers of 5. Since we have three digits, we would go from 5^2 down to 5^0. And we can break now 243_5 as </a:t>
                </a:r>
                <a14:m>
                  <m:oMath xmlns:m="http://schemas.openxmlformats.org/officeDocument/2006/math">
                    <m:r>
                      <a:rPr lang="en-US" sz="2800" b="0" i="1" smtClean="0">
                        <a:latin typeface="Cambria Math" panose="02040503050406030204" pitchFamily="18" charset="0"/>
                        <a:ea typeface="Cambria Math" panose="02040503050406030204" pitchFamily="18" charset="0"/>
                      </a:rPr>
                      <m:t>2×</m:t>
                    </m:r>
                    <m:sSup>
                      <m:sSupPr>
                        <m:ctrlPr>
                          <a:rPr lang="en-US" sz="2800" b="0" i="1" smtClean="0">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5</m:t>
                        </m:r>
                      </m:e>
                      <m:sup>
                        <m:r>
                          <a:rPr lang="en-US" sz="2800" b="0" i="1" smtClean="0">
                            <a:latin typeface="Cambria Math" panose="02040503050406030204" pitchFamily="18" charset="0"/>
                            <a:ea typeface="Cambria Math" panose="02040503050406030204" pitchFamily="18" charset="0"/>
                          </a:rPr>
                          <m:t>2</m:t>
                        </m:r>
                      </m:sup>
                    </m:sSup>
                    <m:r>
                      <a:rPr lang="en-US" sz="2800" b="0" i="1" smtClean="0">
                        <a:latin typeface="Cambria Math" panose="02040503050406030204" pitchFamily="18" charset="0"/>
                        <a:ea typeface="Cambria Math" panose="02040503050406030204" pitchFamily="18" charset="0"/>
                      </a:rPr>
                      <m:t>+4×</m:t>
                    </m:r>
                    <m:sSup>
                      <m:sSupPr>
                        <m:ctrlPr>
                          <a:rPr lang="en-US" sz="2800" b="0" i="1" smtClean="0">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5</m:t>
                        </m:r>
                      </m:e>
                      <m:sup>
                        <m:r>
                          <a:rPr lang="en-US" sz="2800" b="0" i="1" smtClean="0">
                            <a:latin typeface="Cambria Math" panose="02040503050406030204" pitchFamily="18" charset="0"/>
                            <a:ea typeface="Cambria Math" panose="02040503050406030204" pitchFamily="18" charset="0"/>
                          </a:rPr>
                          <m:t>1</m:t>
                        </m:r>
                      </m:sup>
                    </m:sSup>
                    <m:r>
                      <a:rPr lang="en-US" sz="2800" b="0" i="1" smtClean="0">
                        <a:latin typeface="Cambria Math" panose="02040503050406030204" pitchFamily="18" charset="0"/>
                        <a:ea typeface="Cambria Math" panose="02040503050406030204" pitchFamily="18" charset="0"/>
                      </a:rPr>
                      <m:t>+3×</m:t>
                    </m:r>
                    <m:sSup>
                      <m:sSupPr>
                        <m:ctrlPr>
                          <a:rPr lang="en-US" sz="2800" b="0" i="1" smtClean="0">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5</m:t>
                        </m:r>
                      </m:e>
                      <m:sup>
                        <m:r>
                          <a:rPr lang="en-US" sz="2800" b="0" i="1" smtClean="0">
                            <a:latin typeface="Cambria Math" panose="02040503050406030204" pitchFamily="18" charset="0"/>
                            <a:ea typeface="Cambria Math" panose="02040503050406030204" pitchFamily="18" charset="0"/>
                          </a:rPr>
                          <m:t>0</m:t>
                        </m:r>
                      </m:sup>
                    </m:sSup>
                  </m:oMath>
                </a14:m>
                <a:endParaRPr lang="en-US" sz="2800" dirty="0">
                  <a:latin typeface="Cambria Math" panose="02040503050406030204" pitchFamily="18" charset="0"/>
                  <a:ea typeface="Cambria Math" panose="02040503050406030204" pitchFamily="18" charset="0"/>
                </a:endParaRPr>
              </a:p>
            </p:txBody>
          </p:sp>
        </mc:Choice>
        <mc:Fallback xmlns="">
          <p:sp>
            <p:nvSpPr>
              <p:cNvPr id="3" name="Notes Placeholder 2">
                <a:extLst>
                  <a:ext uri="{FF2B5EF4-FFF2-40B4-BE49-F238E27FC236}">
                    <a16:creationId xmlns:a16="http://schemas.microsoft.com/office/drawing/2014/main" id="{84F75D90-753B-0719-C1FC-A6FA00EC367A}"/>
                  </a:ext>
                </a:extLst>
              </p:cNvPr>
              <p:cNvSpPr>
                <a:spLocks noGrp="1"/>
              </p:cNvSpPr>
              <p:nvPr>
                <p:ph type="body" idx="1"/>
              </p:nvPr>
            </p:nvSpPr>
            <p:spPr/>
            <p:txBody>
              <a:bodyPr/>
              <a:lstStyle/>
              <a:p>
                <a:pPr lvl="2"/>
                <a:r>
                  <a:rPr lang="en-US" b="0" i="0" dirty="0">
                    <a:solidFill>
                      <a:srgbClr val="202122"/>
                    </a:solidFill>
                    <a:effectLst/>
                    <a:latin typeface="Arial" panose="020B0604020202020204" pitchFamily="34" charset="0"/>
                  </a:rPr>
                  <a:t>You can start by creating a table for powers of 5. Since we have three digits, we would go from 5^2 down to 5^0. And we can break now 243_5 as </a:t>
                </a:r>
                <a:r>
                  <a:rPr lang="en-US" sz="2800" b="0" i="0">
                    <a:latin typeface="Cambria Math" panose="02040503050406030204" pitchFamily="18" charset="0"/>
                    <a:ea typeface="Cambria Math" panose="02040503050406030204" pitchFamily="18" charset="0"/>
                  </a:rPr>
                  <a:t>2×5^2+4×5^1+3×5^0</a:t>
                </a:r>
                <a:endParaRPr lang="en-US" sz="2800" dirty="0">
                  <a:latin typeface="Cambria Math" panose="02040503050406030204" pitchFamily="18" charset="0"/>
                  <a:ea typeface="Cambria Math" panose="02040503050406030204" pitchFamily="18" charset="0"/>
                </a:endParaRPr>
              </a:p>
              <a:p>
                <a:pPr lvl="2"/>
                <a:r>
                  <a:rPr lang="en-US" sz="2800" i="0">
                    <a:latin typeface="Cambria Math" panose="02040503050406030204" pitchFamily="18" charset="0"/>
                    <a:ea typeface="Cambria Math" panose="02040503050406030204" pitchFamily="18" charset="0"/>
                  </a:rPr>
                  <a:t>=2×25+4×5+3=73</a:t>
                </a:r>
                <a:r>
                  <a:rPr lang="en-US" sz="2800" i="0" baseline="-25000">
                    <a:latin typeface="Cambria Math" panose="02040503050406030204" pitchFamily="18" charset="0"/>
                    <a:ea typeface="Cambria Math" panose="02040503050406030204" pitchFamily="18" charset="0"/>
                  </a:rPr>
                  <a:t>10</a:t>
                </a:r>
                <a:r>
                  <a:rPr lang="en-US" b="0" i="0" dirty="0">
                    <a:solidFill>
                      <a:srgbClr val="202122"/>
                    </a:solidFill>
                    <a:effectLst/>
                    <a:latin typeface="Arial" panose="020B0604020202020204" pitchFamily="34" charset="0"/>
                  </a:rPr>
                  <a:t> </a:t>
                </a:r>
              </a:p>
            </p:txBody>
          </p:sp>
        </mc:Fallback>
      </mc:AlternateContent>
      <p:sp>
        <p:nvSpPr>
          <p:cNvPr id="4" name="Slide Number Placeholder 3">
            <a:extLst>
              <a:ext uri="{FF2B5EF4-FFF2-40B4-BE49-F238E27FC236}">
                <a16:creationId xmlns:a16="http://schemas.microsoft.com/office/drawing/2014/main" id="{8895FF19-DADA-DADC-C07A-4F758F548DCA}"/>
              </a:ext>
            </a:extLst>
          </p:cNvPr>
          <p:cNvSpPr>
            <a:spLocks noGrp="1"/>
          </p:cNvSpPr>
          <p:nvPr>
            <p:ph type="sldNum" sz="quarter" idx="5"/>
          </p:nvPr>
        </p:nvSpPr>
        <p:spPr/>
        <p:txBody>
          <a:bodyPr/>
          <a:lstStyle/>
          <a:p>
            <a:fld id="{D1EC9309-185D-B241-857D-6AB647741F6D}" type="slidenum">
              <a:rPr lang="en-US" smtClean="0"/>
              <a:t>24</a:t>
            </a:fld>
            <a:endParaRPr lang="en-US"/>
          </a:p>
        </p:txBody>
      </p:sp>
    </p:spTree>
    <p:extLst>
      <p:ext uri="{BB962C8B-B14F-4D97-AF65-F5344CB8AC3E}">
        <p14:creationId xmlns:p14="http://schemas.microsoft.com/office/powerpoint/2010/main" val="5157870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2A984-F053-5207-2954-82D4EC1E3F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A02921-B745-9BC7-7442-39F63F95D47E}"/>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062EBE7C-C8EB-3F1F-3A1C-7FFEC6713837}"/>
                  </a:ext>
                </a:extLst>
              </p:cNvPr>
              <p:cNvSpPr>
                <a:spLocks noGrp="1"/>
              </p:cNvSpPr>
              <p:nvPr>
                <p:ph type="body" idx="1"/>
              </p:nvPr>
            </p:nvSpPr>
            <p:spPr/>
            <p:txBody>
              <a:bodyPr/>
              <a:lstStyle/>
              <a:p>
                <a:pPr lvl="2"/>
                <a:r>
                  <a:rPr lang="en-US" sz="2800" b="0" i="0" dirty="0">
                    <a:solidFill>
                      <a:srgbClr val="202122"/>
                    </a:solidFill>
                    <a:effectLst/>
                    <a:latin typeface="Arial" panose="020B0604020202020204" pitchFamily="34" charset="0"/>
                    <a:ea typeface="Cambria Math" panose="02040503050406030204" pitchFamily="18" charset="0"/>
                  </a:rPr>
                  <a:t>But this is equal to </a:t>
                </a:r>
                <a14:m>
                  <m:oMath xmlns:m="http://schemas.openxmlformats.org/officeDocument/2006/math">
                    <m:r>
                      <a:rPr lang="en-US" sz="2800" i="1">
                        <a:latin typeface="Cambria Math" panose="02040503050406030204" pitchFamily="18" charset="0"/>
                        <a:ea typeface="Cambria Math" panose="02040503050406030204" pitchFamily="18" charset="0"/>
                      </a:rPr>
                      <m:t>2×25+4×5+3=73</m:t>
                    </m:r>
                    <m:r>
                      <a:rPr lang="en-US" sz="2800" i="1" baseline="-25000">
                        <a:latin typeface="Cambria Math" panose="02040503050406030204" pitchFamily="18" charset="0"/>
                        <a:ea typeface="Cambria Math" panose="02040503050406030204" pitchFamily="18" charset="0"/>
                      </a:rPr>
                      <m:t>10</m:t>
                    </m:r>
                  </m:oMath>
                </a14:m>
                <a:r>
                  <a:rPr lang="en-US" b="0" i="0" dirty="0">
                    <a:solidFill>
                      <a:srgbClr val="202122"/>
                    </a:solidFill>
                    <a:effectLst/>
                    <a:latin typeface="Arial" panose="020B0604020202020204" pitchFamily="34" charset="0"/>
                  </a:rPr>
                  <a:t> </a:t>
                </a:r>
              </a:p>
            </p:txBody>
          </p:sp>
        </mc:Choice>
        <mc:Fallback xmlns="">
          <p:sp>
            <p:nvSpPr>
              <p:cNvPr id="3" name="Notes Placeholder 2">
                <a:extLst>
                  <a:ext uri="{FF2B5EF4-FFF2-40B4-BE49-F238E27FC236}">
                    <a16:creationId xmlns:a16="http://schemas.microsoft.com/office/drawing/2014/main" id="{062EBE7C-C8EB-3F1F-3A1C-7FFEC6713837}"/>
                  </a:ext>
                </a:extLst>
              </p:cNvPr>
              <p:cNvSpPr>
                <a:spLocks noGrp="1"/>
              </p:cNvSpPr>
              <p:nvPr>
                <p:ph type="body" idx="1"/>
              </p:nvPr>
            </p:nvSpPr>
            <p:spPr/>
            <p:txBody>
              <a:bodyPr/>
              <a:lstStyle/>
              <a:p>
                <a:pPr lvl="2"/>
                <a:r>
                  <a:rPr lang="en-US" sz="2800" b="0" i="0" dirty="0">
                    <a:solidFill>
                      <a:srgbClr val="202122"/>
                    </a:solidFill>
                    <a:effectLst/>
                    <a:latin typeface="Arial" panose="020B0604020202020204" pitchFamily="34" charset="0"/>
                    <a:ea typeface="Cambria Math" panose="02040503050406030204" pitchFamily="18" charset="0"/>
                  </a:rPr>
                  <a:t>But this is equal to </a:t>
                </a:r>
                <a:r>
                  <a:rPr lang="en-US" sz="2800" i="0">
                    <a:latin typeface="Cambria Math" panose="02040503050406030204" pitchFamily="18" charset="0"/>
                    <a:ea typeface="Cambria Math" panose="02040503050406030204" pitchFamily="18" charset="0"/>
                  </a:rPr>
                  <a:t>2×25+4×5+3=73</a:t>
                </a:r>
                <a:r>
                  <a:rPr lang="en-US" sz="2800" i="0" baseline="-25000">
                    <a:latin typeface="Cambria Math" panose="02040503050406030204" pitchFamily="18" charset="0"/>
                    <a:ea typeface="Cambria Math" panose="02040503050406030204" pitchFamily="18" charset="0"/>
                  </a:rPr>
                  <a:t>10</a:t>
                </a:r>
                <a:r>
                  <a:rPr lang="en-US" b="0" i="0" dirty="0">
                    <a:solidFill>
                      <a:srgbClr val="202122"/>
                    </a:solidFill>
                    <a:effectLst/>
                    <a:latin typeface="Arial" panose="020B0604020202020204" pitchFamily="34" charset="0"/>
                  </a:rPr>
                  <a:t> </a:t>
                </a:r>
              </a:p>
            </p:txBody>
          </p:sp>
        </mc:Fallback>
      </mc:AlternateContent>
      <p:sp>
        <p:nvSpPr>
          <p:cNvPr id="4" name="Slide Number Placeholder 3">
            <a:extLst>
              <a:ext uri="{FF2B5EF4-FFF2-40B4-BE49-F238E27FC236}">
                <a16:creationId xmlns:a16="http://schemas.microsoft.com/office/drawing/2014/main" id="{8A6E7B9A-6DD1-5C4A-83CB-3C41A36ECB88}"/>
              </a:ext>
            </a:extLst>
          </p:cNvPr>
          <p:cNvSpPr>
            <a:spLocks noGrp="1"/>
          </p:cNvSpPr>
          <p:nvPr>
            <p:ph type="sldNum" sz="quarter" idx="5"/>
          </p:nvPr>
        </p:nvSpPr>
        <p:spPr/>
        <p:txBody>
          <a:bodyPr/>
          <a:lstStyle/>
          <a:p>
            <a:fld id="{D1EC9309-185D-B241-857D-6AB647741F6D}" type="slidenum">
              <a:rPr lang="en-US" smtClean="0"/>
              <a:t>25</a:t>
            </a:fld>
            <a:endParaRPr lang="en-US"/>
          </a:p>
        </p:txBody>
      </p:sp>
    </p:spTree>
    <p:extLst>
      <p:ext uri="{BB962C8B-B14F-4D97-AF65-F5344CB8AC3E}">
        <p14:creationId xmlns:p14="http://schemas.microsoft.com/office/powerpoint/2010/main" val="17123610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8E4FE-27C6-7D22-9D6F-9F3FB0F977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8B838F-2A5B-8FA0-1FE6-D75FE4571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04F2CF-8399-2FC0-9B93-8E6301B91F53}"/>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Similarly to how we worked with base 10 numbers, we can represent a base 5 number of n digits.</a:t>
            </a:r>
          </a:p>
        </p:txBody>
      </p:sp>
      <p:sp>
        <p:nvSpPr>
          <p:cNvPr id="4" name="Slide Number Placeholder 3">
            <a:extLst>
              <a:ext uri="{FF2B5EF4-FFF2-40B4-BE49-F238E27FC236}">
                <a16:creationId xmlns:a16="http://schemas.microsoft.com/office/drawing/2014/main" id="{8CE86542-8B9D-59A1-39B0-3D56D0693BCA}"/>
              </a:ext>
            </a:extLst>
          </p:cNvPr>
          <p:cNvSpPr>
            <a:spLocks noGrp="1"/>
          </p:cNvSpPr>
          <p:nvPr>
            <p:ph type="sldNum" sz="quarter" idx="5"/>
          </p:nvPr>
        </p:nvSpPr>
        <p:spPr/>
        <p:txBody>
          <a:bodyPr/>
          <a:lstStyle/>
          <a:p>
            <a:fld id="{D1EC9309-185D-B241-857D-6AB647741F6D}" type="slidenum">
              <a:rPr lang="en-US" smtClean="0"/>
              <a:t>26</a:t>
            </a:fld>
            <a:endParaRPr lang="en-US"/>
          </a:p>
        </p:txBody>
      </p:sp>
    </p:spTree>
    <p:extLst>
      <p:ext uri="{BB962C8B-B14F-4D97-AF65-F5344CB8AC3E}">
        <p14:creationId xmlns:p14="http://schemas.microsoft.com/office/powerpoint/2010/main" val="6405871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962C2-2538-8729-358D-23876728E9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285D31-64B7-2020-2948-72F632D6A8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A12810-A671-00B6-4964-63CE51B85F30}"/>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Had we had 3 digits, how many base 5 numbers could we represent</a:t>
            </a:r>
          </a:p>
        </p:txBody>
      </p:sp>
      <p:sp>
        <p:nvSpPr>
          <p:cNvPr id="4" name="Slide Number Placeholder 3">
            <a:extLst>
              <a:ext uri="{FF2B5EF4-FFF2-40B4-BE49-F238E27FC236}">
                <a16:creationId xmlns:a16="http://schemas.microsoft.com/office/drawing/2014/main" id="{156070E9-1406-47C5-97F4-8D943596592F}"/>
              </a:ext>
            </a:extLst>
          </p:cNvPr>
          <p:cNvSpPr>
            <a:spLocks noGrp="1"/>
          </p:cNvSpPr>
          <p:nvPr>
            <p:ph type="sldNum" sz="quarter" idx="5"/>
          </p:nvPr>
        </p:nvSpPr>
        <p:spPr/>
        <p:txBody>
          <a:bodyPr/>
          <a:lstStyle/>
          <a:p>
            <a:fld id="{D1EC9309-185D-B241-857D-6AB647741F6D}" type="slidenum">
              <a:rPr lang="en-US" smtClean="0"/>
              <a:t>27</a:t>
            </a:fld>
            <a:endParaRPr lang="en-US"/>
          </a:p>
        </p:txBody>
      </p:sp>
    </p:spTree>
    <p:extLst>
      <p:ext uri="{BB962C8B-B14F-4D97-AF65-F5344CB8AC3E}">
        <p14:creationId xmlns:p14="http://schemas.microsoft.com/office/powerpoint/2010/main" val="35341519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9A2FA-8D88-9D80-30E4-17E744359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6E965E-2BFD-19EA-6218-1F6DF90CDB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673137-E11F-979E-DDC8-844700B976BD}"/>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Assuming positive numbers only, the range would be 0, 12, 3, 5^3-1, that is 125 numbers</a:t>
            </a:r>
          </a:p>
        </p:txBody>
      </p:sp>
      <p:sp>
        <p:nvSpPr>
          <p:cNvPr id="4" name="Slide Number Placeholder 3">
            <a:extLst>
              <a:ext uri="{FF2B5EF4-FFF2-40B4-BE49-F238E27FC236}">
                <a16:creationId xmlns:a16="http://schemas.microsoft.com/office/drawing/2014/main" id="{7BA0CBEC-D0B6-C177-CC92-C8229518C218}"/>
              </a:ext>
            </a:extLst>
          </p:cNvPr>
          <p:cNvSpPr>
            <a:spLocks noGrp="1"/>
          </p:cNvSpPr>
          <p:nvPr>
            <p:ph type="sldNum" sz="quarter" idx="5"/>
          </p:nvPr>
        </p:nvSpPr>
        <p:spPr/>
        <p:txBody>
          <a:bodyPr/>
          <a:lstStyle/>
          <a:p>
            <a:fld id="{D1EC9309-185D-B241-857D-6AB647741F6D}" type="slidenum">
              <a:rPr lang="en-US" smtClean="0"/>
              <a:t>28</a:t>
            </a:fld>
            <a:endParaRPr lang="en-US"/>
          </a:p>
        </p:txBody>
      </p:sp>
    </p:spTree>
    <p:extLst>
      <p:ext uri="{BB962C8B-B14F-4D97-AF65-F5344CB8AC3E}">
        <p14:creationId xmlns:p14="http://schemas.microsoft.com/office/powerpoint/2010/main" val="21381969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E1FB4-09DA-163E-543A-F4562F43E3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CEF216-7FB3-3E0A-7961-841774BE24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99E323-DF30-AE35-698A-E1E87B0D6335}"/>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What if we had n digits?</a:t>
            </a:r>
          </a:p>
        </p:txBody>
      </p:sp>
      <p:sp>
        <p:nvSpPr>
          <p:cNvPr id="4" name="Slide Number Placeholder 3">
            <a:extLst>
              <a:ext uri="{FF2B5EF4-FFF2-40B4-BE49-F238E27FC236}">
                <a16:creationId xmlns:a16="http://schemas.microsoft.com/office/drawing/2014/main" id="{196D7558-32D7-E88C-9AD9-4E4104FD574E}"/>
              </a:ext>
            </a:extLst>
          </p:cNvPr>
          <p:cNvSpPr>
            <a:spLocks noGrp="1"/>
          </p:cNvSpPr>
          <p:nvPr>
            <p:ph type="sldNum" sz="quarter" idx="5"/>
          </p:nvPr>
        </p:nvSpPr>
        <p:spPr/>
        <p:txBody>
          <a:bodyPr/>
          <a:lstStyle/>
          <a:p>
            <a:fld id="{D1EC9309-185D-B241-857D-6AB647741F6D}" type="slidenum">
              <a:rPr lang="en-US" smtClean="0"/>
              <a:t>29</a:t>
            </a:fld>
            <a:endParaRPr lang="en-US"/>
          </a:p>
        </p:txBody>
      </p:sp>
    </p:spTree>
    <p:extLst>
      <p:ext uri="{BB962C8B-B14F-4D97-AF65-F5344CB8AC3E}">
        <p14:creationId xmlns:p14="http://schemas.microsoft.com/office/powerpoint/2010/main" val="2685052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FEC41-1ED4-5C19-B2D9-4A54103733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8D110F-6509-0E68-0ADF-D9102219FC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3735C4-0FFD-5E45-2C10-2F623BDD0169}"/>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5^n numbers</a:t>
            </a:r>
          </a:p>
        </p:txBody>
      </p:sp>
      <p:sp>
        <p:nvSpPr>
          <p:cNvPr id="4" name="Slide Number Placeholder 3">
            <a:extLst>
              <a:ext uri="{FF2B5EF4-FFF2-40B4-BE49-F238E27FC236}">
                <a16:creationId xmlns:a16="http://schemas.microsoft.com/office/drawing/2014/main" id="{9E27D819-91A4-A7AB-9DFE-50CC924B10F7}"/>
              </a:ext>
            </a:extLst>
          </p:cNvPr>
          <p:cNvSpPr>
            <a:spLocks noGrp="1"/>
          </p:cNvSpPr>
          <p:nvPr>
            <p:ph type="sldNum" sz="quarter" idx="5"/>
          </p:nvPr>
        </p:nvSpPr>
        <p:spPr/>
        <p:txBody>
          <a:bodyPr/>
          <a:lstStyle/>
          <a:p>
            <a:fld id="{D1EC9309-185D-B241-857D-6AB647741F6D}" type="slidenum">
              <a:rPr lang="en-US" smtClean="0"/>
              <a:t>30</a:t>
            </a:fld>
            <a:endParaRPr lang="en-US"/>
          </a:p>
        </p:txBody>
      </p:sp>
    </p:spTree>
    <p:extLst>
      <p:ext uri="{BB962C8B-B14F-4D97-AF65-F5344CB8AC3E}">
        <p14:creationId xmlns:p14="http://schemas.microsoft.com/office/powerpoint/2010/main" val="10017024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847ED-D3FD-4368-A660-785E869291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CE370-053A-ABF4-2D80-E96A41C775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5E03AB-4424-B470-30E9-5359051D4BA3}"/>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Again, we can extrapolate this to any arbitrary base b</a:t>
            </a:r>
          </a:p>
        </p:txBody>
      </p:sp>
      <p:sp>
        <p:nvSpPr>
          <p:cNvPr id="4" name="Slide Number Placeholder 3">
            <a:extLst>
              <a:ext uri="{FF2B5EF4-FFF2-40B4-BE49-F238E27FC236}">
                <a16:creationId xmlns:a16="http://schemas.microsoft.com/office/drawing/2014/main" id="{CDD7DC9B-C55B-1ACB-65F8-2E9C399EB4BA}"/>
              </a:ext>
            </a:extLst>
          </p:cNvPr>
          <p:cNvSpPr>
            <a:spLocks noGrp="1"/>
          </p:cNvSpPr>
          <p:nvPr>
            <p:ph type="sldNum" sz="quarter" idx="5"/>
          </p:nvPr>
        </p:nvSpPr>
        <p:spPr/>
        <p:txBody>
          <a:bodyPr/>
          <a:lstStyle/>
          <a:p>
            <a:fld id="{D1EC9309-185D-B241-857D-6AB647741F6D}" type="slidenum">
              <a:rPr lang="en-US" smtClean="0"/>
              <a:t>31</a:t>
            </a:fld>
            <a:endParaRPr lang="en-US"/>
          </a:p>
        </p:txBody>
      </p:sp>
    </p:spTree>
    <p:extLst>
      <p:ext uri="{BB962C8B-B14F-4D97-AF65-F5344CB8AC3E}">
        <p14:creationId xmlns:p14="http://schemas.microsoft.com/office/powerpoint/2010/main" val="13251359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EF0EE-470F-35CD-1485-A4852B5036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B00BF5-9682-F123-38D9-E38F717029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884FE0-543B-AA2F-5C4D-77357C26AE89}"/>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So how many base b numbers could we represent with n digits?</a:t>
            </a:r>
          </a:p>
        </p:txBody>
      </p:sp>
      <p:sp>
        <p:nvSpPr>
          <p:cNvPr id="4" name="Slide Number Placeholder 3">
            <a:extLst>
              <a:ext uri="{FF2B5EF4-FFF2-40B4-BE49-F238E27FC236}">
                <a16:creationId xmlns:a16="http://schemas.microsoft.com/office/drawing/2014/main" id="{46B28D10-69C3-8247-4EFA-49AFCB33EE32}"/>
              </a:ext>
            </a:extLst>
          </p:cNvPr>
          <p:cNvSpPr>
            <a:spLocks noGrp="1"/>
          </p:cNvSpPr>
          <p:nvPr>
            <p:ph type="sldNum" sz="quarter" idx="5"/>
          </p:nvPr>
        </p:nvSpPr>
        <p:spPr/>
        <p:txBody>
          <a:bodyPr/>
          <a:lstStyle/>
          <a:p>
            <a:fld id="{D1EC9309-185D-B241-857D-6AB647741F6D}" type="slidenum">
              <a:rPr lang="en-US" smtClean="0"/>
              <a:t>32</a:t>
            </a:fld>
            <a:endParaRPr lang="en-US"/>
          </a:p>
        </p:txBody>
      </p:sp>
    </p:spTree>
    <p:extLst>
      <p:ext uri="{BB962C8B-B14F-4D97-AF65-F5344CB8AC3E}">
        <p14:creationId xmlns:p14="http://schemas.microsoft.com/office/powerpoint/2010/main" val="8966953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E6E7B-B19A-58A0-4C68-0B911161A4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39D6D6-6EDD-952B-2436-FFD7B58088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996D34-956F-B750-76C8-09B4C7B86A7E}"/>
              </a:ext>
            </a:extLst>
          </p:cNvPr>
          <p:cNvSpPr>
            <a:spLocks noGrp="1"/>
          </p:cNvSpPr>
          <p:nvPr>
            <p:ph type="body" idx="1"/>
          </p:nvPr>
        </p:nvSpPr>
        <p:spPr/>
        <p:txBody>
          <a:bodyPr/>
          <a:lstStyle/>
          <a:p>
            <a:r>
              <a:rPr lang="en-US" b="0" i="0" dirty="0" err="1">
                <a:solidFill>
                  <a:srgbClr val="202122"/>
                </a:solidFill>
                <a:effectLst/>
                <a:latin typeface="Arial" panose="020B0604020202020204" pitchFamily="34" charset="0"/>
              </a:rPr>
              <a:t>b^n</a:t>
            </a:r>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CB767B2D-B32C-E67F-783C-895F8F8BA7B8}"/>
              </a:ext>
            </a:extLst>
          </p:cNvPr>
          <p:cNvSpPr>
            <a:spLocks noGrp="1"/>
          </p:cNvSpPr>
          <p:nvPr>
            <p:ph type="sldNum" sz="quarter" idx="5"/>
          </p:nvPr>
        </p:nvSpPr>
        <p:spPr/>
        <p:txBody>
          <a:bodyPr/>
          <a:lstStyle/>
          <a:p>
            <a:fld id="{D1EC9309-185D-B241-857D-6AB647741F6D}" type="slidenum">
              <a:rPr lang="en-US" smtClean="0"/>
              <a:t>33</a:t>
            </a:fld>
            <a:endParaRPr lang="en-US"/>
          </a:p>
        </p:txBody>
      </p:sp>
    </p:spTree>
    <p:extLst>
      <p:ext uri="{BB962C8B-B14F-4D97-AF65-F5344CB8AC3E}">
        <p14:creationId xmlns:p14="http://schemas.microsoft.com/office/powerpoint/2010/main" val="7939546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453C4-2F4C-85A8-5EA3-FF58719B26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070AA-4FD2-519C-D631-03276A0E5A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A950D0-0155-8FEC-11F4-5EC4E34C183C}"/>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Ok let's get more concrete again. If we work with base 2 numbers, what are the valid digits we have at our disposal?</a:t>
            </a:r>
          </a:p>
        </p:txBody>
      </p:sp>
      <p:sp>
        <p:nvSpPr>
          <p:cNvPr id="4" name="Slide Number Placeholder 3">
            <a:extLst>
              <a:ext uri="{FF2B5EF4-FFF2-40B4-BE49-F238E27FC236}">
                <a16:creationId xmlns:a16="http://schemas.microsoft.com/office/drawing/2014/main" id="{7B78AB5A-D8F4-4A72-5D8C-0A7AC8A6614B}"/>
              </a:ext>
            </a:extLst>
          </p:cNvPr>
          <p:cNvSpPr>
            <a:spLocks noGrp="1"/>
          </p:cNvSpPr>
          <p:nvPr>
            <p:ph type="sldNum" sz="quarter" idx="5"/>
          </p:nvPr>
        </p:nvSpPr>
        <p:spPr/>
        <p:txBody>
          <a:bodyPr/>
          <a:lstStyle/>
          <a:p>
            <a:fld id="{D1EC9309-185D-B241-857D-6AB647741F6D}" type="slidenum">
              <a:rPr lang="en-US" smtClean="0"/>
              <a:t>34</a:t>
            </a:fld>
            <a:endParaRPr lang="en-US"/>
          </a:p>
        </p:txBody>
      </p:sp>
    </p:spTree>
    <p:extLst>
      <p:ext uri="{BB962C8B-B14F-4D97-AF65-F5344CB8AC3E}">
        <p14:creationId xmlns:p14="http://schemas.microsoft.com/office/powerpoint/2010/main" val="21273736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18626-C4D1-5C73-C25D-55885E274D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392E3E-4658-D683-E705-E467C31F39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AC7D19-F713-BE36-0E20-9C884F8F25B0}"/>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Did you get 0 and 1?</a:t>
            </a:r>
          </a:p>
        </p:txBody>
      </p:sp>
      <p:sp>
        <p:nvSpPr>
          <p:cNvPr id="4" name="Slide Number Placeholder 3">
            <a:extLst>
              <a:ext uri="{FF2B5EF4-FFF2-40B4-BE49-F238E27FC236}">
                <a16:creationId xmlns:a16="http://schemas.microsoft.com/office/drawing/2014/main" id="{AE1DFF69-7ED4-573E-D97A-015AB1DE0AA0}"/>
              </a:ext>
            </a:extLst>
          </p:cNvPr>
          <p:cNvSpPr>
            <a:spLocks noGrp="1"/>
          </p:cNvSpPr>
          <p:nvPr>
            <p:ph type="sldNum" sz="quarter" idx="5"/>
          </p:nvPr>
        </p:nvSpPr>
        <p:spPr/>
        <p:txBody>
          <a:bodyPr/>
          <a:lstStyle/>
          <a:p>
            <a:fld id="{D1EC9309-185D-B241-857D-6AB647741F6D}" type="slidenum">
              <a:rPr lang="en-US" smtClean="0"/>
              <a:t>35</a:t>
            </a:fld>
            <a:endParaRPr lang="en-US"/>
          </a:p>
        </p:txBody>
      </p:sp>
    </p:spTree>
    <p:extLst>
      <p:ext uri="{BB962C8B-B14F-4D97-AF65-F5344CB8AC3E}">
        <p14:creationId xmlns:p14="http://schemas.microsoft.com/office/powerpoint/2010/main" val="32009151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B15BC-725C-E31A-1D28-8CD39217BA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146CF9-9DFC-B707-9710-E5C2B98813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D8AE71-C18F-437F-6CC5-25701DEAFBCC}"/>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 will now show you a base-2 number. Thinking similarly to what we did with base 10 and 5, what number is 1101_2?</a:t>
            </a:r>
          </a:p>
        </p:txBody>
      </p:sp>
      <p:sp>
        <p:nvSpPr>
          <p:cNvPr id="4" name="Slide Number Placeholder 3">
            <a:extLst>
              <a:ext uri="{FF2B5EF4-FFF2-40B4-BE49-F238E27FC236}">
                <a16:creationId xmlns:a16="http://schemas.microsoft.com/office/drawing/2014/main" id="{00341F6B-B092-B748-6AE1-B84CC0D3B080}"/>
              </a:ext>
            </a:extLst>
          </p:cNvPr>
          <p:cNvSpPr>
            <a:spLocks noGrp="1"/>
          </p:cNvSpPr>
          <p:nvPr>
            <p:ph type="sldNum" sz="quarter" idx="5"/>
          </p:nvPr>
        </p:nvSpPr>
        <p:spPr/>
        <p:txBody>
          <a:bodyPr/>
          <a:lstStyle/>
          <a:p>
            <a:fld id="{D1EC9309-185D-B241-857D-6AB647741F6D}" type="slidenum">
              <a:rPr lang="en-US" smtClean="0"/>
              <a:t>36</a:t>
            </a:fld>
            <a:endParaRPr lang="en-US"/>
          </a:p>
        </p:txBody>
      </p:sp>
    </p:spTree>
    <p:extLst>
      <p:ext uri="{BB962C8B-B14F-4D97-AF65-F5344CB8AC3E}">
        <p14:creationId xmlns:p14="http://schemas.microsoft.com/office/powerpoint/2010/main" val="1812811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7B880-DC12-6A4D-4C5A-6E92E88384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D774F-2359-0308-2D6B-0E88CCE754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0CFF0E-88D2-B45E-A413-4DF1B8DA770D}"/>
              </a:ext>
            </a:extLst>
          </p:cNvPr>
          <p:cNvSpPr>
            <a:spLocks noGrp="1"/>
          </p:cNvSpPr>
          <p:nvPr>
            <p:ph type="body" idx="1"/>
          </p:nvPr>
        </p:nvSpPr>
        <p:spPr/>
        <p:txBody>
          <a:bodyPr/>
          <a:lstStyle/>
          <a:p>
            <a:pPr lvl="2"/>
            <a:r>
              <a:rPr lang="en-US" b="0" i="0" dirty="0">
                <a:solidFill>
                  <a:srgbClr val="202122"/>
                </a:solidFill>
                <a:effectLst/>
                <a:latin typeface="Arial" panose="020B0604020202020204" pitchFamily="34" charset="0"/>
              </a:rPr>
              <a:t>Let's start by populating the table with powers of 2.</a:t>
            </a:r>
            <a:endParaRPr lang="en-US" sz="2800" dirty="0">
              <a:latin typeface="Cambria Math" panose="02040503050406030204" pitchFamily="18" charset="0"/>
              <a:ea typeface="Cambria Math" panose="02040503050406030204" pitchFamily="18" charset="0"/>
            </a:endParaRPr>
          </a:p>
        </p:txBody>
      </p:sp>
      <p:sp>
        <p:nvSpPr>
          <p:cNvPr id="4" name="Slide Number Placeholder 3">
            <a:extLst>
              <a:ext uri="{FF2B5EF4-FFF2-40B4-BE49-F238E27FC236}">
                <a16:creationId xmlns:a16="http://schemas.microsoft.com/office/drawing/2014/main" id="{CFE10A2B-83E4-84BF-54C1-5719B749EB39}"/>
              </a:ext>
            </a:extLst>
          </p:cNvPr>
          <p:cNvSpPr>
            <a:spLocks noGrp="1"/>
          </p:cNvSpPr>
          <p:nvPr>
            <p:ph type="sldNum" sz="quarter" idx="5"/>
          </p:nvPr>
        </p:nvSpPr>
        <p:spPr/>
        <p:txBody>
          <a:bodyPr/>
          <a:lstStyle/>
          <a:p>
            <a:fld id="{D1EC9309-185D-B241-857D-6AB647741F6D}" type="slidenum">
              <a:rPr lang="en-US" smtClean="0"/>
              <a:t>37</a:t>
            </a:fld>
            <a:endParaRPr lang="en-US"/>
          </a:p>
        </p:txBody>
      </p:sp>
    </p:spTree>
    <p:extLst>
      <p:ext uri="{BB962C8B-B14F-4D97-AF65-F5344CB8AC3E}">
        <p14:creationId xmlns:p14="http://schemas.microsoft.com/office/powerpoint/2010/main" val="18714904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93007-7793-8D26-8359-9BE5640E9A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D9844F-560D-4D3C-0901-A1275B042A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B9D856-FD76-2455-EEC9-139C599D25AB}"/>
              </a:ext>
            </a:extLst>
          </p:cNvPr>
          <p:cNvSpPr>
            <a:spLocks noGrp="1"/>
          </p:cNvSpPr>
          <p:nvPr>
            <p:ph type="body" idx="1"/>
          </p:nvPr>
        </p:nvSpPr>
        <p:spPr/>
        <p:txBody>
          <a:bodyPr/>
          <a:lstStyle/>
          <a:p>
            <a:pPr lvl="2"/>
            <a:endParaRPr lang="en-US" sz="2800" dirty="0">
              <a:latin typeface="Cambria Math" panose="02040503050406030204" pitchFamily="18" charset="0"/>
              <a:ea typeface="Cambria Math" panose="02040503050406030204" pitchFamily="18" charset="0"/>
            </a:endParaRPr>
          </a:p>
        </p:txBody>
      </p:sp>
      <p:sp>
        <p:nvSpPr>
          <p:cNvPr id="4" name="Slide Number Placeholder 3">
            <a:extLst>
              <a:ext uri="{FF2B5EF4-FFF2-40B4-BE49-F238E27FC236}">
                <a16:creationId xmlns:a16="http://schemas.microsoft.com/office/drawing/2014/main" id="{7AFC5511-697A-D00B-6B47-7CEFDD9E2646}"/>
              </a:ext>
            </a:extLst>
          </p:cNvPr>
          <p:cNvSpPr>
            <a:spLocks noGrp="1"/>
          </p:cNvSpPr>
          <p:nvPr>
            <p:ph type="sldNum" sz="quarter" idx="5"/>
          </p:nvPr>
        </p:nvSpPr>
        <p:spPr/>
        <p:txBody>
          <a:bodyPr/>
          <a:lstStyle/>
          <a:p>
            <a:fld id="{D1EC9309-185D-B241-857D-6AB647741F6D}" type="slidenum">
              <a:rPr lang="en-US" smtClean="0"/>
              <a:t>38</a:t>
            </a:fld>
            <a:endParaRPr lang="en-US"/>
          </a:p>
        </p:txBody>
      </p:sp>
    </p:spTree>
    <p:extLst>
      <p:ext uri="{BB962C8B-B14F-4D97-AF65-F5344CB8AC3E}">
        <p14:creationId xmlns:p14="http://schemas.microsoft.com/office/powerpoint/2010/main" val="40462137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2E207-3AC5-C498-602D-1873A560D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CFCA4B-FABF-AD85-3EC4-66A42488C6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4D7785-8777-C647-7EA0-BB399F2D5BC7}"/>
              </a:ext>
            </a:extLst>
          </p:cNvPr>
          <p:cNvSpPr>
            <a:spLocks noGrp="1"/>
          </p:cNvSpPr>
          <p:nvPr>
            <p:ph type="body" idx="1"/>
          </p:nvPr>
        </p:nvSpPr>
        <p:spPr/>
        <p:txBody>
          <a:bodyPr/>
          <a:lstStyle/>
          <a:p>
            <a:pPr lvl="2"/>
            <a:r>
              <a:rPr lang="en-US" sz="2800" dirty="0">
                <a:latin typeface="Cambria Math" panose="02040503050406030204" pitchFamily="18" charset="0"/>
                <a:ea typeface="Cambria Math" panose="02040503050406030204" pitchFamily="18" charset="0"/>
              </a:rPr>
              <a:t>which translates to 13 in decimal.</a:t>
            </a:r>
          </a:p>
        </p:txBody>
      </p:sp>
      <p:sp>
        <p:nvSpPr>
          <p:cNvPr id="4" name="Slide Number Placeholder 3">
            <a:extLst>
              <a:ext uri="{FF2B5EF4-FFF2-40B4-BE49-F238E27FC236}">
                <a16:creationId xmlns:a16="http://schemas.microsoft.com/office/drawing/2014/main" id="{A0D7F0D7-58FD-C2B9-2178-0AEB89FA4B23}"/>
              </a:ext>
            </a:extLst>
          </p:cNvPr>
          <p:cNvSpPr>
            <a:spLocks noGrp="1"/>
          </p:cNvSpPr>
          <p:nvPr>
            <p:ph type="sldNum" sz="quarter" idx="5"/>
          </p:nvPr>
        </p:nvSpPr>
        <p:spPr/>
        <p:txBody>
          <a:bodyPr/>
          <a:lstStyle/>
          <a:p>
            <a:fld id="{D1EC9309-185D-B241-857D-6AB647741F6D}" type="slidenum">
              <a:rPr lang="en-US" smtClean="0"/>
              <a:t>39</a:t>
            </a:fld>
            <a:endParaRPr lang="en-US"/>
          </a:p>
        </p:txBody>
      </p:sp>
    </p:spTree>
    <p:extLst>
      <p:ext uri="{BB962C8B-B14F-4D97-AF65-F5344CB8AC3E}">
        <p14:creationId xmlns:p14="http://schemas.microsoft.com/office/powerpoint/2010/main" val="42294450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C4139-42ED-3C95-074E-E959B4BD53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778CC8-684D-F8BE-9C20-40FAF4B762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EC840E-0CA1-26D0-59DD-DE07AEB9875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You will occasionally hear me talk about least and most significant bits. The leftmost bit is the most significant (think about it, it's the one that contributes the biggest weight). The right most is the least significant.</a:t>
            </a:r>
          </a:p>
        </p:txBody>
      </p:sp>
      <p:sp>
        <p:nvSpPr>
          <p:cNvPr id="4" name="Slide Number Placeholder 3">
            <a:extLst>
              <a:ext uri="{FF2B5EF4-FFF2-40B4-BE49-F238E27FC236}">
                <a16:creationId xmlns:a16="http://schemas.microsoft.com/office/drawing/2014/main" id="{B8DA5E22-8C06-E1ED-8FF3-066C53C62D82}"/>
              </a:ext>
            </a:extLst>
          </p:cNvPr>
          <p:cNvSpPr>
            <a:spLocks noGrp="1"/>
          </p:cNvSpPr>
          <p:nvPr>
            <p:ph type="sldNum" sz="quarter" idx="5"/>
          </p:nvPr>
        </p:nvSpPr>
        <p:spPr/>
        <p:txBody>
          <a:bodyPr/>
          <a:lstStyle/>
          <a:p>
            <a:fld id="{D1EC9309-185D-B241-857D-6AB647741F6D}" type="slidenum">
              <a:rPr lang="en-US" smtClean="0"/>
              <a:t>40</a:t>
            </a:fld>
            <a:endParaRPr lang="en-US"/>
          </a:p>
        </p:txBody>
      </p:sp>
    </p:spTree>
    <p:extLst>
      <p:ext uri="{BB962C8B-B14F-4D97-AF65-F5344CB8AC3E}">
        <p14:creationId xmlns:p14="http://schemas.microsoft.com/office/powerpoint/2010/main" val="39406588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508F1-032D-7F9D-914E-1BAAD94853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52373D-0EBF-B266-AE66-1BF07201A8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482036-1F48-96D9-3E02-BFF2E683340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Going back to the activity we have repeated before, how many binary numbers can we represent with n digits&gt;</a:t>
            </a:r>
          </a:p>
        </p:txBody>
      </p:sp>
      <p:sp>
        <p:nvSpPr>
          <p:cNvPr id="4" name="Slide Number Placeholder 3">
            <a:extLst>
              <a:ext uri="{FF2B5EF4-FFF2-40B4-BE49-F238E27FC236}">
                <a16:creationId xmlns:a16="http://schemas.microsoft.com/office/drawing/2014/main" id="{3BEB1C31-4E68-D28C-494A-B3ACD3111C8E}"/>
              </a:ext>
            </a:extLst>
          </p:cNvPr>
          <p:cNvSpPr>
            <a:spLocks noGrp="1"/>
          </p:cNvSpPr>
          <p:nvPr>
            <p:ph type="sldNum" sz="quarter" idx="5"/>
          </p:nvPr>
        </p:nvSpPr>
        <p:spPr/>
        <p:txBody>
          <a:bodyPr/>
          <a:lstStyle/>
          <a:p>
            <a:fld id="{D1EC9309-185D-B241-857D-6AB647741F6D}" type="slidenum">
              <a:rPr lang="en-US" smtClean="0"/>
              <a:t>41</a:t>
            </a:fld>
            <a:endParaRPr lang="en-US"/>
          </a:p>
        </p:txBody>
      </p:sp>
    </p:spTree>
    <p:extLst>
      <p:ext uri="{BB962C8B-B14F-4D97-AF65-F5344CB8AC3E}">
        <p14:creationId xmlns:p14="http://schemas.microsoft.com/office/powerpoint/2010/main" val="11931860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A6CAB-B019-AC22-8556-4620B73F71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1683DA-3798-B20E-00AC-BE3AB83D1D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D053F6-90CB-E44D-D503-B5DD0E51736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2^n</a:t>
            </a:r>
          </a:p>
        </p:txBody>
      </p:sp>
      <p:sp>
        <p:nvSpPr>
          <p:cNvPr id="4" name="Slide Number Placeholder 3">
            <a:extLst>
              <a:ext uri="{FF2B5EF4-FFF2-40B4-BE49-F238E27FC236}">
                <a16:creationId xmlns:a16="http://schemas.microsoft.com/office/drawing/2014/main" id="{7450374D-708C-3537-7027-4E1DFD756AE4}"/>
              </a:ext>
            </a:extLst>
          </p:cNvPr>
          <p:cNvSpPr>
            <a:spLocks noGrp="1"/>
          </p:cNvSpPr>
          <p:nvPr>
            <p:ph type="sldNum" sz="quarter" idx="5"/>
          </p:nvPr>
        </p:nvSpPr>
        <p:spPr/>
        <p:txBody>
          <a:bodyPr/>
          <a:lstStyle/>
          <a:p>
            <a:fld id="{D1EC9309-185D-B241-857D-6AB647741F6D}" type="slidenum">
              <a:rPr lang="en-US" smtClean="0"/>
              <a:t>42</a:t>
            </a:fld>
            <a:endParaRPr lang="en-US"/>
          </a:p>
        </p:txBody>
      </p:sp>
    </p:spTree>
    <p:extLst>
      <p:ext uri="{BB962C8B-B14F-4D97-AF65-F5344CB8AC3E}">
        <p14:creationId xmlns:p14="http://schemas.microsoft.com/office/powerpoint/2010/main" val="40877485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E18E2-6A31-DC6B-01B1-C3122C66F0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2D9ECE-43EF-EB4B-FEB0-18489759F0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FE5B3A-A94C-45D6-754C-3BDEEFEDBF71}"/>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Here is what that would look like if we take binary numbers with 1, 2, 3, or 4 bits. You can also see the decimal equivalent. With 1 bit, we can represent 2 values, with 2 bits 4, with 3 bits 8 and 4 bits 16, and so on.</a:t>
            </a:r>
          </a:p>
        </p:txBody>
      </p:sp>
      <p:sp>
        <p:nvSpPr>
          <p:cNvPr id="4" name="Slide Number Placeholder 3">
            <a:extLst>
              <a:ext uri="{FF2B5EF4-FFF2-40B4-BE49-F238E27FC236}">
                <a16:creationId xmlns:a16="http://schemas.microsoft.com/office/drawing/2014/main" id="{27E9EEB1-6C9A-7BCD-8918-E532AF7896C8}"/>
              </a:ext>
            </a:extLst>
          </p:cNvPr>
          <p:cNvSpPr>
            <a:spLocks noGrp="1"/>
          </p:cNvSpPr>
          <p:nvPr>
            <p:ph type="sldNum" sz="quarter" idx="5"/>
          </p:nvPr>
        </p:nvSpPr>
        <p:spPr/>
        <p:txBody>
          <a:bodyPr/>
          <a:lstStyle/>
          <a:p>
            <a:fld id="{D1EC9309-185D-B241-857D-6AB647741F6D}" type="slidenum">
              <a:rPr lang="en-US" smtClean="0"/>
              <a:t>43</a:t>
            </a:fld>
            <a:endParaRPr lang="en-US"/>
          </a:p>
        </p:txBody>
      </p:sp>
    </p:spTree>
    <p:extLst>
      <p:ext uri="{BB962C8B-B14F-4D97-AF65-F5344CB8AC3E}">
        <p14:creationId xmlns:p14="http://schemas.microsoft.com/office/powerpoint/2010/main" val="3365045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C768E-4CDE-22AF-583A-F141D42FA7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8F0B37-5CA7-C04B-8BC5-A03FD2FB45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47E937-5606-DD40-73C3-A76DC2234221}"/>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Let's practice, by converting the following binary numbers to their decimal representation.</a:t>
            </a:r>
          </a:p>
        </p:txBody>
      </p:sp>
      <p:sp>
        <p:nvSpPr>
          <p:cNvPr id="4" name="Slide Number Placeholder 3">
            <a:extLst>
              <a:ext uri="{FF2B5EF4-FFF2-40B4-BE49-F238E27FC236}">
                <a16:creationId xmlns:a16="http://schemas.microsoft.com/office/drawing/2014/main" id="{950BAAFF-06E0-DDC7-D11E-27F1077C7DD0}"/>
              </a:ext>
            </a:extLst>
          </p:cNvPr>
          <p:cNvSpPr>
            <a:spLocks noGrp="1"/>
          </p:cNvSpPr>
          <p:nvPr>
            <p:ph type="sldNum" sz="quarter" idx="5"/>
          </p:nvPr>
        </p:nvSpPr>
        <p:spPr/>
        <p:txBody>
          <a:bodyPr/>
          <a:lstStyle/>
          <a:p>
            <a:fld id="{D1EC9309-185D-B241-857D-6AB647741F6D}" type="slidenum">
              <a:rPr lang="en-US" smtClean="0"/>
              <a:t>44</a:t>
            </a:fld>
            <a:endParaRPr lang="en-US"/>
          </a:p>
        </p:txBody>
      </p:sp>
    </p:spTree>
    <p:extLst>
      <p:ext uri="{BB962C8B-B14F-4D97-AF65-F5344CB8AC3E}">
        <p14:creationId xmlns:p14="http://schemas.microsoft.com/office/powerpoint/2010/main" val="26951567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DD7BA-0CE5-587D-DC93-CB03D7388E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A1AD80-6362-96C7-85CC-08534AC36A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ECA612-DDF5-B179-C14D-84F27FFB06C2}"/>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Did you get this?</a:t>
            </a:r>
          </a:p>
          <a:p>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C1116FB6-9DE1-4227-D546-DCBABFE01F72}"/>
              </a:ext>
            </a:extLst>
          </p:cNvPr>
          <p:cNvSpPr>
            <a:spLocks noGrp="1"/>
          </p:cNvSpPr>
          <p:nvPr>
            <p:ph type="sldNum" sz="quarter" idx="5"/>
          </p:nvPr>
        </p:nvSpPr>
        <p:spPr/>
        <p:txBody>
          <a:bodyPr/>
          <a:lstStyle/>
          <a:p>
            <a:fld id="{D1EC9309-185D-B241-857D-6AB647741F6D}" type="slidenum">
              <a:rPr lang="en-US" smtClean="0"/>
              <a:t>45</a:t>
            </a:fld>
            <a:endParaRPr lang="en-US"/>
          </a:p>
        </p:txBody>
      </p:sp>
    </p:spTree>
    <p:extLst>
      <p:ext uri="{BB962C8B-B14F-4D97-AF65-F5344CB8AC3E}">
        <p14:creationId xmlns:p14="http://schemas.microsoft.com/office/powerpoint/2010/main" val="7167736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CFBF-1C18-37C9-5DDC-A1F550059E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897FD5-938B-C3BC-8235-C0E908C597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EEF48-AB9E-3416-BB6C-24640410A2D4}"/>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How do we go from decimal numbers to binary? We repeatedly divide the number by 2 and the remainder goes to each column from right to left. Let' see how we can convert the decimal number 84 to binary. We start by writing 84 and we divide it by 2. </a:t>
            </a:r>
          </a:p>
        </p:txBody>
      </p:sp>
      <p:sp>
        <p:nvSpPr>
          <p:cNvPr id="4" name="Slide Number Placeholder 3">
            <a:extLst>
              <a:ext uri="{FF2B5EF4-FFF2-40B4-BE49-F238E27FC236}">
                <a16:creationId xmlns:a16="http://schemas.microsoft.com/office/drawing/2014/main" id="{A06228C4-E214-5414-46B4-6E1038F2E850}"/>
              </a:ext>
            </a:extLst>
          </p:cNvPr>
          <p:cNvSpPr>
            <a:spLocks noGrp="1"/>
          </p:cNvSpPr>
          <p:nvPr>
            <p:ph type="sldNum" sz="quarter" idx="5"/>
          </p:nvPr>
        </p:nvSpPr>
        <p:spPr/>
        <p:txBody>
          <a:bodyPr/>
          <a:lstStyle/>
          <a:p>
            <a:fld id="{D1EC9309-185D-B241-857D-6AB647741F6D}" type="slidenum">
              <a:rPr lang="en-US" smtClean="0"/>
              <a:t>46</a:t>
            </a:fld>
            <a:endParaRPr lang="en-US"/>
          </a:p>
        </p:txBody>
      </p:sp>
    </p:spTree>
    <p:extLst>
      <p:ext uri="{BB962C8B-B14F-4D97-AF65-F5344CB8AC3E}">
        <p14:creationId xmlns:p14="http://schemas.microsoft.com/office/powerpoint/2010/main" val="493335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663C9-3C99-B6B2-21DD-13881452D6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923D88-2185-A317-99F3-5302164DD7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491363-82A2-DB13-44DF-A0B4F2A32FA0}"/>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84/2 = 42 with a remainder of 0. So 0 goes in the 1s column. We next divide 42 by 2.</a:t>
            </a:r>
          </a:p>
        </p:txBody>
      </p:sp>
      <p:sp>
        <p:nvSpPr>
          <p:cNvPr id="4" name="Slide Number Placeholder 3">
            <a:extLst>
              <a:ext uri="{FF2B5EF4-FFF2-40B4-BE49-F238E27FC236}">
                <a16:creationId xmlns:a16="http://schemas.microsoft.com/office/drawing/2014/main" id="{A18BDCA8-D453-C8F0-D39D-79D05E53E8D7}"/>
              </a:ext>
            </a:extLst>
          </p:cNvPr>
          <p:cNvSpPr>
            <a:spLocks noGrp="1"/>
          </p:cNvSpPr>
          <p:nvPr>
            <p:ph type="sldNum" sz="quarter" idx="5"/>
          </p:nvPr>
        </p:nvSpPr>
        <p:spPr/>
        <p:txBody>
          <a:bodyPr/>
          <a:lstStyle/>
          <a:p>
            <a:fld id="{D1EC9309-185D-B241-857D-6AB647741F6D}" type="slidenum">
              <a:rPr lang="en-US" smtClean="0"/>
              <a:t>47</a:t>
            </a:fld>
            <a:endParaRPr lang="en-US"/>
          </a:p>
        </p:txBody>
      </p:sp>
    </p:spTree>
    <p:extLst>
      <p:ext uri="{BB962C8B-B14F-4D97-AF65-F5344CB8AC3E}">
        <p14:creationId xmlns:p14="http://schemas.microsoft.com/office/powerpoint/2010/main" val="40770089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A9131-06FA-80E5-1958-53710A5B96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B161C5-7D1E-60FC-CB78-50885C578A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6D0A14-B682-FA7E-EB21-D507B883167F}"/>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42/2 – 21 with a remainder of 0. So 0 goes to the 2s column. We next divide 21 by 2.</a:t>
            </a:r>
          </a:p>
        </p:txBody>
      </p:sp>
      <p:sp>
        <p:nvSpPr>
          <p:cNvPr id="4" name="Slide Number Placeholder 3">
            <a:extLst>
              <a:ext uri="{FF2B5EF4-FFF2-40B4-BE49-F238E27FC236}">
                <a16:creationId xmlns:a16="http://schemas.microsoft.com/office/drawing/2014/main" id="{40875E24-190B-A7A5-52BB-F4190192D87E}"/>
              </a:ext>
            </a:extLst>
          </p:cNvPr>
          <p:cNvSpPr>
            <a:spLocks noGrp="1"/>
          </p:cNvSpPr>
          <p:nvPr>
            <p:ph type="sldNum" sz="quarter" idx="5"/>
          </p:nvPr>
        </p:nvSpPr>
        <p:spPr/>
        <p:txBody>
          <a:bodyPr/>
          <a:lstStyle/>
          <a:p>
            <a:fld id="{D1EC9309-185D-B241-857D-6AB647741F6D}" type="slidenum">
              <a:rPr lang="en-US" smtClean="0"/>
              <a:t>48</a:t>
            </a:fld>
            <a:endParaRPr lang="en-US"/>
          </a:p>
        </p:txBody>
      </p:sp>
    </p:spTree>
    <p:extLst>
      <p:ext uri="{BB962C8B-B14F-4D97-AF65-F5344CB8AC3E}">
        <p14:creationId xmlns:p14="http://schemas.microsoft.com/office/powerpoint/2010/main" val="19158576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3A845-2D9B-1F49-C05F-BF6180DB19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1E4378-25B9-5088-46B5-B9A4B05F4E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0E5D7E-0A99-89DA-1741-DAEB0D6A6F45}"/>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21/2 = 10 with a remainder of 1. So 1 goes to the 4s column. We next divide 10 by 2. </a:t>
            </a:r>
          </a:p>
        </p:txBody>
      </p:sp>
      <p:sp>
        <p:nvSpPr>
          <p:cNvPr id="4" name="Slide Number Placeholder 3">
            <a:extLst>
              <a:ext uri="{FF2B5EF4-FFF2-40B4-BE49-F238E27FC236}">
                <a16:creationId xmlns:a16="http://schemas.microsoft.com/office/drawing/2014/main" id="{5A548263-553A-ECFC-586D-95387CCA74C4}"/>
              </a:ext>
            </a:extLst>
          </p:cNvPr>
          <p:cNvSpPr>
            <a:spLocks noGrp="1"/>
          </p:cNvSpPr>
          <p:nvPr>
            <p:ph type="sldNum" sz="quarter" idx="5"/>
          </p:nvPr>
        </p:nvSpPr>
        <p:spPr/>
        <p:txBody>
          <a:bodyPr/>
          <a:lstStyle/>
          <a:p>
            <a:fld id="{D1EC9309-185D-B241-857D-6AB647741F6D}" type="slidenum">
              <a:rPr lang="en-US" smtClean="0"/>
              <a:t>49</a:t>
            </a:fld>
            <a:endParaRPr lang="en-US"/>
          </a:p>
        </p:txBody>
      </p:sp>
    </p:spTree>
    <p:extLst>
      <p:ext uri="{BB962C8B-B14F-4D97-AF65-F5344CB8AC3E}">
        <p14:creationId xmlns:p14="http://schemas.microsoft.com/office/powerpoint/2010/main" val="22610551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78CBF-D8B4-BECD-FC81-FCE67A250F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92B02F-3EAA-B455-76CD-07F5985F90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CD98D3-E998-1405-3F78-4EBC468A7238}"/>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10/2 = 5 with a remainder of 0 so 0 goes to the 8s column and we next divide 5 by 2. </a:t>
            </a:r>
          </a:p>
        </p:txBody>
      </p:sp>
      <p:sp>
        <p:nvSpPr>
          <p:cNvPr id="4" name="Slide Number Placeholder 3">
            <a:extLst>
              <a:ext uri="{FF2B5EF4-FFF2-40B4-BE49-F238E27FC236}">
                <a16:creationId xmlns:a16="http://schemas.microsoft.com/office/drawing/2014/main" id="{27D4C005-028C-B53C-39F7-F5F057120ADE}"/>
              </a:ext>
            </a:extLst>
          </p:cNvPr>
          <p:cNvSpPr>
            <a:spLocks noGrp="1"/>
          </p:cNvSpPr>
          <p:nvPr>
            <p:ph type="sldNum" sz="quarter" idx="5"/>
          </p:nvPr>
        </p:nvSpPr>
        <p:spPr/>
        <p:txBody>
          <a:bodyPr/>
          <a:lstStyle/>
          <a:p>
            <a:fld id="{D1EC9309-185D-B241-857D-6AB647741F6D}" type="slidenum">
              <a:rPr lang="en-US" smtClean="0"/>
              <a:t>50</a:t>
            </a:fld>
            <a:endParaRPr lang="en-US"/>
          </a:p>
        </p:txBody>
      </p:sp>
    </p:spTree>
    <p:extLst>
      <p:ext uri="{BB962C8B-B14F-4D97-AF65-F5344CB8AC3E}">
        <p14:creationId xmlns:p14="http://schemas.microsoft.com/office/powerpoint/2010/main" val="3057483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F23AC-1E35-9921-2E6C-DBAF9F478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CA18A9-852B-0320-C121-26F7863EFA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4D1499-80D4-2FB0-32C9-9A879F3A6E5A}"/>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5/2=2 with a remainder of 1. So 1 goes to the 16s column. We next divide 2 by 2. </a:t>
            </a:r>
          </a:p>
        </p:txBody>
      </p:sp>
      <p:sp>
        <p:nvSpPr>
          <p:cNvPr id="4" name="Slide Number Placeholder 3">
            <a:extLst>
              <a:ext uri="{FF2B5EF4-FFF2-40B4-BE49-F238E27FC236}">
                <a16:creationId xmlns:a16="http://schemas.microsoft.com/office/drawing/2014/main" id="{336EFBD7-5E1D-FD3A-90BC-3966034CAA2D}"/>
              </a:ext>
            </a:extLst>
          </p:cNvPr>
          <p:cNvSpPr>
            <a:spLocks noGrp="1"/>
          </p:cNvSpPr>
          <p:nvPr>
            <p:ph type="sldNum" sz="quarter" idx="5"/>
          </p:nvPr>
        </p:nvSpPr>
        <p:spPr/>
        <p:txBody>
          <a:bodyPr/>
          <a:lstStyle/>
          <a:p>
            <a:fld id="{D1EC9309-185D-B241-857D-6AB647741F6D}" type="slidenum">
              <a:rPr lang="en-US" smtClean="0"/>
              <a:t>51</a:t>
            </a:fld>
            <a:endParaRPr lang="en-US"/>
          </a:p>
        </p:txBody>
      </p:sp>
    </p:spTree>
    <p:extLst>
      <p:ext uri="{BB962C8B-B14F-4D97-AF65-F5344CB8AC3E}">
        <p14:creationId xmlns:p14="http://schemas.microsoft.com/office/powerpoint/2010/main" val="14129696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839AC-3F1C-15DC-B195-9336AE9A2D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F28C89-10B5-5037-3B63-306FD33BAB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FD4119-BC5F-74AA-5DB7-2979D508ED7E}"/>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2/2 = 1, with a remainder of 0. So 0 goes in the 32s column. We next divide 1 by 2.</a:t>
            </a:r>
          </a:p>
        </p:txBody>
      </p:sp>
      <p:sp>
        <p:nvSpPr>
          <p:cNvPr id="4" name="Slide Number Placeholder 3">
            <a:extLst>
              <a:ext uri="{FF2B5EF4-FFF2-40B4-BE49-F238E27FC236}">
                <a16:creationId xmlns:a16="http://schemas.microsoft.com/office/drawing/2014/main" id="{D5CA6076-A749-8EA5-1FBD-FC1EA3171301}"/>
              </a:ext>
            </a:extLst>
          </p:cNvPr>
          <p:cNvSpPr>
            <a:spLocks noGrp="1"/>
          </p:cNvSpPr>
          <p:nvPr>
            <p:ph type="sldNum" sz="quarter" idx="5"/>
          </p:nvPr>
        </p:nvSpPr>
        <p:spPr/>
        <p:txBody>
          <a:bodyPr/>
          <a:lstStyle/>
          <a:p>
            <a:fld id="{D1EC9309-185D-B241-857D-6AB647741F6D}" type="slidenum">
              <a:rPr lang="en-US" smtClean="0"/>
              <a:t>52</a:t>
            </a:fld>
            <a:endParaRPr lang="en-US"/>
          </a:p>
        </p:txBody>
      </p:sp>
    </p:spTree>
    <p:extLst>
      <p:ext uri="{BB962C8B-B14F-4D97-AF65-F5344CB8AC3E}">
        <p14:creationId xmlns:p14="http://schemas.microsoft.com/office/powerpoint/2010/main" val="10156368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69263-2EB1-71C4-3552-4D5EB9A476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7A1D4B-E757-02EF-3B89-B457770445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AC99D5-9467-19BB-FB89-F913EBA476BF}"/>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½=0 with a remainder of 1, so 1 goes in the 64s column.</a:t>
            </a:r>
          </a:p>
        </p:txBody>
      </p:sp>
      <p:sp>
        <p:nvSpPr>
          <p:cNvPr id="4" name="Slide Number Placeholder 3">
            <a:extLst>
              <a:ext uri="{FF2B5EF4-FFF2-40B4-BE49-F238E27FC236}">
                <a16:creationId xmlns:a16="http://schemas.microsoft.com/office/drawing/2014/main" id="{3D82D859-D869-F50B-BC02-250F923B43BD}"/>
              </a:ext>
            </a:extLst>
          </p:cNvPr>
          <p:cNvSpPr>
            <a:spLocks noGrp="1"/>
          </p:cNvSpPr>
          <p:nvPr>
            <p:ph type="sldNum" sz="quarter" idx="5"/>
          </p:nvPr>
        </p:nvSpPr>
        <p:spPr/>
        <p:txBody>
          <a:bodyPr/>
          <a:lstStyle/>
          <a:p>
            <a:fld id="{D1EC9309-185D-B241-857D-6AB647741F6D}" type="slidenum">
              <a:rPr lang="en-US" smtClean="0"/>
              <a:t>53</a:t>
            </a:fld>
            <a:endParaRPr lang="en-US"/>
          </a:p>
        </p:txBody>
      </p:sp>
    </p:spTree>
    <p:extLst>
      <p:ext uri="{BB962C8B-B14F-4D97-AF65-F5344CB8AC3E}">
        <p14:creationId xmlns:p14="http://schemas.microsoft.com/office/powerpoint/2010/main" val="32027976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98DBA-A98E-7E98-9EE2-51C95F784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BB94D2-734D-5FB1-38F6-BBCC16740083}"/>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C39435C3-14FC-CA63-B58F-28B3F88FDAF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Putting this all together,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84</m:t>
                        </m:r>
                      </m:e>
                      <m:sub>
                        <m:r>
                          <a:rPr lang="en-US" b="0" i="1" dirty="0" smtClean="0">
                            <a:latin typeface="Cambria Math" panose="02040503050406030204" pitchFamily="18" charset="0"/>
                          </a:rPr>
                          <m:t>10</m:t>
                        </m:r>
                      </m:sub>
                    </m:sSub>
                    <m:r>
                      <a:rPr lang="en-US" i="1" dirty="0" smtClean="0">
                        <a:latin typeface="Cambria Math" panose="02040503050406030204" pitchFamily="18" charset="0"/>
                      </a:rPr>
                      <m:t> = </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1010100</m:t>
                        </m:r>
                      </m:e>
                      <m:sub>
                        <m:r>
                          <a:rPr lang="en-US" b="0" i="1" dirty="0" smtClean="0">
                            <a:latin typeface="Cambria Math" panose="02040503050406030204" pitchFamily="18" charset="0"/>
                          </a:rPr>
                          <m:t>2</m:t>
                        </m:r>
                      </m:sub>
                    </m:sSub>
                  </m:oMath>
                </a14:m>
                <a:r>
                  <a:rPr lang="en-US" dirty="0"/>
                  <a:t>. </a:t>
                </a:r>
              </a:p>
              <a:p>
                <a:endParaRPr lang="en-US" b="0" i="0" dirty="0">
                  <a:solidFill>
                    <a:srgbClr val="202122"/>
                  </a:solidFill>
                  <a:effectLst/>
                  <a:latin typeface="Arial" panose="020B0604020202020204" pitchFamily="34" charset="0"/>
                </a:endParaRPr>
              </a:p>
            </p:txBody>
          </p:sp>
        </mc:Choice>
        <mc:Fallback xmlns="">
          <p:sp>
            <p:nvSpPr>
              <p:cNvPr id="3" name="Notes Placeholder 2">
                <a:extLst>
                  <a:ext uri="{FF2B5EF4-FFF2-40B4-BE49-F238E27FC236}">
                    <a16:creationId xmlns:a16="http://schemas.microsoft.com/office/drawing/2014/main" id="{C39435C3-14FC-CA63-B58F-28B3F88FDAF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Putting this all together, </a:t>
                </a:r>
                <a:r>
                  <a:rPr lang="en-US" i="0" dirty="0">
                    <a:latin typeface="Cambria Math" panose="02040503050406030204" pitchFamily="18" charset="0"/>
                  </a:rPr>
                  <a:t>84</a:t>
                </a:r>
                <a:r>
                  <a:rPr lang="en-US" b="0" i="0" dirty="0">
                    <a:latin typeface="Cambria Math" panose="02040503050406030204" pitchFamily="18" charset="0"/>
                  </a:rPr>
                  <a:t>_10 </a:t>
                </a:r>
                <a:r>
                  <a:rPr lang="en-US" i="0" dirty="0">
                    <a:latin typeface="Cambria Math" panose="02040503050406030204" pitchFamily="18" charset="0"/>
                  </a:rPr>
                  <a:t> = 1010100</a:t>
                </a:r>
                <a:r>
                  <a:rPr lang="en-US" b="0" i="0" dirty="0">
                    <a:latin typeface="Cambria Math" panose="02040503050406030204" pitchFamily="18" charset="0"/>
                  </a:rPr>
                  <a:t>_2</a:t>
                </a:r>
                <a:r>
                  <a:rPr lang="en-US" dirty="0"/>
                  <a:t>. </a:t>
                </a:r>
              </a:p>
              <a:p>
                <a:endParaRPr lang="en-US" b="0" i="0" dirty="0">
                  <a:solidFill>
                    <a:srgbClr val="202122"/>
                  </a:solidFill>
                  <a:effectLst/>
                  <a:latin typeface="Arial" panose="020B0604020202020204" pitchFamily="34" charset="0"/>
                </a:endParaRPr>
              </a:p>
            </p:txBody>
          </p:sp>
        </mc:Fallback>
      </mc:AlternateContent>
      <p:sp>
        <p:nvSpPr>
          <p:cNvPr id="4" name="Slide Number Placeholder 3">
            <a:extLst>
              <a:ext uri="{FF2B5EF4-FFF2-40B4-BE49-F238E27FC236}">
                <a16:creationId xmlns:a16="http://schemas.microsoft.com/office/drawing/2014/main" id="{41882096-C1B1-7E9A-D6CF-783322379634}"/>
              </a:ext>
            </a:extLst>
          </p:cNvPr>
          <p:cNvSpPr>
            <a:spLocks noGrp="1"/>
          </p:cNvSpPr>
          <p:nvPr>
            <p:ph type="sldNum" sz="quarter" idx="5"/>
          </p:nvPr>
        </p:nvSpPr>
        <p:spPr/>
        <p:txBody>
          <a:bodyPr/>
          <a:lstStyle/>
          <a:p>
            <a:fld id="{D1EC9309-185D-B241-857D-6AB647741F6D}" type="slidenum">
              <a:rPr lang="en-US" smtClean="0"/>
              <a:t>54</a:t>
            </a:fld>
            <a:endParaRPr lang="en-US"/>
          </a:p>
        </p:txBody>
      </p:sp>
    </p:spTree>
    <p:extLst>
      <p:ext uri="{BB962C8B-B14F-4D97-AF65-F5344CB8AC3E}">
        <p14:creationId xmlns:p14="http://schemas.microsoft.com/office/powerpoint/2010/main" val="11955427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7A69F-D4E3-2FA8-06B7-8E792658B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F32D42-5B94-B4C7-C63B-9586FD69F2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EFA031-2411-5593-EF09-C0DAF5B1A66E}"/>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Practice converting the following decimal numbers to binary.</a:t>
            </a:r>
          </a:p>
        </p:txBody>
      </p:sp>
      <p:sp>
        <p:nvSpPr>
          <p:cNvPr id="4" name="Slide Number Placeholder 3">
            <a:extLst>
              <a:ext uri="{FF2B5EF4-FFF2-40B4-BE49-F238E27FC236}">
                <a16:creationId xmlns:a16="http://schemas.microsoft.com/office/drawing/2014/main" id="{B5FD26DA-2710-4360-48F0-E61C65B4E65E}"/>
              </a:ext>
            </a:extLst>
          </p:cNvPr>
          <p:cNvSpPr>
            <a:spLocks noGrp="1"/>
          </p:cNvSpPr>
          <p:nvPr>
            <p:ph type="sldNum" sz="quarter" idx="5"/>
          </p:nvPr>
        </p:nvSpPr>
        <p:spPr/>
        <p:txBody>
          <a:bodyPr/>
          <a:lstStyle/>
          <a:p>
            <a:fld id="{D1EC9309-185D-B241-857D-6AB647741F6D}" type="slidenum">
              <a:rPr lang="en-US" smtClean="0"/>
              <a:t>55</a:t>
            </a:fld>
            <a:endParaRPr lang="en-US"/>
          </a:p>
        </p:txBody>
      </p:sp>
    </p:spTree>
    <p:extLst>
      <p:ext uri="{BB962C8B-B14F-4D97-AF65-F5344CB8AC3E}">
        <p14:creationId xmlns:p14="http://schemas.microsoft.com/office/powerpoint/2010/main" val="24225473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6D4AB-F367-140C-70B5-93A90455E1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89AF0D-3412-9750-6551-5390E6006B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7FE930-5FE7-C6CC-A775-A393AAD229DE}"/>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This is what you should have gotten.</a:t>
            </a:r>
          </a:p>
        </p:txBody>
      </p:sp>
      <p:sp>
        <p:nvSpPr>
          <p:cNvPr id="4" name="Slide Number Placeholder 3">
            <a:extLst>
              <a:ext uri="{FF2B5EF4-FFF2-40B4-BE49-F238E27FC236}">
                <a16:creationId xmlns:a16="http://schemas.microsoft.com/office/drawing/2014/main" id="{CF709F5F-858C-6D3A-6110-0DC2EDA582F6}"/>
              </a:ext>
            </a:extLst>
          </p:cNvPr>
          <p:cNvSpPr>
            <a:spLocks noGrp="1"/>
          </p:cNvSpPr>
          <p:nvPr>
            <p:ph type="sldNum" sz="quarter" idx="5"/>
          </p:nvPr>
        </p:nvSpPr>
        <p:spPr/>
        <p:txBody>
          <a:bodyPr/>
          <a:lstStyle/>
          <a:p>
            <a:fld id="{D1EC9309-185D-B241-857D-6AB647741F6D}" type="slidenum">
              <a:rPr lang="en-US" smtClean="0"/>
              <a:t>56</a:t>
            </a:fld>
            <a:endParaRPr lang="en-US"/>
          </a:p>
        </p:txBody>
      </p:sp>
    </p:spTree>
    <p:extLst>
      <p:ext uri="{BB962C8B-B14F-4D97-AF65-F5344CB8AC3E}">
        <p14:creationId xmlns:p14="http://schemas.microsoft.com/office/powerpoint/2010/main" val="17003870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4F23B-C72E-C889-ED2E-90EAFD7ACF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232506-B9F6-83B4-2C49-4194FA979C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219436-CFDD-A752-5BE9-9A812F24F74D}"/>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Lastly, we will see one more numeral system called hexadecimal or hex for short which is base 16. </a:t>
            </a:r>
          </a:p>
        </p:txBody>
      </p:sp>
      <p:sp>
        <p:nvSpPr>
          <p:cNvPr id="4" name="Slide Number Placeholder 3">
            <a:extLst>
              <a:ext uri="{FF2B5EF4-FFF2-40B4-BE49-F238E27FC236}">
                <a16:creationId xmlns:a16="http://schemas.microsoft.com/office/drawing/2014/main" id="{875267A2-08FB-E8D2-05A3-D3AAC156A284}"/>
              </a:ext>
            </a:extLst>
          </p:cNvPr>
          <p:cNvSpPr>
            <a:spLocks noGrp="1"/>
          </p:cNvSpPr>
          <p:nvPr>
            <p:ph type="sldNum" sz="quarter" idx="5"/>
          </p:nvPr>
        </p:nvSpPr>
        <p:spPr/>
        <p:txBody>
          <a:bodyPr/>
          <a:lstStyle/>
          <a:p>
            <a:fld id="{D1EC9309-185D-B241-857D-6AB647741F6D}" type="slidenum">
              <a:rPr lang="en-US" smtClean="0"/>
              <a:t>57</a:t>
            </a:fld>
            <a:endParaRPr lang="en-US"/>
          </a:p>
        </p:txBody>
      </p:sp>
    </p:spTree>
    <p:extLst>
      <p:ext uri="{BB962C8B-B14F-4D97-AF65-F5344CB8AC3E}">
        <p14:creationId xmlns:p14="http://schemas.microsoft.com/office/powerpoint/2010/main" val="4874811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79832-F8B3-E292-072E-B9BCEEE0AB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FE3DB2-B2F0-A13A-72B5-9A6F2F6354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C08998-8DEC-8E7F-934B-BC7B6A5FDFD4}"/>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What are the valid digits for hex numbers?</a:t>
            </a:r>
          </a:p>
        </p:txBody>
      </p:sp>
      <p:sp>
        <p:nvSpPr>
          <p:cNvPr id="4" name="Slide Number Placeholder 3">
            <a:extLst>
              <a:ext uri="{FF2B5EF4-FFF2-40B4-BE49-F238E27FC236}">
                <a16:creationId xmlns:a16="http://schemas.microsoft.com/office/drawing/2014/main" id="{EAC229DD-5052-2F62-218B-B8BB6CABD048}"/>
              </a:ext>
            </a:extLst>
          </p:cNvPr>
          <p:cNvSpPr>
            <a:spLocks noGrp="1"/>
          </p:cNvSpPr>
          <p:nvPr>
            <p:ph type="sldNum" sz="quarter" idx="5"/>
          </p:nvPr>
        </p:nvSpPr>
        <p:spPr/>
        <p:txBody>
          <a:bodyPr/>
          <a:lstStyle/>
          <a:p>
            <a:fld id="{D1EC9309-185D-B241-857D-6AB647741F6D}" type="slidenum">
              <a:rPr lang="en-US" smtClean="0"/>
              <a:t>58</a:t>
            </a:fld>
            <a:endParaRPr lang="en-US"/>
          </a:p>
        </p:txBody>
      </p:sp>
    </p:spTree>
    <p:extLst>
      <p:ext uri="{BB962C8B-B14F-4D97-AF65-F5344CB8AC3E}">
        <p14:creationId xmlns:p14="http://schemas.microsoft.com/office/powerpoint/2010/main" val="34924647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D8E56-75F5-5524-7F17-DF78B84212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955C44-FB89-626A-F66A-6FC0BA6101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42623B-B28C-EDD3-8BD7-E7A1502B6569}"/>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Maybe you thought 0, …, 15. But what's the problem here? That's right, how would we distinguish between say 14 and 1 and 4 next to each other?</a:t>
            </a:r>
          </a:p>
          <a:p>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01CA2D45-CCB1-1691-6A31-2AB6771015C1}"/>
              </a:ext>
            </a:extLst>
          </p:cNvPr>
          <p:cNvSpPr>
            <a:spLocks noGrp="1"/>
          </p:cNvSpPr>
          <p:nvPr>
            <p:ph type="sldNum" sz="quarter" idx="5"/>
          </p:nvPr>
        </p:nvSpPr>
        <p:spPr/>
        <p:txBody>
          <a:bodyPr/>
          <a:lstStyle/>
          <a:p>
            <a:fld id="{D1EC9309-185D-B241-857D-6AB647741F6D}" type="slidenum">
              <a:rPr lang="en-US" smtClean="0"/>
              <a:t>59</a:t>
            </a:fld>
            <a:endParaRPr lang="en-US"/>
          </a:p>
        </p:txBody>
      </p:sp>
    </p:spTree>
    <p:extLst>
      <p:ext uri="{BB962C8B-B14F-4D97-AF65-F5344CB8AC3E}">
        <p14:creationId xmlns:p14="http://schemas.microsoft.com/office/powerpoint/2010/main" val="271423358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A6A37-1E60-EB00-7BC2-BECAA71208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43F8BD-43F6-1F8F-F6F3-53CB55E962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C6AE91-6743-75E4-B0B5-1C38F822D846}"/>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Instead, we will do something different. We will use the 10 unique digits 0, …, 9, and then we will also use the first six letters of the English alphabet. We could have really used any other six unique characters but working with letters is convenient.</a:t>
            </a:r>
          </a:p>
        </p:txBody>
      </p:sp>
      <p:sp>
        <p:nvSpPr>
          <p:cNvPr id="4" name="Slide Number Placeholder 3">
            <a:extLst>
              <a:ext uri="{FF2B5EF4-FFF2-40B4-BE49-F238E27FC236}">
                <a16:creationId xmlns:a16="http://schemas.microsoft.com/office/drawing/2014/main" id="{5391F96E-CD2F-1F52-C056-440F96352B84}"/>
              </a:ext>
            </a:extLst>
          </p:cNvPr>
          <p:cNvSpPr>
            <a:spLocks noGrp="1"/>
          </p:cNvSpPr>
          <p:nvPr>
            <p:ph type="sldNum" sz="quarter" idx="5"/>
          </p:nvPr>
        </p:nvSpPr>
        <p:spPr/>
        <p:txBody>
          <a:bodyPr/>
          <a:lstStyle/>
          <a:p>
            <a:fld id="{D1EC9309-185D-B241-857D-6AB647741F6D}" type="slidenum">
              <a:rPr lang="en-US" smtClean="0"/>
              <a:t>60</a:t>
            </a:fld>
            <a:endParaRPr lang="en-US"/>
          </a:p>
        </p:txBody>
      </p:sp>
    </p:spTree>
    <p:extLst>
      <p:ext uri="{BB962C8B-B14F-4D97-AF65-F5344CB8AC3E}">
        <p14:creationId xmlns:p14="http://schemas.microsoft.com/office/powerpoint/2010/main" val="13198934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5277E-3CDC-024E-6CD4-98AB4679FA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5DE451-1087-8AFD-3EB6-1E92C48133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10CFF2-E08E-E24E-BCBA-B7CC20C2D19F}"/>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OK, let's think, what's the hex number 2A7?</a:t>
            </a:r>
          </a:p>
        </p:txBody>
      </p:sp>
      <p:sp>
        <p:nvSpPr>
          <p:cNvPr id="4" name="Slide Number Placeholder 3">
            <a:extLst>
              <a:ext uri="{FF2B5EF4-FFF2-40B4-BE49-F238E27FC236}">
                <a16:creationId xmlns:a16="http://schemas.microsoft.com/office/drawing/2014/main" id="{ADC16265-9C51-EC27-86CB-47B79167C009}"/>
              </a:ext>
            </a:extLst>
          </p:cNvPr>
          <p:cNvSpPr>
            <a:spLocks noGrp="1"/>
          </p:cNvSpPr>
          <p:nvPr>
            <p:ph type="sldNum" sz="quarter" idx="5"/>
          </p:nvPr>
        </p:nvSpPr>
        <p:spPr/>
        <p:txBody>
          <a:bodyPr/>
          <a:lstStyle/>
          <a:p>
            <a:fld id="{D1EC9309-185D-B241-857D-6AB647741F6D}" type="slidenum">
              <a:rPr lang="en-US" smtClean="0"/>
              <a:t>61</a:t>
            </a:fld>
            <a:endParaRPr lang="en-US"/>
          </a:p>
        </p:txBody>
      </p:sp>
    </p:spTree>
    <p:extLst>
      <p:ext uri="{BB962C8B-B14F-4D97-AF65-F5344CB8AC3E}">
        <p14:creationId xmlns:p14="http://schemas.microsoft.com/office/powerpoint/2010/main" val="303980340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2B0A0-6F96-D469-87C3-D41EB7DFBB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F2B813-FA47-6ACB-8E3C-E9C7382E27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582F5E-7A36-50B3-F02C-DB44F9259F11}"/>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We will fill out our table with base 16 now</a:t>
            </a:r>
          </a:p>
        </p:txBody>
      </p:sp>
      <p:sp>
        <p:nvSpPr>
          <p:cNvPr id="4" name="Slide Number Placeholder 3">
            <a:extLst>
              <a:ext uri="{FF2B5EF4-FFF2-40B4-BE49-F238E27FC236}">
                <a16:creationId xmlns:a16="http://schemas.microsoft.com/office/drawing/2014/main" id="{46FE649D-61C1-0131-0DFC-15742576D397}"/>
              </a:ext>
            </a:extLst>
          </p:cNvPr>
          <p:cNvSpPr>
            <a:spLocks noGrp="1"/>
          </p:cNvSpPr>
          <p:nvPr>
            <p:ph type="sldNum" sz="quarter" idx="5"/>
          </p:nvPr>
        </p:nvSpPr>
        <p:spPr/>
        <p:txBody>
          <a:bodyPr/>
          <a:lstStyle/>
          <a:p>
            <a:fld id="{D1EC9309-185D-B241-857D-6AB647741F6D}" type="slidenum">
              <a:rPr lang="en-US" smtClean="0"/>
              <a:t>62</a:t>
            </a:fld>
            <a:endParaRPr lang="en-US"/>
          </a:p>
        </p:txBody>
      </p:sp>
    </p:spTree>
    <p:extLst>
      <p:ext uri="{BB962C8B-B14F-4D97-AF65-F5344CB8AC3E}">
        <p14:creationId xmlns:p14="http://schemas.microsoft.com/office/powerpoint/2010/main" val="20951302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8F649-5CF0-5F41-B0E0-0837D74E01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3CB98D-3F58-B272-9DBD-B4B4104C0435}"/>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741A510F-A91A-5D74-17B7-8C1EF8117D7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So </a:t>
                </a:r>
                <a14:m>
                  <m:oMath xmlns:m="http://schemas.openxmlformats.org/officeDocument/2006/math">
                    <m:r>
                      <m:rPr>
                        <m:nor/>
                      </m:rPr>
                      <a:rPr lang="en-US" sz="1200" i="0" dirty="0" smtClean="0">
                        <a:latin typeface="Cambria Math" panose="02040503050406030204" pitchFamily="18" charset="0"/>
                        <a:ea typeface="Cambria Math" panose="02040503050406030204" pitchFamily="18" charset="0"/>
                      </a:rPr>
                      <m:t>2A</m:t>
                    </m:r>
                    <m:r>
                      <a:rPr lang="en-US" sz="1200" i="1" dirty="0">
                        <a:latin typeface="Cambria Math" panose="02040503050406030204" pitchFamily="18" charset="0"/>
                        <a:ea typeface="Cambria Math" panose="02040503050406030204" pitchFamily="18" charset="0"/>
                      </a:rPr>
                      <m:t>7</m:t>
                    </m:r>
                    <m:r>
                      <a:rPr lang="en-US" sz="1200" i="1" baseline="-25000" dirty="0">
                        <a:latin typeface="Cambria Math" panose="02040503050406030204" pitchFamily="18" charset="0"/>
                        <a:ea typeface="Cambria Math" panose="02040503050406030204" pitchFamily="18" charset="0"/>
                      </a:rPr>
                      <m:t>16</m:t>
                    </m:r>
                    <m:r>
                      <a:rPr lang="en-US" sz="1200" i="1">
                        <a:latin typeface="Cambria Math" panose="02040503050406030204" pitchFamily="18" charset="0"/>
                        <a:ea typeface="Cambria Math" panose="02040503050406030204" pitchFamily="18" charset="0"/>
                      </a:rPr>
                      <m:t>=2×</m:t>
                    </m:r>
                    <m:sSup>
                      <m:sSupPr>
                        <m:ctrlPr>
                          <a:rPr lang="en-US" sz="1200" i="1">
                            <a:latin typeface="Cambria Math" panose="02040503050406030204" pitchFamily="18" charset="0"/>
                            <a:ea typeface="Cambria Math" panose="02040503050406030204" pitchFamily="18" charset="0"/>
                          </a:rPr>
                        </m:ctrlPr>
                      </m:sSupPr>
                      <m:e>
                        <m:r>
                          <a:rPr lang="en-US" sz="1200" i="1">
                            <a:latin typeface="Cambria Math" panose="02040503050406030204" pitchFamily="18" charset="0"/>
                            <a:ea typeface="Cambria Math" panose="02040503050406030204" pitchFamily="18" charset="0"/>
                          </a:rPr>
                          <m:t>16</m:t>
                        </m:r>
                      </m:e>
                      <m:sup>
                        <m:r>
                          <a:rPr lang="en-US" sz="1200" i="1">
                            <a:latin typeface="Cambria Math" panose="02040503050406030204" pitchFamily="18" charset="0"/>
                            <a:ea typeface="Cambria Math" panose="02040503050406030204" pitchFamily="18" charset="0"/>
                          </a:rPr>
                          <m:t>2</m:t>
                        </m:r>
                      </m:sup>
                    </m:sSup>
                    <m:r>
                      <a:rPr lang="en-US" sz="1200" i="1">
                        <a:latin typeface="Cambria Math" panose="02040503050406030204" pitchFamily="18" charset="0"/>
                        <a:ea typeface="Cambria Math" panose="02040503050406030204" pitchFamily="18" charset="0"/>
                      </a:rPr>
                      <m:t>+10×</m:t>
                    </m:r>
                    <m:sSup>
                      <m:sSupPr>
                        <m:ctrlPr>
                          <a:rPr lang="en-US" sz="1200" i="1">
                            <a:latin typeface="Cambria Math" panose="02040503050406030204" pitchFamily="18" charset="0"/>
                            <a:ea typeface="Cambria Math" panose="02040503050406030204" pitchFamily="18" charset="0"/>
                          </a:rPr>
                        </m:ctrlPr>
                      </m:sSupPr>
                      <m:e>
                        <m:r>
                          <a:rPr lang="en-US" sz="1200" i="1">
                            <a:latin typeface="Cambria Math" panose="02040503050406030204" pitchFamily="18" charset="0"/>
                            <a:ea typeface="Cambria Math" panose="02040503050406030204" pitchFamily="18" charset="0"/>
                          </a:rPr>
                          <m:t>16</m:t>
                        </m:r>
                      </m:e>
                      <m:sup>
                        <m:r>
                          <a:rPr lang="en-US" sz="1200" i="1">
                            <a:latin typeface="Cambria Math" panose="02040503050406030204" pitchFamily="18" charset="0"/>
                            <a:ea typeface="Cambria Math" panose="02040503050406030204" pitchFamily="18" charset="0"/>
                          </a:rPr>
                          <m:t>1</m:t>
                        </m:r>
                      </m:sup>
                    </m:sSup>
                    <m:r>
                      <a:rPr lang="en-US" sz="1200" i="1">
                        <a:latin typeface="Cambria Math" panose="02040503050406030204" pitchFamily="18" charset="0"/>
                        <a:ea typeface="Cambria Math" panose="02040503050406030204" pitchFamily="18" charset="0"/>
                      </a:rPr>
                      <m:t>+7×</m:t>
                    </m:r>
                    <m:sSup>
                      <m:sSupPr>
                        <m:ctrlPr>
                          <a:rPr lang="en-US" sz="1200" i="1">
                            <a:latin typeface="Cambria Math" panose="02040503050406030204" pitchFamily="18" charset="0"/>
                            <a:ea typeface="Cambria Math" panose="02040503050406030204" pitchFamily="18" charset="0"/>
                          </a:rPr>
                        </m:ctrlPr>
                      </m:sSupPr>
                      <m:e>
                        <m:r>
                          <a:rPr lang="en-US" sz="1200" i="1">
                            <a:latin typeface="Cambria Math" panose="02040503050406030204" pitchFamily="18" charset="0"/>
                            <a:ea typeface="Cambria Math" panose="02040503050406030204" pitchFamily="18" charset="0"/>
                          </a:rPr>
                          <m:t>16</m:t>
                        </m:r>
                      </m:e>
                      <m:sup>
                        <m:r>
                          <a:rPr lang="en-US" sz="1200" i="1">
                            <a:latin typeface="Cambria Math" panose="02040503050406030204" pitchFamily="18" charset="0"/>
                            <a:ea typeface="Cambria Math" panose="02040503050406030204" pitchFamily="18" charset="0"/>
                          </a:rPr>
                          <m:t>0</m:t>
                        </m:r>
                      </m:sup>
                    </m:sSup>
                  </m:oMath>
                </a14:m>
                <a:endParaRPr lang="en-US" sz="1200" dirty="0">
                  <a:latin typeface="Cambria Math" panose="02040503050406030204" pitchFamily="18" charset="0"/>
                  <a:ea typeface="Cambria Math" panose="02040503050406030204" pitchFamily="18" charset="0"/>
                </a:endParaRPr>
              </a:p>
              <a:p>
                <a:endParaRPr lang="en-US" b="0" i="0" dirty="0">
                  <a:solidFill>
                    <a:srgbClr val="202122"/>
                  </a:solidFill>
                  <a:effectLst/>
                  <a:latin typeface="Arial" panose="020B0604020202020204" pitchFamily="34" charset="0"/>
                </a:endParaRPr>
              </a:p>
            </p:txBody>
          </p:sp>
        </mc:Choice>
        <mc:Fallback xmlns="">
          <p:sp>
            <p:nvSpPr>
              <p:cNvPr id="3" name="Notes Placeholder 2">
                <a:extLst>
                  <a:ext uri="{FF2B5EF4-FFF2-40B4-BE49-F238E27FC236}">
                    <a16:creationId xmlns:a16="http://schemas.microsoft.com/office/drawing/2014/main" id="{741A510F-A91A-5D74-17B7-8C1EF8117D7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So </a:t>
                </a:r>
                <a:r>
                  <a:rPr lang="en-US" sz="1200" i="0" dirty="0">
                    <a:latin typeface="Cambria Math" panose="02040503050406030204" pitchFamily="18" charset="0"/>
                    <a:ea typeface="Cambria Math" panose="02040503050406030204" pitchFamily="18" charset="0"/>
                  </a:rPr>
                  <a:t>"2A" 7</a:t>
                </a:r>
                <a:r>
                  <a:rPr lang="en-US" sz="1200" i="0" baseline="-25000" dirty="0">
                    <a:latin typeface="Cambria Math" panose="02040503050406030204" pitchFamily="18" charset="0"/>
                    <a:ea typeface="Cambria Math" panose="02040503050406030204" pitchFamily="18" charset="0"/>
                  </a:rPr>
                  <a:t>16</a:t>
                </a:r>
                <a:r>
                  <a:rPr lang="en-US" sz="1200" i="0">
                    <a:latin typeface="Cambria Math" panose="02040503050406030204" pitchFamily="18" charset="0"/>
                    <a:ea typeface="Cambria Math" panose="02040503050406030204" pitchFamily="18" charset="0"/>
                  </a:rPr>
                  <a:t>=2×16^2+10×16^1+7×16^0</a:t>
                </a:r>
                <a:endParaRPr lang="en-US" sz="1200" dirty="0">
                  <a:latin typeface="Cambria Math" panose="02040503050406030204" pitchFamily="18" charset="0"/>
                  <a:ea typeface="Cambria Math" panose="02040503050406030204" pitchFamily="18" charset="0"/>
                </a:endParaRPr>
              </a:p>
              <a:p>
                <a:endParaRPr lang="en-US" b="0" i="0" dirty="0">
                  <a:solidFill>
                    <a:srgbClr val="202122"/>
                  </a:solidFill>
                  <a:effectLst/>
                  <a:latin typeface="Arial" panose="020B0604020202020204" pitchFamily="34" charset="0"/>
                </a:endParaRPr>
              </a:p>
            </p:txBody>
          </p:sp>
        </mc:Fallback>
      </mc:AlternateContent>
      <p:sp>
        <p:nvSpPr>
          <p:cNvPr id="4" name="Slide Number Placeholder 3">
            <a:extLst>
              <a:ext uri="{FF2B5EF4-FFF2-40B4-BE49-F238E27FC236}">
                <a16:creationId xmlns:a16="http://schemas.microsoft.com/office/drawing/2014/main" id="{3AE07952-EB5A-485C-A485-6C618DEDCB56}"/>
              </a:ext>
            </a:extLst>
          </p:cNvPr>
          <p:cNvSpPr>
            <a:spLocks noGrp="1"/>
          </p:cNvSpPr>
          <p:nvPr>
            <p:ph type="sldNum" sz="quarter" idx="5"/>
          </p:nvPr>
        </p:nvSpPr>
        <p:spPr/>
        <p:txBody>
          <a:bodyPr/>
          <a:lstStyle/>
          <a:p>
            <a:fld id="{D1EC9309-185D-B241-857D-6AB647741F6D}" type="slidenum">
              <a:rPr lang="en-US" smtClean="0"/>
              <a:t>63</a:t>
            </a:fld>
            <a:endParaRPr lang="en-US"/>
          </a:p>
        </p:txBody>
      </p:sp>
    </p:spTree>
    <p:extLst>
      <p:ext uri="{BB962C8B-B14F-4D97-AF65-F5344CB8AC3E}">
        <p14:creationId xmlns:p14="http://schemas.microsoft.com/office/powerpoint/2010/main" val="26218539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A5180-B462-83B8-92CE-30D0CF3C12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89C47F-0016-7459-E162-B1F76C892F86}"/>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D01B0A74-832C-A00F-F1AB-23B4D4346C0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which is equal to </a:t>
                </a:r>
                <a14:m>
                  <m:oMath xmlns:m="http://schemas.openxmlformats.org/officeDocument/2006/math">
                    <m:r>
                      <a:rPr lang="en-US" sz="1200" b="0" i="1" smtClean="0">
                        <a:latin typeface="Cambria Math" panose="02040503050406030204" pitchFamily="18" charset="0"/>
                        <a:ea typeface="Cambria Math" panose="02040503050406030204" pitchFamily="18" charset="0"/>
                      </a:rPr>
                      <m:t>2×256+10×16+7=679</m:t>
                    </m:r>
                    <m:r>
                      <a:rPr lang="en-US" sz="1200" b="0" i="1" baseline="-25000" smtClean="0">
                        <a:latin typeface="Cambria Math" panose="02040503050406030204" pitchFamily="18" charset="0"/>
                        <a:ea typeface="Cambria Math" panose="02040503050406030204" pitchFamily="18" charset="0"/>
                      </a:rPr>
                      <m:t>10</m:t>
                    </m:r>
                  </m:oMath>
                </a14:m>
                <a:endParaRPr lang="en-US" b="0" i="0" dirty="0">
                  <a:solidFill>
                    <a:srgbClr val="202122"/>
                  </a:solidFill>
                  <a:effectLst/>
                  <a:latin typeface="Arial" panose="020B0604020202020204" pitchFamily="34" charset="0"/>
                </a:endParaRPr>
              </a:p>
            </p:txBody>
          </p:sp>
        </mc:Choice>
        <mc:Fallback xmlns="">
          <p:sp>
            <p:nvSpPr>
              <p:cNvPr id="3" name="Notes Placeholder 2">
                <a:extLst>
                  <a:ext uri="{FF2B5EF4-FFF2-40B4-BE49-F238E27FC236}">
                    <a16:creationId xmlns:a16="http://schemas.microsoft.com/office/drawing/2014/main" id="{D01B0A74-832C-A00F-F1AB-23B4D4346C0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which is equal to </a:t>
                </a:r>
                <a:r>
                  <a:rPr lang="en-US" sz="1200" b="0" i="0">
                    <a:latin typeface="Cambria Math" panose="02040503050406030204" pitchFamily="18" charset="0"/>
                    <a:ea typeface="Cambria Math" panose="02040503050406030204" pitchFamily="18" charset="0"/>
                  </a:rPr>
                  <a:t>2×256+10×16+7=679</a:t>
                </a:r>
                <a:r>
                  <a:rPr lang="en-US" sz="1200" b="0" i="0" baseline="-25000">
                    <a:latin typeface="Cambria Math" panose="02040503050406030204" pitchFamily="18" charset="0"/>
                    <a:ea typeface="Cambria Math" panose="02040503050406030204" pitchFamily="18" charset="0"/>
                  </a:rPr>
                  <a:t>10</a:t>
                </a:r>
                <a:endParaRPr lang="en-US" b="0" i="0" dirty="0">
                  <a:solidFill>
                    <a:srgbClr val="202122"/>
                  </a:solidFill>
                  <a:effectLst/>
                  <a:latin typeface="Arial" panose="020B0604020202020204" pitchFamily="34" charset="0"/>
                </a:endParaRPr>
              </a:p>
            </p:txBody>
          </p:sp>
        </mc:Fallback>
      </mc:AlternateContent>
      <p:sp>
        <p:nvSpPr>
          <p:cNvPr id="4" name="Slide Number Placeholder 3">
            <a:extLst>
              <a:ext uri="{FF2B5EF4-FFF2-40B4-BE49-F238E27FC236}">
                <a16:creationId xmlns:a16="http://schemas.microsoft.com/office/drawing/2014/main" id="{BD33F6A1-4ACB-C3CB-0089-85FBA39EFEDF}"/>
              </a:ext>
            </a:extLst>
          </p:cNvPr>
          <p:cNvSpPr>
            <a:spLocks noGrp="1"/>
          </p:cNvSpPr>
          <p:nvPr>
            <p:ph type="sldNum" sz="quarter" idx="5"/>
          </p:nvPr>
        </p:nvSpPr>
        <p:spPr/>
        <p:txBody>
          <a:bodyPr/>
          <a:lstStyle/>
          <a:p>
            <a:fld id="{D1EC9309-185D-B241-857D-6AB647741F6D}" type="slidenum">
              <a:rPr lang="en-US" smtClean="0"/>
              <a:t>64</a:t>
            </a:fld>
            <a:endParaRPr lang="en-US"/>
          </a:p>
        </p:txBody>
      </p:sp>
    </p:spTree>
    <p:extLst>
      <p:ext uri="{BB962C8B-B14F-4D97-AF65-F5344CB8AC3E}">
        <p14:creationId xmlns:p14="http://schemas.microsoft.com/office/powerpoint/2010/main" val="9782022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54583-23B7-533C-060D-BF1CD1B2EA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D4E438-43FF-1F0D-2A11-FEF92B6FA4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CDFE6C-A54D-B35C-F732-EC092C794551}"/>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Had we had 3 digits, how many hex numbers could we represent</a:t>
            </a:r>
          </a:p>
        </p:txBody>
      </p:sp>
      <p:sp>
        <p:nvSpPr>
          <p:cNvPr id="4" name="Slide Number Placeholder 3">
            <a:extLst>
              <a:ext uri="{FF2B5EF4-FFF2-40B4-BE49-F238E27FC236}">
                <a16:creationId xmlns:a16="http://schemas.microsoft.com/office/drawing/2014/main" id="{76F15093-401D-ACC1-B6AD-30FCDFC0848E}"/>
              </a:ext>
            </a:extLst>
          </p:cNvPr>
          <p:cNvSpPr>
            <a:spLocks noGrp="1"/>
          </p:cNvSpPr>
          <p:nvPr>
            <p:ph type="sldNum" sz="quarter" idx="5"/>
          </p:nvPr>
        </p:nvSpPr>
        <p:spPr/>
        <p:txBody>
          <a:bodyPr/>
          <a:lstStyle/>
          <a:p>
            <a:fld id="{D1EC9309-185D-B241-857D-6AB647741F6D}" type="slidenum">
              <a:rPr lang="en-US" smtClean="0"/>
              <a:t>65</a:t>
            </a:fld>
            <a:endParaRPr lang="en-US"/>
          </a:p>
        </p:txBody>
      </p:sp>
    </p:spTree>
    <p:extLst>
      <p:ext uri="{BB962C8B-B14F-4D97-AF65-F5344CB8AC3E}">
        <p14:creationId xmlns:p14="http://schemas.microsoft.com/office/powerpoint/2010/main" val="368981918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66419-B03C-4FBB-F9D4-F039216423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A64E4C-3777-6959-F7F4-77BC39D4DA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22CEB9-43F5-FF1D-0832-CD26E452450B}"/>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Assuming positive numbers only, the range would be 0, 12, 3, 16^3-1, that is 4096 numbers</a:t>
            </a:r>
          </a:p>
        </p:txBody>
      </p:sp>
      <p:sp>
        <p:nvSpPr>
          <p:cNvPr id="4" name="Slide Number Placeholder 3">
            <a:extLst>
              <a:ext uri="{FF2B5EF4-FFF2-40B4-BE49-F238E27FC236}">
                <a16:creationId xmlns:a16="http://schemas.microsoft.com/office/drawing/2014/main" id="{7BC38C70-65D9-FF05-FD2D-1CE5627CE91B}"/>
              </a:ext>
            </a:extLst>
          </p:cNvPr>
          <p:cNvSpPr>
            <a:spLocks noGrp="1"/>
          </p:cNvSpPr>
          <p:nvPr>
            <p:ph type="sldNum" sz="quarter" idx="5"/>
          </p:nvPr>
        </p:nvSpPr>
        <p:spPr/>
        <p:txBody>
          <a:bodyPr/>
          <a:lstStyle/>
          <a:p>
            <a:fld id="{D1EC9309-185D-B241-857D-6AB647741F6D}" type="slidenum">
              <a:rPr lang="en-US" smtClean="0"/>
              <a:t>66</a:t>
            </a:fld>
            <a:endParaRPr lang="en-US"/>
          </a:p>
        </p:txBody>
      </p:sp>
    </p:spTree>
    <p:extLst>
      <p:ext uri="{BB962C8B-B14F-4D97-AF65-F5344CB8AC3E}">
        <p14:creationId xmlns:p14="http://schemas.microsoft.com/office/powerpoint/2010/main" val="15063520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C3E2E-F365-8682-E22B-4447E495E3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3D6606-D25D-2B93-A64D-D7C03C958C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CEAFE4-906B-34A3-8EF1-E0FAC6CD451A}"/>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What if we had n digits?</a:t>
            </a:r>
          </a:p>
        </p:txBody>
      </p:sp>
      <p:sp>
        <p:nvSpPr>
          <p:cNvPr id="4" name="Slide Number Placeholder 3">
            <a:extLst>
              <a:ext uri="{FF2B5EF4-FFF2-40B4-BE49-F238E27FC236}">
                <a16:creationId xmlns:a16="http://schemas.microsoft.com/office/drawing/2014/main" id="{51E9EF7D-4A4D-E08B-E6D7-D2011FDFD4B2}"/>
              </a:ext>
            </a:extLst>
          </p:cNvPr>
          <p:cNvSpPr>
            <a:spLocks noGrp="1"/>
          </p:cNvSpPr>
          <p:nvPr>
            <p:ph type="sldNum" sz="quarter" idx="5"/>
          </p:nvPr>
        </p:nvSpPr>
        <p:spPr/>
        <p:txBody>
          <a:bodyPr/>
          <a:lstStyle/>
          <a:p>
            <a:fld id="{D1EC9309-185D-B241-857D-6AB647741F6D}" type="slidenum">
              <a:rPr lang="en-US" smtClean="0"/>
              <a:t>67</a:t>
            </a:fld>
            <a:endParaRPr lang="en-US"/>
          </a:p>
        </p:txBody>
      </p:sp>
    </p:spTree>
    <p:extLst>
      <p:ext uri="{BB962C8B-B14F-4D97-AF65-F5344CB8AC3E}">
        <p14:creationId xmlns:p14="http://schemas.microsoft.com/office/powerpoint/2010/main" val="32884375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7642A-9832-221A-A60E-08A417F36D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11EF0F-6E4C-7117-A811-6D6D86B6D8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290B43-F272-4639-95A8-E3F3D4F91D3B}"/>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 hope it's obvious we would have 16^n numbers.</a:t>
            </a:r>
          </a:p>
        </p:txBody>
      </p:sp>
      <p:sp>
        <p:nvSpPr>
          <p:cNvPr id="4" name="Slide Number Placeholder 3">
            <a:extLst>
              <a:ext uri="{FF2B5EF4-FFF2-40B4-BE49-F238E27FC236}">
                <a16:creationId xmlns:a16="http://schemas.microsoft.com/office/drawing/2014/main" id="{6F3F8B4A-2167-DB61-8E03-C8B1FE6D71DA}"/>
              </a:ext>
            </a:extLst>
          </p:cNvPr>
          <p:cNvSpPr>
            <a:spLocks noGrp="1"/>
          </p:cNvSpPr>
          <p:nvPr>
            <p:ph type="sldNum" sz="quarter" idx="5"/>
          </p:nvPr>
        </p:nvSpPr>
        <p:spPr/>
        <p:txBody>
          <a:bodyPr/>
          <a:lstStyle/>
          <a:p>
            <a:fld id="{D1EC9309-185D-B241-857D-6AB647741F6D}" type="slidenum">
              <a:rPr lang="en-US" smtClean="0"/>
              <a:t>68</a:t>
            </a:fld>
            <a:endParaRPr lang="en-US"/>
          </a:p>
        </p:txBody>
      </p:sp>
    </p:spTree>
    <p:extLst>
      <p:ext uri="{BB962C8B-B14F-4D97-AF65-F5344CB8AC3E}">
        <p14:creationId xmlns:p14="http://schemas.microsoft.com/office/powerpoint/2010/main" val="31839328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F095A-2B5E-C54C-BD5A-F520385666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91365E-99D8-CA54-3561-2CD8159E1D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B614FC-C1F0-412B-F9AF-CA2D25C1C21F}"/>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Writing long binary numbers can be both tedious and prone to errors. For this reason, computer scientists also like working in base 16 or with hexadecimal/hex notation (we saw that a group of 4 bits can represent 2^4=16 possibilities). </a:t>
            </a:r>
            <a:r>
              <a:rPr lang="en-US" b="0" i="0" dirty="0">
                <a:solidFill>
                  <a:srgbClr val="3D3B49"/>
                </a:solidFill>
                <a:effectLst/>
                <a:latin typeface="Noto serif" panose="02020600060500020200" pitchFamily="18" charset="0"/>
              </a:rPr>
              <a:t>Hexadecimal numbers use the digits 0 to 9 along with the letters A to F which are used for 10 to 15, respectively. </a:t>
            </a:r>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EFE4DA5E-53D5-91EC-459F-0316AC339801}"/>
              </a:ext>
            </a:extLst>
          </p:cNvPr>
          <p:cNvSpPr>
            <a:spLocks noGrp="1"/>
          </p:cNvSpPr>
          <p:nvPr>
            <p:ph type="sldNum" sz="quarter" idx="5"/>
          </p:nvPr>
        </p:nvSpPr>
        <p:spPr/>
        <p:txBody>
          <a:bodyPr/>
          <a:lstStyle/>
          <a:p>
            <a:fld id="{D1EC9309-185D-B241-857D-6AB647741F6D}" type="slidenum">
              <a:rPr lang="en-US" smtClean="0"/>
              <a:t>69</a:t>
            </a:fld>
            <a:endParaRPr lang="en-US"/>
          </a:p>
        </p:txBody>
      </p:sp>
    </p:spTree>
    <p:extLst>
      <p:ext uri="{BB962C8B-B14F-4D97-AF65-F5344CB8AC3E}">
        <p14:creationId xmlns:p14="http://schemas.microsoft.com/office/powerpoint/2010/main" val="18861665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1CE6C-0F45-EEFF-AD7C-791E10DE74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7974F1-FA1C-0156-AA39-E452795FFA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B5DDF3-FF6E-6405-0F20-139282BC4B10}"/>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This table shows the first 16 numbers as represented in the three systems we have seen so far.</a:t>
            </a:r>
          </a:p>
        </p:txBody>
      </p:sp>
      <p:sp>
        <p:nvSpPr>
          <p:cNvPr id="4" name="Slide Number Placeholder 3">
            <a:extLst>
              <a:ext uri="{FF2B5EF4-FFF2-40B4-BE49-F238E27FC236}">
                <a16:creationId xmlns:a16="http://schemas.microsoft.com/office/drawing/2014/main" id="{9101621C-7711-7B1F-F20D-20755CE2D48B}"/>
              </a:ext>
            </a:extLst>
          </p:cNvPr>
          <p:cNvSpPr>
            <a:spLocks noGrp="1"/>
          </p:cNvSpPr>
          <p:nvPr>
            <p:ph type="sldNum" sz="quarter" idx="5"/>
          </p:nvPr>
        </p:nvSpPr>
        <p:spPr/>
        <p:txBody>
          <a:bodyPr/>
          <a:lstStyle/>
          <a:p>
            <a:fld id="{D1EC9309-185D-B241-857D-6AB647741F6D}" type="slidenum">
              <a:rPr lang="en-US" smtClean="0"/>
              <a:t>70</a:t>
            </a:fld>
            <a:endParaRPr lang="en-US"/>
          </a:p>
        </p:txBody>
      </p:sp>
    </p:spTree>
    <p:extLst>
      <p:ext uri="{BB962C8B-B14F-4D97-AF65-F5344CB8AC3E}">
        <p14:creationId xmlns:p14="http://schemas.microsoft.com/office/powerpoint/2010/main" val="34090691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AA899-F31E-D929-55FF-E6DEDB3F13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67AE5F-BB81-AED2-00D2-0CD338BE33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13FF35-6C9E-FF3F-8FC4-5911A1DEB1D6}"/>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Let's practice by converting the hexadecimal numbers to decimal.</a:t>
            </a:r>
          </a:p>
        </p:txBody>
      </p:sp>
      <p:sp>
        <p:nvSpPr>
          <p:cNvPr id="4" name="Slide Number Placeholder 3">
            <a:extLst>
              <a:ext uri="{FF2B5EF4-FFF2-40B4-BE49-F238E27FC236}">
                <a16:creationId xmlns:a16="http://schemas.microsoft.com/office/drawing/2014/main" id="{3A91B642-D869-38D0-FD81-E092F2F53D22}"/>
              </a:ext>
            </a:extLst>
          </p:cNvPr>
          <p:cNvSpPr>
            <a:spLocks noGrp="1"/>
          </p:cNvSpPr>
          <p:nvPr>
            <p:ph type="sldNum" sz="quarter" idx="5"/>
          </p:nvPr>
        </p:nvSpPr>
        <p:spPr/>
        <p:txBody>
          <a:bodyPr/>
          <a:lstStyle/>
          <a:p>
            <a:fld id="{D1EC9309-185D-B241-857D-6AB647741F6D}" type="slidenum">
              <a:rPr lang="en-US" smtClean="0"/>
              <a:t>71</a:t>
            </a:fld>
            <a:endParaRPr lang="en-US"/>
          </a:p>
        </p:txBody>
      </p:sp>
    </p:spTree>
    <p:extLst>
      <p:ext uri="{BB962C8B-B14F-4D97-AF65-F5344CB8AC3E}">
        <p14:creationId xmlns:p14="http://schemas.microsoft.com/office/powerpoint/2010/main" val="17082037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C8A26-BCB7-87B5-FF36-A56C0FB614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A1A2C5-7F64-12F6-6EB6-29CF7DDF74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410CA8-DC0A-9F5D-10F8-573DA004A188}"/>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Is this what you got?</a:t>
            </a:r>
          </a:p>
        </p:txBody>
      </p:sp>
      <p:sp>
        <p:nvSpPr>
          <p:cNvPr id="4" name="Slide Number Placeholder 3">
            <a:extLst>
              <a:ext uri="{FF2B5EF4-FFF2-40B4-BE49-F238E27FC236}">
                <a16:creationId xmlns:a16="http://schemas.microsoft.com/office/drawing/2014/main" id="{3D083AA4-B6F8-8460-BEDE-DFD99EB92CB3}"/>
              </a:ext>
            </a:extLst>
          </p:cNvPr>
          <p:cNvSpPr>
            <a:spLocks noGrp="1"/>
          </p:cNvSpPr>
          <p:nvPr>
            <p:ph type="sldNum" sz="quarter" idx="5"/>
          </p:nvPr>
        </p:nvSpPr>
        <p:spPr/>
        <p:txBody>
          <a:bodyPr/>
          <a:lstStyle/>
          <a:p>
            <a:fld id="{D1EC9309-185D-B241-857D-6AB647741F6D}" type="slidenum">
              <a:rPr lang="en-US" smtClean="0"/>
              <a:t>72</a:t>
            </a:fld>
            <a:endParaRPr lang="en-US"/>
          </a:p>
        </p:txBody>
      </p:sp>
    </p:spTree>
    <p:extLst>
      <p:ext uri="{BB962C8B-B14F-4D97-AF65-F5344CB8AC3E}">
        <p14:creationId xmlns:p14="http://schemas.microsoft.com/office/powerpoint/2010/main" val="14274414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796C2-DA4A-3982-1835-9D04763E2F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E41593-DBCC-0AE5-F548-F30C86535C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3E2B8B-162D-DEF5-D549-3C1638253F6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Similarly to converting from decimal to binary, we will now repeatedly divide by 16 and the remainder is converted to hexadecimal and goes to the corresponding column from right to left.</a:t>
            </a:r>
          </a:p>
          <a:p>
            <a:r>
              <a:rPr lang="en-US" b="0" i="0" dirty="0">
                <a:solidFill>
                  <a:srgbClr val="202122"/>
                </a:solidFill>
                <a:effectLst/>
                <a:latin typeface="Arial" panose="020B0604020202020204" pitchFamily="34" charset="0"/>
              </a:rPr>
              <a:t>Let's see an example of converting the decimal number 333 to hex. We start by dividing it by 16. </a:t>
            </a:r>
          </a:p>
        </p:txBody>
      </p:sp>
      <p:sp>
        <p:nvSpPr>
          <p:cNvPr id="4" name="Slide Number Placeholder 3">
            <a:extLst>
              <a:ext uri="{FF2B5EF4-FFF2-40B4-BE49-F238E27FC236}">
                <a16:creationId xmlns:a16="http://schemas.microsoft.com/office/drawing/2014/main" id="{3CE3ED76-BC65-2200-F8B2-BFF0799D251E}"/>
              </a:ext>
            </a:extLst>
          </p:cNvPr>
          <p:cNvSpPr>
            <a:spLocks noGrp="1"/>
          </p:cNvSpPr>
          <p:nvPr>
            <p:ph type="sldNum" sz="quarter" idx="5"/>
          </p:nvPr>
        </p:nvSpPr>
        <p:spPr/>
        <p:txBody>
          <a:bodyPr/>
          <a:lstStyle/>
          <a:p>
            <a:fld id="{D1EC9309-185D-B241-857D-6AB647741F6D}" type="slidenum">
              <a:rPr lang="en-US" smtClean="0"/>
              <a:t>73</a:t>
            </a:fld>
            <a:endParaRPr lang="en-US"/>
          </a:p>
        </p:txBody>
      </p:sp>
    </p:spTree>
    <p:extLst>
      <p:ext uri="{BB962C8B-B14F-4D97-AF65-F5344CB8AC3E}">
        <p14:creationId xmlns:p14="http://schemas.microsoft.com/office/powerpoint/2010/main" val="22533849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19F2B-E4AE-0304-A3CC-E0ED036768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F4E7D5-1E02-C856-6B5D-3FD7671FF0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99EA6E-567A-9927-C077-3AEE2605D73E}"/>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333/16=20 </a:t>
            </a:r>
            <a:r>
              <a:rPr lang="en-US" sz="1200" dirty="0"/>
              <a:t>with a remainder of 13 (in decimal) or D in hex. So we put D in the 1s column. We next divide 20 by 16.</a:t>
            </a:r>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496553D8-34F7-4A80-C304-AE99E14A389E}"/>
              </a:ext>
            </a:extLst>
          </p:cNvPr>
          <p:cNvSpPr>
            <a:spLocks noGrp="1"/>
          </p:cNvSpPr>
          <p:nvPr>
            <p:ph type="sldNum" sz="quarter" idx="5"/>
          </p:nvPr>
        </p:nvSpPr>
        <p:spPr/>
        <p:txBody>
          <a:bodyPr/>
          <a:lstStyle/>
          <a:p>
            <a:fld id="{D1EC9309-185D-B241-857D-6AB647741F6D}" type="slidenum">
              <a:rPr lang="en-US" smtClean="0"/>
              <a:t>74</a:t>
            </a:fld>
            <a:endParaRPr lang="en-US"/>
          </a:p>
        </p:txBody>
      </p:sp>
    </p:spTree>
    <p:extLst>
      <p:ext uri="{BB962C8B-B14F-4D97-AF65-F5344CB8AC3E}">
        <p14:creationId xmlns:p14="http://schemas.microsoft.com/office/powerpoint/2010/main" val="35762432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9925C-5AE1-91B3-B6E2-E97B3406F9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A14B22-D7BA-2282-A9C1-6924C5BEF1EB}"/>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12E7DD0C-E963-A29C-C82B-1FE393624F27}"/>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20/16</a:t>
                </a:r>
                <a14:m>
                  <m:oMath xmlns:m="http://schemas.openxmlformats.org/officeDocument/2006/math">
                    <m:r>
                      <a:rPr lang="en-US" sz="1200" b="0" i="1" dirty="0" smtClean="0">
                        <a:latin typeface="Cambria Math" panose="02040503050406030204" pitchFamily="18" charset="0"/>
                      </a:rPr>
                      <m:t>=1</m:t>
                    </m:r>
                  </m:oMath>
                </a14:m>
                <a:r>
                  <a:rPr lang="en-US" sz="1200" dirty="0"/>
                  <a:t> with a remainder of 4 (same in decimal and hex), so 4 goes in the 16’s column. We next divide 1 by 16.</a:t>
                </a:r>
                <a:endParaRPr lang="en-US" b="0" i="0" dirty="0">
                  <a:solidFill>
                    <a:srgbClr val="202122"/>
                  </a:solidFill>
                  <a:effectLst/>
                  <a:latin typeface="Arial" panose="020B0604020202020204" pitchFamily="34" charset="0"/>
                </a:endParaRPr>
              </a:p>
            </p:txBody>
          </p:sp>
        </mc:Choice>
        <mc:Fallback xmlns="">
          <p:sp>
            <p:nvSpPr>
              <p:cNvPr id="3" name="Notes Placeholder 2">
                <a:extLst>
                  <a:ext uri="{FF2B5EF4-FFF2-40B4-BE49-F238E27FC236}">
                    <a16:creationId xmlns:a16="http://schemas.microsoft.com/office/drawing/2014/main" id="{12E7DD0C-E963-A29C-C82B-1FE393624F27}"/>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20/16</a:t>
                </a:r>
                <a:r>
                  <a:rPr lang="en-US" sz="1200" b="0" i="0" dirty="0">
                    <a:latin typeface="Cambria Math" panose="02040503050406030204" pitchFamily="18" charset="0"/>
                  </a:rPr>
                  <a:t>=1</a:t>
                </a:r>
                <a:r>
                  <a:rPr lang="en-US" sz="1200" dirty="0"/>
                  <a:t> with a remainder of 4 (same in decimal and hex), so 4 goes in the 16’s column. We next divide 1 by 16.</a:t>
                </a:r>
                <a:endParaRPr lang="en-US" b="0" i="0" dirty="0">
                  <a:solidFill>
                    <a:srgbClr val="202122"/>
                  </a:solidFill>
                  <a:effectLst/>
                  <a:latin typeface="Arial" panose="020B0604020202020204" pitchFamily="34" charset="0"/>
                </a:endParaRPr>
              </a:p>
            </p:txBody>
          </p:sp>
        </mc:Fallback>
      </mc:AlternateContent>
      <p:sp>
        <p:nvSpPr>
          <p:cNvPr id="4" name="Slide Number Placeholder 3">
            <a:extLst>
              <a:ext uri="{FF2B5EF4-FFF2-40B4-BE49-F238E27FC236}">
                <a16:creationId xmlns:a16="http://schemas.microsoft.com/office/drawing/2014/main" id="{2E2DA298-CE65-AA32-E65F-114AA3D8B565}"/>
              </a:ext>
            </a:extLst>
          </p:cNvPr>
          <p:cNvSpPr>
            <a:spLocks noGrp="1"/>
          </p:cNvSpPr>
          <p:nvPr>
            <p:ph type="sldNum" sz="quarter" idx="5"/>
          </p:nvPr>
        </p:nvSpPr>
        <p:spPr/>
        <p:txBody>
          <a:bodyPr/>
          <a:lstStyle/>
          <a:p>
            <a:fld id="{D1EC9309-185D-B241-857D-6AB647741F6D}" type="slidenum">
              <a:rPr lang="en-US" smtClean="0"/>
              <a:t>75</a:t>
            </a:fld>
            <a:endParaRPr lang="en-US"/>
          </a:p>
        </p:txBody>
      </p:sp>
    </p:spTree>
    <p:extLst>
      <p:ext uri="{BB962C8B-B14F-4D97-AF65-F5344CB8AC3E}">
        <p14:creationId xmlns:p14="http://schemas.microsoft.com/office/powerpoint/2010/main" val="295469397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5706A-8382-668B-5C39-49F96F3F0B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22536F-A8DC-449D-85A9-0ADBBEB5654C}"/>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07C458E9-91AB-8992-7438-5A2A699D86F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lang="en-US" sz="1200" i="1" dirty="0" smtClean="0">
                            <a:latin typeface="Cambria Math" panose="02040503050406030204" pitchFamily="18" charset="0"/>
                          </a:rPr>
                        </m:ctrlPr>
                      </m:fPr>
                      <m:num>
                        <m:r>
                          <a:rPr lang="en-US" sz="1200" i="1" dirty="0" smtClean="0">
                            <a:latin typeface="Cambria Math" panose="02040503050406030204" pitchFamily="18" charset="0"/>
                          </a:rPr>
                          <m:t>1</m:t>
                        </m:r>
                      </m:num>
                      <m:den>
                        <m:r>
                          <a:rPr lang="en-US" sz="1200" b="0" i="1" dirty="0" smtClean="0">
                            <a:latin typeface="Cambria Math" panose="02040503050406030204" pitchFamily="18" charset="0"/>
                          </a:rPr>
                          <m:t>16</m:t>
                        </m:r>
                      </m:den>
                    </m:f>
                    <m:r>
                      <a:rPr lang="en-US" sz="1200" b="0" i="1" dirty="0" smtClean="0">
                        <a:latin typeface="Cambria Math" panose="02040503050406030204" pitchFamily="18" charset="0"/>
                      </a:rPr>
                      <m:t>=0</m:t>
                    </m:r>
                  </m:oMath>
                </a14:m>
                <a:r>
                  <a:rPr lang="en-US" sz="1200" dirty="0"/>
                  <a:t> with a remainder of 1 (same in decimal and hex), so there is a 1 going to the 256s column.</a:t>
                </a:r>
              </a:p>
              <a:p>
                <a:endParaRPr lang="en-US" b="0" i="0" dirty="0">
                  <a:solidFill>
                    <a:srgbClr val="202122"/>
                  </a:solidFill>
                  <a:effectLst/>
                  <a:latin typeface="Arial" panose="020B0604020202020204" pitchFamily="34" charset="0"/>
                </a:endParaRPr>
              </a:p>
            </p:txBody>
          </p:sp>
        </mc:Choice>
        <mc:Fallback xmlns="">
          <p:sp>
            <p:nvSpPr>
              <p:cNvPr id="3" name="Notes Placeholder 2">
                <a:extLst>
                  <a:ext uri="{FF2B5EF4-FFF2-40B4-BE49-F238E27FC236}">
                    <a16:creationId xmlns:a16="http://schemas.microsoft.com/office/drawing/2014/main" id="{07C458E9-91AB-8992-7438-5A2A699D86F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latin typeface="Cambria Math" panose="02040503050406030204" pitchFamily="18" charset="0"/>
                  </a:rPr>
                  <a:t>1</a:t>
                </a:r>
                <a:r>
                  <a:rPr lang="en-US" sz="1200" b="0" i="0" dirty="0">
                    <a:latin typeface="Cambria Math" panose="02040503050406030204" pitchFamily="18" charset="0"/>
                  </a:rPr>
                  <a:t>/16=0</a:t>
                </a:r>
                <a:r>
                  <a:rPr lang="en-US" sz="1200" dirty="0"/>
                  <a:t> with a remainder of 1 (same in decimal and hex), so there is a 1 going to the 256s column.</a:t>
                </a:r>
              </a:p>
              <a:p>
                <a:endParaRPr lang="en-US" b="0" i="0" dirty="0">
                  <a:solidFill>
                    <a:srgbClr val="202122"/>
                  </a:solidFill>
                  <a:effectLst/>
                  <a:latin typeface="Arial" panose="020B0604020202020204" pitchFamily="34" charset="0"/>
                </a:endParaRPr>
              </a:p>
            </p:txBody>
          </p:sp>
        </mc:Fallback>
      </mc:AlternateContent>
      <p:sp>
        <p:nvSpPr>
          <p:cNvPr id="4" name="Slide Number Placeholder 3">
            <a:extLst>
              <a:ext uri="{FF2B5EF4-FFF2-40B4-BE49-F238E27FC236}">
                <a16:creationId xmlns:a16="http://schemas.microsoft.com/office/drawing/2014/main" id="{82E6B3AB-B76B-3A8A-1269-CBC6408A5715}"/>
              </a:ext>
            </a:extLst>
          </p:cNvPr>
          <p:cNvSpPr>
            <a:spLocks noGrp="1"/>
          </p:cNvSpPr>
          <p:nvPr>
            <p:ph type="sldNum" sz="quarter" idx="5"/>
          </p:nvPr>
        </p:nvSpPr>
        <p:spPr/>
        <p:txBody>
          <a:bodyPr/>
          <a:lstStyle/>
          <a:p>
            <a:fld id="{D1EC9309-185D-B241-857D-6AB647741F6D}" type="slidenum">
              <a:rPr lang="en-US" smtClean="0"/>
              <a:t>76</a:t>
            </a:fld>
            <a:endParaRPr lang="en-US"/>
          </a:p>
        </p:txBody>
      </p:sp>
    </p:spTree>
    <p:extLst>
      <p:ext uri="{BB962C8B-B14F-4D97-AF65-F5344CB8AC3E}">
        <p14:creationId xmlns:p14="http://schemas.microsoft.com/office/powerpoint/2010/main" val="36506631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B6F40-0DFD-667F-0445-4A126DB0C3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D605EE-A7A7-DB33-5D9C-7A0DA50144E1}"/>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E08C8465-6090-B33E-7C6A-E0968A3FF17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Putting this all together, </a:t>
                </a:r>
                <a14:m>
                  <m:oMath xmlns:m="http://schemas.openxmlformats.org/officeDocument/2006/math">
                    <m:sSub>
                      <m:sSubPr>
                        <m:ctrlPr>
                          <a:rPr lang="en-US" sz="1200" b="0" i="1" dirty="0" smtClean="0">
                            <a:latin typeface="Cambria Math" panose="02040503050406030204" pitchFamily="18" charset="0"/>
                          </a:rPr>
                        </m:ctrlPr>
                      </m:sSubPr>
                      <m:e>
                        <m:r>
                          <a:rPr lang="en-US" sz="1200" b="0" i="1" dirty="0" smtClean="0">
                            <a:latin typeface="Cambria Math" panose="02040503050406030204" pitchFamily="18" charset="0"/>
                          </a:rPr>
                          <m:t>333</m:t>
                        </m:r>
                      </m:e>
                      <m:sub>
                        <m:r>
                          <a:rPr lang="en-US" sz="1200" b="0" i="1" dirty="0" smtClean="0">
                            <a:latin typeface="Cambria Math" panose="02040503050406030204" pitchFamily="18" charset="0"/>
                          </a:rPr>
                          <m:t>10</m:t>
                        </m:r>
                      </m:sub>
                    </m:sSub>
                    <m:r>
                      <a:rPr lang="en-US" sz="1200" i="1" dirty="0" smtClean="0">
                        <a:latin typeface="Cambria Math" panose="02040503050406030204" pitchFamily="18" charset="0"/>
                      </a:rPr>
                      <m:t> = </m:t>
                    </m:r>
                    <m:sSub>
                      <m:sSubPr>
                        <m:ctrlPr>
                          <a:rPr lang="en-US" sz="1200" b="0" i="1" dirty="0" smtClean="0">
                            <a:latin typeface="Cambria Math" panose="02040503050406030204" pitchFamily="18" charset="0"/>
                          </a:rPr>
                        </m:ctrlPr>
                      </m:sSubPr>
                      <m:e>
                        <m:r>
                          <a:rPr lang="en-US" sz="1200" b="0" i="1" dirty="0" smtClean="0">
                            <a:latin typeface="Cambria Math" panose="02040503050406030204" pitchFamily="18" charset="0"/>
                          </a:rPr>
                          <m:t>14</m:t>
                        </m:r>
                        <m:r>
                          <a:rPr lang="en-US" sz="1200" b="0" i="1" dirty="0" smtClean="0">
                            <a:latin typeface="Cambria Math" panose="02040503050406030204" pitchFamily="18" charset="0"/>
                          </a:rPr>
                          <m:t>𝐷</m:t>
                        </m:r>
                      </m:e>
                      <m:sub>
                        <m:r>
                          <a:rPr lang="en-US" sz="1200" b="0" i="1" dirty="0" smtClean="0">
                            <a:latin typeface="Cambria Math" panose="02040503050406030204" pitchFamily="18" charset="0"/>
                          </a:rPr>
                          <m:t>16</m:t>
                        </m:r>
                      </m:sub>
                    </m:sSub>
                  </m:oMath>
                </a14:m>
                <a:r>
                  <a:rPr lang="en-US" sz="1200" dirty="0"/>
                  <a:t>.</a:t>
                </a:r>
              </a:p>
              <a:p>
                <a:endParaRPr lang="en-US" b="0" i="0" dirty="0">
                  <a:solidFill>
                    <a:srgbClr val="202122"/>
                  </a:solidFill>
                  <a:effectLst/>
                  <a:latin typeface="Arial" panose="020B0604020202020204" pitchFamily="34" charset="0"/>
                </a:endParaRPr>
              </a:p>
            </p:txBody>
          </p:sp>
        </mc:Choice>
        <mc:Fallback xmlns="">
          <p:sp>
            <p:nvSpPr>
              <p:cNvPr id="3" name="Notes Placeholder 2">
                <a:extLst>
                  <a:ext uri="{FF2B5EF4-FFF2-40B4-BE49-F238E27FC236}">
                    <a16:creationId xmlns:a16="http://schemas.microsoft.com/office/drawing/2014/main" id="{E08C8465-6090-B33E-7C6A-E0968A3FF17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Putting this all together, </a:t>
                </a:r>
                <a:r>
                  <a:rPr lang="en-US" sz="1200" b="0" i="0" dirty="0">
                    <a:latin typeface="Cambria Math" panose="02040503050406030204" pitchFamily="18" charset="0"/>
                  </a:rPr>
                  <a:t>333_10 </a:t>
                </a:r>
                <a:r>
                  <a:rPr lang="en-US" sz="1200" i="0" dirty="0">
                    <a:latin typeface="Cambria Math" panose="02040503050406030204" pitchFamily="18" charset="0"/>
                  </a:rPr>
                  <a:t> = </a:t>
                </a:r>
                <a:r>
                  <a:rPr lang="en-US" sz="1200" b="0" i="0" dirty="0">
                    <a:latin typeface="Cambria Math" panose="02040503050406030204" pitchFamily="18" charset="0"/>
                  </a:rPr>
                  <a:t>〖14𝐷〗_16</a:t>
                </a:r>
                <a:r>
                  <a:rPr lang="en-US" sz="1200" dirty="0"/>
                  <a:t>.</a:t>
                </a:r>
              </a:p>
              <a:p>
                <a:endParaRPr lang="en-US" b="0" i="0" dirty="0">
                  <a:solidFill>
                    <a:srgbClr val="202122"/>
                  </a:solidFill>
                  <a:effectLst/>
                  <a:latin typeface="Arial" panose="020B0604020202020204" pitchFamily="34" charset="0"/>
                </a:endParaRPr>
              </a:p>
            </p:txBody>
          </p:sp>
        </mc:Fallback>
      </mc:AlternateContent>
      <p:sp>
        <p:nvSpPr>
          <p:cNvPr id="4" name="Slide Number Placeholder 3">
            <a:extLst>
              <a:ext uri="{FF2B5EF4-FFF2-40B4-BE49-F238E27FC236}">
                <a16:creationId xmlns:a16="http://schemas.microsoft.com/office/drawing/2014/main" id="{DCD2DA8A-EE2B-0158-C38E-F660F731F911}"/>
              </a:ext>
            </a:extLst>
          </p:cNvPr>
          <p:cNvSpPr>
            <a:spLocks noGrp="1"/>
          </p:cNvSpPr>
          <p:nvPr>
            <p:ph type="sldNum" sz="quarter" idx="5"/>
          </p:nvPr>
        </p:nvSpPr>
        <p:spPr/>
        <p:txBody>
          <a:bodyPr/>
          <a:lstStyle/>
          <a:p>
            <a:fld id="{D1EC9309-185D-B241-857D-6AB647741F6D}" type="slidenum">
              <a:rPr lang="en-US" smtClean="0"/>
              <a:t>77</a:t>
            </a:fld>
            <a:endParaRPr lang="en-US"/>
          </a:p>
        </p:txBody>
      </p:sp>
    </p:spTree>
    <p:extLst>
      <p:ext uri="{BB962C8B-B14F-4D97-AF65-F5344CB8AC3E}">
        <p14:creationId xmlns:p14="http://schemas.microsoft.com/office/powerpoint/2010/main" val="15135712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BD2B9-AF8F-87A9-1218-D6D0699D5F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7C2916-83E7-EF28-8B60-F029CF8708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B40214-B0D2-655B-4B2E-EEA6CD0434A6}"/>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Let's practice by converting the following decimal numbers to their hex representation.</a:t>
            </a:r>
          </a:p>
        </p:txBody>
      </p:sp>
      <p:sp>
        <p:nvSpPr>
          <p:cNvPr id="4" name="Slide Number Placeholder 3">
            <a:extLst>
              <a:ext uri="{FF2B5EF4-FFF2-40B4-BE49-F238E27FC236}">
                <a16:creationId xmlns:a16="http://schemas.microsoft.com/office/drawing/2014/main" id="{70D5FACE-5C88-4BA1-51B4-F3DDF264EA2E}"/>
              </a:ext>
            </a:extLst>
          </p:cNvPr>
          <p:cNvSpPr>
            <a:spLocks noGrp="1"/>
          </p:cNvSpPr>
          <p:nvPr>
            <p:ph type="sldNum" sz="quarter" idx="5"/>
          </p:nvPr>
        </p:nvSpPr>
        <p:spPr/>
        <p:txBody>
          <a:bodyPr/>
          <a:lstStyle/>
          <a:p>
            <a:fld id="{D1EC9309-185D-B241-857D-6AB647741F6D}" type="slidenum">
              <a:rPr lang="en-US" smtClean="0"/>
              <a:t>78</a:t>
            </a:fld>
            <a:endParaRPr lang="en-US"/>
          </a:p>
        </p:txBody>
      </p:sp>
    </p:spTree>
    <p:extLst>
      <p:ext uri="{BB962C8B-B14F-4D97-AF65-F5344CB8AC3E}">
        <p14:creationId xmlns:p14="http://schemas.microsoft.com/office/powerpoint/2010/main" val="32255954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D9D41-E00C-73E9-7C87-163157FDC2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17FCD3-51BD-9284-41DB-1F62147586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7751C3-D234-E7AB-40E4-BBD9DCF53E48}"/>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Is this what you got?</a:t>
            </a:r>
          </a:p>
        </p:txBody>
      </p:sp>
      <p:sp>
        <p:nvSpPr>
          <p:cNvPr id="4" name="Slide Number Placeholder 3">
            <a:extLst>
              <a:ext uri="{FF2B5EF4-FFF2-40B4-BE49-F238E27FC236}">
                <a16:creationId xmlns:a16="http://schemas.microsoft.com/office/drawing/2014/main" id="{C71098E8-1DBB-B349-397D-7F6D7F9A2611}"/>
              </a:ext>
            </a:extLst>
          </p:cNvPr>
          <p:cNvSpPr>
            <a:spLocks noGrp="1"/>
          </p:cNvSpPr>
          <p:nvPr>
            <p:ph type="sldNum" sz="quarter" idx="5"/>
          </p:nvPr>
        </p:nvSpPr>
        <p:spPr/>
        <p:txBody>
          <a:bodyPr/>
          <a:lstStyle/>
          <a:p>
            <a:fld id="{D1EC9309-185D-B241-857D-6AB647741F6D}" type="slidenum">
              <a:rPr lang="en-US" smtClean="0"/>
              <a:t>79</a:t>
            </a:fld>
            <a:endParaRPr lang="en-US"/>
          </a:p>
        </p:txBody>
      </p:sp>
    </p:spTree>
    <p:extLst>
      <p:ext uri="{BB962C8B-B14F-4D97-AF65-F5344CB8AC3E}">
        <p14:creationId xmlns:p14="http://schemas.microsoft.com/office/powerpoint/2010/main" val="172162251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To convert from binary to hex, w</a:t>
            </a:r>
            <a:r>
              <a:rPr lang="en-US" dirty="0"/>
              <a:t>e read the binary digits in groups of four</a:t>
            </a:r>
          </a:p>
        </p:txBody>
      </p:sp>
      <p:sp>
        <p:nvSpPr>
          <p:cNvPr id="4" name="Slide Number Placeholder 3"/>
          <p:cNvSpPr>
            <a:spLocks noGrp="1"/>
          </p:cNvSpPr>
          <p:nvPr>
            <p:ph type="sldNum" sz="quarter" idx="5"/>
          </p:nvPr>
        </p:nvSpPr>
        <p:spPr/>
        <p:txBody>
          <a:bodyPr/>
          <a:lstStyle/>
          <a:p>
            <a:fld id="{D1EC9309-185D-B241-857D-6AB647741F6D}" type="slidenum">
              <a:rPr lang="en-US" smtClean="0"/>
              <a:t>80</a:t>
            </a:fld>
            <a:endParaRPr lang="en-US"/>
          </a:p>
        </p:txBody>
      </p:sp>
    </p:spTree>
    <p:extLst>
      <p:ext uri="{BB962C8B-B14F-4D97-AF65-F5344CB8AC3E}">
        <p14:creationId xmlns:p14="http://schemas.microsoft.com/office/powerpoint/2010/main" val="272343955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28C1E-F85A-F502-71E0-34E40F7FAA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02F3B2-733E-E7E1-E3C4-0DCD024CB0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EFD8BE-CD35-AB48-104B-3961C5719B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convert each group</a:t>
            </a:r>
          </a:p>
        </p:txBody>
      </p:sp>
      <p:sp>
        <p:nvSpPr>
          <p:cNvPr id="4" name="Slide Number Placeholder 3">
            <a:extLst>
              <a:ext uri="{FF2B5EF4-FFF2-40B4-BE49-F238E27FC236}">
                <a16:creationId xmlns:a16="http://schemas.microsoft.com/office/drawing/2014/main" id="{00DB2398-ECB2-6E8A-3351-6BB4271E632D}"/>
              </a:ext>
            </a:extLst>
          </p:cNvPr>
          <p:cNvSpPr>
            <a:spLocks noGrp="1"/>
          </p:cNvSpPr>
          <p:nvPr>
            <p:ph type="sldNum" sz="quarter" idx="5"/>
          </p:nvPr>
        </p:nvSpPr>
        <p:spPr/>
        <p:txBody>
          <a:bodyPr/>
          <a:lstStyle/>
          <a:p>
            <a:fld id="{D1EC9309-185D-B241-857D-6AB647741F6D}" type="slidenum">
              <a:rPr lang="en-US" smtClean="0"/>
              <a:t>81</a:t>
            </a:fld>
            <a:endParaRPr lang="en-US"/>
          </a:p>
        </p:txBody>
      </p:sp>
    </p:spTree>
    <p:extLst>
      <p:ext uri="{BB962C8B-B14F-4D97-AF65-F5344CB8AC3E}">
        <p14:creationId xmlns:p14="http://schemas.microsoft.com/office/powerpoint/2010/main" val="322490716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83C07-CB7B-5CC5-8CFA-F2D6827A6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E5A34-3822-B3A9-BE72-C29EAC44F7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6EC979-A8F2-7A86-BF23-B31BF8C2111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group to its corresponding hexadecimal number. If needed, prepend leading 0s to make the number of bits a multiple of 4.</a:t>
            </a:r>
          </a:p>
          <a:p>
            <a:endParaRPr lang="en-US" dirty="0"/>
          </a:p>
        </p:txBody>
      </p:sp>
      <p:sp>
        <p:nvSpPr>
          <p:cNvPr id="4" name="Slide Number Placeholder 3">
            <a:extLst>
              <a:ext uri="{FF2B5EF4-FFF2-40B4-BE49-F238E27FC236}">
                <a16:creationId xmlns:a16="http://schemas.microsoft.com/office/drawing/2014/main" id="{2AD7FCD4-3FC4-8AAA-2B2F-BF50FD1991F7}"/>
              </a:ext>
            </a:extLst>
          </p:cNvPr>
          <p:cNvSpPr>
            <a:spLocks noGrp="1"/>
          </p:cNvSpPr>
          <p:nvPr>
            <p:ph type="sldNum" sz="quarter" idx="5"/>
          </p:nvPr>
        </p:nvSpPr>
        <p:spPr/>
        <p:txBody>
          <a:bodyPr/>
          <a:lstStyle/>
          <a:p>
            <a:fld id="{D1EC9309-185D-B241-857D-6AB647741F6D}" type="slidenum">
              <a:rPr lang="en-US" smtClean="0"/>
              <a:t>82</a:t>
            </a:fld>
            <a:endParaRPr lang="en-US"/>
          </a:p>
        </p:txBody>
      </p:sp>
    </p:spTree>
    <p:extLst>
      <p:ext uri="{BB962C8B-B14F-4D97-AF65-F5344CB8AC3E}">
        <p14:creationId xmlns:p14="http://schemas.microsoft.com/office/powerpoint/2010/main" val="335337577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C59E5-7744-FE6C-5601-9D6F49401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F155C2-8F30-7C8D-3CE2-E655D20C9A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BF13AD-C3D3-97A7-D842-FAACAF290EFA}"/>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Can you give it a try?</a:t>
            </a:r>
          </a:p>
        </p:txBody>
      </p:sp>
      <p:sp>
        <p:nvSpPr>
          <p:cNvPr id="4" name="Slide Number Placeholder 3">
            <a:extLst>
              <a:ext uri="{FF2B5EF4-FFF2-40B4-BE49-F238E27FC236}">
                <a16:creationId xmlns:a16="http://schemas.microsoft.com/office/drawing/2014/main" id="{A0ABF458-ECD9-5AB4-3FCA-F41C80621D00}"/>
              </a:ext>
            </a:extLst>
          </p:cNvPr>
          <p:cNvSpPr>
            <a:spLocks noGrp="1"/>
          </p:cNvSpPr>
          <p:nvPr>
            <p:ph type="sldNum" sz="quarter" idx="5"/>
          </p:nvPr>
        </p:nvSpPr>
        <p:spPr/>
        <p:txBody>
          <a:bodyPr/>
          <a:lstStyle/>
          <a:p>
            <a:fld id="{D1EC9309-185D-B241-857D-6AB647741F6D}" type="slidenum">
              <a:rPr lang="en-US" smtClean="0"/>
              <a:t>83</a:t>
            </a:fld>
            <a:endParaRPr lang="en-US"/>
          </a:p>
        </p:txBody>
      </p:sp>
    </p:spTree>
    <p:extLst>
      <p:ext uri="{BB962C8B-B14F-4D97-AF65-F5344CB8AC3E}">
        <p14:creationId xmlns:p14="http://schemas.microsoft.com/office/powerpoint/2010/main" val="69484331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E5F4A-15BE-7255-FFE0-A8B9157EAF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4E09E4-FBD0-C8ED-7397-CBC017FDCD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CB9AE0-D96F-4D1B-841F-20054B5D631A}"/>
              </a:ext>
            </a:extLst>
          </p:cNvPr>
          <p:cNvSpPr>
            <a:spLocks noGrp="1"/>
          </p:cNvSpPr>
          <p:nvPr>
            <p:ph type="body" idx="1"/>
          </p:nvPr>
        </p:nvSpPr>
        <p:spPr/>
        <p:txBody>
          <a:bodyPr/>
          <a:lstStyle/>
          <a:p>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BD953055-474C-63CC-3964-4232913CCE6A}"/>
              </a:ext>
            </a:extLst>
          </p:cNvPr>
          <p:cNvSpPr>
            <a:spLocks noGrp="1"/>
          </p:cNvSpPr>
          <p:nvPr>
            <p:ph type="sldNum" sz="quarter" idx="5"/>
          </p:nvPr>
        </p:nvSpPr>
        <p:spPr/>
        <p:txBody>
          <a:bodyPr/>
          <a:lstStyle/>
          <a:p>
            <a:fld id="{D1EC9309-185D-B241-857D-6AB647741F6D}" type="slidenum">
              <a:rPr lang="en-US" smtClean="0"/>
              <a:t>84</a:t>
            </a:fld>
            <a:endParaRPr lang="en-US"/>
          </a:p>
        </p:txBody>
      </p:sp>
    </p:spTree>
    <p:extLst>
      <p:ext uri="{BB962C8B-B14F-4D97-AF65-F5344CB8AC3E}">
        <p14:creationId xmlns:p14="http://schemas.microsoft.com/office/powerpoint/2010/main" val="268591232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1BF4A-F8FE-C096-3445-8DB2E59897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E9F9C4-1230-9E48-4A72-4FE33BF907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E3EB00-10E9-FFF4-9011-BF06468F696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To go from hex to binary, we replace </a:t>
            </a:r>
            <a:r>
              <a:rPr lang="en-US" dirty="0"/>
              <a:t>each hex digit with the four binary bits that correspond to its value. </a:t>
            </a:r>
          </a:p>
          <a:p>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9C5203E3-FDDE-5683-A662-9D3FDA9F13B8}"/>
              </a:ext>
            </a:extLst>
          </p:cNvPr>
          <p:cNvSpPr>
            <a:spLocks noGrp="1"/>
          </p:cNvSpPr>
          <p:nvPr>
            <p:ph type="sldNum" sz="quarter" idx="5"/>
          </p:nvPr>
        </p:nvSpPr>
        <p:spPr/>
        <p:txBody>
          <a:bodyPr/>
          <a:lstStyle/>
          <a:p>
            <a:fld id="{D1EC9309-185D-B241-857D-6AB647741F6D}" type="slidenum">
              <a:rPr lang="en-US" smtClean="0"/>
              <a:t>85</a:t>
            </a:fld>
            <a:endParaRPr lang="en-US"/>
          </a:p>
        </p:txBody>
      </p:sp>
    </p:spTree>
    <p:extLst>
      <p:ext uri="{BB962C8B-B14F-4D97-AF65-F5344CB8AC3E}">
        <p14:creationId xmlns:p14="http://schemas.microsoft.com/office/powerpoint/2010/main" val="231704483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555DD-3531-072C-8354-C4C310D0C6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D196EE-CA1F-2CCB-9338-7711CB0027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3CDE73-A1CF-A9E5-9AEB-F78B3A8EF95B}"/>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Let's try it</a:t>
            </a:r>
          </a:p>
        </p:txBody>
      </p:sp>
      <p:sp>
        <p:nvSpPr>
          <p:cNvPr id="4" name="Slide Number Placeholder 3">
            <a:extLst>
              <a:ext uri="{FF2B5EF4-FFF2-40B4-BE49-F238E27FC236}">
                <a16:creationId xmlns:a16="http://schemas.microsoft.com/office/drawing/2014/main" id="{57430979-179F-3063-4884-59B15040CD98}"/>
              </a:ext>
            </a:extLst>
          </p:cNvPr>
          <p:cNvSpPr>
            <a:spLocks noGrp="1"/>
          </p:cNvSpPr>
          <p:nvPr>
            <p:ph type="sldNum" sz="quarter" idx="5"/>
          </p:nvPr>
        </p:nvSpPr>
        <p:spPr/>
        <p:txBody>
          <a:bodyPr/>
          <a:lstStyle/>
          <a:p>
            <a:fld id="{D1EC9309-185D-B241-857D-6AB647741F6D}" type="slidenum">
              <a:rPr lang="en-US" smtClean="0"/>
              <a:t>86</a:t>
            </a:fld>
            <a:endParaRPr lang="en-US"/>
          </a:p>
        </p:txBody>
      </p:sp>
    </p:spTree>
    <p:extLst>
      <p:ext uri="{BB962C8B-B14F-4D97-AF65-F5344CB8AC3E}">
        <p14:creationId xmlns:p14="http://schemas.microsoft.com/office/powerpoint/2010/main" val="143074627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A696C-DF21-50AC-8210-7FD037A7E2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6B82C5-2544-EF35-FB29-E99675B7E1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859F26-A6C2-4E47-2646-F193525CE448}"/>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Fun, huh? And that's it for today folks. Time to practice on your own at home!</a:t>
            </a:r>
          </a:p>
        </p:txBody>
      </p:sp>
      <p:sp>
        <p:nvSpPr>
          <p:cNvPr id="4" name="Slide Number Placeholder 3">
            <a:extLst>
              <a:ext uri="{FF2B5EF4-FFF2-40B4-BE49-F238E27FC236}">
                <a16:creationId xmlns:a16="http://schemas.microsoft.com/office/drawing/2014/main" id="{17DB0C3F-AE03-9115-6C77-BF5C8E024E76}"/>
              </a:ext>
            </a:extLst>
          </p:cNvPr>
          <p:cNvSpPr>
            <a:spLocks noGrp="1"/>
          </p:cNvSpPr>
          <p:nvPr>
            <p:ph type="sldNum" sz="quarter" idx="5"/>
          </p:nvPr>
        </p:nvSpPr>
        <p:spPr/>
        <p:txBody>
          <a:bodyPr/>
          <a:lstStyle/>
          <a:p>
            <a:fld id="{D1EC9309-185D-B241-857D-6AB647741F6D}" type="slidenum">
              <a:rPr lang="en-US" smtClean="0"/>
              <a:t>87</a:t>
            </a:fld>
            <a:endParaRPr lang="en-US"/>
          </a:p>
        </p:txBody>
      </p:sp>
    </p:spTree>
    <p:extLst>
      <p:ext uri="{BB962C8B-B14F-4D97-AF65-F5344CB8AC3E}">
        <p14:creationId xmlns:p14="http://schemas.microsoft.com/office/powerpoint/2010/main" val="279747243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E0D38-1B1F-6A7E-4E90-6D3E125DB1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D77387-054B-B691-D9F0-B98A285F3D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A27817-CADA-8166-07F0-E7DCA9D02B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1E5B645A-9A0B-7F42-A939-0784478E4837}"/>
              </a:ext>
            </a:extLst>
          </p:cNvPr>
          <p:cNvSpPr>
            <a:spLocks noGrp="1"/>
          </p:cNvSpPr>
          <p:nvPr>
            <p:ph type="sldNum" sz="quarter" idx="5"/>
          </p:nvPr>
        </p:nvSpPr>
        <p:spPr/>
        <p:txBody>
          <a:bodyPr/>
          <a:lstStyle/>
          <a:p>
            <a:fld id="{D1EC9309-185D-B241-857D-6AB647741F6D}" type="slidenum">
              <a:rPr lang="en-US" smtClean="0"/>
              <a:t>88</a:t>
            </a:fld>
            <a:endParaRPr lang="en-US"/>
          </a:p>
        </p:txBody>
      </p:sp>
    </p:spTree>
    <p:extLst>
      <p:ext uri="{BB962C8B-B14F-4D97-AF65-F5344CB8AC3E}">
        <p14:creationId xmlns:p14="http://schemas.microsoft.com/office/powerpoint/2010/main" val="202550407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F65CF-A7B6-46DD-42F5-BAF39627A5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11FBDE-BB32-D5DE-2D4D-C6E411D7C4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887E5F-4D03-6EB9-BF0A-557C04E7C1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F0513E-F6C5-E329-294E-8A812626D1B5}"/>
              </a:ext>
            </a:extLst>
          </p:cNvPr>
          <p:cNvSpPr>
            <a:spLocks noGrp="1"/>
          </p:cNvSpPr>
          <p:nvPr>
            <p:ph type="sldNum" sz="quarter" idx="5"/>
          </p:nvPr>
        </p:nvSpPr>
        <p:spPr/>
        <p:txBody>
          <a:bodyPr/>
          <a:lstStyle/>
          <a:p>
            <a:fld id="{D1EC9309-185D-B241-857D-6AB647741F6D}" type="slidenum">
              <a:rPr lang="en-US" smtClean="0"/>
              <a:t>89</a:t>
            </a:fld>
            <a:endParaRPr lang="en-US"/>
          </a:p>
        </p:txBody>
      </p:sp>
    </p:spTree>
    <p:extLst>
      <p:ext uri="{BB962C8B-B14F-4D97-AF65-F5344CB8AC3E}">
        <p14:creationId xmlns:p14="http://schemas.microsoft.com/office/powerpoint/2010/main" val="148730976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1AF79-FE69-4BB1-B247-9858E2F0A8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E92513-11F1-5791-00B8-22D1ABAE80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38CAE6-10E6-8E22-1255-01F485257E37}"/>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Can you write the following function in a more condensed way? I have provided you the following print statements and what you should expect them to produce</a:t>
            </a:r>
          </a:p>
        </p:txBody>
      </p:sp>
      <p:sp>
        <p:nvSpPr>
          <p:cNvPr id="4" name="Slide Number Placeholder 3">
            <a:extLst>
              <a:ext uri="{FF2B5EF4-FFF2-40B4-BE49-F238E27FC236}">
                <a16:creationId xmlns:a16="http://schemas.microsoft.com/office/drawing/2014/main" id="{ED084C4F-105C-54A1-10A6-6C9AD4D2B678}"/>
              </a:ext>
            </a:extLst>
          </p:cNvPr>
          <p:cNvSpPr>
            <a:spLocks noGrp="1"/>
          </p:cNvSpPr>
          <p:nvPr>
            <p:ph type="sldNum" sz="quarter" idx="5"/>
          </p:nvPr>
        </p:nvSpPr>
        <p:spPr/>
        <p:txBody>
          <a:bodyPr/>
          <a:lstStyle/>
          <a:p>
            <a:fld id="{D1EC9309-185D-B241-857D-6AB647741F6D}" type="slidenum">
              <a:rPr lang="en-US" smtClean="0"/>
              <a:t>90</a:t>
            </a:fld>
            <a:endParaRPr lang="en-US"/>
          </a:p>
        </p:txBody>
      </p:sp>
    </p:spTree>
    <p:extLst>
      <p:ext uri="{BB962C8B-B14F-4D97-AF65-F5344CB8AC3E}">
        <p14:creationId xmlns:p14="http://schemas.microsoft.com/office/powerpoint/2010/main" val="204402717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63A1B-0C3B-1376-F4B2-EC7F73DFDC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D96680-3524-61B5-DE3B-6C23286322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26290-1934-D5A3-A1AE-EBED0D31F8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CECCB8-2D8A-9BF7-FA6E-7FA9DAABC23C}"/>
              </a:ext>
            </a:extLst>
          </p:cNvPr>
          <p:cNvSpPr>
            <a:spLocks noGrp="1"/>
          </p:cNvSpPr>
          <p:nvPr>
            <p:ph type="sldNum" sz="quarter" idx="5"/>
          </p:nvPr>
        </p:nvSpPr>
        <p:spPr/>
        <p:txBody>
          <a:bodyPr/>
          <a:lstStyle/>
          <a:p>
            <a:fld id="{D1EC9309-185D-B241-857D-6AB647741F6D}" type="slidenum">
              <a:rPr lang="en-US" smtClean="0"/>
              <a:t>91</a:t>
            </a:fld>
            <a:endParaRPr lang="en-US"/>
          </a:p>
        </p:txBody>
      </p:sp>
    </p:spTree>
    <p:extLst>
      <p:ext uri="{BB962C8B-B14F-4D97-AF65-F5344CB8AC3E}">
        <p14:creationId xmlns:p14="http://schemas.microsoft.com/office/powerpoint/2010/main" val="383426924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394E3-1ED5-511B-7104-9185FE173E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86A95E-C6E7-F282-EAD2-23040110EC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48D824-8EF6-FB28-7A2B-C19E46877C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D6D743-5A3E-63DE-7BAD-D48DD9B0DD61}"/>
              </a:ext>
            </a:extLst>
          </p:cNvPr>
          <p:cNvSpPr>
            <a:spLocks noGrp="1"/>
          </p:cNvSpPr>
          <p:nvPr>
            <p:ph type="sldNum" sz="quarter" idx="5"/>
          </p:nvPr>
        </p:nvSpPr>
        <p:spPr/>
        <p:txBody>
          <a:bodyPr/>
          <a:lstStyle/>
          <a:p>
            <a:fld id="{D1EC9309-185D-B241-857D-6AB647741F6D}" type="slidenum">
              <a:rPr lang="en-US" smtClean="0"/>
              <a:t>92</a:t>
            </a:fld>
            <a:endParaRPr lang="en-US"/>
          </a:p>
        </p:txBody>
      </p:sp>
    </p:spTree>
    <p:extLst>
      <p:ext uri="{BB962C8B-B14F-4D97-AF65-F5344CB8AC3E}">
        <p14:creationId xmlns:p14="http://schemas.microsoft.com/office/powerpoint/2010/main" val="254612595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7F8AB-B2D3-C88E-6561-08AC0D6462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42237C-BF66-1211-7BFB-BC349FCFEF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DD2BC4-8F09-F45C-CDBF-B1609A737328}"/>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Here is a condensed version that accomplishes the same thing</a:t>
            </a:r>
          </a:p>
          <a:p>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65D37BF5-6FD6-5500-2E59-C5304FB95318}"/>
              </a:ext>
            </a:extLst>
          </p:cNvPr>
          <p:cNvSpPr>
            <a:spLocks noGrp="1"/>
          </p:cNvSpPr>
          <p:nvPr>
            <p:ph type="sldNum" sz="quarter" idx="5"/>
          </p:nvPr>
        </p:nvSpPr>
        <p:spPr/>
        <p:txBody>
          <a:bodyPr/>
          <a:lstStyle/>
          <a:p>
            <a:fld id="{D1EC9309-185D-B241-857D-6AB647741F6D}" type="slidenum">
              <a:rPr lang="en-US" smtClean="0"/>
              <a:t>93</a:t>
            </a:fld>
            <a:endParaRPr lang="en-US"/>
          </a:p>
        </p:txBody>
      </p:sp>
    </p:spTree>
    <p:extLst>
      <p:ext uri="{BB962C8B-B14F-4D97-AF65-F5344CB8AC3E}">
        <p14:creationId xmlns:p14="http://schemas.microsoft.com/office/powerpoint/2010/main" val="127153819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86E3D-A8DB-17CD-BC98-1A062633CE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63B82D-952A-66B2-FD70-D037D365F5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2F6F1E-8DDA-0C3D-92FA-F704DBA7B6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8E7B39-BF66-7DDB-9CEB-5502EF962C55}"/>
              </a:ext>
            </a:extLst>
          </p:cNvPr>
          <p:cNvSpPr>
            <a:spLocks noGrp="1"/>
          </p:cNvSpPr>
          <p:nvPr>
            <p:ph type="sldNum" sz="quarter" idx="5"/>
          </p:nvPr>
        </p:nvSpPr>
        <p:spPr/>
        <p:txBody>
          <a:bodyPr/>
          <a:lstStyle/>
          <a:p>
            <a:fld id="{D1EC9309-185D-B241-857D-6AB647741F6D}" type="slidenum">
              <a:rPr lang="en-US" smtClean="0"/>
              <a:t>94</a:t>
            </a:fld>
            <a:endParaRPr lang="en-US"/>
          </a:p>
        </p:txBody>
      </p:sp>
    </p:spTree>
    <p:extLst>
      <p:ext uri="{BB962C8B-B14F-4D97-AF65-F5344CB8AC3E}">
        <p14:creationId xmlns:p14="http://schemas.microsoft.com/office/powerpoint/2010/main" val="2864264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4844443D-EB41-0E4B-9199-7070F6E90ED2}" type="datetime1">
              <a:rPr lang="en-US" smtClean="0"/>
              <a:t>9/3/26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83930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77F5C59-1998-9841-AEAE-EAACED0CEF34}" type="datetime1">
              <a:rPr lang="en-US" smtClean="0"/>
              <a:t>9/3/26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81870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FA9BFD55-DE59-EA44-B02F-6DE9BFFB3E31}" type="datetime1">
              <a:rPr lang="en-US" smtClean="0"/>
              <a:t>9/3/26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1482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4741594-637E-8D48-9FDF-668DFC83BD98}" type="datetime1">
              <a:rPr lang="en-US" smtClean="0"/>
              <a:t>9/3/26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52669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70B3330-7ECC-7045-AE22-C708889960F4}" type="datetime1">
              <a:rPr lang="en-US" smtClean="0"/>
              <a:t>9/3/26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08247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62010638-B5CB-F74F-93C4-B73DD9CD1A25}" type="datetime1">
              <a:rPr lang="en-US" smtClean="0"/>
              <a:t>9/3/26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04063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19A173C5-0D32-4446-97DB-44F61BE88692}" type="datetime1">
              <a:rPr lang="en-US" smtClean="0"/>
              <a:t>9/3/26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88379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47CA7D7E-3769-3D4C-A8F3-5C7A88FE5F2C}" type="datetime1">
              <a:rPr lang="en-US" smtClean="0"/>
              <a:t>9/3/26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51372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D77748DF-A835-9F46-A06F-C97E0D4C5357}" type="datetime1">
              <a:rPr lang="en-US" smtClean="0"/>
              <a:t>9/3/26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15846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B31EFA83-F244-5343-BB18-993A36B4F493}" type="datetime1">
              <a:rPr lang="en-US" smtClean="0"/>
              <a:t>9/3/26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721739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D9932B89-1C08-124C-A818-4A226C9F6271}" type="datetime1">
              <a:rPr lang="en-US" smtClean="0"/>
              <a:t>9/3/26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42506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ED21E448-AF3A-0844-8572-89C25B065DCC}" type="datetime1">
              <a:rPr lang="en-US" smtClean="0"/>
              <a:t>9/3/26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843159155"/>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6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6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190.png"/></Relationships>
</file>

<file path=ppt/slides/_rels/slide75.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210.png"/></Relationships>
</file>

<file path=ppt/slides/_rels/slide76.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230.png"/></Relationships>
</file>

<file path=ppt/slides/_rels/slide77.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230.png"/></Relationships>
</file>

<file path=ppt/slides/_rels/slide78.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50.png"/><Relationship Id="rId7" Type="http://schemas.openxmlformats.org/officeDocument/2006/relationships/image" Target="../media/image260.pn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image" Target="../media/image180.png"/><Relationship Id="rId5" Type="http://schemas.openxmlformats.org/officeDocument/2006/relationships/image" Target="../media/image170.png"/><Relationship Id="rId4" Type="http://schemas.openxmlformats.org/officeDocument/2006/relationships/image" Target="../media/image250.png"/></Relationships>
</file>

<file path=ppt/slides/_rels/slide80.xml.rels><?xml version="1.0" encoding="UTF-8" standalone="yes"?>
<Relationships xmlns="http://schemas.openxmlformats.org/package/2006/relationships"><Relationship Id="rId3" Type="http://schemas.openxmlformats.org/officeDocument/2006/relationships/image" Target="../media/image470.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480.png"/></Relationships>
</file>

<file path=ppt/slides/_rels/slide81.xml.rels><?xml version="1.0" encoding="UTF-8" standalone="yes"?>
<Relationships xmlns="http://schemas.openxmlformats.org/package/2006/relationships"><Relationship Id="rId3" Type="http://schemas.openxmlformats.org/officeDocument/2006/relationships/image" Target="../media/image470.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480.png"/></Relationships>
</file>

<file path=ppt/slides/_rels/slide82.xml.rels><?xml version="1.0" encoding="UTF-8" standalone="yes"?>
<Relationships xmlns="http://schemas.openxmlformats.org/package/2006/relationships"><Relationship Id="rId3" Type="http://schemas.openxmlformats.org/officeDocument/2006/relationships/image" Target="../media/image470.png"/><Relationship Id="rId2" Type="http://schemas.openxmlformats.org/officeDocument/2006/relationships/notesSlide" Target="../notesSlides/notesSlide82.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0.png"/></Relationships>
</file>

<file path=ppt/slides/_rels/slide8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7" name="Rectangle 6">
            <a:extLst>
              <a:ext uri="{FF2B5EF4-FFF2-40B4-BE49-F238E27FC236}">
                <a16:creationId xmlns:a16="http://schemas.microsoft.com/office/drawing/2014/main" id="{D7551D26-5243-C494-9A9F-4C01704584F5}"/>
              </a:ext>
            </a:extLst>
          </p:cNvPr>
          <p:cNvSpPr/>
          <p:nvPr/>
        </p:nvSpPr>
        <p:spPr>
          <a:xfrm>
            <a:off x="-165828" y="0"/>
            <a:ext cx="12357828" cy="6858000"/>
          </a:xfrm>
          <a:prstGeom prst="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5C4B8E4-632E-A145-F0A7-F220374669E5}"/>
              </a:ext>
            </a:extLst>
          </p:cNvPr>
          <p:cNvPicPr>
            <a:picLocks noChangeAspect="1"/>
          </p:cNvPicPr>
          <p:nvPr/>
        </p:nvPicPr>
        <p:blipFill>
          <a:blip r:embed="rId3"/>
          <a:srcRect t="12500" r="37500" b="12500"/>
          <a:stretch>
            <a:fillRect/>
          </a:stretch>
        </p:blipFill>
        <p:spPr>
          <a:xfrm>
            <a:off x="-248751" y="10"/>
            <a:ext cx="7619981" cy="6857990"/>
          </a:xfrm>
          <a:prstGeom prst="rect">
            <a:avLst/>
          </a:prstGeom>
        </p:spPr>
      </p:pic>
      <p:sp>
        <p:nvSpPr>
          <p:cNvPr id="11" name="Rectangle 10">
            <a:extLst>
              <a:ext uri="{FF2B5EF4-FFF2-40B4-BE49-F238E27FC236}">
                <a16:creationId xmlns:a16="http://schemas.microsoft.com/office/drawing/2014/main" id="{B7D064F0-6D2A-219C-C000-14ABD99ECE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8306" y="0"/>
            <a:ext cx="4903694" cy="6858001"/>
          </a:xfrm>
          <a:prstGeom prst="rect">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3ED4C87-DDD8-E2D6-C886-62FD45C0D764}"/>
              </a:ext>
            </a:extLst>
          </p:cNvPr>
          <p:cNvSpPr/>
          <p:nvPr/>
        </p:nvSpPr>
        <p:spPr>
          <a:xfrm>
            <a:off x="7371230" y="0"/>
            <a:ext cx="482077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7EAC8BB-F578-EFD8-5186-4ECA15E076FF}"/>
              </a:ext>
            </a:extLst>
          </p:cNvPr>
          <p:cNvSpPr/>
          <p:nvPr/>
        </p:nvSpPr>
        <p:spPr>
          <a:xfrm>
            <a:off x="7371230" y="0"/>
            <a:ext cx="4820770" cy="6858000"/>
          </a:xfrm>
          <a:prstGeom prst="rect">
            <a:avLst/>
          </a:prstGeom>
          <a:solidFill>
            <a:srgbClr val="0089E5">
              <a:alpha val="82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87D07FA-19A2-9519-3A07-2572285E7C63}"/>
              </a:ext>
            </a:extLst>
          </p:cNvPr>
          <p:cNvSpPr>
            <a:spLocks noGrp="1"/>
          </p:cNvSpPr>
          <p:nvPr>
            <p:ph type="ctrTitle"/>
          </p:nvPr>
        </p:nvSpPr>
        <p:spPr>
          <a:xfrm>
            <a:off x="7620001" y="822960"/>
            <a:ext cx="4286054" cy="3474720"/>
          </a:xfrm>
        </p:spPr>
        <p:txBody>
          <a:bodyPr anchor="b">
            <a:normAutofit/>
          </a:bodyPr>
          <a:lstStyle/>
          <a:p>
            <a:pPr algn="l"/>
            <a:r>
              <a:rPr lang="en-US" sz="5200" dirty="0"/>
              <a:t>Numeral Systems</a:t>
            </a:r>
          </a:p>
        </p:txBody>
      </p:sp>
      <p:sp>
        <p:nvSpPr>
          <p:cNvPr id="3" name="Subtitle 2">
            <a:extLst>
              <a:ext uri="{FF2B5EF4-FFF2-40B4-BE49-F238E27FC236}">
                <a16:creationId xmlns:a16="http://schemas.microsoft.com/office/drawing/2014/main" id="{4DC3AA49-8991-E970-8924-4D274A1997A3}"/>
              </a:ext>
            </a:extLst>
          </p:cNvPr>
          <p:cNvSpPr>
            <a:spLocks noGrp="1"/>
          </p:cNvSpPr>
          <p:nvPr>
            <p:ph type="subTitle" idx="1"/>
          </p:nvPr>
        </p:nvSpPr>
        <p:spPr>
          <a:xfrm>
            <a:off x="7620001" y="4419600"/>
            <a:ext cx="3931920" cy="1386840"/>
          </a:xfrm>
        </p:spPr>
        <p:txBody>
          <a:bodyPr anchor="t">
            <a:normAutofit/>
          </a:bodyPr>
          <a:lstStyle/>
          <a:p>
            <a:pPr algn="l"/>
            <a:r>
              <a:rPr lang="en-US" sz="2200" dirty="0"/>
              <a:t>CS51 – Fall 2026</a:t>
            </a:r>
          </a:p>
        </p:txBody>
      </p:sp>
      <p:sp>
        <p:nvSpPr>
          <p:cNvPr id="10" name="Rectangle 9">
            <a:extLst>
              <a:ext uri="{FF2B5EF4-FFF2-40B4-BE49-F238E27FC236}">
                <a16:creationId xmlns:a16="http://schemas.microsoft.com/office/drawing/2014/main" id="{513C66D7-03C1-D1A5-20EA-CDB68A6BD0EA}"/>
              </a:ext>
            </a:extLst>
          </p:cNvPr>
          <p:cNvSpPr/>
          <p:nvPr/>
        </p:nvSpPr>
        <p:spPr>
          <a:xfrm>
            <a:off x="9101138" y="357188"/>
            <a:ext cx="3090862" cy="465772"/>
          </a:xfrm>
          <a:prstGeom prst="rect">
            <a:avLst/>
          </a:prstGeom>
          <a:solidFill>
            <a:srgbClr val="FE95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Computer Systems</a:t>
            </a:r>
          </a:p>
        </p:txBody>
      </p:sp>
    </p:spTree>
    <p:extLst>
      <p:ext uri="{BB962C8B-B14F-4D97-AF65-F5344CB8AC3E}">
        <p14:creationId xmlns:p14="http://schemas.microsoft.com/office/powerpoint/2010/main" val="276552907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9FCDC408-7776-B521-FDCE-986AC15295F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A653A5-2201-F524-DD96-9A859025228C}"/>
              </a:ext>
            </a:extLst>
          </p:cNvPr>
          <p:cNvSpPr>
            <a:spLocks noGrp="1"/>
          </p:cNvSpPr>
          <p:nvPr>
            <p:ph idx="1"/>
          </p:nvPr>
        </p:nvSpPr>
        <p:spPr>
          <a:xfrm>
            <a:off x="612647" y="479685"/>
            <a:ext cx="10917366" cy="5829675"/>
          </a:xfrm>
        </p:spPr>
        <p:txBody>
          <a:bodyPr anchor="ctr">
            <a:noAutofit/>
          </a:bodyPr>
          <a:lstStyle/>
          <a:p>
            <a:pPr marL="0" indent="0" algn="ctr">
              <a:buNone/>
            </a:pPr>
            <a:r>
              <a:rPr lang="en-US" sz="9600" dirty="0">
                <a:solidFill>
                  <a:schemeClr val="bg1"/>
                </a:solidFill>
              </a:rPr>
              <a:t>Boolean Algebra</a:t>
            </a:r>
            <a:br>
              <a:rPr lang="en-US" sz="9600" dirty="0">
                <a:solidFill>
                  <a:schemeClr val="bg1"/>
                </a:solidFill>
              </a:rPr>
            </a:br>
            <a:r>
              <a:rPr lang="en-US" sz="9600" dirty="0">
                <a:solidFill>
                  <a:schemeClr val="bg1"/>
                </a:solidFill>
              </a:rPr>
              <a:t>in Python</a:t>
            </a:r>
          </a:p>
        </p:txBody>
      </p:sp>
      <p:sp>
        <p:nvSpPr>
          <p:cNvPr id="30" name="Slide Number Placeholder 29">
            <a:extLst>
              <a:ext uri="{FF2B5EF4-FFF2-40B4-BE49-F238E27FC236}">
                <a16:creationId xmlns:a16="http://schemas.microsoft.com/office/drawing/2014/main" id="{707C933A-1FFF-164F-CB9C-0806A4AF2880}"/>
              </a:ext>
            </a:extLst>
          </p:cNvPr>
          <p:cNvSpPr>
            <a:spLocks noGrp="1"/>
          </p:cNvSpPr>
          <p:nvPr>
            <p:ph type="sldNum" sz="quarter" idx="12"/>
          </p:nvPr>
        </p:nvSpPr>
        <p:spPr/>
        <p:txBody>
          <a:bodyPr/>
          <a:lstStyle/>
          <a:p>
            <a:fld id="{CC057153-B650-4DEB-B370-79DDCFDCE934}" type="slidenum">
              <a:rPr lang="en-US" smtClean="0"/>
              <a:t>2</a:t>
            </a:fld>
            <a:endParaRPr lang="en-US"/>
          </a:p>
        </p:txBody>
      </p:sp>
      <p:sp>
        <p:nvSpPr>
          <p:cNvPr id="31" name="TextBox 30">
            <a:extLst>
              <a:ext uri="{FF2B5EF4-FFF2-40B4-BE49-F238E27FC236}">
                <a16:creationId xmlns:a16="http://schemas.microsoft.com/office/drawing/2014/main" id="{BF9A8060-F72C-8A82-64B7-C353BCEC8856}"/>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408833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AC25C-2CE7-44DB-F2D9-3E46E030FE7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A225E-6C70-7689-6BBE-B5D39C5052D7}"/>
              </a:ext>
            </a:extLst>
          </p:cNvPr>
          <p:cNvSpPr>
            <a:spLocks noGrp="1"/>
          </p:cNvSpPr>
          <p:nvPr>
            <p:ph idx="1"/>
          </p:nvPr>
        </p:nvSpPr>
        <p:spPr>
          <a:xfrm>
            <a:off x="612648" y="1524040"/>
            <a:ext cx="10653578" cy="5247785"/>
          </a:xfrm>
        </p:spPr>
        <p:txBody>
          <a:bodyPr vert="horz" lIns="91440" tIns="45720" rIns="91440" bIns="45720" rtlCol="0">
            <a:noAutofit/>
          </a:bodyPr>
          <a:lstStyle/>
          <a:p>
            <a:pPr>
              <a:lnSpc>
                <a:spcPct val="110000"/>
              </a:lnSpc>
            </a:pPr>
            <a:r>
              <a:rPr lang="en-US" sz="2200" dirty="0"/>
              <a:t>In Python, Boolean variables are represented through the </a:t>
            </a:r>
            <a:r>
              <a:rPr lang="en-US" sz="2200" dirty="0">
                <a:latin typeface="Monaco" pitchFamily="2" charset="77"/>
              </a:rPr>
              <a:t>bool</a:t>
            </a:r>
            <a:r>
              <a:rPr lang="en-US" sz="2200" dirty="0"/>
              <a:t> data type. A bool variable can either be </a:t>
            </a:r>
            <a:r>
              <a:rPr lang="en-US" sz="2200" dirty="0">
                <a:latin typeface="Monaco" pitchFamily="2" charset="77"/>
              </a:rPr>
              <a:t>True</a:t>
            </a:r>
            <a:r>
              <a:rPr lang="en-US" sz="2200" dirty="0"/>
              <a:t> or </a:t>
            </a:r>
            <a:r>
              <a:rPr lang="en-US" sz="2200" dirty="0">
                <a:latin typeface="Monaco" pitchFamily="2" charset="77"/>
              </a:rPr>
              <a:t>False</a:t>
            </a:r>
            <a:r>
              <a:rPr lang="en-US" sz="2200" dirty="0"/>
              <a:t>. These values can also be seen as equal to 1 and 0, respectively.</a:t>
            </a:r>
          </a:p>
          <a:p>
            <a:pPr>
              <a:lnSpc>
                <a:spcPct val="110000"/>
              </a:lnSpc>
            </a:pPr>
            <a:r>
              <a:rPr lang="en-US" sz="2200" dirty="0"/>
              <a:t>For example, </a:t>
            </a:r>
            <a:r>
              <a:rPr lang="en-US" sz="2200" dirty="0">
                <a:latin typeface="Monaco" pitchFamily="2" charset="77"/>
              </a:rPr>
              <a:t>raining = False </a:t>
            </a:r>
            <a:r>
              <a:rPr lang="en-US" sz="2200" dirty="0"/>
              <a:t>declares a variable called </a:t>
            </a:r>
            <a:r>
              <a:rPr lang="en-US" sz="2200" dirty="0">
                <a:latin typeface="Monaco" pitchFamily="2" charset="77"/>
              </a:rPr>
              <a:t>raining</a:t>
            </a:r>
            <a:r>
              <a:rPr lang="en-US" sz="2200" dirty="0"/>
              <a:t> and assigns to it the value </a:t>
            </a:r>
            <a:r>
              <a:rPr lang="en-US" sz="2200" dirty="0">
                <a:latin typeface="Monaco" pitchFamily="2" charset="77"/>
              </a:rPr>
              <a:t>False.</a:t>
            </a:r>
            <a:endParaRPr lang="en-US" sz="2200" dirty="0"/>
          </a:p>
          <a:p>
            <a:pPr>
              <a:lnSpc>
                <a:spcPct val="110000"/>
              </a:lnSpc>
            </a:pPr>
            <a:r>
              <a:rPr lang="en-US" sz="2200" dirty="0"/>
              <a:t>The comparison operators </a:t>
            </a:r>
            <a:r>
              <a:rPr lang="en-US" sz="2200" dirty="0">
                <a:latin typeface="Monaco" pitchFamily="2" charset="77"/>
              </a:rPr>
              <a:t>==</a:t>
            </a:r>
            <a:r>
              <a:rPr lang="en-US" sz="2200" dirty="0"/>
              <a:t>, </a:t>
            </a:r>
            <a:r>
              <a:rPr lang="en-US" sz="2200" dirty="0">
                <a:latin typeface="Monaco" pitchFamily="2" charset="77"/>
              </a:rPr>
              <a:t>!=</a:t>
            </a:r>
            <a:r>
              <a:rPr lang="en-US" sz="2200" dirty="0"/>
              <a:t>, </a:t>
            </a:r>
            <a:r>
              <a:rPr lang="en-US" sz="2200" dirty="0">
                <a:latin typeface="Monaco" pitchFamily="2" charset="77"/>
              </a:rPr>
              <a:t>&gt;</a:t>
            </a:r>
            <a:r>
              <a:rPr lang="en-US" sz="2200" dirty="0"/>
              <a:t>, </a:t>
            </a:r>
            <a:r>
              <a:rPr lang="en-US" sz="2200" dirty="0">
                <a:latin typeface="Monaco" pitchFamily="2" charset="77"/>
              </a:rPr>
              <a:t>&lt;</a:t>
            </a:r>
            <a:r>
              <a:rPr lang="en-US" sz="2200" dirty="0"/>
              <a:t>, </a:t>
            </a:r>
            <a:r>
              <a:rPr lang="en-US" sz="2200" dirty="0">
                <a:latin typeface="Monaco" pitchFamily="2" charset="77"/>
              </a:rPr>
              <a:t>&gt;=</a:t>
            </a:r>
            <a:r>
              <a:rPr lang="en-US" sz="2200" dirty="0"/>
              <a:t>, </a:t>
            </a:r>
            <a:r>
              <a:rPr lang="en-US" sz="2200" dirty="0">
                <a:latin typeface="Monaco" pitchFamily="2" charset="77"/>
              </a:rPr>
              <a:t>&lt;=</a:t>
            </a:r>
            <a:r>
              <a:rPr lang="en-US" sz="2200" dirty="0"/>
              <a:t> return bools. For example,</a:t>
            </a:r>
          </a:p>
          <a:p>
            <a:pPr lvl="1">
              <a:lnSpc>
                <a:spcPct val="110000"/>
              </a:lnSpc>
            </a:pPr>
            <a:r>
              <a:rPr lang="en-US" sz="2200" dirty="0">
                <a:latin typeface="Monaco" pitchFamily="2" charset="77"/>
              </a:rPr>
              <a:t>10 &lt; 0 </a:t>
            </a:r>
            <a:r>
              <a:rPr lang="en-US" sz="2200" dirty="0"/>
              <a:t>evaluates to </a:t>
            </a:r>
            <a:r>
              <a:rPr lang="en-US" sz="2200" dirty="0">
                <a:latin typeface="Monaco" pitchFamily="2" charset="77"/>
              </a:rPr>
              <a:t>False</a:t>
            </a:r>
          </a:p>
          <a:p>
            <a:pPr lvl="1">
              <a:lnSpc>
                <a:spcPct val="110000"/>
              </a:lnSpc>
            </a:pPr>
            <a:r>
              <a:rPr lang="en-US" sz="2200" dirty="0">
                <a:latin typeface="Monaco" pitchFamily="2" charset="77"/>
              </a:rPr>
              <a:t>11 &gt;= 11 </a:t>
            </a:r>
            <a:r>
              <a:rPr lang="en-US" sz="2200" dirty="0"/>
              <a:t>evaluates to </a:t>
            </a:r>
            <a:r>
              <a:rPr lang="en-US" sz="2200" dirty="0">
                <a:latin typeface="Monaco" pitchFamily="2" charset="77"/>
              </a:rPr>
              <a:t>True</a:t>
            </a:r>
          </a:p>
          <a:p>
            <a:pPr lvl="1">
              <a:lnSpc>
                <a:spcPct val="110000"/>
              </a:lnSpc>
            </a:pPr>
            <a:r>
              <a:rPr lang="en-US" sz="2200" dirty="0">
                <a:latin typeface="Monaco" pitchFamily="2" charset="77"/>
              </a:rPr>
              <a:t>11 &gt; 11.0 </a:t>
            </a:r>
            <a:r>
              <a:rPr lang="en-US" sz="2200" dirty="0"/>
              <a:t>evaluates to </a:t>
            </a:r>
            <a:r>
              <a:rPr lang="en-US" sz="2200" dirty="0">
                <a:latin typeface="Monaco" pitchFamily="2" charset="77"/>
              </a:rPr>
              <a:t>False</a:t>
            </a:r>
            <a:endParaRPr lang="en-US" sz="2200" dirty="0"/>
          </a:p>
          <a:p>
            <a:pPr lvl="1">
              <a:lnSpc>
                <a:spcPct val="110000"/>
              </a:lnSpc>
            </a:pPr>
            <a:r>
              <a:rPr lang="en-US" sz="2200" dirty="0">
                <a:latin typeface="Monaco" pitchFamily="2" charset="77"/>
              </a:rPr>
              <a:t>10 == 10.0 </a:t>
            </a:r>
            <a:r>
              <a:rPr lang="en-US" sz="2200" dirty="0"/>
              <a:t>evaluates to </a:t>
            </a:r>
            <a:r>
              <a:rPr lang="en-US" sz="2200" dirty="0">
                <a:latin typeface="Monaco" pitchFamily="2" charset="77"/>
              </a:rPr>
              <a:t>True</a:t>
            </a:r>
          </a:p>
          <a:p>
            <a:pPr lvl="1">
              <a:lnSpc>
                <a:spcPct val="110000"/>
              </a:lnSpc>
            </a:pPr>
            <a:r>
              <a:rPr lang="en-US" sz="2200" dirty="0">
                <a:latin typeface="Monaco" pitchFamily="2" charset="77"/>
              </a:rPr>
              <a:t>10 != 10.0</a:t>
            </a:r>
            <a:r>
              <a:rPr lang="en-US" sz="2200" dirty="0"/>
              <a:t> evaluates to </a:t>
            </a:r>
            <a:r>
              <a:rPr lang="en-US" sz="2200" dirty="0">
                <a:latin typeface="Monaco" pitchFamily="2" charset="77"/>
              </a:rPr>
              <a:t>False</a:t>
            </a:r>
            <a:endParaRPr lang="en-US" sz="2200" b="1" dirty="0"/>
          </a:p>
        </p:txBody>
      </p:sp>
      <p:sp>
        <p:nvSpPr>
          <p:cNvPr id="10" name="Title 1">
            <a:extLst>
              <a:ext uri="{FF2B5EF4-FFF2-40B4-BE49-F238E27FC236}">
                <a16:creationId xmlns:a16="http://schemas.microsoft.com/office/drawing/2014/main" id="{3998973E-2D12-9925-3732-E547DFBE2C29}"/>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Boolean variables in Python</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5E48764C-285A-667B-4206-73B517EB9BED}"/>
              </a:ext>
            </a:extLst>
          </p:cNvPr>
          <p:cNvSpPr>
            <a:spLocks noGrp="1"/>
          </p:cNvSpPr>
          <p:nvPr>
            <p:ph type="sldNum" sz="quarter" idx="12"/>
          </p:nvPr>
        </p:nvSpPr>
        <p:spPr/>
        <p:txBody>
          <a:bodyPr/>
          <a:lstStyle/>
          <a:p>
            <a:fld id="{CC057153-B650-4DEB-B370-79DDCFDCE934}" type="slidenum">
              <a:rPr lang="en-US" smtClean="0"/>
              <a:t>3</a:t>
            </a:fld>
            <a:endParaRPr lang="en-US"/>
          </a:p>
        </p:txBody>
      </p:sp>
    </p:spTree>
    <p:extLst>
      <p:ext uri="{BB962C8B-B14F-4D97-AF65-F5344CB8AC3E}">
        <p14:creationId xmlns:p14="http://schemas.microsoft.com/office/powerpoint/2010/main" val="3868603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13413-4A74-4458-971A-8FC35A266B3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102139-8490-3489-93BC-08ABB0BDC297}"/>
              </a:ext>
            </a:extLst>
          </p:cNvPr>
          <p:cNvSpPr>
            <a:spLocks noGrp="1"/>
          </p:cNvSpPr>
          <p:nvPr>
            <p:ph idx="1"/>
          </p:nvPr>
        </p:nvSpPr>
        <p:spPr>
          <a:xfrm>
            <a:off x="612648" y="1387779"/>
            <a:ext cx="10781066" cy="5247785"/>
          </a:xfrm>
        </p:spPr>
        <p:txBody>
          <a:bodyPr vert="horz" lIns="91440" tIns="45720" rIns="91440" bIns="45720" rtlCol="0">
            <a:noAutofit/>
          </a:bodyPr>
          <a:lstStyle/>
          <a:p>
            <a:pPr>
              <a:lnSpc>
                <a:spcPct val="110000"/>
              </a:lnSpc>
            </a:pPr>
            <a:r>
              <a:rPr lang="en-US" sz="2200" dirty="0"/>
              <a:t>We can combine bools and logical operators in Boolean expressions, for example, to evaluate them in </a:t>
            </a:r>
            <a:r>
              <a:rPr lang="en-US" sz="2200" b="1" dirty="0"/>
              <a:t>conditionals</a:t>
            </a:r>
            <a:r>
              <a:rPr lang="en-US" sz="2200" dirty="0"/>
              <a:t> (</a:t>
            </a:r>
            <a:r>
              <a:rPr lang="en-US" sz="2200" dirty="0">
                <a:latin typeface="Monaco" pitchFamily="2" charset="77"/>
              </a:rPr>
              <a:t>if</a:t>
            </a:r>
            <a:r>
              <a:rPr lang="en-US" sz="2200" dirty="0"/>
              <a:t> statements) and </a:t>
            </a:r>
            <a:r>
              <a:rPr lang="en-US" sz="2200" b="1" dirty="0"/>
              <a:t>loops</a:t>
            </a:r>
            <a:r>
              <a:rPr lang="en-US" sz="2200" dirty="0"/>
              <a:t> (</a:t>
            </a:r>
            <a:r>
              <a:rPr lang="en-US" sz="2200" dirty="0">
                <a:latin typeface="Monaco" pitchFamily="2" charset="77"/>
              </a:rPr>
              <a:t>for</a:t>
            </a:r>
            <a:r>
              <a:rPr lang="en-US" sz="2200" dirty="0"/>
              <a:t> and </a:t>
            </a:r>
            <a:r>
              <a:rPr lang="en-US" sz="2200" dirty="0">
                <a:latin typeface="Monaco" pitchFamily="2" charset="77"/>
              </a:rPr>
              <a:t>while</a:t>
            </a:r>
            <a:r>
              <a:rPr lang="en-US" sz="2200" dirty="0"/>
              <a:t>).</a:t>
            </a:r>
          </a:p>
          <a:p>
            <a:pPr>
              <a:lnSpc>
                <a:spcPct val="110000"/>
              </a:lnSpc>
            </a:pPr>
            <a:r>
              <a:rPr lang="en-US" sz="2200" dirty="0"/>
              <a:t>Python supports three logical operators:</a:t>
            </a:r>
          </a:p>
          <a:p>
            <a:pPr lvl="1">
              <a:lnSpc>
                <a:spcPct val="110000"/>
              </a:lnSpc>
            </a:pPr>
            <a:r>
              <a:rPr lang="en-US" sz="2200" dirty="0">
                <a:latin typeface="Monaco" pitchFamily="2" charset="77"/>
              </a:rPr>
              <a:t>not</a:t>
            </a:r>
            <a:r>
              <a:rPr lang="en-US" sz="2200" dirty="0"/>
              <a:t> for negation (i.e., ¬)</a:t>
            </a:r>
          </a:p>
          <a:p>
            <a:pPr lvl="1">
              <a:lnSpc>
                <a:spcPct val="110000"/>
              </a:lnSpc>
            </a:pPr>
            <a:r>
              <a:rPr lang="en-US" sz="2200" dirty="0">
                <a:latin typeface="Monaco" pitchFamily="2" charset="77"/>
              </a:rPr>
              <a:t>and</a:t>
            </a:r>
            <a:r>
              <a:rPr lang="en-US" sz="2200" dirty="0"/>
              <a:t> for conjunction (i.e., ∧)</a:t>
            </a:r>
          </a:p>
          <a:p>
            <a:pPr lvl="1">
              <a:lnSpc>
                <a:spcPct val="110000"/>
              </a:lnSpc>
            </a:pPr>
            <a:r>
              <a:rPr lang="en-US" sz="2200" dirty="0">
                <a:latin typeface="Monaco" pitchFamily="2" charset="77"/>
              </a:rPr>
              <a:t>or</a:t>
            </a:r>
            <a:r>
              <a:rPr lang="en-US" sz="2200" dirty="0"/>
              <a:t> for disjunction (i.e., ∨)</a:t>
            </a:r>
          </a:p>
          <a:p>
            <a:pPr marL="0" indent="0">
              <a:lnSpc>
                <a:spcPct val="110000"/>
              </a:lnSpc>
              <a:buNone/>
            </a:pPr>
            <a:endParaRPr lang="en-US" sz="2200" dirty="0"/>
          </a:p>
        </p:txBody>
      </p:sp>
      <p:sp>
        <p:nvSpPr>
          <p:cNvPr id="10" name="Title 1">
            <a:extLst>
              <a:ext uri="{FF2B5EF4-FFF2-40B4-BE49-F238E27FC236}">
                <a16:creationId xmlns:a16="http://schemas.microsoft.com/office/drawing/2014/main" id="{F8062144-998B-CEEC-2940-181CD3C0FF1C}"/>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Boolean Algebra in Python</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37660AFD-8459-435D-61AB-7AB89EB771B8}"/>
              </a:ext>
            </a:extLst>
          </p:cNvPr>
          <p:cNvSpPr>
            <a:spLocks noGrp="1"/>
          </p:cNvSpPr>
          <p:nvPr>
            <p:ph type="sldNum" sz="quarter" idx="12"/>
          </p:nvPr>
        </p:nvSpPr>
        <p:spPr/>
        <p:txBody>
          <a:bodyPr/>
          <a:lstStyle/>
          <a:p>
            <a:fld id="{CC057153-B650-4DEB-B370-79DDCFDCE934}" type="slidenum">
              <a:rPr lang="en-US" smtClean="0"/>
              <a:t>4</a:t>
            </a:fld>
            <a:endParaRPr lang="en-US"/>
          </a:p>
        </p:txBody>
      </p:sp>
    </p:spTree>
    <p:extLst>
      <p:ext uri="{BB962C8B-B14F-4D97-AF65-F5344CB8AC3E}">
        <p14:creationId xmlns:p14="http://schemas.microsoft.com/office/powerpoint/2010/main" val="2755673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82E6F-46CE-68E3-B69B-ED9DE7157CC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C4FA00-9653-E0A0-F501-B7A67E5519B0}"/>
              </a:ext>
            </a:extLst>
          </p:cNvPr>
          <p:cNvSpPr>
            <a:spLocks noGrp="1"/>
          </p:cNvSpPr>
          <p:nvPr>
            <p:ph idx="1"/>
          </p:nvPr>
        </p:nvSpPr>
        <p:spPr>
          <a:xfrm>
            <a:off x="612648" y="1387779"/>
            <a:ext cx="10781066" cy="5247785"/>
          </a:xfrm>
        </p:spPr>
        <p:txBody>
          <a:bodyPr vert="horz" lIns="91440" tIns="45720" rIns="91440" bIns="45720" rtlCol="0">
            <a:noAutofit/>
          </a:bodyPr>
          <a:lstStyle/>
          <a:p>
            <a:pPr>
              <a:lnSpc>
                <a:spcPct val="110000"/>
              </a:lnSpc>
            </a:pPr>
            <a:r>
              <a:rPr lang="en-US" sz="2200" dirty="0"/>
              <a:t>Python supports </a:t>
            </a:r>
            <a:r>
              <a:rPr lang="en-US" sz="2200" b="1" dirty="0"/>
              <a:t>short-circuiting</a:t>
            </a:r>
            <a:r>
              <a:rPr lang="en-US" sz="2200" dirty="0"/>
              <a:t>, a technique that evaluates a logical expression from left to right and </a:t>
            </a:r>
            <a:r>
              <a:rPr lang="en-US" sz="2200" i="1" dirty="0"/>
              <a:t>stops evaluation </a:t>
            </a:r>
            <a:r>
              <a:rPr lang="en-US" sz="2200" dirty="0"/>
              <a:t>once the truth can be determined. </a:t>
            </a:r>
          </a:p>
          <a:p>
            <a:pPr>
              <a:lnSpc>
                <a:spcPct val="110000"/>
              </a:lnSpc>
            </a:pPr>
            <a:r>
              <a:rPr lang="en-US" sz="2200" dirty="0"/>
              <a:t>For example, if </a:t>
            </a:r>
            <a:r>
              <a:rPr lang="en-US" sz="2200" dirty="0">
                <a:latin typeface="Monaco" pitchFamily="2" charset="77"/>
              </a:rPr>
              <a:t>x=3</a:t>
            </a:r>
            <a:r>
              <a:rPr lang="en-US" sz="2200" dirty="0"/>
              <a:t> and we have the expression:</a:t>
            </a:r>
          </a:p>
          <a:p>
            <a:pPr lvl="1">
              <a:lnSpc>
                <a:spcPct val="110000"/>
              </a:lnSpc>
            </a:pPr>
            <a:r>
              <a:rPr lang="en-US" sz="2200" dirty="0">
                <a:latin typeface="Monaco" pitchFamily="2" charset="77"/>
              </a:rPr>
              <a:t>x&gt;3 and x&lt;24</a:t>
            </a:r>
          </a:p>
          <a:p>
            <a:pPr lvl="1">
              <a:lnSpc>
                <a:spcPct val="110000"/>
              </a:lnSpc>
            </a:pPr>
            <a:r>
              <a:rPr lang="en-US" sz="2200" dirty="0"/>
              <a:t>Once Python evaluates </a:t>
            </a:r>
            <a:r>
              <a:rPr lang="en-US" sz="2200" dirty="0">
                <a:latin typeface="Monaco" pitchFamily="2" charset="77"/>
              </a:rPr>
              <a:t>x&gt;3 </a:t>
            </a:r>
            <a:r>
              <a:rPr lang="en-US" sz="2200" dirty="0"/>
              <a:t>being </a:t>
            </a:r>
            <a:r>
              <a:rPr lang="en-US" sz="2200" dirty="0">
                <a:latin typeface="Monaco" pitchFamily="2" charset="77"/>
              </a:rPr>
              <a:t>False</a:t>
            </a:r>
            <a:r>
              <a:rPr lang="en-US" sz="2200" dirty="0"/>
              <a:t> and sees that and follows, then it can immediately evaluate the whole expression to </a:t>
            </a:r>
            <a:r>
              <a:rPr lang="en-US" sz="2200" dirty="0">
                <a:latin typeface="Monaco" pitchFamily="2" charset="77"/>
              </a:rPr>
              <a:t>False</a:t>
            </a:r>
            <a:r>
              <a:rPr lang="en-US" sz="2200" dirty="0"/>
              <a:t>, without needing to evaluate whether </a:t>
            </a:r>
            <a:r>
              <a:rPr lang="en-US" sz="2200" dirty="0">
                <a:latin typeface="Monaco" pitchFamily="2" charset="77"/>
              </a:rPr>
              <a:t>x&lt;24</a:t>
            </a:r>
            <a:r>
              <a:rPr lang="en-US" sz="2200" dirty="0"/>
              <a:t>.</a:t>
            </a:r>
          </a:p>
        </p:txBody>
      </p:sp>
      <p:sp>
        <p:nvSpPr>
          <p:cNvPr id="10" name="Title 1">
            <a:extLst>
              <a:ext uri="{FF2B5EF4-FFF2-40B4-BE49-F238E27FC236}">
                <a16:creationId xmlns:a16="http://schemas.microsoft.com/office/drawing/2014/main" id="{B9163952-D659-999A-8C13-47B9762CA623}"/>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Short-circuit evaluation in Python</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26203D0A-62B0-5AC7-1581-675A39F8AE5C}"/>
              </a:ext>
            </a:extLst>
          </p:cNvPr>
          <p:cNvSpPr>
            <a:spLocks noGrp="1"/>
          </p:cNvSpPr>
          <p:nvPr>
            <p:ph type="sldNum" sz="quarter" idx="12"/>
          </p:nvPr>
        </p:nvSpPr>
        <p:spPr/>
        <p:txBody>
          <a:bodyPr/>
          <a:lstStyle/>
          <a:p>
            <a:fld id="{CC057153-B650-4DEB-B370-79DDCFDCE934}" type="slidenum">
              <a:rPr lang="en-US" smtClean="0"/>
              <a:t>5</a:t>
            </a:fld>
            <a:endParaRPr lang="en-US"/>
          </a:p>
        </p:txBody>
      </p:sp>
    </p:spTree>
    <p:extLst>
      <p:ext uri="{BB962C8B-B14F-4D97-AF65-F5344CB8AC3E}">
        <p14:creationId xmlns:p14="http://schemas.microsoft.com/office/powerpoint/2010/main" val="635597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F8255-ED45-3FC4-BBB8-828DA800A7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BC749E-2488-956A-A2BB-45B69BE79F9D}"/>
              </a:ext>
            </a:extLst>
          </p:cNvPr>
          <p:cNvSpPr>
            <a:spLocks noGrp="1"/>
          </p:cNvSpPr>
          <p:nvPr>
            <p:ph idx="1"/>
          </p:nvPr>
        </p:nvSpPr>
        <p:spPr>
          <a:xfrm>
            <a:off x="612648" y="1387779"/>
            <a:ext cx="10781066" cy="5247785"/>
          </a:xfrm>
        </p:spPr>
        <p:txBody>
          <a:bodyPr vert="horz" lIns="91440" tIns="45720" rIns="91440" bIns="45720" rtlCol="0">
            <a:noAutofit/>
          </a:bodyPr>
          <a:lstStyle/>
          <a:p>
            <a:pPr>
              <a:lnSpc>
                <a:spcPct val="110000"/>
              </a:lnSpc>
            </a:pPr>
            <a:r>
              <a:rPr lang="en-US" sz="2200" dirty="0"/>
              <a:t>Assume</a:t>
            </a:r>
            <a:r>
              <a:rPr lang="en-US" sz="2200" dirty="0">
                <a:latin typeface="Monaco" pitchFamily="2" charset="77"/>
              </a:rPr>
              <a:t> x=3 </a:t>
            </a:r>
            <a:r>
              <a:rPr lang="en-US" sz="2200" dirty="0"/>
              <a:t>again.</a:t>
            </a:r>
          </a:p>
          <a:p>
            <a:pPr>
              <a:lnSpc>
                <a:spcPct val="110000"/>
              </a:lnSpc>
            </a:pPr>
            <a:r>
              <a:rPr lang="en-US" sz="2200" i="1" dirty="0"/>
              <a:t>Can you come up with an expression that includes an </a:t>
            </a:r>
            <a:r>
              <a:rPr lang="en-US" sz="2200" i="1" dirty="0">
                <a:latin typeface="Monaco" pitchFamily="2" charset="77"/>
              </a:rPr>
              <a:t>or</a:t>
            </a:r>
            <a:r>
              <a:rPr lang="en-US" sz="2200" i="1" dirty="0"/>
              <a:t> operator and which would lead to short-circuiting?</a:t>
            </a:r>
          </a:p>
        </p:txBody>
      </p:sp>
      <p:sp>
        <p:nvSpPr>
          <p:cNvPr id="10" name="Title 1">
            <a:extLst>
              <a:ext uri="{FF2B5EF4-FFF2-40B4-BE49-F238E27FC236}">
                <a16:creationId xmlns:a16="http://schemas.microsoft.com/office/drawing/2014/main" id="{8CEC0497-38FD-F525-0A14-5D5E02DE4120}"/>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Think</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871BE4A0-0630-B38F-BB25-101BC03A5482}"/>
              </a:ext>
            </a:extLst>
          </p:cNvPr>
          <p:cNvSpPr>
            <a:spLocks noGrp="1"/>
          </p:cNvSpPr>
          <p:nvPr>
            <p:ph type="sldNum" sz="quarter" idx="12"/>
          </p:nvPr>
        </p:nvSpPr>
        <p:spPr/>
        <p:txBody>
          <a:bodyPr/>
          <a:lstStyle/>
          <a:p>
            <a:fld id="{CC057153-B650-4DEB-B370-79DDCFDCE934}" type="slidenum">
              <a:rPr lang="en-US" smtClean="0"/>
              <a:t>6</a:t>
            </a:fld>
            <a:endParaRPr lang="en-US"/>
          </a:p>
        </p:txBody>
      </p:sp>
    </p:spTree>
    <p:extLst>
      <p:ext uri="{BB962C8B-B14F-4D97-AF65-F5344CB8AC3E}">
        <p14:creationId xmlns:p14="http://schemas.microsoft.com/office/powerpoint/2010/main" val="4228247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CA1C3-4B3E-06A1-455C-72DF8385E18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1E2A52-081B-60C2-CA41-B0E411B04F54}"/>
              </a:ext>
            </a:extLst>
          </p:cNvPr>
          <p:cNvSpPr>
            <a:spLocks noGrp="1"/>
          </p:cNvSpPr>
          <p:nvPr>
            <p:ph idx="1"/>
          </p:nvPr>
        </p:nvSpPr>
        <p:spPr>
          <a:xfrm>
            <a:off x="612648" y="1387779"/>
            <a:ext cx="10781066" cy="5247785"/>
          </a:xfrm>
        </p:spPr>
        <p:txBody>
          <a:bodyPr vert="horz" lIns="91440" tIns="45720" rIns="91440" bIns="45720" rtlCol="0">
            <a:noAutofit/>
          </a:bodyPr>
          <a:lstStyle/>
          <a:p>
            <a:pPr>
              <a:lnSpc>
                <a:spcPct val="110000"/>
              </a:lnSpc>
            </a:pPr>
            <a:r>
              <a:rPr lang="en-US" sz="2200" dirty="0"/>
              <a:t>Assume</a:t>
            </a:r>
            <a:r>
              <a:rPr lang="en-US" sz="2200" dirty="0">
                <a:latin typeface="Monaco" pitchFamily="2" charset="77"/>
              </a:rPr>
              <a:t> x=3 </a:t>
            </a:r>
            <a:r>
              <a:rPr lang="en-US" sz="2200" dirty="0"/>
              <a:t>again.</a:t>
            </a:r>
          </a:p>
          <a:p>
            <a:pPr>
              <a:lnSpc>
                <a:spcPct val="110000"/>
              </a:lnSpc>
            </a:pPr>
            <a:r>
              <a:rPr lang="en-US" sz="2200" i="1" dirty="0"/>
              <a:t>Can you come up with an expression that includes an </a:t>
            </a:r>
            <a:r>
              <a:rPr lang="en-US" sz="2200" i="1" dirty="0">
                <a:latin typeface="Monaco" pitchFamily="2" charset="77"/>
              </a:rPr>
              <a:t>or</a:t>
            </a:r>
            <a:r>
              <a:rPr lang="en-US" sz="2200" i="1" dirty="0"/>
              <a:t> operator and which would lead to short-circuiting?</a:t>
            </a:r>
          </a:p>
          <a:p>
            <a:pPr lvl="1">
              <a:lnSpc>
                <a:spcPct val="110000"/>
              </a:lnSpc>
            </a:pPr>
            <a:r>
              <a:rPr lang="en-US" sz="2400" dirty="0">
                <a:latin typeface="Monaco" pitchFamily="2" charset="77"/>
              </a:rPr>
              <a:t>x==3 or x&gt;24</a:t>
            </a:r>
          </a:p>
        </p:txBody>
      </p:sp>
      <p:sp>
        <p:nvSpPr>
          <p:cNvPr id="10" name="Title 1">
            <a:extLst>
              <a:ext uri="{FF2B5EF4-FFF2-40B4-BE49-F238E27FC236}">
                <a16:creationId xmlns:a16="http://schemas.microsoft.com/office/drawing/2014/main" id="{381F3B41-AA7E-5116-67FC-97120D41591B}"/>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Think</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4FC47FAB-83AD-2206-13EE-A1085A10A1C4}"/>
              </a:ext>
            </a:extLst>
          </p:cNvPr>
          <p:cNvSpPr>
            <a:spLocks noGrp="1"/>
          </p:cNvSpPr>
          <p:nvPr>
            <p:ph type="sldNum" sz="quarter" idx="12"/>
          </p:nvPr>
        </p:nvSpPr>
        <p:spPr/>
        <p:txBody>
          <a:bodyPr/>
          <a:lstStyle/>
          <a:p>
            <a:fld id="{CC057153-B650-4DEB-B370-79DDCFDCE934}" type="slidenum">
              <a:rPr lang="en-US" smtClean="0"/>
              <a:t>7</a:t>
            </a:fld>
            <a:endParaRPr lang="en-US"/>
          </a:p>
        </p:txBody>
      </p:sp>
    </p:spTree>
    <p:extLst>
      <p:ext uri="{BB962C8B-B14F-4D97-AF65-F5344CB8AC3E}">
        <p14:creationId xmlns:p14="http://schemas.microsoft.com/office/powerpoint/2010/main" val="3205227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B5362-7A11-4416-9055-CCAB2996039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762959-F554-3245-5725-CE663022613F}"/>
              </a:ext>
            </a:extLst>
          </p:cNvPr>
          <p:cNvSpPr>
            <a:spLocks noGrp="1"/>
          </p:cNvSpPr>
          <p:nvPr>
            <p:ph idx="1"/>
          </p:nvPr>
        </p:nvSpPr>
        <p:spPr>
          <a:xfrm>
            <a:off x="612648" y="1387779"/>
            <a:ext cx="10781066" cy="5247785"/>
          </a:xfrm>
        </p:spPr>
        <p:txBody>
          <a:bodyPr vert="horz" lIns="91440" tIns="45720" rIns="91440" bIns="45720" rtlCol="0">
            <a:noAutofit/>
          </a:bodyPr>
          <a:lstStyle/>
          <a:p>
            <a:pPr>
              <a:lnSpc>
                <a:spcPct val="110000"/>
              </a:lnSpc>
            </a:pPr>
            <a:r>
              <a:rPr lang="en-US" sz="2200" dirty="0"/>
              <a:t>Because of short-circuit evaluation, we can avoid deeply nested if statements to handle exceptional cases. For example,</a:t>
            </a:r>
          </a:p>
          <a:p>
            <a:pPr lvl="1">
              <a:lnSpc>
                <a:spcPct val="110000"/>
              </a:lnSpc>
            </a:pPr>
            <a:r>
              <a:rPr lang="en-US" sz="2200" dirty="0">
                <a:latin typeface="Monaco" pitchFamily="2" charset="77"/>
              </a:rPr>
              <a:t>if x == 0 or (x-1)/x &gt; 0.5: …</a:t>
            </a:r>
          </a:p>
          <a:p>
            <a:pPr lvl="1">
              <a:lnSpc>
                <a:spcPct val="110000"/>
              </a:lnSpc>
            </a:pPr>
            <a:r>
              <a:rPr lang="en-US" sz="2200" dirty="0"/>
              <a:t>When x is equal to 0, evaluating the second operand of the or statement would cause a divide-by-zero error. But the second disjunct isn’t evaluated when x is equal to 0 because the first operand was True!</a:t>
            </a:r>
            <a:endParaRPr lang="en-US" sz="2200" dirty="0">
              <a:latin typeface="Monaco" pitchFamily="2" charset="77"/>
            </a:endParaRPr>
          </a:p>
        </p:txBody>
      </p:sp>
      <p:sp>
        <p:nvSpPr>
          <p:cNvPr id="10" name="Title 1">
            <a:extLst>
              <a:ext uri="{FF2B5EF4-FFF2-40B4-BE49-F238E27FC236}">
                <a16:creationId xmlns:a16="http://schemas.microsoft.com/office/drawing/2014/main" id="{EEBE6F99-2CA5-E564-736D-107D33F1E13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Short-circuit evaluation and optimization</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40797DE1-869A-7064-9DF4-4E8C9485ACA7}"/>
              </a:ext>
            </a:extLst>
          </p:cNvPr>
          <p:cNvSpPr>
            <a:spLocks noGrp="1"/>
          </p:cNvSpPr>
          <p:nvPr>
            <p:ph type="sldNum" sz="quarter" idx="12"/>
          </p:nvPr>
        </p:nvSpPr>
        <p:spPr/>
        <p:txBody>
          <a:bodyPr/>
          <a:lstStyle/>
          <a:p>
            <a:fld id="{CC057153-B650-4DEB-B370-79DDCFDCE934}" type="slidenum">
              <a:rPr lang="en-US" smtClean="0"/>
              <a:t>8</a:t>
            </a:fld>
            <a:endParaRPr lang="en-US"/>
          </a:p>
        </p:txBody>
      </p:sp>
    </p:spTree>
    <p:extLst>
      <p:ext uri="{BB962C8B-B14F-4D97-AF65-F5344CB8AC3E}">
        <p14:creationId xmlns:p14="http://schemas.microsoft.com/office/powerpoint/2010/main" val="2305186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F3F11-4627-9768-A30F-ECB89F8AA51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CEEA0D-919A-63D9-0475-1043E43F3E46}"/>
              </a:ext>
            </a:extLst>
          </p:cNvPr>
          <p:cNvSpPr>
            <a:spLocks noGrp="1"/>
          </p:cNvSpPr>
          <p:nvPr>
            <p:ph idx="1"/>
          </p:nvPr>
        </p:nvSpPr>
        <p:spPr>
          <a:xfrm>
            <a:off x="612648" y="1387779"/>
            <a:ext cx="10781066" cy="5247785"/>
          </a:xfrm>
        </p:spPr>
        <p:txBody>
          <a:bodyPr vert="horz" lIns="91440" tIns="45720" rIns="91440" bIns="45720" rtlCol="0">
            <a:noAutofit/>
          </a:bodyPr>
          <a:lstStyle/>
          <a:p>
            <a:pPr>
              <a:lnSpc>
                <a:spcPct val="110000"/>
              </a:lnSpc>
            </a:pPr>
            <a:r>
              <a:rPr lang="en-US" sz="2200" dirty="0"/>
              <a:t>We can take advantage of short-circuit evaluation to make our code a bit faster. For example, when writing an if statement that contains the logical operator </a:t>
            </a:r>
            <a:r>
              <a:rPr lang="en-US" sz="2200" dirty="0">
                <a:latin typeface="Monaco" pitchFamily="2" charset="77"/>
              </a:rPr>
              <a:t>and</a:t>
            </a:r>
            <a:r>
              <a:rPr lang="en-US" sz="2200" dirty="0"/>
              <a:t>, you should first write what is simpler to calculate or often false before something that is complex to calculate or often true:</a:t>
            </a:r>
          </a:p>
          <a:p>
            <a:pPr lvl="1">
              <a:lnSpc>
                <a:spcPct val="110000"/>
              </a:lnSpc>
            </a:pPr>
            <a:r>
              <a:rPr lang="en-US" sz="2200" dirty="0">
                <a:latin typeface="Monaco" pitchFamily="2" charset="77"/>
              </a:rPr>
              <a:t>if (</a:t>
            </a:r>
            <a:r>
              <a:rPr lang="en-US" sz="2200" dirty="0" err="1">
                <a:latin typeface="Monaco" pitchFamily="2" charset="77"/>
              </a:rPr>
              <a:t>simpleOrOftenFalse</a:t>
            </a:r>
            <a:r>
              <a:rPr lang="en-US" sz="2200" dirty="0">
                <a:latin typeface="Monaco" pitchFamily="2" charset="77"/>
              </a:rPr>
              <a:t>() and </a:t>
            </a:r>
            <a:r>
              <a:rPr lang="en-US" sz="2200" dirty="0" err="1">
                <a:latin typeface="Monaco" pitchFamily="2" charset="77"/>
              </a:rPr>
              <a:t>complexOrOftenTrue</a:t>
            </a:r>
            <a:r>
              <a:rPr lang="en-US" sz="2200" dirty="0">
                <a:latin typeface="Monaco" pitchFamily="2" charset="77"/>
              </a:rPr>
              <a:t>()):…</a:t>
            </a:r>
          </a:p>
        </p:txBody>
      </p:sp>
      <p:sp>
        <p:nvSpPr>
          <p:cNvPr id="10" name="Title 1">
            <a:extLst>
              <a:ext uri="{FF2B5EF4-FFF2-40B4-BE49-F238E27FC236}">
                <a16:creationId xmlns:a16="http://schemas.microsoft.com/office/drawing/2014/main" id="{F4D0CA46-0B6E-0729-E300-74AE553A4526}"/>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Short-circuit evaluation and optimization</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D28BE0C1-BC91-B6DA-589B-E9183F9FEE08}"/>
              </a:ext>
            </a:extLst>
          </p:cNvPr>
          <p:cNvSpPr>
            <a:spLocks noGrp="1"/>
          </p:cNvSpPr>
          <p:nvPr>
            <p:ph type="sldNum" sz="quarter" idx="12"/>
          </p:nvPr>
        </p:nvSpPr>
        <p:spPr/>
        <p:txBody>
          <a:bodyPr/>
          <a:lstStyle/>
          <a:p>
            <a:fld id="{CC057153-B650-4DEB-B370-79DDCFDCE934}" type="slidenum">
              <a:rPr lang="en-US" smtClean="0"/>
              <a:t>9</a:t>
            </a:fld>
            <a:endParaRPr lang="en-US"/>
          </a:p>
        </p:txBody>
      </p:sp>
    </p:spTree>
    <p:extLst>
      <p:ext uri="{BB962C8B-B14F-4D97-AF65-F5344CB8AC3E}">
        <p14:creationId xmlns:p14="http://schemas.microsoft.com/office/powerpoint/2010/main" val="327777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172E6-C2A0-06B1-1889-24D529D1AA6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D85983-48C3-5201-29D2-3739FBFD2B93}"/>
              </a:ext>
            </a:extLst>
          </p:cNvPr>
          <p:cNvSpPr>
            <a:spLocks noGrp="1"/>
          </p:cNvSpPr>
          <p:nvPr>
            <p:ph idx="1"/>
          </p:nvPr>
        </p:nvSpPr>
        <p:spPr>
          <a:xfrm>
            <a:off x="612648" y="1524040"/>
            <a:ext cx="10653578" cy="5247785"/>
          </a:xfrm>
        </p:spPr>
        <p:txBody>
          <a:bodyPr vert="horz" lIns="91440" tIns="45720" rIns="91440" bIns="45720" rtlCol="0">
            <a:noAutofit/>
          </a:bodyPr>
          <a:lstStyle/>
          <a:p>
            <a:pPr>
              <a:lnSpc>
                <a:spcPct val="110000"/>
              </a:lnSpc>
            </a:pPr>
            <a:r>
              <a:rPr lang="en-US" dirty="0"/>
              <a:t>Assume the variable x currently stores the value 47. What will the following expressions evaluate to?</a:t>
            </a:r>
          </a:p>
          <a:p>
            <a:pPr lvl="1">
              <a:lnSpc>
                <a:spcPct val="110000"/>
              </a:lnSpc>
            </a:pPr>
            <a:r>
              <a:rPr lang="en-US" sz="2000" dirty="0">
                <a:latin typeface="Monaco" pitchFamily="2" charset="77"/>
              </a:rPr>
              <a:t>True and not False</a:t>
            </a:r>
          </a:p>
          <a:p>
            <a:pPr lvl="1">
              <a:lnSpc>
                <a:spcPct val="110000"/>
              </a:lnSpc>
            </a:pPr>
            <a:r>
              <a:rPr lang="en-US" sz="2000" dirty="0">
                <a:latin typeface="Monaco" pitchFamily="2" charset="77"/>
              </a:rPr>
              <a:t>not True or not False</a:t>
            </a:r>
          </a:p>
          <a:p>
            <a:pPr lvl="1">
              <a:lnSpc>
                <a:spcPct val="110000"/>
              </a:lnSpc>
            </a:pPr>
            <a:r>
              <a:rPr lang="en-US" sz="2000" dirty="0">
                <a:latin typeface="Monaco" pitchFamily="2" charset="77"/>
              </a:rPr>
              <a:t>True and not 0</a:t>
            </a:r>
          </a:p>
          <a:p>
            <a:pPr lvl="1">
              <a:lnSpc>
                <a:spcPct val="110000"/>
              </a:lnSpc>
            </a:pPr>
            <a:r>
              <a:rPr lang="en-US" sz="2000" dirty="0">
                <a:latin typeface="Monaco" pitchFamily="2" charset="77"/>
              </a:rPr>
              <a:t>False or not 1</a:t>
            </a:r>
          </a:p>
          <a:p>
            <a:pPr lvl="1">
              <a:lnSpc>
                <a:spcPct val="110000"/>
              </a:lnSpc>
            </a:pPr>
            <a:r>
              <a:rPr lang="en-US" sz="2000" dirty="0">
                <a:latin typeface="Monaco" pitchFamily="2" charset="77"/>
              </a:rPr>
              <a:t>2 &lt; x and x &lt; 50</a:t>
            </a:r>
          </a:p>
          <a:p>
            <a:pPr lvl="1">
              <a:lnSpc>
                <a:spcPct val="110000"/>
              </a:lnSpc>
            </a:pPr>
            <a:r>
              <a:rPr lang="en-US" sz="2000" dirty="0">
                <a:latin typeface="Monaco" pitchFamily="2" charset="77"/>
              </a:rPr>
              <a:t>x &gt; 2 and &lt; 20</a:t>
            </a:r>
          </a:p>
          <a:p>
            <a:pPr lvl="1">
              <a:lnSpc>
                <a:spcPct val="110000"/>
              </a:lnSpc>
            </a:pPr>
            <a:r>
              <a:rPr lang="en-US" sz="2000" dirty="0">
                <a:latin typeface="Monaco" pitchFamily="2" charset="77"/>
              </a:rPr>
              <a:t>(2 &gt; x) or (x == 47)</a:t>
            </a:r>
          </a:p>
          <a:p>
            <a:pPr lvl="1">
              <a:lnSpc>
                <a:spcPct val="110000"/>
              </a:lnSpc>
            </a:pPr>
            <a:r>
              <a:rPr lang="en-US" sz="2000" dirty="0">
                <a:latin typeface="Monaco" pitchFamily="2" charset="77"/>
              </a:rPr>
              <a:t>not (x == x)</a:t>
            </a:r>
          </a:p>
          <a:p>
            <a:pPr lvl="1">
              <a:lnSpc>
                <a:spcPct val="110000"/>
              </a:lnSpc>
            </a:pPr>
            <a:r>
              <a:rPr lang="en-US" sz="2000" dirty="0">
                <a:latin typeface="Monaco" pitchFamily="2" charset="77"/>
              </a:rPr>
              <a:t>not (x != 3)</a:t>
            </a:r>
          </a:p>
          <a:p>
            <a:pPr lvl="1">
              <a:lnSpc>
                <a:spcPct val="110000"/>
              </a:lnSpc>
            </a:pPr>
            <a:r>
              <a:rPr lang="en-US" sz="2000" dirty="0">
                <a:latin typeface="Monaco" pitchFamily="2" charset="77"/>
              </a:rPr>
              <a:t>x &lt; 0 and (y/x) == 3</a:t>
            </a:r>
          </a:p>
          <a:p>
            <a:pPr lvl="1">
              <a:lnSpc>
                <a:spcPct val="110000"/>
              </a:lnSpc>
            </a:pPr>
            <a:r>
              <a:rPr lang="en-US" sz="2000" dirty="0">
                <a:latin typeface="Monaco" pitchFamily="2" charset="77"/>
              </a:rPr>
              <a:t>x &gt; 0 or (y/x) == 3</a:t>
            </a:r>
            <a:endParaRPr lang="en-US" sz="2000" dirty="0"/>
          </a:p>
        </p:txBody>
      </p:sp>
      <p:sp>
        <p:nvSpPr>
          <p:cNvPr id="10" name="Title 1">
            <a:extLst>
              <a:ext uri="{FF2B5EF4-FFF2-40B4-BE49-F238E27FC236}">
                <a16:creationId xmlns:a16="http://schemas.microsoft.com/office/drawing/2014/main" id="{7E694371-BD47-4D1B-A1A4-91A2D47217D1}"/>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PRACTICE TIME – Boolean expressions</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AB9F1FA3-32A0-5574-A10F-FD9EEA67B5CD}"/>
              </a:ext>
            </a:extLst>
          </p:cNvPr>
          <p:cNvSpPr>
            <a:spLocks noGrp="1"/>
          </p:cNvSpPr>
          <p:nvPr>
            <p:ph type="sldNum" sz="quarter" idx="12"/>
          </p:nvPr>
        </p:nvSpPr>
        <p:spPr/>
        <p:txBody>
          <a:bodyPr/>
          <a:lstStyle/>
          <a:p>
            <a:fld id="{CC057153-B650-4DEB-B370-79DDCFDCE934}" type="slidenum">
              <a:rPr lang="en-US" smtClean="0"/>
              <a:t>10</a:t>
            </a:fld>
            <a:endParaRPr lang="en-US"/>
          </a:p>
        </p:txBody>
      </p:sp>
    </p:spTree>
    <p:extLst>
      <p:ext uri="{BB962C8B-B14F-4D97-AF65-F5344CB8AC3E}">
        <p14:creationId xmlns:p14="http://schemas.microsoft.com/office/powerpoint/2010/main" val="4267992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D8796-EC49-F88E-3CDC-85C542DCCB7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A41F32-70E9-293C-094A-36EA301A389C}"/>
              </a:ext>
            </a:extLst>
          </p:cNvPr>
          <p:cNvSpPr>
            <a:spLocks noGrp="1"/>
          </p:cNvSpPr>
          <p:nvPr>
            <p:ph idx="1"/>
          </p:nvPr>
        </p:nvSpPr>
        <p:spPr>
          <a:xfrm>
            <a:off x="612648" y="1524040"/>
            <a:ext cx="10653578" cy="5247785"/>
          </a:xfrm>
        </p:spPr>
        <p:txBody>
          <a:bodyPr vert="horz" lIns="91440" tIns="45720" rIns="91440" bIns="45720" rtlCol="0">
            <a:noAutofit/>
          </a:bodyPr>
          <a:lstStyle/>
          <a:p>
            <a:pPr>
              <a:lnSpc>
                <a:spcPct val="110000"/>
              </a:lnSpc>
            </a:pPr>
            <a:r>
              <a:rPr lang="en-US" dirty="0"/>
              <a:t>Assume the variable x currently stores the value 47. What will the following expressions evaluate to?</a:t>
            </a:r>
          </a:p>
          <a:p>
            <a:pPr lvl="1">
              <a:lnSpc>
                <a:spcPct val="110000"/>
              </a:lnSpc>
            </a:pPr>
            <a:r>
              <a:rPr lang="en-US" sz="2000" dirty="0">
                <a:latin typeface="Monaco" pitchFamily="2" charset="77"/>
              </a:rPr>
              <a:t>True and not False - True</a:t>
            </a:r>
          </a:p>
          <a:p>
            <a:pPr lvl="1">
              <a:lnSpc>
                <a:spcPct val="110000"/>
              </a:lnSpc>
            </a:pPr>
            <a:r>
              <a:rPr lang="en-US" sz="2000" dirty="0">
                <a:latin typeface="Monaco" pitchFamily="2" charset="77"/>
              </a:rPr>
              <a:t>not True or not False - True</a:t>
            </a:r>
          </a:p>
          <a:p>
            <a:pPr lvl="1">
              <a:lnSpc>
                <a:spcPct val="110000"/>
              </a:lnSpc>
            </a:pPr>
            <a:r>
              <a:rPr lang="en-US" sz="2000" dirty="0">
                <a:latin typeface="Monaco" pitchFamily="2" charset="77"/>
              </a:rPr>
              <a:t>True and not 0 – True</a:t>
            </a:r>
          </a:p>
          <a:p>
            <a:pPr lvl="1">
              <a:lnSpc>
                <a:spcPct val="110000"/>
              </a:lnSpc>
            </a:pPr>
            <a:r>
              <a:rPr lang="en-US" sz="2000" dirty="0">
                <a:latin typeface="Monaco" pitchFamily="2" charset="77"/>
              </a:rPr>
              <a:t>False or not 1 - False</a:t>
            </a:r>
          </a:p>
          <a:p>
            <a:pPr lvl="1">
              <a:lnSpc>
                <a:spcPct val="110000"/>
              </a:lnSpc>
            </a:pPr>
            <a:r>
              <a:rPr lang="en-US" sz="2000" dirty="0">
                <a:latin typeface="Monaco" pitchFamily="2" charset="77"/>
              </a:rPr>
              <a:t>2 &lt; x and x &lt; 50 - True</a:t>
            </a:r>
          </a:p>
          <a:p>
            <a:pPr lvl="1">
              <a:lnSpc>
                <a:spcPct val="110000"/>
              </a:lnSpc>
            </a:pPr>
            <a:r>
              <a:rPr lang="en-US" sz="2000" dirty="0">
                <a:latin typeface="Monaco" pitchFamily="2" charset="77"/>
              </a:rPr>
              <a:t>x &gt; 2 and &lt; 20 – Invalid syntax</a:t>
            </a:r>
          </a:p>
          <a:p>
            <a:pPr lvl="1">
              <a:lnSpc>
                <a:spcPct val="110000"/>
              </a:lnSpc>
            </a:pPr>
            <a:r>
              <a:rPr lang="en-US" sz="2000" dirty="0">
                <a:latin typeface="Monaco" pitchFamily="2" charset="77"/>
              </a:rPr>
              <a:t>(2 &gt; x) or (x == 47) - True</a:t>
            </a:r>
          </a:p>
          <a:p>
            <a:pPr lvl="1">
              <a:lnSpc>
                <a:spcPct val="110000"/>
              </a:lnSpc>
            </a:pPr>
            <a:r>
              <a:rPr lang="en-US" sz="2000" dirty="0">
                <a:latin typeface="Monaco" pitchFamily="2" charset="77"/>
              </a:rPr>
              <a:t>not (x == x) - False</a:t>
            </a:r>
          </a:p>
          <a:p>
            <a:pPr lvl="1">
              <a:lnSpc>
                <a:spcPct val="110000"/>
              </a:lnSpc>
            </a:pPr>
            <a:r>
              <a:rPr lang="en-US" sz="2000" dirty="0">
                <a:latin typeface="Monaco" pitchFamily="2" charset="77"/>
              </a:rPr>
              <a:t>not (x != 3) – False</a:t>
            </a:r>
          </a:p>
          <a:p>
            <a:pPr lvl="1">
              <a:lnSpc>
                <a:spcPct val="110000"/>
              </a:lnSpc>
            </a:pPr>
            <a:r>
              <a:rPr lang="en-US" sz="2000" dirty="0">
                <a:latin typeface="Monaco" pitchFamily="2" charset="77"/>
              </a:rPr>
              <a:t>x &lt; 0 and (y/x) == 3 – False</a:t>
            </a:r>
          </a:p>
          <a:p>
            <a:pPr lvl="1">
              <a:lnSpc>
                <a:spcPct val="110000"/>
              </a:lnSpc>
            </a:pPr>
            <a:r>
              <a:rPr lang="en-US" sz="2000" dirty="0">
                <a:latin typeface="Monaco" pitchFamily="2" charset="77"/>
              </a:rPr>
              <a:t>x &gt; 0 or (y/x) == 3 - True</a:t>
            </a:r>
          </a:p>
          <a:p>
            <a:pPr>
              <a:lnSpc>
                <a:spcPct val="110000"/>
              </a:lnSpc>
            </a:pPr>
            <a:endParaRPr lang="en-US" dirty="0"/>
          </a:p>
          <a:p>
            <a:pPr>
              <a:lnSpc>
                <a:spcPct val="110000"/>
              </a:lnSpc>
            </a:pPr>
            <a:endParaRPr lang="en-US" dirty="0"/>
          </a:p>
          <a:p>
            <a:pPr>
              <a:lnSpc>
                <a:spcPct val="110000"/>
              </a:lnSpc>
            </a:pPr>
            <a:endParaRPr lang="en-US" dirty="0"/>
          </a:p>
          <a:p>
            <a:pPr>
              <a:lnSpc>
                <a:spcPct val="110000"/>
              </a:lnSpc>
            </a:pPr>
            <a:endParaRPr lang="en-US" dirty="0"/>
          </a:p>
        </p:txBody>
      </p:sp>
      <p:sp>
        <p:nvSpPr>
          <p:cNvPr id="10" name="Title 1">
            <a:extLst>
              <a:ext uri="{FF2B5EF4-FFF2-40B4-BE49-F238E27FC236}">
                <a16:creationId xmlns:a16="http://schemas.microsoft.com/office/drawing/2014/main" id="{32C40525-5F98-6E17-2DFF-588742407FB4}"/>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ANSWER – Boolean expressions</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DB9C4CE3-37D1-5A29-F087-3CB759637DDC}"/>
              </a:ext>
            </a:extLst>
          </p:cNvPr>
          <p:cNvSpPr>
            <a:spLocks noGrp="1"/>
          </p:cNvSpPr>
          <p:nvPr>
            <p:ph type="sldNum" sz="quarter" idx="12"/>
          </p:nvPr>
        </p:nvSpPr>
        <p:spPr/>
        <p:txBody>
          <a:bodyPr/>
          <a:lstStyle/>
          <a:p>
            <a:fld id="{CC057153-B650-4DEB-B370-79DDCFDCE934}" type="slidenum">
              <a:rPr lang="en-US" smtClean="0"/>
              <a:t>11</a:t>
            </a:fld>
            <a:endParaRPr lang="en-US"/>
          </a:p>
        </p:txBody>
      </p:sp>
    </p:spTree>
    <p:extLst>
      <p:ext uri="{BB962C8B-B14F-4D97-AF65-F5344CB8AC3E}">
        <p14:creationId xmlns:p14="http://schemas.microsoft.com/office/powerpoint/2010/main" val="3950927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4AE34D45-11C6-8102-2652-7DBC29B6B49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59700F-B958-A26A-3CFA-4400A7F65546}"/>
              </a:ext>
            </a:extLst>
          </p:cNvPr>
          <p:cNvSpPr>
            <a:spLocks noGrp="1"/>
          </p:cNvSpPr>
          <p:nvPr>
            <p:ph idx="1"/>
          </p:nvPr>
        </p:nvSpPr>
        <p:spPr>
          <a:xfrm>
            <a:off x="612647" y="479685"/>
            <a:ext cx="10917366" cy="5829675"/>
          </a:xfrm>
        </p:spPr>
        <p:txBody>
          <a:bodyPr anchor="ctr">
            <a:noAutofit/>
          </a:bodyPr>
          <a:lstStyle/>
          <a:p>
            <a:pPr marL="0" indent="0" algn="ctr">
              <a:buNone/>
            </a:pPr>
            <a:r>
              <a:rPr lang="en-US" sz="9600" dirty="0">
                <a:solidFill>
                  <a:schemeClr val="bg1"/>
                </a:solidFill>
              </a:rPr>
              <a:t>Numeral Systems</a:t>
            </a:r>
          </a:p>
        </p:txBody>
      </p:sp>
      <p:sp>
        <p:nvSpPr>
          <p:cNvPr id="30" name="Slide Number Placeholder 29">
            <a:extLst>
              <a:ext uri="{FF2B5EF4-FFF2-40B4-BE49-F238E27FC236}">
                <a16:creationId xmlns:a16="http://schemas.microsoft.com/office/drawing/2014/main" id="{0FE4423E-DB2D-C201-AEC6-CCFF58340E75}"/>
              </a:ext>
            </a:extLst>
          </p:cNvPr>
          <p:cNvSpPr>
            <a:spLocks noGrp="1"/>
          </p:cNvSpPr>
          <p:nvPr>
            <p:ph type="sldNum" sz="quarter" idx="12"/>
          </p:nvPr>
        </p:nvSpPr>
        <p:spPr/>
        <p:txBody>
          <a:bodyPr/>
          <a:lstStyle/>
          <a:p>
            <a:fld id="{CC057153-B650-4DEB-B370-79DDCFDCE934}" type="slidenum">
              <a:rPr lang="en-US" smtClean="0"/>
              <a:t>12</a:t>
            </a:fld>
            <a:endParaRPr lang="en-US"/>
          </a:p>
        </p:txBody>
      </p:sp>
      <p:sp>
        <p:nvSpPr>
          <p:cNvPr id="31" name="TextBox 30">
            <a:extLst>
              <a:ext uri="{FF2B5EF4-FFF2-40B4-BE49-F238E27FC236}">
                <a16:creationId xmlns:a16="http://schemas.microsoft.com/office/drawing/2014/main" id="{E6AF60B4-1464-690F-D918-D34F37A96372}"/>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269022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4D159-6BB2-E31B-6E44-649D7D7E3DB0}"/>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6862F7E8-A544-42B5-5E10-78875122B1D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Decimal numbers</a:t>
            </a:r>
          </a:p>
        </p:txBody>
      </p:sp>
      <p:sp>
        <p:nvSpPr>
          <p:cNvPr id="11" name="Slide Number Placeholder 10">
            <a:extLst>
              <a:ext uri="{FF2B5EF4-FFF2-40B4-BE49-F238E27FC236}">
                <a16:creationId xmlns:a16="http://schemas.microsoft.com/office/drawing/2014/main" id="{07C24E67-6A8E-F51D-E3A8-9CBF30401ECC}"/>
              </a:ext>
            </a:extLst>
          </p:cNvPr>
          <p:cNvSpPr>
            <a:spLocks noGrp="1"/>
          </p:cNvSpPr>
          <p:nvPr>
            <p:ph type="sldNum" sz="quarter" idx="12"/>
          </p:nvPr>
        </p:nvSpPr>
        <p:spPr/>
        <p:txBody>
          <a:bodyPr/>
          <a:lstStyle/>
          <a:p>
            <a:fld id="{CC057153-B650-4DEB-B370-79DDCFDCE934}" type="slidenum">
              <a:rPr lang="en-US" smtClean="0"/>
              <a:t>13</a:t>
            </a:fld>
            <a:endParaRPr lang="en-US"/>
          </a:p>
        </p:txBody>
      </p:sp>
      <p:sp>
        <p:nvSpPr>
          <p:cNvPr id="4" name="Content Placeholder 3">
            <a:extLst>
              <a:ext uri="{FF2B5EF4-FFF2-40B4-BE49-F238E27FC236}">
                <a16:creationId xmlns:a16="http://schemas.microsoft.com/office/drawing/2014/main" id="{C1F34650-DD59-9DEE-E1E6-37C735946ED1}"/>
              </a:ext>
            </a:extLst>
          </p:cNvPr>
          <p:cNvSpPr>
            <a:spLocks noGrp="1"/>
          </p:cNvSpPr>
          <p:nvPr>
            <p:ph idx="1"/>
          </p:nvPr>
        </p:nvSpPr>
        <p:spPr>
          <a:xfrm>
            <a:off x="612647" y="1715532"/>
            <a:ext cx="10817353" cy="4593828"/>
          </a:xfrm>
        </p:spPr>
        <p:txBody>
          <a:bodyPr>
            <a:noAutofit/>
          </a:bodyPr>
          <a:lstStyle/>
          <a:p>
            <a:r>
              <a:rPr lang="en-US" sz="2400" dirty="0"/>
              <a:t>We are used to numbers that use ten digits: </a:t>
            </a:r>
            <a:r>
              <a:rPr lang="en-US" sz="2400" dirty="0">
                <a:latin typeface="Cambria Math" panose="02040503050406030204" pitchFamily="18" charset="0"/>
                <a:ea typeface="Cambria Math" panose="02040503050406030204" pitchFamily="18" charset="0"/>
              </a:rPr>
              <a:t>0, 1, 2, 3, 4, 5, 6, 7, 8, 9</a:t>
            </a:r>
            <a:r>
              <a:rPr lang="en-US" sz="2400" dirty="0"/>
              <a:t>.</a:t>
            </a:r>
          </a:p>
          <a:p>
            <a:r>
              <a:rPr lang="en-US" sz="2400" dirty="0"/>
              <a:t>This arithmetic is called </a:t>
            </a:r>
            <a:r>
              <a:rPr lang="en-US" sz="2400" b="1" dirty="0"/>
              <a:t>base </a:t>
            </a:r>
            <a:r>
              <a:rPr lang="en-US" sz="2400" b="1" dirty="0">
                <a:latin typeface="Cambria Math" panose="02040503050406030204" pitchFamily="18" charset="0"/>
                <a:ea typeface="Cambria Math" panose="02040503050406030204" pitchFamily="18" charset="0"/>
              </a:rPr>
              <a:t>10</a:t>
            </a:r>
            <a:r>
              <a:rPr lang="en-US" sz="2400" b="1" dirty="0"/>
              <a:t> </a:t>
            </a:r>
            <a:r>
              <a:rPr lang="en-US" sz="2400" dirty="0"/>
              <a:t>(denoted as a subscript) and such numbers are called </a:t>
            </a:r>
            <a:r>
              <a:rPr lang="en-US" sz="2400" b="1" dirty="0"/>
              <a:t>decimal</a:t>
            </a:r>
            <a:r>
              <a:rPr lang="en-US" sz="2400" dirty="0"/>
              <a:t>.</a:t>
            </a:r>
          </a:p>
          <a:p>
            <a:r>
              <a:rPr lang="en-US" sz="2400" dirty="0"/>
              <a:t>To avoid confusion, we use subscripts to indicate a base of a number. </a:t>
            </a:r>
          </a:p>
          <a:p>
            <a:pPr lvl="1"/>
            <a:r>
              <a:rPr lang="en-US" sz="2400" dirty="0"/>
              <a:t>For example, instead 9247 we will write the number </a:t>
            </a:r>
            <a:r>
              <a:rPr lang="en-US" sz="2400" dirty="0">
                <a:latin typeface="Cambria Math" panose="02040503050406030204" pitchFamily="18" charset="0"/>
                <a:ea typeface="Cambria Math" panose="02040503050406030204" pitchFamily="18" charset="0"/>
              </a:rPr>
              <a:t>9247</a:t>
            </a:r>
            <a:r>
              <a:rPr lang="en-US" sz="2400" baseline="-25000" dirty="0">
                <a:latin typeface="Cambria Math" panose="02040503050406030204" pitchFamily="18" charset="0"/>
                <a:ea typeface="Cambria Math" panose="02040503050406030204" pitchFamily="18" charset="0"/>
              </a:rPr>
              <a:t>10</a:t>
            </a:r>
            <a:r>
              <a:rPr lang="en-US" sz="2400" dirty="0">
                <a:latin typeface="Cambria Math" panose="02040503050406030204" pitchFamily="18" charset="0"/>
                <a:ea typeface="Cambria Math" panose="02040503050406030204" pitchFamily="18" charset="0"/>
              </a:rPr>
              <a:t>.</a:t>
            </a:r>
            <a:endParaRPr lang="en-US" sz="2200" dirty="0"/>
          </a:p>
        </p:txBody>
      </p:sp>
    </p:spTree>
    <p:extLst>
      <p:ext uri="{BB962C8B-B14F-4D97-AF65-F5344CB8AC3E}">
        <p14:creationId xmlns:p14="http://schemas.microsoft.com/office/powerpoint/2010/main" val="1079649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357A7-30D3-7B59-D9DE-D2E03898F435}"/>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E78BA7D9-052E-FD23-3C6E-C8482603F12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1C25E86C-B284-0187-4B21-3A2DD1BE7D3F}"/>
              </a:ext>
            </a:extLst>
          </p:cNvPr>
          <p:cNvSpPr>
            <a:spLocks noGrp="1"/>
          </p:cNvSpPr>
          <p:nvPr>
            <p:ph type="sldNum" sz="quarter" idx="12"/>
          </p:nvPr>
        </p:nvSpPr>
        <p:spPr/>
        <p:txBody>
          <a:bodyPr/>
          <a:lstStyle/>
          <a:p>
            <a:fld id="{CC057153-B650-4DEB-B370-79DDCFDCE934}" type="slidenum">
              <a:rPr lang="en-US" smtClean="0"/>
              <a:t>14</a:t>
            </a:fld>
            <a:endParaRPr lang="en-US"/>
          </a:p>
        </p:txBody>
      </p:sp>
      <p:sp>
        <p:nvSpPr>
          <p:cNvPr id="4" name="Content Placeholder 3">
            <a:extLst>
              <a:ext uri="{FF2B5EF4-FFF2-40B4-BE49-F238E27FC236}">
                <a16:creationId xmlns:a16="http://schemas.microsoft.com/office/drawing/2014/main" id="{8505D2F8-6E30-AAB1-73AF-8A7B081C1B5F}"/>
              </a:ext>
            </a:extLst>
          </p:cNvPr>
          <p:cNvSpPr>
            <a:spLocks noGrp="1"/>
          </p:cNvSpPr>
          <p:nvPr>
            <p:ph idx="1"/>
          </p:nvPr>
        </p:nvSpPr>
        <p:spPr>
          <a:xfrm>
            <a:off x="612647" y="1715532"/>
            <a:ext cx="10817353" cy="4593828"/>
          </a:xfrm>
        </p:spPr>
        <p:txBody>
          <a:bodyPr>
            <a:noAutofit/>
          </a:bodyPr>
          <a:lstStyle/>
          <a:p>
            <a:r>
              <a:rPr lang="en-US" sz="2400" i="1" dirty="0"/>
              <a:t>What number is </a:t>
            </a:r>
            <a:r>
              <a:rPr lang="en-US" sz="2400" i="1" dirty="0">
                <a:latin typeface="Cambria Math" panose="02040503050406030204" pitchFamily="18" charset="0"/>
                <a:ea typeface="Cambria Math" panose="02040503050406030204" pitchFamily="18" charset="0"/>
              </a:rPr>
              <a:t>9247</a:t>
            </a:r>
            <a:r>
              <a:rPr lang="en-US" sz="2400" i="1" baseline="-25000" dirty="0">
                <a:latin typeface="Cambria Math" panose="02040503050406030204" pitchFamily="18" charset="0"/>
                <a:ea typeface="Cambria Math" panose="02040503050406030204" pitchFamily="18" charset="0"/>
              </a:rPr>
              <a:t>10</a:t>
            </a:r>
            <a:r>
              <a:rPr lang="en-US" sz="2400" i="1" dirty="0"/>
              <a:t>?</a:t>
            </a:r>
          </a:p>
        </p:txBody>
      </p:sp>
    </p:spTree>
    <p:extLst>
      <p:ext uri="{BB962C8B-B14F-4D97-AF65-F5344CB8AC3E}">
        <p14:creationId xmlns:p14="http://schemas.microsoft.com/office/powerpoint/2010/main" val="929042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DE187-813C-0376-A845-6A4AA00F473F}"/>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26807CF-C11F-0C6E-28C7-605EF60C6A1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2728BB05-B845-00FC-D432-5BE7C8FD5694}"/>
              </a:ext>
            </a:extLst>
          </p:cNvPr>
          <p:cNvSpPr>
            <a:spLocks noGrp="1"/>
          </p:cNvSpPr>
          <p:nvPr>
            <p:ph type="sldNum" sz="quarter" idx="12"/>
          </p:nvPr>
        </p:nvSpPr>
        <p:spPr/>
        <p:txBody>
          <a:bodyPr/>
          <a:lstStyle/>
          <a:p>
            <a:fld id="{CC057153-B650-4DEB-B370-79DDCFDCE934}" type="slidenum">
              <a:rPr lang="en-US" smtClean="0"/>
              <a:t>15</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E2392453-409C-AF03-CA47-683D52419EA1}"/>
                  </a:ext>
                </a:extLst>
              </p:cNvPr>
              <p:cNvSpPr>
                <a:spLocks noGrp="1"/>
              </p:cNvSpPr>
              <p:nvPr>
                <p:ph idx="1"/>
              </p:nvPr>
            </p:nvSpPr>
            <p:spPr>
              <a:xfrm>
                <a:off x="612647" y="1715532"/>
                <a:ext cx="10817353" cy="4593828"/>
              </a:xfrm>
            </p:spPr>
            <p:txBody>
              <a:bodyPr>
                <a:noAutofit/>
              </a:bodyPr>
              <a:lstStyle/>
              <a:p>
                <a:r>
                  <a:rPr lang="en-US" sz="2400" i="1" dirty="0"/>
                  <a:t>What number is </a:t>
                </a:r>
                <a:r>
                  <a:rPr lang="en-US" sz="2400" i="1" dirty="0">
                    <a:latin typeface="Cambria Math" panose="02040503050406030204" pitchFamily="18" charset="0"/>
                    <a:ea typeface="Cambria Math" panose="02040503050406030204" pitchFamily="18" charset="0"/>
                  </a:rPr>
                  <a:t>9247</a:t>
                </a:r>
                <a:r>
                  <a:rPr lang="en-US" sz="2400" i="1" baseline="-25000" dirty="0">
                    <a:latin typeface="Cambria Math" panose="02040503050406030204" pitchFamily="18" charset="0"/>
                    <a:ea typeface="Cambria Math" panose="02040503050406030204" pitchFamily="18" charset="0"/>
                  </a:rPr>
                  <a:t>10</a:t>
                </a:r>
                <a:r>
                  <a:rPr lang="en-US" sz="2400" i="1" dirty="0"/>
                  <a:t>?</a:t>
                </a:r>
              </a:p>
              <a:p>
                <a:pPr lvl="1"/>
                <a14:m>
                  <m:oMath xmlns:m="http://schemas.openxmlformats.org/officeDocument/2006/math">
                    <m:r>
                      <m:rPr>
                        <m:nor/>
                      </m:rPr>
                      <a:rPr lang="en-US" sz="2400" i="0" dirty="0">
                        <a:latin typeface="Cambria Math" panose="02040503050406030204" pitchFamily="18" charset="0"/>
                        <a:ea typeface="Cambria Math" panose="02040503050406030204" pitchFamily="18" charset="0"/>
                      </a:rPr>
                      <m:t>9247</m:t>
                    </m:r>
                    <m:r>
                      <m:rPr>
                        <m:nor/>
                      </m:rPr>
                      <a:rPr lang="en-US" sz="2400" i="0" baseline="-25000" dirty="0">
                        <a:latin typeface="Cambria Math" panose="02040503050406030204" pitchFamily="18" charset="0"/>
                        <a:ea typeface="Cambria Math" panose="02040503050406030204" pitchFamily="18" charset="0"/>
                      </a:rPr>
                      <m:t>10</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9000+200+40+7=</m:t>
                    </m:r>
                  </m:oMath>
                </a14:m>
                <a:endParaRPr lang="en-US" sz="2400" b="0" i="1" dirty="0">
                  <a:latin typeface="Cambria Math" panose="02040503050406030204" pitchFamily="18" charset="0"/>
                  <a:ea typeface="Cambria Math" panose="02040503050406030204" pitchFamily="18" charset="0"/>
                </a:endParaRPr>
              </a:p>
              <a:p>
                <a:pPr lvl="1"/>
                <a:r>
                  <a:rPr lang="en-US" sz="2400" dirty="0">
                    <a:ea typeface="Cambria Math" panose="020405030504060302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9×</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10</m:t>
                        </m:r>
                      </m:e>
                      <m:sup>
                        <m:r>
                          <a:rPr lang="en-US" sz="2400" i="1">
                            <a:latin typeface="Cambria Math" panose="02040503050406030204" pitchFamily="18" charset="0"/>
                            <a:ea typeface="Cambria Math" panose="02040503050406030204" pitchFamily="18" charset="0"/>
                          </a:rPr>
                          <m:t>3</m:t>
                        </m:r>
                      </m:sup>
                    </m:sSup>
                    <m:r>
                      <a:rPr lang="en-US" sz="2400" i="1">
                        <a:latin typeface="Cambria Math" panose="02040503050406030204" pitchFamily="18" charset="0"/>
                        <a:ea typeface="Cambria Math" panose="02040503050406030204" pitchFamily="18" charset="0"/>
                      </a:rPr>
                      <m:t>+2×</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10</m:t>
                        </m:r>
                      </m:e>
                      <m:sup>
                        <m:r>
                          <a:rPr lang="en-US" sz="2400" i="1">
                            <a:latin typeface="Cambria Math" panose="02040503050406030204" pitchFamily="18" charset="0"/>
                            <a:ea typeface="Cambria Math" panose="02040503050406030204" pitchFamily="18" charset="0"/>
                          </a:rPr>
                          <m:t>2</m:t>
                        </m:r>
                      </m:sup>
                    </m:sSup>
                    <m:r>
                      <a:rPr lang="en-US" sz="2400" i="1">
                        <a:latin typeface="Cambria Math" panose="02040503050406030204" pitchFamily="18" charset="0"/>
                        <a:ea typeface="Cambria Math" panose="02040503050406030204" pitchFamily="18" charset="0"/>
                      </a:rPr>
                      <m:t>+4×</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10</m:t>
                        </m:r>
                      </m:e>
                      <m:sup>
                        <m:r>
                          <a:rPr lang="en-US" sz="2400" i="1">
                            <a:latin typeface="Cambria Math" panose="02040503050406030204" pitchFamily="18" charset="0"/>
                            <a:ea typeface="Cambria Math" panose="02040503050406030204" pitchFamily="18" charset="0"/>
                          </a:rPr>
                          <m:t>1</m:t>
                        </m:r>
                      </m:sup>
                    </m:sSup>
                    <m:r>
                      <a:rPr lang="en-US" sz="2400" i="1">
                        <a:latin typeface="Cambria Math" panose="02040503050406030204" pitchFamily="18" charset="0"/>
                        <a:ea typeface="Cambria Math" panose="02040503050406030204" pitchFamily="18" charset="0"/>
                      </a:rPr>
                      <m:t>+7×</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10</m:t>
                        </m:r>
                      </m:e>
                      <m:sup>
                        <m:r>
                          <a:rPr lang="en-US" sz="2400" i="1">
                            <a:latin typeface="Cambria Math" panose="02040503050406030204" pitchFamily="18" charset="0"/>
                            <a:ea typeface="Cambria Math" panose="02040503050406030204" pitchFamily="18" charset="0"/>
                          </a:rPr>
                          <m:t>0</m:t>
                        </m:r>
                      </m:sup>
                    </m:sSup>
                  </m:oMath>
                </a14:m>
                <a:endParaRPr lang="en-US" sz="2400" dirty="0"/>
              </a:p>
            </p:txBody>
          </p:sp>
        </mc:Choice>
        <mc:Fallback xmlns="">
          <p:sp>
            <p:nvSpPr>
              <p:cNvPr id="4" name="Content Placeholder 3">
                <a:extLst>
                  <a:ext uri="{FF2B5EF4-FFF2-40B4-BE49-F238E27FC236}">
                    <a16:creationId xmlns:a16="http://schemas.microsoft.com/office/drawing/2014/main" id="{E2392453-409C-AF03-CA47-683D52419EA1}"/>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Tree>
    <p:extLst>
      <p:ext uri="{BB962C8B-B14F-4D97-AF65-F5344CB8AC3E}">
        <p14:creationId xmlns:p14="http://schemas.microsoft.com/office/powerpoint/2010/main" val="1054021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9515F-5E4D-A53E-1417-F3743ED4DF70}"/>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EFDB297C-3663-F9E3-1435-FA023D32ABD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Decimal numbers</a:t>
            </a:r>
          </a:p>
        </p:txBody>
      </p:sp>
      <p:sp>
        <p:nvSpPr>
          <p:cNvPr id="11" name="Slide Number Placeholder 10">
            <a:extLst>
              <a:ext uri="{FF2B5EF4-FFF2-40B4-BE49-F238E27FC236}">
                <a16:creationId xmlns:a16="http://schemas.microsoft.com/office/drawing/2014/main" id="{4DBFF37E-02B5-5B1D-2DDE-F4DB8CFE0CFA}"/>
              </a:ext>
            </a:extLst>
          </p:cNvPr>
          <p:cNvSpPr>
            <a:spLocks noGrp="1"/>
          </p:cNvSpPr>
          <p:nvPr>
            <p:ph type="sldNum" sz="quarter" idx="12"/>
          </p:nvPr>
        </p:nvSpPr>
        <p:spPr/>
        <p:txBody>
          <a:bodyPr/>
          <a:lstStyle/>
          <a:p>
            <a:fld id="{CC057153-B650-4DEB-B370-79DDCFDCE934}" type="slidenum">
              <a:rPr lang="en-US" smtClean="0"/>
              <a:t>16</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930DF1B0-DCFF-0987-E512-495190007747}"/>
                  </a:ext>
                </a:extLst>
              </p:cNvPr>
              <p:cNvSpPr>
                <a:spLocks noGrp="1"/>
              </p:cNvSpPr>
              <p:nvPr>
                <p:ph idx="1"/>
              </p:nvPr>
            </p:nvSpPr>
            <p:spPr>
              <a:xfrm>
                <a:off x="612647" y="1715532"/>
                <a:ext cx="10817353" cy="4593828"/>
              </a:xfrm>
            </p:spPr>
            <p:txBody>
              <a:bodyPr>
                <a:noAutofit/>
              </a:bodyPr>
              <a:lstStyle/>
              <a:p>
                <a:r>
                  <a:rPr lang="en-US" sz="2400" dirty="0"/>
                  <a:t>The </a:t>
                </a:r>
                <a14:m>
                  <m:oMath xmlns:m="http://schemas.openxmlformats.org/officeDocument/2006/math">
                    <m:r>
                      <a:rPr lang="en-US" sz="2400" i="1" dirty="0" smtClean="0">
                        <a:latin typeface="Cambria Math" panose="02040503050406030204" pitchFamily="18" charset="0"/>
                      </a:rPr>
                      <m:t>𝑛</m:t>
                    </m:r>
                  </m:oMath>
                </a14:m>
                <a:r>
                  <a:rPr lang="en-US" sz="2400" dirty="0"/>
                  <a:t> digit number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𝑛</m:t>
                        </m:r>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m:t>
                        </m:r>
                        <m:r>
                          <a:rPr lang="en-US" sz="2400" b="0" i="1" smtClean="0">
                            <a:latin typeface="Cambria Math" panose="02040503050406030204" pitchFamily="18" charset="0"/>
                          </a:rPr>
                          <m:t>𝑑</m:t>
                        </m:r>
                      </m:e>
                      <m:sub>
                        <m:r>
                          <a:rPr lang="en-US" sz="2400" b="0" i="1" smtClean="0">
                            <a:latin typeface="Cambria Math" panose="02040503050406030204" pitchFamily="18" charset="0"/>
                          </a:rPr>
                          <m:t>2</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0</m:t>
                        </m:r>
                      </m:sub>
                    </m:sSub>
                  </m:oMath>
                </a14:m>
                <a:r>
                  <a:rPr lang="en-US" sz="2400" dirty="0"/>
                  <a:t> represents the integer </a:t>
                </a:r>
                <a:br>
                  <a:rPr lang="en-US" sz="2400" dirty="0"/>
                </a:b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10</m:t>
                        </m:r>
                      </m:e>
                      <m:sup>
                        <m:r>
                          <a:rPr lang="en-US" sz="2400" b="0" i="1" smtClean="0">
                            <a:latin typeface="Cambria Math" panose="02040503050406030204" pitchFamily="18" charset="0"/>
                          </a:rPr>
                          <m:t>𝑛</m:t>
                        </m:r>
                        <m:r>
                          <a:rPr lang="en-US" sz="2400" b="0" i="1" smtClean="0">
                            <a:latin typeface="Cambria Math" panose="02040503050406030204" pitchFamily="18" charset="0"/>
                          </a:rPr>
                          <m:t>−1</m:t>
                        </m:r>
                      </m:sup>
                    </m:sSup>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b="0" i="1" smtClean="0">
                            <a:latin typeface="Cambria Math" panose="02040503050406030204" pitchFamily="18" charset="0"/>
                          </a:rPr>
                          <m:t>+</m:t>
                        </m:r>
                        <m:r>
                          <a:rPr lang="en-US" sz="2400" i="1">
                            <a:latin typeface="Cambria Math" panose="02040503050406030204" pitchFamily="18" charset="0"/>
                          </a:rPr>
                          <m:t>𝑑</m:t>
                        </m:r>
                      </m:e>
                      <m:sub>
                        <m:r>
                          <a:rPr lang="en-US" sz="2400" i="1">
                            <a:latin typeface="Cambria Math" panose="02040503050406030204" pitchFamily="18" charset="0"/>
                          </a:rPr>
                          <m:t>2</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10</m:t>
                        </m:r>
                      </m:e>
                      <m:sup>
                        <m:r>
                          <a:rPr lang="en-US" sz="2400" b="0" i="1" smtClean="0">
                            <a:latin typeface="Cambria Math" panose="02040503050406030204" pitchFamily="18" charset="0"/>
                          </a:rPr>
                          <m:t>2</m:t>
                        </m:r>
                      </m:sup>
                    </m:sSup>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1</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10</m:t>
                        </m:r>
                      </m:e>
                      <m:sup>
                        <m:r>
                          <a:rPr lang="en-US" sz="2400" b="0" i="1" smtClean="0">
                            <a:latin typeface="Cambria Math" panose="02040503050406030204" pitchFamily="18" charset="0"/>
                          </a:rPr>
                          <m:t>1</m:t>
                        </m:r>
                      </m:sup>
                    </m:sSup>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0</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10</m:t>
                        </m:r>
                      </m:e>
                      <m:sup>
                        <m:r>
                          <a:rPr lang="en-US" sz="2400" b="0" i="1" smtClean="0">
                            <a:latin typeface="Cambria Math" panose="02040503050406030204" pitchFamily="18" charset="0"/>
                          </a:rPr>
                          <m:t>0</m:t>
                        </m:r>
                      </m:sup>
                    </m:sSup>
                  </m:oMath>
                </a14:m>
                <a:endParaRPr lang="en-US" sz="2400" dirty="0"/>
              </a:p>
              <a:p>
                <a:r>
                  <a:rPr lang="en-US" sz="2400" dirty="0"/>
                  <a:t>For example, the number </a:t>
                </a:r>
                <a:r>
                  <a:rPr lang="en-US" sz="2400" dirty="0">
                    <a:latin typeface="Cambria Math" panose="02040503050406030204" pitchFamily="18" charset="0"/>
                    <a:ea typeface="Cambria Math" panose="02040503050406030204" pitchFamily="18" charset="0"/>
                  </a:rPr>
                  <a:t>9247</a:t>
                </a:r>
                <a:r>
                  <a:rPr lang="en-US" sz="2400" baseline="-25000" dirty="0">
                    <a:latin typeface="Cambria Math" panose="02040503050406030204" pitchFamily="18" charset="0"/>
                    <a:ea typeface="Cambria Math" panose="02040503050406030204" pitchFamily="18" charset="0"/>
                  </a:rPr>
                  <a:t>10</a:t>
                </a:r>
                <a:r>
                  <a:rPr lang="en-US" sz="2400" baseline="-25000" dirty="0"/>
                  <a:t> </a:t>
                </a:r>
                <a:r>
                  <a:rPr lang="en-US" sz="2400" dirty="0"/>
                  <a:t>can be written as the sum of each of its digits multiplied by the weight of the corresponding column:</a:t>
                </a:r>
              </a:p>
              <a:p>
                <a:endParaRPr lang="en-US" sz="2400" dirty="0"/>
              </a:p>
              <a:p>
                <a:pPr lvl="2"/>
                <a:endParaRPr lang="en-US" sz="2400" dirty="0"/>
              </a:p>
              <a:p>
                <a:pPr lvl="2"/>
                <a14:m>
                  <m:oMath xmlns:m="http://schemas.openxmlformats.org/officeDocument/2006/math">
                    <m:r>
                      <m:rPr>
                        <m:nor/>
                      </m:rPr>
                      <a:rPr lang="en-US" sz="2400" i="0" dirty="0">
                        <a:latin typeface="Cambria Math" panose="02040503050406030204" pitchFamily="18" charset="0"/>
                        <a:ea typeface="Cambria Math" panose="02040503050406030204" pitchFamily="18" charset="0"/>
                      </a:rPr>
                      <m:t>9247</m:t>
                    </m:r>
                    <m:r>
                      <m:rPr>
                        <m:nor/>
                      </m:rPr>
                      <a:rPr lang="en-US" sz="2400" i="0" baseline="-25000" dirty="0">
                        <a:latin typeface="Cambria Math" panose="02040503050406030204" pitchFamily="18" charset="0"/>
                        <a:ea typeface="Cambria Math" panose="02040503050406030204" pitchFamily="18" charset="0"/>
                      </a:rPr>
                      <m:t>10</m:t>
                    </m:r>
                    <m:r>
                      <a:rPr lang="en-US" sz="2400" b="0" i="1" smtClean="0">
                        <a:latin typeface="Cambria Math" panose="02040503050406030204" pitchFamily="18" charset="0"/>
                        <a:ea typeface="Cambria Math" panose="02040503050406030204" pitchFamily="18" charset="0"/>
                      </a:rPr>
                      <m:t>=9×</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10</m:t>
                        </m:r>
                      </m:e>
                      <m:sup>
                        <m:r>
                          <a:rPr lang="en-US" sz="2400" b="0" i="1" smtClean="0">
                            <a:latin typeface="Cambria Math" panose="02040503050406030204" pitchFamily="18" charset="0"/>
                            <a:ea typeface="Cambria Math" panose="02040503050406030204" pitchFamily="18" charset="0"/>
                          </a:rPr>
                          <m:t>3</m:t>
                        </m:r>
                      </m:sup>
                    </m:sSup>
                    <m:r>
                      <a:rPr lang="en-US" sz="2400" b="0" i="1" smtClean="0">
                        <a:latin typeface="Cambria Math" panose="02040503050406030204" pitchFamily="18" charset="0"/>
                        <a:ea typeface="Cambria Math" panose="02040503050406030204" pitchFamily="18" charset="0"/>
                      </a:rPr>
                      <m:t>+2×</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10</m:t>
                        </m:r>
                      </m:e>
                      <m:sup>
                        <m:r>
                          <a:rPr lang="en-US" sz="2400" b="0" i="1" smtClean="0">
                            <a:latin typeface="Cambria Math" panose="02040503050406030204" pitchFamily="18" charset="0"/>
                            <a:ea typeface="Cambria Math" panose="02040503050406030204" pitchFamily="18" charset="0"/>
                          </a:rPr>
                          <m:t>2</m:t>
                        </m:r>
                      </m:sup>
                    </m:sSup>
                    <m:r>
                      <a:rPr lang="en-US" sz="2400" b="0" i="1" smtClean="0">
                        <a:latin typeface="Cambria Math" panose="02040503050406030204" pitchFamily="18" charset="0"/>
                        <a:ea typeface="Cambria Math" panose="02040503050406030204" pitchFamily="18" charset="0"/>
                      </a:rPr>
                      <m:t>+4×</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10</m:t>
                        </m:r>
                      </m:e>
                      <m:sup>
                        <m:r>
                          <a:rPr lang="en-US" sz="2400" b="0" i="1" smtClean="0">
                            <a:latin typeface="Cambria Math" panose="02040503050406030204" pitchFamily="18" charset="0"/>
                            <a:ea typeface="Cambria Math" panose="02040503050406030204" pitchFamily="18" charset="0"/>
                          </a:rPr>
                          <m:t>1</m:t>
                        </m:r>
                      </m:sup>
                    </m:sSup>
                    <m:r>
                      <a:rPr lang="en-US" sz="2400" b="0" i="1" smtClean="0">
                        <a:latin typeface="Cambria Math" panose="02040503050406030204" pitchFamily="18" charset="0"/>
                        <a:ea typeface="Cambria Math" panose="02040503050406030204" pitchFamily="18" charset="0"/>
                      </a:rPr>
                      <m:t>+7×</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10</m:t>
                        </m:r>
                      </m:e>
                      <m:sup>
                        <m:r>
                          <a:rPr lang="en-US" sz="2400" b="0" i="1" smtClean="0">
                            <a:latin typeface="Cambria Math" panose="02040503050406030204" pitchFamily="18" charset="0"/>
                            <a:ea typeface="Cambria Math" panose="02040503050406030204" pitchFamily="18" charset="0"/>
                          </a:rPr>
                          <m:t>0</m:t>
                        </m:r>
                      </m:sup>
                    </m:sSup>
                  </m:oMath>
                </a14:m>
                <a:endParaRPr lang="en-US" sz="2400" dirty="0">
                  <a:latin typeface="Cambria Math" panose="02040503050406030204" pitchFamily="18" charset="0"/>
                  <a:ea typeface="Cambria Math" panose="02040503050406030204" pitchFamily="18" charset="0"/>
                </a:endParaRPr>
              </a:p>
            </p:txBody>
          </p:sp>
        </mc:Choice>
        <mc:Fallback xmlns="">
          <p:sp>
            <p:nvSpPr>
              <p:cNvPr id="4" name="Content Placeholder 3">
                <a:extLst>
                  <a:ext uri="{FF2B5EF4-FFF2-40B4-BE49-F238E27FC236}">
                    <a16:creationId xmlns:a16="http://schemas.microsoft.com/office/drawing/2014/main" id="{930DF1B0-DCFF-0987-E512-495190007747}"/>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5EF13426-6CD1-ECDD-AE13-56B8C1E6C39A}"/>
                  </a:ext>
                </a:extLst>
              </p:cNvPr>
              <p:cNvGraphicFramePr>
                <a:graphicFrameLocks noGrp="1"/>
              </p:cNvGraphicFramePr>
              <p:nvPr>
                <p:extLst>
                  <p:ext uri="{D42A27DB-BD31-4B8C-83A1-F6EECF244321}">
                    <p14:modId xmlns:p14="http://schemas.microsoft.com/office/powerpoint/2010/main" val="1175356867"/>
                  </p:ext>
                </p:extLst>
              </p:nvPr>
            </p:nvGraphicFramePr>
            <p:xfrm>
              <a:off x="1217676" y="3816866"/>
              <a:ext cx="6224524" cy="741680"/>
            </p:xfrm>
            <a:graphic>
              <a:graphicData uri="http://schemas.openxmlformats.org/drawingml/2006/table">
                <a:tbl>
                  <a:tblPr firstRow="1" bandRow="1">
                    <a:tableStyleId>{5940675A-B579-460E-94D1-54222C63F5DA}</a:tableStyleId>
                  </a:tblPr>
                  <a:tblGrid>
                    <a:gridCol w="1556131">
                      <a:extLst>
                        <a:ext uri="{9D8B030D-6E8A-4147-A177-3AD203B41FA5}">
                          <a16:colId xmlns:a16="http://schemas.microsoft.com/office/drawing/2014/main" val="4282650382"/>
                        </a:ext>
                      </a:extLst>
                    </a:gridCol>
                    <a:gridCol w="1556131">
                      <a:extLst>
                        <a:ext uri="{9D8B030D-6E8A-4147-A177-3AD203B41FA5}">
                          <a16:colId xmlns:a16="http://schemas.microsoft.com/office/drawing/2014/main" val="1500213618"/>
                        </a:ext>
                      </a:extLst>
                    </a:gridCol>
                    <a:gridCol w="1556131">
                      <a:extLst>
                        <a:ext uri="{9D8B030D-6E8A-4147-A177-3AD203B41FA5}">
                          <a16:colId xmlns:a16="http://schemas.microsoft.com/office/drawing/2014/main" val="2324606823"/>
                        </a:ext>
                      </a:extLst>
                    </a:gridCol>
                    <a:gridCol w="1556131">
                      <a:extLst>
                        <a:ext uri="{9D8B030D-6E8A-4147-A177-3AD203B41FA5}">
                          <a16:colId xmlns:a16="http://schemas.microsoft.com/office/drawing/2014/main" val="3306935064"/>
                        </a:ext>
                      </a:extLst>
                    </a:gridCol>
                  </a:tblGrid>
                  <a:tr h="370840">
                    <a:tc>
                      <a:txBody>
                        <a:bodyPr/>
                        <a:lstStyle/>
                        <a:p>
                          <a:pPr algn="ctr"/>
                          <a14:m>
                            <m:oMathPara xmlns:m="http://schemas.openxmlformats.org/officeDocument/2006/math">
                              <m:oMath>
                                <m:sSup>
                                  <m:sSupPr>
                                    <m:ctrlPr>
                                      <a:rPr lang="en-US" i="1" dirty="0" smtClean="0">
                                        <a:latin typeface="Cambria Math" panose="02040503050406030204" pitchFamily="18" charset="0"/>
                                        <a:ea typeface="Cambria Math" panose="02040503050406030204" pitchFamily="18" charset="0"/>
                                      </a:rPr>
                                    </m:ctrlPr>
                                  </m:sSupPr>
                                  <m:e>
                                    <m:r>
                                      <a:rPr lang="en-US" i="1" dirty="0" smtClean="0">
                                        <a:latin typeface="Cambria Math" panose="02040503050406030204" pitchFamily="18" charset="0"/>
                                        <a:ea typeface="Cambria Math" panose="02040503050406030204" pitchFamily="18" charset="0"/>
                                      </a:rPr>
                                      <m:t>10</m:t>
                                    </m:r>
                                  </m:e>
                                  <m:sup>
                                    <m:r>
                                      <a:rPr lang="en-US" b="0" i="1" dirty="0" smtClean="0">
                                        <a:latin typeface="Cambria Math" panose="02040503050406030204" pitchFamily="18" charset="0"/>
                                        <a:ea typeface="Cambria Math" panose="02040503050406030204" pitchFamily="18" charset="0"/>
                                      </a:rPr>
                                      <m:t>3</m:t>
                                    </m:r>
                                  </m:sup>
                                </m:sSup>
                                <m:r>
                                  <a:rPr lang="en-US" b="0"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 1000</m:t>
                                </m:r>
                              </m:oMath>
                            </m:oMathPara>
                          </a14:m>
                          <a:endParaRPr lang="en-US"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i="1" dirty="0" smtClean="0">
                                        <a:latin typeface="Cambria Math" panose="02040503050406030204" pitchFamily="18" charset="0"/>
                                        <a:ea typeface="Cambria Math" panose="02040503050406030204" pitchFamily="18" charset="0"/>
                                      </a:rPr>
                                    </m:ctrlPr>
                                  </m:sSupPr>
                                  <m:e>
                                    <m:r>
                                      <a:rPr lang="en-US" i="1" dirty="0" smtClean="0">
                                        <a:latin typeface="Cambria Math" panose="02040503050406030204" pitchFamily="18" charset="0"/>
                                        <a:ea typeface="Cambria Math" panose="02040503050406030204" pitchFamily="18" charset="0"/>
                                      </a:rPr>
                                      <m:t>10</m:t>
                                    </m:r>
                                  </m:e>
                                  <m:sup>
                                    <m:r>
                                      <a:rPr lang="en-US" b="0" i="1" dirty="0" smtClean="0">
                                        <a:latin typeface="Cambria Math" panose="02040503050406030204" pitchFamily="18" charset="0"/>
                                        <a:ea typeface="Cambria Math" panose="02040503050406030204" pitchFamily="18" charset="0"/>
                                      </a:rPr>
                                      <m:t>2</m:t>
                                    </m:r>
                                  </m:sup>
                                </m:sSup>
                                <m:r>
                                  <a:rPr lang="en-US" b="0"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 100</m:t>
                                </m:r>
                              </m:oMath>
                            </m:oMathPara>
                          </a14:m>
                          <a:endParaRPr lang="en-US"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i="1" dirty="0" smtClean="0">
                                        <a:latin typeface="Cambria Math" panose="02040503050406030204" pitchFamily="18" charset="0"/>
                                        <a:ea typeface="Cambria Math" panose="02040503050406030204" pitchFamily="18" charset="0"/>
                                      </a:rPr>
                                    </m:ctrlPr>
                                  </m:sSupPr>
                                  <m:e>
                                    <m:r>
                                      <a:rPr lang="en-US" i="1" dirty="0" smtClean="0">
                                        <a:latin typeface="Cambria Math" panose="02040503050406030204" pitchFamily="18" charset="0"/>
                                        <a:ea typeface="Cambria Math" panose="02040503050406030204" pitchFamily="18" charset="0"/>
                                      </a:rPr>
                                      <m:t>10</m:t>
                                    </m:r>
                                  </m:e>
                                  <m:sup>
                                    <m:r>
                                      <a:rPr lang="en-US" b="0" i="1" dirty="0" smtClean="0">
                                        <a:latin typeface="Cambria Math" panose="02040503050406030204" pitchFamily="18" charset="0"/>
                                        <a:ea typeface="Cambria Math" panose="02040503050406030204" pitchFamily="18" charset="0"/>
                                      </a:rPr>
                                      <m:t>1</m:t>
                                    </m:r>
                                  </m:sup>
                                </m:sSup>
                                <m:r>
                                  <a:rPr lang="en-US" b="0"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 10</m:t>
                                </m:r>
                              </m:oMath>
                            </m:oMathPara>
                          </a14:m>
                          <a:endParaRPr lang="en-US"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i="1" dirty="0" smtClean="0">
                                        <a:latin typeface="Cambria Math" panose="02040503050406030204" pitchFamily="18" charset="0"/>
                                        <a:ea typeface="Cambria Math" panose="02040503050406030204" pitchFamily="18" charset="0"/>
                                      </a:rPr>
                                    </m:ctrlPr>
                                  </m:sSupPr>
                                  <m:e>
                                    <m:r>
                                      <a:rPr lang="en-US" i="1" dirty="0" smtClean="0">
                                        <a:latin typeface="Cambria Math" panose="02040503050406030204" pitchFamily="18" charset="0"/>
                                        <a:ea typeface="Cambria Math" panose="02040503050406030204" pitchFamily="18" charset="0"/>
                                      </a:rPr>
                                      <m:t>10</m:t>
                                    </m:r>
                                  </m:e>
                                  <m:sup>
                                    <m:r>
                                      <a:rPr lang="en-US" b="0" i="1" dirty="0" smtClean="0">
                                        <a:latin typeface="Cambria Math" panose="02040503050406030204" pitchFamily="18" charset="0"/>
                                        <a:ea typeface="Cambria Math" panose="02040503050406030204" pitchFamily="18" charset="0"/>
                                      </a:rPr>
                                      <m:t>0</m:t>
                                    </m:r>
                                  </m:sup>
                                </m:sSup>
                                <m:r>
                                  <a:rPr lang="en-US" b="0"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 1</m:t>
                                </m:r>
                              </m:oMath>
                            </m:oMathPara>
                          </a14:m>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002001436"/>
                      </a:ext>
                    </a:extLst>
                  </a:tr>
                  <a:tr h="370840">
                    <a:tc>
                      <a:txBody>
                        <a:bodyPr/>
                        <a:lstStyle/>
                        <a:p>
                          <a:pPr algn="ctr"/>
                          <a:r>
                            <a:rPr lang="en-US" dirty="0">
                              <a:latin typeface="Cambria Math" panose="02040503050406030204" pitchFamily="18" charset="0"/>
                              <a:ea typeface="Cambria Math" panose="02040503050406030204" pitchFamily="18" charset="0"/>
                            </a:rPr>
                            <a:t>9</a:t>
                          </a:r>
                        </a:p>
                      </a:txBody>
                      <a:tcPr/>
                    </a:tc>
                    <a:tc>
                      <a:txBody>
                        <a:bodyPr/>
                        <a:lstStyle/>
                        <a:p>
                          <a:pPr algn="ctr"/>
                          <a:r>
                            <a:rPr lang="en-US" dirty="0">
                              <a:latin typeface="Cambria Math" panose="02040503050406030204" pitchFamily="18" charset="0"/>
                              <a:ea typeface="Cambria Math" panose="02040503050406030204" pitchFamily="18" charset="0"/>
                            </a:rPr>
                            <a:t>2</a:t>
                          </a:r>
                        </a:p>
                      </a:txBody>
                      <a:tcPr/>
                    </a:tc>
                    <a:tc>
                      <a:txBody>
                        <a:bodyPr/>
                        <a:lstStyle/>
                        <a:p>
                          <a:pPr algn="ctr"/>
                          <a:r>
                            <a:rPr lang="en-US" dirty="0">
                              <a:latin typeface="Cambria Math" panose="02040503050406030204" pitchFamily="18" charset="0"/>
                              <a:ea typeface="Cambria Math" panose="02040503050406030204" pitchFamily="18" charset="0"/>
                            </a:rPr>
                            <a:t>4</a:t>
                          </a:r>
                        </a:p>
                      </a:txBody>
                      <a:tcPr/>
                    </a:tc>
                    <a:tc>
                      <a:txBody>
                        <a:bodyPr/>
                        <a:lstStyle/>
                        <a:p>
                          <a:pPr algn="ctr"/>
                          <a:r>
                            <a:rPr lang="en-US" dirty="0">
                              <a:latin typeface="Cambria Math" panose="02040503050406030204" pitchFamily="18" charset="0"/>
                              <a:ea typeface="Cambria Math" panose="02040503050406030204" pitchFamily="18" charset="0"/>
                            </a:rPr>
                            <a:t>7</a:t>
                          </a:r>
                        </a:p>
                      </a:txBody>
                      <a:tcPr/>
                    </a:tc>
                    <a:extLst>
                      <a:ext uri="{0D108BD9-81ED-4DB2-BD59-A6C34878D82A}">
                        <a16:rowId xmlns:a16="http://schemas.microsoft.com/office/drawing/2014/main" val="806367913"/>
                      </a:ext>
                    </a:extLst>
                  </a:tr>
                </a:tbl>
              </a:graphicData>
            </a:graphic>
          </p:graphicFrame>
        </mc:Choice>
        <mc:Fallback xmlns="">
          <p:graphicFrame>
            <p:nvGraphicFramePr>
              <p:cNvPr id="7" name="Table 6">
                <a:extLst>
                  <a:ext uri="{FF2B5EF4-FFF2-40B4-BE49-F238E27FC236}">
                    <a16:creationId xmlns:a16="http://schemas.microsoft.com/office/drawing/2014/main" id="{5EF13426-6CD1-ECDD-AE13-56B8C1E6C39A}"/>
                  </a:ext>
                </a:extLst>
              </p:cNvPr>
              <p:cNvGraphicFramePr>
                <a:graphicFrameLocks noGrp="1"/>
              </p:cNvGraphicFramePr>
              <p:nvPr>
                <p:extLst>
                  <p:ext uri="{D42A27DB-BD31-4B8C-83A1-F6EECF244321}">
                    <p14:modId xmlns:p14="http://schemas.microsoft.com/office/powerpoint/2010/main" val="1175356867"/>
                  </p:ext>
                </p:extLst>
              </p:nvPr>
            </p:nvGraphicFramePr>
            <p:xfrm>
              <a:off x="1217676" y="3816866"/>
              <a:ext cx="6224524" cy="741680"/>
            </p:xfrm>
            <a:graphic>
              <a:graphicData uri="http://schemas.openxmlformats.org/drawingml/2006/table">
                <a:tbl>
                  <a:tblPr firstRow="1" bandRow="1">
                    <a:tableStyleId>{5940675A-B579-460E-94D1-54222C63F5DA}</a:tableStyleId>
                  </a:tblPr>
                  <a:tblGrid>
                    <a:gridCol w="1556131">
                      <a:extLst>
                        <a:ext uri="{9D8B030D-6E8A-4147-A177-3AD203B41FA5}">
                          <a16:colId xmlns:a16="http://schemas.microsoft.com/office/drawing/2014/main" val="4282650382"/>
                        </a:ext>
                      </a:extLst>
                    </a:gridCol>
                    <a:gridCol w="1556131">
                      <a:extLst>
                        <a:ext uri="{9D8B030D-6E8A-4147-A177-3AD203B41FA5}">
                          <a16:colId xmlns:a16="http://schemas.microsoft.com/office/drawing/2014/main" val="1500213618"/>
                        </a:ext>
                      </a:extLst>
                    </a:gridCol>
                    <a:gridCol w="1556131">
                      <a:extLst>
                        <a:ext uri="{9D8B030D-6E8A-4147-A177-3AD203B41FA5}">
                          <a16:colId xmlns:a16="http://schemas.microsoft.com/office/drawing/2014/main" val="2324606823"/>
                        </a:ext>
                      </a:extLst>
                    </a:gridCol>
                    <a:gridCol w="1556131">
                      <a:extLst>
                        <a:ext uri="{9D8B030D-6E8A-4147-A177-3AD203B41FA5}">
                          <a16:colId xmlns:a16="http://schemas.microsoft.com/office/drawing/2014/main" val="3306935064"/>
                        </a:ext>
                      </a:extLst>
                    </a:gridCol>
                  </a:tblGrid>
                  <a:tr h="370840">
                    <a:tc>
                      <a:txBody>
                        <a:bodyPr/>
                        <a:lstStyle/>
                        <a:p>
                          <a:endParaRPr lang="en-US"/>
                        </a:p>
                      </a:txBody>
                      <a:tcPr>
                        <a:blipFill>
                          <a:blip r:embed="rId4"/>
                          <a:stretch>
                            <a:fillRect r="-300813" b="-123333"/>
                          </a:stretch>
                        </a:blipFill>
                      </a:tcPr>
                    </a:tc>
                    <a:tc>
                      <a:txBody>
                        <a:bodyPr/>
                        <a:lstStyle/>
                        <a:p>
                          <a:endParaRPr lang="en-US"/>
                        </a:p>
                      </a:txBody>
                      <a:tcPr>
                        <a:blipFill>
                          <a:blip r:embed="rId4"/>
                          <a:stretch>
                            <a:fillRect l="-100000" r="-200813" b="-123333"/>
                          </a:stretch>
                        </a:blipFill>
                      </a:tcPr>
                    </a:tc>
                    <a:tc>
                      <a:txBody>
                        <a:bodyPr/>
                        <a:lstStyle/>
                        <a:p>
                          <a:endParaRPr lang="en-US"/>
                        </a:p>
                      </a:txBody>
                      <a:tcPr>
                        <a:blipFill>
                          <a:blip r:embed="rId4"/>
                          <a:stretch>
                            <a:fillRect l="-201639" r="-102459" b="-123333"/>
                          </a:stretch>
                        </a:blipFill>
                      </a:tcPr>
                    </a:tc>
                    <a:tc>
                      <a:txBody>
                        <a:bodyPr/>
                        <a:lstStyle/>
                        <a:p>
                          <a:endParaRPr lang="en-US"/>
                        </a:p>
                      </a:txBody>
                      <a:tcPr>
                        <a:blipFill>
                          <a:blip r:embed="rId4"/>
                          <a:stretch>
                            <a:fillRect l="-299187" r="-1626" b="-123333"/>
                          </a:stretch>
                        </a:blipFill>
                      </a:tcPr>
                    </a:tc>
                    <a:extLst>
                      <a:ext uri="{0D108BD9-81ED-4DB2-BD59-A6C34878D82A}">
                        <a16:rowId xmlns:a16="http://schemas.microsoft.com/office/drawing/2014/main" val="1002001436"/>
                      </a:ext>
                    </a:extLst>
                  </a:tr>
                  <a:tr h="370840">
                    <a:tc>
                      <a:txBody>
                        <a:bodyPr/>
                        <a:lstStyle/>
                        <a:p>
                          <a:pPr algn="ctr"/>
                          <a:r>
                            <a:rPr lang="en-US" dirty="0">
                              <a:latin typeface="Cambria Math" panose="02040503050406030204" pitchFamily="18" charset="0"/>
                              <a:ea typeface="Cambria Math" panose="02040503050406030204" pitchFamily="18" charset="0"/>
                            </a:rPr>
                            <a:t>9</a:t>
                          </a:r>
                        </a:p>
                      </a:txBody>
                      <a:tcPr/>
                    </a:tc>
                    <a:tc>
                      <a:txBody>
                        <a:bodyPr/>
                        <a:lstStyle/>
                        <a:p>
                          <a:pPr algn="ctr"/>
                          <a:r>
                            <a:rPr lang="en-US" dirty="0">
                              <a:latin typeface="Cambria Math" panose="02040503050406030204" pitchFamily="18" charset="0"/>
                              <a:ea typeface="Cambria Math" panose="02040503050406030204" pitchFamily="18" charset="0"/>
                            </a:rPr>
                            <a:t>2</a:t>
                          </a:r>
                        </a:p>
                      </a:txBody>
                      <a:tcPr/>
                    </a:tc>
                    <a:tc>
                      <a:txBody>
                        <a:bodyPr/>
                        <a:lstStyle/>
                        <a:p>
                          <a:pPr algn="ctr"/>
                          <a:r>
                            <a:rPr lang="en-US" dirty="0">
                              <a:latin typeface="Cambria Math" panose="02040503050406030204" pitchFamily="18" charset="0"/>
                              <a:ea typeface="Cambria Math" panose="02040503050406030204" pitchFamily="18" charset="0"/>
                            </a:rPr>
                            <a:t>4</a:t>
                          </a:r>
                        </a:p>
                      </a:txBody>
                      <a:tcPr/>
                    </a:tc>
                    <a:tc>
                      <a:txBody>
                        <a:bodyPr/>
                        <a:lstStyle/>
                        <a:p>
                          <a:pPr algn="ctr"/>
                          <a:r>
                            <a:rPr lang="en-US" dirty="0">
                              <a:latin typeface="Cambria Math" panose="02040503050406030204" pitchFamily="18" charset="0"/>
                              <a:ea typeface="Cambria Math" panose="02040503050406030204" pitchFamily="18" charset="0"/>
                            </a:rPr>
                            <a:t>7</a:t>
                          </a:r>
                        </a:p>
                      </a:txBody>
                      <a:tcPr/>
                    </a:tc>
                    <a:extLst>
                      <a:ext uri="{0D108BD9-81ED-4DB2-BD59-A6C34878D82A}">
                        <a16:rowId xmlns:a16="http://schemas.microsoft.com/office/drawing/2014/main" val="806367913"/>
                      </a:ext>
                    </a:extLst>
                  </a:tr>
                </a:tbl>
              </a:graphicData>
            </a:graphic>
          </p:graphicFrame>
        </mc:Fallback>
      </mc:AlternateContent>
    </p:spTree>
    <p:extLst>
      <p:ext uri="{BB962C8B-B14F-4D97-AF65-F5344CB8AC3E}">
        <p14:creationId xmlns:p14="http://schemas.microsoft.com/office/powerpoint/2010/main" val="3768001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22C50-13C0-BEDC-5377-5849FC3EE2DF}"/>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CBC5E9E-4535-1908-16EE-0CA0368FFFAF}"/>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BB51ACF6-E099-4335-17B6-37B6E05C240A}"/>
              </a:ext>
            </a:extLst>
          </p:cNvPr>
          <p:cNvSpPr>
            <a:spLocks noGrp="1"/>
          </p:cNvSpPr>
          <p:nvPr>
            <p:ph type="sldNum" sz="quarter" idx="12"/>
          </p:nvPr>
        </p:nvSpPr>
        <p:spPr/>
        <p:txBody>
          <a:bodyPr/>
          <a:lstStyle/>
          <a:p>
            <a:fld id="{CC057153-B650-4DEB-B370-79DDCFDCE934}" type="slidenum">
              <a:rPr lang="en-US" smtClean="0"/>
              <a:t>17</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188B34E1-176D-A425-B773-C7FBE0981A72}"/>
                  </a:ext>
                </a:extLst>
              </p:cNvPr>
              <p:cNvSpPr>
                <a:spLocks noGrp="1"/>
              </p:cNvSpPr>
              <p:nvPr>
                <p:ph idx="1"/>
              </p:nvPr>
            </p:nvSpPr>
            <p:spPr>
              <a:xfrm>
                <a:off x="612647" y="1715532"/>
                <a:ext cx="10817353" cy="4593828"/>
              </a:xfrm>
            </p:spPr>
            <p:txBody>
              <a:bodyPr>
                <a:noAutofit/>
              </a:bodyPr>
              <a:lstStyle/>
              <a:p>
                <a:r>
                  <a:rPr lang="en-US" sz="2400" dirty="0"/>
                  <a:t>The </a:t>
                </a:r>
                <a14:m>
                  <m:oMath xmlns:m="http://schemas.openxmlformats.org/officeDocument/2006/math">
                    <m:r>
                      <a:rPr lang="en-US" sz="2400" i="1" dirty="0">
                        <a:latin typeface="Cambria Math" panose="02040503050406030204" pitchFamily="18" charset="0"/>
                      </a:rPr>
                      <m:t>𝑛</m:t>
                    </m:r>
                  </m:oMath>
                </a14:m>
                <a:r>
                  <a:rPr lang="en-US" sz="2400" dirty="0"/>
                  <a:t> digit number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𝑛</m:t>
                        </m:r>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𝑑</m:t>
                        </m:r>
                      </m:e>
                      <m:sub>
                        <m:r>
                          <a:rPr lang="en-US" sz="2400" i="1">
                            <a:latin typeface="Cambria Math" panose="02040503050406030204" pitchFamily="18" charset="0"/>
                          </a:rPr>
                          <m:t>2</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0</m:t>
                        </m:r>
                      </m:sub>
                    </m:sSub>
                  </m:oMath>
                </a14:m>
                <a:r>
                  <a:rPr lang="en-US" sz="2400" dirty="0"/>
                  <a:t> represents the integer </a:t>
                </a:r>
                <a:br>
                  <a:rPr lang="en-US" sz="2400" i="1" dirty="0">
                    <a:latin typeface="Cambria Math" panose="02040503050406030204" pitchFamily="18" charset="0"/>
                  </a:rPr>
                </a:b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𝑛</m:t>
                        </m:r>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𝑑</m:t>
                        </m:r>
                      </m:e>
                      <m:sub>
                        <m:r>
                          <a:rPr lang="en-US" sz="2400" i="1">
                            <a:latin typeface="Cambria Math" panose="02040503050406030204" pitchFamily="18" charset="0"/>
                          </a:rPr>
                          <m:t>2</m:t>
                        </m:r>
                      </m:sub>
                    </m:sSub>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2</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0</m:t>
                        </m:r>
                      </m:sub>
                    </m:sSub>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0</m:t>
                        </m:r>
                      </m:sup>
                    </m:sSup>
                  </m:oMath>
                </a14:m>
                <a:endParaRPr lang="en-US" sz="2400" dirty="0"/>
              </a:p>
              <a:p>
                <a:r>
                  <a:rPr lang="en-US" sz="2400" i="1" dirty="0"/>
                  <a:t>If we had 3 digits, how many decimal numbers could we represent?</a:t>
                </a:r>
              </a:p>
            </p:txBody>
          </p:sp>
        </mc:Choice>
        <mc:Fallback xmlns="">
          <p:sp>
            <p:nvSpPr>
              <p:cNvPr id="4" name="Content Placeholder 3">
                <a:extLst>
                  <a:ext uri="{FF2B5EF4-FFF2-40B4-BE49-F238E27FC236}">
                    <a16:creationId xmlns:a16="http://schemas.microsoft.com/office/drawing/2014/main" id="{188B34E1-176D-A425-B773-C7FBE0981A72}"/>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Tree>
    <p:extLst>
      <p:ext uri="{BB962C8B-B14F-4D97-AF65-F5344CB8AC3E}">
        <p14:creationId xmlns:p14="http://schemas.microsoft.com/office/powerpoint/2010/main" val="1181441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D6960-631F-6DEB-E553-3E431EE4C5E9}"/>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BC1FE3AB-D1D9-9800-2EAD-F33EEAFA07F7}"/>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07815C4A-9DEE-4AA7-D773-C8D43FA7D250}"/>
              </a:ext>
            </a:extLst>
          </p:cNvPr>
          <p:cNvSpPr>
            <a:spLocks noGrp="1"/>
          </p:cNvSpPr>
          <p:nvPr>
            <p:ph type="sldNum" sz="quarter" idx="12"/>
          </p:nvPr>
        </p:nvSpPr>
        <p:spPr/>
        <p:txBody>
          <a:bodyPr/>
          <a:lstStyle/>
          <a:p>
            <a:fld id="{CC057153-B650-4DEB-B370-79DDCFDCE934}" type="slidenum">
              <a:rPr lang="en-US" smtClean="0"/>
              <a:t>18</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F94C8BD5-B3BD-888A-51E3-0575DE1C20B4}"/>
                  </a:ext>
                </a:extLst>
              </p:cNvPr>
              <p:cNvSpPr>
                <a:spLocks noGrp="1"/>
              </p:cNvSpPr>
              <p:nvPr>
                <p:ph idx="1"/>
              </p:nvPr>
            </p:nvSpPr>
            <p:spPr>
              <a:xfrm>
                <a:off x="612647" y="1715532"/>
                <a:ext cx="10817353" cy="4593828"/>
              </a:xfrm>
            </p:spPr>
            <p:txBody>
              <a:bodyPr>
                <a:noAutofit/>
              </a:bodyPr>
              <a:lstStyle/>
              <a:p>
                <a:r>
                  <a:rPr lang="en-US" sz="2400" dirty="0"/>
                  <a:t>The </a:t>
                </a:r>
                <a14:m>
                  <m:oMath xmlns:m="http://schemas.openxmlformats.org/officeDocument/2006/math">
                    <m:r>
                      <a:rPr lang="en-US" sz="2400" i="1" dirty="0">
                        <a:latin typeface="Cambria Math" panose="02040503050406030204" pitchFamily="18" charset="0"/>
                      </a:rPr>
                      <m:t>𝑛</m:t>
                    </m:r>
                  </m:oMath>
                </a14:m>
                <a:r>
                  <a:rPr lang="en-US" sz="2400" dirty="0"/>
                  <a:t> digit number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𝑛</m:t>
                        </m:r>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𝑑</m:t>
                        </m:r>
                      </m:e>
                      <m:sub>
                        <m:r>
                          <a:rPr lang="en-US" sz="2400" i="1">
                            <a:latin typeface="Cambria Math" panose="02040503050406030204" pitchFamily="18" charset="0"/>
                          </a:rPr>
                          <m:t>2</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0</m:t>
                        </m:r>
                      </m:sub>
                    </m:sSub>
                  </m:oMath>
                </a14:m>
                <a:r>
                  <a:rPr lang="en-US" sz="2400" dirty="0"/>
                  <a:t> represents the integer </a:t>
                </a:r>
                <a:br>
                  <a:rPr lang="en-US" sz="2400" dirty="0"/>
                </a:b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𝑛</m:t>
                        </m:r>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𝑑</m:t>
                        </m:r>
                      </m:e>
                      <m:sub>
                        <m:r>
                          <a:rPr lang="en-US" sz="2400" i="1">
                            <a:latin typeface="Cambria Math" panose="02040503050406030204" pitchFamily="18" charset="0"/>
                          </a:rPr>
                          <m:t>2</m:t>
                        </m:r>
                      </m:sub>
                    </m:sSub>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2</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0</m:t>
                        </m:r>
                      </m:sub>
                    </m:sSub>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0</m:t>
                        </m:r>
                      </m:sup>
                    </m:sSup>
                  </m:oMath>
                </a14:m>
                <a:endParaRPr lang="en-US" sz="2400" dirty="0"/>
              </a:p>
              <a:p>
                <a:r>
                  <a:rPr lang="en-US" sz="2400" i="1" dirty="0"/>
                  <a:t>If we had 3 digits, how many decimal numbers could we represent?</a:t>
                </a:r>
              </a:p>
              <a:p>
                <a:pPr lvl="1"/>
                <a:r>
                  <a:rPr lang="en-US" sz="2400" dirty="0"/>
                  <a:t>1000 numbers: 0, 1, 2, 3,…,999</a:t>
                </a:r>
                <a:endParaRPr lang="en-US" sz="2000" dirty="0"/>
              </a:p>
            </p:txBody>
          </p:sp>
        </mc:Choice>
        <mc:Fallback xmlns="">
          <p:sp>
            <p:nvSpPr>
              <p:cNvPr id="4" name="Content Placeholder 3">
                <a:extLst>
                  <a:ext uri="{FF2B5EF4-FFF2-40B4-BE49-F238E27FC236}">
                    <a16:creationId xmlns:a16="http://schemas.microsoft.com/office/drawing/2014/main" id="{F94C8BD5-B3BD-888A-51E3-0575DE1C20B4}"/>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Tree>
    <p:extLst>
      <p:ext uri="{BB962C8B-B14F-4D97-AF65-F5344CB8AC3E}">
        <p14:creationId xmlns:p14="http://schemas.microsoft.com/office/powerpoint/2010/main" val="1214741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51FCD-1EED-1727-8E3E-C8C4F939CA25}"/>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859B636B-C103-09BC-2352-A23256B9E91A}"/>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D35AE544-C715-773A-2E51-D7259E1BB610}"/>
              </a:ext>
            </a:extLst>
          </p:cNvPr>
          <p:cNvSpPr>
            <a:spLocks noGrp="1"/>
          </p:cNvSpPr>
          <p:nvPr>
            <p:ph type="sldNum" sz="quarter" idx="12"/>
          </p:nvPr>
        </p:nvSpPr>
        <p:spPr/>
        <p:txBody>
          <a:bodyPr/>
          <a:lstStyle/>
          <a:p>
            <a:fld id="{CC057153-B650-4DEB-B370-79DDCFDCE934}" type="slidenum">
              <a:rPr lang="en-US" smtClean="0"/>
              <a:t>19</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4A167376-D33E-C258-3E82-B6A1A2391437}"/>
                  </a:ext>
                </a:extLst>
              </p:cNvPr>
              <p:cNvSpPr>
                <a:spLocks noGrp="1"/>
              </p:cNvSpPr>
              <p:nvPr>
                <p:ph idx="1"/>
              </p:nvPr>
            </p:nvSpPr>
            <p:spPr>
              <a:xfrm>
                <a:off x="612647" y="1715532"/>
                <a:ext cx="10817353" cy="4593828"/>
              </a:xfrm>
            </p:spPr>
            <p:txBody>
              <a:bodyPr>
                <a:noAutofit/>
              </a:bodyPr>
              <a:lstStyle/>
              <a:p>
                <a:r>
                  <a:rPr lang="en-US" sz="2400" dirty="0"/>
                  <a:t>The </a:t>
                </a:r>
                <a14:m>
                  <m:oMath xmlns:m="http://schemas.openxmlformats.org/officeDocument/2006/math">
                    <m:r>
                      <a:rPr lang="en-US" sz="2400" i="1" dirty="0">
                        <a:latin typeface="Cambria Math" panose="02040503050406030204" pitchFamily="18" charset="0"/>
                      </a:rPr>
                      <m:t>𝑛</m:t>
                    </m:r>
                  </m:oMath>
                </a14:m>
                <a:r>
                  <a:rPr lang="en-US" sz="2400" dirty="0"/>
                  <a:t> digit number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𝑛</m:t>
                        </m:r>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𝑑</m:t>
                        </m:r>
                      </m:e>
                      <m:sub>
                        <m:r>
                          <a:rPr lang="en-US" sz="2400" i="1">
                            <a:latin typeface="Cambria Math" panose="02040503050406030204" pitchFamily="18" charset="0"/>
                          </a:rPr>
                          <m:t>2</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0</m:t>
                        </m:r>
                      </m:sub>
                    </m:sSub>
                  </m:oMath>
                </a14:m>
                <a:r>
                  <a:rPr lang="en-US" sz="2400" dirty="0"/>
                  <a:t> represents the integer </a:t>
                </a:r>
                <a:br>
                  <a:rPr lang="en-US" sz="2400" dirty="0"/>
                </a:b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𝑛</m:t>
                        </m:r>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𝑑</m:t>
                        </m:r>
                      </m:e>
                      <m:sub>
                        <m:r>
                          <a:rPr lang="en-US" sz="2400" i="1">
                            <a:latin typeface="Cambria Math" panose="02040503050406030204" pitchFamily="18" charset="0"/>
                          </a:rPr>
                          <m:t>2</m:t>
                        </m:r>
                      </m:sub>
                    </m:sSub>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2</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0</m:t>
                        </m:r>
                      </m:sub>
                    </m:sSub>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0</m:t>
                        </m:r>
                      </m:sup>
                    </m:sSup>
                  </m:oMath>
                </a14:m>
                <a:endParaRPr lang="en-US" sz="2400" dirty="0"/>
              </a:p>
              <a:p>
                <a:r>
                  <a:rPr lang="en-US" sz="2400" i="1" dirty="0"/>
                  <a:t>If we had 3 digits, how many decimal numbers could we represent?</a:t>
                </a:r>
              </a:p>
              <a:p>
                <a:pPr lvl="1"/>
                <a:r>
                  <a:rPr lang="en-US" sz="2400" dirty="0"/>
                  <a:t>1000 numbers: 0, 1, 2, 3,…,999</a:t>
                </a:r>
              </a:p>
              <a:p>
                <a:r>
                  <a:rPr lang="en-US" sz="2400" i="1" dirty="0"/>
                  <a:t>If we had </a:t>
                </a:r>
                <a14:m>
                  <m:oMath xmlns:m="http://schemas.openxmlformats.org/officeDocument/2006/math">
                    <m:r>
                      <a:rPr lang="en-US" sz="2400" i="1" dirty="0" smtClean="0">
                        <a:latin typeface="Cambria Math" panose="02040503050406030204" pitchFamily="18" charset="0"/>
                      </a:rPr>
                      <m:t>𝑛</m:t>
                    </m:r>
                  </m:oMath>
                </a14:m>
                <a:r>
                  <a:rPr lang="en-US" sz="2400" i="1" dirty="0"/>
                  <a:t> digits, how many decimal numbers could we represent?</a:t>
                </a:r>
              </a:p>
              <a:p>
                <a:endParaRPr lang="en-US" sz="2400" dirty="0"/>
              </a:p>
            </p:txBody>
          </p:sp>
        </mc:Choice>
        <mc:Fallback xmlns="">
          <p:sp>
            <p:nvSpPr>
              <p:cNvPr id="4" name="Content Placeholder 3">
                <a:extLst>
                  <a:ext uri="{FF2B5EF4-FFF2-40B4-BE49-F238E27FC236}">
                    <a16:creationId xmlns:a16="http://schemas.microsoft.com/office/drawing/2014/main" id="{4A167376-D33E-C258-3E82-B6A1A2391437}"/>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Tree>
    <p:extLst>
      <p:ext uri="{BB962C8B-B14F-4D97-AF65-F5344CB8AC3E}">
        <p14:creationId xmlns:p14="http://schemas.microsoft.com/office/powerpoint/2010/main" val="25072958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B7EF4-EA4A-274E-F2EA-07E5B99CA8AC}"/>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4FBE981E-6363-5482-DE74-5D16A03EFF1C}"/>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FB7BDCD6-8D4C-71FF-E38F-1240C9389F86}"/>
              </a:ext>
            </a:extLst>
          </p:cNvPr>
          <p:cNvSpPr>
            <a:spLocks noGrp="1"/>
          </p:cNvSpPr>
          <p:nvPr>
            <p:ph type="sldNum" sz="quarter" idx="12"/>
          </p:nvPr>
        </p:nvSpPr>
        <p:spPr/>
        <p:txBody>
          <a:bodyPr/>
          <a:lstStyle/>
          <a:p>
            <a:fld id="{CC057153-B650-4DEB-B370-79DDCFDCE934}" type="slidenum">
              <a:rPr lang="en-US" smtClean="0"/>
              <a:t>20</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36305670-8675-33F2-5E08-95ECF35721B0}"/>
                  </a:ext>
                </a:extLst>
              </p:cNvPr>
              <p:cNvSpPr>
                <a:spLocks noGrp="1"/>
              </p:cNvSpPr>
              <p:nvPr>
                <p:ph idx="1"/>
              </p:nvPr>
            </p:nvSpPr>
            <p:spPr>
              <a:xfrm>
                <a:off x="612647" y="1715532"/>
                <a:ext cx="10817353" cy="4593828"/>
              </a:xfrm>
            </p:spPr>
            <p:txBody>
              <a:bodyPr>
                <a:noAutofit/>
              </a:bodyPr>
              <a:lstStyle/>
              <a:p>
                <a:r>
                  <a:rPr lang="en-US" sz="2400" dirty="0"/>
                  <a:t>The </a:t>
                </a:r>
                <a14:m>
                  <m:oMath xmlns:m="http://schemas.openxmlformats.org/officeDocument/2006/math">
                    <m:r>
                      <a:rPr lang="en-US" sz="2400" i="1" dirty="0">
                        <a:latin typeface="Cambria Math" panose="02040503050406030204" pitchFamily="18" charset="0"/>
                      </a:rPr>
                      <m:t>𝑛</m:t>
                    </m:r>
                  </m:oMath>
                </a14:m>
                <a:r>
                  <a:rPr lang="en-US" sz="2400" dirty="0"/>
                  <a:t> digit number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𝑛</m:t>
                        </m:r>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𝑑</m:t>
                        </m:r>
                      </m:e>
                      <m:sub>
                        <m:r>
                          <a:rPr lang="en-US" sz="2400" i="1">
                            <a:latin typeface="Cambria Math" panose="02040503050406030204" pitchFamily="18" charset="0"/>
                          </a:rPr>
                          <m:t>2</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0</m:t>
                        </m:r>
                      </m:sub>
                    </m:sSub>
                  </m:oMath>
                </a14:m>
                <a:r>
                  <a:rPr lang="en-US" sz="2400" dirty="0"/>
                  <a:t> represents the integer </a:t>
                </a:r>
                <a:br>
                  <a:rPr lang="en-US" sz="2400" dirty="0"/>
                </a:b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𝑛</m:t>
                        </m:r>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𝑑</m:t>
                        </m:r>
                      </m:e>
                      <m:sub>
                        <m:r>
                          <a:rPr lang="en-US" sz="2400" i="1">
                            <a:latin typeface="Cambria Math" panose="02040503050406030204" pitchFamily="18" charset="0"/>
                          </a:rPr>
                          <m:t>2</m:t>
                        </m:r>
                      </m:sub>
                    </m:sSub>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2</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0</m:t>
                        </m:r>
                      </m:sub>
                    </m:sSub>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0</m:t>
                        </m:r>
                      </m:sup>
                    </m:sSup>
                  </m:oMath>
                </a14:m>
                <a:endParaRPr lang="en-US" sz="2400" dirty="0"/>
              </a:p>
              <a:p>
                <a:r>
                  <a:rPr lang="en-US" sz="2400" i="1" dirty="0"/>
                  <a:t>If we had 3 digits, how many decimal numbers could we represent?</a:t>
                </a:r>
              </a:p>
              <a:p>
                <a:pPr lvl="1"/>
                <a:r>
                  <a:rPr lang="en-US" sz="2400" dirty="0"/>
                  <a:t>1000 numbers: 0, 1, 2, 3,…,999</a:t>
                </a:r>
              </a:p>
              <a:p>
                <a:r>
                  <a:rPr lang="en-US" sz="2400" i="1" dirty="0"/>
                  <a:t>If we had </a:t>
                </a:r>
                <a14:m>
                  <m:oMath xmlns:m="http://schemas.openxmlformats.org/officeDocument/2006/math">
                    <m:r>
                      <a:rPr lang="en-US" sz="2400" i="1" dirty="0">
                        <a:latin typeface="Cambria Math" panose="02040503050406030204" pitchFamily="18" charset="0"/>
                      </a:rPr>
                      <m:t>𝑛</m:t>
                    </m:r>
                  </m:oMath>
                </a14:m>
                <a:r>
                  <a:rPr lang="en-US" sz="2400" i="1" dirty="0"/>
                  <a:t> digits, how many decimal numbers could we represent?</a:t>
                </a:r>
              </a:p>
              <a:p>
                <a:pPr lvl="1"/>
                <a14:m>
                  <m:oMath xmlns:m="http://schemas.openxmlformats.org/officeDocument/2006/math">
                    <m:sSup>
                      <m:sSupPr>
                        <m:ctrlPr>
                          <a:rPr lang="en-US" sz="2400" i="1" dirty="0" smtClean="0">
                            <a:latin typeface="Cambria Math" panose="02040503050406030204" pitchFamily="18" charset="0"/>
                          </a:rPr>
                        </m:ctrlPr>
                      </m:sSupPr>
                      <m:e>
                        <m:r>
                          <a:rPr lang="en-US" sz="2400" i="1" dirty="0" smtClean="0">
                            <a:latin typeface="Cambria Math" panose="02040503050406030204" pitchFamily="18" charset="0"/>
                          </a:rPr>
                          <m:t>10</m:t>
                        </m:r>
                      </m:e>
                      <m:sup>
                        <m:r>
                          <a:rPr lang="en-US" sz="2400" b="0" i="1" dirty="0" smtClean="0">
                            <a:latin typeface="Cambria Math" panose="02040503050406030204" pitchFamily="18" charset="0"/>
                          </a:rPr>
                          <m:t>𝑛</m:t>
                        </m:r>
                      </m:sup>
                    </m:sSup>
                  </m:oMath>
                </a14:m>
                <a:r>
                  <a:rPr lang="en-US" sz="2400" dirty="0"/>
                  <a:t> numbers: </a:t>
                </a:r>
                <a14:m>
                  <m:oMath xmlns:m="http://schemas.openxmlformats.org/officeDocument/2006/math">
                    <m:r>
                      <a:rPr lang="en-US" sz="2400" i="1" dirty="0" smtClean="0">
                        <a:latin typeface="Cambria Math" panose="02040503050406030204" pitchFamily="18" charset="0"/>
                      </a:rPr>
                      <m:t>0, 1, 2, 3,…,</m:t>
                    </m:r>
                    <m:sSup>
                      <m:sSupPr>
                        <m:ctrlPr>
                          <a:rPr lang="en-US" sz="2400" b="0" i="1" dirty="0" smtClean="0">
                            <a:latin typeface="Cambria Math" panose="02040503050406030204" pitchFamily="18" charset="0"/>
                          </a:rPr>
                        </m:ctrlPr>
                      </m:sSupPr>
                      <m:e>
                        <m:r>
                          <a:rPr lang="en-US" sz="2400" b="0" i="1" dirty="0" smtClean="0">
                            <a:latin typeface="Cambria Math" panose="02040503050406030204" pitchFamily="18" charset="0"/>
                          </a:rPr>
                          <m:t>10</m:t>
                        </m:r>
                      </m:e>
                      <m:sup>
                        <m:r>
                          <a:rPr lang="en-US" sz="2400" b="0" i="1" dirty="0" smtClean="0">
                            <a:latin typeface="Cambria Math" panose="02040503050406030204" pitchFamily="18" charset="0"/>
                          </a:rPr>
                          <m:t>𝑛</m:t>
                        </m:r>
                      </m:sup>
                    </m:sSup>
                    <m:r>
                      <a:rPr lang="en-US" sz="2400" b="0" i="1" dirty="0" smtClean="0">
                        <a:latin typeface="Cambria Math" panose="02040503050406030204" pitchFamily="18" charset="0"/>
                      </a:rPr>
                      <m:t>−1</m:t>
                    </m:r>
                  </m:oMath>
                </a14:m>
                <a:endParaRPr lang="en-US" sz="2400" dirty="0"/>
              </a:p>
              <a:p>
                <a:endParaRPr lang="en-US" sz="2400" i="1" dirty="0"/>
              </a:p>
              <a:p>
                <a:endParaRPr lang="en-US" sz="2400" dirty="0"/>
              </a:p>
            </p:txBody>
          </p:sp>
        </mc:Choice>
        <mc:Fallback xmlns="">
          <p:sp>
            <p:nvSpPr>
              <p:cNvPr id="4" name="Content Placeholder 3">
                <a:extLst>
                  <a:ext uri="{FF2B5EF4-FFF2-40B4-BE49-F238E27FC236}">
                    <a16:creationId xmlns:a16="http://schemas.microsoft.com/office/drawing/2014/main" id="{36305670-8675-33F2-5E08-95ECF35721B0}"/>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Tree>
    <p:extLst>
      <p:ext uri="{BB962C8B-B14F-4D97-AF65-F5344CB8AC3E}">
        <p14:creationId xmlns:p14="http://schemas.microsoft.com/office/powerpoint/2010/main" val="837255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10D19-1212-7E10-8DB3-2200759D71F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7C69A12C-C72A-147C-4672-50DA9662F52B}"/>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1FBAF3CE-610C-852B-ACAC-C07619909C54}"/>
              </a:ext>
            </a:extLst>
          </p:cNvPr>
          <p:cNvSpPr>
            <a:spLocks noGrp="1"/>
          </p:cNvSpPr>
          <p:nvPr>
            <p:ph type="sldNum" sz="quarter" idx="12"/>
          </p:nvPr>
        </p:nvSpPr>
        <p:spPr/>
        <p:txBody>
          <a:bodyPr/>
          <a:lstStyle/>
          <a:p>
            <a:fld id="{CC057153-B650-4DEB-B370-79DDCFDCE934}" type="slidenum">
              <a:rPr lang="en-US" smtClean="0"/>
              <a:t>21</a:t>
            </a:fld>
            <a:endParaRPr lang="en-US"/>
          </a:p>
        </p:txBody>
      </p:sp>
      <p:sp>
        <p:nvSpPr>
          <p:cNvPr id="4" name="Content Placeholder 3">
            <a:extLst>
              <a:ext uri="{FF2B5EF4-FFF2-40B4-BE49-F238E27FC236}">
                <a16:creationId xmlns:a16="http://schemas.microsoft.com/office/drawing/2014/main" id="{B494B2AC-C484-7701-48E6-EB39C09D904E}"/>
              </a:ext>
            </a:extLst>
          </p:cNvPr>
          <p:cNvSpPr>
            <a:spLocks noGrp="1"/>
          </p:cNvSpPr>
          <p:nvPr>
            <p:ph idx="1"/>
          </p:nvPr>
        </p:nvSpPr>
        <p:spPr>
          <a:xfrm>
            <a:off x="612647" y="1715532"/>
            <a:ext cx="10817353" cy="4593828"/>
          </a:xfrm>
        </p:spPr>
        <p:txBody>
          <a:bodyPr>
            <a:noAutofit/>
          </a:bodyPr>
          <a:lstStyle/>
          <a:p>
            <a:r>
              <a:rPr lang="en-US" sz="2400" i="1" dirty="0"/>
              <a:t>What digits can we use if we are working on base 5?</a:t>
            </a:r>
          </a:p>
        </p:txBody>
      </p:sp>
    </p:spTree>
    <p:extLst>
      <p:ext uri="{BB962C8B-B14F-4D97-AF65-F5344CB8AC3E}">
        <p14:creationId xmlns:p14="http://schemas.microsoft.com/office/powerpoint/2010/main" val="23725253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A48C8-6910-DBA3-9C2E-3DA83153060C}"/>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0BF52F7-C947-4810-A438-6221F6D08A9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30697897-64E8-3B35-152F-4928C925ABA8}"/>
              </a:ext>
            </a:extLst>
          </p:cNvPr>
          <p:cNvSpPr>
            <a:spLocks noGrp="1"/>
          </p:cNvSpPr>
          <p:nvPr>
            <p:ph type="sldNum" sz="quarter" idx="12"/>
          </p:nvPr>
        </p:nvSpPr>
        <p:spPr/>
        <p:txBody>
          <a:bodyPr/>
          <a:lstStyle/>
          <a:p>
            <a:fld id="{CC057153-B650-4DEB-B370-79DDCFDCE934}" type="slidenum">
              <a:rPr lang="en-US" smtClean="0"/>
              <a:t>22</a:t>
            </a:fld>
            <a:endParaRPr lang="en-US"/>
          </a:p>
        </p:txBody>
      </p:sp>
      <p:sp>
        <p:nvSpPr>
          <p:cNvPr id="4" name="Content Placeholder 3">
            <a:extLst>
              <a:ext uri="{FF2B5EF4-FFF2-40B4-BE49-F238E27FC236}">
                <a16:creationId xmlns:a16="http://schemas.microsoft.com/office/drawing/2014/main" id="{05AC9E99-E546-CEA6-A7E5-2810F4C9BD5E}"/>
              </a:ext>
            </a:extLst>
          </p:cNvPr>
          <p:cNvSpPr>
            <a:spLocks noGrp="1"/>
          </p:cNvSpPr>
          <p:nvPr>
            <p:ph idx="1"/>
          </p:nvPr>
        </p:nvSpPr>
        <p:spPr>
          <a:xfrm>
            <a:off x="612647" y="1715532"/>
            <a:ext cx="10817353" cy="4593828"/>
          </a:xfrm>
        </p:spPr>
        <p:txBody>
          <a:bodyPr>
            <a:noAutofit/>
          </a:bodyPr>
          <a:lstStyle/>
          <a:p>
            <a:r>
              <a:rPr lang="en-US" sz="2400" i="1" dirty="0"/>
              <a:t>What digits can we use if we are working on base 5?</a:t>
            </a:r>
          </a:p>
          <a:p>
            <a:pPr lvl="1"/>
            <a:r>
              <a:rPr lang="en-US" sz="2400" dirty="0"/>
              <a:t>0, 1, 2, 3, 4</a:t>
            </a:r>
          </a:p>
        </p:txBody>
      </p:sp>
    </p:spTree>
    <p:extLst>
      <p:ext uri="{BB962C8B-B14F-4D97-AF65-F5344CB8AC3E}">
        <p14:creationId xmlns:p14="http://schemas.microsoft.com/office/powerpoint/2010/main" val="3775773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4EFC6-83BE-2F55-4E68-0DEFA53B65FA}"/>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A9F6FB6-B5E2-3579-CE5A-738383CA2B70}"/>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4D11234D-D07F-E1D2-ED29-72A7C8CEA6E7}"/>
              </a:ext>
            </a:extLst>
          </p:cNvPr>
          <p:cNvSpPr>
            <a:spLocks noGrp="1"/>
          </p:cNvSpPr>
          <p:nvPr>
            <p:ph type="sldNum" sz="quarter" idx="12"/>
          </p:nvPr>
        </p:nvSpPr>
        <p:spPr/>
        <p:txBody>
          <a:bodyPr/>
          <a:lstStyle/>
          <a:p>
            <a:fld id="{CC057153-B650-4DEB-B370-79DDCFDCE934}" type="slidenum">
              <a:rPr lang="en-US" smtClean="0"/>
              <a:t>23</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5759EB03-81FC-8F02-D7ED-110D204161F4}"/>
                  </a:ext>
                </a:extLst>
              </p:cNvPr>
              <p:cNvSpPr>
                <a:spLocks noGrp="1"/>
              </p:cNvSpPr>
              <p:nvPr>
                <p:ph idx="1"/>
              </p:nvPr>
            </p:nvSpPr>
            <p:spPr>
              <a:xfrm>
                <a:off x="612647" y="1715532"/>
                <a:ext cx="10817353" cy="4593828"/>
              </a:xfrm>
            </p:spPr>
            <p:txBody>
              <a:bodyPr>
                <a:noAutofit/>
              </a:bodyPr>
              <a:lstStyle/>
              <a:p>
                <a:r>
                  <a:rPr lang="en-US" sz="2400" i="1" dirty="0"/>
                  <a:t>What number is </a:t>
                </a:r>
                <a14:m>
                  <m:oMath xmlns:m="http://schemas.openxmlformats.org/officeDocument/2006/math">
                    <m:sSub>
                      <m:sSubPr>
                        <m:ctrlPr>
                          <a:rPr lang="en-US" sz="2400" i="1" dirty="0" smtClean="0">
                            <a:latin typeface="Cambria Math" panose="02040503050406030204" pitchFamily="18" charset="0"/>
                            <a:ea typeface="Cambria Math" panose="02040503050406030204" pitchFamily="18" charset="0"/>
                          </a:rPr>
                        </m:ctrlPr>
                      </m:sSubPr>
                      <m:e>
                        <m:r>
                          <a:rPr lang="en-US" sz="2400" i="1" dirty="0" smtClean="0">
                            <a:latin typeface="Cambria Math" panose="02040503050406030204" pitchFamily="18" charset="0"/>
                            <a:ea typeface="Cambria Math" panose="02040503050406030204" pitchFamily="18" charset="0"/>
                          </a:rPr>
                          <m:t>243</m:t>
                        </m:r>
                      </m:e>
                      <m:sub>
                        <m:r>
                          <a:rPr lang="en-US" sz="2400" b="0" i="1" dirty="0" smtClean="0">
                            <a:latin typeface="Cambria Math" panose="02040503050406030204" pitchFamily="18" charset="0"/>
                            <a:ea typeface="Cambria Math" panose="02040503050406030204" pitchFamily="18" charset="0"/>
                          </a:rPr>
                          <m:t>5</m:t>
                        </m:r>
                      </m:sub>
                    </m:sSub>
                  </m:oMath>
                </a14:m>
                <a:r>
                  <a:rPr lang="en-US" sz="2400" i="1" dirty="0"/>
                  <a:t>?</a:t>
                </a:r>
              </a:p>
            </p:txBody>
          </p:sp>
        </mc:Choice>
        <mc:Fallback xmlns="">
          <p:sp>
            <p:nvSpPr>
              <p:cNvPr id="4" name="Content Placeholder 3">
                <a:extLst>
                  <a:ext uri="{FF2B5EF4-FFF2-40B4-BE49-F238E27FC236}">
                    <a16:creationId xmlns:a16="http://schemas.microsoft.com/office/drawing/2014/main" id="{5759EB03-81FC-8F02-D7ED-110D204161F4}"/>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Tree>
    <p:extLst>
      <p:ext uri="{BB962C8B-B14F-4D97-AF65-F5344CB8AC3E}">
        <p14:creationId xmlns:p14="http://schemas.microsoft.com/office/powerpoint/2010/main" val="445002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06757-A7D0-21D3-941B-E064729206F2}"/>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9D116A88-736B-7121-26A4-EFCF987D9C2A}"/>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47DB0C45-CB52-AF90-DB3A-C181362968DF}"/>
              </a:ext>
            </a:extLst>
          </p:cNvPr>
          <p:cNvSpPr>
            <a:spLocks noGrp="1"/>
          </p:cNvSpPr>
          <p:nvPr>
            <p:ph type="sldNum" sz="quarter" idx="12"/>
          </p:nvPr>
        </p:nvSpPr>
        <p:spPr/>
        <p:txBody>
          <a:bodyPr/>
          <a:lstStyle/>
          <a:p>
            <a:fld id="{CC057153-B650-4DEB-B370-79DDCFDCE934}" type="slidenum">
              <a:rPr lang="en-US" smtClean="0"/>
              <a:t>24</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9FA1D59F-B96D-B889-A3D6-F01D59129C84}"/>
                  </a:ext>
                </a:extLst>
              </p:cNvPr>
              <p:cNvSpPr>
                <a:spLocks noGrp="1"/>
              </p:cNvSpPr>
              <p:nvPr>
                <p:ph idx="1"/>
              </p:nvPr>
            </p:nvSpPr>
            <p:spPr>
              <a:xfrm>
                <a:off x="612647" y="1715532"/>
                <a:ext cx="10817353" cy="4593828"/>
              </a:xfrm>
            </p:spPr>
            <p:txBody>
              <a:bodyPr>
                <a:noAutofit/>
              </a:bodyPr>
              <a:lstStyle/>
              <a:p>
                <a:r>
                  <a:rPr lang="en-US" sz="2400" i="1" dirty="0"/>
                  <a:t>What number is </a:t>
                </a:r>
                <a14:m>
                  <m:oMath xmlns:m="http://schemas.openxmlformats.org/officeDocument/2006/math">
                    <m:sSub>
                      <m:sSubPr>
                        <m:ctrlPr>
                          <a:rPr lang="en-US" sz="2400" i="1" dirty="0" smtClean="0">
                            <a:latin typeface="Cambria Math" panose="02040503050406030204" pitchFamily="18" charset="0"/>
                            <a:ea typeface="Cambria Math" panose="02040503050406030204" pitchFamily="18" charset="0"/>
                          </a:rPr>
                        </m:ctrlPr>
                      </m:sSubPr>
                      <m:e>
                        <m:r>
                          <a:rPr lang="en-US" sz="2400" i="1" dirty="0" smtClean="0">
                            <a:latin typeface="Cambria Math" panose="02040503050406030204" pitchFamily="18" charset="0"/>
                            <a:ea typeface="Cambria Math" panose="02040503050406030204" pitchFamily="18" charset="0"/>
                          </a:rPr>
                          <m:t>243</m:t>
                        </m:r>
                      </m:e>
                      <m:sub>
                        <m:r>
                          <a:rPr lang="en-US" sz="2400" b="0" i="1" dirty="0" smtClean="0">
                            <a:latin typeface="Cambria Math" panose="02040503050406030204" pitchFamily="18" charset="0"/>
                            <a:ea typeface="Cambria Math" panose="02040503050406030204" pitchFamily="18" charset="0"/>
                          </a:rPr>
                          <m:t>5</m:t>
                        </m:r>
                      </m:sub>
                    </m:sSub>
                  </m:oMath>
                </a14:m>
                <a:r>
                  <a:rPr lang="en-US" sz="2400" i="1" dirty="0"/>
                  <a:t>?</a:t>
                </a:r>
              </a:p>
              <a:p>
                <a:endParaRPr lang="en-US" sz="2400" i="1" dirty="0"/>
              </a:p>
              <a:p>
                <a:endParaRPr lang="en-US" sz="2400" i="1" dirty="0"/>
              </a:p>
              <a:p>
                <a:endParaRPr lang="en-US" sz="2400" i="1" dirty="0"/>
              </a:p>
              <a:p>
                <a:pPr lvl="1"/>
                <a14:m>
                  <m:oMath xmlns:m="http://schemas.openxmlformats.org/officeDocument/2006/math">
                    <m:r>
                      <m:rPr>
                        <m:nor/>
                      </m:rPr>
                      <a:rPr lang="en-US" sz="2400" i="0" dirty="0">
                        <a:latin typeface="Cambria Math" panose="02040503050406030204" pitchFamily="18" charset="0"/>
                        <a:ea typeface="Cambria Math" panose="02040503050406030204" pitchFamily="18" charset="0"/>
                      </a:rPr>
                      <m:t>243</m:t>
                    </m:r>
                    <m:r>
                      <a:rPr lang="en-US" sz="2400" i="1" baseline="-25000" dirty="0">
                        <a:latin typeface="Cambria Math" panose="02040503050406030204" pitchFamily="18" charset="0"/>
                        <a:ea typeface="Cambria Math" panose="02040503050406030204" pitchFamily="18" charset="0"/>
                      </a:rPr>
                      <m:t>5</m:t>
                    </m:r>
                    <m:r>
                      <a:rPr lang="en-US" sz="2400" i="1">
                        <a:latin typeface="Cambria Math" panose="02040503050406030204" pitchFamily="18" charset="0"/>
                        <a:ea typeface="Cambria Math" panose="02040503050406030204" pitchFamily="18" charset="0"/>
                      </a:rPr>
                      <m:t>=2×</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5</m:t>
                        </m:r>
                      </m:e>
                      <m:sup>
                        <m:r>
                          <a:rPr lang="en-US" sz="2400" i="1">
                            <a:latin typeface="Cambria Math" panose="02040503050406030204" pitchFamily="18" charset="0"/>
                            <a:ea typeface="Cambria Math" panose="02040503050406030204" pitchFamily="18" charset="0"/>
                          </a:rPr>
                          <m:t>2</m:t>
                        </m:r>
                      </m:sup>
                    </m:sSup>
                    <m:r>
                      <a:rPr lang="en-US" sz="2400" i="1">
                        <a:latin typeface="Cambria Math" panose="02040503050406030204" pitchFamily="18" charset="0"/>
                        <a:ea typeface="Cambria Math" panose="02040503050406030204" pitchFamily="18" charset="0"/>
                      </a:rPr>
                      <m:t>+4×</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5</m:t>
                        </m:r>
                      </m:e>
                      <m:sup>
                        <m:r>
                          <a:rPr lang="en-US" sz="2400" i="1">
                            <a:latin typeface="Cambria Math" panose="02040503050406030204" pitchFamily="18" charset="0"/>
                            <a:ea typeface="Cambria Math" panose="02040503050406030204" pitchFamily="18" charset="0"/>
                          </a:rPr>
                          <m:t>1</m:t>
                        </m:r>
                      </m:sup>
                    </m:sSup>
                    <m:r>
                      <a:rPr lang="en-US" sz="2400" i="1">
                        <a:latin typeface="Cambria Math" panose="02040503050406030204" pitchFamily="18" charset="0"/>
                        <a:ea typeface="Cambria Math" panose="02040503050406030204" pitchFamily="18" charset="0"/>
                      </a:rPr>
                      <m:t>+3×</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5</m:t>
                        </m:r>
                      </m:e>
                      <m:sup>
                        <m:r>
                          <a:rPr lang="en-US" sz="2400" i="1">
                            <a:latin typeface="Cambria Math" panose="02040503050406030204" pitchFamily="18" charset="0"/>
                            <a:ea typeface="Cambria Math" panose="02040503050406030204" pitchFamily="18" charset="0"/>
                          </a:rPr>
                          <m:t>0</m:t>
                        </m:r>
                      </m:sup>
                    </m:sSup>
                  </m:oMath>
                </a14:m>
                <a:endParaRPr lang="en-US" sz="2400" baseline="-25000" dirty="0">
                  <a:latin typeface="Cambria Math" panose="02040503050406030204" pitchFamily="18" charset="0"/>
                  <a:ea typeface="Cambria Math" panose="02040503050406030204" pitchFamily="18" charset="0"/>
                </a:endParaRPr>
              </a:p>
            </p:txBody>
          </p:sp>
        </mc:Choice>
        <mc:Fallback xmlns="">
          <p:sp>
            <p:nvSpPr>
              <p:cNvPr id="4" name="Content Placeholder 3">
                <a:extLst>
                  <a:ext uri="{FF2B5EF4-FFF2-40B4-BE49-F238E27FC236}">
                    <a16:creationId xmlns:a16="http://schemas.microsoft.com/office/drawing/2014/main" id="{9FA1D59F-B96D-B889-A3D6-F01D59129C84}"/>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2" name="Table 1">
                <a:extLst>
                  <a:ext uri="{FF2B5EF4-FFF2-40B4-BE49-F238E27FC236}">
                    <a16:creationId xmlns:a16="http://schemas.microsoft.com/office/drawing/2014/main" id="{0F2FA5D9-F2C7-4CCF-CA84-6C1497C10668}"/>
                  </a:ext>
                </a:extLst>
              </p:cNvPr>
              <p:cNvGraphicFramePr>
                <a:graphicFrameLocks noGrp="1"/>
              </p:cNvGraphicFramePr>
              <p:nvPr/>
            </p:nvGraphicFramePr>
            <p:xfrm>
              <a:off x="1717481" y="2922540"/>
              <a:ext cx="5603073" cy="914400"/>
            </p:xfrm>
            <a:graphic>
              <a:graphicData uri="http://schemas.openxmlformats.org/drawingml/2006/table">
                <a:tbl>
                  <a:tblPr firstRow="1" bandRow="1">
                    <a:tableStyleId>{5940675A-B579-460E-94D1-54222C63F5DA}</a:tableStyleId>
                  </a:tblPr>
                  <a:tblGrid>
                    <a:gridCol w="1867691">
                      <a:extLst>
                        <a:ext uri="{9D8B030D-6E8A-4147-A177-3AD203B41FA5}">
                          <a16:colId xmlns:a16="http://schemas.microsoft.com/office/drawing/2014/main" val="1500213618"/>
                        </a:ext>
                      </a:extLst>
                    </a:gridCol>
                    <a:gridCol w="1867691">
                      <a:extLst>
                        <a:ext uri="{9D8B030D-6E8A-4147-A177-3AD203B41FA5}">
                          <a16:colId xmlns:a16="http://schemas.microsoft.com/office/drawing/2014/main" val="2324606823"/>
                        </a:ext>
                      </a:extLst>
                    </a:gridCol>
                    <a:gridCol w="1867691">
                      <a:extLst>
                        <a:ext uri="{9D8B030D-6E8A-4147-A177-3AD203B41FA5}">
                          <a16:colId xmlns:a16="http://schemas.microsoft.com/office/drawing/2014/main" val="3306935064"/>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5</m:t>
                                    </m:r>
                                  </m:e>
                                  <m:sup>
                                    <m:r>
                                      <a:rPr lang="en-US" sz="2400" b="0" i="1" dirty="0" smtClean="0">
                                        <a:latin typeface="Cambria Math" panose="02040503050406030204" pitchFamily="18" charset="0"/>
                                        <a:ea typeface="Cambria Math" panose="02040503050406030204" pitchFamily="18" charset="0"/>
                                      </a:rPr>
                                      <m:t>2</m:t>
                                    </m:r>
                                  </m:sup>
                                </m:sSup>
                                <m:r>
                                  <a:rPr lang="en-US" sz="2400" b="0" i="1" dirty="0" smtClean="0">
                                    <a:latin typeface="Cambria Math" panose="02040503050406030204" pitchFamily="18" charset="0"/>
                                    <a:ea typeface="Cambria Math" panose="02040503050406030204" pitchFamily="18" charset="0"/>
                                  </a:rPr>
                                  <m:t>=25</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5</m:t>
                                    </m:r>
                                  </m:e>
                                  <m:sup>
                                    <m:r>
                                      <a:rPr lang="en-US" sz="2400" b="0" i="1" dirty="0" smtClean="0">
                                        <a:latin typeface="Cambria Math" panose="02040503050406030204" pitchFamily="18" charset="0"/>
                                        <a:ea typeface="Cambria Math" panose="02040503050406030204" pitchFamily="18" charset="0"/>
                                      </a:rPr>
                                      <m:t>1</m:t>
                                    </m:r>
                                  </m:sup>
                                </m:sSup>
                                <m:r>
                                  <a:rPr lang="en-US" sz="2400" b="0" i="1" dirty="0" smtClean="0">
                                    <a:latin typeface="Cambria Math" panose="02040503050406030204" pitchFamily="18" charset="0"/>
                                    <a:ea typeface="Cambria Math" panose="02040503050406030204" pitchFamily="18" charset="0"/>
                                  </a:rPr>
                                  <m:t>=5</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5</m:t>
                                    </m:r>
                                  </m:e>
                                  <m:sup>
                                    <m:r>
                                      <a:rPr lang="en-US" sz="2400" b="0" i="1" dirty="0" smtClean="0">
                                        <a:latin typeface="Cambria Math" panose="02040503050406030204" pitchFamily="18" charset="0"/>
                                        <a:ea typeface="Cambria Math" panose="02040503050406030204" pitchFamily="18" charset="0"/>
                                      </a:rPr>
                                      <m:t>0</m:t>
                                    </m:r>
                                  </m:sup>
                                </m:sSup>
                                <m:r>
                                  <a:rPr lang="en-US" sz="2400" b="0" i="1" dirty="0" smtClean="0">
                                    <a:latin typeface="Cambria Math" panose="02040503050406030204" pitchFamily="18" charset="0"/>
                                    <a:ea typeface="Cambria Math" panose="02040503050406030204" pitchFamily="18" charset="0"/>
                                  </a:rPr>
                                  <m:t>=</m:t>
                                </m:r>
                                <m:r>
                                  <a:rPr lang="en-US" sz="2400" i="1" dirty="0" smtClean="0">
                                    <a:latin typeface="Cambria Math" panose="02040503050406030204" pitchFamily="18" charset="0"/>
                                    <a:ea typeface="Cambria Math" panose="02040503050406030204" pitchFamily="18" charset="0"/>
                                  </a:rPr>
                                  <m:t> 1</m:t>
                                </m:r>
                              </m:oMath>
                            </m:oMathPara>
                          </a14:m>
                          <a:endParaRPr lang="en-US" sz="2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002001436"/>
                      </a:ext>
                    </a:extLst>
                  </a:tr>
                  <a:tr h="370840">
                    <a:tc>
                      <a:txBody>
                        <a:bodyPr/>
                        <a:lstStyle/>
                        <a:p>
                          <a:pPr algn="ctr"/>
                          <a:r>
                            <a:rPr lang="en-US" sz="2400" dirty="0">
                              <a:latin typeface="Cambria Math" panose="02040503050406030204" pitchFamily="18" charset="0"/>
                              <a:ea typeface="Cambria Math" panose="02040503050406030204" pitchFamily="18" charset="0"/>
                            </a:rPr>
                            <a:t>2</a:t>
                          </a:r>
                        </a:p>
                      </a:txBody>
                      <a:tcPr/>
                    </a:tc>
                    <a:tc>
                      <a:txBody>
                        <a:bodyPr/>
                        <a:lstStyle/>
                        <a:p>
                          <a:pPr algn="ctr"/>
                          <a:r>
                            <a:rPr lang="en-US" sz="2400" dirty="0">
                              <a:latin typeface="Cambria Math" panose="02040503050406030204" pitchFamily="18" charset="0"/>
                              <a:ea typeface="Cambria Math" panose="02040503050406030204" pitchFamily="18" charset="0"/>
                            </a:rPr>
                            <a:t>4</a:t>
                          </a:r>
                        </a:p>
                      </a:txBody>
                      <a:tcPr/>
                    </a:tc>
                    <a:tc>
                      <a:txBody>
                        <a:bodyPr/>
                        <a:lstStyle/>
                        <a:p>
                          <a:pPr algn="ctr"/>
                          <a:r>
                            <a:rPr lang="en-US" sz="2400" dirty="0">
                              <a:latin typeface="Cambria Math" panose="02040503050406030204" pitchFamily="18" charset="0"/>
                              <a:ea typeface="Cambria Math" panose="02040503050406030204" pitchFamily="18" charset="0"/>
                            </a:rPr>
                            <a:t>3</a:t>
                          </a:r>
                        </a:p>
                      </a:txBody>
                      <a:tcPr/>
                    </a:tc>
                    <a:extLst>
                      <a:ext uri="{0D108BD9-81ED-4DB2-BD59-A6C34878D82A}">
                        <a16:rowId xmlns:a16="http://schemas.microsoft.com/office/drawing/2014/main" val="806367913"/>
                      </a:ext>
                    </a:extLst>
                  </a:tr>
                </a:tbl>
              </a:graphicData>
            </a:graphic>
          </p:graphicFrame>
        </mc:Choice>
        <mc:Fallback xmlns="">
          <p:graphicFrame>
            <p:nvGraphicFramePr>
              <p:cNvPr id="2" name="Table 1">
                <a:extLst>
                  <a:ext uri="{FF2B5EF4-FFF2-40B4-BE49-F238E27FC236}">
                    <a16:creationId xmlns:a16="http://schemas.microsoft.com/office/drawing/2014/main" id="{0F2FA5D9-F2C7-4CCF-CA84-6C1497C10668}"/>
                  </a:ext>
                </a:extLst>
              </p:cNvPr>
              <p:cNvGraphicFramePr>
                <a:graphicFrameLocks noGrp="1"/>
              </p:cNvGraphicFramePr>
              <p:nvPr/>
            </p:nvGraphicFramePr>
            <p:xfrm>
              <a:off x="1717481" y="2922540"/>
              <a:ext cx="5603073" cy="914400"/>
            </p:xfrm>
            <a:graphic>
              <a:graphicData uri="http://schemas.openxmlformats.org/drawingml/2006/table">
                <a:tbl>
                  <a:tblPr firstRow="1" bandRow="1">
                    <a:tableStyleId>{5940675A-B579-460E-94D1-54222C63F5DA}</a:tableStyleId>
                  </a:tblPr>
                  <a:tblGrid>
                    <a:gridCol w="1867691">
                      <a:extLst>
                        <a:ext uri="{9D8B030D-6E8A-4147-A177-3AD203B41FA5}">
                          <a16:colId xmlns:a16="http://schemas.microsoft.com/office/drawing/2014/main" val="1500213618"/>
                        </a:ext>
                      </a:extLst>
                    </a:gridCol>
                    <a:gridCol w="1867691">
                      <a:extLst>
                        <a:ext uri="{9D8B030D-6E8A-4147-A177-3AD203B41FA5}">
                          <a16:colId xmlns:a16="http://schemas.microsoft.com/office/drawing/2014/main" val="2324606823"/>
                        </a:ext>
                      </a:extLst>
                    </a:gridCol>
                    <a:gridCol w="1867691">
                      <a:extLst>
                        <a:ext uri="{9D8B030D-6E8A-4147-A177-3AD203B41FA5}">
                          <a16:colId xmlns:a16="http://schemas.microsoft.com/office/drawing/2014/main" val="3306935064"/>
                        </a:ext>
                      </a:extLst>
                    </a:gridCol>
                  </a:tblGrid>
                  <a:tr h="457200">
                    <a:tc>
                      <a:txBody>
                        <a:bodyPr/>
                        <a:lstStyle/>
                        <a:p>
                          <a:endParaRPr lang="en-US"/>
                        </a:p>
                      </a:txBody>
                      <a:tcPr>
                        <a:blipFill>
                          <a:blip r:embed="rId4"/>
                          <a:stretch>
                            <a:fillRect l="-680" t="-2703" r="-201361" b="-124324"/>
                          </a:stretch>
                        </a:blipFill>
                      </a:tcPr>
                    </a:tc>
                    <a:tc>
                      <a:txBody>
                        <a:bodyPr/>
                        <a:lstStyle/>
                        <a:p>
                          <a:endParaRPr lang="en-US"/>
                        </a:p>
                      </a:txBody>
                      <a:tcPr>
                        <a:blipFill>
                          <a:blip r:embed="rId4"/>
                          <a:stretch>
                            <a:fillRect l="-100000" t="-2703" r="-100000" b="-124324"/>
                          </a:stretch>
                        </a:blipFill>
                      </a:tcPr>
                    </a:tc>
                    <a:tc>
                      <a:txBody>
                        <a:bodyPr/>
                        <a:lstStyle/>
                        <a:p>
                          <a:endParaRPr lang="en-US"/>
                        </a:p>
                      </a:txBody>
                      <a:tcPr>
                        <a:blipFill>
                          <a:blip r:embed="rId4"/>
                          <a:stretch>
                            <a:fillRect l="-201361" t="-2703" r="-680" b="-124324"/>
                          </a:stretch>
                        </a:blipFill>
                      </a:tcPr>
                    </a:tc>
                    <a:extLst>
                      <a:ext uri="{0D108BD9-81ED-4DB2-BD59-A6C34878D82A}">
                        <a16:rowId xmlns:a16="http://schemas.microsoft.com/office/drawing/2014/main" val="1002001436"/>
                      </a:ext>
                    </a:extLst>
                  </a:tr>
                  <a:tr h="457200">
                    <a:tc>
                      <a:txBody>
                        <a:bodyPr/>
                        <a:lstStyle/>
                        <a:p>
                          <a:pPr algn="ctr"/>
                          <a:r>
                            <a:rPr lang="en-US" sz="2400" dirty="0">
                              <a:latin typeface="Cambria Math" panose="02040503050406030204" pitchFamily="18" charset="0"/>
                              <a:ea typeface="Cambria Math" panose="02040503050406030204" pitchFamily="18" charset="0"/>
                            </a:rPr>
                            <a:t>2</a:t>
                          </a:r>
                        </a:p>
                      </a:txBody>
                      <a:tcPr/>
                    </a:tc>
                    <a:tc>
                      <a:txBody>
                        <a:bodyPr/>
                        <a:lstStyle/>
                        <a:p>
                          <a:pPr algn="ctr"/>
                          <a:r>
                            <a:rPr lang="en-US" sz="2400" dirty="0">
                              <a:latin typeface="Cambria Math" panose="02040503050406030204" pitchFamily="18" charset="0"/>
                              <a:ea typeface="Cambria Math" panose="02040503050406030204" pitchFamily="18" charset="0"/>
                            </a:rPr>
                            <a:t>4</a:t>
                          </a:r>
                        </a:p>
                      </a:txBody>
                      <a:tcPr/>
                    </a:tc>
                    <a:tc>
                      <a:txBody>
                        <a:bodyPr/>
                        <a:lstStyle/>
                        <a:p>
                          <a:pPr algn="ctr"/>
                          <a:r>
                            <a:rPr lang="en-US" sz="2400" dirty="0">
                              <a:latin typeface="Cambria Math" panose="02040503050406030204" pitchFamily="18" charset="0"/>
                              <a:ea typeface="Cambria Math" panose="02040503050406030204" pitchFamily="18" charset="0"/>
                            </a:rPr>
                            <a:t>3</a:t>
                          </a:r>
                        </a:p>
                      </a:txBody>
                      <a:tcPr/>
                    </a:tc>
                    <a:extLst>
                      <a:ext uri="{0D108BD9-81ED-4DB2-BD59-A6C34878D82A}">
                        <a16:rowId xmlns:a16="http://schemas.microsoft.com/office/drawing/2014/main" val="806367913"/>
                      </a:ext>
                    </a:extLst>
                  </a:tr>
                </a:tbl>
              </a:graphicData>
            </a:graphic>
          </p:graphicFrame>
        </mc:Fallback>
      </mc:AlternateContent>
    </p:spTree>
    <p:extLst>
      <p:ext uri="{BB962C8B-B14F-4D97-AF65-F5344CB8AC3E}">
        <p14:creationId xmlns:p14="http://schemas.microsoft.com/office/powerpoint/2010/main" val="3793439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CF8E5-86C9-E5A6-D56C-1B7B7CEA26C2}"/>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EC0D45D7-354C-721E-290E-F652EB9ECC79}"/>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D66E4533-59E8-318F-35D9-3F33287777EE}"/>
              </a:ext>
            </a:extLst>
          </p:cNvPr>
          <p:cNvSpPr>
            <a:spLocks noGrp="1"/>
          </p:cNvSpPr>
          <p:nvPr>
            <p:ph type="sldNum" sz="quarter" idx="12"/>
          </p:nvPr>
        </p:nvSpPr>
        <p:spPr/>
        <p:txBody>
          <a:bodyPr/>
          <a:lstStyle/>
          <a:p>
            <a:fld id="{CC057153-B650-4DEB-B370-79DDCFDCE934}" type="slidenum">
              <a:rPr lang="en-US" smtClean="0"/>
              <a:t>25</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8B00607D-6BF5-8607-0213-28C94A9A8E8D}"/>
                  </a:ext>
                </a:extLst>
              </p:cNvPr>
              <p:cNvSpPr>
                <a:spLocks noGrp="1"/>
              </p:cNvSpPr>
              <p:nvPr>
                <p:ph idx="1"/>
              </p:nvPr>
            </p:nvSpPr>
            <p:spPr>
              <a:xfrm>
                <a:off x="612647" y="1715532"/>
                <a:ext cx="10817353" cy="4593828"/>
              </a:xfrm>
            </p:spPr>
            <p:txBody>
              <a:bodyPr>
                <a:noAutofit/>
              </a:bodyPr>
              <a:lstStyle/>
              <a:p>
                <a:r>
                  <a:rPr lang="en-US" sz="2400" i="1" dirty="0"/>
                  <a:t>What number is </a:t>
                </a:r>
                <a14:m>
                  <m:oMath xmlns:m="http://schemas.openxmlformats.org/officeDocument/2006/math">
                    <m:sSub>
                      <m:sSubPr>
                        <m:ctrlPr>
                          <a:rPr lang="en-US" sz="2400" i="1" dirty="0" smtClean="0">
                            <a:latin typeface="Cambria Math" panose="02040503050406030204" pitchFamily="18" charset="0"/>
                            <a:ea typeface="Cambria Math" panose="02040503050406030204" pitchFamily="18" charset="0"/>
                          </a:rPr>
                        </m:ctrlPr>
                      </m:sSubPr>
                      <m:e>
                        <m:r>
                          <a:rPr lang="en-US" sz="2400" i="1" dirty="0" smtClean="0">
                            <a:latin typeface="Cambria Math" panose="02040503050406030204" pitchFamily="18" charset="0"/>
                            <a:ea typeface="Cambria Math" panose="02040503050406030204" pitchFamily="18" charset="0"/>
                          </a:rPr>
                          <m:t>243</m:t>
                        </m:r>
                      </m:e>
                      <m:sub>
                        <m:r>
                          <a:rPr lang="en-US" sz="2400" b="0" i="1" dirty="0" smtClean="0">
                            <a:latin typeface="Cambria Math" panose="02040503050406030204" pitchFamily="18" charset="0"/>
                            <a:ea typeface="Cambria Math" panose="02040503050406030204" pitchFamily="18" charset="0"/>
                          </a:rPr>
                          <m:t>5</m:t>
                        </m:r>
                      </m:sub>
                    </m:sSub>
                  </m:oMath>
                </a14:m>
                <a:r>
                  <a:rPr lang="en-US" sz="2400" i="1" dirty="0"/>
                  <a:t>?</a:t>
                </a:r>
              </a:p>
              <a:p>
                <a:endParaRPr lang="en-US" sz="2400" i="1" dirty="0"/>
              </a:p>
              <a:p>
                <a:endParaRPr lang="en-US" sz="2400" i="1" dirty="0"/>
              </a:p>
              <a:p>
                <a:endParaRPr lang="en-US" sz="2400" i="1" dirty="0"/>
              </a:p>
              <a:p>
                <a:pPr lvl="1"/>
                <a14:m>
                  <m:oMath xmlns:m="http://schemas.openxmlformats.org/officeDocument/2006/math">
                    <m:r>
                      <m:rPr>
                        <m:nor/>
                      </m:rPr>
                      <a:rPr lang="en-US" sz="2400" i="0" dirty="0">
                        <a:latin typeface="Cambria Math" panose="02040503050406030204" pitchFamily="18" charset="0"/>
                        <a:ea typeface="Cambria Math" panose="02040503050406030204" pitchFamily="18" charset="0"/>
                      </a:rPr>
                      <m:t>243</m:t>
                    </m:r>
                    <m:r>
                      <a:rPr lang="en-US" sz="2400" i="1" baseline="-25000" dirty="0">
                        <a:latin typeface="Cambria Math" panose="02040503050406030204" pitchFamily="18" charset="0"/>
                        <a:ea typeface="Cambria Math" panose="02040503050406030204" pitchFamily="18" charset="0"/>
                      </a:rPr>
                      <m:t>5</m:t>
                    </m:r>
                    <m:r>
                      <a:rPr lang="en-US" sz="2400" i="1">
                        <a:latin typeface="Cambria Math" panose="02040503050406030204" pitchFamily="18" charset="0"/>
                        <a:ea typeface="Cambria Math" panose="02040503050406030204" pitchFamily="18" charset="0"/>
                      </a:rPr>
                      <m:t>=2×</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5</m:t>
                        </m:r>
                      </m:e>
                      <m:sup>
                        <m:r>
                          <a:rPr lang="en-US" sz="2400" i="1">
                            <a:latin typeface="Cambria Math" panose="02040503050406030204" pitchFamily="18" charset="0"/>
                            <a:ea typeface="Cambria Math" panose="02040503050406030204" pitchFamily="18" charset="0"/>
                          </a:rPr>
                          <m:t>2</m:t>
                        </m:r>
                      </m:sup>
                    </m:sSup>
                    <m:r>
                      <a:rPr lang="en-US" sz="2400" i="1">
                        <a:latin typeface="Cambria Math" panose="02040503050406030204" pitchFamily="18" charset="0"/>
                        <a:ea typeface="Cambria Math" panose="02040503050406030204" pitchFamily="18" charset="0"/>
                      </a:rPr>
                      <m:t>+4×</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5</m:t>
                        </m:r>
                      </m:e>
                      <m:sup>
                        <m:r>
                          <a:rPr lang="en-US" sz="2400" i="1">
                            <a:latin typeface="Cambria Math" panose="02040503050406030204" pitchFamily="18" charset="0"/>
                            <a:ea typeface="Cambria Math" panose="02040503050406030204" pitchFamily="18" charset="0"/>
                          </a:rPr>
                          <m:t>1</m:t>
                        </m:r>
                      </m:sup>
                    </m:sSup>
                    <m:r>
                      <a:rPr lang="en-US" sz="2400" i="1">
                        <a:latin typeface="Cambria Math" panose="02040503050406030204" pitchFamily="18" charset="0"/>
                        <a:ea typeface="Cambria Math" panose="02040503050406030204" pitchFamily="18" charset="0"/>
                      </a:rPr>
                      <m:t>+3×</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5</m:t>
                        </m:r>
                      </m:e>
                      <m:sup>
                        <m:r>
                          <a:rPr lang="en-US" sz="2400" i="1">
                            <a:latin typeface="Cambria Math" panose="02040503050406030204" pitchFamily="18" charset="0"/>
                            <a:ea typeface="Cambria Math" panose="02040503050406030204" pitchFamily="18" charset="0"/>
                          </a:rPr>
                          <m:t>0</m:t>
                        </m:r>
                      </m:sup>
                    </m:sSup>
                    <m:r>
                      <a:rPr lang="en-US" sz="2400" b="0" i="0"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2×25+4×5+3=73</m:t>
                    </m:r>
                    <m:r>
                      <a:rPr lang="en-US" sz="2400" i="1" baseline="-25000">
                        <a:latin typeface="Cambria Math" panose="02040503050406030204" pitchFamily="18" charset="0"/>
                        <a:ea typeface="Cambria Math" panose="02040503050406030204" pitchFamily="18" charset="0"/>
                      </a:rPr>
                      <m:t>10</m:t>
                    </m:r>
                  </m:oMath>
                </a14:m>
                <a:endParaRPr lang="en-US" sz="2200" baseline="-25000" dirty="0">
                  <a:latin typeface="Cambria Math" panose="02040503050406030204" pitchFamily="18" charset="0"/>
                  <a:ea typeface="Cambria Math" panose="02040503050406030204" pitchFamily="18" charset="0"/>
                </a:endParaRPr>
              </a:p>
            </p:txBody>
          </p:sp>
        </mc:Choice>
        <mc:Fallback xmlns="">
          <p:sp>
            <p:nvSpPr>
              <p:cNvPr id="4" name="Content Placeholder 3">
                <a:extLst>
                  <a:ext uri="{FF2B5EF4-FFF2-40B4-BE49-F238E27FC236}">
                    <a16:creationId xmlns:a16="http://schemas.microsoft.com/office/drawing/2014/main" id="{8B00607D-6BF5-8607-0213-28C94A9A8E8D}"/>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2" name="Table 1">
                <a:extLst>
                  <a:ext uri="{FF2B5EF4-FFF2-40B4-BE49-F238E27FC236}">
                    <a16:creationId xmlns:a16="http://schemas.microsoft.com/office/drawing/2014/main" id="{EACF761F-F2E0-A40B-9F21-50A8B84709AB}"/>
                  </a:ext>
                </a:extLst>
              </p:cNvPr>
              <p:cNvGraphicFramePr>
                <a:graphicFrameLocks noGrp="1"/>
              </p:cNvGraphicFramePr>
              <p:nvPr/>
            </p:nvGraphicFramePr>
            <p:xfrm>
              <a:off x="1717481" y="2922540"/>
              <a:ext cx="5603073" cy="914400"/>
            </p:xfrm>
            <a:graphic>
              <a:graphicData uri="http://schemas.openxmlformats.org/drawingml/2006/table">
                <a:tbl>
                  <a:tblPr firstRow="1" bandRow="1">
                    <a:tableStyleId>{5940675A-B579-460E-94D1-54222C63F5DA}</a:tableStyleId>
                  </a:tblPr>
                  <a:tblGrid>
                    <a:gridCol w="1867691">
                      <a:extLst>
                        <a:ext uri="{9D8B030D-6E8A-4147-A177-3AD203B41FA5}">
                          <a16:colId xmlns:a16="http://schemas.microsoft.com/office/drawing/2014/main" val="1500213618"/>
                        </a:ext>
                      </a:extLst>
                    </a:gridCol>
                    <a:gridCol w="1867691">
                      <a:extLst>
                        <a:ext uri="{9D8B030D-6E8A-4147-A177-3AD203B41FA5}">
                          <a16:colId xmlns:a16="http://schemas.microsoft.com/office/drawing/2014/main" val="2324606823"/>
                        </a:ext>
                      </a:extLst>
                    </a:gridCol>
                    <a:gridCol w="1867691">
                      <a:extLst>
                        <a:ext uri="{9D8B030D-6E8A-4147-A177-3AD203B41FA5}">
                          <a16:colId xmlns:a16="http://schemas.microsoft.com/office/drawing/2014/main" val="3306935064"/>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5</m:t>
                                    </m:r>
                                  </m:e>
                                  <m:sup>
                                    <m:r>
                                      <a:rPr lang="en-US" sz="2400" b="0" i="1" dirty="0" smtClean="0">
                                        <a:latin typeface="Cambria Math" panose="02040503050406030204" pitchFamily="18" charset="0"/>
                                        <a:ea typeface="Cambria Math" panose="02040503050406030204" pitchFamily="18" charset="0"/>
                                      </a:rPr>
                                      <m:t>2</m:t>
                                    </m:r>
                                  </m:sup>
                                </m:sSup>
                                <m:r>
                                  <a:rPr lang="en-US" sz="2400" b="0" i="1" dirty="0" smtClean="0">
                                    <a:latin typeface="Cambria Math" panose="02040503050406030204" pitchFamily="18" charset="0"/>
                                    <a:ea typeface="Cambria Math" panose="02040503050406030204" pitchFamily="18" charset="0"/>
                                  </a:rPr>
                                  <m:t>=25</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5</m:t>
                                    </m:r>
                                  </m:e>
                                  <m:sup>
                                    <m:r>
                                      <a:rPr lang="en-US" sz="2400" b="0" i="1" dirty="0" smtClean="0">
                                        <a:latin typeface="Cambria Math" panose="02040503050406030204" pitchFamily="18" charset="0"/>
                                        <a:ea typeface="Cambria Math" panose="02040503050406030204" pitchFamily="18" charset="0"/>
                                      </a:rPr>
                                      <m:t>1</m:t>
                                    </m:r>
                                  </m:sup>
                                </m:sSup>
                                <m:r>
                                  <a:rPr lang="en-US" sz="2400" b="0" i="1" dirty="0" smtClean="0">
                                    <a:latin typeface="Cambria Math" panose="02040503050406030204" pitchFamily="18" charset="0"/>
                                    <a:ea typeface="Cambria Math" panose="02040503050406030204" pitchFamily="18" charset="0"/>
                                  </a:rPr>
                                  <m:t>=5</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5</m:t>
                                    </m:r>
                                  </m:e>
                                  <m:sup>
                                    <m:r>
                                      <a:rPr lang="en-US" sz="2400" b="0" i="1" dirty="0" smtClean="0">
                                        <a:latin typeface="Cambria Math" panose="02040503050406030204" pitchFamily="18" charset="0"/>
                                        <a:ea typeface="Cambria Math" panose="02040503050406030204" pitchFamily="18" charset="0"/>
                                      </a:rPr>
                                      <m:t>0</m:t>
                                    </m:r>
                                  </m:sup>
                                </m:sSup>
                                <m:r>
                                  <a:rPr lang="en-US" sz="2400" b="0" i="1" dirty="0" smtClean="0">
                                    <a:latin typeface="Cambria Math" panose="02040503050406030204" pitchFamily="18" charset="0"/>
                                    <a:ea typeface="Cambria Math" panose="02040503050406030204" pitchFamily="18" charset="0"/>
                                  </a:rPr>
                                  <m:t>=</m:t>
                                </m:r>
                                <m:r>
                                  <a:rPr lang="en-US" sz="2400" i="1" dirty="0" smtClean="0">
                                    <a:latin typeface="Cambria Math" panose="02040503050406030204" pitchFamily="18" charset="0"/>
                                    <a:ea typeface="Cambria Math" panose="02040503050406030204" pitchFamily="18" charset="0"/>
                                  </a:rPr>
                                  <m:t> 1</m:t>
                                </m:r>
                              </m:oMath>
                            </m:oMathPara>
                          </a14:m>
                          <a:endParaRPr lang="en-US" sz="2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002001436"/>
                      </a:ext>
                    </a:extLst>
                  </a:tr>
                  <a:tr h="370840">
                    <a:tc>
                      <a:txBody>
                        <a:bodyPr/>
                        <a:lstStyle/>
                        <a:p>
                          <a:pPr algn="ctr"/>
                          <a:r>
                            <a:rPr lang="en-US" sz="2400" dirty="0">
                              <a:latin typeface="Cambria Math" panose="02040503050406030204" pitchFamily="18" charset="0"/>
                              <a:ea typeface="Cambria Math" panose="02040503050406030204" pitchFamily="18" charset="0"/>
                            </a:rPr>
                            <a:t>2</a:t>
                          </a:r>
                        </a:p>
                      </a:txBody>
                      <a:tcPr/>
                    </a:tc>
                    <a:tc>
                      <a:txBody>
                        <a:bodyPr/>
                        <a:lstStyle/>
                        <a:p>
                          <a:pPr algn="ctr"/>
                          <a:r>
                            <a:rPr lang="en-US" sz="2400" dirty="0">
                              <a:latin typeface="Cambria Math" panose="02040503050406030204" pitchFamily="18" charset="0"/>
                              <a:ea typeface="Cambria Math" panose="02040503050406030204" pitchFamily="18" charset="0"/>
                            </a:rPr>
                            <a:t>4</a:t>
                          </a:r>
                        </a:p>
                      </a:txBody>
                      <a:tcPr/>
                    </a:tc>
                    <a:tc>
                      <a:txBody>
                        <a:bodyPr/>
                        <a:lstStyle/>
                        <a:p>
                          <a:pPr algn="ctr"/>
                          <a:r>
                            <a:rPr lang="en-US" sz="2400" dirty="0">
                              <a:latin typeface="Cambria Math" panose="02040503050406030204" pitchFamily="18" charset="0"/>
                              <a:ea typeface="Cambria Math" panose="02040503050406030204" pitchFamily="18" charset="0"/>
                            </a:rPr>
                            <a:t>3</a:t>
                          </a:r>
                        </a:p>
                      </a:txBody>
                      <a:tcPr/>
                    </a:tc>
                    <a:extLst>
                      <a:ext uri="{0D108BD9-81ED-4DB2-BD59-A6C34878D82A}">
                        <a16:rowId xmlns:a16="http://schemas.microsoft.com/office/drawing/2014/main" val="806367913"/>
                      </a:ext>
                    </a:extLst>
                  </a:tr>
                </a:tbl>
              </a:graphicData>
            </a:graphic>
          </p:graphicFrame>
        </mc:Choice>
        <mc:Fallback xmlns="">
          <p:graphicFrame>
            <p:nvGraphicFramePr>
              <p:cNvPr id="2" name="Table 1">
                <a:extLst>
                  <a:ext uri="{FF2B5EF4-FFF2-40B4-BE49-F238E27FC236}">
                    <a16:creationId xmlns:a16="http://schemas.microsoft.com/office/drawing/2014/main" id="{0F2FA5D9-F2C7-4CCF-CA84-6C1497C10668}"/>
                  </a:ext>
                </a:extLst>
              </p:cNvPr>
              <p:cNvGraphicFramePr>
                <a:graphicFrameLocks noGrp="1"/>
              </p:cNvGraphicFramePr>
              <p:nvPr/>
            </p:nvGraphicFramePr>
            <p:xfrm>
              <a:off x="1717481" y="2922540"/>
              <a:ext cx="5603073" cy="914400"/>
            </p:xfrm>
            <a:graphic>
              <a:graphicData uri="http://schemas.openxmlformats.org/drawingml/2006/table">
                <a:tbl>
                  <a:tblPr firstRow="1" bandRow="1">
                    <a:tableStyleId>{5940675A-B579-460E-94D1-54222C63F5DA}</a:tableStyleId>
                  </a:tblPr>
                  <a:tblGrid>
                    <a:gridCol w="1867691">
                      <a:extLst>
                        <a:ext uri="{9D8B030D-6E8A-4147-A177-3AD203B41FA5}">
                          <a16:colId xmlns:a16="http://schemas.microsoft.com/office/drawing/2014/main" val="1500213618"/>
                        </a:ext>
                      </a:extLst>
                    </a:gridCol>
                    <a:gridCol w="1867691">
                      <a:extLst>
                        <a:ext uri="{9D8B030D-6E8A-4147-A177-3AD203B41FA5}">
                          <a16:colId xmlns:a16="http://schemas.microsoft.com/office/drawing/2014/main" val="2324606823"/>
                        </a:ext>
                      </a:extLst>
                    </a:gridCol>
                    <a:gridCol w="1867691">
                      <a:extLst>
                        <a:ext uri="{9D8B030D-6E8A-4147-A177-3AD203B41FA5}">
                          <a16:colId xmlns:a16="http://schemas.microsoft.com/office/drawing/2014/main" val="3306935064"/>
                        </a:ext>
                      </a:extLst>
                    </a:gridCol>
                  </a:tblGrid>
                  <a:tr h="457200">
                    <a:tc>
                      <a:txBody>
                        <a:bodyPr/>
                        <a:lstStyle/>
                        <a:p>
                          <a:endParaRPr lang="en-US"/>
                        </a:p>
                      </a:txBody>
                      <a:tcPr>
                        <a:blipFill>
                          <a:blip r:embed="rId4"/>
                          <a:stretch>
                            <a:fillRect l="-680" t="-2703" r="-201361" b="-124324"/>
                          </a:stretch>
                        </a:blipFill>
                      </a:tcPr>
                    </a:tc>
                    <a:tc>
                      <a:txBody>
                        <a:bodyPr/>
                        <a:lstStyle/>
                        <a:p>
                          <a:endParaRPr lang="en-US"/>
                        </a:p>
                      </a:txBody>
                      <a:tcPr>
                        <a:blipFill>
                          <a:blip r:embed="rId4"/>
                          <a:stretch>
                            <a:fillRect l="-100000" t="-2703" r="-100000" b="-124324"/>
                          </a:stretch>
                        </a:blipFill>
                      </a:tcPr>
                    </a:tc>
                    <a:tc>
                      <a:txBody>
                        <a:bodyPr/>
                        <a:lstStyle/>
                        <a:p>
                          <a:endParaRPr lang="en-US"/>
                        </a:p>
                      </a:txBody>
                      <a:tcPr>
                        <a:blipFill>
                          <a:blip r:embed="rId4"/>
                          <a:stretch>
                            <a:fillRect l="-201361" t="-2703" r="-680" b="-124324"/>
                          </a:stretch>
                        </a:blipFill>
                      </a:tcPr>
                    </a:tc>
                    <a:extLst>
                      <a:ext uri="{0D108BD9-81ED-4DB2-BD59-A6C34878D82A}">
                        <a16:rowId xmlns:a16="http://schemas.microsoft.com/office/drawing/2014/main" val="1002001436"/>
                      </a:ext>
                    </a:extLst>
                  </a:tr>
                  <a:tr h="457200">
                    <a:tc>
                      <a:txBody>
                        <a:bodyPr/>
                        <a:lstStyle/>
                        <a:p>
                          <a:pPr algn="ctr"/>
                          <a:r>
                            <a:rPr lang="en-US" sz="2400" dirty="0">
                              <a:latin typeface="Cambria Math" panose="02040503050406030204" pitchFamily="18" charset="0"/>
                              <a:ea typeface="Cambria Math" panose="02040503050406030204" pitchFamily="18" charset="0"/>
                            </a:rPr>
                            <a:t>2</a:t>
                          </a:r>
                        </a:p>
                      </a:txBody>
                      <a:tcPr/>
                    </a:tc>
                    <a:tc>
                      <a:txBody>
                        <a:bodyPr/>
                        <a:lstStyle/>
                        <a:p>
                          <a:pPr algn="ctr"/>
                          <a:r>
                            <a:rPr lang="en-US" sz="2400" dirty="0">
                              <a:latin typeface="Cambria Math" panose="02040503050406030204" pitchFamily="18" charset="0"/>
                              <a:ea typeface="Cambria Math" panose="02040503050406030204" pitchFamily="18" charset="0"/>
                            </a:rPr>
                            <a:t>4</a:t>
                          </a:r>
                        </a:p>
                      </a:txBody>
                      <a:tcPr/>
                    </a:tc>
                    <a:tc>
                      <a:txBody>
                        <a:bodyPr/>
                        <a:lstStyle/>
                        <a:p>
                          <a:pPr algn="ctr"/>
                          <a:r>
                            <a:rPr lang="en-US" sz="2400" dirty="0">
                              <a:latin typeface="Cambria Math" panose="02040503050406030204" pitchFamily="18" charset="0"/>
                              <a:ea typeface="Cambria Math" panose="02040503050406030204" pitchFamily="18" charset="0"/>
                            </a:rPr>
                            <a:t>3</a:t>
                          </a:r>
                        </a:p>
                      </a:txBody>
                      <a:tcPr/>
                    </a:tc>
                    <a:extLst>
                      <a:ext uri="{0D108BD9-81ED-4DB2-BD59-A6C34878D82A}">
                        <a16:rowId xmlns:a16="http://schemas.microsoft.com/office/drawing/2014/main" val="806367913"/>
                      </a:ext>
                    </a:extLst>
                  </a:tr>
                </a:tbl>
              </a:graphicData>
            </a:graphic>
          </p:graphicFrame>
        </mc:Fallback>
      </mc:AlternateContent>
    </p:spTree>
    <p:extLst>
      <p:ext uri="{BB962C8B-B14F-4D97-AF65-F5344CB8AC3E}">
        <p14:creationId xmlns:p14="http://schemas.microsoft.com/office/powerpoint/2010/main" val="2699187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399AF-10F6-6FDC-BEC6-37A943E1A22F}"/>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DDE31782-FFD7-69D6-2C86-07E1888208CD}"/>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Base 5 numbers</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F417F7AB-7F4C-869D-3457-6B5DDA840986}"/>
              </a:ext>
            </a:extLst>
          </p:cNvPr>
          <p:cNvSpPr>
            <a:spLocks noGrp="1"/>
          </p:cNvSpPr>
          <p:nvPr>
            <p:ph type="sldNum" sz="quarter" idx="12"/>
          </p:nvPr>
        </p:nvSpPr>
        <p:spPr/>
        <p:txBody>
          <a:bodyPr/>
          <a:lstStyle/>
          <a:p>
            <a:fld id="{CC057153-B650-4DEB-B370-79DDCFDCE934}" type="slidenum">
              <a:rPr lang="en-US" smtClean="0"/>
              <a:t>26</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71ABEB18-29E2-0628-8AAD-0BDE18EBB51A}"/>
                  </a:ext>
                </a:extLst>
              </p:cNvPr>
              <p:cNvSpPr>
                <a:spLocks noGrp="1"/>
              </p:cNvSpPr>
              <p:nvPr>
                <p:ph idx="1"/>
              </p:nvPr>
            </p:nvSpPr>
            <p:spPr>
              <a:xfrm>
                <a:off x="612647" y="1715532"/>
                <a:ext cx="10817353" cy="4593828"/>
              </a:xfrm>
            </p:spPr>
            <p:txBody>
              <a:bodyPr>
                <a:noAutofit/>
              </a:bodyPr>
              <a:lstStyle/>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𝑛</m:t>
                        </m:r>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m:t>
                        </m:r>
                        <m:r>
                          <a:rPr lang="en-US" sz="2400" b="0" i="1" smtClean="0">
                            <a:latin typeface="Cambria Math" panose="02040503050406030204" pitchFamily="18" charset="0"/>
                          </a:rPr>
                          <m:t>𝑑</m:t>
                        </m:r>
                      </m:e>
                      <m:sub>
                        <m:r>
                          <a:rPr lang="en-US" sz="2400" b="0" i="1" smtClean="0">
                            <a:latin typeface="Cambria Math" panose="02040503050406030204" pitchFamily="18" charset="0"/>
                          </a:rPr>
                          <m:t>2</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0</m:t>
                        </m:r>
                      </m:sub>
                    </m:sSub>
                  </m:oMath>
                </a14:m>
                <a:r>
                  <a:rPr lang="en-US" sz="2400" dirty="0"/>
                  <a:t> represents the integer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𝑛</m:t>
                        </m:r>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𝑑</m:t>
                        </m:r>
                      </m:e>
                      <m:sub>
                        <m:r>
                          <a:rPr lang="en-US" sz="2400" i="1">
                            <a:latin typeface="Cambria Math" panose="02040503050406030204" pitchFamily="18" charset="0"/>
                          </a:rPr>
                          <m:t>2</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2</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0</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0</m:t>
                        </m:r>
                      </m:sup>
                    </m:sSup>
                  </m:oMath>
                </a14:m>
                <a:r>
                  <a:rPr lang="en-US" sz="2400" dirty="0"/>
                  <a:t> </a:t>
                </a:r>
                <a:br>
                  <a:rPr lang="en-US" sz="2400" dirty="0"/>
                </a:br>
                <a:endParaRPr lang="en-US" sz="2400" dirty="0"/>
              </a:p>
              <a:p>
                <a:pPr marL="0" indent="0">
                  <a:buNone/>
                </a:pPr>
                <a:endParaRPr lang="en-US" sz="2400" dirty="0"/>
              </a:p>
              <a:p>
                <a:endParaRPr lang="en-US" sz="2400" dirty="0"/>
              </a:p>
              <a:p>
                <a:endParaRPr lang="en-US" sz="2400" dirty="0"/>
              </a:p>
              <a:p>
                <a:pPr marL="0" indent="0">
                  <a:buNone/>
                </a:pPr>
                <a:endParaRPr lang="en-US" sz="2400" dirty="0"/>
              </a:p>
            </p:txBody>
          </p:sp>
        </mc:Choice>
        <mc:Fallback xmlns="">
          <p:sp>
            <p:nvSpPr>
              <p:cNvPr id="4" name="Content Placeholder 3">
                <a:extLst>
                  <a:ext uri="{FF2B5EF4-FFF2-40B4-BE49-F238E27FC236}">
                    <a16:creationId xmlns:a16="http://schemas.microsoft.com/office/drawing/2014/main" id="{71ABEB18-29E2-0628-8AAD-0BDE18EBB51A}"/>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
        <p:nvSpPr>
          <p:cNvPr id="2" name="Content Placeholder 2">
            <a:extLst>
              <a:ext uri="{FF2B5EF4-FFF2-40B4-BE49-F238E27FC236}">
                <a16:creationId xmlns:a16="http://schemas.microsoft.com/office/drawing/2014/main" id="{0D451C4E-6B4B-BF42-EA80-CB730079126A}"/>
              </a:ext>
            </a:extLst>
          </p:cNvPr>
          <p:cNvSpPr txBox="1">
            <a:spLocks/>
          </p:cNvSpPr>
          <p:nvPr/>
        </p:nvSpPr>
        <p:spPr>
          <a:xfrm>
            <a:off x="612647" y="4012446"/>
            <a:ext cx="10653579" cy="12783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solidFill>
                <a:srgbClr val="FF0000"/>
              </a:solidFill>
            </a:endParaRPr>
          </a:p>
        </p:txBody>
      </p:sp>
    </p:spTree>
    <p:extLst>
      <p:ext uri="{BB962C8B-B14F-4D97-AF65-F5344CB8AC3E}">
        <p14:creationId xmlns:p14="http://schemas.microsoft.com/office/powerpoint/2010/main" val="14251824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490A0-1BFA-B28B-3580-95402736C1E6}"/>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3D1702FF-B9C8-DC17-D2E7-561BED911EA4}"/>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Think</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5997E7AA-0872-3CDA-2BD8-4877238F5266}"/>
              </a:ext>
            </a:extLst>
          </p:cNvPr>
          <p:cNvSpPr>
            <a:spLocks noGrp="1"/>
          </p:cNvSpPr>
          <p:nvPr>
            <p:ph type="sldNum" sz="quarter" idx="12"/>
          </p:nvPr>
        </p:nvSpPr>
        <p:spPr/>
        <p:txBody>
          <a:bodyPr/>
          <a:lstStyle/>
          <a:p>
            <a:fld id="{CC057153-B650-4DEB-B370-79DDCFDCE934}" type="slidenum">
              <a:rPr lang="en-US" smtClean="0"/>
              <a:t>27</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1927EE0A-18AA-FDAC-D66C-2C503C6FE009}"/>
                  </a:ext>
                </a:extLst>
              </p:cNvPr>
              <p:cNvSpPr>
                <a:spLocks noGrp="1"/>
              </p:cNvSpPr>
              <p:nvPr>
                <p:ph idx="1"/>
              </p:nvPr>
            </p:nvSpPr>
            <p:spPr>
              <a:xfrm>
                <a:off x="612647" y="1715532"/>
                <a:ext cx="10817353" cy="4593828"/>
              </a:xfrm>
            </p:spPr>
            <p:txBody>
              <a:bodyPr>
                <a:noAutofit/>
              </a:bodyPr>
              <a:lstStyle/>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𝑛</m:t>
                        </m:r>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m:t>
                        </m:r>
                        <m:r>
                          <a:rPr lang="en-US" sz="2400" b="0" i="1" smtClean="0">
                            <a:latin typeface="Cambria Math" panose="02040503050406030204" pitchFamily="18" charset="0"/>
                          </a:rPr>
                          <m:t>𝑑</m:t>
                        </m:r>
                      </m:e>
                      <m:sub>
                        <m:r>
                          <a:rPr lang="en-US" sz="2400" b="0" i="1" smtClean="0">
                            <a:latin typeface="Cambria Math" panose="02040503050406030204" pitchFamily="18" charset="0"/>
                          </a:rPr>
                          <m:t>2</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0</m:t>
                        </m:r>
                      </m:sub>
                    </m:sSub>
                  </m:oMath>
                </a14:m>
                <a:r>
                  <a:rPr lang="en-US" sz="2400" dirty="0"/>
                  <a:t> represents the integer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𝑛</m:t>
                        </m:r>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𝑑</m:t>
                        </m:r>
                      </m:e>
                      <m:sub>
                        <m:r>
                          <a:rPr lang="en-US" sz="2400" i="1">
                            <a:latin typeface="Cambria Math" panose="02040503050406030204" pitchFamily="18" charset="0"/>
                          </a:rPr>
                          <m:t>2</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2</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0</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0</m:t>
                        </m:r>
                      </m:sup>
                    </m:sSup>
                  </m:oMath>
                </a14:m>
                <a:endParaRPr lang="en-US" sz="2400" dirty="0"/>
              </a:p>
              <a:p>
                <a:r>
                  <a:rPr lang="en-US" sz="2400" i="1" dirty="0"/>
                  <a:t>If we had 3 digits, how many base 5 numbers could we represent?</a:t>
                </a:r>
              </a:p>
              <a:p>
                <a:pPr marL="0" indent="0">
                  <a:buNone/>
                </a:pPr>
                <a:endParaRPr lang="en-US" sz="2400" dirty="0"/>
              </a:p>
              <a:p>
                <a:endParaRPr lang="en-US" sz="2400" dirty="0"/>
              </a:p>
              <a:p>
                <a:endParaRPr lang="en-US" sz="2400" dirty="0"/>
              </a:p>
              <a:p>
                <a:pPr marL="0" indent="0">
                  <a:buNone/>
                </a:pPr>
                <a:endParaRPr lang="en-US" sz="2400" dirty="0"/>
              </a:p>
            </p:txBody>
          </p:sp>
        </mc:Choice>
        <mc:Fallback xmlns="">
          <p:sp>
            <p:nvSpPr>
              <p:cNvPr id="4" name="Content Placeholder 3">
                <a:extLst>
                  <a:ext uri="{FF2B5EF4-FFF2-40B4-BE49-F238E27FC236}">
                    <a16:creationId xmlns:a16="http://schemas.microsoft.com/office/drawing/2014/main" id="{1927EE0A-18AA-FDAC-D66C-2C503C6FE009}"/>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
        <p:nvSpPr>
          <p:cNvPr id="2" name="Content Placeholder 2">
            <a:extLst>
              <a:ext uri="{FF2B5EF4-FFF2-40B4-BE49-F238E27FC236}">
                <a16:creationId xmlns:a16="http://schemas.microsoft.com/office/drawing/2014/main" id="{C4E3C184-6B02-4FCA-120C-45968AEA2AF6}"/>
              </a:ext>
            </a:extLst>
          </p:cNvPr>
          <p:cNvSpPr txBox="1">
            <a:spLocks/>
          </p:cNvSpPr>
          <p:nvPr/>
        </p:nvSpPr>
        <p:spPr>
          <a:xfrm>
            <a:off x="612647" y="4012446"/>
            <a:ext cx="10653579" cy="12783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solidFill>
                <a:srgbClr val="FF0000"/>
              </a:solidFill>
            </a:endParaRPr>
          </a:p>
        </p:txBody>
      </p:sp>
    </p:spTree>
    <p:extLst>
      <p:ext uri="{BB962C8B-B14F-4D97-AF65-F5344CB8AC3E}">
        <p14:creationId xmlns:p14="http://schemas.microsoft.com/office/powerpoint/2010/main" val="39595143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04611-4100-913F-A437-E4CCEBA63A2E}"/>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78B69ECA-F61E-28D4-C633-B76882175AD6}"/>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Think</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056BAE7D-AD73-2C6C-FFAE-317DAC8F279B}"/>
              </a:ext>
            </a:extLst>
          </p:cNvPr>
          <p:cNvSpPr>
            <a:spLocks noGrp="1"/>
          </p:cNvSpPr>
          <p:nvPr>
            <p:ph type="sldNum" sz="quarter" idx="12"/>
          </p:nvPr>
        </p:nvSpPr>
        <p:spPr/>
        <p:txBody>
          <a:bodyPr/>
          <a:lstStyle/>
          <a:p>
            <a:fld id="{CC057153-B650-4DEB-B370-79DDCFDCE934}" type="slidenum">
              <a:rPr lang="en-US" smtClean="0"/>
              <a:t>28</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3CD440E3-CE4F-77D5-64A6-EA8D3E1735D5}"/>
                  </a:ext>
                </a:extLst>
              </p:cNvPr>
              <p:cNvSpPr>
                <a:spLocks noGrp="1"/>
              </p:cNvSpPr>
              <p:nvPr>
                <p:ph idx="1"/>
              </p:nvPr>
            </p:nvSpPr>
            <p:spPr>
              <a:xfrm>
                <a:off x="612647" y="1715532"/>
                <a:ext cx="10817353" cy="4593828"/>
              </a:xfrm>
            </p:spPr>
            <p:txBody>
              <a:bodyPr>
                <a:noAutofit/>
              </a:bodyPr>
              <a:lstStyle/>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𝑛</m:t>
                        </m:r>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m:t>
                        </m:r>
                        <m:r>
                          <a:rPr lang="en-US" sz="2400" b="0" i="1" smtClean="0">
                            <a:latin typeface="Cambria Math" panose="02040503050406030204" pitchFamily="18" charset="0"/>
                          </a:rPr>
                          <m:t>𝑑</m:t>
                        </m:r>
                      </m:e>
                      <m:sub>
                        <m:r>
                          <a:rPr lang="en-US" sz="2400" b="0" i="1" smtClean="0">
                            <a:latin typeface="Cambria Math" panose="02040503050406030204" pitchFamily="18" charset="0"/>
                          </a:rPr>
                          <m:t>2</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0</m:t>
                        </m:r>
                      </m:sub>
                    </m:sSub>
                  </m:oMath>
                </a14:m>
                <a:r>
                  <a:rPr lang="en-US" sz="2400" dirty="0"/>
                  <a:t> represents the integer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𝑛</m:t>
                        </m:r>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𝑑</m:t>
                        </m:r>
                      </m:e>
                      <m:sub>
                        <m:r>
                          <a:rPr lang="en-US" sz="2400" i="1">
                            <a:latin typeface="Cambria Math" panose="02040503050406030204" pitchFamily="18" charset="0"/>
                          </a:rPr>
                          <m:t>2</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2</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0</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0</m:t>
                        </m:r>
                      </m:sup>
                    </m:sSup>
                  </m:oMath>
                </a14:m>
                <a:endParaRPr lang="en-US" sz="2400" dirty="0"/>
              </a:p>
              <a:p>
                <a:r>
                  <a:rPr lang="en-US" sz="2400" i="1" dirty="0"/>
                  <a:t>If we had 3 digits, how many base 5 numbers could we represent?</a:t>
                </a:r>
              </a:p>
              <a:p>
                <a:pPr lvl="1"/>
                <a:r>
                  <a:rPr lang="en-US" sz="2400" dirty="0"/>
                  <a:t>125 numbers: </a:t>
                </a:r>
                <a14:m>
                  <m:oMath xmlns:m="http://schemas.openxmlformats.org/officeDocument/2006/math">
                    <m:r>
                      <a:rPr lang="en-US" sz="2400" i="0" dirty="0" smtClean="0">
                        <a:latin typeface="Cambria Math" panose="02040503050406030204" pitchFamily="18" charset="0"/>
                      </a:rPr>
                      <m:t>0, 1, 2, 3, …, </m:t>
                    </m:r>
                    <m:sSup>
                      <m:sSupPr>
                        <m:ctrlPr>
                          <a:rPr lang="en-US" sz="2400" i="0" dirty="0" smtClean="0">
                            <a:latin typeface="Cambria Math" panose="02040503050406030204" pitchFamily="18" charset="0"/>
                          </a:rPr>
                        </m:ctrlPr>
                      </m:sSupPr>
                      <m:e>
                        <m:r>
                          <a:rPr lang="en-US" sz="2400" i="0" dirty="0" smtClean="0">
                            <a:latin typeface="Cambria Math" panose="02040503050406030204" pitchFamily="18" charset="0"/>
                          </a:rPr>
                          <m:t>5</m:t>
                        </m:r>
                      </m:e>
                      <m:sup>
                        <m:r>
                          <a:rPr lang="en-US" sz="2400" b="0" i="0" dirty="0" smtClean="0">
                            <a:latin typeface="Cambria Math" panose="02040503050406030204" pitchFamily="18" charset="0"/>
                          </a:rPr>
                          <m:t>3</m:t>
                        </m:r>
                      </m:sup>
                    </m:sSup>
                    <m:r>
                      <a:rPr lang="en-US" sz="2400" i="0" dirty="0" smtClean="0">
                        <a:latin typeface="Cambria Math" panose="02040503050406030204" pitchFamily="18" charset="0"/>
                      </a:rPr>
                      <m:t>−1</m:t>
                    </m:r>
                    <m:r>
                      <a:rPr lang="en-US" sz="2400" b="0" i="0" dirty="0" smtClean="0">
                        <a:latin typeface="Cambria Math" panose="02040503050406030204" pitchFamily="18" charset="0"/>
                      </a:rPr>
                      <m:t>=0, 1, 2, 3, …,124</m:t>
                    </m:r>
                  </m:oMath>
                </a14:m>
                <a:endParaRPr lang="en-US" sz="2400" dirty="0"/>
              </a:p>
              <a:p>
                <a:pPr marL="0" indent="0">
                  <a:buNone/>
                </a:pPr>
                <a:endParaRPr lang="en-US" sz="2400" dirty="0"/>
              </a:p>
              <a:p>
                <a:endParaRPr lang="en-US" sz="2400" dirty="0"/>
              </a:p>
              <a:p>
                <a:endParaRPr lang="en-US" sz="2400" dirty="0"/>
              </a:p>
              <a:p>
                <a:pPr marL="0" indent="0">
                  <a:buNone/>
                </a:pPr>
                <a:endParaRPr lang="en-US" sz="2400" dirty="0"/>
              </a:p>
            </p:txBody>
          </p:sp>
        </mc:Choice>
        <mc:Fallback xmlns="">
          <p:sp>
            <p:nvSpPr>
              <p:cNvPr id="4" name="Content Placeholder 3">
                <a:extLst>
                  <a:ext uri="{FF2B5EF4-FFF2-40B4-BE49-F238E27FC236}">
                    <a16:creationId xmlns:a16="http://schemas.microsoft.com/office/drawing/2014/main" id="{3CD440E3-CE4F-77D5-64A6-EA8D3E1735D5}"/>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
        <p:nvSpPr>
          <p:cNvPr id="2" name="Content Placeholder 2">
            <a:extLst>
              <a:ext uri="{FF2B5EF4-FFF2-40B4-BE49-F238E27FC236}">
                <a16:creationId xmlns:a16="http://schemas.microsoft.com/office/drawing/2014/main" id="{3B23F5B5-25E7-BEBB-5CDA-BB793C11B40C}"/>
              </a:ext>
            </a:extLst>
          </p:cNvPr>
          <p:cNvSpPr txBox="1">
            <a:spLocks/>
          </p:cNvSpPr>
          <p:nvPr/>
        </p:nvSpPr>
        <p:spPr>
          <a:xfrm>
            <a:off x="612647" y="4012446"/>
            <a:ext cx="10653579" cy="12783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solidFill>
                <a:srgbClr val="FF0000"/>
              </a:solidFill>
            </a:endParaRPr>
          </a:p>
        </p:txBody>
      </p:sp>
    </p:spTree>
    <p:extLst>
      <p:ext uri="{BB962C8B-B14F-4D97-AF65-F5344CB8AC3E}">
        <p14:creationId xmlns:p14="http://schemas.microsoft.com/office/powerpoint/2010/main" val="4754231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E4212-DCE8-979A-A278-32D9D1162FCF}"/>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CCBC9D21-0AB1-FE8B-7EC4-1C24D8FEC2A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Think</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65AD0051-540F-51B9-F554-53F6CDB6964B}"/>
              </a:ext>
            </a:extLst>
          </p:cNvPr>
          <p:cNvSpPr>
            <a:spLocks noGrp="1"/>
          </p:cNvSpPr>
          <p:nvPr>
            <p:ph type="sldNum" sz="quarter" idx="12"/>
          </p:nvPr>
        </p:nvSpPr>
        <p:spPr/>
        <p:txBody>
          <a:bodyPr/>
          <a:lstStyle/>
          <a:p>
            <a:fld id="{CC057153-B650-4DEB-B370-79DDCFDCE934}" type="slidenum">
              <a:rPr lang="en-US" smtClean="0"/>
              <a:t>29</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8A71E1A8-FE75-76EB-A958-AB5E1403E998}"/>
                  </a:ext>
                </a:extLst>
              </p:cNvPr>
              <p:cNvSpPr>
                <a:spLocks noGrp="1"/>
              </p:cNvSpPr>
              <p:nvPr>
                <p:ph idx="1"/>
              </p:nvPr>
            </p:nvSpPr>
            <p:spPr>
              <a:xfrm>
                <a:off x="612647" y="1715532"/>
                <a:ext cx="10817353" cy="4593828"/>
              </a:xfrm>
            </p:spPr>
            <p:txBody>
              <a:bodyPr>
                <a:noAutofit/>
              </a:bodyPr>
              <a:lstStyle/>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𝑛</m:t>
                        </m:r>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m:t>
                        </m:r>
                        <m:r>
                          <a:rPr lang="en-US" sz="2400" b="0" i="1" smtClean="0">
                            <a:latin typeface="Cambria Math" panose="02040503050406030204" pitchFamily="18" charset="0"/>
                          </a:rPr>
                          <m:t>𝑑</m:t>
                        </m:r>
                      </m:e>
                      <m:sub>
                        <m:r>
                          <a:rPr lang="en-US" sz="2400" b="0" i="1" smtClean="0">
                            <a:latin typeface="Cambria Math" panose="02040503050406030204" pitchFamily="18" charset="0"/>
                          </a:rPr>
                          <m:t>2</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0</m:t>
                        </m:r>
                      </m:sub>
                    </m:sSub>
                  </m:oMath>
                </a14:m>
                <a:r>
                  <a:rPr lang="en-US" sz="2400" dirty="0"/>
                  <a:t> represents the integer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𝑛</m:t>
                        </m:r>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𝑑</m:t>
                        </m:r>
                      </m:e>
                      <m:sub>
                        <m:r>
                          <a:rPr lang="en-US" sz="2400" i="1">
                            <a:latin typeface="Cambria Math" panose="02040503050406030204" pitchFamily="18" charset="0"/>
                          </a:rPr>
                          <m:t>2</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2</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0</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0</m:t>
                        </m:r>
                      </m:sup>
                    </m:sSup>
                  </m:oMath>
                </a14:m>
                <a:endParaRPr lang="en-US" sz="2400" dirty="0"/>
              </a:p>
              <a:p>
                <a:r>
                  <a:rPr lang="en-US" sz="2400" i="1" dirty="0"/>
                  <a:t>If we had 3 digits, how many base 5 numbers could we represent?</a:t>
                </a:r>
              </a:p>
              <a:p>
                <a:pPr lvl="1"/>
                <a:r>
                  <a:rPr lang="en-US" sz="2400" dirty="0"/>
                  <a:t>125 numbers: </a:t>
                </a:r>
                <a14:m>
                  <m:oMath xmlns:m="http://schemas.openxmlformats.org/officeDocument/2006/math">
                    <m:r>
                      <a:rPr lang="en-US" sz="2400" i="0" dirty="0" smtClean="0">
                        <a:latin typeface="Cambria Math" panose="02040503050406030204" pitchFamily="18" charset="0"/>
                      </a:rPr>
                      <m:t>0, 1, 2, 3, …, </m:t>
                    </m:r>
                    <m:sSup>
                      <m:sSupPr>
                        <m:ctrlPr>
                          <a:rPr lang="en-US" sz="2400" i="0" dirty="0" smtClean="0">
                            <a:latin typeface="Cambria Math" panose="02040503050406030204" pitchFamily="18" charset="0"/>
                          </a:rPr>
                        </m:ctrlPr>
                      </m:sSupPr>
                      <m:e>
                        <m:r>
                          <a:rPr lang="en-US" sz="2400" i="0" dirty="0" smtClean="0">
                            <a:latin typeface="Cambria Math" panose="02040503050406030204" pitchFamily="18" charset="0"/>
                          </a:rPr>
                          <m:t>5</m:t>
                        </m:r>
                      </m:e>
                      <m:sup>
                        <m:r>
                          <a:rPr lang="en-US" sz="2400" b="0" i="0" dirty="0" smtClean="0">
                            <a:latin typeface="Cambria Math" panose="02040503050406030204" pitchFamily="18" charset="0"/>
                          </a:rPr>
                          <m:t>3</m:t>
                        </m:r>
                      </m:sup>
                    </m:sSup>
                    <m:r>
                      <a:rPr lang="en-US" sz="2400" i="0" dirty="0" smtClean="0">
                        <a:latin typeface="Cambria Math" panose="02040503050406030204" pitchFamily="18" charset="0"/>
                      </a:rPr>
                      <m:t>−1</m:t>
                    </m:r>
                    <m:r>
                      <a:rPr lang="en-US" sz="2400" b="0" i="0" dirty="0" smtClean="0">
                        <a:latin typeface="Cambria Math" panose="02040503050406030204" pitchFamily="18" charset="0"/>
                      </a:rPr>
                      <m:t>=0, 1, 2, 3, …,124</m:t>
                    </m:r>
                  </m:oMath>
                </a14:m>
                <a:endParaRPr lang="en-US" sz="2400" dirty="0"/>
              </a:p>
              <a:p>
                <a:r>
                  <a:rPr lang="en-US" sz="2400" i="1" dirty="0"/>
                  <a:t>If we had </a:t>
                </a:r>
                <a14:m>
                  <m:oMath xmlns:m="http://schemas.openxmlformats.org/officeDocument/2006/math">
                    <m:r>
                      <a:rPr lang="en-US" sz="2400" i="1" dirty="0" smtClean="0">
                        <a:latin typeface="Cambria Math" panose="02040503050406030204" pitchFamily="18" charset="0"/>
                      </a:rPr>
                      <m:t>𝑛</m:t>
                    </m:r>
                  </m:oMath>
                </a14:m>
                <a:r>
                  <a:rPr lang="en-US" sz="2400" i="1" dirty="0"/>
                  <a:t> digits, how many base 5 numbers could we represent?</a:t>
                </a:r>
              </a:p>
              <a:p>
                <a:pPr marL="0" indent="0">
                  <a:buNone/>
                </a:pPr>
                <a:endParaRPr lang="en-US" sz="2400" dirty="0"/>
              </a:p>
              <a:p>
                <a:endParaRPr lang="en-US" sz="2400" dirty="0"/>
              </a:p>
              <a:p>
                <a:endParaRPr lang="en-US" sz="2400" dirty="0"/>
              </a:p>
              <a:p>
                <a:pPr marL="0" indent="0">
                  <a:buNone/>
                </a:pPr>
                <a:endParaRPr lang="en-US" sz="2400" dirty="0"/>
              </a:p>
            </p:txBody>
          </p:sp>
        </mc:Choice>
        <mc:Fallback xmlns="">
          <p:sp>
            <p:nvSpPr>
              <p:cNvPr id="4" name="Content Placeholder 3">
                <a:extLst>
                  <a:ext uri="{FF2B5EF4-FFF2-40B4-BE49-F238E27FC236}">
                    <a16:creationId xmlns:a16="http://schemas.microsoft.com/office/drawing/2014/main" id="{8A71E1A8-FE75-76EB-A958-AB5E1403E998}"/>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
        <p:nvSpPr>
          <p:cNvPr id="2" name="Content Placeholder 2">
            <a:extLst>
              <a:ext uri="{FF2B5EF4-FFF2-40B4-BE49-F238E27FC236}">
                <a16:creationId xmlns:a16="http://schemas.microsoft.com/office/drawing/2014/main" id="{14466544-32E2-C948-7C5C-C3FFA6DD1E86}"/>
              </a:ext>
            </a:extLst>
          </p:cNvPr>
          <p:cNvSpPr txBox="1">
            <a:spLocks/>
          </p:cNvSpPr>
          <p:nvPr/>
        </p:nvSpPr>
        <p:spPr>
          <a:xfrm>
            <a:off x="612647" y="4012446"/>
            <a:ext cx="10653579" cy="12783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solidFill>
                <a:srgbClr val="FF0000"/>
              </a:solidFill>
            </a:endParaRPr>
          </a:p>
        </p:txBody>
      </p:sp>
    </p:spTree>
    <p:extLst>
      <p:ext uri="{BB962C8B-B14F-4D97-AF65-F5344CB8AC3E}">
        <p14:creationId xmlns:p14="http://schemas.microsoft.com/office/powerpoint/2010/main" val="11843497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AC145-1E21-5CA2-39C4-13C7EA922D7C}"/>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B870CD8-568E-8A4E-73A9-53CD827894D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Think</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85F80F13-1293-E84D-35E1-067C08A82259}"/>
              </a:ext>
            </a:extLst>
          </p:cNvPr>
          <p:cNvSpPr>
            <a:spLocks noGrp="1"/>
          </p:cNvSpPr>
          <p:nvPr>
            <p:ph type="sldNum" sz="quarter" idx="12"/>
          </p:nvPr>
        </p:nvSpPr>
        <p:spPr/>
        <p:txBody>
          <a:bodyPr/>
          <a:lstStyle/>
          <a:p>
            <a:fld id="{CC057153-B650-4DEB-B370-79DDCFDCE934}" type="slidenum">
              <a:rPr lang="en-US" smtClean="0"/>
              <a:t>30</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81F09759-8D9D-938E-8D58-90B5C01B36B3}"/>
                  </a:ext>
                </a:extLst>
              </p:cNvPr>
              <p:cNvSpPr>
                <a:spLocks noGrp="1"/>
              </p:cNvSpPr>
              <p:nvPr>
                <p:ph idx="1"/>
              </p:nvPr>
            </p:nvSpPr>
            <p:spPr>
              <a:xfrm>
                <a:off x="612647" y="1715532"/>
                <a:ext cx="10817353" cy="4593828"/>
              </a:xfrm>
            </p:spPr>
            <p:txBody>
              <a:bodyPr>
                <a:noAutofit/>
              </a:bodyPr>
              <a:lstStyle/>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𝑛</m:t>
                        </m:r>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m:t>
                        </m:r>
                        <m:r>
                          <a:rPr lang="en-US" sz="2400" b="0" i="1" smtClean="0">
                            <a:latin typeface="Cambria Math" panose="02040503050406030204" pitchFamily="18" charset="0"/>
                          </a:rPr>
                          <m:t>𝑑</m:t>
                        </m:r>
                      </m:e>
                      <m:sub>
                        <m:r>
                          <a:rPr lang="en-US" sz="2400" b="0" i="1" smtClean="0">
                            <a:latin typeface="Cambria Math" panose="02040503050406030204" pitchFamily="18" charset="0"/>
                          </a:rPr>
                          <m:t>2</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0</m:t>
                        </m:r>
                      </m:sub>
                    </m:sSub>
                  </m:oMath>
                </a14:m>
                <a:r>
                  <a:rPr lang="en-US" sz="2400" dirty="0"/>
                  <a:t> represents the integer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𝑛</m:t>
                        </m:r>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𝑑</m:t>
                        </m:r>
                      </m:e>
                      <m:sub>
                        <m:r>
                          <a:rPr lang="en-US" sz="2400" i="1">
                            <a:latin typeface="Cambria Math" panose="02040503050406030204" pitchFamily="18" charset="0"/>
                          </a:rPr>
                          <m:t>2</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2</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0</m:t>
                        </m:r>
                      </m:sub>
                    </m:sSub>
                    <m:sSup>
                      <m:sSupPr>
                        <m:ctrlPr>
                          <a:rPr lang="en-US" sz="2400" i="1">
                            <a:latin typeface="Cambria Math" panose="02040503050406030204" pitchFamily="18" charset="0"/>
                          </a:rPr>
                        </m:ctrlPr>
                      </m:sSupPr>
                      <m:e>
                        <m:r>
                          <a:rPr lang="en-US" sz="2400" i="1">
                            <a:latin typeface="Cambria Math" panose="02040503050406030204" pitchFamily="18" charset="0"/>
                          </a:rPr>
                          <m:t>5</m:t>
                        </m:r>
                      </m:e>
                      <m:sup>
                        <m:r>
                          <a:rPr lang="en-US" sz="2400" i="1">
                            <a:latin typeface="Cambria Math" panose="02040503050406030204" pitchFamily="18" charset="0"/>
                          </a:rPr>
                          <m:t>0</m:t>
                        </m:r>
                      </m:sup>
                    </m:sSup>
                  </m:oMath>
                </a14:m>
                <a:endParaRPr lang="en-US" sz="2400" dirty="0"/>
              </a:p>
              <a:p>
                <a:r>
                  <a:rPr lang="en-US" sz="2400" i="1" dirty="0"/>
                  <a:t>If we had 3 digits, how many base 5 numbers could we represent?</a:t>
                </a:r>
              </a:p>
              <a:p>
                <a:pPr lvl="1"/>
                <a:r>
                  <a:rPr lang="en-US" sz="2400" dirty="0"/>
                  <a:t>125 numbers: </a:t>
                </a:r>
                <a14:m>
                  <m:oMath xmlns:m="http://schemas.openxmlformats.org/officeDocument/2006/math">
                    <m:r>
                      <a:rPr lang="en-US" sz="2400" i="0" dirty="0" smtClean="0">
                        <a:latin typeface="Cambria Math" panose="02040503050406030204" pitchFamily="18" charset="0"/>
                      </a:rPr>
                      <m:t>0, 1, 2, 3, …, </m:t>
                    </m:r>
                    <m:sSup>
                      <m:sSupPr>
                        <m:ctrlPr>
                          <a:rPr lang="en-US" sz="2400" i="0" dirty="0" smtClean="0">
                            <a:latin typeface="Cambria Math" panose="02040503050406030204" pitchFamily="18" charset="0"/>
                          </a:rPr>
                        </m:ctrlPr>
                      </m:sSupPr>
                      <m:e>
                        <m:r>
                          <a:rPr lang="en-US" sz="2400" i="0" dirty="0" smtClean="0">
                            <a:latin typeface="Cambria Math" panose="02040503050406030204" pitchFamily="18" charset="0"/>
                          </a:rPr>
                          <m:t>5</m:t>
                        </m:r>
                      </m:e>
                      <m:sup>
                        <m:r>
                          <a:rPr lang="en-US" sz="2400" b="0" i="0" dirty="0" smtClean="0">
                            <a:latin typeface="Cambria Math" panose="02040503050406030204" pitchFamily="18" charset="0"/>
                          </a:rPr>
                          <m:t>3</m:t>
                        </m:r>
                      </m:sup>
                    </m:sSup>
                    <m:r>
                      <a:rPr lang="en-US" sz="2400" i="0" dirty="0" smtClean="0">
                        <a:latin typeface="Cambria Math" panose="02040503050406030204" pitchFamily="18" charset="0"/>
                      </a:rPr>
                      <m:t>−1</m:t>
                    </m:r>
                    <m:r>
                      <a:rPr lang="en-US" sz="2400" b="0" i="0" dirty="0" smtClean="0">
                        <a:latin typeface="Cambria Math" panose="02040503050406030204" pitchFamily="18" charset="0"/>
                      </a:rPr>
                      <m:t>=0, 1, 2, 3, …,124</m:t>
                    </m:r>
                  </m:oMath>
                </a14:m>
                <a:endParaRPr lang="en-US" sz="2400" dirty="0"/>
              </a:p>
              <a:p>
                <a:r>
                  <a:rPr lang="en-US" sz="2400" i="1" dirty="0"/>
                  <a:t>If we had </a:t>
                </a:r>
                <a14:m>
                  <m:oMath xmlns:m="http://schemas.openxmlformats.org/officeDocument/2006/math">
                    <m:r>
                      <a:rPr lang="en-US" sz="2400" i="1" dirty="0" smtClean="0">
                        <a:latin typeface="Cambria Math" panose="02040503050406030204" pitchFamily="18" charset="0"/>
                      </a:rPr>
                      <m:t>𝑛</m:t>
                    </m:r>
                  </m:oMath>
                </a14:m>
                <a:r>
                  <a:rPr lang="en-US" sz="2400" i="1" dirty="0"/>
                  <a:t> digits, how many base 5 numbers could we represent?</a:t>
                </a:r>
              </a:p>
              <a:p>
                <a:pPr lvl="1"/>
                <a14:m>
                  <m:oMath xmlns:m="http://schemas.openxmlformats.org/officeDocument/2006/math">
                    <m:sSup>
                      <m:sSupPr>
                        <m:ctrlPr>
                          <a:rPr lang="en-US" sz="2400" i="1" dirty="0" smtClean="0">
                            <a:latin typeface="Cambria Math" panose="02040503050406030204" pitchFamily="18" charset="0"/>
                          </a:rPr>
                        </m:ctrlPr>
                      </m:sSupPr>
                      <m:e>
                        <m:r>
                          <a:rPr lang="en-US" sz="2400" i="1" dirty="0" smtClean="0">
                            <a:latin typeface="Cambria Math" panose="02040503050406030204" pitchFamily="18" charset="0"/>
                          </a:rPr>
                          <m:t>5</m:t>
                        </m:r>
                      </m:e>
                      <m:sup>
                        <m:r>
                          <a:rPr lang="en-US" sz="2400" i="1" dirty="0" smtClean="0">
                            <a:latin typeface="Cambria Math" panose="02040503050406030204" pitchFamily="18" charset="0"/>
                          </a:rPr>
                          <m:t>𝑛</m:t>
                        </m:r>
                      </m:sup>
                    </m:sSup>
                  </m:oMath>
                </a14:m>
                <a:r>
                  <a:rPr lang="en-US" sz="2400" dirty="0"/>
                  <a:t> numbers: </a:t>
                </a:r>
                <a14:m>
                  <m:oMath xmlns:m="http://schemas.openxmlformats.org/officeDocument/2006/math">
                    <m:r>
                      <a:rPr lang="en-US" sz="2400" dirty="0">
                        <a:latin typeface="Cambria Math" panose="02040503050406030204" pitchFamily="18" charset="0"/>
                      </a:rPr>
                      <m:t>0, 1, 2, 3, …, </m:t>
                    </m:r>
                    <m:sSup>
                      <m:sSupPr>
                        <m:ctrlPr>
                          <a:rPr lang="en-US" sz="2400" dirty="0">
                            <a:latin typeface="Cambria Math" panose="02040503050406030204" pitchFamily="18" charset="0"/>
                          </a:rPr>
                        </m:ctrlPr>
                      </m:sSupPr>
                      <m:e>
                        <m:r>
                          <a:rPr lang="en-US" sz="2400" dirty="0">
                            <a:latin typeface="Cambria Math" panose="02040503050406030204" pitchFamily="18" charset="0"/>
                          </a:rPr>
                          <m:t>5</m:t>
                        </m:r>
                      </m:e>
                      <m:sup>
                        <m:r>
                          <m:rPr>
                            <m:sty m:val="p"/>
                          </m:rPr>
                          <a:rPr lang="en-US" sz="2400" b="0" i="0" dirty="0" smtClean="0">
                            <a:latin typeface="Cambria Math" panose="02040503050406030204" pitchFamily="18" charset="0"/>
                          </a:rPr>
                          <m:t>n</m:t>
                        </m:r>
                      </m:sup>
                    </m:sSup>
                    <m:r>
                      <a:rPr lang="en-US" sz="2400" dirty="0">
                        <a:latin typeface="Cambria Math" panose="02040503050406030204" pitchFamily="18" charset="0"/>
                      </a:rPr>
                      <m:t>−</m:t>
                    </m:r>
                    <m:r>
                      <a:rPr lang="en-US" sz="2400" b="0" i="0" dirty="0" smtClean="0">
                        <a:latin typeface="Cambria Math" panose="02040503050406030204" pitchFamily="18" charset="0"/>
                      </a:rPr>
                      <m:t>1</m:t>
                    </m:r>
                  </m:oMath>
                </a14:m>
                <a:endParaRPr lang="en-US" sz="2400" dirty="0"/>
              </a:p>
              <a:p>
                <a:endParaRPr lang="en-US" sz="2400" dirty="0"/>
              </a:p>
              <a:p>
                <a:endParaRPr lang="en-US" sz="2400" dirty="0"/>
              </a:p>
              <a:p>
                <a:pPr marL="0" indent="0">
                  <a:buNone/>
                </a:pPr>
                <a:endParaRPr lang="en-US" sz="2400" dirty="0"/>
              </a:p>
            </p:txBody>
          </p:sp>
        </mc:Choice>
        <mc:Fallback xmlns="">
          <p:sp>
            <p:nvSpPr>
              <p:cNvPr id="4" name="Content Placeholder 3">
                <a:extLst>
                  <a:ext uri="{FF2B5EF4-FFF2-40B4-BE49-F238E27FC236}">
                    <a16:creationId xmlns:a16="http://schemas.microsoft.com/office/drawing/2014/main" id="{81F09759-8D9D-938E-8D58-90B5C01B36B3}"/>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
        <p:nvSpPr>
          <p:cNvPr id="2" name="Content Placeholder 2">
            <a:extLst>
              <a:ext uri="{FF2B5EF4-FFF2-40B4-BE49-F238E27FC236}">
                <a16:creationId xmlns:a16="http://schemas.microsoft.com/office/drawing/2014/main" id="{48F03139-325B-AC9C-B0EC-F3993CF88B1D}"/>
              </a:ext>
            </a:extLst>
          </p:cNvPr>
          <p:cNvSpPr txBox="1">
            <a:spLocks/>
          </p:cNvSpPr>
          <p:nvPr/>
        </p:nvSpPr>
        <p:spPr>
          <a:xfrm>
            <a:off x="612647" y="4012446"/>
            <a:ext cx="10653579" cy="12783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solidFill>
                <a:srgbClr val="FF0000"/>
              </a:solidFill>
            </a:endParaRPr>
          </a:p>
        </p:txBody>
      </p:sp>
    </p:spTree>
    <p:extLst>
      <p:ext uri="{BB962C8B-B14F-4D97-AF65-F5344CB8AC3E}">
        <p14:creationId xmlns:p14="http://schemas.microsoft.com/office/powerpoint/2010/main" val="26079295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CFC38-971B-2E82-B7E8-9D98CFBA8FDB}"/>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39B54CCC-6925-EDEA-4F38-CC7AEBB335A9}"/>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Numbers in other bases</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99185FD2-B863-0468-E7F6-E02ABC7F4B40}"/>
              </a:ext>
            </a:extLst>
          </p:cNvPr>
          <p:cNvSpPr>
            <a:spLocks noGrp="1"/>
          </p:cNvSpPr>
          <p:nvPr>
            <p:ph type="sldNum" sz="quarter" idx="12"/>
          </p:nvPr>
        </p:nvSpPr>
        <p:spPr/>
        <p:txBody>
          <a:bodyPr/>
          <a:lstStyle/>
          <a:p>
            <a:fld id="{CC057153-B650-4DEB-B370-79DDCFDCE934}" type="slidenum">
              <a:rPr lang="en-US" smtClean="0"/>
              <a:t>31</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FF242C6F-86F4-CFEE-409B-92D1D2FD6824}"/>
                  </a:ext>
                </a:extLst>
              </p:cNvPr>
              <p:cNvSpPr>
                <a:spLocks noGrp="1"/>
              </p:cNvSpPr>
              <p:nvPr>
                <p:ph idx="1"/>
              </p:nvPr>
            </p:nvSpPr>
            <p:spPr>
              <a:xfrm>
                <a:off x="612647" y="1715532"/>
                <a:ext cx="10817353" cy="4593828"/>
              </a:xfrm>
            </p:spPr>
            <p:txBody>
              <a:bodyPr>
                <a:noAutofit/>
              </a:bodyPr>
              <a:lstStyle/>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𝑛</m:t>
                        </m:r>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m:t>
                        </m:r>
                        <m:r>
                          <a:rPr lang="en-US" sz="2400" b="0" i="1" smtClean="0">
                            <a:latin typeface="Cambria Math" panose="02040503050406030204" pitchFamily="18" charset="0"/>
                          </a:rPr>
                          <m:t>𝑑</m:t>
                        </m:r>
                      </m:e>
                      <m:sub>
                        <m:r>
                          <a:rPr lang="en-US" sz="2400" b="0" i="1" smtClean="0">
                            <a:latin typeface="Cambria Math" panose="02040503050406030204" pitchFamily="18" charset="0"/>
                          </a:rPr>
                          <m:t>2</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0</m:t>
                        </m:r>
                      </m:sub>
                    </m:sSub>
                  </m:oMath>
                </a14:m>
                <a:r>
                  <a:rPr lang="en-US" sz="2400" dirty="0"/>
                  <a:t> represents the integer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𝑏</m:t>
                        </m:r>
                      </m:e>
                      <m:sup>
                        <m:r>
                          <a:rPr lang="en-US" sz="2400" i="1">
                            <a:latin typeface="Cambria Math" panose="02040503050406030204" pitchFamily="18" charset="0"/>
                          </a:rPr>
                          <m:t>𝑛</m:t>
                        </m:r>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𝑑</m:t>
                        </m:r>
                      </m:e>
                      <m:sub>
                        <m:r>
                          <a:rPr lang="en-US" sz="2400" i="1">
                            <a:latin typeface="Cambria Math" panose="02040503050406030204" pitchFamily="18" charset="0"/>
                          </a:rPr>
                          <m:t>2</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𝑏</m:t>
                        </m:r>
                      </m:e>
                      <m:sup>
                        <m:r>
                          <a:rPr lang="en-US" sz="2400" i="1">
                            <a:latin typeface="Cambria Math" panose="02040503050406030204" pitchFamily="18" charset="0"/>
                          </a:rPr>
                          <m:t>2</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1</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𝑏</m:t>
                        </m:r>
                      </m:e>
                      <m:sup>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0</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𝑏</m:t>
                        </m:r>
                      </m:e>
                      <m:sup>
                        <m:r>
                          <a:rPr lang="en-US" sz="2400" i="1">
                            <a:latin typeface="Cambria Math" panose="02040503050406030204" pitchFamily="18" charset="0"/>
                          </a:rPr>
                          <m:t>0</m:t>
                        </m:r>
                      </m:sup>
                    </m:sSup>
                  </m:oMath>
                </a14:m>
                <a:endParaRPr lang="en-US" sz="2400" dirty="0"/>
              </a:p>
              <a:p>
                <a:endParaRPr lang="en-US" sz="2400" dirty="0"/>
              </a:p>
              <a:p>
                <a:pPr marL="0" indent="0">
                  <a:buNone/>
                </a:pPr>
                <a:endParaRPr lang="en-US" sz="2400" dirty="0"/>
              </a:p>
            </p:txBody>
          </p:sp>
        </mc:Choice>
        <mc:Fallback xmlns="">
          <p:sp>
            <p:nvSpPr>
              <p:cNvPr id="4" name="Content Placeholder 3">
                <a:extLst>
                  <a:ext uri="{FF2B5EF4-FFF2-40B4-BE49-F238E27FC236}">
                    <a16:creationId xmlns:a16="http://schemas.microsoft.com/office/drawing/2014/main" id="{FF242C6F-86F4-CFEE-409B-92D1D2FD6824}"/>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
        <p:nvSpPr>
          <p:cNvPr id="2" name="Content Placeholder 2">
            <a:extLst>
              <a:ext uri="{FF2B5EF4-FFF2-40B4-BE49-F238E27FC236}">
                <a16:creationId xmlns:a16="http://schemas.microsoft.com/office/drawing/2014/main" id="{102D1329-BD61-2812-42F1-788E23783141}"/>
              </a:ext>
            </a:extLst>
          </p:cNvPr>
          <p:cNvSpPr txBox="1">
            <a:spLocks/>
          </p:cNvSpPr>
          <p:nvPr/>
        </p:nvSpPr>
        <p:spPr>
          <a:xfrm>
            <a:off x="612647" y="4012446"/>
            <a:ext cx="10653579" cy="12783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solidFill>
                <a:srgbClr val="FF0000"/>
              </a:solidFill>
            </a:endParaRPr>
          </a:p>
        </p:txBody>
      </p:sp>
    </p:spTree>
    <p:extLst>
      <p:ext uri="{BB962C8B-B14F-4D97-AF65-F5344CB8AC3E}">
        <p14:creationId xmlns:p14="http://schemas.microsoft.com/office/powerpoint/2010/main" val="34700744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54819-9414-3C20-2CFD-FB8EEA14F350}"/>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FEA333B3-50C5-20D1-5686-2A872CF7DDB3}"/>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Think</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B0F6DF7F-56B8-221E-C6F4-BD5574FFE7D0}"/>
              </a:ext>
            </a:extLst>
          </p:cNvPr>
          <p:cNvSpPr>
            <a:spLocks noGrp="1"/>
          </p:cNvSpPr>
          <p:nvPr>
            <p:ph type="sldNum" sz="quarter" idx="12"/>
          </p:nvPr>
        </p:nvSpPr>
        <p:spPr/>
        <p:txBody>
          <a:bodyPr/>
          <a:lstStyle/>
          <a:p>
            <a:fld id="{CC057153-B650-4DEB-B370-79DDCFDCE934}" type="slidenum">
              <a:rPr lang="en-US" smtClean="0"/>
              <a:t>32</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E949BE98-B6BA-BCB4-F3DD-485BAC00A7E0}"/>
                  </a:ext>
                </a:extLst>
              </p:cNvPr>
              <p:cNvSpPr>
                <a:spLocks noGrp="1"/>
              </p:cNvSpPr>
              <p:nvPr>
                <p:ph idx="1"/>
              </p:nvPr>
            </p:nvSpPr>
            <p:spPr>
              <a:xfrm>
                <a:off x="612647" y="1715532"/>
                <a:ext cx="10817353" cy="4593828"/>
              </a:xfrm>
            </p:spPr>
            <p:txBody>
              <a:bodyPr>
                <a:noAutofit/>
              </a:bodyPr>
              <a:lstStyle/>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𝑛</m:t>
                        </m:r>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m:t>
                        </m:r>
                        <m:r>
                          <a:rPr lang="en-US" sz="2400" b="0" i="1" smtClean="0">
                            <a:latin typeface="Cambria Math" panose="02040503050406030204" pitchFamily="18" charset="0"/>
                          </a:rPr>
                          <m:t>𝑑</m:t>
                        </m:r>
                      </m:e>
                      <m:sub>
                        <m:r>
                          <a:rPr lang="en-US" sz="2400" b="0" i="1" smtClean="0">
                            <a:latin typeface="Cambria Math" panose="02040503050406030204" pitchFamily="18" charset="0"/>
                          </a:rPr>
                          <m:t>2</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0</m:t>
                        </m:r>
                      </m:sub>
                    </m:sSub>
                  </m:oMath>
                </a14:m>
                <a:r>
                  <a:rPr lang="en-US" sz="2400" dirty="0"/>
                  <a:t> represents the integer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𝑏</m:t>
                        </m:r>
                      </m:e>
                      <m:sup>
                        <m:r>
                          <a:rPr lang="en-US" sz="2400" i="1">
                            <a:latin typeface="Cambria Math" panose="02040503050406030204" pitchFamily="18" charset="0"/>
                          </a:rPr>
                          <m:t>𝑛</m:t>
                        </m:r>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𝑑</m:t>
                        </m:r>
                      </m:e>
                      <m:sub>
                        <m:r>
                          <a:rPr lang="en-US" sz="2400" i="1">
                            <a:latin typeface="Cambria Math" panose="02040503050406030204" pitchFamily="18" charset="0"/>
                          </a:rPr>
                          <m:t>2</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𝑏</m:t>
                        </m:r>
                      </m:e>
                      <m:sup>
                        <m:r>
                          <a:rPr lang="en-US" sz="2400" i="1">
                            <a:latin typeface="Cambria Math" panose="02040503050406030204" pitchFamily="18" charset="0"/>
                          </a:rPr>
                          <m:t>2</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1</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𝑏</m:t>
                        </m:r>
                      </m:e>
                      <m:sup>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0</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𝑏</m:t>
                        </m:r>
                      </m:e>
                      <m:sup>
                        <m:r>
                          <a:rPr lang="en-US" sz="2400" i="1">
                            <a:latin typeface="Cambria Math" panose="02040503050406030204" pitchFamily="18" charset="0"/>
                          </a:rPr>
                          <m:t>0</m:t>
                        </m:r>
                      </m:sup>
                    </m:sSup>
                  </m:oMath>
                </a14:m>
                <a:endParaRPr lang="en-US" sz="2400" dirty="0"/>
              </a:p>
              <a:p>
                <a:r>
                  <a:rPr lang="en-US" sz="2400" i="1" dirty="0"/>
                  <a:t>If we had </a:t>
                </a:r>
                <a14:m>
                  <m:oMath xmlns:m="http://schemas.openxmlformats.org/officeDocument/2006/math">
                    <m:r>
                      <a:rPr lang="en-US" sz="2400" i="1" dirty="0">
                        <a:latin typeface="Cambria Math" panose="02040503050406030204" pitchFamily="18" charset="0"/>
                      </a:rPr>
                      <m:t>𝑛</m:t>
                    </m:r>
                  </m:oMath>
                </a14:m>
                <a:r>
                  <a:rPr lang="en-US" sz="2400" i="1" dirty="0"/>
                  <a:t> digits, how many base </a:t>
                </a:r>
                <a14:m>
                  <m:oMath xmlns:m="http://schemas.openxmlformats.org/officeDocument/2006/math">
                    <m:r>
                      <a:rPr lang="en-US" sz="2400" i="1" dirty="0" smtClean="0">
                        <a:latin typeface="Cambria Math" panose="02040503050406030204" pitchFamily="18" charset="0"/>
                      </a:rPr>
                      <m:t>𝑏</m:t>
                    </m:r>
                  </m:oMath>
                </a14:m>
                <a:r>
                  <a:rPr lang="en-US" sz="2400" i="1" dirty="0"/>
                  <a:t> numbers could we represent?</a:t>
                </a:r>
              </a:p>
              <a:p>
                <a:endParaRPr lang="en-US" sz="2400" dirty="0"/>
              </a:p>
              <a:p>
                <a:pPr marL="0" indent="0">
                  <a:buNone/>
                </a:pPr>
                <a:endParaRPr lang="en-US" sz="2400" dirty="0"/>
              </a:p>
            </p:txBody>
          </p:sp>
        </mc:Choice>
        <mc:Fallback xmlns="">
          <p:sp>
            <p:nvSpPr>
              <p:cNvPr id="4" name="Content Placeholder 3">
                <a:extLst>
                  <a:ext uri="{FF2B5EF4-FFF2-40B4-BE49-F238E27FC236}">
                    <a16:creationId xmlns:a16="http://schemas.microsoft.com/office/drawing/2014/main" id="{E949BE98-B6BA-BCB4-F3DD-485BAC00A7E0}"/>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
        <p:nvSpPr>
          <p:cNvPr id="2" name="Content Placeholder 2">
            <a:extLst>
              <a:ext uri="{FF2B5EF4-FFF2-40B4-BE49-F238E27FC236}">
                <a16:creationId xmlns:a16="http://schemas.microsoft.com/office/drawing/2014/main" id="{C429FA7B-2451-F249-A830-D1282842C661}"/>
              </a:ext>
            </a:extLst>
          </p:cNvPr>
          <p:cNvSpPr txBox="1">
            <a:spLocks/>
          </p:cNvSpPr>
          <p:nvPr/>
        </p:nvSpPr>
        <p:spPr>
          <a:xfrm>
            <a:off x="612647" y="4012446"/>
            <a:ext cx="10653579" cy="12783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solidFill>
                <a:srgbClr val="FF0000"/>
              </a:solidFill>
            </a:endParaRPr>
          </a:p>
        </p:txBody>
      </p:sp>
    </p:spTree>
    <p:extLst>
      <p:ext uri="{BB962C8B-B14F-4D97-AF65-F5344CB8AC3E}">
        <p14:creationId xmlns:p14="http://schemas.microsoft.com/office/powerpoint/2010/main" val="3246522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A4216-2D05-6364-9CFF-14A70530ABE6}"/>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631C9931-61DD-EF0A-696B-A1ABE440ED5B}"/>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Think</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8D7482DA-D432-A196-210B-DB44C7B580F4}"/>
              </a:ext>
            </a:extLst>
          </p:cNvPr>
          <p:cNvSpPr>
            <a:spLocks noGrp="1"/>
          </p:cNvSpPr>
          <p:nvPr>
            <p:ph type="sldNum" sz="quarter" idx="12"/>
          </p:nvPr>
        </p:nvSpPr>
        <p:spPr/>
        <p:txBody>
          <a:bodyPr/>
          <a:lstStyle/>
          <a:p>
            <a:fld id="{CC057153-B650-4DEB-B370-79DDCFDCE934}" type="slidenum">
              <a:rPr lang="en-US" smtClean="0"/>
              <a:t>33</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BCD591C3-71A7-9E46-E0A5-A68B0945D672}"/>
                  </a:ext>
                </a:extLst>
              </p:cNvPr>
              <p:cNvSpPr>
                <a:spLocks noGrp="1"/>
              </p:cNvSpPr>
              <p:nvPr>
                <p:ph idx="1"/>
              </p:nvPr>
            </p:nvSpPr>
            <p:spPr>
              <a:xfrm>
                <a:off x="612647" y="1715532"/>
                <a:ext cx="10817353" cy="4593828"/>
              </a:xfrm>
            </p:spPr>
            <p:txBody>
              <a:bodyPr>
                <a:noAutofit/>
              </a:bodyPr>
              <a:lstStyle/>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𝑛</m:t>
                        </m:r>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m:t>
                        </m:r>
                        <m:r>
                          <a:rPr lang="en-US" sz="2400" b="0" i="1" smtClean="0">
                            <a:latin typeface="Cambria Math" panose="02040503050406030204" pitchFamily="18" charset="0"/>
                          </a:rPr>
                          <m:t>𝑑</m:t>
                        </m:r>
                      </m:e>
                      <m:sub>
                        <m:r>
                          <a:rPr lang="en-US" sz="2400" b="0" i="1" smtClean="0">
                            <a:latin typeface="Cambria Math" panose="02040503050406030204" pitchFamily="18" charset="0"/>
                          </a:rPr>
                          <m:t>2</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𝑑</m:t>
                        </m:r>
                      </m:e>
                      <m:sub>
                        <m:r>
                          <a:rPr lang="en-US" sz="2400" b="0" i="1" smtClean="0">
                            <a:latin typeface="Cambria Math" panose="02040503050406030204" pitchFamily="18" charset="0"/>
                          </a:rPr>
                          <m:t>0</m:t>
                        </m:r>
                      </m:sub>
                    </m:sSub>
                  </m:oMath>
                </a14:m>
                <a:r>
                  <a:rPr lang="en-US" sz="2400" dirty="0"/>
                  <a:t> represents the integer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𝑏</m:t>
                        </m:r>
                      </m:e>
                      <m:sup>
                        <m:r>
                          <a:rPr lang="en-US" sz="2400" i="1">
                            <a:latin typeface="Cambria Math" panose="02040503050406030204" pitchFamily="18" charset="0"/>
                          </a:rPr>
                          <m:t>𝑛</m:t>
                        </m:r>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𝑑</m:t>
                        </m:r>
                      </m:e>
                      <m:sub>
                        <m:r>
                          <a:rPr lang="en-US" sz="2400" i="1">
                            <a:latin typeface="Cambria Math" panose="02040503050406030204" pitchFamily="18" charset="0"/>
                          </a:rPr>
                          <m:t>2</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𝑏</m:t>
                        </m:r>
                      </m:e>
                      <m:sup>
                        <m:r>
                          <a:rPr lang="en-US" sz="2400" i="1">
                            <a:latin typeface="Cambria Math" panose="02040503050406030204" pitchFamily="18" charset="0"/>
                          </a:rPr>
                          <m:t>2</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1</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𝑏</m:t>
                        </m:r>
                      </m:e>
                      <m:sup>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0</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𝑏</m:t>
                        </m:r>
                      </m:e>
                      <m:sup>
                        <m:r>
                          <a:rPr lang="en-US" sz="2400" i="1">
                            <a:latin typeface="Cambria Math" panose="02040503050406030204" pitchFamily="18" charset="0"/>
                          </a:rPr>
                          <m:t>0</m:t>
                        </m:r>
                      </m:sup>
                    </m:sSup>
                  </m:oMath>
                </a14:m>
                <a:endParaRPr lang="en-US" sz="2400" dirty="0"/>
              </a:p>
              <a:p>
                <a:r>
                  <a:rPr lang="en-US" sz="2400" i="1" dirty="0"/>
                  <a:t>If we had </a:t>
                </a:r>
                <a14:m>
                  <m:oMath xmlns:m="http://schemas.openxmlformats.org/officeDocument/2006/math">
                    <m:r>
                      <a:rPr lang="en-US" sz="2400" i="1" dirty="0">
                        <a:latin typeface="Cambria Math" panose="02040503050406030204" pitchFamily="18" charset="0"/>
                      </a:rPr>
                      <m:t>𝑛</m:t>
                    </m:r>
                  </m:oMath>
                </a14:m>
                <a:r>
                  <a:rPr lang="en-US" sz="2400" i="1" dirty="0"/>
                  <a:t> digits, how many base </a:t>
                </a:r>
                <a14:m>
                  <m:oMath xmlns:m="http://schemas.openxmlformats.org/officeDocument/2006/math">
                    <m:r>
                      <a:rPr lang="en-US" sz="2400" i="1" dirty="0" smtClean="0">
                        <a:latin typeface="Cambria Math" panose="02040503050406030204" pitchFamily="18" charset="0"/>
                      </a:rPr>
                      <m:t>𝑏</m:t>
                    </m:r>
                  </m:oMath>
                </a14:m>
                <a:r>
                  <a:rPr lang="en-US" sz="2400" i="1" dirty="0"/>
                  <a:t> numbers could we represent?</a:t>
                </a:r>
              </a:p>
              <a:p>
                <a:pPr lvl="1"/>
                <a14:m>
                  <m:oMath xmlns:m="http://schemas.openxmlformats.org/officeDocument/2006/math">
                    <m:sSup>
                      <m:sSupPr>
                        <m:ctrlPr>
                          <a:rPr lang="en-US" sz="2400" b="0" i="1" dirty="0" smtClean="0">
                            <a:latin typeface="Cambria Math" panose="02040503050406030204" pitchFamily="18" charset="0"/>
                          </a:rPr>
                        </m:ctrlPr>
                      </m:sSupPr>
                      <m:e>
                        <m:r>
                          <a:rPr lang="en-US" sz="2400" b="0" i="1" dirty="0" smtClean="0">
                            <a:latin typeface="Cambria Math" panose="02040503050406030204" pitchFamily="18" charset="0"/>
                          </a:rPr>
                          <m:t>𝑏</m:t>
                        </m:r>
                      </m:e>
                      <m:sup>
                        <m:r>
                          <a:rPr lang="en-US" sz="2400" i="1" dirty="0">
                            <a:latin typeface="Cambria Math" panose="02040503050406030204" pitchFamily="18" charset="0"/>
                          </a:rPr>
                          <m:t>𝑛</m:t>
                        </m:r>
                      </m:sup>
                    </m:sSup>
                  </m:oMath>
                </a14:m>
                <a:r>
                  <a:rPr lang="en-US" sz="2400" dirty="0"/>
                  <a:t> numbers: </a:t>
                </a:r>
                <a14:m>
                  <m:oMath xmlns:m="http://schemas.openxmlformats.org/officeDocument/2006/math">
                    <m:r>
                      <a:rPr lang="en-US" sz="2400" dirty="0">
                        <a:latin typeface="Cambria Math" panose="02040503050406030204" pitchFamily="18" charset="0"/>
                      </a:rPr>
                      <m:t>0, 1, 2, 3, …, </m:t>
                    </m:r>
                    <m:sSup>
                      <m:sSupPr>
                        <m:ctrlPr>
                          <a:rPr lang="en-US" sz="2400" b="0" i="0" dirty="0" smtClean="0">
                            <a:latin typeface="Cambria Math" panose="02040503050406030204" pitchFamily="18" charset="0"/>
                          </a:rPr>
                        </m:ctrlPr>
                      </m:sSupPr>
                      <m:e>
                        <m:r>
                          <m:rPr>
                            <m:sty m:val="p"/>
                          </m:rPr>
                          <a:rPr lang="en-US" sz="2400" b="0" i="0" dirty="0" smtClean="0">
                            <a:latin typeface="Cambria Math" panose="02040503050406030204" pitchFamily="18" charset="0"/>
                          </a:rPr>
                          <m:t>b</m:t>
                        </m:r>
                      </m:e>
                      <m:sup>
                        <m:r>
                          <m:rPr>
                            <m:sty m:val="p"/>
                          </m:rPr>
                          <a:rPr lang="en-US" sz="2400" dirty="0">
                            <a:latin typeface="Cambria Math" panose="02040503050406030204" pitchFamily="18" charset="0"/>
                          </a:rPr>
                          <m:t>n</m:t>
                        </m:r>
                      </m:sup>
                    </m:sSup>
                    <m:r>
                      <a:rPr lang="en-US" sz="2400" dirty="0">
                        <a:latin typeface="Cambria Math" panose="02040503050406030204" pitchFamily="18" charset="0"/>
                      </a:rPr>
                      <m:t>−1</m:t>
                    </m:r>
                  </m:oMath>
                </a14:m>
                <a:endParaRPr lang="en-US" sz="2400" dirty="0"/>
              </a:p>
              <a:p>
                <a:endParaRPr lang="en-US" sz="2400" dirty="0"/>
              </a:p>
              <a:p>
                <a:pPr marL="0" indent="0">
                  <a:buNone/>
                </a:pPr>
                <a:endParaRPr lang="en-US" sz="2400" dirty="0"/>
              </a:p>
            </p:txBody>
          </p:sp>
        </mc:Choice>
        <mc:Fallback xmlns="">
          <p:sp>
            <p:nvSpPr>
              <p:cNvPr id="4" name="Content Placeholder 3">
                <a:extLst>
                  <a:ext uri="{FF2B5EF4-FFF2-40B4-BE49-F238E27FC236}">
                    <a16:creationId xmlns:a16="http://schemas.microsoft.com/office/drawing/2014/main" id="{BCD591C3-71A7-9E46-E0A5-A68B0945D672}"/>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
        <p:nvSpPr>
          <p:cNvPr id="2" name="Content Placeholder 2">
            <a:extLst>
              <a:ext uri="{FF2B5EF4-FFF2-40B4-BE49-F238E27FC236}">
                <a16:creationId xmlns:a16="http://schemas.microsoft.com/office/drawing/2014/main" id="{5F7EF0EE-F4A8-D5F6-9317-BEBA5DC8B454}"/>
              </a:ext>
            </a:extLst>
          </p:cNvPr>
          <p:cNvSpPr txBox="1">
            <a:spLocks/>
          </p:cNvSpPr>
          <p:nvPr/>
        </p:nvSpPr>
        <p:spPr>
          <a:xfrm>
            <a:off x="612647" y="4012446"/>
            <a:ext cx="10653579" cy="12783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solidFill>
                <a:srgbClr val="FF0000"/>
              </a:solidFill>
            </a:endParaRPr>
          </a:p>
        </p:txBody>
      </p:sp>
    </p:spTree>
    <p:extLst>
      <p:ext uri="{BB962C8B-B14F-4D97-AF65-F5344CB8AC3E}">
        <p14:creationId xmlns:p14="http://schemas.microsoft.com/office/powerpoint/2010/main" val="16007525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08836-F330-00CC-F80F-D1E2CF2EF145}"/>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1387376C-1746-CFE3-4767-529259422F85}"/>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Think</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515CAE0C-6C75-1ED4-A7D2-57AB927D2319}"/>
              </a:ext>
            </a:extLst>
          </p:cNvPr>
          <p:cNvSpPr>
            <a:spLocks noGrp="1"/>
          </p:cNvSpPr>
          <p:nvPr>
            <p:ph type="sldNum" sz="quarter" idx="12"/>
          </p:nvPr>
        </p:nvSpPr>
        <p:spPr/>
        <p:txBody>
          <a:bodyPr/>
          <a:lstStyle/>
          <a:p>
            <a:fld id="{CC057153-B650-4DEB-B370-79DDCFDCE934}" type="slidenum">
              <a:rPr lang="en-US" smtClean="0"/>
              <a:t>34</a:t>
            </a:fld>
            <a:endParaRPr lang="en-US"/>
          </a:p>
        </p:txBody>
      </p:sp>
      <p:sp>
        <p:nvSpPr>
          <p:cNvPr id="4" name="Content Placeholder 3">
            <a:extLst>
              <a:ext uri="{FF2B5EF4-FFF2-40B4-BE49-F238E27FC236}">
                <a16:creationId xmlns:a16="http://schemas.microsoft.com/office/drawing/2014/main" id="{606BAD28-8CC9-B712-3731-F20B40F70165}"/>
              </a:ext>
            </a:extLst>
          </p:cNvPr>
          <p:cNvSpPr>
            <a:spLocks noGrp="1"/>
          </p:cNvSpPr>
          <p:nvPr>
            <p:ph idx="1"/>
          </p:nvPr>
        </p:nvSpPr>
        <p:spPr>
          <a:xfrm>
            <a:off x="612647" y="1715532"/>
            <a:ext cx="10817353" cy="4593828"/>
          </a:xfrm>
        </p:spPr>
        <p:txBody>
          <a:bodyPr>
            <a:noAutofit/>
          </a:bodyPr>
          <a:lstStyle/>
          <a:p>
            <a:r>
              <a:rPr lang="en-US" sz="2400" i="1" dirty="0"/>
              <a:t>What are the valid digits for base 2 numbers?</a:t>
            </a:r>
            <a:endParaRPr lang="en-US" sz="2400" dirty="0"/>
          </a:p>
        </p:txBody>
      </p:sp>
      <p:sp>
        <p:nvSpPr>
          <p:cNvPr id="2" name="Content Placeholder 2">
            <a:extLst>
              <a:ext uri="{FF2B5EF4-FFF2-40B4-BE49-F238E27FC236}">
                <a16:creationId xmlns:a16="http://schemas.microsoft.com/office/drawing/2014/main" id="{0D00BDC4-ADC7-D2C8-0C0C-9613275E0F8E}"/>
              </a:ext>
            </a:extLst>
          </p:cNvPr>
          <p:cNvSpPr txBox="1">
            <a:spLocks/>
          </p:cNvSpPr>
          <p:nvPr/>
        </p:nvSpPr>
        <p:spPr>
          <a:xfrm>
            <a:off x="612647" y="4012446"/>
            <a:ext cx="10653579" cy="12783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solidFill>
                <a:srgbClr val="FF0000"/>
              </a:solidFill>
            </a:endParaRPr>
          </a:p>
        </p:txBody>
      </p:sp>
    </p:spTree>
    <p:extLst>
      <p:ext uri="{BB962C8B-B14F-4D97-AF65-F5344CB8AC3E}">
        <p14:creationId xmlns:p14="http://schemas.microsoft.com/office/powerpoint/2010/main" val="16775522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800FC-7FA2-FFE2-0334-13410851A76D}"/>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7A04DD34-031C-28E9-E2C2-2E0507036F7A}"/>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Think</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2005A6D7-A55F-D9CC-E3BE-54EE38AAAB15}"/>
              </a:ext>
            </a:extLst>
          </p:cNvPr>
          <p:cNvSpPr>
            <a:spLocks noGrp="1"/>
          </p:cNvSpPr>
          <p:nvPr>
            <p:ph type="sldNum" sz="quarter" idx="12"/>
          </p:nvPr>
        </p:nvSpPr>
        <p:spPr/>
        <p:txBody>
          <a:bodyPr/>
          <a:lstStyle/>
          <a:p>
            <a:fld id="{CC057153-B650-4DEB-B370-79DDCFDCE934}" type="slidenum">
              <a:rPr lang="en-US" smtClean="0"/>
              <a:t>35</a:t>
            </a:fld>
            <a:endParaRPr lang="en-US"/>
          </a:p>
        </p:txBody>
      </p:sp>
      <p:sp>
        <p:nvSpPr>
          <p:cNvPr id="4" name="Content Placeholder 3">
            <a:extLst>
              <a:ext uri="{FF2B5EF4-FFF2-40B4-BE49-F238E27FC236}">
                <a16:creationId xmlns:a16="http://schemas.microsoft.com/office/drawing/2014/main" id="{903BCDF5-512B-E13D-9BEC-A1746204028D}"/>
              </a:ext>
            </a:extLst>
          </p:cNvPr>
          <p:cNvSpPr>
            <a:spLocks noGrp="1"/>
          </p:cNvSpPr>
          <p:nvPr>
            <p:ph idx="1"/>
          </p:nvPr>
        </p:nvSpPr>
        <p:spPr>
          <a:xfrm>
            <a:off x="612647" y="1715532"/>
            <a:ext cx="10817353" cy="4593828"/>
          </a:xfrm>
        </p:spPr>
        <p:txBody>
          <a:bodyPr>
            <a:noAutofit/>
          </a:bodyPr>
          <a:lstStyle/>
          <a:p>
            <a:r>
              <a:rPr lang="en-US" sz="2400" i="1" dirty="0"/>
              <a:t>What are the valid digits for base 2 numbers?</a:t>
            </a:r>
          </a:p>
          <a:p>
            <a:pPr lvl="1"/>
            <a:r>
              <a:rPr lang="en-US" sz="2400" i="1" dirty="0"/>
              <a:t>0, 1</a:t>
            </a:r>
            <a:endParaRPr lang="en-US" sz="2400" dirty="0"/>
          </a:p>
        </p:txBody>
      </p:sp>
      <p:sp>
        <p:nvSpPr>
          <p:cNvPr id="2" name="Content Placeholder 2">
            <a:extLst>
              <a:ext uri="{FF2B5EF4-FFF2-40B4-BE49-F238E27FC236}">
                <a16:creationId xmlns:a16="http://schemas.microsoft.com/office/drawing/2014/main" id="{530E9ECC-048F-6F54-E0F8-749A90BCED14}"/>
              </a:ext>
            </a:extLst>
          </p:cNvPr>
          <p:cNvSpPr txBox="1">
            <a:spLocks/>
          </p:cNvSpPr>
          <p:nvPr/>
        </p:nvSpPr>
        <p:spPr>
          <a:xfrm>
            <a:off x="612647" y="4012446"/>
            <a:ext cx="10653579" cy="12783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solidFill>
                <a:srgbClr val="FF0000"/>
              </a:solidFill>
            </a:endParaRPr>
          </a:p>
        </p:txBody>
      </p:sp>
    </p:spTree>
    <p:extLst>
      <p:ext uri="{BB962C8B-B14F-4D97-AF65-F5344CB8AC3E}">
        <p14:creationId xmlns:p14="http://schemas.microsoft.com/office/powerpoint/2010/main" val="25247858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F155E-FF7C-AEE9-E8DB-1A4F8F4E5F31}"/>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881B33E7-5361-2AA9-501C-32798838DC43}"/>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C9120FA0-BB91-701B-467F-F8BC715F02E5}"/>
              </a:ext>
            </a:extLst>
          </p:cNvPr>
          <p:cNvSpPr>
            <a:spLocks noGrp="1"/>
          </p:cNvSpPr>
          <p:nvPr>
            <p:ph type="sldNum" sz="quarter" idx="12"/>
          </p:nvPr>
        </p:nvSpPr>
        <p:spPr/>
        <p:txBody>
          <a:bodyPr/>
          <a:lstStyle/>
          <a:p>
            <a:fld id="{CC057153-B650-4DEB-B370-79DDCFDCE934}" type="slidenum">
              <a:rPr lang="en-US" smtClean="0"/>
              <a:t>36</a:t>
            </a:fld>
            <a:endParaRPr lang="en-US"/>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755DAE5D-326D-B36E-9B71-4F50B6D78786}"/>
                  </a:ext>
                </a:extLst>
              </p:cNvPr>
              <p:cNvSpPr>
                <a:spLocks noGrp="1"/>
              </p:cNvSpPr>
              <p:nvPr>
                <p:ph idx="1"/>
              </p:nvPr>
            </p:nvSpPr>
            <p:spPr>
              <a:xfrm>
                <a:off x="612647" y="1715532"/>
                <a:ext cx="10817353" cy="4593828"/>
              </a:xfrm>
            </p:spPr>
            <p:txBody>
              <a:bodyPr>
                <a:noAutofit/>
              </a:bodyPr>
              <a:lstStyle/>
              <a:p>
                <a:r>
                  <a:rPr lang="en-US" sz="2400" i="1" dirty="0"/>
                  <a:t>What number is </a:t>
                </a:r>
                <a14:m>
                  <m:oMath xmlns:m="http://schemas.openxmlformats.org/officeDocument/2006/math">
                    <m:sSub>
                      <m:sSubPr>
                        <m:ctrlPr>
                          <a:rPr lang="en-US" sz="2400" b="0" i="1" dirty="0" smtClean="0">
                            <a:latin typeface="Cambria Math" panose="02040503050406030204" pitchFamily="18" charset="0"/>
                            <a:ea typeface="Cambria Math" panose="02040503050406030204" pitchFamily="18" charset="0"/>
                          </a:rPr>
                        </m:ctrlPr>
                      </m:sSubPr>
                      <m:e>
                        <m:r>
                          <a:rPr lang="en-US" sz="2400" b="0" i="1" dirty="0" smtClean="0">
                            <a:latin typeface="Cambria Math" panose="02040503050406030204" pitchFamily="18" charset="0"/>
                            <a:ea typeface="Cambria Math" panose="02040503050406030204" pitchFamily="18" charset="0"/>
                          </a:rPr>
                          <m:t>110</m:t>
                        </m:r>
                        <m:r>
                          <a:rPr lang="en-US" sz="2400" b="0" i="1" dirty="0" smtClean="0">
                            <a:latin typeface="Cambria Math" panose="02040503050406030204" pitchFamily="18" charset="0"/>
                            <a:ea typeface="Cambria Math" panose="02040503050406030204" pitchFamily="18" charset="0"/>
                          </a:rPr>
                          <m:t>1</m:t>
                        </m:r>
                      </m:e>
                      <m:sub>
                        <m:r>
                          <a:rPr lang="en-US" sz="2400" b="0" i="1" dirty="0" smtClean="0">
                            <a:latin typeface="Cambria Math" panose="02040503050406030204" pitchFamily="18" charset="0"/>
                            <a:ea typeface="Cambria Math" panose="02040503050406030204" pitchFamily="18" charset="0"/>
                          </a:rPr>
                          <m:t>2</m:t>
                        </m:r>
                      </m:sub>
                    </m:sSub>
                  </m:oMath>
                </a14:m>
                <a:r>
                  <a:rPr lang="en-US" sz="2400" i="1" dirty="0"/>
                  <a:t>?</a:t>
                </a:r>
              </a:p>
            </p:txBody>
          </p:sp>
        </mc:Choice>
        <mc:Fallback>
          <p:sp>
            <p:nvSpPr>
              <p:cNvPr id="4" name="Content Placeholder 3">
                <a:extLst>
                  <a:ext uri="{FF2B5EF4-FFF2-40B4-BE49-F238E27FC236}">
                    <a16:creationId xmlns:a16="http://schemas.microsoft.com/office/drawing/2014/main" id="{755DAE5D-326D-B36E-9B71-4F50B6D78786}"/>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Tree>
    <p:extLst>
      <p:ext uri="{BB962C8B-B14F-4D97-AF65-F5344CB8AC3E}">
        <p14:creationId xmlns:p14="http://schemas.microsoft.com/office/powerpoint/2010/main" val="711357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49480-6091-AD50-357E-3607D6F28A94}"/>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94F3F87F-932C-EBC7-FCA9-0B755A15871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BDB774C5-1726-C47C-B241-EB2E856F6B4C}"/>
              </a:ext>
            </a:extLst>
          </p:cNvPr>
          <p:cNvSpPr>
            <a:spLocks noGrp="1"/>
          </p:cNvSpPr>
          <p:nvPr>
            <p:ph type="sldNum" sz="quarter" idx="12"/>
          </p:nvPr>
        </p:nvSpPr>
        <p:spPr/>
        <p:txBody>
          <a:bodyPr/>
          <a:lstStyle/>
          <a:p>
            <a:fld id="{CC057153-B650-4DEB-B370-79DDCFDCE934}" type="slidenum">
              <a:rPr lang="en-US" smtClean="0"/>
              <a:t>37</a:t>
            </a:fld>
            <a:endParaRPr lang="en-US"/>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05E49FDF-F7AA-E756-3E17-C02A3DB76975}"/>
                  </a:ext>
                </a:extLst>
              </p:cNvPr>
              <p:cNvSpPr>
                <a:spLocks noGrp="1"/>
              </p:cNvSpPr>
              <p:nvPr>
                <p:ph idx="1"/>
              </p:nvPr>
            </p:nvSpPr>
            <p:spPr>
              <a:xfrm>
                <a:off x="612647" y="1715532"/>
                <a:ext cx="10817353" cy="4593828"/>
              </a:xfrm>
            </p:spPr>
            <p:txBody>
              <a:bodyPr>
                <a:noAutofit/>
              </a:bodyPr>
              <a:lstStyle/>
              <a:p>
                <a:r>
                  <a:rPr lang="en-US" sz="2400" i="1" dirty="0"/>
                  <a:t>What number is </a:t>
                </a:r>
                <a14:m>
                  <m:oMath xmlns:m="http://schemas.openxmlformats.org/officeDocument/2006/math">
                    <m:sSub>
                      <m:sSubPr>
                        <m:ctrlPr>
                          <a:rPr lang="en-US" sz="2400" b="0" i="1" dirty="0" smtClean="0">
                            <a:latin typeface="Cambria Math" panose="02040503050406030204" pitchFamily="18" charset="0"/>
                            <a:ea typeface="Cambria Math" panose="02040503050406030204" pitchFamily="18" charset="0"/>
                          </a:rPr>
                        </m:ctrlPr>
                      </m:sSubPr>
                      <m:e>
                        <m:r>
                          <a:rPr lang="en-US" sz="2400" b="0" i="1" dirty="0" smtClean="0">
                            <a:latin typeface="Cambria Math" panose="02040503050406030204" pitchFamily="18" charset="0"/>
                            <a:ea typeface="Cambria Math" panose="02040503050406030204" pitchFamily="18" charset="0"/>
                          </a:rPr>
                          <m:t>110</m:t>
                        </m:r>
                        <m:r>
                          <a:rPr lang="en-US" sz="2400" b="0" i="1" dirty="0" smtClean="0">
                            <a:latin typeface="Cambria Math" panose="02040503050406030204" pitchFamily="18" charset="0"/>
                            <a:ea typeface="Cambria Math" panose="02040503050406030204" pitchFamily="18" charset="0"/>
                          </a:rPr>
                          <m:t>1</m:t>
                        </m:r>
                      </m:e>
                      <m:sub>
                        <m:r>
                          <a:rPr lang="en-US" sz="2400" b="0" i="1" dirty="0" smtClean="0">
                            <a:latin typeface="Cambria Math" panose="02040503050406030204" pitchFamily="18" charset="0"/>
                            <a:ea typeface="Cambria Math" panose="02040503050406030204" pitchFamily="18" charset="0"/>
                          </a:rPr>
                          <m:t>2</m:t>
                        </m:r>
                      </m:sub>
                    </m:sSub>
                  </m:oMath>
                </a14:m>
                <a:r>
                  <a:rPr lang="en-US" sz="2400" i="1" dirty="0"/>
                  <a:t>?</a:t>
                </a:r>
              </a:p>
              <a:p>
                <a:endParaRPr lang="en-US" sz="2400" i="1" dirty="0"/>
              </a:p>
              <a:p>
                <a:endParaRPr lang="en-US" sz="2400" i="1" dirty="0"/>
              </a:p>
              <a:p>
                <a:endParaRPr lang="en-US" sz="2400" i="1" dirty="0"/>
              </a:p>
            </p:txBody>
          </p:sp>
        </mc:Choice>
        <mc:Fallback>
          <p:sp>
            <p:nvSpPr>
              <p:cNvPr id="4" name="Content Placeholder 3">
                <a:extLst>
                  <a:ext uri="{FF2B5EF4-FFF2-40B4-BE49-F238E27FC236}">
                    <a16:creationId xmlns:a16="http://schemas.microsoft.com/office/drawing/2014/main" id="{05E49FDF-F7AA-E756-3E17-C02A3DB76975}"/>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3" name="Table 2">
                <a:extLst>
                  <a:ext uri="{FF2B5EF4-FFF2-40B4-BE49-F238E27FC236}">
                    <a16:creationId xmlns:a16="http://schemas.microsoft.com/office/drawing/2014/main" id="{40D152AA-193B-5428-25F1-C0818CC8B812}"/>
                  </a:ext>
                </a:extLst>
              </p:cNvPr>
              <p:cNvGraphicFramePr>
                <a:graphicFrameLocks noGrp="1"/>
              </p:cNvGraphicFramePr>
              <p:nvPr>
                <p:extLst>
                  <p:ext uri="{D42A27DB-BD31-4B8C-83A1-F6EECF244321}">
                    <p14:modId xmlns:p14="http://schemas.microsoft.com/office/powerpoint/2010/main" val="3697965235"/>
                  </p:ext>
                </p:extLst>
              </p:nvPr>
            </p:nvGraphicFramePr>
            <p:xfrm>
              <a:off x="1525752" y="2922540"/>
              <a:ext cx="7470764" cy="914400"/>
            </p:xfrm>
            <a:graphic>
              <a:graphicData uri="http://schemas.openxmlformats.org/drawingml/2006/table">
                <a:tbl>
                  <a:tblPr firstRow="1" bandRow="1">
                    <a:tableStyleId>{5940675A-B579-460E-94D1-54222C63F5DA}</a:tableStyleId>
                  </a:tblPr>
                  <a:tblGrid>
                    <a:gridCol w="1867691">
                      <a:extLst>
                        <a:ext uri="{9D8B030D-6E8A-4147-A177-3AD203B41FA5}">
                          <a16:colId xmlns:a16="http://schemas.microsoft.com/office/drawing/2014/main" val="4282650382"/>
                        </a:ext>
                      </a:extLst>
                    </a:gridCol>
                    <a:gridCol w="1867691">
                      <a:extLst>
                        <a:ext uri="{9D8B030D-6E8A-4147-A177-3AD203B41FA5}">
                          <a16:colId xmlns:a16="http://schemas.microsoft.com/office/drawing/2014/main" val="1500213618"/>
                        </a:ext>
                      </a:extLst>
                    </a:gridCol>
                    <a:gridCol w="1867691">
                      <a:extLst>
                        <a:ext uri="{9D8B030D-6E8A-4147-A177-3AD203B41FA5}">
                          <a16:colId xmlns:a16="http://schemas.microsoft.com/office/drawing/2014/main" val="2324606823"/>
                        </a:ext>
                      </a:extLst>
                    </a:gridCol>
                    <a:gridCol w="1867691">
                      <a:extLst>
                        <a:ext uri="{9D8B030D-6E8A-4147-A177-3AD203B41FA5}">
                          <a16:colId xmlns:a16="http://schemas.microsoft.com/office/drawing/2014/main" val="3306935064"/>
                        </a:ext>
                      </a:extLst>
                    </a:gridCol>
                  </a:tblGrid>
                  <a:tr h="370840">
                    <a:tc>
                      <a:txBody>
                        <a:bodyPr/>
                        <a:lstStyle/>
                        <a:p>
                          <a:pPr algn="ct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2</m:t>
                                    </m:r>
                                  </m:e>
                                  <m:sup>
                                    <m:r>
                                      <a:rPr lang="en-US" sz="2400" b="0" i="1" dirty="0" smtClean="0">
                                        <a:latin typeface="Cambria Math" panose="02040503050406030204" pitchFamily="18" charset="0"/>
                                        <a:ea typeface="Cambria Math" panose="02040503050406030204" pitchFamily="18" charset="0"/>
                                      </a:rPr>
                                      <m:t>3</m:t>
                                    </m:r>
                                  </m:sup>
                                </m:sSup>
                                <m:r>
                                  <a:rPr lang="en-US" sz="2400" b="0" i="1" dirty="0" smtClean="0">
                                    <a:latin typeface="Cambria Math" panose="02040503050406030204" pitchFamily="18" charset="0"/>
                                    <a:ea typeface="Cambria Math" panose="02040503050406030204" pitchFamily="18" charset="0"/>
                                  </a:rPr>
                                  <m:t>=8</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2</m:t>
                                    </m:r>
                                  </m:e>
                                  <m:sup>
                                    <m:r>
                                      <a:rPr lang="en-US" sz="2400" b="0" i="1" dirty="0" smtClean="0">
                                        <a:latin typeface="Cambria Math" panose="02040503050406030204" pitchFamily="18" charset="0"/>
                                        <a:ea typeface="Cambria Math" panose="02040503050406030204" pitchFamily="18" charset="0"/>
                                      </a:rPr>
                                      <m:t>2</m:t>
                                    </m:r>
                                  </m:sup>
                                </m:sSup>
                                <m:r>
                                  <a:rPr lang="en-US" sz="2400" b="0" i="1" dirty="0" smtClean="0">
                                    <a:latin typeface="Cambria Math" panose="02040503050406030204" pitchFamily="18" charset="0"/>
                                    <a:ea typeface="Cambria Math" panose="02040503050406030204" pitchFamily="18" charset="0"/>
                                  </a:rPr>
                                  <m:t>=4</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2</m:t>
                                    </m:r>
                                  </m:e>
                                  <m:sup>
                                    <m:r>
                                      <a:rPr lang="en-US" sz="2400" b="0" i="1" dirty="0" smtClean="0">
                                        <a:latin typeface="Cambria Math" panose="02040503050406030204" pitchFamily="18" charset="0"/>
                                        <a:ea typeface="Cambria Math" panose="02040503050406030204" pitchFamily="18" charset="0"/>
                                      </a:rPr>
                                      <m:t>1</m:t>
                                    </m:r>
                                  </m:sup>
                                </m:sSup>
                                <m:r>
                                  <a:rPr lang="en-US" sz="2400" b="0" i="1" dirty="0" smtClean="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ea typeface="Cambria Math" panose="02040503050406030204" pitchFamily="18" charset="0"/>
                                  </a:rPr>
                                  <m:t>2</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2</m:t>
                                    </m:r>
                                  </m:e>
                                  <m:sup>
                                    <m:r>
                                      <a:rPr lang="en-US" sz="2400" b="0" i="1" dirty="0" smtClean="0">
                                        <a:latin typeface="Cambria Math" panose="02040503050406030204" pitchFamily="18" charset="0"/>
                                        <a:ea typeface="Cambria Math" panose="02040503050406030204" pitchFamily="18" charset="0"/>
                                      </a:rPr>
                                      <m:t>0</m:t>
                                    </m:r>
                                  </m:sup>
                                </m:sSup>
                                <m:r>
                                  <a:rPr lang="en-US" sz="2400" b="0" i="1" dirty="0" smtClean="0">
                                    <a:latin typeface="Cambria Math" panose="02040503050406030204" pitchFamily="18" charset="0"/>
                                    <a:ea typeface="Cambria Math" panose="02040503050406030204" pitchFamily="18" charset="0"/>
                                  </a:rPr>
                                  <m:t>=</m:t>
                                </m:r>
                                <m:r>
                                  <a:rPr lang="en-US" sz="2400" i="1" dirty="0" smtClean="0">
                                    <a:latin typeface="Cambria Math" panose="02040503050406030204" pitchFamily="18" charset="0"/>
                                    <a:ea typeface="Cambria Math" panose="02040503050406030204" pitchFamily="18" charset="0"/>
                                  </a:rPr>
                                  <m:t> 1</m:t>
                                </m:r>
                              </m:oMath>
                            </m:oMathPara>
                          </a14:m>
                          <a:endParaRPr lang="en-US" sz="2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002001436"/>
                      </a:ext>
                    </a:extLst>
                  </a:tr>
                  <a:tr h="370840">
                    <a:tc>
                      <a:txBody>
                        <a:bodyPr/>
                        <a:lstStyle/>
                        <a:p>
                          <a:pPr algn="ctr"/>
                          <a:r>
                            <a:rPr lang="en-US" sz="2400" dirty="0">
                              <a:latin typeface="Cambria Math" panose="02040503050406030204" pitchFamily="18" charset="0"/>
                              <a:ea typeface="Cambria Math" panose="02040503050406030204" pitchFamily="18" charset="0"/>
                            </a:rPr>
                            <a:t>1</a:t>
                          </a:r>
                        </a:p>
                      </a:txBody>
                      <a:tcPr/>
                    </a:tc>
                    <a:tc>
                      <a:txBody>
                        <a:bodyPr/>
                        <a:lstStyle/>
                        <a:p>
                          <a:pPr algn="ctr"/>
                          <a:r>
                            <a:rPr lang="en-US" sz="2400" dirty="0">
                              <a:latin typeface="Cambria Math" panose="02040503050406030204" pitchFamily="18" charset="0"/>
                              <a:ea typeface="Cambria Math" panose="02040503050406030204" pitchFamily="18" charset="0"/>
                            </a:rPr>
                            <a:t>1</a:t>
                          </a:r>
                        </a:p>
                      </a:txBody>
                      <a:tcPr/>
                    </a:tc>
                    <a:tc>
                      <a:txBody>
                        <a:bodyPr/>
                        <a:lstStyle/>
                        <a:p>
                          <a:pPr algn="ctr"/>
                          <a:r>
                            <a:rPr lang="en-US" sz="2400" dirty="0">
                              <a:latin typeface="Cambria Math" panose="02040503050406030204" pitchFamily="18" charset="0"/>
                              <a:ea typeface="Cambria Math" panose="02040503050406030204" pitchFamily="18" charset="0"/>
                            </a:rPr>
                            <a:t>0</a:t>
                          </a:r>
                        </a:p>
                      </a:txBody>
                      <a:tcPr/>
                    </a:tc>
                    <a:tc>
                      <a:txBody>
                        <a:bodyPr/>
                        <a:lstStyle/>
                        <a:p>
                          <a:pPr algn="ctr"/>
                          <a:r>
                            <a:rPr lang="en-US" sz="2400" dirty="0">
                              <a:latin typeface="Cambria Math" panose="02040503050406030204" pitchFamily="18" charset="0"/>
                              <a:ea typeface="Cambria Math" panose="02040503050406030204" pitchFamily="18" charset="0"/>
                            </a:rPr>
                            <a:t>1</a:t>
                          </a:r>
                        </a:p>
                      </a:txBody>
                      <a:tcPr/>
                    </a:tc>
                    <a:extLst>
                      <a:ext uri="{0D108BD9-81ED-4DB2-BD59-A6C34878D82A}">
                        <a16:rowId xmlns:a16="http://schemas.microsoft.com/office/drawing/2014/main" val="806367913"/>
                      </a:ext>
                    </a:extLst>
                  </a:tr>
                </a:tbl>
              </a:graphicData>
            </a:graphic>
          </p:graphicFrame>
        </mc:Choice>
        <mc:Fallback>
          <p:graphicFrame>
            <p:nvGraphicFramePr>
              <p:cNvPr id="3" name="Table 2">
                <a:extLst>
                  <a:ext uri="{FF2B5EF4-FFF2-40B4-BE49-F238E27FC236}">
                    <a16:creationId xmlns:a16="http://schemas.microsoft.com/office/drawing/2014/main" id="{40D152AA-193B-5428-25F1-C0818CC8B812}"/>
                  </a:ext>
                </a:extLst>
              </p:cNvPr>
              <p:cNvGraphicFramePr>
                <a:graphicFrameLocks noGrp="1"/>
              </p:cNvGraphicFramePr>
              <p:nvPr>
                <p:extLst>
                  <p:ext uri="{D42A27DB-BD31-4B8C-83A1-F6EECF244321}">
                    <p14:modId xmlns:p14="http://schemas.microsoft.com/office/powerpoint/2010/main" val="3697965235"/>
                  </p:ext>
                </p:extLst>
              </p:nvPr>
            </p:nvGraphicFramePr>
            <p:xfrm>
              <a:off x="1525752" y="2922540"/>
              <a:ext cx="7470764" cy="914400"/>
            </p:xfrm>
            <a:graphic>
              <a:graphicData uri="http://schemas.openxmlformats.org/drawingml/2006/table">
                <a:tbl>
                  <a:tblPr firstRow="1" bandRow="1">
                    <a:tableStyleId>{5940675A-B579-460E-94D1-54222C63F5DA}</a:tableStyleId>
                  </a:tblPr>
                  <a:tblGrid>
                    <a:gridCol w="1867691">
                      <a:extLst>
                        <a:ext uri="{9D8B030D-6E8A-4147-A177-3AD203B41FA5}">
                          <a16:colId xmlns:a16="http://schemas.microsoft.com/office/drawing/2014/main" val="4282650382"/>
                        </a:ext>
                      </a:extLst>
                    </a:gridCol>
                    <a:gridCol w="1867691">
                      <a:extLst>
                        <a:ext uri="{9D8B030D-6E8A-4147-A177-3AD203B41FA5}">
                          <a16:colId xmlns:a16="http://schemas.microsoft.com/office/drawing/2014/main" val="1500213618"/>
                        </a:ext>
                      </a:extLst>
                    </a:gridCol>
                    <a:gridCol w="1867691">
                      <a:extLst>
                        <a:ext uri="{9D8B030D-6E8A-4147-A177-3AD203B41FA5}">
                          <a16:colId xmlns:a16="http://schemas.microsoft.com/office/drawing/2014/main" val="2324606823"/>
                        </a:ext>
                      </a:extLst>
                    </a:gridCol>
                    <a:gridCol w="1867691">
                      <a:extLst>
                        <a:ext uri="{9D8B030D-6E8A-4147-A177-3AD203B41FA5}">
                          <a16:colId xmlns:a16="http://schemas.microsoft.com/office/drawing/2014/main" val="3306935064"/>
                        </a:ext>
                      </a:extLst>
                    </a:gridCol>
                  </a:tblGrid>
                  <a:tr h="457200">
                    <a:tc>
                      <a:txBody>
                        <a:bodyPr/>
                        <a:lstStyle/>
                        <a:p>
                          <a:endParaRPr lang="en-US"/>
                        </a:p>
                      </a:txBody>
                      <a:tcPr>
                        <a:blipFill>
                          <a:blip r:embed="rId4"/>
                          <a:stretch>
                            <a:fillRect l="-680" t="-2703" r="-301361" b="-124324"/>
                          </a:stretch>
                        </a:blipFill>
                      </a:tcPr>
                    </a:tc>
                    <a:tc>
                      <a:txBody>
                        <a:bodyPr/>
                        <a:lstStyle/>
                        <a:p>
                          <a:endParaRPr lang="en-US"/>
                        </a:p>
                      </a:txBody>
                      <a:tcPr>
                        <a:blipFill>
                          <a:blip r:embed="rId4"/>
                          <a:stretch>
                            <a:fillRect l="-100000" t="-2703" r="-199324" b="-124324"/>
                          </a:stretch>
                        </a:blipFill>
                      </a:tcPr>
                    </a:tc>
                    <a:tc>
                      <a:txBody>
                        <a:bodyPr/>
                        <a:lstStyle/>
                        <a:p>
                          <a:endParaRPr lang="en-US"/>
                        </a:p>
                      </a:txBody>
                      <a:tcPr>
                        <a:blipFill>
                          <a:blip r:embed="rId4"/>
                          <a:stretch>
                            <a:fillRect l="-201361" t="-2703" r="-100680" b="-124324"/>
                          </a:stretch>
                        </a:blipFill>
                      </a:tcPr>
                    </a:tc>
                    <a:tc>
                      <a:txBody>
                        <a:bodyPr/>
                        <a:lstStyle/>
                        <a:p>
                          <a:endParaRPr lang="en-US"/>
                        </a:p>
                      </a:txBody>
                      <a:tcPr>
                        <a:blipFill>
                          <a:blip r:embed="rId4"/>
                          <a:stretch>
                            <a:fillRect l="-301361" t="-2703" r="-680" b="-124324"/>
                          </a:stretch>
                        </a:blipFill>
                      </a:tcPr>
                    </a:tc>
                    <a:extLst>
                      <a:ext uri="{0D108BD9-81ED-4DB2-BD59-A6C34878D82A}">
                        <a16:rowId xmlns:a16="http://schemas.microsoft.com/office/drawing/2014/main" val="1002001436"/>
                      </a:ext>
                    </a:extLst>
                  </a:tr>
                  <a:tr h="457200">
                    <a:tc>
                      <a:txBody>
                        <a:bodyPr/>
                        <a:lstStyle/>
                        <a:p>
                          <a:pPr algn="ctr"/>
                          <a:r>
                            <a:rPr lang="en-US" sz="2400" dirty="0">
                              <a:latin typeface="Cambria Math" panose="02040503050406030204" pitchFamily="18" charset="0"/>
                              <a:ea typeface="Cambria Math" panose="02040503050406030204" pitchFamily="18" charset="0"/>
                            </a:rPr>
                            <a:t>1</a:t>
                          </a:r>
                        </a:p>
                      </a:txBody>
                      <a:tcPr/>
                    </a:tc>
                    <a:tc>
                      <a:txBody>
                        <a:bodyPr/>
                        <a:lstStyle/>
                        <a:p>
                          <a:pPr algn="ctr"/>
                          <a:r>
                            <a:rPr lang="en-US" sz="2400" dirty="0">
                              <a:latin typeface="Cambria Math" panose="02040503050406030204" pitchFamily="18" charset="0"/>
                              <a:ea typeface="Cambria Math" panose="02040503050406030204" pitchFamily="18" charset="0"/>
                            </a:rPr>
                            <a:t>1</a:t>
                          </a:r>
                        </a:p>
                      </a:txBody>
                      <a:tcPr/>
                    </a:tc>
                    <a:tc>
                      <a:txBody>
                        <a:bodyPr/>
                        <a:lstStyle/>
                        <a:p>
                          <a:pPr algn="ctr"/>
                          <a:r>
                            <a:rPr lang="en-US" sz="2400" dirty="0">
                              <a:latin typeface="Cambria Math" panose="02040503050406030204" pitchFamily="18" charset="0"/>
                              <a:ea typeface="Cambria Math" panose="02040503050406030204" pitchFamily="18" charset="0"/>
                            </a:rPr>
                            <a:t>0</a:t>
                          </a:r>
                        </a:p>
                      </a:txBody>
                      <a:tcPr/>
                    </a:tc>
                    <a:tc>
                      <a:txBody>
                        <a:bodyPr/>
                        <a:lstStyle/>
                        <a:p>
                          <a:pPr algn="ctr"/>
                          <a:r>
                            <a:rPr lang="en-US" sz="2400" dirty="0">
                              <a:latin typeface="Cambria Math" panose="02040503050406030204" pitchFamily="18" charset="0"/>
                              <a:ea typeface="Cambria Math" panose="02040503050406030204" pitchFamily="18" charset="0"/>
                            </a:rPr>
                            <a:t>1</a:t>
                          </a:r>
                        </a:p>
                      </a:txBody>
                      <a:tcPr/>
                    </a:tc>
                    <a:extLst>
                      <a:ext uri="{0D108BD9-81ED-4DB2-BD59-A6C34878D82A}">
                        <a16:rowId xmlns:a16="http://schemas.microsoft.com/office/drawing/2014/main" val="806367913"/>
                      </a:ext>
                    </a:extLst>
                  </a:tr>
                </a:tbl>
              </a:graphicData>
            </a:graphic>
          </p:graphicFrame>
        </mc:Fallback>
      </mc:AlternateContent>
    </p:spTree>
    <p:extLst>
      <p:ext uri="{BB962C8B-B14F-4D97-AF65-F5344CB8AC3E}">
        <p14:creationId xmlns:p14="http://schemas.microsoft.com/office/powerpoint/2010/main" val="558534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96308-E729-F20A-CAC0-BF925F9A48D3}"/>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C5B6DB69-BAFD-C9A9-9FA9-BEC7D689F23A}"/>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19F4D0AD-32BE-39A9-7137-DDF5B14E9D8C}"/>
              </a:ext>
            </a:extLst>
          </p:cNvPr>
          <p:cNvSpPr>
            <a:spLocks noGrp="1"/>
          </p:cNvSpPr>
          <p:nvPr>
            <p:ph type="sldNum" sz="quarter" idx="12"/>
          </p:nvPr>
        </p:nvSpPr>
        <p:spPr/>
        <p:txBody>
          <a:bodyPr/>
          <a:lstStyle/>
          <a:p>
            <a:fld id="{CC057153-B650-4DEB-B370-79DDCFDCE934}" type="slidenum">
              <a:rPr lang="en-US" smtClean="0"/>
              <a:t>38</a:t>
            </a:fld>
            <a:endParaRPr lang="en-US"/>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E5AF0CAF-1D7C-3002-2CFF-40F755041510}"/>
                  </a:ext>
                </a:extLst>
              </p:cNvPr>
              <p:cNvSpPr>
                <a:spLocks noGrp="1"/>
              </p:cNvSpPr>
              <p:nvPr>
                <p:ph idx="1"/>
              </p:nvPr>
            </p:nvSpPr>
            <p:spPr>
              <a:xfrm>
                <a:off x="612647" y="1715532"/>
                <a:ext cx="10817353" cy="4593828"/>
              </a:xfrm>
            </p:spPr>
            <p:txBody>
              <a:bodyPr>
                <a:noAutofit/>
              </a:bodyPr>
              <a:lstStyle/>
              <a:p>
                <a:r>
                  <a:rPr lang="en-US" sz="2400" i="1" dirty="0"/>
                  <a:t>What number is </a:t>
                </a:r>
                <a14:m>
                  <m:oMath xmlns:m="http://schemas.openxmlformats.org/officeDocument/2006/math">
                    <m:sSub>
                      <m:sSubPr>
                        <m:ctrlPr>
                          <a:rPr lang="en-US" sz="2400" b="0" i="1" dirty="0" smtClean="0">
                            <a:latin typeface="Cambria Math" panose="02040503050406030204" pitchFamily="18" charset="0"/>
                            <a:ea typeface="Cambria Math" panose="02040503050406030204" pitchFamily="18" charset="0"/>
                          </a:rPr>
                        </m:ctrlPr>
                      </m:sSubPr>
                      <m:e>
                        <m:r>
                          <a:rPr lang="en-US" sz="2400" b="0" i="1" dirty="0" smtClean="0">
                            <a:latin typeface="Cambria Math" panose="02040503050406030204" pitchFamily="18" charset="0"/>
                            <a:ea typeface="Cambria Math" panose="02040503050406030204" pitchFamily="18" charset="0"/>
                          </a:rPr>
                          <m:t>110</m:t>
                        </m:r>
                        <m:r>
                          <a:rPr lang="en-US" sz="2400" b="0" i="1" dirty="0" smtClean="0">
                            <a:latin typeface="Cambria Math" panose="02040503050406030204" pitchFamily="18" charset="0"/>
                            <a:ea typeface="Cambria Math" panose="02040503050406030204" pitchFamily="18" charset="0"/>
                          </a:rPr>
                          <m:t>1</m:t>
                        </m:r>
                      </m:e>
                      <m:sub>
                        <m:r>
                          <a:rPr lang="en-US" sz="2400" b="0" i="1" dirty="0" smtClean="0">
                            <a:latin typeface="Cambria Math" panose="02040503050406030204" pitchFamily="18" charset="0"/>
                            <a:ea typeface="Cambria Math" panose="02040503050406030204" pitchFamily="18" charset="0"/>
                          </a:rPr>
                          <m:t>2</m:t>
                        </m:r>
                      </m:sub>
                    </m:sSub>
                  </m:oMath>
                </a14:m>
                <a:r>
                  <a:rPr lang="en-US" sz="2400" i="1" dirty="0"/>
                  <a:t>?</a:t>
                </a:r>
              </a:p>
              <a:p>
                <a:endParaRPr lang="en-US" sz="2400" i="1" dirty="0"/>
              </a:p>
              <a:p>
                <a:endParaRPr lang="en-US" sz="2400" i="1" dirty="0"/>
              </a:p>
              <a:p>
                <a:endParaRPr lang="en-US" sz="2400" i="1" dirty="0"/>
              </a:p>
              <a:p>
                <a:endParaRPr lang="en-US" sz="2400" i="1" dirty="0"/>
              </a:p>
              <a:p>
                <a:pPr lvl="1"/>
                <a14:m>
                  <m:oMath xmlns:m="http://schemas.openxmlformats.org/officeDocument/2006/math">
                    <m:r>
                      <m:rPr>
                        <m:nor/>
                      </m:rPr>
                      <a:rPr lang="en-US" sz="2400" i="0" dirty="0">
                        <a:latin typeface="Cambria Math" panose="02040503050406030204" pitchFamily="18" charset="0"/>
                        <a:ea typeface="Cambria Math" panose="02040503050406030204" pitchFamily="18" charset="0"/>
                      </a:rPr>
                      <m:t>11</m:t>
                    </m:r>
                    <m:r>
                      <a:rPr lang="en-US" sz="2400" i="1" dirty="0">
                        <a:latin typeface="Cambria Math" panose="02040503050406030204" pitchFamily="18" charset="0"/>
                        <a:ea typeface="Cambria Math" panose="02040503050406030204" pitchFamily="18" charset="0"/>
                      </a:rPr>
                      <m:t>01</m:t>
                    </m:r>
                    <m:r>
                      <a:rPr lang="en-US" sz="2400" i="1" baseline="-25000" dirty="0">
                        <a:latin typeface="Cambria Math" panose="02040503050406030204" pitchFamily="18" charset="0"/>
                        <a:ea typeface="Cambria Math" panose="02040503050406030204" pitchFamily="18" charset="0"/>
                      </a:rPr>
                      <m:t>2</m:t>
                    </m:r>
                    <m:r>
                      <a:rPr lang="en-US" sz="2400" i="1">
                        <a:latin typeface="Cambria Math" panose="02040503050406030204" pitchFamily="18" charset="0"/>
                        <a:ea typeface="Cambria Math" panose="02040503050406030204" pitchFamily="18" charset="0"/>
                      </a:rPr>
                      <m:t>=1×</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2</m:t>
                        </m:r>
                      </m:e>
                      <m:sup>
                        <m:r>
                          <a:rPr lang="en-US" sz="2400" i="1">
                            <a:latin typeface="Cambria Math" panose="02040503050406030204" pitchFamily="18" charset="0"/>
                            <a:ea typeface="Cambria Math" panose="02040503050406030204" pitchFamily="18" charset="0"/>
                          </a:rPr>
                          <m:t>3</m:t>
                        </m:r>
                      </m:sup>
                    </m:sSup>
                    <m:r>
                      <a:rPr lang="en-US" sz="2400" i="1">
                        <a:latin typeface="Cambria Math" panose="02040503050406030204" pitchFamily="18" charset="0"/>
                        <a:ea typeface="Cambria Math" panose="02040503050406030204" pitchFamily="18" charset="0"/>
                      </a:rPr>
                      <m:t>+1×</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2</m:t>
                        </m:r>
                      </m:e>
                      <m:sup>
                        <m:r>
                          <a:rPr lang="en-US" sz="2400" i="1">
                            <a:latin typeface="Cambria Math" panose="02040503050406030204" pitchFamily="18" charset="0"/>
                            <a:ea typeface="Cambria Math" panose="02040503050406030204" pitchFamily="18" charset="0"/>
                          </a:rPr>
                          <m:t>2</m:t>
                        </m:r>
                      </m:sup>
                    </m:sSup>
                    <m:r>
                      <a:rPr lang="en-US" sz="2400" i="1">
                        <a:latin typeface="Cambria Math" panose="02040503050406030204" pitchFamily="18" charset="0"/>
                        <a:ea typeface="Cambria Math" panose="02040503050406030204" pitchFamily="18" charset="0"/>
                      </a:rPr>
                      <m:t>+0×</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2</m:t>
                        </m:r>
                      </m:e>
                      <m:sup>
                        <m:r>
                          <a:rPr lang="en-US" sz="2400" i="1">
                            <a:latin typeface="Cambria Math" panose="02040503050406030204" pitchFamily="18" charset="0"/>
                            <a:ea typeface="Cambria Math" panose="02040503050406030204" pitchFamily="18" charset="0"/>
                          </a:rPr>
                          <m:t>1</m:t>
                        </m:r>
                      </m:sup>
                    </m:sSup>
                    <m:r>
                      <a:rPr lang="en-US" sz="2400" i="1">
                        <a:latin typeface="Cambria Math" panose="02040503050406030204" pitchFamily="18" charset="0"/>
                        <a:ea typeface="Cambria Math" panose="02040503050406030204" pitchFamily="18" charset="0"/>
                      </a:rPr>
                      <m:t>+1×</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2</m:t>
                        </m:r>
                      </m:e>
                      <m:sup>
                        <m:r>
                          <a:rPr lang="en-US" sz="2400" i="1">
                            <a:latin typeface="Cambria Math" panose="02040503050406030204" pitchFamily="18" charset="0"/>
                            <a:ea typeface="Cambria Math" panose="02040503050406030204" pitchFamily="18" charset="0"/>
                          </a:rPr>
                          <m:t>0</m:t>
                        </m:r>
                      </m:sup>
                    </m:sSup>
                  </m:oMath>
                </a14:m>
                <a:endParaRPr lang="en-US" sz="2400" i="1" dirty="0"/>
              </a:p>
              <a:p>
                <a:endParaRPr lang="en-US" sz="2400" i="1" dirty="0"/>
              </a:p>
              <a:p>
                <a:endParaRPr lang="en-US" sz="2400" i="1" dirty="0"/>
              </a:p>
              <a:p>
                <a:endParaRPr lang="en-US" sz="2400" i="1" dirty="0"/>
              </a:p>
            </p:txBody>
          </p:sp>
        </mc:Choice>
        <mc:Fallback>
          <p:sp>
            <p:nvSpPr>
              <p:cNvPr id="4" name="Content Placeholder 3">
                <a:extLst>
                  <a:ext uri="{FF2B5EF4-FFF2-40B4-BE49-F238E27FC236}">
                    <a16:creationId xmlns:a16="http://schemas.microsoft.com/office/drawing/2014/main" id="{E5AF0CAF-1D7C-3002-2CFF-40F755041510}"/>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3" name="Table 2">
                <a:extLst>
                  <a:ext uri="{FF2B5EF4-FFF2-40B4-BE49-F238E27FC236}">
                    <a16:creationId xmlns:a16="http://schemas.microsoft.com/office/drawing/2014/main" id="{B69BF1DC-22EC-09B4-BBF3-EFBB592517F9}"/>
                  </a:ext>
                </a:extLst>
              </p:cNvPr>
              <p:cNvGraphicFramePr>
                <a:graphicFrameLocks noGrp="1"/>
              </p:cNvGraphicFramePr>
              <p:nvPr>
                <p:extLst>
                  <p:ext uri="{D42A27DB-BD31-4B8C-83A1-F6EECF244321}">
                    <p14:modId xmlns:p14="http://schemas.microsoft.com/office/powerpoint/2010/main" val="2948449157"/>
                  </p:ext>
                </p:extLst>
              </p:nvPr>
            </p:nvGraphicFramePr>
            <p:xfrm>
              <a:off x="1525752" y="2922540"/>
              <a:ext cx="7470764" cy="914400"/>
            </p:xfrm>
            <a:graphic>
              <a:graphicData uri="http://schemas.openxmlformats.org/drawingml/2006/table">
                <a:tbl>
                  <a:tblPr firstRow="1" bandRow="1">
                    <a:tableStyleId>{5940675A-B579-460E-94D1-54222C63F5DA}</a:tableStyleId>
                  </a:tblPr>
                  <a:tblGrid>
                    <a:gridCol w="1867691">
                      <a:extLst>
                        <a:ext uri="{9D8B030D-6E8A-4147-A177-3AD203B41FA5}">
                          <a16:colId xmlns:a16="http://schemas.microsoft.com/office/drawing/2014/main" val="4282650382"/>
                        </a:ext>
                      </a:extLst>
                    </a:gridCol>
                    <a:gridCol w="1867691">
                      <a:extLst>
                        <a:ext uri="{9D8B030D-6E8A-4147-A177-3AD203B41FA5}">
                          <a16:colId xmlns:a16="http://schemas.microsoft.com/office/drawing/2014/main" val="1500213618"/>
                        </a:ext>
                      </a:extLst>
                    </a:gridCol>
                    <a:gridCol w="1867691">
                      <a:extLst>
                        <a:ext uri="{9D8B030D-6E8A-4147-A177-3AD203B41FA5}">
                          <a16:colId xmlns:a16="http://schemas.microsoft.com/office/drawing/2014/main" val="2324606823"/>
                        </a:ext>
                      </a:extLst>
                    </a:gridCol>
                    <a:gridCol w="1867691">
                      <a:extLst>
                        <a:ext uri="{9D8B030D-6E8A-4147-A177-3AD203B41FA5}">
                          <a16:colId xmlns:a16="http://schemas.microsoft.com/office/drawing/2014/main" val="3306935064"/>
                        </a:ext>
                      </a:extLst>
                    </a:gridCol>
                  </a:tblGrid>
                  <a:tr h="370840">
                    <a:tc>
                      <a:txBody>
                        <a:bodyPr/>
                        <a:lstStyle/>
                        <a:p>
                          <a:pPr algn="ct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2</m:t>
                                    </m:r>
                                  </m:e>
                                  <m:sup>
                                    <m:r>
                                      <a:rPr lang="en-US" sz="2400" b="0" i="1" dirty="0" smtClean="0">
                                        <a:latin typeface="Cambria Math" panose="02040503050406030204" pitchFamily="18" charset="0"/>
                                        <a:ea typeface="Cambria Math" panose="02040503050406030204" pitchFamily="18" charset="0"/>
                                      </a:rPr>
                                      <m:t>3</m:t>
                                    </m:r>
                                  </m:sup>
                                </m:sSup>
                                <m:r>
                                  <a:rPr lang="en-US" sz="2400" b="0" i="1" dirty="0" smtClean="0">
                                    <a:latin typeface="Cambria Math" panose="02040503050406030204" pitchFamily="18" charset="0"/>
                                    <a:ea typeface="Cambria Math" panose="02040503050406030204" pitchFamily="18" charset="0"/>
                                  </a:rPr>
                                  <m:t>=8</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2</m:t>
                                    </m:r>
                                  </m:e>
                                  <m:sup>
                                    <m:r>
                                      <a:rPr lang="en-US" sz="2400" b="0" i="1" dirty="0" smtClean="0">
                                        <a:latin typeface="Cambria Math" panose="02040503050406030204" pitchFamily="18" charset="0"/>
                                        <a:ea typeface="Cambria Math" panose="02040503050406030204" pitchFamily="18" charset="0"/>
                                      </a:rPr>
                                      <m:t>2</m:t>
                                    </m:r>
                                  </m:sup>
                                </m:sSup>
                                <m:r>
                                  <a:rPr lang="en-US" sz="2400" b="0" i="1" dirty="0" smtClean="0">
                                    <a:latin typeface="Cambria Math" panose="02040503050406030204" pitchFamily="18" charset="0"/>
                                    <a:ea typeface="Cambria Math" panose="02040503050406030204" pitchFamily="18" charset="0"/>
                                  </a:rPr>
                                  <m:t>=4</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2</m:t>
                                    </m:r>
                                  </m:e>
                                  <m:sup>
                                    <m:r>
                                      <a:rPr lang="en-US" sz="2400" b="0" i="1" dirty="0" smtClean="0">
                                        <a:latin typeface="Cambria Math" panose="02040503050406030204" pitchFamily="18" charset="0"/>
                                        <a:ea typeface="Cambria Math" panose="02040503050406030204" pitchFamily="18" charset="0"/>
                                      </a:rPr>
                                      <m:t>1</m:t>
                                    </m:r>
                                  </m:sup>
                                </m:sSup>
                                <m:r>
                                  <a:rPr lang="en-US" sz="2400" b="0" i="1" dirty="0" smtClean="0">
                                    <a:latin typeface="Cambria Math" panose="02040503050406030204" pitchFamily="18" charset="0"/>
                                    <a:ea typeface="Cambria Math" panose="02040503050406030204" pitchFamily="18" charset="0"/>
                                  </a:rPr>
                                  <m:t>=2</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2</m:t>
                                    </m:r>
                                  </m:e>
                                  <m:sup>
                                    <m:r>
                                      <a:rPr lang="en-US" sz="2400" b="0" i="1" dirty="0" smtClean="0">
                                        <a:latin typeface="Cambria Math" panose="02040503050406030204" pitchFamily="18" charset="0"/>
                                        <a:ea typeface="Cambria Math" panose="02040503050406030204" pitchFamily="18" charset="0"/>
                                      </a:rPr>
                                      <m:t>0</m:t>
                                    </m:r>
                                  </m:sup>
                                </m:sSup>
                                <m:r>
                                  <a:rPr lang="en-US" sz="2400" b="0" i="1" dirty="0" smtClean="0">
                                    <a:latin typeface="Cambria Math" panose="02040503050406030204" pitchFamily="18" charset="0"/>
                                    <a:ea typeface="Cambria Math" panose="02040503050406030204" pitchFamily="18" charset="0"/>
                                  </a:rPr>
                                  <m:t>=</m:t>
                                </m:r>
                                <m:r>
                                  <a:rPr lang="en-US" sz="2400" i="1" dirty="0" smtClean="0">
                                    <a:latin typeface="Cambria Math" panose="02040503050406030204" pitchFamily="18" charset="0"/>
                                    <a:ea typeface="Cambria Math" panose="02040503050406030204" pitchFamily="18" charset="0"/>
                                  </a:rPr>
                                  <m:t> 1</m:t>
                                </m:r>
                              </m:oMath>
                            </m:oMathPara>
                          </a14:m>
                          <a:endParaRPr lang="en-US" sz="2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002001436"/>
                      </a:ext>
                    </a:extLst>
                  </a:tr>
                  <a:tr h="370840">
                    <a:tc>
                      <a:txBody>
                        <a:bodyPr/>
                        <a:lstStyle/>
                        <a:p>
                          <a:pPr algn="ctr"/>
                          <a:r>
                            <a:rPr lang="en-US" sz="2400" dirty="0">
                              <a:latin typeface="Cambria Math" panose="02040503050406030204" pitchFamily="18" charset="0"/>
                              <a:ea typeface="Cambria Math" panose="02040503050406030204" pitchFamily="18" charset="0"/>
                            </a:rPr>
                            <a:t>1</a:t>
                          </a:r>
                        </a:p>
                      </a:txBody>
                      <a:tcPr/>
                    </a:tc>
                    <a:tc>
                      <a:txBody>
                        <a:bodyPr/>
                        <a:lstStyle/>
                        <a:p>
                          <a:pPr algn="ctr"/>
                          <a:r>
                            <a:rPr lang="en-US" sz="2400" dirty="0">
                              <a:latin typeface="Cambria Math" panose="02040503050406030204" pitchFamily="18" charset="0"/>
                              <a:ea typeface="Cambria Math" panose="02040503050406030204" pitchFamily="18" charset="0"/>
                            </a:rPr>
                            <a:t>1</a:t>
                          </a:r>
                        </a:p>
                      </a:txBody>
                      <a:tcPr/>
                    </a:tc>
                    <a:tc>
                      <a:txBody>
                        <a:bodyPr/>
                        <a:lstStyle/>
                        <a:p>
                          <a:pPr algn="ctr"/>
                          <a:r>
                            <a:rPr lang="en-US" sz="2400" dirty="0">
                              <a:latin typeface="Cambria Math" panose="02040503050406030204" pitchFamily="18" charset="0"/>
                              <a:ea typeface="Cambria Math" panose="02040503050406030204" pitchFamily="18" charset="0"/>
                            </a:rPr>
                            <a:t>0</a:t>
                          </a:r>
                        </a:p>
                      </a:txBody>
                      <a:tcPr/>
                    </a:tc>
                    <a:tc>
                      <a:txBody>
                        <a:bodyPr/>
                        <a:lstStyle/>
                        <a:p>
                          <a:pPr algn="ctr"/>
                          <a:r>
                            <a:rPr lang="en-US" sz="2400" dirty="0">
                              <a:latin typeface="Cambria Math" panose="02040503050406030204" pitchFamily="18" charset="0"/>
                              <a:ea typeface="Cambria Math" panose="02040503050406030204" pitchFamily="18" charset="0"/>
                            </a:rPr>
                            <a:t>1</a:t>
                          </a:r>
                        </a:p>
                      </a:txBody>
                      <a:tcPr/>
                    </a:tc>
                    <a:extLst>
                      <a:ext uri="{0D108BD9-81ED-4DB2-BD59-A6C34878D82A}">
                        <a16:rowId xmlns:a16="http://schemas.microsoft.com/office/drawing/2014/main" val="806367913"/>
                      </a:ext>
                    </a:extLst>
                  </a:tr>
                </a:tbl>
              </a:graphicData>
            </a:graphic>
          </p:graphicFrame>
        </mc:Choice>
        <mc:Fallback>
          <p:graphicFrame>
            <p:nvGraphicFramePr>
              <p:cNvPr id="3" name="Table 2">
                <a:extLst>
                  <a:ext uri="{FF2B5EF4-FFF2-40B4-BE49-F238E27FC236}">
                    <a16:creationId xmlns:a16="http://schemas.microsoft.com/office/drawing/2014/main" id="{B69BF1DC-22EC-09B4-BBF3-EFBB592517F9}"/>
                  </a:ext>
                </a:extLst>
              </p:cNvPr>
              <p:cNvGraphicFramePr>
                <a:graphicFrameLocks noGrp="1"/>
              </p:cNvGraphicFramePr>
              <p:nvPr>
                <p:extLst>
                  <p:ext uri="{D42A27DB-BD31-4B8C-83A1-F6EECF244321}">
                    <p14:modId xmlns:p14="http://schemas.microsoft.com/office/powerpoint/2010/main" val="2948449157"/>
                  </p:ext>
                </p:extLst>
              </p:nvPr>
            </p:nvGraphicFramePr>
            <p:xfrm>
              <a:off x="1525752" y="2922540"/>
              <a:ext cx="7470764" cy="914400"/>
            </p:xfrm>
            <a:graphic>
              <a:graphicData uri="http://schemas.openxmlformats.org/drawingml/2006/table">
                <a:tbl>
                  <a:tblPr firstRow="1" bandRow="1">
                    <a:tableStyleId>{5940675A-B579-460E-94D1-54222C63F5DA}</a:tableStyleId>
                  </a:tblPr>
                  <a:tblGrid>
                    <a:gridCol w="1867691">
                      <a:extLst>
                        <a:ext uri="{9D8B030D-6E8A-4147-A177-3AD203B41FA5}">
                          <a16:colId xmlns:a16="http://schemas.microsoft.com/office/drawing/2014/main" val="4282650382"/>
                        </a:ext>
                      </a:extLst>
                    </a:gridCol>
                    <a:gridCol w="1867691">
                      <a:extLst>
                        <a:ext uri="{9D8B030D-6E8A-4147-A177-3AD203B41FA5}">
                          <a16:colId xmlns:a16="http://schemas.microsoft.com/office/drawing/2014/main" val="1500213618"/>
                        </a:ext>
                      </a:extLst>
                    </a:gridCol>
                    <a:gridCol w="1867691">
                      <a:extLst>
                        <a:ext uri="{9D8B030D-6E8A-4147-A177-3AD203B41FA5}">
                          <a16:colId xmlns:a16="http://schemas.microsoft.com/office/drawing/2014/main" val="2324606823"/>
                        </a:ext>
                      </a:extLst>
                    </a:gridCol>
                    <a:gridCol w="1867691">
                      <a:extLst>
                        <a:ext uri="{9D8B030D-6E8A-4147-A177-3AD203B41FA5}">
                          <a16:colId xmlns:a16="http://schemas.microsoft.com/office/drawing/2014/main" val="3306935064"/>
                        </a:ext>
                      </a:extLst>
                    </a:gridCol>
                  </a:tblGrid>
                  <a:tr h="457200">
                    <a:tc>
                      <a:txBody>
                        <a:bodyPr/>
                        <a:lstStyle/>
                        <a:p>
                          <a:endParaRPr lang="en-US"/>
                        </a:p>
                      </a:txBody>
                      <a:tcPr>
                        <a:blipFill>
                          <a:blip r:embed="rId4"/>
                          <a:stretch>
                            <a:fillRect l="-680" t="-2703" r="-301361" b="-124324"/>
                          </a:stretch>
                        </a:blipFill>
                      </a:tcPr>
                    </a:tc>
                    <a:tc>
                      <a:txBody>
                        <a:bodyPr/>
                        <a:lstStyle/>
                        <a:p>
                          <a:endParaRPr lang="en-US"/>
                        </a:p>
                      </a:txBody>
                      <a:tcPr>
                        <a:blipFill>
                          <a:blip r:embed="rId4"/>
                          <a:stretch>
                            <a:fillRect l="-100000" t="-2703" r="-199324" b="-124324"/>
                          </a:stretch>
                        </a:blipFill>
                      </a:tcPr>
                    </a:tc>
                    <a:tc>
                      <a:txBody>
                        <a:bodyPr/>
                        <a:lstStyle/>
                        <a:p>
                          <a:endParaRPr lang="en-US"/>
                        </a:p>
                      </a:txBody>
                      <a:tcPr>
                        <a:blipFill>
                          <a:blip r:embed="rId4"/>
                          <a:stretch>
                            <a:fillRect l="-201361" t="-2703" r="-100680" b="-124324"/>
                          </a:stretch>
                        </a:blipFill>
                      </a:tcPr>
                    </a:tc>
                    <a:tc>
                      <a:txBody>
                        <a:bodyPr/>
                        <a:lstStyle/>
                        <a:p>
                          <a:endParaRPr lang="en-US"/>
                        </a:p>
                      </a:txBody>
                      <a:tcPr>
                        <a:blipFill>
                          <a:blip r:embed="rId4"/>
                          <a:stretch>
                            <a:fillRect l="-301361" t="-2703" r="-680" b="-124324"/>
                          </a:stretch>
                        </a:blipFill>
                      </a:tcPr>
                    </a:tc>
                    <a:extLst>
                      <a:ext uri="{0D108BD9-81ED-4DB2-BD59-A6C34878D82A}">
                        <a16:rowId xmlns:a16="http://schemas.microsoft.com/office/drawing/2014/main" val="1002001436"/>
                      </a:ext>
                    </a:extLst>
                  </a:tr>
                  <a:tr h="457200">
                    <a:tc>
                      <a:txBody>
                        <a:bodyPr/>
                        <a:lstStyle/>
                        <a:p>
                          <a:pPr algn="ctr"/>
                          <a:r>
                            <a:rPr lang="en-US" sz="2400" dirty="0">
                              <a:latin typeface="Cambria Math" panose="02040503050406030204" pitchFamily="18" charset="0"/>
                              <a:ea typeface="Cambria Math" panose="02040503050406030204" pitchFamily="18" charset="0"/>
                            </a:rPr>
                            <a:t>1</a:t>
                          </a:r>
                        </a:p>
                      </a:txBody>
                      <a:tcPr/>
                    </a:tc>
                    <a:tc>
                      <a:txBody>
                        <a:bodyPr/>
                        <a:lstStyle/>
                        <a:p>
                          <a:pPr algn="ctr"/>
                          <a:r>
                            <a:rPr lang="en-US" sz="2400" dirty="0">
                              <a:latin typeface="Cambria Math" panose="02040503050406030204" pitchFamily="18" charset="0"/>
                              <a:ea typeface="Cambria Math" panose="02040503050406030204" pitchFamily="18" charset="0"/>
                            </a:rPr>
                            <a:t>1</a:t>
                          </a:r>
                        </a:p>
                      </a:txBody>
                      <a:tcPr/>
                    </a:tc>
                    <a:tc>
                      <a:txBody>
                        <a:bodyPr/>
                        <a:lstStyle/>
                        <a:p>
                          <a:pPr algn="ctr"/>
                          <a:r>
                            <a:rPr lang="en-US" sz="2400" dirty="0">
                              <a:latin typeface="Cambria Math" panose="02040503050406030204" pitchFamily="18" charset="0"/>
                              <a:ea typeface="Cambria Math" panose="02040503050406030204" pitchFamily="18" charset="0"/>
                            </a:rPr>
                            <a:t>0</a:t>
                          </a:r>
                        </a:p>
                      </a:txBody>
                      <a:tcPr/>
                    </a:tc>
                    <a:tc>
                      <a:txBody>
                        <a:bodyPr/>
                        <a:lstStyle/>
                        <a:p>
                          <a:pPr algn="ctr"/>
                          <a:r>
                            <a:rPr lang="en-US" sz="2400" dirty="0">
                              <a:latin typeface="Cambria Math" panose="02040503050406030204" pitchFamily="18" charset="0"/>
                              <a:ea typeface="Cambria Math" panose="02040503050406030204" pitchFamily="18" charset="0"/>
                            </a:rPr>
                            <a:t>1</a:t>
                          </a:r>
                        </a:p>
                      </a:txBody>
                      <a:tcPr/>
                    </a:tc>
                    <a:extLst>
                      <a:ext uri="{0D108BD9-81ED-4DB2-BD59-A6C34878D82A}">
                        <a16:rowId xmlns:a16="http://schemas.microsoft.com/office/drawing/2014/main" val="806367913"/>
                      </a:ext>
                    </a:extLst>
                  </a:tr>
                </a:tbl>
              </a:graphicData>
            </a:graphic>
          </p:graphicFrame>
        </mc:Fallback>
      </mc:AlternateContent>
    </p:spTree>
    <p:extLst>
      <p:ext uri="{BB962C8B-B14F-4D97-AF65-F5344CB8AC3E}">
        <p14:creationId xmlns:p14="http://schemas.microsoft.com/office/powerpoint/2010/main" val="33924637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D4098-E8A4-5101-4974-3926E882593C}"/>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B783FCDC-0352-721E-D351-47253D767E20}"/>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C3FFF3AF-9D3D-BD8A-D6A4-482A2914A7E7}"/>
              </a:ext>
            </a:extLst>
          </p:cNvPr>
          <p:cNvSpPr>
            <a:spLocks noGrp="1"/>
          </p:cNvSpPr>
          <p:nvPr>
            <p:ph type="sldNum" sz="quarter" idx="12"/>
          </p:nvPr>
        </p:nvSpPr>
        <p:spPr/>
        <p:txBody>
          <a:bodyPr/>
          <a:lstStyle/>
          <a:p>
            <a:fld id="{CC057153-B650-4DEB-B370-79DDCFDCE934}" type="slidenum">
              <a:rPr lang="en-US" smtClean="0"/>
              <a:t>39</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7B5703AF-5885-FD59-31DF-C2BA4AA16945}"/>
                  </a:ext>
                </a:extLst>
              </p:cNvPr>
              <p:cNvSpPr>
                <a:spLocks noGrp="1"/>
              </p:cNvSpPr>
              <p:nvPr>
                <p:ph idx="1"/>
              </p:nvPr>
            </p:nvSpPr>
            <p:spPr>
              <a:xfrm>
                <a:off x="612647" y="1715532"/>
                <a:ext cx="10817353" cy="4593828"/>
              </a:xfrm>
            </p:spPr>
            <p:txBody>
              <a:bodyPr>
                <a:noAutofit/>
              </a:bodyPr>
              <a:lstStyle/>
              <a:p>
                <a:r>
                  <a:rPr lang="en-US" sz="2400" i="1" dirty="0"/>
                  <a:t>What number is </a:t>
                </a:r>
                <a14:m>
                  <m:oMath xmlns:m="http://schemas.openxmlformats.org/officeDocument/2006/math">
                    <m:sSub>
                      <m:sSubPr>
                        <m:ctrlPr>
                          <a:rPr lang="en-US" sz="2400" b="0" i="1" dirty="0" smtClean="0">
                            <a:latin typeface="Cambria Math" panose="02040503050406030204" pitchFamily="18" charset="0"/>
                            <a:ea typeface="Cambria Math" panose="02040503050406030204" pitchFamily="18" charset="0"/>
                          </a:rPr>
                        </m:ctrlPr>
                      </m:sSubPr>
                      <m:e>
                        <m:r>
                          <a:rPr lang="en-US" sz="2400" b="0" i="1" dirty="0" smtClean="0">
                            <a:latin typeface="Cambria Math" panose="02040503050406030204" pitchFamily="18" charset="0"/>
                            <a:ea typeface="Cambria Math" panose="02040503050406030204" pitchFamily="18" charset="0"/>
                          </a:rPr>
                          <m:t>1102</m:t>
                        </m:r>
                      </m:e>
                      <m:sub>
                        <m:r>
                          <a:rPr lang="en-US" sz="2400" b="0" i="1" dirty="0" smtClean="0">
                            <a:latin typeface="Cambria Math" panose="02040503050406030204" pitchFamily="18" charset="0"/>
                            <a:ea typeface="Cambria Math" panose="02040503050406030204" pitchFamily="18" charset="0"/>
                          </a:rPr>
                          <m:t>2</m:t>
                        </m:r>
                      </m:sub>
                    </m:sSub>
                  </m:oMath>
                </a14:m>
                <a:r>
                  <a:rPr lang="en-US" sz="2400" i="1" dirty="0"/>
                  <a:t>?</a:t>
                </a:r>
              </a:p>
              <a:p>
                <a:endParaRPr lang="en-US" sz="2400" i="1" dirty="0"/>
              </a:p>
              <a:p>
                <a:endParaRPr lang="en-US" sz="2400" i="1" dirty="0"/>
              </a:p>
              <a:p>
                <a:endParaRPr lang="en-US" sz="2400" i="1" dirty="0"/>
              </a:p>
              <a:p>
                <a:endParaRPr lang="en-US" sz="2400" i="1" dirty="0"/>
              </a:p>
              <a:p>
                <a:pPr lvl="1"/>
                <a14:m>
                  <m:oMath xmlns:m="http://schemas.openxmlformats.org/officeDocument/2006/math">
                    <m:r>
                      <m:rPr>
                        <m:nor/>
                      </m:rPr>
                      <a:rPr lang="en-US" sz="2400" i="0" dirty="0">
                        <a:latin typeface="Cambria Math" panose="02040503050406030204" pitchFamily="18" charset="0"/>
                        <a:ea typeface="Cambria Math" panose="02040503050406030204" pitchFamily="18" charset="0"/>
                      </a:rPr>
                      <m:t>11</m:t>
                    </m:r>
                    <m:r>
                      <a:rPr lang="en-US" sz="2400" i="0" dirty="0">
                        <a:latin typeface="Cambria Math" panose="02040503050406030204" pitchFamily="18" charset="0"/>
                        <a:ea typeface="Cambria Math" panose="02040503050406030204" pitchFamily="18" charset="0"/>
                      </a:rPr>
                      <m:t>01</m:t>
                    </m:r>
                    <m:r>
                      <a:rPr lang="en-US" sz="2400" i="0" baseline="-25000" dirty="0">
                        <a:latin typeface="Cambria Math" panose="02040503050406030204" pitchFamily="18" charset="0"/>
                        <a:ea typeface="Cambria Math" panose="02040503050406030204" pitchFamily="18" charset="0"/>
                      </a:rPr>
                      <m:t>2</m:t>
                    </m:r>
                    <m:r>
                      <a:rPr lang="en-US" sz="2400" i="0">
                        <a:latin typeface="Cambria Math" panose="02040503050406030204" pitchFamily="18" charset="0"/>
                        <a:ea typeface="Cambria Math" panose="02040503050406030204" pitchFamily="18" charset="0"/>
                      </a:rPr>
                      <m:t>=1×</m:t>
                    </m:r>
                    <m:sSup>
                      <m:sSupPr>
                        <m:ctrlPr>
                          <a:rPr lang="en-US" sz="2400" i="0">
                            <a:latin typeface="Cambria Math" panose="02040503050406030204" pitchFamily="18" charset="0"/>
                            <a:ea typeface="Cambria Math" panose="02040503050406030204" pitchFamily="18" charset="0"/>
                          </a:rPr>
                        </m:ctrlPr>
                      </m:sSupPr>
                      <m:e>
                        <m:r>
                          <a:rPr lang="en-US" sz="2400" i="0">
                            <a:latin typeface="Cambria Math" panose="02040503050406030204" pitchFamily="18" charset="0"/>
                            <a:ea typeface="Cambria Math" panose="02040503050406030204" pitchFamily="18" charset="0"/>
                          </a:rPr>
                          <m:t>2</m:t>
                        </m:r>
                      </m:e>
                      <m:sup>
                        <m:r>
                          <a:rPr lang="en-US" sz="2400" i="0">
                            <a:latin typeface="Cambria Math" panose="02040503050406030204" pitchFamily="18" charset="0"/>
                            <a:ea typeface="Cambria Math" panose="02040503050406030204" pitchFamily="18" charset="0"/>
                          </a:rPr>
                          <m:t>3</m:t>
                        </m:r>
                      </m:sup>
                    </m:sSup>
                    <m:r>
                      <a:rPr lang="en-US" sz="2400" i="0">
                        <a:latin typeface="Cambria Math" panose="02040503050406030204" pitchFamily="18" charset="0"/>
                        <a:ea typeface="Cambria Math" panose="02040503050406030204" pitchFamily="18" charset="0"/>
                      </a:rPr>
                      <m:t>+1×</m:t>
                    </m:r>
                    <m:sSup>
                      <m:sSupPr>
                        <m:ctrlPr>
                          <a:rPr lang="en-US" sz="2400" i="0">
                            <a:latin typeface="Cambria Math" panose="02040503050406030204" pitchFamily="18" charset="0"/>
                            <a:ea typeface="Cambria Math" panose="02040503050406030204" pitchFamily="18" charset="0"/>
                          </a:rPr>
                        </m:ctrlPr>
                      </m:sSupPr>
                      <m:e>
                        <m:r>
                          <a:rPr lang="en-US" sz="2400" i="0">
                            <a:latin typeface="Cambria Math" panose="02040503050406030204" pitchFamily="18" charset="0"/>
                            <a:ea typeface="Cambria Math" panose="02040503050406030204" pitchFamily="18" charset="0"/>
                          </a:rPr>
                          <m:t>2</m:t>
                        </m:r>
                      </m:e>
                      <m:sup>
                        <m:r>
                          <a:rPr lang="en-US" sz="2400" i="0">
                            <a:latin typeface="Cambria Math" panose="02040503050406030204" pitchFamily="18" charset="0"/>
                            <a:ea typeface="Cambria Math" panose="02040503050406030204" pitchFamily="18" charset="0"/>
                          </a:rPr>
                          <m:t>2</m:t>
                        </m:r>
                      </m:sup>
                    </m:sSup>
                    <m:r>
                      <a:rPr lang="en-US" sz="2400" i="0">
                        <a:latin typeface="Cambria Math" panose="02040503050406030204" pitchFamily="18" charset="0"/>
                        <a:ea typeface="Cambria Math" panose="02040503050406030204" pitchFamily="18" charset="0"/>
                      </a:rPr>
                      <m:t>+0×</m:t>
                    </m:r>
                    <m:sSup>
                      <m:sSupPr>
                        <m:ctrlPr>
                          <a:rPr lang="en-US" sz="2400" i="0">
                            <a:latin typeface="Cambria Math" panose="02040503050406030204" pitchFamily="18" charset="0"/>
                            <a:ea typeface="Cambria Math" panose="02040503050406030204" pitchFamily="18" charset="0"/>
                          </a:rPr>
                        </m:ctrlPr>
                      </m:sSupPr>
                      <m:e>
                        <m:r>
                          <a:rPr lang="en-US" sz="2400" i="0">
                            <a:latin typeface="Cambria Math" panose="02040503050406030204" pitchFamily="18" charset="0"/>
                            <a:ea typeface="Cambria Math" panose="02040503050406030204" pitchFamily="18" charset="0"/>
                          </a:rPr>
                          <m:t>2</m:t>
                        </m:r>
                      </m:e>
                      <m:sup>
                        <m:r>
                          <a:rPr lang="en-US" sz="2400" i="0">
                            <a:latin typeface="Cambria Math" panose="02040503050406030204" pitchFamily="18" charset="0"/>
                            <a:ea typeface="Cambria Math" panose="02040503050406030204" pitchFamily="18" charset="0"/>
                          </a:rPr>
                          <m:t>1</m:t>
                        </m:r>
                      </m:sup>
                    </m:sSup>
                    <m:r>
                      <a:rPr lang="en-US" sz="2400" i="0">
                        <a:latin typeface="Cambria Math" panose="02040503050406030204" pitchFamily="18" charset="0"/>
                        <a:ea typeface="Cambria Math" panose="02040503050406030204" pitchFamily="18" charset="0"/>
                      </a:rPr>
                      <m:t>+1×</m:t>
                    </m:r>
                    <m:sSup>
                      <m:sSupPr>
                        <m:ctrlPr>
                          <a:rPr lang="en-US" sz="2400" b="0" i="0" smtClean="0">
                            <a:latin typeface="Cambria Math" panose="02040503050406030204" pitchFamily="18" charset="0"/>
                            <a:ea typeface="Cambria Math" panose="02040503050406030204" pitchFamily="18" charset="0"/>
                          </a:rPr>
                        </m:ctrlPr>
                      </m:sSupPr>
                      <m:e>
                        <m:r>
                          <a:rPr lang="en-US" sz="2400" b="0" i="0" smtClean="0">
                            <a:latin typeface="Cambria Math" panose="02040503050406030204" pitchFamily="18" charset="0"/>
                            <a:ea typeface="Cambria Math" panose="02040503050406030204" pitchFamily="18" charset="0"/>
                          </a:rPr>
                          <m:t>2</m:t>
                        </m:r>
                      </m:e>
                      <m:sup>
                        <m:r>
                          <a:rPr lang="en-US" sz="2400" i="0">
                            <a:latin typeface="Cambria Math" panose="02040503050406030204" pitchFamily="18" charset="0"/>
                            <a:ea typeface="Cambria Math" panose="02040503050406030204" pitchFamily="18" charset="0"/>
                          </a:rPr>
                          <m:t>0</m:t>
                        </m:r>
                      </m:sup>
                    </m:sSup>
                  </m:oMath>
                </a14:m>
                <a:r>
                  <a:rPr lang="en-US" sz="2400" dirty="0">
                    <a:ea typeface="Cambria Math" panose="02040503050406030204" pitchFamily="18" charset="0"/>
                  </a:rPr>
                  <a:t> =</a:t>
                </a:r>
              </a:p>
              <a:p>
                <a:pPr lvl="1"/>
                <a:r>
                  <a:rPr lang="en-US" sz="2400" dirty="0"/>
                  <a:t>= </a:t>
                </a:r>
                <a14:m>
                  <m:oMath xmlns:m="http://schemas.openxmlformats.org/officeDocument/2006/math">
                    <m:r>
                      <a:rPr lang="en-US" sz="2400" i="1" dirty="0" smtClean="0">
                        <a:latin typeface="Cambria Math" panose="02040503050406030204" pitchFamily="18" charset="0"/>
                      </a:rPr>
                      <m:t>8+</m:t>
                    </m:r>
                    <m:r>
                      <a:rPr lang="en-US" sz="2400" b="0" i="0" dirty="0" smtClean="0">
                        <a:latin typeface="Cambria Math" panose="02040503050406030204" pitchFamily="18" charset="0"/>
                      </a:rPr>
                      <m:t>4+0+1=</m:t>
                    </m:r>
                    <m:sSub>
                      <m:sSubPr>
                        <m:ctrlPr>
                          <a:rPr lang="en-US" sz="2400" b="0" i="0" dirty="0" smtClean="0">
                            <a:latin typeface="Cambria Math" panose="02040503050406030204" pitchFamily="18" charset="0"/>
                          </a:rPr>
                        </m:ctrlPr>
                      </m:sSubPr>
                      <m:e>
                        <m:r>
                          <a:rPr lang="en-US" sz="2400" b="0" i="0" dirty="0" smtClean="0">
                            <a:latin typeface="Cambria Math" panose="02040503050406030204" pitchFamily="18" charset="0"/>
                          </a:rPr>
                          <m:t>13</m:t>
                        </m:r>
                      </m:e>
                      <m:sub>
                        <m:r>
                          <a:rPr lang="en-US" sz="2400" b="0" i="1" dirty="0" smtClean="0">
                            <a:latin typeface="Cambria Math" panose="02040503050406030204" pitchFamily="18" charset="0"/>
                          </a:rPr>
                          <m:t>10</m:t>
                        </m:r>
                      </m:sub>
                    </m:sSub>
                  </m:oMath>
                </a14:m>
                <a:endParaRPr lang="en-US" sz="2400" dirty="0"/>
              </a:p>
              <a:p>
                <a:endParaRPr lang="en-US" sz="2400" i="1" dirty="0"/>
              </a:p>
              <a:p>
                <a:endParaRPr lang="en-US" sz="2400" i="1" dirty="0"/>
              </a:p>
              <a:p>
                <a:endParaRPr lang="en-US" sz="2400" i="1" dirty="0"/>
              </a:p>
            </p:txBody>
          </p:sp>
        </mc:Choice>
        <mc:Fallback xmlns="">
          <p:sp>
            <p:nvSpPr>
              <p:cNvPr id="4" name="Content Placeholder 3">
                <a:extLst>
                  <a:ext uri="{FF2B5EF4-FFF2-40B4-BE49-F238E27FC236}">
                    <a16:creationId xmlns:a16="http://schemas.microsoft.com/office/drawing/2014/main" id="{7B5703AF-5885-FD59-31DF-C2BA4AA16945}"/>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3" name="Table 2">
                <a:extLst>
                  <a:ext uri="{FF2B5EF4-FFF2-40B4-BE49-F238E27FC236}">
                    <a16:creationId xmlns:a16="http://schemas.microsoft.com/office/drawing/2014/main" id="{1CFCCC3E-1557-7CE4-6523-89D3003803C1}"/>
                  </a:ext>
                </a:extLst>
              </p:cNvPr>
              <p:cNvGraphicFramePr>
                <a:graphicFrameLocks noGrp="1"/>
              </p:cNvGraphicFramePr>
              <p:nvPr>
                <p:extLst>
                  <p:ext uri="{D42A27DB-BD31-4B8C-83A1-F6EECF244321}">
                    <p14:modId xmlns:p14="http://schemas.microsoft.com/office/powerpoint/2010/main" val="1870677243"/>
                  </p:ext>
                </p:extLst>
              </p:nvPr>
            </p:nvGraphicFramePr>
            <p:xfrm>
              <a:off x="1525752" y="2922540"/>
              <a:ext cx="7470764" cy="914400"/>
            </p:xfrm>
            <a:graphic>
              <a:graphicData uri="http://schemas.openxmlformats.org/drawingml/2006/table">
                <a:tbl>
                  <a:tblPr firstRow="1" bandRow="1">
                    <a:tableStyleId>{5940675A-B579-460E-94D1-54222C63F5DA}</a:tableStyleId>
                  </a:tblPr>
                  <a:tblGrid>
                    <a:gridCol w="1867691">
                      <a:extLst>
                        <a:ext uri="{9D8B030D-6E8A-4147-A177-3AD203B41FA5}">
                          <a16:colId xmlns:a16="http://schemas.microsoft.com/office/drawing/2014/main" val="4282650382"/>
                        </a:ext>
                      </a:extLst>
                    </a:gridCol>
                    <a:gridCol w="1867691">
                      <a:extLst>
                        <a:ext uri="{9D8B030D-6E8A-4147-A177-3AD203B41FA5}">
                          <a16:colId xmlns:a16="http://schemas.microsoft.com/office/drawing/2014/main" val="1500213618"/>
                        </a:ext>
                      </a:extLst>
                    </a:gridCol>
                    <a:gridCol w="1867691">
                      <a:extLst>
                        <a:ext uri="{9D8B030D-6E8A-4147-A177-3AD203B41FA5}">
                          <a16:colId xmlns:a16="http://schemas.microsoft.com/office/drawing/2014/main" val="2324606823"/>
                        </a:ext>
                      </a:extLst>
                    </a:gridCol>
                    <a:gridCol w="1867691">
                      <a:extLst>
                        <a:ext uri="{9D8B030D-6E8A-4147-A177-3AD203B41FA5}">
                          <a16:colId xmlns:a16="http://schemas.microsoft.com/office/drawing/2014/main" val="3306935064"/>
                        </a:ext>
                      </a:extLst>
                    </a:gridCol>
                  </a:tblGrid>
                  <a:tr h="370840">
                    <a:tc>
                      <a:txBody>
                        <a:bodyPr/>
                        <a:lstStyle/>
                        <a:p>
                          <a:pPr algn="ct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2</m:t>
                                    </m:r>
                                  </m:e>
                                  <m:sup>
                                    <m:r>
                                      <a:rPr lang="en-US" sz="2400" b="0" i="1" dirty="0" smtClean="0">
                                        <a:latin typeface="Cambria Math" panose="02040503050406030204" pitchFamily="18" charset="0"/>
                                        <a:ea typeface="Cambria Math" panose="02040503050406030204" pitchFamily="18" charset="0"/>
                                      </a:rPr>
                                      <m:t>3</m:t>
                                    </m:r>
                                  </m:sup>
                                </m:sSup>
                                <m:r>
                                  <a:rPr lang="en-US" sz="2400" b="0" i="1" dirty="0" smtClean="0">
                                    <a:latin typeface="Cambria Math" panose="02040503050406030204" pitchFamily="18" charset="0"/>
                                    <a:ea typeface="Cambria Math" panose="02040503050406030204" pitchFamily="18" charset="0"/>
                                  </a:rPr>
                                  <m:t>=8</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2</m:t>
                                    </m:r>
                                  </m:e>
                                  <m:sup>
                                    <m:r>
                                      <a:rPr lang="en-US" sz="2400" b="0" i="1" dirty="0" smtClean="0">
                                        <a:latin typeface="Cambria Math" panose="02040503050406030204" pitchFamily="18" charset="0"/>
                                        <a:ea typeface="Cambria Math" panose="02040503050406030204" pitchFamily="18" charset="0"/>
                                      </a:rPr>
                                      <m:t>2</m:t>
                                    </m:r>
                                  </m:sup>
                                </m:sSup>
                                <m:r>
                                  <a:rPr lang="en-US" sz="2400" b="0" i="1" dirty="0" smtClean="0">
                                    <a:latin typeface="Cambria Math" panose="02040503050406030204" pitchFamily="18" charset="0"/>
                                    <a:ea typeface="Cambria Math" panose="02040503050406030204" pitchFamily="18" charset="0"/>
                                  </a:rPr>
                                  <m:t>=4</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2</m:t>
                                    </m:r>
                                  </m:e>
                                  <m:sup>
                                    <m:r>
                                      <a:rPr lang="en-US" sz="2400" b="0" i="1" dirty="0" smtClean="0">
                                        <a:latin typeface="Cambria Math" panose="02040503050406030204" pitchFamily="18" charset="0"/>
                                        <a:ea typeface="Cambria Math" panose="02040503050406030204" pitchFamily="18" charset="0"/>
                                      </a:rPr>
                                      <m:t>1</m:t>
                                    </m:r>
                                  </m:sup>
                                </m:sSup>
                                <m:r>
                                  <a:rPr lang="en-US" sz="2400" b="0" i="1" dirty="0" smtClean="0">
                                    <a:latin typeface="Cambria Math" panose="02040503050406030204" pitchFamily="18" charset="0"/>
                                    <a:ea typeface="Cambria Math" panose="02040503050406030204" pitchFamily="18" charset="0"/>
                                  </a:rPr>
                                  <m:t>=2</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2</m:t>
                                    </m:r>
                                  </m:e>
                                  <m:sup>
                                    <m:r>
                                      <a:rPr lang="en-US" sz="2400" b="0" i="1" dirty="0" smtClean="0">
                                        <a:latin typeface="Cambria Math" panose="02040503050406030204" pitchFamily="18" charset="0"/>
                                        <a:ea typeface="Cambria Math" panose="02040503050406030204" pitchFamily="18" charset="0"/>
                                      </a:rPr>
                                      <m:t>0</m:t>
                                    </m:r>
                                  </m:sup>
                                </m:sSup>
                                <m:r>
                                  <a:rPr lang="en-US" sz="2400" b="0" i="1" dirty="0" smtClean="0">
                                    <a:latin typeface="Cambria Math" panose="02040503050406030204" pitchFamily="18" charset="0"/>
                                    <a:ea typeface="Cambria Math" panose="02040503050406030204" pitchFamily="18" charset="0"/>
                                  </a:rPr>
                                  <m:t>=</m:t>
                                </m:r>
                                <m:r>
                                  <a:rPr lang="en-US" sz="2400" i="1" dirty="0" smtClean="0">
                                    <a:latin typeface="Cambria Math" panose="02040503050406030204" pitchFamily="18" charset="0"/>
                                    <a:ea typeface="Cambria Math" panose="02040503050406030204" pitchFamily="18" charset="0"/>
                                  </a:rPr>
                                  <m:t> 1</m:t>
                                </m:r>
                              </m:oMath>
                            </m:oMathPara>
                          </a14:m>
                          <a:endParaRPr lang="en-US" sz="2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002001436"/>
                      </a:ext>
                    </a:extLst>
                  </a:tr>
                  <a:tr h="370840">
                    <a:tc>
                      <a:txBody>
                        <a:bodyPr/>
                        <a:lstStyle/>
                        <a:p>
                          <a:pPr algn="ctr"/>
                          <a:r>
                            <a:rPr lang="en-US" sz="2400" dirty="0">
                              <a:latin typeface="Cambria Math" panose="02040503050406030204" pitchFamily="18" charset="0"/>
                              <a:ea typeface="Cambria Math" panose="02040503050406030204" pitchFamily="18" charset="0"/>
                            </a:rPr>
                            <a:t>1</a:t>
                          </a:r>
                        </a:p>
                      </a:txBody>
                      <a:tcPr/>
                    </a:tc>
                    <a:tc>
                      <a:txBody>
                        <a:bodyPr/>
                        <a:lstStyle/>
                        <a:p>
                          <a:pPr algn="ctr"/>
                          <a:r>
                            <a:rPr lang="en-US" sz="2400" dirty="0">
                              <a:latin typeface="Cambria Math" panose="02040503050406030204" pitchFamily="18" charset="0"/>
                              <a:ea typeface="Cambria Math" panose="02040503050406030204" pitchFamily="18" charset="0"/>
                            </a:rPr>
                            <a:t>1</a:t>
                          </a:r>
                        </a:p>
                      </a:txBody>
                      <a:tcPr/>
                    </a:tc>
                    <a:tc>
                      <a:txBody>
                        <a:bodyPr/>
                        <a:lstStyle/>
                        <a:p>
                          <a:pPr algn="ctr"/>
                          <a:r>
                            <a:rPr lang="en-US" sz="2400" dirty="0">
                              <a:latin typeface="Cambria Math" panose="02040503050406030204" pitchFamily="18" charset="0"/>
                              <a:ea typeface="Cambria Math" panose="02040503050406030204" pitchFamily="18" charset="0"/>
                            </a:rPr>
                            <a:t>0</a:t>
                          </a:r>
                        </a:p>
                      </a:txBody>
                      <a:tcPr/>
                    </a:tc>
                    <a:tc>
                      <a:txBody>
                        <a:bodyPr/>
                        <a:lstStyle/>
                        <a:p>
                          <a:pPr algn="ctr"/>
                          <a:r>
                            <a:rPr lang="en-US" sz="2400" dirty="0">
                              <a:latin typeface="Cambria Math" panose="02040503050406030204" pitchFamily="18" charset="0"/>
                              <a:ea typeface="Cambria Math" panose="02040503050406030204" pitchFamily="18" charset="0"/>
                            </a:rPr>
                            <a:t>1</a:t>
                          </a:r>
                        </a:p>
                      </a:txBody>
                      <a:tcPr/>
                    </a:tc>
                    <a:extLst>
                      <a:ext uri="{0D108BD9-81ED-4DB2-BD59-A6C34878D82A}">
                        <a16:rowId xmlns:a16="http://schemas.microsoft.com/office/drawing/2014/main" val="806367913"/>
                      </a:ext>
                    </a:extLst>
                  </a:tr>
                </a:tbl>
              </a:graphicData>
            </a:graphic>
          </p:graphicFrame>
        </mc:Choice>
        <mc:Fallback>
          <p:graphicFrame>
            <p:nvGraphicFramePr>
              <p:cNvPr id="3" name="Table 2">
                <a:extLst>
                  <a:ext uri="{FF2B5EF4-FFF2-40B4-BE49-F238E27FC236}">
                    <a16:creationId xmlns:a16="http://schemas.microsoft.com/office/drawing/2014/main" id="{1CFCCC3E-1557-7CE4-6523-89D3003803C1}"/>
                  </a:ext>
                </a:extLst>
              </p:cNvPr>
              <p:cNvGraphicFramePr>
                <a:graphicFrameLocks noGrp="1"/>
              </p:cNvGraphicFramePr>
              <p:nvPr>
                <p:extLst>
                  <p:ext uri="{D42A27DB-BD31-4B8C-83A1-F6EECF244321}">
                    <p14:modId xmlns:p14="http://schemas.microsoft.com/office/powerpoint/2010/main" val="1870677243"/>
                  </p:ext>
                </p:extLst>
              </p:nvPr>
            </p:nvGraphicFramePr>
            <p:xfrm>
              <a:off x="1525752" y="2922540"/>
              <a:ext cx="7470764" cy="914400"/>
            </p:xfrm>
            <a:graphic>
              <a:graphicData uri="http://schemas.openxmlformats.org/drawingml/2006/table">
                <a:tbl>
                  <a:tblPr firstRow="1" bandRow="1">
                    <a:tableStyleId>{5940675A-B579-460E-94D1-54222C63F5DA}</a:tableStyleId>
                  </a:tblPr>
                  <a:tblGrid>
                    <a:gridCol w="1867691">
                      <a:extLst>
                        <a:ext uri="{9D8B030D-6E8A-4147-A177-3AD203B41FA5}">
                          <a16:colId xmlns:a16="http://schemas.microsoft.com/office/drawing/2014/main" val="4282650382"/>
                        </a:ext>
                      </a:extLst>
                    </a:gridCol>
                    <a:gridCol w="1867691">
                      <a:extLst>
                        <a:ext uri="{9D8B030D-6E8A-4147-A177-3AD203B41FA5}">
                          <a16:colId xmlns:a16="http://schemas.microsoft.com/office/drawing/2014/main" val="1500213618"/>
                        </a:ext>
                      </a:extLst>
                    </a:gridCol>
                    <a:gridCol w="1867691">
                      <a:extLst>
                        <a:ext uri="{9D8B030D-6E8A-4147-A177-3AD203B41FA5}">
                          <a16:colId xmlns:a16="http://schemas.microsoft.com/office/drawing/2014/main" val="2324606823"/>
                        </a:ext>
                      </a:extLst>
                    </a:gridCol>
                    <a:gridCol w="1867691">
                      <a:extLst>
                        <a:ext uri="{9D8B030D-6E8A-4147-A177-3AD203B41FA5}">
                          <a16:colId xmlns:a16="http://schemas.microsoft.com/office/drawing/2014/main" val="3306935064"/>
                        </a:ext>
                      </a:extLst>
                    </a:gridCol>
                  </a:tblGrid>
                  <a:tr h="457200">
                    <a:tc>
                      <a:txBody>
                        <a:bodyPr/>
                        <a:lstStyle/>
                        <a:p>
                          <a:endParaRPr lang="en-US"/>
                        </a:p>
                      </a:txBody>
                      <a:tcPr>
                        <a:blipFill>
                          <a:blip r:embed="rId4"/>
                          <a:stretch>
                            <a:fillRect l="-680" t="-2703" r="-301361" b="-124324"/>
                          </a:stretch>
                        </a:blipFill>
                      </a:tcPr>
                    </a:tc>
                    <a:tc>
                      <a:txBody>
                        <a:bodyPr/>
                        <a:lstStyle/>
                        <a:p>
                          <a:endParaRPr lang="en-US"/>
                        </a:p>
                      </a:txBody>
                      <a:tcPr>
                        <a:blipFill>
                          <a:blip r:embed="rId4"/>
                          <a:stretch>
                            <a:fillRect l="-100000" t="-2703" r="-199324" b="-124324"/>
                          </a:stretch>
                        </a:blipFill>
                      </a:tcPr>
                    </a:tc>
                    <a:tc>
                      <a:txBody>
                        <a:bodyPr/>
                        <a:lstStyle/>
                        <a:p>
                          <a:endParaRPr lang="en-US"/>
                        </a:p>
                      </a:txBody>
                      <a:tcPr>
                        <a:blipFill>
                          <a:blip r:embed="rId4"/>
                          <a:stretch>
                            <a:fillRect l="-201361" t="-2703" r="-100680" b="-124324"/>
                          </a:stretch>
                        </a:blipFill>
                      </a:tcPr>
                    </a:tc>
                    <a:tc>
                      <a:txBody>
                        <a:bodyPr/>
                        <a:lstStyle/>
                        <a:p>
                          <a:endParaRPr lang="en-US"/>
                        </a:p>
                      </a:txBody>
                      <a:tcPr>
                        <a:blipFill>
                          <a:blip r:embed="rId4"/>
                          <a:stretch>
                            <a:fillRect l="-301361" t="-2703" r="-680" b="-124324"/>
                          </a:stretch>
                        </a:blipFill>
                      </a:tcPr>
                    </a:tc>
                    <a:extLst>
                      <a:ext uri="{0D108BD9-81ED-4DB2-BD59-A6C34878D82A}">
                        <a16:rowId xmlns:a16="http://schemas.microsoft.com/office/drawing/2014/main" val="1002001436"/>
                      </a:ext>
                    </a:extLst>
                  </a:tr>
                  <a:tr h="457200">
                    <a:tc>
                      <a:txBody>
                        <a:bodyPr/>
                        <a:lstStyle/>
                        <a:p>
                          <a:pPr algn="ctr"/>
                          <a:r>
                            <a:rPr lang="en-US" sz="2400" dirty="0">
                              <a:latin typeface="Cambria Math" panose="02040503050406030204" pitchFamily="18" charset="0"/>
                              <a:ea typeface="Cambria Math" panose="02040503050406030204" pitchFamily="18" charset="0"/>
                            </a:rPr>
                            <a:t>1</a:t>
                          </a:r>
                        </a:p>
                      </a:txBody>
                      <a:tcPr/>
                    </a:tc>
                    <a:tc>
                      <a:txBody>
                        <a:bodyPr/>
                        <a:lstStyle/>
                        <a:p>
                          <a:pPr algn="ctr"/>
                          <a:r>
                            <a:rPr lang="en-US" sz="2400" dirty="0">
                              <a:latin typeface="Cambria Math" panose="02040503050406030204" pitchFamily="18" charset="0"/>
                              <a:ea typeface="Cambria Math" panose="02040503050406030204" pitchFamily="18" charset="0"/>
                            </a:rPr>
                            <a:t>1</a:t>
                          </a:r>
                        </a:p>
                      </a:txBody>
                      <a:tcPr/>
                    </a:tc>
                    <a:tc>
                      <a:txBody>
                        <a:bodyPr/>
                        <a:lstStyle/>
                        <a:p>
                          <a:pPr algn="ctr"/>
                          <a:r>
                            <a:rPr lang="en-US" sz="2400" dirty="0">
                              <a:latin typeface="Cambria Math" panose="02040503050406030204" pitchFamily="18" charset="0"/>
                              <a:ea typeface="Cambria Math" panose="02040503050406030204" pitchFamily="18" charset="0"/>
                            </a:rPr>
                            <a:t>0</a:t>
                          </a:r>
                        </a:p>
                      </a:txBody>
                      <a:tcPr/>
                    </a:tc>
                    <a:tc>
                      <a:txBody>
                        <a:bodyPr/>
                        <a:lstStyle/>
                        <a:p>
                          <a:pPr algn="ctr"/>
                          <a:r>
                            <a:rPr lang="en-US" sz="2400" dirty="0">
                              <a:latin typeface="Cambria Math" panose="02040503050406030204" pitchFamily="18" charset="0"/>
                              <a:ea typeface="Cambria Math" panose="02040503050406030204" pitchFamily="18" charset="0"/>
                            </a:rPr>
                            <a:t>1</a:t>
                          </a:r>
                        </a:p>
                      </a:txBody>
                      <a:tcPr/>
                    </a:tc>
                    <a:extLst>
                      <a:ext uri="{0D108BD9-81ED-4DB2-BD59-A6C34878D82A}">
                        <a16:rowId xmlns:a16="http://schemas.microsoft.com/office/drawing/2014/main" val="806367913"/>
                      </a:ext>
                    </a:extLst>
                  </a:tr>
                </a:tbl>
              </a:graphicData>
            </a:graphic>
          </p:graphicFrame>
        </mc:Fallback>
      </mc:AlternateContent>
    </p:spTree>
    <p:extLst>
      <p:ext uri="{BB962C8B-B14F-4D97-AF65-F5344CB8AC3E}">
        <p14:creationId xmlns:p14="http://schemas.microsoft.com/office/powerpoint/2010/main" val="38297519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33D08-6482-9CAC-4CB1-00BA12E2E302}"/>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E675E2A6-20B0-549B-5A50-68663436B856}"/>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Least and most significant bits</a:t>
            </a:r>
          </a:p>
        </p:txBody>
      </p:sp>
      <p:sp>
        <p:nvSpPr>
          <p:cNvPr id="11" name="Slide Number Placeholder 10">
            <a:extLst>
              <a:ext uri="{FF2B5EF4-FFF2-40B4-BE49-F238E27FC236}">
                <a16:creationId xmlns:a16="http://schemas.microsoft.com/office/drawing/2014/main" id="{5B8FD4BE-1CB4-8756-C8AD-1FB3504080F2}"/>
              </a:ext>
            </a:extLst>
          </p:cNvPr>
          <p:cNvSpPr>
            <a:spLocks noGrp="1"/>
          </p:cNvSpPr>
          <p:nvPr>
            <p:ph type="sldNum" sz="quarter" idx="12"/>
          </p:nvPr>
        </p:nvSpPr>
        <p:spPr/>
        <p:txBody>
          <a:bodyPr/>
          <a:lstStyle/>
          <a:p>
            <a:fld id="{CC057153-B650-4DEB-B370-79DDCFDCE934}" type="slidenum">
              <a:rPr lang="en-US" smtClean="0"/>
              <a:t>40</a:t>
            </a:fld>
            <a:endParaRPr lang="en-US"/>
          </a:p>
        </p:txBody>
      </p:sp>
      <p:sp>
        <p:nvSpPr>
          <p:cNvPr id="4" name="Content Placeholder 3">
            <a:extLst>
              <a:ext uri="{FF2B5EF4-FFF2-40B4-BE49-F238E27FC236}">
                <a16:creationId xmlns:a16="http://schemas.microsoft.com/office/drawing/2014/main" id="{244C5A2B-FBC6-9E54-31C5-777C695EA5EE}"/>
              </a:ext>
            </a:extLst>
          </p:cNvPr>
          <p:cNvSpPr>
            <a:spLocks noGrp="1"/>
          </p:cNvSpPr>
          <p:nvPr>
            <p:ph idx="1"/>
          </p:nvPr>
        </p:nvSpPr>
        <p:spPr>
          <a:xfrm>
            <a:off x="471489" y="1357312"/>
            <a:ext cx="11720512" cy="5500687"/>
          </a:xfrm>
        </p:spPr>
        <p:txBody>
          <a:bodyPr>
            <a:normAutofit/>
          </a:bodyPr>
          <a:lstStyle/>
          <a:p>
            <a:r>
              <a:rPr lang="en-US" sz="2400" dirty="0"/>
              <a:t>The left-most bit is the </a:t>
            </a:r>
            <a:r>
              <a:rPr lang="en-US" sz="2400" b="1" dirty="0"/>
              <a:t>most significant bit </a:t>
            </a:r>
            <a:r>
              <a:rPr lang="en-US" sz="2400" dirty="0"/>
              <a:t>(MSB). </a:t>
            </a:r>
          </a:p>
          <a:p>
            <a:r>
              <a:rPr lang="en-US" sz="2400" dirty="0"/>
              <a:t>The right-most is the </a:t>
            </a:r>
            <a:r>
              <a:rPr lang="en-US" sz="2400" b="1" dirty="0"/>
              <a:t>least significant bit </a:t>
            </a:r>
            <a:r>
              <a:rPr lang="en-US" sz="2400" dirty="0"/>
              <a:t>(LSB).</a:t>
            </a:r>
          </a:p>
        </p:txBody>
      </p:sp>
    </p:spTree>
    <p:extLst>
      <p:ext uri="{BB962C8B-B14F-4D97-AF65-F5344CB8AC3E}">
        <p14:creationId xmlns:p14="http://schemas.microsoft.com/office/powerpoint/2010/main" val="242761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3C5F6-A07E-0CD9-7086-8B5094E95A2D}"/>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EF54979E-D792-CF30-C178-CBDE5729580A}"/>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CFB21D86-319B-17B2-6E6A-9560D026FE33}"/>
              </a:ext>
            </a:extLst>
          </p:cNvPr>
          <p:cNvSpPr>
            <a:spLocks noGrp="1"/>
          </p:cNvSpPr>
          <p:nvPr>
            <p:ph type="sldNum" sz="quarter" idx="12"/>
          </p:nvPr>
        </p:nvSpPr>
        <p:spPr/>
        <p:txBody>
          <a:bodyPr/>
          <a:lstStyle/>
          <a:p>
            <a:fld id="{CC057153-B650-4DEB-B370-79DDCFDCE934}" type="slidenum">
              <a:rPr lang="en-US" smtClean="0"/>
              <a:t>41</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68079E9A-1224-6783-A2AD-B164F5A5476E}"/>
                  </a:ext>
                </a:extLst>
              </p:cNvPr>
              <p:cNvSpPr>
                <a:spLocks noGrp="1"/>
              </p:cNvSpPr>
              <p:nvPr>
                <p:ph idx="1"/>
              </p:nvPr>
            </p:nvSpPr>
            <p:spPr>
              <a:xfrm>
                <a:off x="471489" y="1357312"/>
                <a:ext cx="11720512" cy="5500687"/>
              </a:xfrm>
            </p:spPr>
            <p:txBody>
              <a:bodyPr>
                <a:normAutofit/>
              </a:bodyPr>
              <a:lstStyle/>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𝑛</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𝑛</m:t>
                        </m:r>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m:t>
                        </m:r>
                        <m:r>
                          <a:rPr lang="en-US" sz="2400" b="0" i="1" smtClean="0">
                            <a:latin typeface="Cambria Math" panose="02040503050406030204" pitchFamily="18" charset="0"/>
                          </a:rPr>
                          <m:t>𝑏</m:t>
                        </m:r>
                      </m:e>
                      <m:sub>
                        <m:r>
                          <a:rPr lang="en-US" sz="2400" b="0" i="1" smtClean="0">
                            <a:latin typeface="Cambria Math" panose="02040503050406030204" pitchFamily="18" charset="0"/>
                          </a:rPr>
                          <m:t>2</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0</m:t>
                        </m:r>
                      </m:sub>
                    </m:sSub>
                  </m:oMath>
                </a14:m>
                <a:r>
                  <a:rPr lang="en-US" sz="2400" dirty="0"/>
                  <a:t> represents the integer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i="1">
                            <a:latin typeface="Cambria Math" panose="02040503050406030204" pitchFamily="18" charset="0"/>
                          </a:rPr>
                          <m:t>𝑛</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2</m:t>
                        </m:r>
                      </m:e>
                      <m:sup>
                        <m:r>
                          <a:rPr lang="en-US" sz="2400" b="0" i="1" smtClean="0">
                            <a:latin typeface="Cambria Math" panose="02040503050406030204" pitchFamily="18" charset="0"/>
                          </a:rPr>
                          <m:t>𝑛</m:t>
                        </m:r>
                      </m:sup>
                    </m:sSup>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2</m:t>
                        </m:r>
                      </m:e>
                      <m:sup>
                        <m:r>
                          <a:rPr lang="en-US" sz="2400" b="0" i="1" smtClean="0">
                            <a:latin typeface="Cambria Math" panose="02040503050406030204" pitchFamily="18" charset="0"/>
                          </a:rPr>
                          <m:t>𝑛</m:t>
                        </m:r>
                        <m:r>
                          <a:rPr lang="en-US" sz="2400" b="0" i="1" smtClean="0">
                            <a:latin typeface="Cambria Math" panose="02040503050406030204" pitchFamily="18" charset="0"/>
                          </a:rPr>
                          <m:t>−1</m:t>
                        </m:r>
                      </m:sup>
                    </m:sSup>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b="0" i="1" smtClean="0">
                            <a:latin typeface="Cambria Math" panose="02040503050406030204" pitchFamily="18" charset="0"/>
                          </a:rPr>
                          <m:t>+</m:t>
                        </m:r>
                        <m:r>
                          <a:rPr lang="en-US" sz="2400" b="0" i="1" smtClean="0">
                            <a:latin typeface="Cambria Math" panose="02040503050406030204" pitchFamily="18" charset="0"/>
                          </a:rPr>
                          <m:t>𝑏</m:t>
                        </m:r>
                      </m:e>
                      <m:sub>
                        <m:r>
                          <a:rPr lang="en-US" sz="2400" i="1">
                            <a:latin typeface="Cambria Math" panose="02040503050406030204" pitchFamily="18" charset="0"/>
                          </a:rPr>
                          <m:t>2</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2</m:t>
                        </m:r>
                      </m:e>
                      <m:sup>
                        <m:r>
                          <a:rPr lang="en-US" sz="2400" b="0" i="1" smtClean="0">
                            <a:latin typeface="Cambria Math" panose="02040503050406030204" pitchFamily="18" charset="0"/>
                          </a:rPr>
                          <m:t>2</m:t>
                        </m:r>
                      </m:sup>
                    </m:sSup>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1</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2</m:t>
                        </m:r>
                      </m:e>
                      <m:sup>
                        <m:r>
                          <a:rPr lang="en-US" sz="2400" b="0" i="1" smtClean="0">
                            <a:latin typeface="Cambria Math" panose="02040503050406030204" pitchFamily="18" charset="0"/>
                          </a:rPr>
                          <m:t>1</m:t>
                        </m:r>
                      </m:sup>
                    </m:sSup>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i="1">
                            <a:latin typeface="Cambria Math" panose="02040503050406030204" pitchFamily="18" charset="0"/>
                          </a:rPr>
                          <m:t>0</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2</m:t>
                        </m:r>
                      </m:e>
                      <m:sup>
                        <m:r>
                          <a:rPr lang="en-US" sz="2400" b="0" i="1" smtClean="0">
                            <a:latin typeface="Cambria Math" panose="02040503050406030204" pitchFamily="18" charset="0"/>
                          </a:rPr>
                          <m:t>0</m:t>
                        </m:r>
                      </m:sup>
                    </m:sSup>
                  </m:oMath>
                </a14:m>
                <a:endParaRPr lang="en-US" sz="2400" dirty="0"/>
              </a:p>
              <a:p>
                <a:r>
                  <a:rPr lang="en-US" sz="2400" i="1" dirty="0"/>
                  <a:t>If we had </a:t>
                </a:r>
                <a14:m>
                  <m:oMath xmlns:m="http://schemas.openxmlformats.org/officeDocument/2006/math">
                    <m:r>
                      <a:rPr lang="en-US" sz="2400" i="1" dirty="0">
                        <a:latin typeface="Cambria Math" panose="02040503050406030204" pitchFamily="18" charset="0"/>
                      </a:rPr>
                      <m:t>𝑛</m:t>
                    </m:r>
                  </m:oMath>
                </a14:m>
                <a:r>
                  <a:rPr lang="en-US" sz="2400" i="1" dirty="0"/>
                  <a:t> digits, how many binary numbers could we represent?</a:t>
                </a:r>
              </a:p>
            </p:txBody>
          </p:sp>
        </mc:Choice>
        <mc:Fallback xmlns="">
          <p:sp>
            <p:nvSpPr>
              <p:cNvPr id="4" name="Content Placeholder 3">
                <a:extLst>
                  <a:ext uri="{FF2B5EF4-FFF2-40B4-BE49-F238E27FC236}">
                    <a16:creationId xmlns:a16="http://schemas.microsoft.com/office/drawing/2014/main" id="{68079E9A-1224-6783-A2AD-B164F5A5476E}"/>
                  </a:ext>
                </a:extLst>
              </p:cNvPr>
              <p:cNvSpPr>
                <a:spLocks noGrp="1" noRot="1" noChangeAspect="1" noMove="1" noResize="1" noEditPoints="1" noAdjustHandles="1" noChangeArrowheads="1" noChangeShapeType="1" noTextEdit="1"/>
              </p:cNvSpPr>
              <p:nvPr>
                <p:ph idx="1"/>
              </p:nvPr>
            </p:nvSpPr>
            <p:spPr>
              <a:xfrm>
                <a:off x="471489" y="1357312"/>
                <a:ext cx="11720512" cy="5500687"/>
              </a:xfrm>
              <a:blipFill>
                <a:blip r:embed="rId3"/>
                <a:stretch>
                  <a:fillRect l="-649" t="-231"/>
                </a:stretch>
              </a:blipFill>
            </p:spPr>
            <p:txBody>
              <a:bodyPr/>
              <a:lstStyle/>
              <a:p>
                <a:r>
                  <a:rPr lang="en-US">
                    <a:noFill/>
                  </a:rPr>
                  <a:t> </a:t>
                </a:r>
              </a:p>
            </p:txBody>
          </p:sp>
        </mc:Fallback>
      </mc:AlternateContent>
    </p:spTree>
    <p:extLst>
      <p:ext uri="{BB962C8B-B14F-4D97-AF65-F5344CB8AC3E}">
        <p14:creationId xmlns:p14="http://schemas.microsoft.com/office/powerpoint/2010/main" val="4280688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66D22-4570-74AE-46B4-E89C9081B4F9}"/>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8AC7E671-CC52-595B-6CC2-7FC8DB227A3F}"/>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E4AD7077-6A60-9775-28C2-024786E8DB13}"/>
              </a:ext>
            </a:extLst>
          </p:cNvPr>
          <p:cNvSpPr>
            <a:spLocks noGrp="1"/>
          </p:cNvSpPr>
          <p:nvPr>
            <p:ph type="sldNum" sz="quarter" idx="12"/>
          </p:nvPr>
        </p:nvSpPr>
        <p:spPr/>
        <p:txBody>
          <a:bodyPr/>
          <a:lstStyle/>
          <a:p>
            <a:fld id="{CC057153-B650-4DEB-B370-79DDCFDCE934}" type="slidenum">
              <a:rPr lang="en-US" smtClean="0"/>
              <a:t>42</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17984C4F-35DC-B7AD-D7CC-4B44273C0773}"/>
                  </a:ext>
                </a:extLst>
              </p:cNvPr>
              <p:cNvSpPr>
                <a:spLocks noGrp="1"/>
              </p:cNvSpPr>
              <p:nvPr>
                <p:ph idx="1"/>
              </p:nvPr>
            </p:nvSpPr>
            <p:spPr>
              <a:xfrm>
                <a:off x="471489" y="1357312"/>
                <a:ext cx="11720512" cy="5500687"/>
              </a:xfrm>
            </p:spPr>
            <p:txBody>
              <a:bodyPr>
                <a:normAutofit/>
              </a:bodyPr>
              <a:lstStyle/>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𝑛</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𝑛</m:t>
                        </m:r>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m:t>
                        </m:r>
                        <m:r>
                          <a:rPr lang="en-US" sz="2400" b="0" i="1" smtClean="0">
                            <a:latin typeface="Cambria Math" panose="02040503050406030204" pitchFamily="18" charset="0"/>
                          </a:rPr>
                          <m:t>𝑏</m:t>
                        </m:r>
                      </m:e>
                      <m:sub>
                        <m:r>
                          <a:rPr lang="en-US" sz="2400" b="0" i="1" smtClean="0">
                            <a:latin typeface="Cambria Math" panose="02040503050406030204" pitchFamily="18" charset="0"/>
                          </a:rPr>
                          <m:t>2</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0</m:t>
                        </m:r>
                      </m:sub>
                    </m:sSub>
                  </m:oMath>
                </a14:m>
                <a:r>
                  <a:rPr lang="en-US" sz="2400" dirty="0"/>
                  <a:t> represents the integer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i="1">
                            <a:latin typeface="Cambria Math" panose="02040503050406030204" pitchFamily="18" charset="0"/>
                          </a:rPr>
                          <m:t>𝑛</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2</m:t>
                        </m:r>
                      </m:e>
                      <m:sup>
                        <m:r>
                          <a:rPr lang="en-US" sz="2400" b="0" i="1" smtClean="0">
                            <a:latin typeface="Cambria Math" panose="02040503050406030204" pitchFamily="18" charset="0"/>
                          </a:rPr>
                          <m:t>𝑛</m:t>
                        </m:r>
                      </m:sup>
                    </m:sSup>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2</m:t>
                        </m:r>
                      </m:e>
                      <m:sup>
                        <m:r>
                          <a:rPr lang="en-US" sz="2400" b="0" i="1" smtClean="0">
                            <a:latin typeface="Cambria Math" panose="02040503050406030204" pitchFamily="18" charset="0"/>
                          </a:rPr>
                          <m:t>𝑛</m:t>
                        </m:r>
                        <m:r>
                          <a:rPr lang="en-US" sz="2400" b="0" i="1" smtClean="0">
                            <a:latin typeface="Cambria Math" panose="02040503050406030204" pitchFamily="18" charset="0"/>
                          </a:rPr>
                          <m:t>−1</m:t>
                        </m:r>
                      </m:sup>
                    </m:sSup>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b="0" i="1" smtClean="0">
                            <a:latin typeface="Cambria Math" panose="02040503050406030204" pitchFamily="18" charset="0"/>
                          </a:rPr>
                          <m:t>+</m:t>
                        </m:r>
                        <m:r>
                          <a:rPr lang="en-US" sz="2400" b="0" i="1" smtClean="0">
                            <a:latin typeface="Cambria Math" panose="02040503050406030204" pitchFamily="18" charset="0"/>
                          </a:rPr>
                          <m:t>𝑏</m:t>
                        </m:r>
                      </m:e>
                      <m:sub>
                        <m:r>
                          <a:rPr lang="en-US" sz="2400" i="1">
                            <a:latin typeface="Cambria Math" panose="02040503050406030204" pitchFamily="18" charset="0"/>
                          </a:rPr>
                          <m:t>2</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2</m:t>
                        </m:r>
                      </m:e>
                      <m:sup>
                        <m:r>
                          <a:rPr lang="en-US" sz="2400" b="0" i="1" smtClean="0">
                            <a:latin typeface="Cambria Math" panose="02040503050406030204" pitchFamily="18" charset="0"/>
                          </a:rPr>
                          <m:t>2</m:t>
                        </m:r>
                      </m:sup>
                    </m:sSup>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1</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2</m:t>
                        </m:r>
                      </m:e>
                      <m:sup>
                        <m:r>
                          <a:rPr lang="en-US" sz="2400" b="0" i="1" smtClean="0">
                            <a:latin typeface="Cambria Math" panose="02040503050406030204" pitchFamily="18" charset="0"/>
                          </a:rPr>
                          <m:t>1</m:t>
                        </m:r>
                      </m:sup>
                    </m:sSup>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i="1">
                            <a:latin typeface="Cambria Math" panose="02040503050406030204" pitchFamily="18" charset="0"/>
                          </a:rPr>
                          <m:t>0</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2</m:t>
                        </m:r>
                      </m:e>
                      <m:sup>
                        <m:r>
                          <a:rPr lang="en-US" sz="2400" b="0" i="1" smtClean="0">
                            <a:latin typeface="Cambria Math" panose="02040503050406030204" pitchFamily="18" charset="0"/>
                          </a:rPr>
                          <m:t>0</m:t>
                        </m:r>
                      </m:sup>
                    </m:sSup>
                  </m:oMath>
                </a14:m>
                <a:endParaRPr lang="en-US" sz="2400" dirty="0"/>
              </a:p>
              <a:p>
                <a:r>
                  <a:rPr lang="en-US" sz="2400" i="1" dirty="0"/>
                  <a:t>If we had </a:t>
                </a:r>
                <a14:m>
                  <m:oMath xmlns:m="http://schemas.openxmlformats.org/officeDocument/2006/math">
                    <m:r>
                      <a:rPr lang="en-US" sz="2400" i="1" dirty="0">
                        <a:latin typeface="Cambria Math" panose="02040503050406030204" pitchFamily="18" charset="0"/>
                      </a:rPr>
                      <m:t>𝑛</m:t>
                    </m:r>
                  </m:oMath>
                </a14:m>
                <a:r>
                  <a:rPr lang="en-US" sz="2400" i="1" dirty="0"/>
                  <a:t> digits, how many binary numbers could we represent?</a:t>
                </a:r>
              </a:p>
              <a:p>
                <a:pPr lvl="1"/>
                <a14:m>
                  <m:oMath xmlns:m="http://schemas.openxmlformats.org/officeDocument/2006/math">
                    <m:sSup>
                      <m:sSupPr>
                        <m:ctrlPr>
                          <a:rPr lang="en-US" sz="2400" b="0" i="1" dirty="0" smtClean="0">
                            <a:latin typeface="Cambria Math" panose="02040503050406030204" pitchFamily="18" charset="0"/>
                          </a:rPr>
                        </m:ctrlPr>
                      </m:sSupPr>
                      <m:e>
                        <m:r>
                          <a:rPr lang="en-US" sz="2400" b="0" i="1" dirty="0" smtClean="0">
                            <a:latin typeface="Cambria Math" panose="02040503050406030204" pitchFamily="18" charset="0"/>
                          </a:rPr>
                          <m:t>2</m:t>
                        </m:r>
                      </m:e>
                      <m:sup>
                        <m:r>
                          <a:rPr lang="en-US" sz="2400" i="1" dirty="0">
                            <a:latin typeface="Cambria Math" panose="02040503050406030204" pitchFamily="18" charset="0"/>
                          </a:rPr>
                          <m:t>𝑛</m:t>
                        </m:r>
                      </m:sup>
                    </m:sSup>
                  </m:oMath>
                </a14:m>
                <a:r>
                  <a:rPr lang="en-US" sz="2400" dirty="0"/>
                  <a:t> numbers: </a:t>
                </a:r>
                <a14:m>
                  <m:oMath xmlns:m="http://schemas.openxmlformats.org/officeDocument/2006/math">
                    <m:r>
                      <a:rPr lang="en-US" sz="2400" dirty="0">
                        <a:latin typeface="Cambria Math" panose="02040503050406030204" pitchFamily="18" charset="0"/>
                      </a:rPr>
                      <m:t>0, 1, 2, 3, …, </m:t>
                    </m:r>
                    <m:sSup>
                      <m:sSupPr>
                        <m:ctrlPr>
                          <a:rPr lang="en-US" sz="2400" b="0" i="0" dirty="0" smtClean="0">
                            <a:latin typeface="Cambria Math" panose="02040503050406030204" pitchFamily="18" charset="0"/>
                          </a:rPr>
                        </m:ctrlPr>
                      </m:sSupPr>
                      <m:e>
                        <m:r>
                          <a:rPr lang="en-US" sz="2400" b="0" i="0" dirty="0" smtClean="0">
                            <a:latin typeface="Cambria Math" panose="02040503050406030204" pitchFamily="18" charset="0"/>
                          </a:rPr>
                          <m:t>2</m:t>
                        </m:r>
                      </m:e>
                      <m:sup>
                        <m:r>
                          <m:rPr>
                            <m:sty m:val="p"/>
                          </m:rPr>
                          <a:rPr lang="en-US" sz="2400" dirty="0">
                            <a:latin typeface="Cambria Math" panose="02040503050406030204" pitchFamily="18" charset="0"/>
                          </a:rPr>
                          <m:t>n</m:t>
                        </m:r>
                      </m:sup>
                    </m:sSup>
                    <m:r>
                      <a:rPr lang="en-US" sz="2400" dirty="0">
                        <a:latin typeface="Cambria Math" panose="02040503050406030204" pitchFamily="18" charset="0"/>
                      </a:rPr>
                      <m:t>−1</m:t>
                    </m:r>
                  </m:oMath>
                </a14:m>
                <a:endParaRPr lang="en-US" sz="2400" dirty="0"/>
              </a:p>
            </p:txBody>
          </p:sp>
        </mc:Choice>
        <mc:Fallback xmlns="">
          <p:sp>
            <p:nvSpPr>
              <p:cNvPr id="4" name="Content Placeholder 3">
                <a:extLst>
                  <a:ext uri="{FF2B5EF4-FFF2-40B4-BE49-F238E27FC236}">
                    <a16:creationId xmlns:a16="http://schemas.microsoft.com/office/drawing/2014/main" id="{17984C4F-35DC-B7AD-D7CC-4B44273C0773}"/>
                  </a:ext>
                </a:extLst>
              </p:cNvPr>
              <p:cNvSpPr>
                <a:spLocks noGrp="1" noRot="1" noChangeAspect="1" noMove="1" noResize="1" noEditPoints="1" noAdjustHandles="1" noChangeArrowheads="1" noChangeShapeType="1" noTextEdit="1"/>
              </p:cNvSpPr>
              <p:nvPr>
                <p:ph idx="1"/>
              </p:nvPr>
            </p:nvSpPr>
            <p:spPr>
              <a:xfrm>
                <a:off x="471489" y="1357312"/>
                <a:ext cx="11720512" cy="5500687"/>
              </a:xfrm>
              <a:blipFill>
                <a:blip r:embed="rId3"/>
                <a:stretch>
                  <a:fillRect l="-649" t="-231"/>
                </a:stretch>
              </a:blipFill>
            </p:spPr>
            <p:txBody>
              <a:bodyPr/>
              <a:lstStyle/>
              <a:p>
                <a:r>
                  <a:rPr lang="en-US">
                    <a:noFill/>
                  </a:rPr>
                  <a:t> </a:t>
                </a:r>
              </a:p>
            </p:txBody>
          </p:sp>
        </mc:Fallback>
      </mc:AlternateContent>
    </p:spTree>
    <p:extLst>
      <p:ext uri="{BB962C8B-B14F-4D97-AF65-F5344CB8AC3E}">
        <p14:creationId xmlns:p14="http://schemas.microsoft.com/office/powerpoint/2010/main" val="1432479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60FE4-49F0-7895-C5E6-01FA642850D1}"/>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5FAD3CBD-7FFA-68FD-C3B0-F138E3A1CCB7}"/>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Binary numbers and their decimal equivalents</a:t>
            </a:r>
          </a:p>
        </p:txBody>
      </p:sp>
      <p:sp>
        <p:nvSpPr>
          <p:cNvPr id="11" name="Slide Number Placeholder 10">
            <a:extLst>
              <a:ext uri="{FF2B5EF4-FFF2-40B4-BE49-F238E27FC236}">
                <a16:creationId xmlns:a16="http://schemas.microsoft.com/office/drawing/2014/main" id="{F43D926D-AC83-B572-E0B4-CF2A6D94750D}"/>
              </a:ext>
            </a:extLst>
          </p:cNvPr>
          <p:cNvSpPr>
            <a:spLocks noGrp="1"/>
          </p:cNvSpPr>
          <p:nvPr>
            <p:ph type="sldNum" sz="quarter" idx="12"/>
          </p:nvPr>
        </p:nvSpPr>
        <p:spPr/>
        <p:txBody>
          <a:bodyPr/>
          <a:lstStyle/>
          <a:p>
            <a:fld id="{CC057153-B650-4DEB-B370-79DDCFDCE934}" type="slidenum">
              <a:rPr lang="en-US" smtClean="0"/>
              <a:t>43</a:t>
            </a:fld>
            <a:endParaRPr lang="en-US"/>
          </a:p>
        </p:txBody>
      </p:sp>
      <p:graphicFrame>
        <p:nvGraphicFramePr>
          <p:cNvPr id="3" name="Content Placeholder 2">
            <a:extLst>
              <a:ext uri="{FF2B5EF4-FFF2-40B4-BE49-F238E27FC236}">
                <a16:creationId xmlns:a16="http://schemas.microsoft.com/office/drawing/2014/main" id="{1849044D-AC29-9879-1377-312010355FD8}"/>
              </a:ext>
            </a:extLst>
          </p:cNvPr>
          <p:cNvGraphicFramePr>
            <a:graphicFrameLocks noGrp="1"/>
          </p:cNvGraphicFramePr>
          <p:nvPr>
            <p:ph idx="1"/>
            <p:extLst>
              <p:ext uri="{D42A27DB-BD31-4B8C-83A1-F6EECF244321}">
                <p14:modId xmlns:p14="http://schemas.microsoft.com/office/powerpoint/2010/main" val="688292665"/>
              </p:ext>
            </p:extLst>
          </p:nvPr>
        </p:nvGraphicFramePr>
        <p:xfrm>
          <a:off x="1814513" y="1240604"/>
          <a:ext cx="8543925" cy="5394960"/>
        </p:xfrm>
        <a:graphic>
          <a:graphicData uri="http://schemas.openxmlformats.org/drawingml/2006/table">
            <a:tbl>
              <a:tblPr firstRow="1" bandRow="1">
                <a:tableStyleId>{00A15C55-8517-42AA-B614-E9B94910E393}</a:tableStyleId>
              </a:tblPr>
              <a:tblGrid>
                <a:gridCol w="1708785">
                  <a:extLst>
                    <a:ext uri="{9D8B030D-6E8A-4147-A177-3AD203B41FA5}">
                      <a16:colId xmlns:a16="http://schemas.microsoft.com/office/drawing/2014/main" val="1078788012"/>
                    </a:ext>
                  </a:extLst>
                </a:gridCol>
                <a:gridCol w="1708785">
                  <a:extLst>
                    <a:ext uri="{9D8B030D-6E8A-4147-A177-3AD203B41FA5}">
                      <a16:colId xmlns:a16="http://schemas.microsoft.com/office/drawing/2014/main" val="2490470832"/>
                    </a:ext>
                  </a:extLst>
                </a:gridCol>
                <a:gridCol w="1708785">
                  <a:extLst>
                    <a:ext uri="{9D8B030D-6E8A-4147-A177-3AD203B41FA5}">
                      <a16:colId xmlns:a16="http://schemas.microsoft.com/office/drawing/2014/main" val="2171318767"/>
                    </a:ext>
                  </a:extLst>
                </a:gridCol>
                <a:gridCol w="1708785">
                  <a:extLst>
                    <a:ext uri="{9D8B030D-6E8A-4147-A177-3AD203B41FA5}">
                      <a16:colId xmlns:a16="http://schemas.microsoft.com/office/drawing/2014/main" val="828498057"/>
                    </a:ext>
                  </a:extLst>
                </a:gridCol>
                <a:gridCol w="1708785">
                  <a:extLst>
                    <a:ext uri="{9D8B030D-6E8A-4147-A177-3AD203B41FA5}">
                      <a16:colId xmlns:a16="http://schemas.microsoft.com/office/drawing/2014/main" val="831480168"/>
                    </a:ext>
                  </a:extLst>
                </a:gridCol>
              </a:tblGrid>
              <a:tr h="492738">
                <a:tc>
                  <a:txBody>
                    <a:bodyPr/>
                    <a:lstStyle/>
                    <a:p>
                      <a:r>
                        <a:rPr lang="en-US" sz="1400" dirty="0"/>
                        <a:t>1-bit binary</a:t>
                      </a:r>
                    </a:p>
                  </a:txBody>
                  <a:tcPr/>
                </a:tc>
                <a:tc>
                  <a:txBody>
                    <a:bodyPr/>
                    <a:lstStyle/>
                    <a:p>
                      <a:r>
                        <a:rPr lang="en-US" sz="1400" dirty="0"/>
                        <a:t>2-bit binary</a:t>
                      </a:r>
                    </a:p>
                  </a:txBody>
                  <a:tcPr/>
                </a:tc>
                <a:tc>
                  <a:txBody>
                    <a:bodyPr/>
                    <a:lstStyle/>
                    <a:p>
                      <a:r>
                        <a:rPr lang="en-US" sz="1400" dirty="0"/>
                        <a:t>3-bit binary</a:t>
                      </a:r>
                    </a:p>
                  </a:txBody>
                  <a:tcPr/>
                </a:tc>
                <a:tc>
                  <a:txBody>
                    <a:bodyPr/>
                    <a:lstStyle/>
                    <a:p>
                      <a:r>
                        <a:rPr lang="en-US" sz="1400" dirty="0"/>
                        <a:t>4-bit binary</a:t>
                      </a:r>
                    </a:p>
                  </a:txBody>
                  <a:tcPr/>
                </a:tc>
                <a:tc>
                  <a:txBody>
                    <a:bodyPr/>
                    <a:lstStyle/>
                    <a:p>
                      <a:r>
                        <a:rPr lang="en-US" sz="1400" dirty="0"/>
                        <a:t>Decimal equivalent</a:t>
                      </a:r>
                    </a:p>
                  </a:txBody>
                  <a:tcPr/>
                </a:tc>
                <a:extLst>
                  <a:ext uri="{0D108BD9-81ED-4DB2-BD59-A6C34878D82A}">
                    <a16:rowId xmlns:a16="http://schemas.microsoft.com/office/drawing/2014/main" val="7995495"/>
                  </a:ext>
                </a:extLst>
              </a:tr>
              <a:tr h="281564">
                <a:tc>
                  <a:txBody>
                    <a:bodyPr/>
                    <a:lstStyle/>
                    <a:p>
                      <a:r>
                        <a:rPr lang="en-US" sz="1400" dirty="0"/>
                        <a:t>0</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00</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000</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0000</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0</a:t>
                      </a:r>
                      <a:endParaRPr lang="en-US" sz="1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2927604650"/>
                  </a:ext>
                </a:extLst>
              </a:tr>
              <a:tr h="281564">
                <a:tc>
                  <a:txBody>
                    <a:bodyPr/>
                    <a:lstStyle/>
                    <a:p>
                      <a:r>
                        <a:rPr lang="en-US" sz="1400" dirty="0"/>
                        <a:t>1</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01</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001</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0001</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1</a:t>
                      </a:r>
                      <a:endParaRPr lang="en-US" sz="1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2590681899"/>
                  </a:ext>
                </a:extLst>
              </a:tr>
              <a:tr h="281564">
                <a:tc>
                  <a:txBody>
                    <a:bodyPr/>
                    <a:lstStyle/>
                    <a:p>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10</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010</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0010</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2</a:t>
                      </a:r>
                      <a:endParaRPr lang="en-US" sz="1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003850579"/>
                  </a:ext>
                </a:extLst>
              </a:tr>
              <a:tr h="281564">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r>
                        <a:rPr lang="en-US" sz="1400" dirty="0"/>
                        <a:t>11</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011</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0011</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3</a:t>
                      </a:r>
                      <a:endParaRPr lang="en-US" sz="1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2926090781"/>
                  </a:ext>
                </a:extLst>
              </a:tr>
              <a:tr h="281564">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100</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0100</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4</a:t>
                      </a:r>
                      <a:endParaRPr lang="en-US" sz="1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053084215"/>
                  </a:ext>
                </a:extLst>
              </a:tr>
              <a:tr h="281564">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r>
                        <a:rPr lang="en-US" sz="1400" dirty="0"/>
                        <a:t>101</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0101</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5</a:t>
                      </a:r>
                      <a:endParaRPr lang="en-US" sz="1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2813890008"/>
                  </a:ext>
                </a:extLst>
              </a:tr>
              <a:tr h="281564">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r>
                        <a:rPr lang="en-US" sz="1400" dirty="0"/>
                        <a:t>110</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0110</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6</a:t>
                      </a:r>
                      <a:endParaRPr lang="en-US" sz="1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620352983"/>
                  </a:ext>
                </a:extLst>
              </a:tr>
              <a:tr h="281564">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r>
                        <a:rPr lang="en-US" sz="1400" dirty="0"/>
                        <a:t>111</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0111</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7</a:t>
                      </a:r>
                      <a:endParaRPr lang="en-US" sz="1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900546692"/>
                  </a:ext>
                </a:extLst>
              </a:tr>
              <a:tr h="281564">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r>
                        <a:rPr lang="en-US" sz="1400" dirty="0"/>
                        <a:t>1000</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8</a:t>
                      </a:r>
                      <a:endParaRPr lang="en-US" sz="1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88562984"/>
                  </a:ext>
                </a:extLst>
              </a:tr>
              <a:tr h="281564">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1001</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9</a:t>
                      </a:r>
                      <a:endParaRPr lang="en-US" sz="1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827566750"/>
                  </a:ext>
                </a:extLst>
              </a:tr>
              <a:tr h="281564">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r>
                        <a:rPr lang="en-US" sz="1400" dirty="0"/>
                        <a:t>1010</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10</a:t>
                      </a:r>
                      <a:endParaRPr lang="en-US" sz="1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77043815"/>
                  </a:ext>
                </a:extLst>
              </a:tr>
              <a:tr h="281564">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r>
                        <a:rPr lang="en-US" sz="1400" dirty="0"/>
                        <a:t>1011</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11</a:t>
                      </a:r>
                      <a:endParaRPr lang="en-US" sz="1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330881432"/>
                  </a:ext>
                </a:extLst>
              </a:tr>
              <a:tr h="281564">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r>
                        <a:rPr lang="en-US" sz="1400" dirty="0"/>
                        <a:t>1100</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12</a:t>
                      </a:r>
                      <a:endParaRPr lang="en-US" sz="1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2781364772"/>
                  </a:ext>
                </a:extLst>
              </a:tr>
              <a:tr h="281564">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r>
                        <a:rPr lang="en-US" sz="1400" dirty="0"/>
                        <a:t>1101</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13</a:t>
                      </a:r>
                      <a:endParaRPr lang="en-US" sz="1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45724268"/>
                  </a:ext>
                </a:extLst>
              </a:tr>
              <a:tr h="281564">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r>
                        <a:rPr lang="en-US" sz="1400" dirty="0"/>
                        <a:t>1110</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14</a:t>
                      </a:r>
                      <a:endParaRPr lang="en-US" sz="1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528486265"/>
                  </a:ext>
                </a:extLst>
              </a:tr>
              <a:tr h="281564">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endParaRPr lang="en-US" sz="1400">
                        <a:latin typeface="Cambria Math" panose="02040503050406030204" pitchFamily="18" charset="0"/>
                        <a:ea typeface="Cambria Math" panose="02040503050406030204" pitchFamily="18" charset="0"/>
                      </a:endParaRPr>
                    </a:p>
                  </a:txBody>
                  <a:tcPr/>
                </a:tc>
                <a:tc>
                  <a:txBody>
                    <a:bodyPr/>
                    <a:lstStyle/>
                    <a:p>
                      <a:r>
                        <a:rPr lang="en-US" sz="1400" dirty="0"/>
                        <a:t>1111</a:t>
                      </a:r>
                      <a:endParaRPr lang="en-US" sz="1400" dirty="0">
                        <a:latin typeface="Cambria Math" panose="02040503050406030204" pitchFamily="18" charset="0"/>
                        <a:ea typeface="Cambria Math" panose="02040503050406030204" pitchFamily="18" charset="0"/>
                      </a:endParaRPr>
                    </a:p>
                  </a:txBody>
                  <a:tcPr/>
                </a:tc>
                <a:tc>
                  <a:txBody>
                    <a:bodyPr/>
                    <a:lstStyle/>
                    <a:p>
                      <a:r>
                        <a:rPr lang="en-US" sz="1400" dirty="0"/>
                        <a:t>15</a:t>
                      </a:r>
                      <a:endParaRPr lang="en-US" sz="1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3194166584"/>
                  </a:ext>
                </a:extLst>
              </a:tr>
            </a:tbl>
          </a:graphicData>
        </a:graphic>
      </p:graphicFrame>
    </p:spTree>
    <p:extLst>
      <p:ext uri="{BB962C8B-B14F-4D97-AF65-F5344CB8AC3E}">
        <p14:creationId xmlns:p14="http://schemas.microsoft.com/office/powerpoint/2010/main" val="326253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05DF2-1909-6C16-04A0-7BD4305ABCB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EBFC1B0-8246-0730-94DD-5C0C5327AA67}"/>
                  </a:ext>
                </a:extLst>
              </p:cNvPr>
              <p:cNvSpPr>
                <a:spLocks noGrp="1"/>
              </p:cNvSpPr>
              <p:nvPr>
                <p:ph idx="1"/>
              </p:nvPr>
            </p:nvSpPr>
            <p:spPr>
              <a:xfrm>
                <a:off x="612646" y="1289830"/>
                <a:ext cx="10653578" cy="5019530"/>
              </a:xfrm>
            </p:spPr>
            <p:txBody>
              <a:bodyPr vert="horz" lIns="91440" tIns="45720" rIns="91440" bIns="45720" rtlCol="0">
                <a:noAutofit/>
              </a:bodyPr>
              <a:lstStyle/>
              <a:p>
                <a:pPr>
                  <a:lnSpc>
                    <a:spcPct val="110000"/>
                  </a:lnSpc>
                </a:pPr>
                <a:r>
                  <a:rPr lang="en-US" dirty="0">
                    <a:solidFill>
                      <a:srgbClr val="202122"/>
                    </a:solidFill>
                    <a:latin typeface="Arial" panose="020B0604020202020204" pitchFamily="34" charset="0"/>
                  </a:rPr>
                  <a:t>Convert the following binary numbers to their decimal representation:</a:t>
                </a:r>
              </a:p>
              <a:p>
                <a:pPr lvl="1">
                  <a:lnSpc>
                    <a:spcPct val="110000"/>
                  </a:lnSpc>
                </a:pPr>
                <a14:m>
                  <m:oMath xmlns:m="http://schemas.openxmlformats.org/officeDocument/2006/math">
                    <m:sSub>
                      <m:sSubPr>
                        <m:ctrlPr>
                          <a:rPr lang="en-US" sz="2000" i="1" dirty="0">
                            <a:solidFill>
                              <a:srgbClr val="202122"/>
                            </a:solidFill>
                            <a:latin typeface="Cambria Math" panose="02040503050406030204" pitchFamily="18" charset="0"/>
                          </a:rPr>
                        </m:ctrlPr>
                      </m:sSubPr>
                      <m:e>
                        <m:r>
                          <a:rPr lang="en-US" sz="2000" i="1" dirty="0">
                            <a:solidFill>
                              <a:srgbClr val="202122"/>
                            </a:solidFill>
                            <a:latin typeface="Cambria Math" panose="02040503050406030204" pitchFamily="18" charset="0"/>
                          </a:rPr>
                          <m:t>1010</m:t>
                        </m:r>
                      </m:e>
                      <m:sub>
                        <m:r>
                          <a:rPr lang="en-US" sz="2000" i="1" dirty="0">
                            <a:solidFill>
                              <a:srgbClr val="202122"/>
                            </a:solidFill>
                            <a:latin typeface="Cambria Math" panose="02040503050406030204" pitchFamily="18" charset="0"/>
                          </a:rPr>
                          <m:t>2</m:t>
                        </m:r>
                      </m:sub>
                    </m:sSub>
                  </m:oMath>
                </a14:m>
                <a:endParaRPr lang="en-US" sz="2000" i="1" dirty="0">
                  <a:solidFill>
                    <a:srgbClr val="202122"/>
                  </a:solidFill>
                  <a:latin typeface="Cambria Math" panose="02040503050406030204" pitchFamily="18" charset="0"/>
                </a:endParaRPr>
              </a:p>
              <a:p>
                <a:pPr lvl="1">
                  <a:lnSpc>
                    <a:spcPct val="110000"/>
                  </a:lnSpc>
                </a:pPr>
                <a14:m>
                  <m:oMath xmlns:m="http://schemas.openxmlformats.org/officeDocument/2006/math">
                    <m:sSub>
                      <m:sSubPr>
                        <m:ctrlPr>
                          <a:rPr lang="en-US" sz="2000" i="1" dirty="0">
                            <a:solidFill>
                              <a:srgbClr val="202122"/>
                            </a:solidFill>
                            <a:latin typeface="Cambria Math" panose="02040503050406030204" pitchFamily="18" charset="0"/>
                          </a:rPr>
                        </m:ctrlPr>
                      </m:sSubPr>
                      <m:e>
                        <m:r>
                          <a:rPr lang="en-US" sz="2000" i="1" dirty="0">
                            <a:solidFill>
                              <a:srgbClr val="202122"/>
                            </a:solidFill>
                            <a:latin typeface="Cambria Math" panose="02040503050406030204" pitchFamily="18" charset="0"/>
                          </a:rPr>
                          <m:t>1111</m:t>
                        </m:r>
                      </m:e>
                      <m:sub>
                        <m:r>
                          <a:rPr lang="en-US" sz="2000" i="1" dirty="0">
                            <a:solidFill>
                              <a:srgbClr val="202122"/>
                            </a:solidFill>
                            <a:latin typeface="Cambria Math" panose="02040503050406030204" pitchFamily="18" charset="0"/>
                          </a:rPr>
                          <m:t>2</m:t>
                        </m:r>
                      </m:sub>
                    </m:sSub>
                  </m:oMath>
                </a14:m>
                <a:endParaRPr lang="en-US" sz="2000" i="1" dirty="0">
                  <a:solidFill>
                    <a:srgbClr val="202122"/>
                  </a:solidFill>
                  <a:latin typeface="Cambria Math" panose="02040503050406030204" pitchFamily="18" charset="0"/>
                </a:endParaRPr>
              </a:p>
              <a:p>
                <a:pPr lvl="1">
                  <a:lnSpc>
                    <a:spcPct val="110000"/>
                  </a:lnSpc>
                </a:pPr>
                <a14:m>
                  <m:oMath xmlns:m="http://schemas.openxmlformats.org/officeDocument/2006/math">
                    <m:sSub>
                      <m:sSubPr>
                        <m:ctrlPr>
                          <a:rPr lang="en-US" sz="2000" i="1" dirty="0">
                            <a:solidFill>
                              <a:srgbClr val="202122"/>
                            </a:solidFill>
                            <a:latin typeface="Cambria Math" panose="02040503050406030204" pitchFamily="18" charset="0"/>
                          </a:rPr>
                        </m:ctrlPr>
                      </m:sSubPr>
                      <m:e>
                        <m:r>
                          <a:rPr lang="en-US" sz="2000" i="1" dirty="0">
                            <a:solidFill>
                              <a:srgbClr val="202122"/>
                            </a:solidFill>
                            <a:latin typeface="Cambria Math" panose="02040503050406030204" pitchFamily="18" charset="0"/>
                          </a:rPr>
                          <m:t>10011011</m:t>
                        </m:r>
                      </m:e>
                      <m:sub>
                        <m:r>
                          <a:rPr lang="en-US" sz="2000" i="1" dirty="0">
                            <a:solidFill>
                              <a:srgbClr val="202122"/>
                            </a:solidFill>
                            <a:latin typeface="Cambria Math" panose="02040503050406030204" pitchFamily="18" charset="0"/>
                          </a:rPr>
                          <m:t>2</m:t>
                        </m:r>
                      </m:sub>
                    </m:sSub>
                  </m:oMath>
                </a14:m>
                <a:endParaRPr lang="en-US" sz="2000" dirty="0">
                  <a:solidFill>
                    <a:srgbClr val="202122"/>
                  </a:solidFill>
                  <a:latin typeface="Arial" panose="020B0604020202020204" pitchFamily="34" charset="0"/>
                </a:endParaRPr>
              </a:p>
              <a:p>
                <a:pPr lvl="1">
                  <a:lnSpc>
                    <a:spcPct val="110000"/>
                  </a:lnSpc>
                </a:pPr>
                <a14:m>
                  <m:oMath xmlns:m="http://schemas.openxmlformats.org/officeDocument/2006/math">
                    <m:sSub>
                      <m:sSubPr>
                        <m:ctrlPr>
                          <a:rPr lang="en-US" sz="2000" i="1" dirty="0">
                            <a:solidFill>
                              <a:srgbClr val="202122"/>
                            </a:solidFill>
                            <a:latin typeface="Cambria Math" panose="02040503050406030204" pitchFamily="18" charset="0"/>
                          </a:rPr>
                        </m:ctrlPr>
                      </m:sSubPr>
                      <m:e>
                        <m:r>
                          <a:rPr lang="en-US" sz="2000" i="1" dirty="0">
                            <a:solidFill>
                              <a:srgbClr val="202122"/>
                            </a:solidFill>
                            <a:latin typeface="Cambria Math" panose="02040503050406030204" pitchFamily="18" charset="0"/>
                          </a:rPr>
                          <m:t>1100011</m:t>
                        </m:r>
                      </m:e>
                      <m:sub>
                        <m:r>
                          <a:rPr lang="en-US" sz="2000" i="1" dirty="0">
                            <a:solidFill>
                              <a:srgbClr val="202122"/>
                            </a:solidFill>
                            <a:latin typeface="Cambria Math" panose="02040503050406030204" pitchFamily="18" charset="0"/>
                          </a:rPr>
                          <m:t>2</m:t>
                        </m:r>
                      </m:sub>
                    </m:sSub>
                  </m:oMath>
                </a14:m>
                <a:endParaRPr lang="en-US" sz="2000" dirty="0">
                  <a:solidFill>
                    <a:srgbClr val="202122"/>
                  </a:solidFill>
                  <a:latin typeface="Arial" panose="020B0604020202020204" pitchFamily="34" charset="0"/>
                </a:endParaRPr>
              </a:p>
              <a:p>
                <a:pPr lvl="1">
                  <a:lnSpc>
                    <a:spcPct val="110000"/>
                  </a:lnSpc>
                </a:pPr>
                <a14:m>
                  <m:oMath xmlns:m="http://schemas.openxmlformats.org/officeDocument/2006/math">
                    <m:sSub>
                      <m:sSubPr>
                        <m:ctrlPr>
                          <a:rPr lang="en-US" sz="2000" i="1" dirty="0">
                            <a:solidFill>
                              <a:srgbClr val="202122"/>
                            </a:solidFill>
                            <a:latin typeface="Cambria Math" panose="02040503050406030204" pitchFamily="18" charset="0"/>
                          </a:rPr>
                        </m:ctrlPr>
                      </m:sSubPr>
                      <m:e>
                        <m:r>
                          <a:rPr lang="en-US" sz="2000" i="1" dirty="0">
                            <a:solidFill>
                              <a:srgbClr val="202122"/>
                            </a:solidFill>
                            <a:latin typeface="Cambria Math" panose="02040503050406030204" pitchFamily="18" charset="0"/>
                          </a:rPr>
                          <m:t>100010</m:t>
                        </m:r>
                      </m:e>
                      <m:sub>
                        <m:r>
                          <a:rPr lang="en-US" sz="2000" i="1" dirty="0">
                            <a:solidFill>
                              <a:srgbClr val="202122"/>
                            </a:solidFill>
                            <a:latin typeface="Cambria Math" panose="02040503050406030204" pitchFamily="18" charset="0"/>
                          </a:rPr>
                          <m:t>2</m:t>
                        </m:r>
                      </m:sub>
                    </m:sSub>
                  </m:oMath>
                </a14:m>
                <a:endParaRPr lang="en-US" sz="2000" dirty="0">
                  <a:solidFill>
                    <a:srgbClr val="202122"/>
                  </a:solidFill>
                  <a:latin typeface="Arial" panose="020B0604020202020204" pitchFamily="34" charset="0"/>
                </a:endParaRPr>
              </a:p>
              <a:p>
                <a:pPr marL="228600" lvl="1" indent="0">
                  <a:lnSpc>
                    <a:spcPct val="110000"/>
                  </a:lnSpc>
                  <a:buNone/>
                </a:pPr>
                <a:endParaRPr lang="en-US" sz="2000" dirty="0">
                  <a:solidFill>
                    <a:srgbClr val="202122"/>
                  </a:solidFill>
                  <a:latin typeface="Arial" panose="020B0604020202020204" pitchFamily="34" charset="0"/>
                </a:endParaRPr>
              </a:p>
              <a:p>
                <a:pPr lvl="1">
                  <a:lnSpc>
                    <a:spcPct val="110000"/>
                  </a:lnSpc>
                </a:pPr>
                <a:endParaRPr lang="en-US" sz="2000" dirty="0">
                  <a:solidFill>
                    <a:srgbClr val="202122"/>
                  </a:solidFill>
                  <a:latin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5EBFC1B0-8246-0730-94DD-5C0C5327AA67}"/>
                  </a:ext>
                </a:extLst>
              </p:cNvPr>
              <p:cNvSpPr>
                <a:spLocks noGrp="1" noRot="1" noChangeAspect="1" noMove="1" noResize="1" noEditPoints="1" noAdjustHandles="1" noChangeArrowheads="1" noChangeShapeType="1" noTextEdit="1"/>
              </p:cNvSpPr>
              <p:nvPr>
                <p:ph idx="1"/>
              </p:nvPr>
            </p:nvSpPr>
            <p:spPr>
              <a:xfrm>
                <a:off x="612646" y="1289830"/>
                <a:ext cx="10653578" cy="5019530"/>
              </a:xfrm>
              <a:blipFill>
                <a:blip r:embed="rId3"/>
                <a:stretch>
                  <a:fillRect l="-476" t="-505"/>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8F453181-05DE-9422-60B0-011CF23050E1}"/>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PRACTICE TIME</a:t>
            </a:r>
          </a:p>
        </p:txBody>
      </p:sp>
      <p:sp>
        <p:nvSpPr>
          <p:cNvPr id="11" name="Slide Number Placeholder 10">
            <a:extLst>
              <a:ext uri="{FF2B5EF4-FFF2-40B4-BE49-F238E27FC236}">
                <a16:creationId xmlns:a16="http://schemas.microsoft.com/office/drawing/2014/main" id="{96071E98-7E68-5179-0160-543C611FB61D}"/>
              </a:ext>
            </a:extLst>
          </p:cNvPr>
          <p:cNvSpPr>
            <a:spLocks noGrp="1"/>
          </p:cNvSpPr>
          <p:nvPr>
            <p:ph type="sldNum" sz="quarter" idx="12"/>
          </p:nvPr>
        </p:nvSpPr>
        <p:spPr/>
        <p:txBody>
          <a:bodyPr/>
          <a:lstStyle/>
          <a:p>
            <a:fld id="{CC057153-B650-4DEB-B370-79DDCFDCE934}" type="slidenum">
              <a:rPr lang="en-US" smtClean="0"/>
              <a:t>44</a:t>
            </a:fld>
            <a:endParaRPr lang="en-US"/>
          </a:p>
        </p:txBody>
      </p:sp>
    </p:spTree>
    <p:extLst>
      <p:ext uri="{BB962C8B-B14F-4D97-AF65-F5344CB8AC3E}">
        <p14:creationId xmlns:p14="http://schemas.microsoft.com/office/powerpoint/2010/main" val="25287573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21338-FD4C-EE63-BF3E-C0C65F2532E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A7328D1-D8FE-DC60-5749-45CD0106BF68}"/>
                  </a:ext>
                </a:extLst>
              </p:cNvPr>
              <p:cNvSpPr>
                <a:spLocks noGrp="1"/>
              </p:cNvSpPr>
              <p:nvPr>
                <p:ph idx="1"/>
              </p:nvPr>
            </p:nvSpPr>
            <p:spPr>
              <a:xfrm>
                <a:off x="612646" y="1289830"/>
                <a:ext cx="10653578" cy="5019530"/>
              </a:xfrm>
            </p:spPr>
            <p:txBody>
              <a:bodyPr vert="horz" lIns="91440" tIns="45720" rIns="91440" bIns="45720" rtlCol="0">
                <a:noAutofit/>
              </a:bodyPr>
              <a:lstStyle/>
              <a:p>
                <a:pPr>
                  <a:lnSpc>
                    <a:spcPct val="110000"/>
                  </a:lnSpc>
                </a:pPr>
                <a:r>
                  <a:rPr lang="en-US" dirty="0">
                    <a:solidFill>
                      <a:srgbClr val="202122"/>
                    </a:solidFill>
                    <a:latin typeface="Arial" panose="020B0604020202020204" pitchFamily="34" charset="0"/>
                  </a:rPr>
                  <a:t>Convert the following binary numbers to their decimal representation:</a:t>
                </a:r>
              </a:p>
              <a:p>
                <a:pPr lvl="1">
                  <a:lnSpc>
                    <a:spcPct val="110000"/>
                  </a:lnSpc>
                </a:pPr>
                <a14:m>
                  <m:oMath xmlns:m="http://schemas.openxmlformats.org/officeDocument/2006/math">
                    <m:sSub>
                      <m:sSubPr>
                        <m:ctrlPr>
                          <a:rPr lang="en-US" sz="2000" i="1" dirty="0">
                            <a:solidFill>
                              <a:srgbClr val="202122"/>
                            </a:solidFill>
                            <a:latin typeface="Cambria Math" panose="02040503050406030204" pitchFamily="18" charset="0"/>
                          </a:rPr>
                        </m:ctrlPr>
                      </m:sSubPr>
                      <m:e>
                        <m:r>
                          <a:rPr lang="en-US" sz="2000" i="1" dirty="0">
                            <a:solidFill>
                              <a:srgbClr val="202122"/>
                            </a:solidFill>
                            <a:latin typeface="Cambria Math" panose="02040503050406030204" pitchFamily="18" charset="0"/>
                          </a:rPr>
                          <m:t>1010</m:t>
                        </m:r>
                      </m:e>
                      <m:sub>
                        <m:r>
                          <a:rPr lang="en-US" sz="2000" i="1" dirty="0">
                            <a:solidFill>
                              <a:srgbClr val="202122"/>
                            </a:solidFill>
                            <a:latin typeface="Cambria Math" panose="02040503050406030204" pitchFamily="18" charset="0"/>
                          </a:rPr>
                          <m:t>2</m:t>
                        </m:r>
                      </m:sub>
                    </m:sSub>
                    <m:r>
                      <a:rPr lang="en-US" sz="2000" i="1" dirty="0">
                        <a:solidFill>
                          <a:srgbClr val="202122"/>
                        </a:solidFill>
                        <a:latin typeface="Cambria Math" panose="02040503050406030204" pitchFamily="18" charset="0"/>
                      </a:rPr>
                      <m:t>=1</m:t>
                    </m:r>
                    <m:r>
                      <a:rPr lang="en-US" sz="2000" i="1" dirty="0">
                        <a:solidFill>
                          <a:srgbClr val="202122"/>
                        </a:solidFill>
                        <a:latin typeface="Cambria Math" panose="02040503050406030204" pitchFamily="18" charset="0"/>
                        <a:ea typeface="Cambria Math" panose="02040503050406030204" pitchFamily="18" charset="0"/>
                      </a:rPr>
                      <m:t>×</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3</m:t>
                        </m:r>
                      </m:sup>
                    </m:sSup>
                    <m:r>
                      <a:rPr lang="en-US" sz="2000" i="1" dirty="0">
                        <a:solidFill>
                          <a:srgbClr val="202122"/>
                        </a:solidFill>
                        <a:latin typeface="Cambria Math" panose="02040503050406030204" pitchFamily="18" charset="0"/>
                        <a:ea typeface="Cambria Math" panose="02040503050406030204" pitchFamily="18" charset="0"/>
                      </a:rPr>
                      <m:t>+0×</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b="0" i="1" dirty="0" smtClean="0">
                            <a:solidFill>
                              <a:srgbClr val="202122"/>
                            </a:solidFill>
                            <a:latin typeface="Cambria Math" panose="02040503050406030204" pitchFamily="18" charset="0"/>
                            <a:ea typeface="Cambria Math" panose="02040503050406030204" pitchFamily="18" charset="0"/>
                          </a:rPr>
                          <m:t>2</m:t>
                        </m:r>
                      </m:sup>
                    </m:sSup>
                    <m:r>
                      <a:rPr lang="en-US" sz="2000" b="0" i="1" dirty="0" smtClean="0">
                        <a:solidFill>
                          <a:srgbClr val="202122"/>
                        </a:solidFill>
                        <a:latin typeface="Cambria Math" panose="02040503050406030204" pitchFamily="18" charset="0"/>
                        <a:ea typeface="Cambria Math" panose="02040503050406030204" pitchFamily="18" charset="0"/>
                      </a:rPr>
                      <m:t>+ </m:t>
                    </m:r>
                    <m:r>
                      <a:rPr lang="en-US" sz="2000" i="1" dirty="0">
                        <a:solidFill>
                          <a:srgbClr val="202122"/>
                        </a:solidFill>
                        <a:latin typeface="Cambria Math" panose="02040503050406030204" pitchFamily="18" charset="0"/>
                      </a:rPr>
                      <m:t>1</m:t>
                    </m:r>
                    <m:r>
                      <a:rPr lang="en-US" sz="2000" i="1" dirty="0">
                        <a:solidFill>
                          <a:srgbClr val="202122"/>
                        </a:solidFill>
                        <a:latin typeface="Cambria Math" panose="02040503050406030204" pitchFamily="18" charset="0"/>
                        <a:ea typeface="Cambria Math" panose="02040503050406030204" pitchFamily="18" charset="0"/>
                      </a:rPr>
                      <m:t>×</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1</m:t>
                        </m:r>
                      </m:sup>
                    </m:sSup>
                    <m:r>
                      <a:rPr lang="en-US" sz="2000" b="0" i="1" dirty="0" smtClean="0">
                        <a:solidFill>
                          <a:srgbClr val="202122"/>
                        </a:solidFill>
                        <a:latin typeface="Cambria Math" panose="02040503050406030204" pitchFamily="18" charset="0"/>
                        <a:ea typeface="Cambria Math" panose="02040503050406030204" pitchFamily="18" charset="0"/>
                      </a:rPr>
                      <m:t>+</m:t>
                    </m:r>
                    <m:r>
                      <a:rPr lang="en-US" sz="2000" i="1" dirty="0">
                        <a:solidFill>
                          <a:srgbClr val="202122"/>
                        </a:solidFill>
                        <a:latin typeface="Cambria Math" panose="02040503050406030204" pitchFamily="18" charset="0"/>
                        <a:ea typeface="Cambria Math" panose="02040503050406030204" pitchFamily="18" charset="0"/>
                      </a:rPr>
                      <m:t>0×</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b="0" i="1" dirty="0" smtClean="0">
                            <a:solidFill>
                              <a:srgbClr val="202122"/>
                            </a:solidFill>
                            <a:latin typeface="Cambria Math" panose="02040503050406030204" pitchFamily="18" charset="0"/>
                            <a:ea typeface="Cambria Math" panose="02040503050406030204" pitchFamily="18" charset="0"/>
                          </a:rPr>
                          <m:t>0</m:t>
                        </m:r>
                      </m:sup>
                    </m:sSup>
                    <m:r>
                      <a:rPr lang="en-US" sz="2000" i="1" dirty="0">
                        <a:solidFill>
                          <a:srgbClr val="202122"/>
                        </a:solidFill>
                        <a:latin typeface="Cambria Math" panose="02040503050406030204" pitchFamily="18" charset="0"/>
                        <a:ea typeface="Cambria Math" panose="02040503050406030204" pitchFamily="18" charset="0"/>
                      </a:rPr>
                      <m:t>=</m:t>
                    </m:r>
                    <m:sSub>
                      <m:sSubPr>
                        <m:ctrlPr>
                          <a:rPr lang="en-US" sz="2000" i="1" dirty="0">
                            <a:solidFill>
                              <a:srgbClr val="202122"/>
                            </a:solidFill>
                            <a:latin typeface="Cambria Math" panose="02040503050406030204" pitchFamily="18" charset="0"/>
                            <a:ea typeface="Cambria Math" panose="02040503050406030204" pitchFamily="18" charset="0"/>
                          </a:rPr>
                        </m:ctrlPr>
                      </m:sSubPr>
                      <m:e>
                        <m:r>
                          <a:rPr lang="en-US" sz="2000" i="1" dirty="0">
                            <a:solidFill>
                              <a:srgbClr val="202122"/>
                            </a:solidFill>
                            <a:latin typeface="Cambria Math" panose="02040503050406030204" pitchFamily="18" charset="0"/>
                            <a:ea typeface="Cambria Math" panose="02040503050406030204" pitchFamily="18" charset="0"/>
                          </a:rPr>
                          <m:t>8+2=10</m:t>
                        </m:r>
                      </m:e>
                      <m:sub>
                        <m:r>
                          <a:rPr lang="en-US" sz="2000" i="1" dirty="0">
                            <a:solidFill>
                              <a:srgbClr val="202122"/>
                            </a:solidFill>
                            <a:latin typeface="Cambria Math" panose="02040503050406030204" pitchFamily="18" charset="0"/>
                            <a:ea typeface="Cambria Math" panose="02040503050406030204" pitchFamily="18" charset="0"/>
                          </a:rPr>
                          <m:t>10</m:t>
                        </m:r>
                      </m:sub>
                    </m:sSub>
                  </m:oMath>
                </a14:m>
                <a:endParaRPr lang="en-US" sz="2000" i="1" dirty="0">
                  <a:solidFill>
                    <a:srgbClr val="202122"/>
                  </a:solidFill>
                  <a:latin typeface="Cambria Math" panose="02040503050406030204" pitchFamily="18" charset="0"/>
                </a:endParaRPr>
              </a:p>
              <a:p>
                <a:pPr lvl="1">
                  <a:lnSpc>
                    <a:spcPct val="110000"/>
                  </a:lnSpc>
                </a:pPr>
                <a14:m>
                  <m:oMath xmlns:m="http://schemas.openxmlformats.org/officeDocument/2006/math">
                    <m:sSub>
                      <m:sSubPr>
                        <m:ctrlPr>
                          <a:rPr lang="en-US" sz="2000" i="1" dirty="0">
                            <a:solidFill>
                              <a:srgbClr val="202122"/>
                            </a:solidFill>
                            <a:latin typeface="Cambria Math" panose="02040503050406030204" pitchFamily="18" charset="0"/>
                          </a:rPr>
                        </m:ctrlPr>
                      </m:sSubPr>
                      <m:e>
                        <m:r>
                          <a:rPr lang="en-US" sz="2000" i="1" dirty="0">
                            <a:solidFill>
                              <a:srgbClr val="202122"/>
                            </a:solidFill>
                            <a:latin typeface="Cambria Math" panose="02040503050406030204" pitchFamily="18" charset="0"/>
                          </a:rPr>
                          <m:t>1111</m:t>
                        </m:r>
                      </m:e>
                      <m:sub>
                        <m:r>
                          <a:rPr lang="en-US" sz="2000" i="1" dirty="0">
                            <a:solidFill>
                              <a:srgbClr val="202122"/>
                            </a:solidFill>
                            <a:latin typeface="Cambria Math" panose="02040503050406030204" pitchFamily="18" charset="0"/>
                          </a:rPr>
                          <m:t>2</m:t>
                        </m:r>
                      </m:sub>
                    </m:sSub>
                    <m:r>
                      <a:rPr lang="en-US" sz="2000" i="1" dirty="0">
                        <a:solidFill>
                          <a:srgbClr val="202122"/>
                        </a:solidFill>
                        <a:latin typeface="Cambria Math" panose="02040503050406030204" pitchFamily="18" charset="0"/>
                      </a:rPr>
                      <m:t>=1</m:t>
                    </m:r>
                    <m:r>
                      <a:rPr lang="en-US" sz="2000" i="1" dirty="0">
                        <a:solidFill>
                          <a:srgbClr val="202122"/>
                        </a:solidFill>
                        <a:latin typeface="Cambria Math" panose="02040503050406030204" pitchFamily="18" charset="0"/>
                        <a:ea typeface="Cambria Math" panose="02040503050406030204" pitchFamily="18" charset="0"/>
                      </a:rPr>
                      <m:t>×</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3</m:t>
                        </m:r>
                      </m:sup>
                    </m:sSup>
                    <m:r>
                      <a:rPr lang="en-US" sz="2000" i="1" dirty="0">
                        <a:solidFill>
                          <a:srgbClr val="202122"/>
                        </a:solidFill>
                        <a:latin typeface="Cambria Math" panose="02040503050406030204" pitchFamily="18" charset="0"/>
                        <a:ea typeface="Cambria Math" panose="02040503050406030204" pitchFamily="18" charset="0"/>
                      </a:rPr>
                      <m:t>+</m:t>
                    </m:r>
                    <m:r>
                      <a:rPr lang="en-US" sz="2000" i="1" dirty="0">
                        <a:solidFill>
                          <a:srgbClr val="202122"/>
                        </a:solidFill>
                        <a:latin typeface="Cambria Math" panose="02040503050406030204" pitchFamily="18" charset="0"/>
                      </a:rPr>
                      <m:t>1</m:t>
                    </m:r>
                    <m:r>
                      <a:rPr lang="en-US" sz="2000" i="1" dirty="0">
                        <a:solidFill>
                          <a:srgbClr val="202122"/>
                        </a:solidFill>
                        <a:latin typeface="Cambria Math" panose="02040503050406030204" pitchFamily="18" charset="0"/>
                        <a:ea typeface="Cambria Math" panose="02040503050406030204" pitchFamily="18" charset="0"/>
                      </a:rPr>
                      <m:t>×</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2</m:t>
                        </m:r>
                      </m:sup>
                    </m:sSup>
                    <m:r>
                      <a:rPr lang="en-US" sz="2000" i="1" dirty="0">
                        <a:solidFill>
                          <a:srgbClr val="202122"/>
                        </a:solidFill>
                        <a:latin typeface="Cambria Math" panose="02040503050406030204" pitchFamily="18" charset="0"/>
                        <a:ea typeface="Cambria Math" panose="02040503050406030204" pitchFamily="18" charset="0"/>
                      </a:rPr>
                      <m:t>+</m:t>
                    </m:r>
                    <m:r>
                      <a:rPr lang="en-US" sz="2000" i="1" dirty="0">
                        <a:solidFill>
                          <a:srgbClr val="202122"/>
                        </a:solidFill>
                        <a:latin typeface="Cambria Math" panose="02040503050406030204" pitchFamily="18" charset="0"/>
                      </a:rPr>
                      <m:t>1</m:t>
                    </m:r>
                    <m:r>
                      <a:rPr lang="en-US" sz="2000" i="1" dirty="0">
                        <a:solidFill>
                          <a:srgbClr val="202122"/>
                        </a:solidFill>
                        <a:latin typeface="Cambria Math" panose="02040503050406030204" pitchFamily="18" charset="0"/>
                        <a:ea typeface="Cambria Math" panose="02040503050406030204" pitchFamily="18" charset="0"/>
                      </a:rPr>
                      <m:t>×</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1</m:t>
                        </m:r>
                      </m:sup>
                    </m:sSup>
                    <m:r>
                      <a:rPr lang="en-US" sz="2000" i="1" dirty="0">
                        <a:solidFill>
                          <a:srgbClr val="202122"/>
                        </a:solidFill>
                        <a:latin typeface="Cambria Math" panose="02040503050406030204" pitchFamily="18" charset="0"/>
                        <a:ea typeface="Cambria Math" panose="02040503050406030204" pitchFamily="18" charset="0"/>
                      </a:rPr>
                      <m:t>+</m:t>
                    </m:r>
                    <m:r>
                      <a:rPr lang="en-US" sz="2000" i="1" dirty="0">
                        <a:solidFill>
                          <a:srgbClr val="202122"/>
                        </a:solidFill>
                        <a:latin typeface="Cambria Math" panose="02040503050406030204" pitchFamily="18" charset="0"/>
                      </a:rPr>
                      <m:t>1</m:t>
                    </m:r>
                    <m:r>
                      <a:rPr lang="en-US" sz="2000" i="1" dirty="0">
                        <a:solidFill>
                          <a:srgbClr val="202122"/>
                        </a:solidFill>
                        <a:latin typeface="Cambria Math" panose="02040503050406030204" pitchFamily="18" charset="0"/>
                        <a:ea typeface="Cambria Math" panose="02040503050406030204" pitchFamily="18" charset="0"/>
                      </a:rPr>
                      <m:t>×</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0</m:t>
                        </m:r>
                      </m:sup>
                    </m:sSup>
                    <m:r>
                      <a:rPr lang="en-US" sz="2000" i="1" dirty="0">
                        <a:solidFill>
                          <a:srgbClr val="202122"/>
                        </a:solidFill>
                        <a:latin typeface="Cambria Math" panose="02040503050406030204" pitchFamily="18" charset="0"/>
                        <a:ea typeface="Cambria Math" panose="02040503050406030204" pitchFamily="18" charset="0"/>
                      </a:rPr>
                      <m:t>=</m:t>
                    </m:r>
                    <m:sSub>
                      <m:sSubPr>
                        <m:ctrlPr>
                          <a:rPr lang="en-US" sz="2000" i="1" dirty="0">
                            <a:solidFill>
                              <a:srgbClr val="202122"/>
                            </a:solidFill>
                            <a:latin typeface="Cambria Math" panose="02040503050406030204" pitchFamily="18" charset="0"/>
                            <a:ea typeface="Cambria Math" panose="02040503050406030204" pitchFamily="18" charset="0"/>
                          </a:rPr>
                        </m:ctrlPr>
                      </m:sSubPr>
                      <m:e>
                        <m:r>
                          <a:rPr lang="en-US" sz="2000" i="1" dirty="0">
                            <a:solidFill>
                              <a:srgbClr val="202122"/>
                            </a:solidFill>
                            <a:latin typeface="Cambria Math" panose="02040503050406030204" pitchFamily="18" charset="0"/>
                            <a:ea typeface="Cambria Math" panose="02040503050406030204" pitchFamily="18" charset="0"/>
                          </a:rPr>
                          <m:t>8+4+2+1=15</m:t>
                        </m:r>
                      </m:e>
                      <m:sub>
                        <m:r>
                          <a:rPr lang="en-US" sz="2000" i="1" dirty="0">
                            <a:solidFill>
                              <a:srgbClr val="202122"/>
                            </a:solidFill>
                            <a:latin typeface="Cambria Math" panose="02040503050406030204" pitchFamily="18" charset="0"/>
                            <a:ea typeface="Cambria Math" panose="02040503050406030204" pitchFamily="18" charset="0"/>
                          </a:rPr>
                          <m:t>10</m:t>
                        </m:r>
                      </m:sub>
                    </m:sSub>
                  </m:oMath>
                </a14:m>
                <a:endParaRPr lang="en-US" sz="2000" i="1" dirty="0">
                  <a:solidFill>
                    <a:srgbClr val="202122"/>
                  </a:solidFill>
                  <a:latin typeface="Cambria Math" panose="02040503050406030204" pitchFamily="18" charset="0"/>
                </a:endParaRPr>
              </a:p>
              <a:p>
                <a:pPr lvl="1">
                  <a:lnSpc>
                    <a:spcPct val="110000"/>
                  </a:lnSpc>
                </a:pPr>
                <a14:m>
                  <m:oMath xmlns:m="http://schemas.openxmlformats.org/officeDocument/2006/math">
                    <m:sSub>
                      <m:sSubPr>
                        <m:ctrlPr>
                          <a:rPr lang="en-US" sz="2000" i="1" dirty="0">
                            <a:solidFill>
                              <a:srgbClr val="202122"/>
                            </a:solidFill>
                            <a:latin typeface="Cambria Math" panose="02040503050406030204" pitchFamily="18" charset="0"/>
                          </a:rPr>
                        </m:ctrlPr>
                      </m:sSubPr>
                      <m:e>
                        <m:r>
                          <a:rPr lang="en-US" sz="2000" i="1" dirty="0">
                            <a:solidFill>
                              <a:srgbClr val="202122"/>
                            </a:solidFill>
                            <a:latin typeface="Cambria Math" panose="02040503050406030204" pitchFamily="18" charset="0"/>
                          </a:rPr>
                          <m:t>10011011</m:t>
                        </m:r>
                      </m:e>
                      <m:sub>
                        <m:r>
                          <a:rPr lang="en-US" sz="2000" i="1" dirty="0">
                            <a:solidFill>
                              <a:srgbClr val="202122"/>
                            </a:solidFill>
                            <a:latin typeface="Cambria Math" panose="02040503050406030204" pitchFamily="18" charset="0"/>
                          </a:rPr>
                          <m:t>2</m:t>
                        </m:r>
                      </m:sub>
                    </m:sSub>
                    <m:r>
                      <a:rPr lang="en-US" sz="2000" i="1" dirty="0">
                        <a:solidFill>
                          <a:srgbClr val="202122"/>
                        </a:solidFill>
                        <a:latin typeface="Cambria Math" panose="02040503050406030204" pitchFamily="18" charset="0"/>
                      </a:rPr>
                      <m:t>=1</m:t>
                    </m:r>
                    <m:r>
                      <a:rPr lang="en-US" sz="2000" i="1" dirty="0">
                        <a:solidFill>
                          <a:srgbClr val="202122"/>
                        </a:solidFill>
                        <a:latin typeface="Cambria Math" panose="02040503050406030204" pitchFamily="18" charset="0"/>
                        <a:ea typeface="Cambria Math" panose="02040503050406030204" pitchFamily="18" charset="0"/>
                      </a:rPr>
                      <m:t>×</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7</m:t>
                        </m:r>
                      </m:sup>
                    </m:sSup>
                    <m:r>
                      <a:rPr lang="en-US" sz="2000" i="1" dirty="0">
                        <a:solidFill>
                          <a:srgbClr val="202122"/>
                        </a:solidFill>
                        <a:latin typeface="Cambria Math" panose="02040503050406030204" pitchFamily="18" charset="0"/>
                        <a:ea typeface="Cambria Math" panose="02040503050406030204" pitchFamily="18" charset="0"/>
                      </a:rPr>
                      <m:t>+0×</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6</m:t>
                        </m:r>
                      </m:sup>
                    </m:sSup>
                    <m:r>
                      <a:rPr lang="en-US" sz="2000" i="1" dirty="0">
                        <a:solidFill>
                          <a:srgbClr val="202122"/>
                        </a:solidFill>
                        <a:latin typeface="Cambria Math" panose="02040503050406030204" pitchFamily="18" charset="0"/>
                        <a:ea typeface="Cambria Math" panose="02040503050406030204" pitchFamily="18" charset="0"/>
                      </a:rPr>
                      <m:t>+0×</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5</m:t>
                        </m:r>
                      </m:sup>
                    </m:sSup>
                    <m:r>
                      <a:rPr lang="en-US" sz="2000" i="1" dirty="0">
                        <a:solidFill>
                          <a:srgbClr val="202122"/>
                        </a:solidFill>
                        <a:latin typeface="Cambria Math" panose="02040503050406030204" pitchFamily="18" charset="0"/>
                        <a:ea typeface="Cambria Math" panose="02040503050406030204" pitchFamily="18" charset="0"/>
                      </a:rPr>
                      <m:t>+1×</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4</m:t>
                        </m:r>
                      </m:sup>
                    </m:sSup>
                    <m:r>
                      <a:rPr lang="en-US" sz="2000" i="1" dirty="0">
                        <a:solidFill>
                          <a:srgbClr val="202122"/>
                        </a:solidFill>
                        <a:latin typeface="Cambria Math" panose="02040503050406030204" pitchFamily="18" charset="0"/>
                        <a:ea typeface="Cambria Math" panose="02040503050406030204" pitchFamily="18" charset="0"/>
                      </a:rPr>
                      <m:t>+1×</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3</m:t>
                        </m:r>
                      </m:sup>
                    </m:sSup>
                    <m:r>
                      <a:rPr lang="en-US" sz="2000" i="1" dirty="0">
                        <a:solidFill>
                          <a:srgbClr val="202122"/>
                        </a:solidFill>
                        <a:latin typeface="Cambria Math" panose="02040503050406030204" pitchFamily="18" charset="0"/>
                        <a:ea typeface="Cambria Math" panose="02040503050406030204" pitchFamily="18" charset="0"/>
                      </a:rPr>
                      <m:t>+0×</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2</m:t>
                        </m:r>
                      </m:sup>
                    </m:sSup>
                    <m:r>
                      <a:rPr lang="en-US" sz="2000" i="1" dirty="0">
                        <a:solidFill>
                          <a:srgbClr val="202122"/>
                        </a:solidFill>
                        <a:latin typeface="Cambria Math" panose="02040503050406030204" pitchFamily="18" charset="0"/>
                        <a:ea typeface="Cambria Math" panose="02040503050406030204" pitchFamily="18" charset="0"/>
                      </a:rPr>
                      <m:t>+1×</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1</m:t>
                        </m:r>
                      </m:sup>
                    </m:sSup>
                    <m:r>
                      <a:rPr lang="en-US" sz="2000" i="1" dirty="0">
                        <a:solidFill>
                          <a:srgbClr val="202122"/>
                        </a:solidFill>
                        <a:latin typeface="Cambria Math" panose="02040503050406030204" pitchFamily="18" charset="0"/>
                        <a:ea typeface="Cambria Math" panose="02040503050406030204" pitchFamily="18" charset="0"/>
                      </a:rPr>
                      <m:t>+1×</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0</m:t>
                        </m:r>
                      </m:sup>
                    </m:sSup>
                    <m:r>
                      <a:rPr lang="en-US" sz="2000" i="1" dirty="0">
                        <a:solidFill>
                          <a:srgbClr val="202122"/>
                        </a:solidFill>
                        <a:latin typeface="Cambria Math" panose="02040503050406030204" pitchFamily="18" charset="0"/>
                        <a:ea typeface="Cambria Math" panose="02040503050406030204" pitchFamily="18" charset="0"/>
                      </a:rPr>
                      <m:t>=</m:t>
                    </m:r>
                  </m:oMath>
                </a14:m>
                <a:br>
                  <a:rPr lang="en-US" sz="2000" i="1" dirty="0">
                    <a:solidFill>
                      <a:srgbClr val="202122"/>
                    </a:solidFill>
                    <a:latin typeface="Cambria Math" panose="02040503050406030204" pitchFamily="18" charset="0"/>
                    <a:ea typeface="Cambria Math" panose="02040503050406030204" pitchFamily="18" charset="0"/>
                  </a:rPr>
                </a:br>
                <a14:m>
                  <m:oMath xmlns:m="http://schemas.openxmlformats.org/officeDocument/2006/math">
                    <m:r>
                      <a:rPr lang="en-US" sz="2000" i="1" dirty="0">
                        <a:solidFill>
                          <a:srgbClr val="202122"/>
                        </a:solidFill>
                        <a:latin typeface="Cambria Math" panose="02040503050406030204" pitchFamily="18" charset="0"/>
                        <a:ea typeface="Cambria Math" panose="02040503050406030204" pitchFamily="18" charset="0"/>
                      </a:rPr>
                      <m:t>128+16+8+2+1=</m:t>
                    </m:r>
                    <m:sSub>
                      <m:sSubPr>
                        <m:ctrlPr>
                          <a:rPr lang="en-US" sz="2000" i="1" dirty="0">
                            <a:solidFill>
                              <a:srgbClr val="202122"/>
                            </a:solidFill>
                            <a:latin typeface="Cambria Math" panose="02040503050406030204" pitchFamily="18" charset="0"/>
                            <a:ea typeface="Cambria Math" panose="02040503050406030204" pitchFamily="18" charset="0"/>
                          </a:rPr>
                        </m:ctrlPr>
                      </m:sSubPr>
                      <m:e>
                        <m:r>
                          <a:rPr lang="en-US" sz="2000" i="1" dirty="0">
                            <a:solidFill>
                              <a:srgbClr val="202122"/>
                            </a:solidFill>
                            <a:latin typeface="Cambria Math" panose="02040503050406030204" pitchFamily="18" charset="0"/>
                            <a:ea typeface="Cambria Math" panose="02040503050406030204" pitchFamily="18" charset="0"/>
                          </a:rPr>
                          <m:t>155</m:t>
                        </m:r>
                      </m:e>
                      <m:sub>
                        <m:r>
                          <a:rPr lang="en-US" sz="2000" i="1" dirty="0">
                            <a:solidFill>
                              <a:srgbClr val="202122"/>
                            </a:solidFill>
                            <a:latin typeface="Cambria Math" panose="02040503050406030204" pitchFamily="18" charset="0"/>
                            <a:ea typeface="Cambria Math" panose="02040503050406030204" pitchFamily="18" charset="0"/>
                          </a:rPr>
                          <m:t>10</m:t>
                        </m:r>
                      </m:sub>
                    </m:sSub>
                  </m:oMath>
                </a14:m>
                <a:endParaRPr lang="en-US" sz="2000" dirty="0">
                  <a:solidFill>
                    <a:srgbClr val="202122"/>
                  </a:solidFill>
                  <a:latin typeface="Arial" panose="020B0604020202020204" pitchFamily="34" charset="0"/>
                </a:endParaRPr>
              </a:p>
              <a:p>
                <a:pPr lvl="1">
                  <a:lnSpc>
                    <a:spcPct val="110000"/>
                  </a:lnSpc>
                </a:pPr>
                <a14:m>
                  <m:oMath xmlns:m="http://schemas.openxmlformats.org/officeDocument/2006/math">
                    <m:sSub>
                      <m:sSubPr>
                        <m:ctrlPr>
                          <a:rPr lang="en-US" sz="2000" i="1" dirty="0">
                            <a:solidFill>
                              <a:srgbClr val="202122"/>
                            </a:solidFill>
                            <a:latin typeface="Cambria Math" panose="02040503050406030204" pitchFamily="18" charset="0"/>
                          </a:rPr>
                        </m:ctrlPr>
                      </m:sSubPr>
                      <m:e>
                        <m:r>
                          <a:rPr lang="en-US" sz="2000" i="1" dirty="0">
                            <a:solidFill>
                              <a:srgbClr val="202122"/>
                            </a:solidFill>
                            <a:latin typeface="Cambria Math" panose="02040503050406030204" pitchFamily="18" charset="0"/>
                          </a:rPr>
                          <m:t>1100011</m:t>
                        </m:r>
                      </m:e>
                      <m:sub>
                        <m:r>
                          <a:rPr lang="en-US" sz="2000" i="1" dirty="0">
                            <a:solidFill>
                              <a:srgbClr val="202122"/>
                            </a:solidFill>
                            <a:latin typeface="Cambria Math" panose="02040503050406030204" pitchFamily="18" charset="0"/>
                          </a:rPr>
                          <m:t>2</m:t>
                        </m:r>
                      </m:sub>
                    </m:sSub>
                    <m:r>
                      <a:rPr lang="en-US" sz="2000" i="1" dirty="0">
                        <a:solidFill>
                          <a:srgbClr val="202122"/>
                        </a:solidFill>
                        <a:latin typeface="Cambria Math" panose="02040503050406030204" pitchFamily="18" charset="0"/>
                      </a:rPr>
                      <m:t>=1</m:t>
                    </m:r>
                    <m:r>
                      <a:rPr lang="en-US" sz="2000" i="1" dirty="0">
                        <a:solidFill>
                          <a:srgbClr val="202122"/>
                        </a:solidFill>
                        <a:latin typeface="Cambria Math" panose="02040503050406030204" pitchFamily="18" charset="0"/>
                        <a:ea typeface="Cambria Math" panose="02040503050406030204" pitchFamily="18" charset="0"/>
                      </a:rPr>
                      <m:t>×</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6</m:t>
                        </m:r>
                      </m:sup>
                    </m:sSup>
                    <m:r>
                      <a:rPr lang="en-US" sz="2000" i="1" dirty="0">
                        <a:solidFill>
                          <a:srgbClr val="202122"/>
                        </a:solidFill>
                        <a:latin typeface="Cambria Math" panose="02040503050406030204" pitchFamily="18" charset="0"/>
                        <a:ea typeface="Cambria Math" panose="02040503050406030204" pitchFamily="18" charset="0"/>
                      </a:rPr>
                      <m:t>+1×</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5</m:t>
                        </m:r>
                      </m:sup>
                    </m:sSup>
                    <m:r>
                      <a:rPr lang="en-US" sz="2000" i="1" dirty="0">
                        <a:solidFill>
                          <a:srgbClr val="202122"/>
                        </a:solidFill>
                        <a:latin typeface="Cambria Math" panose="02040503050406030204" pitchFamily="18" charset="0"/>
                        <a:ea typeface="Cambria Math" panose="02040503050406030204" pitchFamily="18" charset="0"/>
                      </a:rPr>
                      <m:t>+0×</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4</m:t>
                        </m:r>
                      </m:sup>
                    </m:sSup>
                    <m:r>
                      <a:rPr lang="en-US" sz="2000" i="1" dirty="0">
                        <a:solidFill>
                          <a:srgbClr val="202122"/>
                        </a:solidFill>
                        <a:latin typeface="Cambria Math" panose="02040503050406030204" pitchFamily="18" charset="0"/>
                        <a:ea typeface="Cambria Math" panose="02040503050406030204" pitchFamily="18" charset="0"/>
                      </a:rPr>
                      <m:t>+0×</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3</m:t>
                        </m:r>
                      </m:sup>
                    </m:sSup>
                    <m:r>
                      <a:rPr lang="en-US" sz="2000" i="1" dirty="0">
                        <a:solidFill>
                          <a:srgbClr val="202122"/>
                        </a:solidFill>
                        <a:latin typeface="Cambria Math" panose="02040503050406030204" pitchFamily="18" charset="0"/>
                        <a:ea typeface="Cambria Math" panose="02040503050406030204" pitchFamily="18" charset="0"/>
                      </a:rPr>
                      <m:t>+0×</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2</m:t>
                        </m:r>
                      </m:sup>
                    </m:sSup>
                    <m:r>
                      <a:rPr lang="en-US" sz="2000" i="1" dirty="0">
                        <a:solidFill>
                          <a:srgbClr val="202122"/>
                        </a:solidFill>
                        <a:latin typeface="Cambria Math" panose="02040503050406030204" pitchFamily="18" charset="0"/>
                        <a:ea typeface="Cambria Math" panose="02040503050406030204" pitchFamily="18" charset="0"/>
                      </a:rPr>
                      <m:t>+1×</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1</m:t>
                        </m:r>
                      </m:sup>
                    </m:sSup>
                    <m:r>
                      <a:rPr lang="en-US" sz="2000" i="1" dirty="0">
                        <a:solidFill>
                          <a:srgbClr val="202122"/>
                        </a:solidFill>
                        <a:latin typeface="Cambria Math" panose="02040503050406030204" pitchFamily="18" charset="0"/>
                        <a:ea typeface="Cambria Math" panose="02040503050406030204" pitchFamily="18" charset="0"/>
                      </a:rPr>
                      <m:t>+1×</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0</m:t>
                        </m:r>
                      </m:sup>
                    </m:sSup>
                    <m:r>
                      <a:rPr lang="en-US" sz="2000" i="1" dirty="0">
                        <a:solidFill>
                          <a:srgbClr val="202122"/>
                        </a:solidFill>
                        <a:latin typeface="Cambria Math" panose="02040503050406030204" pitchFamily="18" charset="0"/>
                        <a:ea typeface="Cambria Math" panose="02040503050406030204" pitchFamily="18" charset="0"/>
                      </a:rPr>
                      <m:t>=</m:t>
                    </m:r>
                    <m:sSub>
                      <m:sSubPr>
                        <m:ctrlPr>
                          <a:rPr lang="en-US" sz="2000" i="1" dirty="0">
                            <a:solidFill>
                              <a:srgbClr val="202122"/>
                            </a:solidFill>
                            <a:latin typeface="Cambria Math" panose="02040503050406030204" pitchFamily="18" charset="0"/>
                            <a:ea typeface="Cambria Math" panose="02040503050406030204" pitchFamily="18" charset="0"/>
                          </a:rPr>
                        </m:ctrlPr>
                      </m:sSubPr>
                      <m:e>
                        <m:r>
                          <a:rPr lang="en-US" sz="2000" i="1" dirty="0">
                            <a:solidFill>
                              <a:srgbClr val="202122"/>
                            </a:solidFill>
                            <a:latin typeface="Cambria Math" panose="02040503050406030204" pitchFamily="18" charset="0"/>
                            <a:ea typeface="Cambria Math" panose="02040503050406030204" pitchFamily="18" charset="0"/>
                          </a:rPr>
                          <m:t>99</m:t>
                        </m:r>
                      </m:e>
                      <m:sub>
                        <m:r>
                          <a:rPr lang="en-US" sz="2000" i="1" dirty="0">
                            <a:solidFill>
                              <a:srgbClr val="202122"/>
                            </a:solidFill>
                            <a:latin typeface="Cambria Math" panose="02040503050406030204" pitchFamily="18" charset="0"/>
                            <a:ea typeface="Cambria Math" panose="02040503050406030204" pitchFamily="18" charset="0"/>
                          </a:rPr>
                          <m:t>10</m:t>
                        </m:r>
                      </m:sub>
                    </m:sSub>
                  </m:oMath>
                </a14:m>
                <a:r>
                  <a:rPr lang="en-US" sz="2000" dirty="0">
                    <a:solidFill>
                      <a:srgbClr val="202122"/>
                    </a:solidFill>
                    <a:latin typeface="Arial" panose="020B0604020202020204" pitchFamily="34" charset="0"/>
                  </a:rPr>
                  <a:t>  </a:t>
                </a:r>
              </a:p>
              <a:p>
                <a:pPr lvl="1">
                  <a:lnSpc>
                    <a:spcPct val="110000"/>
                  </a:lnSpc>
                </a:pPr>
                <a14:m>
                  <m:oMath xmlns:m="http://schemas.openxmlformats.org/officeDocument/2006/math">
                    <m:sSub>
                      <m:sSubPr>
                        <m:ctrlPr>
                          <a:rPr lang="en-US" sz="2000" i="1" dirty="0">
                            <a:solidFill>
                              <a:srgbClr val="202122"/>
                            </a:solidFill>
                            <a:latin typeface="Cambria Math" panose="02040503050406030204" pitchFamily="18" charset="0"/>
                          </a:rPr>
                        </m:ctrlPr>
                      </m:sSubPr>
                      <m:e>
                        <m:r>
                          <a:rPr lang="en-US" sz="2000" i="1" dirty="0">
                            <a:solidFill>
                              <a:srgbClr val="202122"/>
                            </a:solidFill>
                            <a:latin typeface="Cambria Math" panose="02040503050406030204" pitchFamily="18" charset="0"/>
                          </a:rPr>
                          <m:t>100010</m:t>
                        </m:r>
                      </m:e>
                      <m:sub>
                        <m:r>
                          <a:rPr lang="en-US" sz="2000" i="1" dirty="0">
                            <a:solidFill>
                              <a:srgbClr val="202122"/>
                            </a:solidFill>
                            <a:latin typeface="Cambria Math" panose="02040503050406030204" pitchFamily="18" charset="0"/>
                          </a:rPr>
                          <m:t>2</m:t>
                        </m:r>
                      </m:sub>
                    </m:sSub>
                    <m:r>
                      <a:rPr lang="en-US" sz="2000" i="1" dirty="0">
                        <a:solidFill>
                          <a:srgbClr val="202122"/>
                        </a:solidFill>
                        <a:latin typeface="Cambria Math" panose="02040503050406030204" pitchFamily="18" charset="0"/>
                      </a:rPr>
                      <m:t>=1</m:t>
                    </m:r>
                    <m:r>
                      <a:rPr lang="en-US" sz="2000" i="1" dirty="0">
                        <a:solidFill>
                          <a:srgbClr val="202122"/>
                        </a:solidFill>
                        <a:latin typeface="Cambria Math" panose="02040503050406030204" pitchFamily="18" charset="0"/>
                        <a:ea typeface="Cambria Math" panose="02040503050406030204" pitchFamily="18" charset="0"/>
                      </a:rPr>
                      <m:t>×</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5</m:t>
                        </m:r>
                      </m:sup>
                    </m:sSup>
                    <m:r>
                      <a:rPr lang="en-US" sz="2000" i="1" dirty="0">
                        <a:solidFill>
                          <a:srgbClr val="202122"/>
                        </a:solidFill>
                        <a:latin typeface="Cambria Math" panose="02040503050406030204" pitchFamily="18" charset="0"/>
                        <a:ea typeface="Cambria Math" panose="02040503050406030204" pitchFamily="18" charset="0"/>
                      </a:rPr>
                      <m:t>+0×</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4</m:t>
                        </m:r>
                      </m:sup>
                    </m:sSup>
                    <m:r>
                      <a:rPr lang="en-US" sz="2000" i="1" dirty="0">
                        <a:solidFill>
                          <a:srgbClr val="202122"/>
                        </a:solidFill>
                        <a:latin typeface="Cambria Math" panose="02040503050406030204" pitchFamily="18" charset="0"/>
                        <a:ea typeface="Cambria Math" panose="02040503050406030204" pitchFamily="18" charset="0"/>
                      </a:rPr>
                      <m:t>+0×</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3</m:t>
                        </m:r>
                      </m:sup>
                    </m:sSup>
                    <m:r>
                      <a:rPr lang="en-US" sz="2000" i="1" dirty="0">
                        <a:solidFill>
                          <a:srgbClr val="202122"/>
                        </a:solidFill>
                        <a:latin typeface="Cambria Math" panose="02040503050406030204" pitchFamily="18" charset="0"/>
                        <a:ea typeface="Cambria Math" panose="02040503050406030204" pitchFamily="18" charset="0"/>
                      </a:rPr>
                      <m:t>+0×</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2</m:t>
                        </m:r>
                      </m:sup>
                    </m:sSup>
                    <m:r>
                      <a:rPr lang="en-US" sz="2000" i="1" dirty="0">
                        <a:solidFill>
                          <a:srgbClr val="202122"/>
                        </a:solidFill>
                        <a:latin typeface="Cambria Math" panose="02040503050406030204" pitchFamily="18" charset="0"/>
                        <a:ea typeface="Cambria Math" panose="02040503050406030204" pitchFamily="18" charset="0"/>
                      </a:rPr>
                      <m:t>+1×</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1</m:t>
                        </m:r>
                      </m:sup>
                    </m:sSup>
                    <m:r>
                      <a:rPr lang="en-US" sz="2000" i="1" dirty="0">
                        <a:solidFill>
                          <a:srgbClr val="202122"/>
                        </a:solidFill>
                        <a:latin typeface="Cambria Math" panose="02040503050406030204" pitchFamily="18" charset="0"/>
                        <a:ea typeface="Cambria Math" panose="02040503050406030204" pitchFamily="18" charset="0"/>
                      </a:rPr>
                      <m:t>+0×</m:t>
                    </m:r>
                    <m:sSup>
                      <m:sSupPr>
                        <m:ctrlPr>
                          <a:rPr lang="en-US" sz="2000" i="1" dirty="0">
                            <a:solidFill>
                              <a:srgbClr val="202122"/>
                            </a:solidFill>
                            <a:latin typeface="Cambria Math" panose="02040503050406030204" pitchFamily="18" charset="0"/>
                            <a:ea typeface="Cambria Math" panose="02040503050406030204" pitchFamily="18" charset="0"/>
                          </a:rPr>
                        </m:ctrlPr>
                      </m:sSupPr>
                      <m:e>
                        <m:r>
                          <a:rPr lang="en-US" sz="2000" i="1" dirty="0">
                            <a:solidFill>
                              <a:srgbClr val="202122"/>
                            </a:solidFill>
                            <a:latin typeface="Cambria Math" panose="02040503050406030204" pitchFamily="18" charset="0"/>
                            <a:ea typeface="Cambria Math" panose="02040503050406030204" pitchFamily="18" charset="0"/>
                          </a:rPr>
                          <m:t>2</m:t>
                        </m:r>
                      </m:e>
                      <m:sup>
                        <m:r>
                          <a:rPr lang="en-US" sz="2000" i="1" dirty="0">
                            <a:solidFill>
                              <a:srgbClr val="202122"/>
                            </a:solidFill>
                            <a:latin typeface="Cambria Math" panose="02040503050406030204" pitchFamily="18" charset="0"/>
                            <a:ea typeface="Cambria Math" panose="02040503050406030204" pitchFamily="18" charset="0"/>
                          </a:rPr>
                          <m:t>0</m:t>
                        </m:r>
                      </m:sup>
                    </m:sSup>
                    <m:r>
                      <a:rPr lang="en-US" sz="2000" i="1" dirty="0">
                        <a:solidFill>
                          <a:srgbClr val="202122"/>
                        </a:solidFill>
                        <a:latin typeface="Cambria Math" panose="02040503050406030204" pitchFamily="18" charset="0"/>
                        <a:ea typeface="Cambria Math" panose="02040503050406030204" pitchFamily="18" charset="0"/>
                      </a:rPr>
                      <m:t>=32+2=</m:t>
                    </m:r>
                    <m:sSub>
                      <m:sSubPr>
                        <m:ctrlPr>
                          <a:rPr lang="en-US" sz="2000" i="1" dirty="0">
                            <a:solidFill>
                              <a:srgbClr val="202122"/>
                            </a:solidFill>
                            <a:latin typeface="Cambria Math" panose="02040503050406030204" pitchFamily="18" charset="0"/>
                            <a:ea typeface="Cambria Math" panose="02040503050406030204" pitchFamily="18" charset="0"/>
                          </a:rPr>
                        </m:ctrlPr>
                      </m:sSubPr>
                      <m:e>
                        <m:r>
                          <a:rPr lang="en-US" sz="2000" i="1" dirty="0">
                            <a:solidFill>
                              <a:srgbClr val="202122"/>
                            </a:solidFill>
                            <a:latin typeface="Cambria Math" panose="02040503050406030204" pitchFamily="18" charset="0"/>
                            <a:ea typeface="Cambria Math" panose="02040503050406030204" pitchFamily="18" charset="0"/>
                          </a:rPr>
                          <m:t>34</m:t>
                        </m:r>
                      </m:e>
                      <m:sub>
                        <m:r>
                          <a:rPr lang="en-US" sz="2000" i="1" dirty="0">
                            <a:solidFill>
                              <a:srgbClr val="202122"/>
                            </a:solidFill>
                            <a:latin typeface="Cambria Math" panose="02040503050406030204" pitchFamily="18" charset="0"/>
                            <a:ea typeface="Cambria Math" panose="02040503050406030204" pitchFamily="18" charset="0"/>
                          </a:rPr>
                          <m:t>10</m:t>
                        </m:r>
                      </m:sub>
                    </m:sSub>
                  </m:oMath>
                </a14:m>
                <a:endParaRPr lang="en-US" sz="2000" dirty="0">
                  <a:solidFill>
                    <a:srgbClr val="202122"/>
                  </a:solidFill>
                  <a:latin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3A7328D1-D8FE-DC60-5749-45CD0106BF68}"/>
                  </a:ext>
                </a:extLst>
              </p:cNvPr>
              <p:cNvSpPr>
                <a:spLocks noGrp="1" noRot="1" noChangeAspect="1" noMove="1" noResize="1" noEditPoints="1" noAdjustHandles="1" noChangeArrowheads="1" noChangeShapeType="1" noTextEdit="1"/>
              </p:cNvSpPr>
              <p:nvPr>
                <p:ph idx="1"/>
              </p:nvPr>
            </p:nvSpPr>
            <p:spPr>
              <a:xfrm>
                <a:off x="612646" y="1289830"/>
                <a:ext cx="10653578" cy="5019530"/>
              </a:xfrm>
              <a:blipFill>
                <a:blip r:embed="rId3"/>
                <a:stretch>
                  <a:fillRect l="-476" t="-505"/>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AD38D5DA-949B-E7A0-2F5D-00B6243E4C4E}"/>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PRACTICE TIME - ANSWER</a:t>
            </a:r>
          </a:p>
        </p:txBody>
      </p:sp>
      <p:sp>
        <p:nvSpPr>
          <p:cNvPr id="11" name="Slide Number Placeholder 10">
            <a:extLst>
              <a:ext uri="{FF2B5EF4-FFF2-40B4-BE49-F238E27FC236}">
                <a16:creationId xmlns:a16="http://schemas.microsoft.com/office/drawing/2014/main" id="{E543C5D8-84EB-6318-0A75-178D8479DEB7}"/>
              </a:ext>
            </a:extLst>
          </p:cNvPr>
          <p:cNvSpPr>
            <a:spLocks noGrp="1"/>
          </p:cNvSpPr>
          <p:nvPr>
            <p:ph type="sldNum" sz="quarter" idx="12"/>
          </p:nvPr>
        </p:nvSpPr>
        <p:spPr/>
        <p:txBody>
          <a:bodyPr/>
          <a:lstStyle/>
          <a:p>
            <a:fld id="{CC057153-B650-4DEB-B370-79DDCFDCE934}" type="slidenum">
              <a:rPr lang="en-US" smtClean="0"/>
              <a:t>45</a:t>
            </a:fld>
            <a:endParaRPr lang="en-US"/>
          </a:p>
        </p:txBody>
      </p:sp>
    </p:spTree>
    <p:extLst>
      <p:ext uri="{BB962C8B-B14F-4D97-AF65-F5344CB8AC3E}">
        <p14:creationId xmlns:p14="http://schemas.microsoft.com/office/powerpoint/2010/main" val="8013653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10B55-CC7C-8B4E-D8C9-726BC695E710}"/>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E417A1AE-3040-6E7F-268C-492E5A4A3A4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Decimal to binary conversion</a:t>
            </a:r>
          </a:p>
        </p:txBody>
      </p:sp>
      <p:sp>
        <p:nvSpPr>
          <p:cNvPr id="11" name="Slide Number Placeholder 10">
            <a:extLst>
              <a:ext uri="{FF2B5EF4-FFF2-40B4-BE49-F238E27FC236}">
                <a16:creationId xmlns:a16="http://schemas.microsoft.com/office/drawing/2014/main" id="{65E99191-AA39-F25B-9932-5EEAA09C49D3}"/>
              </a:ext>
            </a:extLst>
          </p:cNvPr>
          <p:cNvSpPr>
            <a:spLocks noGrp="1"/>
          </p:cNvSpPr>
          <p:nvPr>
            <p:ph type="sldNum" sz="quarter" idx="12"/>
          </p:nvPr>
        </p:nvSpPr>
        <p:spPr/>
        <p:txBody>
          <a:bodyPr/>
          <a:lstStyle/>
          <a:p>
            <a:fld id="{CC057153-B650-4DEB-B370-79DDCFDCE934}" type="slidenum">
              <a:rPr lang="en-US" smtClean="0"/>
              <a:t>46</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4CA7D60B-17CE-74F5-0E6D-6E72180E9BE5}"/>
                  </a:ext>
                </a:extLst>
              </p:cNvPr>
              <p:cNvSpPr>
                <a:spLocks noGrp="1"/>
              </p:cNvSpPr>
              <p:nvPr>
                <p:ph idx="1"/>
              </p:nvPr>
            </p:nvSpPr>
            <p:spPr>
              <a:xfrm>
                <a:off x="612647" y="1471617"/>
                <a:ext cx="10653579" cy="5062786"/>
              </a:xfrm>
            </p:spPr>
            <p:txBody>
              <a:bodyPr>
                <a:normAutofit/>
              </a:bodyPr>
              <a:lstStyle/>
              <a:p>
                <a:r>
                  <a:rPr lang="en-US" sz="2400" dirty="0"/>
                  <a:t>Repeatedly divide the number by 2. The remainder goes to each column, from right to left.</a:t>
                </a:r>
              </a:p>
              <a:p>
                <a:r>
                  <a:rPr lang="en-US" sz="2400" dirty="0"/>
                  <a:t>Example: Convert the decimal number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84</m:t>
                        </m:r>
                      </m:e>
                      <m:sub>
                        <m:r>
                          <a:rPr lang="en-US" sz="2400" b="0" i="1" smtClean="0">
                            <a:latin typeface="Cambria Math" panose="02040503050406030204" pitchFamily="18" charset="0"/>
                          </a:rPr>
                          <m:t>10</m:t>
                        </m:r>
                      </m:sub>
                    </m:sSub>
                  </m:oMath>
                </a14:m>
                <a:r>
                  <a:rPr lang="en-US" sz="2400" dirty="0"/>
                  <a:t> to binary.</a:t>
                </a:r>
              </a:p>
            </p:txBody>
          </p:sp>
        </mc:Choice>
        <mc:Fallback xmlns="">
          <p:sp>
            <p:nvSpPr>
              <p:cNvPr id="4" name="Content Placeholder 3">
                <a:extLst>
                  <a:ext uri="{FF2B5EF4-FFF2-40B4-BE49-F238E27FC236}">
                    <a16:creationId xmlns:a16="http://schemas.microsoft.com/office/drawing/2014/main" id="{4CA7D60B-17CE-74F5-0E6D-6E72180E9BE5}"/>
                  </a:ext>
                </a:extLst>
              </p:cNvPr>
              <p:cNvSpPr>
                <a:spLocks noGrp="1" noRot="1" noChangeAspect="1" noMove="1" noResize="1" noEditPoints="1" noAdjustHandles="1" noChangeArrowheads="1" noChangeShapeType="1" noTextEdit="1"/>
              </p:cNvSpPr>
              <p:nvPr>
                <p:ph idx="1"/>
              </p:nvPr>
            </p:nvSpPr>
            <p:spPr>
              <a:xfrm>
                <a:off x="612647" y="1471617"/>
                <a:ext cx="10653579" cy="5062786"/>
              </a:xfrm>
              <a:blipFill>
                <a:blip r:embed="rId3"/>
                <a:stretch>
                  <a:fillRect l="-833" r="-1190"/>
                </a:stretch>
              </a:blipFill>
            </p:spPr>
            <p:txBody>
              <a:bodyPr/>
              <a:lstStyle/>
              <a:p>
                <a:r>
                  <a:rPr lang="en-US">
                    <a:noFill/>
                  </a:rPr>
                  <a:t> </a:t>
                </a:r>
              </a:p>
            </p:txBody>
          </p:sp>
        </mc:Fallback>
      </mc:AlternateContent>
      <p:graphicFrame>
        <p:nvGraphicFramePr>
          <p:cNvPr id="7" name="Table 6">
            <a:extLst>
              <a:ext uri="{FF2B5EF4-FFF2-40B4-BE49-F238E27FC236}">
                <a16:creationId xmlns:a16="http://schemas.microsoft.com/office/drawing/2014/main" id="{2DF3E5F5-F758-6168-3690-8165F5A02E0B}"/>
              </a:ext>
            </a:extLst>
          </p:cNvPr>
          <p:cNvGraphicFramePr>
            <a:graphicFrameLocks noGrp="1"/>
          </p:cNvGraphicFramePr>
          <p:nvPr>
            <p:extLst>
              <p:ext uri="{D42A27DB-BD31-4B8C-83A1-F6EECF244321}">
                <p14:modId xmlns:p14="http://schemas.microsoft.com/office/powerpoint/2010/main" val="4005685148"/>
              </p:ext>
            </p:extLst>
          </p:nvPr>
        </p:nvGraphicFramePr>
        <p:xfrm>
          <a:off x="8577811" y="2128125"/>
          <a:ext cx="3054351" cy="3043766"/>
        </p:xfrm>
        <a:graphic>
          <a:graphicData uri="http://schemas.openxmlformats.org/drawingml/2006/table">
            <a:tbl>
              <a:tblPr firstRow="1" bandRow="1">
                <a:tableStyleId>{5940675A-B579-460E-94D1-54222C63F5DA}</a:tableStyleId>
              </a:tblPr>
              <a:tblGrid>
                <a:gridCol w="896939">
                  <a:extLst>
                    <a:ext uri="{9D8B030D-6E8A-4147-A177-3AD203B41FA5}">
                      <a16:colId xmlns:a16="http://schemas.microsoft.com/office/drawing/2014/main" val="3162168177"/>
                    </a:ext>
                  </a:extLst>
                </a:gridCol>
                <a:gridCol w="1414463">
                  <a:extLst>
                    <a:ext uri="{9D8B030D-6E8A-4147-A177-3AD203B41FA5}">
                      <a16:colId xmlns:a16="http://schemas.microsoft.com/office/drawing/2014/main" val="996794551"/>
                    </a:ext>
                  </a:extLst>
                </a:gridCol>
                <a:gridCol w="742949">
                  <a:extLst>
                    <a:ext uri="{9D8B030D-6E8A-4147-A177-3AD203B41FA5}">
                      <a16:colId xmlns:a16="http://schemas.microsoft.com/office/drawing/2014/main" val="1908489462"/>
                    </a:ext>
                  </a:extLst>
                </a:gridCol>
              </a:tblGrid>
              <a:tr h="608753">
                <a:tc>
                  <a:txBody>
                    <a:bodyPr/>
                    <a:lstStyle/>
                    <a:p>
                      <a:r>
                        <a:rPr lang="en-US" sz="1400" b="1" dirty="0"/>
                        <a:t>Divide by 2</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386680"/>
                  </a:ext>
                </a:extLst>
              </a:tr>
              <a:tr h="347859">
                <a:tc>
                  <a:txBody>
                    <a:bodyPr/>
                    <a:lstStyle/>
                    <a:p>
                      <a:r>
                        <a:rPr lang="en-US" sz="1400" dirty="0"/>
                        <a:t>84</a:t>
                      </a:r>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0771040"/>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2040566"/>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547408"/>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2864551"/>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0906196"/>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8691302"/>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4617654"/>
                  </a:ext>
                </a:extLst>
              </a:tr>
            </a:tbl>
          </a:graphicData>
        </a:graphic>
      </p:graphicFrame>
      <p:cxnSp>
        <p:nvCxnSpPr>
          <p:cNvPr id="8" name="Straight Arrow Connector 7">
            <a:extLst>
              <a:ext uri="{FF2B5EF4-FFF2-40B4-BE49-F238E27FC236}">
                <a16:creationId xmlns:a16="http://schemas.microsoft.com/office/drawing/2014/main" id="{7A49293C-2415-4539-30A4-B6164839B068}"/>
              </a:ext>
            </a:extLst>
          </p:cNvPr>
          <p:cNvCxnSpPr>
            <a:cxnSpLocks/>
          </p:cNvCxnSpPr>
          <p:nvPr/>
        </p:nvCxnSpPr>
        <p:spPr>
          <a:xfrm flipV="1">
            <a:off x="11784562" y="2828925"/>
            <a:ext cx="0" cy="23429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8D1EA715-7EFA-E99D-A596-7CF3905D5F67}"/>
              </a:ext>
            </a:extLst>
          </p:cNvPr>
          <p:cNvGraphicFramePr>
            <a:graphicFrameLocks noGrp="1"/>
          </p:cNvGraphicFramePr>
          <p:nvPr>
            <p:extLst>
              <p:ext uri="{D42A27DB-BD31-4B8C-83A1-F6EECF244321}">
                <p14:modId xmlns:p14="http://schemas.microsoft.com/office/powerpoint/2010/main" val="3156004809"/>
              </p:ext>
            </p:extLst>
          </p:nvPr>
        </p:nvGraphicFramePr>
        <p:xfrm>
          <a:off x="7454704" y="5581271"/>
          <a:ext cx="4642916" cy="1112520"/>
        </p:xfrm>
        <a:graphic>
          <a:graphicData uri="http://schemas.openxmlformats.org/drawingml/2006/table">
            <a:tbl>
              <a:tblPr firstRow="1" bandRow="1">
                <a:tableStyleId>{5940675A-B579-460E-94D1-54222C63F5DA}</a:tableStyleId>
              </a:tblPr>
              <a:tblGrid>
                <a:gridCol w="692468">
                  <a:extLst>
                    <a:ext uri="{9D8B030D-6E8A-4147-A177-3AD203B41FA5}">
                      <a16:colId xmlns:a16="http://schemas.microsoft.com/office/drawing/2014/main" val="492200816"/>
                    </a:ext>
                  </a:extLst>
                </a:gridCol>
                <a:gridCol w="658408">
                  <a:extLst>
                    <a:ext uri="{9D8B030D-6E8A-4147-A177-3AD203B41FA5}">
                      <a16:colId xmlns:a16="http://schemas.microsoft.com/office/drawing/2014/main" val="2924573515"/>
                    </a:ext>
                  </a:extLst>
                </a:gridCol>
                <a:gridCol w="658408">
                  <a:extLst>
                    <a:ext uri="{9D8B030D-6E8A-4147-A177-3AD203B41FA5}">
                      <a16:colId xmlns:a16="http://schemas.microsoft.com/office/drawing/2014/main" val="3372391196"/>
                    </a:ext>
                  </a:extLst>
                </a:gridCol>
                <a:gridCol w="658408">
                  <a:extLst>
                    <a:ext uri="{9D8B030D-6E8A-4147-A177-3AD203B41FA5}">
                      <a16:colId xmlns:a16="http://schemas.microsoft.com/office/drawing/2014/main" val="385389857"/>
                    </a:ext>
                  </a:extLst>
                </a:gridCol>
                <a:gridCol w="658408">
                  <a:extLst>
                    <a:ext uri="{9D8B030D-6E8A-4147-A177-3AD203B41FA5}">
                      <a16:colId xmlns:a16="http://schemas.microsoft.com/office/drawing/2014/main" val="1500213618"/>
                    </a:ext>
                  </a:extLst>
                </a:gridCol>
                <a:gridCol w="658408">
                  <a:extLst>
                    <a:ext uri="{9D8B030D-6E8A-4147-A177-3AD203B41FA5}">
                      <a16:colId xmlns:a16="http://schemas.microsoft.com/office/drawing/2014/main" val="2324606823"/>
                    </a:ext>
                  </a:extLst>
                </a:gridCol>
                <a:gridCol w="658408">
                  <a:extLst>
                    <a:ext uri="{9D8B030D-6E8A-4147-A177-3AD203B41FA5}">
                      <a16:colId xmlns:a16="http://schemas.microsoft.com/office/drawing/2014/main" val="3306935064"/>
                    </a:ext>
                  </a:extLst>
                </a:gridCol>
              </a:tblGrid>
              <a:tr h="370840">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01436"/>
                  </a:ext>
                </a:extLst>
              </a:tr>
              <a:tr h="370840">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6367913"/>
                  </a:ext>
                </a:extLst>
              </a:tr>
              <a:tr h="370840">
                <a:tc>
                  <a:txBody>
                    <a:bodyPr/>
                    <a:lstStyle/>
                    <a:p>
                      <a:r>
                        <a:rPr lang="en-US" sz="1600" dirty="0"/>
                        <a:t>MSB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t>LSB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07624111"/>
                  </a:ext>
                </a:extLst>
              </a:tr>
            </a:tbl>
          </a:graphicData>
        </a:graphic>
      </p:graphicFrame>
    </p:spTree>
    <p:extLst>
      <p:ext uri="{BB962C8B-B14F-4D97-AF65-F5344CB8AC3E}">
        <p14:creationId xmlns:p14="http://schemas.microsoft.com/office/powerpoint/2010/main" val="13438508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F6BEA-0F10-AF0D-4C25-754823EE3A9E}"/>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6C149B6F-A08B-6F65-5D3C-4B2EC9AB139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Decimal to binary conversion</a:t>
            </a:r>
          </a:p>
        </p:txBody>
      </p:sp>
      <p:sp>
        <p:nvSpPr>
          <p:cNvPr id="11" name="Slide Number Placeholder 10">
            <a:extLst>
              <a:ext uri="{FF2B5EF4-FFF2-40B4-BE49-F238E27FC236}">
                <a16:creationId xmlns:a16="http://schemas.microsoft.com/office/drawing/2014/main" id="{CC515E2C-BB10-D758-01FC-92725AF9B498}"/>
              </a:ext>
            </a:extLst>
          </p:cNvPr>
          <p:cNvSpPr>
            <a:spLocks noGrp="1"/>
          </p:cNvSpPr>
          <p:nvPr>
            <p:ph type="sldNum" sz="quarter" idx="12"/>
          </p:nvPr>
        </p:nvSpPr>
        <p:spPr/>
        <p:txBody>
          <a:bodyPr/>
          <a:lstStyle/>
          <a:p>
            <a:fld id="{CC057153-B650-4DEB-B370-79DDCFDCE934}" type="slidenum">
              <a:rPr lang="en-US" smtClean="0"/>
              <a:t>47</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1DDAACDD-F11F-6934-D1D5-19C14E603C97}"/>
                  </a:ext>
                </a:extLst>
              </p:cNvPr>
              <p:cNvSpPr>
                <a:spLocks noGrp="1"/>
              </p:cNvSpPr>
              <p:nvPr>
                <p:ph idx="1"/>
              </p:nvPr>
            </p:nvSpPr>
            <p:spPr>
              <a:xfrm>
                <a:off x="612647" y="1471617"/>
                <a:ext cx="10653579" cy="5062786"/>
              </a:xfrm>
            </p:spPr>
            <p:txBody>
              <a:bodyPr>
                <a:normAutofit/>
              </a:bodyPr>
              <a:lstStyle/>
              <a:p>
                <a:r>
                  <a:rPr lang="en-US" sz="2400" dirty="0"/>
                  <a:t>Repeatedly divide the number by 2. The remainder goes to each column, from right to left.</a:t>
                </a:r>
              </a:p>
              <a:p>
                <a:r>
                  <a:rPr lang="en-US" sz="2400" dirty="0"/>
                  <a:t>Example: Convert the decimal number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84</m:t>
                        </m:r>
                      </m:e>
                      <m:sub>
                        <m:r>
                          <a:rPr lang="en-US" sz="2400" b="0" i="1" smtClean="0">
                            <a:latin typeface="Cambria Math" panose="02040503050406030204" pitchFamily="18" charset="0"/>
                          </a:rPr>
                          <m:t>10</m:t>
                        </m:r>
                      </m:sub>
                    </m:sSub>
                  </m:oMath>
                </a14:m>
                <a:r>
                  <a:rPr lang="en-US" sz="2400" dirty="0"/>
                  <a:t> to binary.</a:t>
                </a:r>
              </a:p>
              <a:p>
                <a:pPr lvl="1"/>
                <a14:m>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84</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=42</m:t>
                    </m:r>
                  </m:oMath>
                </a14:m>
                <a:r>
                  <a:rPr lang="en-US" sz="2000" dirty="0"/>
                  <a:t> with a remainder of 0, so 0 goes in the 1’s column.</a:t>
                </a:r>
              </a:p>
              <a:p>
                <a:pPr marL="228600" lvl="1" indent="0">
                  <a:buNone/>
                </a:pPr>
                <a:endParaRPr lang="en-US" sz="2000" dirty="0"/>
              </a:p>
            </p:txBody>
          </p:sp>
        </mc:Choice>
        <mc:Fallback xmlns="">
          <p:sp>
            <p:nvSpPr>
              <p:cNvPr id="4" name="Content Placeholder 3">
                <a:extLst>
                  <a:ext uri="{FF2B5EF4-FFF2-40B4-BE49-F238E27FC236}">
                    <a16:creationId xmlns:a16="http://schemas.microsoft.com/office/drawing/2014/main" id="{1DDAACDD-F11F-6934-D1D5-19C14E603C97}"/>
                  </a:ext>
                </a:extLst>
              </p:cNvPr>
              <p:cNvSpPr>
                <a:spLocks noGrp="1" noRot="1" noChangeAspect="1" noMove="1" noResize="1" noEditPoints="1" noAdjustHandles="1" noChangeArrowheads="1" noChangeShapeType="1" noTextEdit="1"/>
              </p:cNvSpPr>
              <p:nvPr>
                <p:ph idx="1"/>
              </p:nvPr>
            </p:nvSpPr>
            <p:spPr>
              <a:xfrm>
                <a:off x="612647" y="1471617"/>
                <a:ext cx="10653579" cy="5062786"/>
              </a:xfrm>
              <a:blipFill>
                <a:blip r:embed="rId3"/>
                <a:stretch>
                  <a:fillRect l="-833" r="-1190"/>
                </a:stretch>
              </a:blipFill>
            </p:spPr>
            <p:txBody>
              <a:bodyPr/>
              <a:lstStyle/>
              <a:p>
                <a:r>
                  <a:rPr lang="en-US">
                    <a:noFill/>
                  </a:rPr>
                  <a:t> </a:t>
                </a:r>
              </a:p>
            </p:txBody>
          </p:sp>
        </mc:Fallback>
      </mc:AlternateContent>
      <p:graphicFrame>
        <p:nvGraphicFramePr>
          <p:cNvPr id="7" name="Table 6">
            <a:extLst>
              <a:ext uri="{FF2B5EF4-FFF2-40B4-BE49-F238E27FC236}">
                <a16:creationId xmlns:a16="http://schemas.microsoft.com/office/drawing/2014/main" id="{316695CC-1663-A4DD-CF8E-B9CB5F2FB64B}"/>
              </a:ext>
            </a:extLst>
          </p:cNvPr>
          <p:cNvGraphicFramePr>
            <a:graphicFrameLocks noGrp="1"/>
          </p:cNvGraphicFramePr>
          <p:nvPr/>
        </p:nvGraphicFramePr>
        <p:xfrm>
          <a:off x="8577811" y="2128125"/>
          <a:ext cx="3054351" cy="3043766"/>
        </p:xfrm>
        <a:graphic>
          <a:graphicData uri="http://schemas.openxmlformats.org/drawingml/2006/table">
            <a:tbl>
              <a:tblPr firstRow="1" bandRow="1">
                <a:tableStyleId>{5940675A-B579-460E-94D1-54222C63F5DA}</a:tableStyleId>
              </a:tblPr>
              <a:tblGrid>
                <a:gridCol w="896939">
                  <a:extLst>
                    <a:ext uri="{9D8B030D-6E8A-4147-A177-3AD203B41FA5}">
                      <a16:colId xmlns:a16="http://schemas.microsoft.com/office/drawing/2014/main" val="3162168177"/>
                    </a:ext>
                  </a:extLst>
                </a:gridCol>
                <a:gridCol w="1414463">
                  <a:extLst>
                    <a:ext uri="{9D8B030D-6E8A-4147-A177-3AD203B41FA5}">
                      <a16:colId xmlns:a16="http://schemas.microsoft.com/office/drawing/2014/main" val="996794551"/>
                    </a:ext>
                  </a:extLst>
                </a:gridCol>
                <a:gridCol w="742949">
                  <a:extLst>
                    <a:ext uri="{9D8B030D-6E8A-4147-A177-3AD203B41FA5}">
                      <a16:colId xmlns:a16="http://schemas.microsoft.com/office/drawing/2014/main" val="1908489462"/>
                    </a:ext>
                  </a:extLst>
                </a:gridCol>
              </a:tblGrid>
              <a:tr h="608753">
                <a:tc>
                  <a:txBody>
                    <a:bodyPr/>
                    <a:lstStyle/>
                    <a:p>
                      <a:r>
                        <a:rPr lang="en-US" sz="1400" b="1" dirty="0"/>
                        <a:t>Divide by 2</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386680"/>
                  </a:ext>
                </a:extLst>
              </a:tr>
              <a:tr h="347859">
                <a:tc>
                  <a:txBody>
                    <a:bodyPr/>
                    <a:lstStyle/>
                    <a:p>
                      <a:r>
                        <a:rPr lang="en-US" sz="1400" dirty="0"/>
                        <a:t>84</a:t>
                      </a:r>
                    </a:p>
                  </a:txBody>
                  <a:tcPr>
                    <a:lnR w="12700" cap="flat" cmpd="sng" algn="ctr">
                      <a:solidFill>
                        <a:schemeClr val="tx1"/>
                      </a:solidFill>
                      <a:prstDash val="solid"/>
                      <a:round/>
                      <a:headEnd type="none" w="med" len="med"/>
                      <a:tailEnd type="none" w="med" len="med"/>
                    </a:lnR>
                  </a:tcPr>
                </a:tc>
                <a:tc>
                  <a:txBody>
                    <a:bodyPr/>
                    <a:lstStyle/>
                    <a:p>
                      <a:r>
                        <a:rPr lang="en-US" sz="14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0771040"/>
                  </a:ext>
                </a:extLst>
              </a:tr>
              <a:tr h="347859">
                <a:tc>
                  <a:txBody>
                    <a:bodyPr/>
                    <a:lstStyle/>
                    <a:p>
                      <a:r>
                        <a:rPr lang="en-US" sz="1400" dirty="0"/>
                        <a:t>42</a:t>
                      </a:r>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2040566"/>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547408"/>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2864551"/>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0906196"/>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8691302"/>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4617654"/>
                  </a:ext>
                </a:extLst>
              </a:tr>
            </a:tbl>
          </a:graphicData>
        </a:graphic>
      </p:graphicFrame>
      <p:cxnSp>
        <p:nvCxnSpPr>
          <p:cNvPr id="8" name="Straight Arrow Connector 7">
            <a:extLst>
              <a:ext uri="{FF2B5EF4-FFF2-40B4-BE49-F238E27FC236}">
                <a16:creationId xmlns:a16="http://schemas.microsoft.com/office/drawing/2014/main" id="{4DE6074C-2AD2-527B-B291-161A90A0955F}"/>
              </a:ext>
            </a:extLst>
          </p:cNvPr>
          <p:cNvCxnSpPr>
            <a:cxnSpLocks/>
          </p:cNvCxnSpPr>
          <p:nvPr/>
        </p:nvCxnSpPr>
        <p:spPr>
          <a:xfrm flipV="1">
            <a:off x="11784562" y="2828925"/>
            <a:ext cx="0" cy="23429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9E4C2D9E-CEEF-A32D-CF16-329C98EE28C6}"/>
              </a:ext>
            </a:extLst>
          </p:cNvPr>
          <p:cNvGraphicFramePr>
            <a:graphicFrameLocks noGrp="1"/>
          </p:cNvGraphicFramePr>
          <p:nvPr>
            <p:extLst>
              <p:ext uri="{D42A27DB-BD31-4B8C-83A1-F6EECF244321}">
                <p14:modId xmlns:p14="http://schemas.microsoft.com/office/powerpoint/2010/main" val="1605035231"/>
              </p:ext>
            </p:extLst>
          </p:nvPr>
        </p:nvGraphicFramePr>
        <p:xfrm>
          <a:off x="7454704" y="5581271"/>
          <a:ext cx="4642916" cy="1112520"/>
        </p:xfrm>
        <a:graphic>
          <a:graphicData uri="http://schemas.openxmlformats.org/drawingml/2006/table">
            <a:tbl>
              <a:tblPr firstRow="1" bandRow="1">
                <a:tableStyleId>{5940675A-B579-460E-94D1-54222C63F5DA}</a:tableStyleId>
              </a:tblPr>
              <a:tblGrid>
                <a:gridCol w="692468">
                  <a:extLst>
                    <a:ext uri="{9D8B030D-6E8A-4147-A177-3AD203B41FA5}">
                      <a16:colId xmlns:a16="http://schemas.microsoft.com/office/drawing/2014/main" val="492200816"/>
                    </a:ext>
                  </a:extLst>
                </a:gridCol>
                <a:gridCol w="658408">
                  <a:extLst>
                    <a:ext uri="{9D8B030D-6E8A-4147-A177-3AD203B41FA5}">
                      <a16:colId xmlns:a16="http://schemas.microsoft.com/office/drawing/2014/main" val="2924573515"/>
                    </a:ext>
                  </a:extLst>
                </a:gridCol>
                <a:gridCol w="658408">
                  <a:extLst>
                    <a:ext uri="{9D8B030D-6E8A-4147-A177-3AD203B41FA5}">
                      <a16:colId xmlns:a16="http://schemas.microsoft.com/office/drawing/2014/main" val="3372391196"/>
                    </a:ext>
                  </a:extLst>
                </a:gridCol>
                <a:gridCol w="658408">
                  <a:extLst>
                    <a:ext uri="{9D8B030D-6E8A-4147-A177-3AD203B41FA5}">
                      <a16:colId xmlns:a16="http://schemas.microsoft.com/office/drawing/2014/main" val="385389857"/>
                    </a:ext>
                  </a:extLst>
                </a:gridCol>
                <a:gridCol w="658408">
                  <a:extLst>
                    <a:ext uri="{9D8B030D-6E8A-4147-A177-3AD203B41FA5}">
                      <a16:colId xmlns:a16="http://schemas.microsoft.com/office/drawing/2014/main" val="1500213618"/>
                    </a:ext>
                  </a:extLst>
                </a:gridCol>
                <a:gridCol w="658408">
                  <a:extLst>
                    <a:ext uri="{9D8B030D-6E8A-4147-A177-3AD203B41FA5}">
                      <a16:colId xmlns:a16="http://schemas.microsoft.com/office/drawing/2014/main" val="2324606823"/>
                    </a:ext>
                  </a:extLst>
                </a:gridCol>
                <a:gridCol w="658408">
                  <a:extLst>
                    <a:ext uri="{9D8B030D-6E8A-4147-A177-3AD203B41FA5}">
                      <a16:colId xmlns:a16="http://schemas.microsoft.com/office/drawing/2014/main" val="3306935064"/>
                    </a:ext>
                  </a:extLst>
                </a:gridCol>
              </a:tblGrid>
              <a:tr h="370840">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dirty="0"/>
                        <a:t>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01436"/>
                  </a:ext>
                </a:extLst>
              </a:tr>
              <a:tr h="370840">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6367913"/>
                  </a:ext>
                </a:extLst>
              </a:tr>
              <a:tr h="370840">
                <a:tc>
                  <a:txBody>
                    <a:bodyPr/>
                    <a:lstStyle/>
                    <a:p>
                      <a:r>
                        <a:rPr lang="en-US" sz="1600" dirty="0"/>
                        <a:t>MSB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t>LSB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07624111"/>
                  </a:ext>
                </a:extLst>
              </a:tr>
            </a:tbl>
          </a:graphicData>
        </a:graphic>
      </p:graphicFrame>
    </p:spTree>
    <p:extLst>
      <p:ext uri="{BB962C8B-B14F-4D97-AF65-F5344CB8AC3E}">
        <p14:creationId xmlns:p14="http://schemas.microsoft.com/office/powerpoint/2010/main" val="7660154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5C2E6-929C-B556-BB36-867AC7DB52C0}"/>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7140DF67-2179-E418-E1EA-6DF81D155AC9}"/>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Decimal to binary conversion</a:t>
            </a:r>
          </a:p>
        </p:txBody>
      </p:sp>
      <p:sp>
        <p:nvSpPr>
          <p:cNvPr id="11" name="Slide Number Placeholder 10">
            <a:extLst>
              <a:ext uri="{FF2B5EF4-FFF2-40B4-BE49-F238E27FC236}">
                <a16:creationId xmlns:a16="http://schemas.microsoft.com/office/drawing/2014/main" id="{FC1D659D-C0BA-F4BE-D78B-543C1E8F9191}"/>
              </a:ext>
            </a:extLst>
          </p:cNvPr>
          <p:cNvSpPr>
            <a:spLocks noGrp="1"/>
          </p:cNvSpPr>
          <p:nvPr>
            <p:ph type="sldNum" sz="quarter" idx="12"/>
          </p:nvPr>
        </p:nvSpPr>
        <p:spPr/>
        <p:txBody>
          <a:bodyPr/>
          <a:lstStyle/>
          <a:p>
            <a:fld id="{CC057153-B650-4DEB-B370-79DDCFDCE934}" type="slidenum">
              <a:rPr lang="en-US" smtClean="0"/>
              <a:t>48</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336E4458-509A-4CE8-B759-B30E6F15C117}"/>
                  </a:ext>
                </a:extLst>
              </p:cNvPr>
              <p:cNvSpPr>
                <a:spLocks noGrp="1"/>
              </p:cNvSpPr>
              <p:nvPr>
                <p:ph idx="1"/>
              </p:nvPr>
            </p:nvSpPr>
            <p:spPr>
              <a:xfrm>
                <a:off x="612647" y="1471617"/>
                <a:ext cx="10653579" cy="5062786"/>
              </a:xfrm>
            </p:spPr>
            <p:txBody>
              <a:bodyPr>
                <a:normAutofit/>
              </a:bodyPr>
              <a:lstStyle/>
              <a:p>
                <a:r>
                  <a:rPr lang="en-US" sz="2400" dirty="0"/>
                  <a:t>Repeatedly divide the number by 2. The remainder goes to each column, from right to left.</a:t>
                </a:r>
              </a:p>
              <a:p>
                <a:r>
                  <a:rPr lang="en-US" sz="2400" dirty="0"/>
                  <a:t>Example: Convert the decimal number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84</m:t>
                        </m:r>
                      </m:e>
                      <m:sub>
                        <m:r>
                          <a:rPr lang="en-US" sz="2400" b="0" i="1" smtClean="0">
                            <a:latin typeface="Cambria Math" panose="02040503050406030204" pitchFamily="18" charset="0"/>
                          </a:rPr>
                          <m:t>10</m:t>
                        </m:r>
                      </m:sub>
                    </m:sSub>
                  </m:oMath>
                </a14:m>
                <a:r>
                  <a:rPr lang="en-US" sz="2400" dirty="0"/>
                  <a:t> to binary.</a:t>
                </a:r>
              </a:p>
              <a:p>
                <a:pPr lvl="1"/>
                <a14:m>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84</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=42</m:t>
                    </m:r>
                  </m:oMath>
                </a14:m>
                <a:r>
                  <a:rPr lang="en-US" sz="2000" dirty="0"/>
                  <a:t> with a remainder of 0, so 0 goes in the 1’s column.</a:t>
                </a:r>
              </a:p>
              <a:p>
                <a:pPr lvl="1"/>
                <a14:m>
                  <m:oMath xmlns:m="http://schemas.openxmlformats.org/officeDocument/2006/math">
                    <m:f>
                      <m:fPr>
                        <m:ctrlPr>
                          <a:rPr lang="en-US" sz="2000" b="0" i="1" dirty="0" smtClean="0">
                            <a:latin typeface="Cambria Math" panose="02040503050406030204" pitchFamily="18" charset="0"/>
                          </a:rPr>
                        </m:ctrlPr>
                      </m:fPr>
                      <m:num>
                        <m:r>
                          <a:rPr lang="en-US" sz="2000" b="0" i="1" dirty="0" smtClean="0">
                            <a:latin typeface="Cambria Math" panose="02040503050406030204" pitchFamily="18" charset="0"/>
                          </a:rPr>
                          <m:t>42</m:t>
                        </m:r>
                      </m:num>
                      <m:den>
                        <m:r>
                          <a:rPr lang="en-US" sz="2000" b="0" i="1" dirty="0" smtClean="0">
                            <a:latin typeface="Cambria Math" panose="02040503050406030204" pitchFamily="18" charset="0"/>
                          </a:rPr>
                          <m:t>2</m:t>
                        </m:r>
                      </m:den>
                    </m:f>
                    <m:r>
                      <a:rPr lang="en-US" sz="2000" b="0" i="1" dirty="0" smtClean="0">
                        <a:latin typeface="Cambria Math" panose="02040503050406030204" pitchFamily="18" charset="0"/>
                      </a:rPr>
                      <m:t>=21</m:t>
                    </m:r>
                  </m:oMath>
                </a14:m>
                <a:r>
                  <a:rPr lang="en-US" sz="2000" dirty="0"/>
                  <a:t> with a remainder of 0, so 0 goes in the 2’s column.</a:t>
                </a:r>
              </a:p>
            </p:txBody>
          </p:sp>
        </mc:Choice>
        <mc:Fallback xmlns="">
          <p:sp>
            <p:nvSpPr>
              <p:cNvPr id="4" name="Content Placeholder 3">
                <a:extLst>
                  <a:ext uri="{FF2B5EF4-FFF2-40B4-BE49-F238E27FC236}">
                    <a16:creationId xmlns:a16="http://schemas.microsoft.com/office/drawing/2014/main" id="{336E4458-509A-4CE8-B759-B30E6F15C117}"/>
                  </a:ext>
                </a:extLst>
              </p:cNvPr>
              <p:cNvSpPr>
                <a:spLocks noGrp="1" noRot="1" noChangeAspect="1" noMove="1" noResize="1" noEditPoints="1" noAdjustHandles="1" noChangeArrowheads="1" noChangeShapeType="1" noTextEdit="1"/>
              </p:cNvSpPr>
              <p:nvPr>
                <p:ph idx="1"/>
              </p:nvPr>
            </p:nvSpPr>
            <p:spPr>
              <a:xfrm>
                <a:off x="612647" y="1471617"/>
                <a:ext cx="10653579" cy="5062786"/>
              </a:xfrm>
              <a:blipFill>
                <a:blip r:embed="rId3"/>
                <a:stretch>
                  <a:fillRect l="-833" r="-1190"/>
                </a:stretch>
              </a:blipFill>
            </p:spPr>
            <p:txBody>
              <a:bodyPr/>
              <a:lstStyle/>
              <a:p>
                <a:r>
                  <a:rPr lang="en-US">
                    <a:noFill/>
                  </a:rPr>
                  <a:t> </a:t>
                </a:r>
              </a:p>
            </p:txBody>
          </p:sp>
        </mc:Fallback>
      </mc:AlternateContent>
      <p:graphicFrame>
        <p:nvGraphicFramePr>
          <p:cNvPr id="7" name="Table 6">
            <a:extLst>
              <a:ext uri="{FF2B5EF4-FFF2-40B4-BE49-F238E27FC236}">
                <a16:creationId xmlns:a16="http://schemas.microsoft.com/office/drawing/2014/main" id="{080B4B75-5108-1568-D09B-04D7D19A395E}"/>
              </a:ext>
            </a:extLst>
          </p:cNvPr>
          <p:cNvGraphicFramePr>
            <a:graphicFrameLocks noGrp="1"/>
          </p:cNvGraphicFramePr>
          <p:nvPr/>
        </p:nvGraphicFramePr>
        <p:xfrm>
          <a:off x="8577811" y="2128125"/>
          <a:ext cx="3054351" cy="3043766"/>
        </p:xfrm>
        <a:graphic>
          <a:graphicData uri="http://schemas.openxmlformats.org/drawingml/2006/table">
            <a:tbl>
              <a:tblPr firstRow="1" bandRow="1">
                <a:tableStyleId>{5940675A-B579-460E-94D1-54222C63F5DA}</a:tableStyleId>
              </a:tblPr>
              <a:tblGrid>
                <a:gridCol w="896939">
                  <a:extLst>
                    <a:ext uri="{9D8B030D-6E8A-4147-A177-3AD203B41FA5}">
                      <a16:colId xmlns:a16="http://schemas.microsoft.com/office/drawing/2014/main" val="3162168177"/>
                    </a:ext>
                  </a:extLst>
                </a:gridCol>
                <a:gridCol w="1414463">
                  <a:extLst>
                    <a:ext uri="{9D8B030D-6E8A-4147-A177-3AD203B41FA5}">
                      <a16:colId xmlns:a16="http://schemas.microsoft.com/office/drawing/2014/main" val="996794551"/>
                    </a:ext>
                  </a:extLst>
                </a:gridCol>
                <a:gridCol w="742949">
                  <a:extLst>
                    <a:ext uri="{9D8B030D-6E8A-4147-A177-3AD203B41FA5}">
                      <a16:colId xmlns:a16="http://schemas.microsoft.com/office/drawing/2014/main" val="1908489462"/>
                    </a:ext>
                  </a:extLst>
                </a:gridCol>
              </a:tblGrid>
              <a:tr h="608753">
                <a:tc>
                  <a:txBody>
                    <a:bodyPr/>
                    <a:lstStyle/>
                    <a:p>
                      <a:r>
                        <a:rPr lang="en-US" sz="1400" b="1" dirty="0"/>
                        <a:t>Divide by 2</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386680"/>
                  </a:ext>
                </a:extLst>
              </a:tr>
              <a:tr h="347859">
                <a:tc>
                  <a:txBody>
                    <a:bodyPr/>
                    <a:lstStyle/>
                    <a:p>
                      <a:r>
                        <a:rPr lang="en-US" sz="1400" dirty="0"/>
                        <a:t>84</a:t>
                      </a:r>
                    </a:p>
                  </a:txBody>
                  <a:tcPr>
                    <a:lnR w="12700" cap="flat" cmpd="sng" algn="ctr">
                      <a:solidFill>
                        <a:schemeClr val="tx1"/>
                      </a:solidFill>
                      <a:prstDash val="solid"/>
                      <a:round/>
                      <a:headEnd type="none" w="med" len="med"/>
                      <a:tailEnd type="none" w="med" len="med"/>
                    </a:lnR>
                  </a:tcPr>
                </a:tc>
                <a:tc>
                  <a:txBody>
                    <a:bodyPr/>
                    <a:lstStyle/>
                    <a:p>
                      <a:r>
                        <a:rPr lang="en-US" sz="14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0771040"/>
                  </a:ext>
                </a:extLst>
              </a:tr>
              <a:tr h="347859">
                <a:tc>
                  <a:txBody>
                    <a:bodyPr/>
                    <a:lstStyle/>
                    <a:p>
                      <a:r>
                        <a:rPr lang="en-US" sz="1400" dirty="0"/>
                        <a:t>42</a:t>
                      </a:r>
                    </a:p>
                  </a:txBody>
                  <a:tcPr>
                    <a:lnR w="12700" cap="flat" cmpd="sng" algn="ctr">
                      <a:solidFill>
                        <a:schemeClr val="tx1"/>
                      </a:solidFill>
                      <a:prstDash val="solid"/>
                      <a:round/>
                      <a:headEnd type="none" w="med" len="med"/>
                      <a:tailEnd type="none" w="med" len="med"/>
                    </a:lnR>
                  </a:tcPr>
                </a:tc>
                <a:tc>
                  <a:txBody>
                    <a:bodyPr/>
                    <a:lstStyle/>
                    <a:p>
                      <a:r>
                        <a:rPr lang="en-US" sz="14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2040566"/>
                  </a:ext>
                </a:extLst>
              </a:tr>
              <a:tr h="347859">
                <a:tc>
                  <a:txBody>
                    <a:bodyPr/>
                    <a:lstStyle/>
                    <a:p>
                      <a:r>
                        <a:rPr lang="en-US" sz="1400" dirty="0"/>
                        <a:t>21</a:t>
                      </a:r>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547408"/>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2864551"/>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0906196"/>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8691302"/>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4617654"/>
                  </a:ext>
                </a:extLst>
              </a:tr>
            </a:tbl>
          </a:graphicData>
        </a:graphic>
      </p:graphicFrame>
      <p:cxnSp>
        <p:nvCxnSpPr>
          <p:cNvPr id="8" name="Straight Arrow Connector 7">
            <a:extLst>
              <a:ext uri="{FF2B5EF4-FFF2-40B4-BE49-F238E27FC236}">
                <a16:creationId xmlns:a16="http://schemas.microsoft.com/office/drawing/2014/main" id="{393004B9-0935-0126-5846-72DB4CEC63C9}"/>
              </a:ext>
            </a:extLst>
          </p:cNvPr>
          <p:cNvCxnSpPr>
            <a:cxnSpLocks/>
          </p:cNvCxnSpPr>
          <p:nvPr/>
        </p:nvCxnSpPr>
        <p:spPr>
          <a:xfrm flipV="1">
            <a:off x="11784562" y="2828925"/>
            <a:ext cx="0" cy="23429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878E8AA6-9365-ED9A-C49D-72EB20C54E9C}"/>
              </a:ext>
            </a:extLst>
          </p:cNvPr>
          <p:cNvGraphicFramePr>
            <a:graphicFrameLocks noGrp="1"/>
          </p:cNvGraphicFramePr>
          <p:nvPr>
            <p:extLst>
              <p:ext uri="{D42A27DB-BD31-4B8C-83A1-F6EECF244321}">
                <p14:modId xmlns:p14="http://schemas.microsoft.com/office/powerpoint/2010/main" val="1235353723"/>
              </p:ext>
            </p:extLst>
          </p:nvPr>
        </p:nvGraphicFramePr>
        <p:xfrm>
          <a:off x="7454704" y="5581271"/>
          <a:ext cx="4642916" cy="1112520"/>
        </p:xfrm>
        <a:graphic>
          <a:graphicData uri="http://schemas.openxmlformats.org/drawingml/2006/table">
            <a:tbl>
              <a:tblPr firstRow="1" bandRow="1">
                <a:tableStyleId>{5940675A-B579-460E-94D1-54222C63F5DA}</a:tableStyleId>
              </a:tblPr>
              <a:tblGrid>
                <a:gridCol w="692468">
                  <a:extLst>
                    <a:ext uri="{9D8B030D-6E8A-4147-A177-3AD203B41FA5}">
                      <a16:colId xmlns:a16="http://schemas.microsoft.com/office/drawing/2014/main" val="492200816"/>
                    </a:ext>
                  </a:extLst>
                </a:gridCol>
                <a:gridCol w="658408">
                  <a:extLst>
                    <a:ext uri="{9D8B030D-6E8A-4147-A177-3AD203B41FA5}">
                      <a16:colId xmlns:a16="http://schemas.microsoft.com/office/drawing/2014/main" val="2924573515"/>
                    </a:ext>
                  </a:extLst>
                </a:gridCol>
                <a:gridCol w="658408">
                  <a:extLst>
                    <a:ext uri="{9D8B030D-6E8A-4147-A177-3AD203B41FA5}">
                      <a16:colId xmlns:a16="http://schemas.microsoft.com/office/drawing/2014/main" val="3372391196"/>
                    </a:ext>
                  </a:extLst>
                </a:gridCol>
                <a:gridCol w="658408">
                  <a:extLst>
                    <a:ext uri="{9D8B030D-6E8A-4147-A177-3AD203B41FA5}">
                      <a16:colId xmlns:a16="http://schemas.microsoft.com/office/drawing/2014/main" val="385389857"/>
                    </a:ext>
                  </a:extLst>
                </a:gridCol>
                <a:gridCol w="658408">
                  <a:extLst>
                    <a:ext uri="{9D8B030D-6E8A-4147-A177-3AD203B41FA5}">
                      <a16:colId xmlns:a16="http://schemas.microsoft.com/office/drawing/2014/main" val="1500213618"/>
                    </a:ext>
                  </a:extLst>
                </a:gridCol>
                <a:gridCol w="658408">
                  <a:extLst>
                    <a:ext uri="{9D8B030D-6E8A-4147-A177-3AD203B41FA5}">
                      <a16:colId xmlns:a16="http://schemas.microsoft.com/office/drawing/2014/main" val="2324606823"/>
                    </a:ext>
                  </a:extLst>
                </a:gridCol>
                <a:gridCol w="658408">
                  <a:extLst>
                    <a:ext uri="{9D8B030D-6E8A-4147-A177-3AD203B41FA5}">
                      <a16:colId xmlns:a16="http://schemas.microsoft.com/office/drawing/2014/main" val="3306935064"/>
                    </a:ext>
                  </a:extLst>
                </a:gridCol>
              </a:tblGrid>
              <a:tr h="370840">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dirty="0"/>
                        <a:t>2</a:t>
                      </a:r>
                    </a:p>
                  </a:txBody>
                  <a:tcPr>
                    <a:lnB w="12700" cap="flat" cmpd="sng" algn="ctr">
                      <a:solidFill>
                        <a:schemeClr val="tx1"/>
                      </a:solidFill>
                      <a:prstDash val="solid"/>
                      <a:round/>
                      <a:headEnd type="none" w="med" len="med"/>
                      <a:tailEnd type="none" w="med" len="med"/>
                    </a:lnB>
                  </a:tcPr>
                </a:tc>
                <a:tc>
                  <a:txBody>
                    <a:bodyPr/>
                    <a:lstStyle/>
                    <a:p>
                      <a:r>
                        <a:rPr lang="en-US" sz="1600" dirty="0"/>
                        <a:t>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01436"/>
                  </a:ext>
                </a:extLst>
              </a:tr>
              <a:tr h="370840">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6367913"/>
                  </a:ext>
                </a:extLst>
              </a:tr>
              <a:tr h="370840">
                <a:tc>
                  <a:txBody>
                    <a:bodyPr/>
                    <a:lstStyle/>
                    <a:p>
                      <a:r>
                        <a:rPr lang="en-US" sz="1600" dirty="0"/>
                        <a:t>MSB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t>LSB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07624111"/>
                  </a:ext>
                </a:extLst>
              </a:tr>
            </a:tbl>
          </a:graphicData>
        </a:graphic>
      </p:graphicFrame>
    </p:spTree>
    <p:extLst>
      <p:ext uri="{BB962C8B-B14F-4D97-AF65-F5344CB8AC3E}">
        <p14:creationId xmlns:p14="http://schemas.microsoft.com/office/powerpoint/2010/main" val="38945157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8593B-6EA5-1D87-8A1F-BC95FB0E979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DEB2389-C503-6912-D5E2-B6047F53FA6C}"/>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Decimal to binary conversion</a:t>
            </a:r>
          </a:p>
        </p:txBody>
      </p:sp>
      <p:sp>
        <p:nvSpPr>
          <p:cNvPr id="11" name="Slide Number Placeholder 10">
            <a:extLst>
              <a:ext uri="{FF2B5EF4-FFF2-40B4-BE49-F238E27FC236}">
                <a16:creationId xmlns:a16="http://schemas.microsoft.com/office/drawing/2014/main" id="{7075B6DF-FC99-3660-7D0E-916C195C5D69}"/>
              </a:ext>
            </a:extLst>
          </p:cNvPr>
          <p:cNvSpPr>
            <a:spLocks noGrp="1"/>
          </p:cNvSpPr>
          <p:nvPr>
            <p:ph type="sldNum" sz="quarter" idx="12"/>
          </p:nvPr>
        </p:nvSpPr>
        <p:spPr/>
        <p:txBody>
          <a:bodyPr/>
          <a:lstStyle/>
          <a:p>
            <a:fld id="{CC057153-B650-4DEB-B370-79DDCFDCE934}" type="slidenum">
              <a:rPr lang="en-US" smtClean="0"/>
              <a:t>49</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DB630C38-5B2E-3B58-D093-AD5BF7DA6F2A}"/>
                  </a:ext>
                </a:extLst>
              </p:cNvPr>
              <p:cNvSpPr>
                <a:spLocks noGrp="1"/>
              </p:cNvSpPr>
              <p:nvPr>
                <p:ph idx="1"/>
              </p:nvPr>
            </p:nvSpPr>
            <p:spPr>
              <a:xfrm>
                <a:off x="612647" y="1471617"/>
                <a:ext cx="10653579" cy="5062786"/>
              </a:xfrm>
            </p:spPr>
            <p:txBody>
              <a:bodyPr>
                <a:normAutofit/>
              </a:bodyPr>
              <a:lstStyle/>
              <a:p>
                <a:r>
                  <a:rPr lang="en-US" sz="2400" dirty="0"/>
                  <a:t>Repeatedly divide the number by 2. The remainder goes to each column, from right to left.</a:t>
                </a:r>
              </a:p>
              <a:p>
                <a:r>
                  <a:rPr lang="en-US" sz="2400" dirty="0"/>
                  <a:t>Example: Convert the decimal number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84</m:t>
                        </m:r>
                      </m:e>
                      <m:sub>
                        <m:r>
                          <a:rPr lang="en-US" sz="2400" b="0" i="1" smtClean="0">
                            <a:latin typeface="Cambria Math" panose="02040503050406030204" pitchFamily="18" charset="0"/>
                          </a:rPr>
                          <m:t>10</m:t>
                        </m:r>
                      </m:sub>
                    </m:sSub>
                  </m:oMath>
                </a14:m>
                <a:r>
                  <a:rPr lang="en-US" sz="2400" dirty="0"/>
                  <a:t> to binary.</a:t>
                </a:r>
              </a:p>
              <a:p>
                <a:pPr lvl="1"/>
                <a14:m>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84</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=42</m:t>
                    </m:r>
                  </m:oMath>
                </a14:m>
                <a:r>
                  <a:rPr lang="en-US" sz="2000" dirty="0"/>
                  <a:t> with a remainder of 0, so 0 goes in the 1’s column.</a:t>
                </a:r>
              </a:p>
              <a:p>
                <a:pPr lvl="1"/>
                <a14:m>
                  <m:oMath xmlns:m="http://schemas.openxmlformats.org/officeDocument/2006/math">
                    <m:f>
                      <m:fPr>
                        <m:ctrlPr>
                          <a:rPr lang="en-US" sz="2000" b="0" i="1" dirty="0" smtClean="0">
                            <a:latin typeface="Cambria Math" panose="02040503050406030204" pitchFamily="18" charset="0"/>
                          </a:rPr>
                        </m:ctrlPr>
                      </m:fPr>
                      <m:num>
                        <m:r>
                          <a:rPr lang="en-US" sz="2000" b="0" i="1" dirty="0" smtClean="0">
                            <a:latin typeface="Cambria Math" panose="02040503050406030204" pitchFamily="18" charset="0"/>
                          </a:rPr>
                          <m:t>42</m:t>
                        </m:r>
                      </m:num>
                      <m:den>
                        <m:r>
                          <a:rPr lang="en-US" sz="2000" b="0" i="1" dirty="0" smtClean="0">
                            <a:latin typeface="Cambria Math" panose="02040503050406030204" pitchFamily="18" charset="0"/>
                          </a:rPr>
                          <m:t>2</m:t>
                        </m:r>
                      </m:den>
                    </m:f>
                    <m:r>
                      <a:rPr lang="en-US" sz="2000" b="0" i="1" dirty="0" smtClean="0">
                        <a:latin typeface="Cambria Math" panose="02040503050406030204" pitchFamily="18" charset="0"/>
                      </a:rPr>
                      <m:t>=21</m:t>
                    </m:r>
                  </m:oMath>
                </a14:m>
                <a:r>
                  <a:rPr lang="en-US" sz="2000" dirty="0"/>
                  <a:t> with a remainder of 0, so 0 goes in the 2’s column.</a:t>
                </a:r>
              </a:p>
              <a:p>
                <a:pPr lvl="1"/>
                <a14:m>
                  <m:oMath xmlns:m="http://schemas.openxmlformats.org/officeDocument/2006/math">
                    <m:f>
                      <m:fPr>
                        <m:ctrlPr>
                          <a:rPr lang="en-US" sz="2000" i="1" dirty="0" smtClean="0">
                            <a:latin typeface="Cambria Math" panose="02040503050406030204" pitchFamily="18" charset="0"/>
                          </a:rPr>
                        </m:ctrlPr>
                      </m:fPr>
                      <m:num>
                        <m:r>
                          <a:rPr lang="en-US" sz="2000" i="1" dirty="0" smtClean="0">
                            <a:latin typeface="Cambria Math" panose="02040503050406030204" pitchFamily="18" charset="0"/>
                          </a:rPr>
                          <m:t>2</m:t>
                        </m:r>
                        <m:r>
                          <a:rPr lang="en-US" sz="2000" b="0" i="1" dirty="0" smtClean="0">
                            <a:latin typeface="Cambria Math" panose="02040503050406030204" pitchFamily="18" charset="0"/>
                          </a:rPr>
                          <m:t>1</m:t>
                        </m:r>
                      </m:num>
                      <m:den>
                        <m:r>
                          <a:rPr lang="en-US" sz="2000" b="0" i="1" dirty="0" smtClean="0">
                            <a:latin typeface="Cambria Math" panose="02040503050406030204" pitchFamily="18" charset="0"/>
                          </a:rPr>
                          <m:t>2</m:t>
                        </m:r>
                      </m:den>
                    </m:f>
                    <m:r>
                      <a:rPr lang="en-US" sz="2000" b="0" i="1" dirty="0" smtClean="0">
                        <a:latin typeface="Cambria Math" panose="02040503050406030204" pitchFamily="18" charset="0"/>
                      </a:rPr>
                      <m:t>=10</m:t>
                    </m:r>
                  </m:oMath>
                </a14:m>
                <a:r>
                  <a:rPr lang="en-US" sz="2000" dirty="0"/>
                  <a:t> with a remainder of 1, so there is a 1 going to the 4s.</a:t>
                </a:r>
              </a:p>
              <a:p>
                <a:pPr lvl="1"/>
                <a:endParaRPr lang="en-US" sz="2000" dirty="0"/>
              </a:p>
            </p:txBody>
          </p:sp>
        </mc:Choice>
        <mc:Fallback xmlns="">
          <p:sp>
            <p:nvSpPr>
              <p:cNvPr id="4" name="Content Placeholder 3">
                <a:extLst>
                  <a:ext uri="{FF2B5EF4-FFF2-40B4-BE49-F238E27FC236}">
                    <a16:creationId xmlns:a16="http://schemas.microsoft.com/office/drawing/2014/main" id="{DB630C38-5B2E-3B58-D093-AD5BF7DA6F2A}"/>
                  </a:ext>
                </a:extLst>
              </p:cNvPr>
              <p:cNvSpPr>
                <a:spLocks noGrp="1" noRot="1" noChangeAspect="1" noMove="1" noResize="1" noEditPoints="1" noAdjustHandles="1" noChangeArrowheads="1" noChangeShapeType="1" noTextEdit="1"/>
              </p:cNvSpPr>
              <p:nvPr>
                <p:ph idx="1"/>
              </p:nvPr>
            </p:nvSpPr>
            <p:spPr>
              <a:xfrm>
                <a:off x="612647" y="1471617"/>
                <a:ext cx="10653579" cy="5062786"/>
              </a:xfrm>
              <a:blipFill>
                <a:blip r:embed="rId3"/>
                <a:stretch>
                  <a:fillRect l="-833" r="-1190"/>
                </a:stretch>
              </a:blipFill>
            </p:spPr>
            <p:txBody>
              <a:bodyPr/>
              <a:lstStyle/>
              <a:p>
                <a:r>
                  <a:rPr lang="en-US">
                    <a:noFill/>
                  </a:rPr>
                  <a:t> </a:t>
                </a:r>
              </a:p>
            </p:txBody>
          </p:sp>
        </mc:Fallback>
      </mc:AlternateContent>
      <p:graphicFrame>
        <p:nvGraphicFramePr>
          <p:cNvPr id="7" name="Table 6">
            <a:extLst>
              <a:ext uri="{FF2B5EF4-FFF2-40B4-BE49-F238E27FC236}">
                <a16:creationId xmlns:a16="http://schemas.microsoft.com/office/drawing/2014/main" id="{3148C95D-B5F3-980A-C417-DB20C90C427E}"/>
              </a:ext>
            </a:extLst>
          </p:cNvPr>
          <p:cNvGraphicFramePr>
            <a:graphicFrameLocks noGrp="1"/>
          </p:cNvGraphicFramePr>
          <p:nvPr>
            <p:extLst>
              <p:ext uri="{D42A27DB-BD31-4B8C-83A1-F6EECF244321}">
                <p14:modId xmlns:p14="http://schemas.microsoft.com/office/powerpoint/2010/main" val="1190642697"/>
              </p:ext>
            </p:extLst>
          </p:nvPr>
        </p:nvGraphicFramePr>
        <p:xfrm>
          <a:off x="8577811" y="2128125"/>
          <a:ext cx="3054351" cy="3043766"/>
        </p:xfrm>
        <a:graphic>
          <a:graphicData uri="http://schemas.openxmlformats.org/drawingml/2006/table">
            <a:tbl>
              <a:tblPr firstRow="1" bandRow="1">
                <a:tableStyleId>{5940675A-B579-460E-94D1-54222C63F5DA}</a:tableStyleId>
              </a:tblPr>
              <a:tblGrid>
                <a:gridCol w="896939">
                  <a:extLst>
                    <a:ext uri="{9D8B030D-6E8A-4147-A177-3AD203B41FA5}">
                      <a16:colId xmlns:a16="http://schemas.microsoft.com/office/drawing/2014/main" val="3162168177"/>
                    </a:ext>
                  </a:extLst>
                </a:gridCol>
                <a:gridCol w="1414463">
                  <a:extLst>
                    <a:ext uri="{9D8B030D-6E8A-4147-A177-3AD203B41FA5}">
                      <a16:colId xmlns:a16="http://schemas.microsoft.com/office/drawing/2014/main" val="996794551"/>
                    </a:ext>
                  </a:extLst>
                </a:gridCol>
                <a:gridCol w="742949">
                  <a:extLst>
                    <a:ext uri="{9D8B030D-6E8A-4147-A177-3AD203B41FA5}">
                      <a16:colId xmlns:a16="http://schemas.microsoft.com/office/drawing/2014/main" val="1908489462"/>
                    </a:ext>
                  </a:extLst>
                </a:gridCol>
              </a:tblGrid>
              <a:tr h="608753">
                <a:tc>
                  <a:txBody>
                    <a:bodyPr/>
                    <a:lstStyle/>
                    <a:p>
                      <a:r>
                        <a:rPr lang="en-US" sz="1400" b="1" dirty="0"/>
                        <a:t>Divide by 2</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386680"/>
                  </a:ext>
                </a:extLst>
              </a:tr>
              <a:tr h="347859">
                <a:tc>
                  <a:txBody>
                    <a:bodyPr/>
                    <a:lstStyle/>
                    <a:p>
                      <a:r>
                        <a:rPr lang="en-US" sz="1400" dirty="0"/>
                        <a:t>84</a:t>
                      </a:r>
                    </a:p>
                  </a:txBody>
                  <a:tcPr>
                    <a:lnR w="12700" cap="flat" cmpd="sng" algn="ctr">
                      <a:solidFill>
                        <a:schemeClr val="tx1"/>
                      </a:solidFill>
                      <a:prstDash val="solid"/>
                      <a:round/>
                      <a:headEnd type="none" w="med" len="med"/>
                      <a:tailEnd type="none" w="med" len="med"/>
                    </a:lnR>
                  </a:tcPr>
                </a:tc>
                <a:tc>
                  <a:txBody>
                    <a:bodyPr/>
                    <a:lstStyle/>
                    <a:p>
                      <a:r>
                        <a:rPr lang="en-US" sz="14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0771040"/>
                  </a:ext>
                </a:extLst>
              </a:tr>
              <a:tr h="347859">
                <a:tc>
                  <a:txBody>
                    <a:bodyPr/>
                    <a:lstStyle/>
                    <a:p>
                      <a:r>
                        <a:rPr lang="en-US" sz="1400" dirty="0"/>
                        <a:t>42</a:t>
                      </a:r>
                    </a:p>
                  </a:txBody>
                  <a:tcPr>
                    <a:lnR w="12700" cap="flat" cmpd="sng" algn="ctr">
                      <a:solidFill>
                        <a:schemeClr val="tx1"/>
                      </a:solidFill>
                      <a:prstDash val="solid"/>
                      <a:round/>
                      <a:headEnd type="none" w="med" len="med"/>
                      <a:tailEnd type="none" w="med" len="med"/>
                    </a:lnR>
                  </a:tcPr>
                </a:tc>
                <a:tc>
                  <a:txBody>
                    <a:bodyPr/>
                    <a:lstStyle/>
                    <a:p>
                      <a:r>
                        <a:rPr lang="en-US" sz="14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2040566"/>
                  </a:ext>
                </a:extLst>
              </a:tr>
              <a:tr h="347859">
                <a:tc>
                  <a:txBody>
                    <a:bodyPr/>
                    <a:lstStyle/>
                    <a:p>
                      <a:r>
                        <a:rPr lang="en-US" sz="1400" dirty="0"/>
                        <a:t>21</a:t>
                      </a:r>
                    </a:p>
                  </a:txBody>
                  <a:tcPr>
                    <a:lnR w="12700" cap="flat" cmpd="sng" algn="ctr">
                      <a:solidFill>
                        <a:schemeClr val="tx1"/>
                      </a:solidFill>
                      <a:prstDash val="solid"/>
                      <a:round/>
                      <a:headEnd type="none" w="med" len="med"/>
                      <a:tailEnd type="none" w="med" len="med"/>
                    </a:lnR>
                  </a:tcPr>
                </a:tc>
                <a:tc>
                  <a:txBody>
                    <a:bodyPr/>
                    <a:lstStyle/>
                    <a:p>
                      <a:r>
                        <a:rPr lang="en-US" sz="1400"/>
                        <a:t>1</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547408"/>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2864551"/>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0906196"/>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8691302"/>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4617654"/>
                  </a:ext>
                </a:extLst>
              </a:tr>
            </a:tbl>
          </a:graphicData>
        </a:graphic>
      </p:graphicFrame>
      <p:cxnSp>
        <p:nvCxnSpPr>
          <p:cNvPr id="8" name="Straight Arrow Connector 7">
            <a:extLst>
              <a:ext uri="{FF2B5EF4-FFF2-40B4-BE49-F238E27FC236}">
                <a16:creationId xmlns:a16="http://schemas.microsoft.com/office/drawing/2014/main" id="{C0C7D9D3-686E-78A7-3690-BC19DAD119AE}"/>
              </a:ext>
            </a:extLst>
          </p:cNvPr>
          <p:cNvCxnSpPr>
            <a:cxnSpLocks/>
          </p:cNvCxnSpPr>
          <p:nvPr/>
        </p:nvCxnSpPr>
        <p:spPr>
          <a:xfrm flipV="1">
            <a:off x="11784562" y="2828925"/>
            <a:ext cx="0" cy="23429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5BF8C556-5245-AD3E-3A58-B70E95CDD616}"/>
              </a:ext>
            </a:extLst>
          </p:cNvPr>
          <p:cNvGraphicFramePr>
            <a:graphicFrameLocks noGrp="1"/>
          </p:cNvGraphicFramePr>
          <p:nvPr>
            <p:extLst>
              <p:ext uri="{D42A27DB-BD31-4B8C-83A1-F6EECF244321}">
                <p14:modId xmlns:p14="http://schemas.microsoft.com/office/powerpoint/2010/main" val="88050825"/>
              </p:ext>
            </p:extLst>
          </p:nvPr>
        </p:nvGraphicFramePr>
        <p:xfrm>
          <a:off x="7454704" y="5581271"/>
          <a:ext cx="4642916" cy="1112520"/>
        </p:xfrm>
        <a:graphic>
          <a:graphicData uri="http://schemas.openxmlformats.org/drawingml/2006/table">
            <a:tbl>
              <a:tblPr firstRow="1" bandRow="1">
                <a:tableStyleId>{5940675A-B579-460E-94D1-54222C63F5DA}</a:tableStyleId>
              </a:tblPr>
              <a:tblGrid>
                <a:gridCol w="692468">
                  <a:extLst>
                    <a:ext uri="{9D8B030D-6E8A-4147-A177-3AD203B41FA5}">
                      <a16:colId xmlns:a16="http://schemas.microsoft.com/office/drawing/2014/main" val="492200816"/>
                    </a:ext>
                  </a:extLst>
                </a:gridCol>
                <a:gridCol w="658408">
                  <a:extLst>
                    <a:ext uri="{9D8B030D-6E8A-4147-A177-3AD203B41FA5}">
                      <a16:colId xmlns:a16="http://schemas.microsoft.com/office/drawing/2014/main" val="2924573515"/>
                    </a:ext>
                  </a:extLst>
                </a:gridCol>
                <a:gridCol w="658408">
                  <a:extLst>
                    <a:ext uri="{9D8B030D-6E8A-4147-A177-3AD203B41FA5}">
                      <a16:colId xmlns:a16="http://schemas.microsoft.com/office/drawing/2014/main" val="3372391196"/>
                    </a:ext>
                  </a:extLst>
                </a:gridCol>
                <a:gridCol w="658408">
                  <a:extLst>
                    <a:ext uri="{9D8B030D-6E8A-4147-A177-3AD203B41FA5}">
                      <a16:colId xmlns:a16="http://schemas.microsoft.com/office/drawing/2014/main" val="385389857"/>
                    </a:ext>
                  </a:extLst>
                </a:gridCol>
                <a:gridCol w="658408">
                  <a:extLst>
                    <a:ext uri="{9D8B030D-6E8A-4147-A177-3AD203B41FA5}">
                      <a16:colId xmlns:a16="http://schemas.microsoft.com/office/drawing/2014/main" val="1500213618"/>
                    </a:ext>
                  </a:extLst>
                </a:gridCol>
                <a:gridCol w="658408">
                  <a:extLst>
                    <a:ext uri="{9D8B030D-6E8A-4147-A177-3AD203B41FA5}">
                      <a16:colId xmlns:a16="http://schemas.microsoft.com/office/drawing/2014/main" val="2324606823"/>
                    </a:ext>
                  </a:extLst>
                </a:gridCol>
                <a:gridCol w="658408">
                  <a:extLst>
                    <a:ext uri="{9D8B030D-6E8A-4147-A177-3AD203B41FA5}">
                      <a16:colId xmlns:a16="http://schemas.microsoft.com/office/drawing/2014/main" val="3306935064"/>
                    </a:ext>
                  </a:extLst>
                </a:gridCol>
              </a:tblGrid>
              <a:tr h="370840">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4</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dirty="0"/>
                        <a:t>2</a:t>
                      </a:r>
                    </a:p>
                  </a:txBody>
                  <a:tcPr>
                    <a:lnB w="12700" cap="flat" cmpd="sng" algn="ctr">
                      <a:solidFill>
                        <a:schemeClr val="tx1"/>
                      </a:solidFill>
                      <a:prstDash val="solid"/>
                      <a:round/>
                      <a:headEnd type="none" w="med" len="med"/>
                      <a:tailEnd type="none" w="med" len="med"/>
                    </a:lnB>
                  </a:tcPr>
                </a:tc>
                <a:tc>
                  <a:txBody>
                    <a:bodyPr/>
                    <a:lstStyle/>
                    <a:p>
                      <a:r>
                        <a:rPr lang="en-US" sz="1600" dirty="0"/>
                        <a:t>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01436"/>
                  </a:ext>
                </a:extLst>
              </a:tr>
              <a:tr h="370840">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6367913"/>
                  </a:ext>
                </a:extLst>
              </a:tr>
              <a:tr h="370840">
                <a:tc>
                  <a:txBody>
                    <a:bodyPr/>
                    <a:lstStyle/>
                    <a:p>
                      <a:r>
                        <a:rPr lang="en-US" sz="1600" dirty="0"/>
                        <a:t>MSB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t>LSB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07624111"/>
                  </a:ext>
                </a:extLst>
              </a:tr>
            </a:tbl>
          </a:graphicData>
        </a:graphic>
      </p:graphicFrame>
    </p:spTree>
    <p:extLst>
      <p:ext uri="{BB962C8B-B14F-4D97-AF65-F5344CB8AC3E}">
        <p14:creationId xmlns:p14="http://schemas.microsoft.com/office/powerpoint/2010/main" val="20707831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3C939-6837-BF36-7F87-EA052AAF21FA}"/>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4F559025-08FD-5A3B-8BC1-4217F55A93EA}"/>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Decimal to binary conversion</a:t>
            </a:r>
          </a:p>
        </p:txBody>
      </p:sp>
      <p:sp>
        <p:nvSpPr>
          <p:cNvPr id="11" name="Slide Number Placeholder 10">
            <a:extLst>
              <a:ext uri="{FF2B5EF4-FFF2-40B4-BE49-F238E27FC236}">
                <a16:creationId xmlns:a16="http://schemas.microsoft.com/office/drawing/2014/main" id="{2B3B715C-07EE-0A5C-559C-0535BB3C2F77}"/>
              </a:ext>
            </a:extLst>
          </p:cNvPr>
          <p:cNvSpPr>
            <a:spLocks noGrp="1"/>
          </p:cNvSpPr>
          <p:nvPr>
            <p:ph type="sldNum" sz="quarter" idx="12"/>
          </p:nvPr>
        </p:nvSpPr>
        <p:spPr/>
        <p:txBody>
          <a:bodyPr/>
          <a:lstStyle/>
          <a:p>
            <a:fld id="{CC057153-B650-4DEB-B370-79DDCFDCE934}" type="slidenum">
              <a:rPr lang="en-US" smtClean="0"/>
              <a:t>50</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C1EFC00A-A63A-60A9-8E1F-4AC9A9310017}"/>
                  </a:ext>
                </a:extLst>
              </p:cNvPr>
              <p:cNvSpPr>
                <a:spLocks noGrp="1"/>
              </p:cNvSpPr>
              <p:nvPr>
                <p:ph idx="1"/>
              </p:nvPr>
            </p:nvSpPr>
            <p:spPr>
              <a:xfrm>
                <a:off x="612647" y="1471617"/>
                <a:ext cx="10653579" cy="5062786"/>
              </a:xfrm>
            </p:spPr>
            <p:txBody>
              <a:bodyPr>
                <a:normAutofit/>
              </a:bodyPr>
              <a:lstStyle/>
              <a:p>
                <a:r>
                  <a:rPr lang="en-US" sz="2400" dirty="0"/>
                  <a:t>Repeatedly divide the number by 2. The remainder goes to each column, from right to left.</a:t>
                </a:r>
              </a:p>
              <a:p>
                <a:r>
                  <a:rPr lang="en-US" sz="2400" dirty="0"/>
                  <a:t>Example: Convert the decimal number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84</m:t>
                        </m:r>
                      </m:e>
                      <m:sub>
                        <m:r>
                          <a:rPr lang="en-US" sz="2400" b="0" i="1" smtClean="0">
                            <a:latin typeface="Cambria Math" panose="02040503050406030204" pitchFamily="18" charset="0"/>
                          </a:rPr>
                          <m:t>10</m:t>
                        </m:r>
                      </m:sub>
                    </m:sSub>
                  </m:oMath>
                </a14:m>
                <a:r>
                  <a:rPr lang="en-US" sz="2400" dirty="0"/>
                  <a:t> to binary.</a:t>
                </a:r>
              </a:p>
              <a:p>
                <a:pPr lvl="1"/>
                <a14:m>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84</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=42</m:t>
                    </m:r>
                  </m:oMath>
                </a14:m>
                <a:r>
                  <a:rPr lang="en-US" sz="2000" dirty="0"/>
                  <a:t> with a remainder of 0, so 0 goes in the 1’s column.</a:t>
                </a:r>
              </a:p>
              <a:p>
                <a:pPr lvl="1"/>
                <a14:m>
                  <m:oMath xmlns:m="http://schemas.openxmlformats.org/officeDocument/2006/math">
                    <m:f>
                      <m:fPr>
                        <m:ctrlPr>
                          <a:rPr lang="en-US" sz="2000" b="0" i="1" dirty="0" smtClean="0">
                            <a:latin typeface="Cambria Math" panose="02040503050406030204" pitchFamily="18" charset="0"/>
                          </a:rPr>
                        </m:ctrlPr>
                      </m:fPr>
                      <m:num>
                        <m:r>
                          <a:rPr lang="en-US" sz="2000" b="0" i="1" dirty="0" smtClean="0">
                            <a:latin typeface="Cambria Math" panose="02040503050406030204" pitchFamily="18" charset="0"/>
                          </a:rPr>
                          <m:t>42</m:t>
                        </m:r>
                      </m:num>
                      <m:den>
                        <m:r>
                          <a:rPr lang="en-US" sz="2000" b="0" i="1" dirty="0" smtClean="0">
                            <a:latin typeface="Cambria Math" panose="02040503050406030204" pitchFamily="18" charset="0"/>
                          </a:rPr>
                          <m:t>2</m:t>
                        </m:r>
                      </m:den>
                    </m:f>
                    <m:r>
                      <a:rPr lang="en-US" sz="2000" b="0" i="1" dirty="0" smtClean="0">
                        <a:latin typeface="Cambria Math" panose="02040503050406030204" pitchFamily="18" charset="0"/>
                      </a:rPr>
                      <m:t>=21</m:t>
                    </m:r>
                  </m:oMath>
                </a14:m>
                <a:r>
                  <a:rPr lang="en-US" sz="2000" dirty="0"/>
                  <a:t> with a remainder of 0, so 0 goes in the 2’s column.</a:t>
                </a:r>
              </a:p>
              <a:p>
                <a:pPr lvl="1"/>
                <a14:m>
                  <m:oMath xmlns:m="http://schemas.openxmlformats.org/officeDocument/2006/math">
                    <m:f>
                      <m:fPr>
                        <m:ctrlPr>
                          <a:rPr lang="en-US" sz="2000" i="1" dirty="0" smtClean="0">
                            <a:latin typeface="Cambria Math" panose="02040503050406030204" pitchFamily="18" charset="0"/>
                          </a:rPr>
                        </m:ctrlPr>
                      </m:fPr>
                      <m:num>
                        <m:r>
                          <a:rPr lang="en-US" sz="2000" i="1" dirty="0" smtClean="0">
                            <a:latin typeface="Cambria Math" panose="02040503050406030204" pitchFamily="18" charset="0"/>
                          </a:rPr>
                          <m:t>2</m:t>
                        </m:r>
                        <m:r>
                          <a:rPr lang="en-US" sz="2000" b="0" i="1" dirty="0" smtClean="0">
                            <a:latin typeface="Cambria Math" panose="02040503050406030204" pitchFamily="18" charset="0"/>
                          </a:rPr>
                          <m:t>1</m:t>
                        </m:r>
                      </m:num>
                      <m:den>
                        <m:r>
                          <a:rPr lang="en-US" sz="2000" b="0" i="1" dirty="0" smtClean="0">
                            <a:latin typeface="Cambria Math" panose="02040503050406030204" pitchFamily="18" charset="0"/>
                          </a:rPr>
                          <m:t>2</m:t>
                        </m:r>
                      </m:den>
                    </m:f>
                    <m:r>
                      <a:rPr lang="en-US" sz="2000" b="0" i="1" dirty="0" smtClean="0">
                        <a:latin typeface="Cambria Math" panose="02040503050406030204" pitchFamily="18" charset="0"/>
                      </a:rPr>
                      <m:t>=10</m:t>
                    </m:r>
                  </m:oMath>
                </a14:m>
                <a:r>
                  <a:rPr lang="en-US" sz="2000" dirty="0"/>
                  <a:t> with a remainder of 1, so there is a 1 going to the 4s.</a:t>
                </a:r>
              </a:p>
              <a:p>
                <a:pPr lvl="1"/>
                <a14:m>
                  <m:oMath xmlns:m="http://schemas.openxmlformats.org/officeDocument/2006/math">
                    <m:f>
                      <m:fPr>
                        <m:ctrlPr>
                          <a:rPr lang="en-US" sz="2000" b="0" i="1" dirty="0" smtClean="0">
                            <a:latin typeface="Cambria Math" panose="02040503050406030204" pitchFamily="18" charset="0"/>
                          </a:rPr>
                        </m:ctrlPr>
                      </m:fPr>
                      <m:num>
                        <m:r>
                          <a:rPr lang="en-US" sz="2000" b="0" i="1" dirty="0" smtClean="0">
                            <a:latin typeface="Cambria Math" panose="02040503050406030204" pitchFamily="18" charset="0"/>
                          </a:rPr>
                          <m:t>10</m:t>
                        </m:r>
                      </m:num>
                      <m:den>
                        <m:r>
                          <a:rPr lang="en-US" sz="2000" b="0" i="1" dirty="0" smtClean="0">
                            <a:latin typeface="Cambria Math" panose="02040503050406030204" pitchFamily="18" charset="0"/>
                          </a:rPr>
                          <m:t>2</m:t>
                        </m:r>
                      </m:den>
                    </m:f>
                    <m:r>
                      <a:rPr lang="en-US" sz="2000" b="0" i="1" dirty="0" smtClean="0">
                        <a:latin typeface="Cambria Math" panose="02040503050406030204" pitchFamily="18" charset="0"/>
                      </a:rPr>
                      <m:t>=5 </m:t>
                    </m:r>
                    <m:r>
                      <m:rPr>
                        <m:nor/>
                      </m:rPr>
                      <a:rPr lang="en-US" sz="2000" i="0" dirty="0"/>
                      <m:t>with a remainder of 0</m:t>
                    </m:r>
                  </m:oMath>
                </a14:m>
                <a:r>
                  <a:rPr lang="en-US" sz="2000" dirty="0"/>
                  <a:t>, so there is a 0 in the 8's column. </a:t>
                </a:r>
              </a:p>
              <a:p>
                <a:pPr lvl="1"/>
                <a:endParaRPr lang="en-US" sz="2000" dirty="0"/>
              </a:p>
            </p:txBody>
          </p:sp>
        </mc:Choice>
        <mc:Fallback xmlns="">
          <p:sp>
            <p:nvSpPr>
              <p:cNvPr id="4" name="Content Placeholder 3">
                <a:extLst>
                  <a:ext uri="{FF2B5EF4-FFF2-40B4-BE49-F238E27FC236}">
                    <a16:creationId xmlns:a16="http://schemas.microsoft.com/office/drawing/2014/main" id="{C1EFC00A-A63A-60A9-8E1F-4AC9A9310017}"/>
                  </a:ext>
                </a:extLst>
              </p:cNvPr>
              <p:cNvSpPr>
                <a:spLocks noGrp="1" noRot="1" noChangeAspect="1" noMove="1" noResize="1" noEditPoints="1" noAdjustHandles="1" noChangeArrowheads="1" noChangeShapeType="1" noTextEdit="1"/>
              </p:cNvSpPr>
              <p:nvPr>
                <p:ph idx="1"/>
              </p:nvPr>
            </p:nvSpPr>
            <p:spPr>
              <a:xfrm>
                <a:off x="612647" y="1471617"/>
                <a:ext cx="10653579" cy="5062786"/>
              </a:xfrm>
              <a:blipFill>
                <a:blip r:embed="rId3"/>
                <a:stretch>
                  <a:fillRect l="-833" r="-1190"/>
                </a:stretch>
              </a:blipFill>
            </p:spPr>
            <p:txBody>
              <a:bodyPr/>
              <a:lstStyle/>
              <a:p>
                <a:r>
                  <a:rPr lang="en-US">
                    <a:noFill/>
                  </a:rPr>
                  <a:t> </a:t>
                </a:r>
              </a:p>
            </p:txBody>
          </p:sp>
        </mc:Fallback>
      </mc:AlternateContent>
      <p:graphicFrame>
        <p:nvGraphicFramePr>
          <p:cNvPr id="7" name="Table 6">
            <a:extLst>
              <a:ext uri="{FF2B5EF4-FFF2-40B4-BE49-F238E27FC236}">
                <a16:creationId xmlns:a16="http://schemas.microsoft.com/office/drawing/2014/main" id="{F029E3FD-CE5B-2615-EE03-F9292A5E3994}"/>
              </a:ext>
            </a:extLst>
          </p:cNvPr>
          <p:cNvGraphicFramePr>
            <a:graphicFrameLocks noGrp="1"/>
          </p:cNvGraphicFramePr>
          <p:nvPr>
            <p:extLst>
              <p:ext uri="{D42A27DB-BD31-4B8C-83A1-F6EECF244321}">
                <p14:modId xmlns:p14="http://schemas.microsoft.com/office/powerpoint/2010/main" val="1129992804"/>
              </p:ext>
            </p:extLst>
          </p:nvPr>
        </p:nvGraphicFramePr>
        <p:xfrm>
          <a:off x="8577811" y="2128125"/>
          <a:ext cx="3054351" cy="3043766"/>
        </p:xfrm>
        <a:graphic>
          <a:graphicData uri="http://schemas.openxmlformats.org/drawingml/2006/table">
            <a:tbl>
              <a:tblPr firstRow="1" bandRow="1">
                <a:tableStyleId>{5940675A-B579-460E-94D1-54222C63F5DA}</a:tableStyleId>
              </a:tblPr>
              <a:tblGrid>
                <a:gridCol w="896939">
                  <a:extLst>
                    <a:ext uri="{9D8B030D-6E8A-4147-A177-3AD203B41FA5}">
                      <a16:colId xmlns:a16="http://schemas.microsoft.com/office/drawing/2014/main" val="3162168177"/>
                    </a:ext>
                  </a:extLst>
                </a:gridCol>
                <a:gridCol w="1414463">
                  <a:extLst>
                    <a:ext uri="{9D8B030D-6E8A-4147-A177-3AD203B41FA5}">
                      <a16:colId xmlns:a16="http://schemas.microsoft.com/office/drawing/2014/main" val="996794551"/>
                    </a:ext>
                  </a:extLst>
                </a:gridCol>
                <a:gridCol w="742949">
                  <a:extLst>
                    <a:ext uri="{9D8B030D-6E8A-4147-A177-3AD203B41FA5}">
                      <a16:colId xmlns:a16="http://schemas.microsoft.com/office/drawing/2014/main" val="1908489462"/>
                    </a:ext>
                  </a:extLst>
                </a:gridCol>
              </a:tblGrid>
              <a:tr h="608753">
                <a:tc>
                  <a:txBody>
                    <a:bodyPr/>
                    <a:lstStyle/>
                    <a:p>
                      <a:r>
                        <a:rPr lang="en-US" sz="1400" b="1" dirty="0"/>
                        <a:t>Divide by 2</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386680"/>
                  </a:ext>
                </a:extLst>
              </a:tr>
              <a:tr h="347859">
                <a:tc>
                  <a:txBody>
                    <a:bodyPr/>
                    <a:lstStyle/>
                    <a:p>
                      <a:r>
                        <a:rPr lang="en-US" sz="1400" dirty="0"/>
                        <a:t>84</a:t>
                      </a:r>
                    </a:p>
                  </a:txBody>
                  <a:tcPr>
                    <a:lnR w="12700" cap="flat" cmpd="sng" algn="ctr">
                      <a:solidFill>
                        <a:schemeClr val="tx1"/>
                      </a:solidFill>
                      <a:prstDash val="solid"/>
                      <a:round/>
                      <a:headEnd type="none" w="med" len="med"/>
                      <a:tailEnd type="none" w="med" len="med"/>
                    </a:lnR>
                  </a:tcPr>
                </a:tc>
                <a:tc>
                  <a:txBody>
                    <a:bodyPr/>
                    <a:lstStyle/>
                    <a:p>
                      <a:r>
                        <a:rPr lang="en-US" sz="14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0771040"/>
                  </a:ext>
                </a:extLst>
              </a:tr>
              <a:tr h="347859">
                <a:tc>
                  <a:txBody>
                    <a:bodyPr/>
                    <a:lstStyle/>
                    <a:p>
                      <a:r>
                        <a:rPr lang="en-US" sz="1400" dirty="0"/>
                        <a:t>42</a:t>
                      </a:r>
                    </a:p>
                  </a:txBody>
                  <a:tcPr>
                    <a:lnR w="12700" cap="flat" cmpd="sng" algn="ctr">
                      <a:solidFill>
                        <a:schemeClr val="tx1"/>
                      </a:solidFill>
                      <a:prstDash val="solid"/>
                      <a:round/>
                      <a:headEnd type="none" w="med" len="med"/>
                      <a:tailEnd type="none" w="med" len="med"/>
                    </a:lnR>
                  </a:tcPr>
                </a:tc>
                <a:tc>
                  <a:txBody>
                    <a:bodyPr/>
                    <a:lstStyle/>
                    <a:p>
                      <a:r>
                        <a:rPr lang="en-US" sz="14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2040566"/>
                  </a:ext>
                </a:extLst>
              </a:tr>
              <a:tr h="347859">
                <a:tc>
                  <a:txBody>
                    <a:bodyPr/>
                    <a:lstStyle/>
                    <a:p>
                      <a:r>
                        <a:rPr lang="en-US" sz="1400" dirty="0"/>
                        <a:t>21</a:t>
                      </a:r>
                    </a:p>
                  </a:txBody>
                  <a:tcPr>
                    <a:lnR w="12700" cap="flat" cmpd="sng" algn="ctr">
                      <a:solidFill>
                        <a:schemeClr val="tx1"/>
                      </a:solidFill>
                      <a:prstDash val="solid"/>
                      <a:round/>
                      <a:headEnd type="none" w="med" len="med"/>
                      <a:tailEnd type="none" w="med" len="med"/>
                    </a:lnR>
                  </a:tcPr>
                </a:tc>
                <a:tc>
                  <a:txBody>
                    <a:bodyPr/>
                    <a:lstStyle/>
                    <a:p>
                      <a:r>
                        <a:rPr lang="en-US" sz="1400"/>
                        <a:t>1</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547408"/>
                  </a:ext>
                </a:extLst>
              </a:tr>
              <a:tr h="347859">
                <a:tc>
                  <a:txBody>
                    <a:bodyPr/>
                    <a:lstStyle/>
                    <a:p>
                      <a:r>
                        <a:rPr lang="en-US" sz="1400"/>
                        <a:t>10</a:t>
                      </a:r>
                      <a:endParaRPr lang="en-US" sz="1400" dirty="0"/>
                    </a:p>
                  </a:txBody>
                  <a:tcPr>
                    <a:lnR w="12700" cap="flat" cmpd="sng" algn="ctr">
                      <a:solidFill>
                        <a:schemeClr val="tx1"/>
                      </a:solidFill>
                      <a:prstDash val="solid"/>
                      <a:round/>
                      <a:headEnd type="none" w="med" len="med"/>
                      <a:tailEnd type="none" w="med" len="med"/>
                    </a:lnR>
                  </a:tcPr>
                </a:tc>
                <a:tc>
                  <a:txBody>
                    <a:bodyPr/>
                    <a:lstStyle/>
                    <a:p>
                      <a:r>
                        <a:rPr lang="en-US" sz="1400"/>
                        <a:t>0</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2864551"/>
                  </a:ext>
                </a:extLst>
              </a:tr>
              <a:tr h="347859">
                <a:tc>
                  <a:txBody>
                    <a:bodyPr/>
                    <a:lstStyle/>
                    <a:p>
                      <a:r>
                        <a:rPr lang="en-US" sz="1400"/>
                        <a:t>5</a:t>
                      </a:r>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0906196"/>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8691302"/>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4617654"/>
                  </a:ext>
                </a:extLst>
              </a:tr>
            </a:tbl>
          </a:graphicData>
        </a:graphic>
      </p:graphicFrame>
      <p:cxnSp>
        <p:nvCxnSpPr>
          <p:cNvPr id="8" name="Straight Arrow Connector 7">
            <a:extLst>
              <a:ext uri="{FF2B5EF4-FFF2-40B4-BE49-F238E27FC236}">
                <a16:creationId xmlns:a16="http://schemas.microsoft.com/office/drawing/2014/main" id="{2D2C1540-48CD-93DF-1B20-D710BE27AF46}"/>
              </a:ext>
            </a:extLst>
          </p:cNvPr>
          <p:cNvCxnSpPr>
            <a:cxnSpLocks/>
          </p:cNvCxnSpPr>
          <p:nvPr/>
        </p:nvCxnSpPr>
        <p:spPr>
          <a:xfrm flipV="1">
            <a:off x="11784562" y="2828925"/>
            <a:ext cx="0" cy="23429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D4B3EA3B-BBF7-7584-5FE4-5B82B6E28881}"/>
              </a:ext>
            </a:extLst>
          </p:cNvPr>
          <p:cNvGraphicFramePr>
            <a:graphicFrameLocks noGrp="1"/>
          </p:cNvGraphicFramePr>
          <p:nvPr>
            <p:extLst>
              <p:ext uri="{D42A27DB-BD31-4B8C-83A1-F6EECF244321}">
                <p14:modId xmlns:p14="http://schemas.microsoft.com/office/powerpoint/2010/main" val="2264201033"/>
              </p:ext>
            </p:extLst>
          </p:nvPr>
        </p:nvGraphicFramePr>
        <p:xfrm>
          <a:off x="7454704" y="5581271"/>
          <a:ext cx="4642916" cy="1112520"/>
        </p:xfrm>
        <a:graphic>
          <a:graphicData uri="http://schemas.openxmlformats.org/drawingml/2006/table">
            <a:tbl>
              <a:tblPr firstRow="1" bandRow="1">
                <a:tableStyleId>{5940675A-B579-460E-94D1-54222C63F5DA}</a:tableStyleId>
              </a:tblPr>
              <a:tblGrid>
                <a:gridCol w="692468">
                  <a:extLst>
                    <a:ext uri="{9D8B030D-6E8A-4147-A177-3AD203B41FA5}">
                      <a16:colId xmlns:a16="http://schemas.microsoft.com/office/drawing/2014/main" val="492200816"/>
                    </a:ext>
                  </a:extLst>
                </a:gridCol>
                <a:gridCol w="658408">
                  <a:extLst>
                    <a:ext uri="{9D8B030D-6E8A-4147-A177-3AD203B41FA5}">
                      <a16:colId xmlns:a16="http://schemas.microsoft.com/office/drawing/2014/main" val="2924573515"/>
                    </a:ext>
                  </a:extLst>
                </a:gridCol>
                <a:gridCol w="658408">
                  <a:extLst>
                    <a:ext uri="{9D8B030D-6E8A-4147-A177-3AD203B41FA5}">
                      <a16:colId xmlns:a16="http://schemas.microsoft.com/office/drawing/2014/main" val="3372391196"/>
                    </a:ext>
                  </a:extLst>
                </a:gridCol>
                <a:gridCol w="658408">
                  <a:extLst>
                    <a:ext uri="{9D8B030D-6E8A-4147-A177-3AD203B41FA5}">
                      <a16:colId xmlns:a16="http://schemas.microsoft.com/office/drawing/2014/main" val="385389857"/>
                    </a:ext>
                  </a:extLst>
                </a:gridCol>
                <a:gridCol w="658408">
                  <a:extLst>
                    <a:ext uri="{9D8B030D-6E8A-4147-A177-3AD203B41FA5}">
                      <a16:colId xmlns:a16="http://schemas.microsoft.com/office/drawing/2014/main" val="1500213618"/>
                    </a:ext>
                  </a:extLst>
                </a:gridCol>
                <a:gridCol w="658408">
                  <a:extLst>
                    <a:ext uri="{9D8B030D-6E8A-4147-A177-3AD203B41FA5}">
                      <a16:colId xmlns:a16="http://schemas.microsoft.com/office/drawing/2014/main" val="2324606823"/>
                    </a:ext>
                  </a:extLst>
                </a:gridCol>
                <a:gridCol w="658408">
                  <a:extLst>
                    <a:ext uri="{9D8B030D-6E8A-4147-A177-3AD203B41FA5}">
                      <a16:colId xmlns:a16="http://schemas.microsoft.com/office/drawing/2014/main" val="3306935064"/>
                    </a:ext>
                  </a:extLst>
                </a:gridCol>
              </a:tblGrid>
              <a:tr h="370840">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8</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4</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dirty="0"/>
                        <a:t>2</a:t>
                      </a:r>
                    </a:p>
                  </a:txBody>
                  <a:tcPr>
                    <a:lnB w="12700" cap="flat" cmpd="sng" algn="ctr">
                      <a:solidFill>
                        <a:schemeClr val="tx1"/>
                      </a:solidFill>
                      <a:prstDash val="solid"/>
                      <a:round/>
                      <a:headEnd type="none" w="med" len="med"/>
                      <a:tailEnd type="none" w="med" len="med"/>
                    </a:lnB>
                  </a:tcPr>
                </a:tc>
                <a:tc>
                  <a:txBody>
                    <a:bodyPr/>
                    <a:lstStyle/>
                    <a:p>
                      <a:r>
                        <a:rPr lang="en-US" sz="1600" dirty="0"/>
                        <a:t>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01436"/>
                  </a:ext>
                </a:extLst>
              </a:tr>
              <a:tr h="370840">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t>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6367913"/>
                  </a:ext>
                </a:extLst>
              </a:tr>
              <a:tr h="370840">
                <a:tc>
                  <a:txBody>
                    <a:bodyPr/>
                    <a:lstStyle/>
                    <a:p>
                      <a:r>
                        <a:rPr lang="en-US" sz="1600" dirty="0"/>
                        <a:t>MSB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t>LSB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07624111"/>
                  </a:ext>
                </a:extLst>
              </a:tr>
            </a:tbl>
          </a:graphicData>
        </a:graphic>
      </p:graphicFrame>
    </p:spTree>
    <p:extLst>
      <p:ext uri="{BB962C8B-B14F-4D97-AF65-F5344CB8AC3E}">
        <p14:creationId xmlns:p14="http://schemas.microsoft.com/office/powerpoint/2010/main" val="13790748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9C1F6-3085-702E-C682-ABDF7418A0D6}"/>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68592A5-8F2C-76F0-7CAF-FC8BF48051CD}"/>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Decimal to binary conversion</a:t>
            </a:r>
          </a:p>
        </p:txBody>
      </p:sp>
      <p:sp>
        <p:nvSpPr>
          <p:cNvPr id="11" name="Slide Number Placeholder 10">
            <a:extLst>
              <a:ext uri="{FF2B5EF4-FFF2-40B4-BE49-F238E27FC236}">
                <a16:creationId xmlns:a16="http://schemas.microsoft.com/office/drawing/2014/main" id="{DA28B671-F186-FCB2-4812-0E9F30D5B337}"/>
              </a:ext>
            </a:extLst>
          </p:cNvPr>
          <p:cNvSpPr>
            <a:spLocks noGrp="1"/>
          </p:cNvSpPr>
          <p:nvPr>
            <p:ph type="sldNum" sz="quarter" idx="12"/>
          </p:nvPr>
        </p:nvSpPr>
        <p:spPr/>
        <p:txBody>
          <a:bodyPr/>
          <a:lstStyle/>
          <a:p>
            <a:fld id="{CC057153-B650-4DEB-B370-79DDCFDCE934}" type="slidenum">
              <a:rPr lang="en-US" smtClean="0"/>
              <a:t>51</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6C2E0C86-B128-6C80-B014-051F1DEF0115}"/>
                  </a:ext>
                </a:extLst>
              </p:cNvPr>
              <p:cNvSpPr>
                <a:spLocks noGrp="1"/>
              </p:cNvSpPr>
              <p:nvPr>
                <p:ph idx="1"/>
              </p:nvPr>
            </p:nvSpPr>
            <p:spPr>
              <a:xfrm>
                <a:off x="612647" y="1471617"/>
                <a:ext cx="10653579" cy="5062786"/>
              </a:xfrm>
            </p:spPr>
            <p:txBody>
              <a:bodyPr>
                <a:normAutofit/>
              </a:bodyPr>
              <a:lstStyle/>
              <a:p>
                <a:r>
                  <a:rPr lang="en-US" sz="2400" dirty="0"/>
                  <a:t>Repeatedly divide the number by 2. The remainder goes to each column, from right to left.</a:t>
                </a:r>
              </a:p>
              <a:p>
                <a:r>
                  <a:rPr lang="en-US" sz="2400" dirty="0"/>
                  <a:t>Example: Convert the decimal number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84</m:t>
                        </m:r>
                      </m:e>
                      <m:sub>
                        <m:r>
                          <a:rPr lang="en-US" sz="2400" b="0" i="1" smtClean="0">
                            <a:latin typeface="Cambria Math" panose="02040503050406030204" pitchFamily="18" charset="0"/>
                          </a:rPr>
                          <m:t>10</m:t>
                        </m:r>
                      </m:sub>
                    </m:sSub>
                  </m:oMath>
                </a14:m>
                <a:r>
                  <a:rPr lang="en-US" sz="2400" dirty="0"/>
                  <a:t> to binary.</a:t>
                </a:r>
              </a:p>
              <a:p>
                <a:pPr lvl="1"/>
                <a14:m>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84</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=42</m:t>
                    </m:r>
                  </m:oMath>
                </a14:m>
                <a:r>
                  <a:rPr lang="en-US" sz="2000" dirty="0"/>
                  <a:t> with a remainder of 0, so 0 goes in the 1’s column.</a:t>
                </a:r>
              </a:p>
              <a:p>
                <a:pPr lvl="1"/>
                <a14:m>
                  <m:oMath xmlns:m="http://schemas.openxmlformats.org/officeDocument/2006/math">
                    <m:f>
                      <m:fPr>
                        <m:ctrlPr>
                          <a:rPr lang="en-US" sz="2000" b="0" i="1" dirty="0" smtClean="0">
                            <a:latin typeface="Cambria Math" panose="02040503050406030204" pitchFamily="18" charset="0"/>
                          </a:rPr>
                        </m:ctrlPr>
                      </m:fPr>
                      <m:num>
                        <m:r>
                          <a:rPr lang="en-US" sz="2000" b="0" i="1" dirty="0" smtClean="0">
                            <a:latin typeface="Cambria Math" panose="02040503050406030204" pitchFamily="18" charset="0"/>
                          </a:rPr>
                          <m:t>42</m:t>
                        </m:r>
                      </m:num>
                      <m:den>
                        <m:r>
                          <a:rPr lang="en-US" sz="2000" b="0" i="1" dirty="0" smtClean="0">
                            <a:latin typeface="Cambria Math" panose="02040503050406030204" pitchFamily="18" charset="0"/>
                          </a:rPr>
                          <m:t>2</m:t>
                        </m:r>
                      </m:den>
                    </m:f>
                    <m:r>
                      <a:rPr lang="en-US" sz="2000" b="0" i="1" dirty="0" smtClean="0">
                        <a:latin typeface="Cambria Math" panose="02040503050406030204" pitchFamily="18" charset="0"/>
                      </a:rPr>
                      <m:t>=21</m:t>
                    </m:r>
                  </m:oMath>
                </a14:m>
                <a:r>
                  <a:rPr lang="en-US" sz="2000" dirty="0"/>
                  <a:t> with a remainder of 0, so 0 goes in the 2’s column.</a:t>
                </a:r>
              </a:p>
              <a:p>
                <a:pPr lvl="1"/>
                <a14:m>
                  <m:oMath xmlns:m="http://schemas.openxmlformats.org/officeDocument/2006/math">
                    <m:f>
                      <m:fPr>
                        <m:ctrlPr>
                          <a:rPr lang="en-US" sz="2000" i="1" dirty="0" smtClean="0">
                            <a:latin typeface="Cambria Math" panose="02040503050406030204" pitchFamily="18" charset="0"/>
                          </a:rPr>
                        </m:ctrlPr>
                      </m:fPr>
                      <m:num>
                        <m:r>
                          <a:rPr lang="en-US" sz="2000" i="1" dirty="0" smtClean="0">
                            <a:latin typeface="Cambria Math" panose="02040503050406030204" pitchFamily="18" charset="0"/>
                          </a:rPr>
                          <m:t>2</m:t>
                        </m:r>
                        <m:r>
                          <a:rPr lang="en-US" sz="2000" b="0" i="1" dirty="0" smtClean="0">
                            <a:latin typeface="Cambria Math" panose="02040503050406030204" pitchFamily="18" charset="0"/>
                          </a:rPr>
                          <m:t>1</m:t>
                        </m:r>
                      </m:num>
                      <m:den>
                        <m:r>
                          <a:rPr lang="en-US" sz="2000" b="0" i="1" dirty="0" smtClean="0">
                            <a:latin typeface="Cambria Math" panose="02040503050406030204" pitchFamily="18" charset="0"/>
                          </a:rPr>
                          <m:t>2</m:t>
                        </m:r>
                      </m:den>
                    </m:f>
                    <m:r>
                      <a:rPr lang="en-US" sz="2000" b="0" i="1" dirty="0" smtClean="0">
                        <a:latin typeface="Cambria Math" panose="02040503050406030204" pitchFamily="18" charset="0"/>
                      </a:rPr>
                      <m:t>=10</m:t>
                    </m:r>
                  </m:oMath>
                </a14:m>
                <a:r>
                  <a:rPr lang="en-US" sz="2000" dirty="0"/>
                  <a:t> with a remainder of 1, so there is a 1 going to the 4s.</a:t>
                </a:r>
              </a:p>
              <a:p>
                <a:pPr lvl="1"/>
                <a14:m>
                  <m:oMath xmlns:m="http://schemas.openxmlformats.org/officeDocument/2006/math">
                    <m:f>
                      <m:fPr>
                        <m:ctrlPr>
                          <a:rPr lang="en-US" sz="2000" b="0" i="1" dirty="0" smtClean="0">
                            <a:latin typeface="Cambria Math" panose="02040503050406030204" pitchFamily="18" charset="0"/>
                          </a:rPr>
                        </m:ctrlPr>
                      </m:fPr>
                      <m:num>
                        <m:r>
                          <a:rPr lang="en-US" sz="2000" b="0" i="1" dirty="0" smtClean="0">
                            <a:latin typeface="Cambria Math" panose="02040503050406030204" pitchFamily="18" charset="0"/>
                          </a:rPr>
                          <m:t>10</m:t>
                        </m:r>
                      </m:num>
                      <m:den>
                        <m:r>
                          <a:rPr lang="en-US" sz="2000" b="0" i="1" dirty="0" smtClean="0">
                            <a:latin typeface="Cambria Math" panose="02040503050406030204" pitchFamily="18" charset="0"/>
                          </a:rPr>
                          <m:t>2</m:t>
                        </m:r>
                      </m:den>
                    </m:f>
                    <m:r>
                      <a:rPr lang="en-US" sz="2000" b="0" i="1" dirty="0" smtClean="0">
                        <a:latin typeface="Cambria Math" panose="02040503050406030204" pitchFamily="18" charset="0"/>
                      </a:rPr>
                      <m:t>=5 </m:t>
                    </m:r>
                    <m:r>
                      <m:rPr>
                        <m:nor/>
                      </m:rPr>
                      <a:rPr lang="en-US" sz="2000" i="0" dirty="0"/>
                      <m:t>with a remainder of 0</m:t>
                    </m:r>
                  </m:oMath>
                </a14:m>
                <a:r>
                  <a:rPr lang="en-US" sz="2000" dirty="0"/>
                  <a:t>, so there is a 0 in the 8's column. </a:t>
                </a:r>
              </a:p>
              <a:p>
                <a:pPr lvl="1"/>
                <a14:m>
                  <m:oMath xmlns:m="http://schemas.openxmlformats.org/officeDocument/2006/math">
                    <m:f>
                      <m:fPr>
                        <m:ctrlPr>
                          <a:rPr lang="en-US" sz="2000" b="0" i="1" dirty="0" smtClean="0">
                            <a:latin typeface="Cambria Math" panose="02040503050406030204" pitchFamily="18" charset="0"/>
                          </a:rPr>
                        </m:ctrlPr>
                      </m:fPr>
                      <m:num>
                        <m:r>
                          <a:rPr lang="en-US" sz="2000" b="0" i="1" dirty="0" smtClean="0">
                            <a:latin typeface="Cambria Math" panose="02040503050406030204" pitchFamily="18" charset="0"/>
                          </a:rPr>
                          <m:t>5</m:t>
                        </m:r>
                      </m:num>
                      <m:den>
                        <m:r>
                          <a:rPr lang="en-US" sz="2000" b="0" i="1" dirty="0" smtClean="0">
                            <a:latin typeface="Cambria Math" panose="02040503050406030204" pitchFamily="18" charset="0"/>
                          </a:rPr>
                          <m:t>2</m:t>
                        </m:r>
                      </m:den>
                    </m:f>
                    <m:r>
                      <a:rPr lang="en-US" sz="2000" b="0" i="1" dirty="0" smtClean="0">
                        <a:latin typeface="Cambria Math" panose="02040503050406030204" pitchFamily="18" charset="0"/>
                      </a:rPr>
                      <m:t>=2</m:t>
                    </m:r>
                  </m:oMath>
                </a14:m>
                <a:r>
                  <a:rPr lang="en-US" sz="2000" dirty="0"/>
                  <a:t> with a remainder of 1, so there is a 1 in 16’s. </a:t>
                </a:r>
              </a:p>
            </p:txBody>
          </p:sp>
        </mc:Choice>
        <mc:Fallback xmlns="">
          <p:sp>
            <p:nvSpPr>
              <p:cNvPr id="4" name="Content Placeholder 3">
                <a:extLst>
                  <a:ext uri="{FF2B5EF4-FFF2-40B4-BE49-F238E27FC236}">
                    <a16:creationId xmlns:a16="http://schemas.microsoft.com/office/drawing/2014/main" id="{6C2E0C86-B128-6C80-B014-051F1DEF0115}"/>
                  </a:ext>
                </a:extLst>
              </p:cNvPr>
              <p:cNvSpPr>
                <a:spLocks noGrp="1" noRot="1" noChangeAspect="1" noMove="1" noResize="1" noEditPoints="1" noAdjustHandles="1" noChangeArrowheads="1" noChangeShapeType="1" noTextEdit="1"/>
              </p:cNvSpPr>
              <p:nvPr>
                <p:ph idx="1"/>
              </p:nvPr>
            </p:nvSpPr>
            <p:spPr>
              <a:xfrm>
                <a:off x="612647" y="1471617"/>
                <a:ext cx="10653579" cy="5062786"/>
              </a:xfrm>
              <a:blipFill>
                <a:blip r:embed="rId3"/>
                <a:stretch>
                  <a:fillRect l="-833" r="-1190"/>
                </a:stretch>
              </a:blipFill>
            </p:spPr>
            <p:txBody>
              <a:bodyPr/>
              <a:lstStyle/>
              <a:p>
                <a:r>
                  <a:rPr lang="en-US">
                    <a:noFill/>
                  </a:rPr>
                  <a:t> </a:t>
                </a:r>
              </a:p>
            </p:txBody>
          </p:sp>
        </mc:Fallback>
      </mc:AlternateContent>
      <p:graphicFrame>
        <p:nvGraphicFramePr>
          <p:cNvPr id="7" name="Table 6">
            <a:extLst>
              <a:ext uri="{FF2B5EF4-FFF2-40B4-BE49-F238E27FC236}">
                <a16:creationId xmlns:a16="http://schemas.microsoft.com/office/drawing/2014/main" id="{0FF4F3CD-42E1-95AB-8CF9-643309CF7694}"/>
              </a:ext>
            </a:extLst>
          </p:cNvPr>
          <p:cNvGraphicFramePr>
            <a:graphicFrameLocks noGrp="1"/>
          </p:cNvGraphicFramePr>
          <p:nvPr>
            <p:extLst>
              <p:ext uri="{D42A27DB-BD31-4B8C-83A1-F6EECF244321}">
                <p14:modId xmlns:p14="http://schemas.microsoft.com/office/powerpoint/2010/main" val="3573250931"/>
              </p:ext>
            </p:extLst>
          </p:nvPr>
        </p:nvGraphicFramePr>
        <p:xfrm>
          <a:off x="8577811" y="2128125"/>
          <a:ext cx="3054351" cy="3043766"/>
        </p:xfrm>
        <a:graphic>
          <a:graphicData uri="http://schemas.openxmlformats.org/drawingml/2006/table">
            <a:tbl>
              <a:tblPr firstRow="1" bandRow="1">
                <a:tableStyleId>{5940675A-B579-460E-94D1-54222C63F5DA}</a:tableStyleId>
              </a:tblPr>
              <a:tblGrid>
                <a:gridCol w="896939">
                  <a:extLst>
                    <a:ext uri="{9D8B030D-6E8A-4147-A177-3AD203B41FA5}">
                      <a16:colId xmlns:a16="http://schemas.microsoft.com/office/drawing/2014/main" val="3162168177"/>
                    </a:ext>
                  </a:extLst>
                </a:gridCol>
                <a:gridCol w="1414463">
                  <a:extLst>
                    <a:ext uri="{9D8B030D-6E8A-4147-A177-3AD203B41FA5}">
                      <a16:colId xmlns:a16="http://schemas.microsoft.com/office/drawing/2014/main" val="996794551"/>
                    </a:ext>
                  </a:extLst>
                </a:gridCol>
                <a:gridCol w="742949">
                  <a:extLst>
                    <a:ext uri="{9D8B030D-6E8A-4147-A177-3AD203B41FA5}">
                      <a16:colId xmlns:a16="http://schemas.microsoft.com/office/drawing/2014/main" val="1908489462"/>
                    </a:ext>
                  </a:extLst>
                </a:gridCol>
              </a:tblGrid>
              <a:tr h="608753">
                <a:tc>
                  <a:txBody>
                    <a:bodyPr/>
                    <a:lstStyle/>
                    <a:p>
                      <a:r>
                        <a:rPr lang="en-US" sz="1400" b="1" dirty="0"/>
                        <a:t>Divide by 2</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386680"/>
                  </a:ext>
                </a:extLst>
              </a:tr>
              <a:tr h="347859">
                <a:tc>
                  <a:txBody>
                    <a:bodyPr/>
                    <a:lstStyle/>
                    <a:p>
                      <a:r>
                        <a:rPr lang="en-US" sz="1400" dirty="0"/>
                        <a:t>84</a:t>
                      </a:r>
                    </a:p>
                  </a:txBody>
                  <a:tcPr>
                    <a:lnR w="12700" cap="flat" cmpd="sng" algn="ctr">
                      <a:solidFill>
                        <a:schemeClr val="tx1"/>
                      </a:solidFill>
                      <a:prstDash val="solid"/>
                      <a:round/>
                      <a:headEnd type="none" w="med" len="med"/>
                      <a:tailEnd type="none" w="med" len="med"/>
                    </a:lnR>
                  </a:tcPr>
                </a:tc>
                <a:tc>
                  <a:txBody>
                    <a:bodyPr/>
                    <a:lstStyle/>
                    <a:p>
                      <a:r>
                        <a:rPr lang="en-US" sz="14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0771040"/>
                  </a:ext>
                </a:extLst>
              </a:tr>
              <a:tr h="347859">
                <a:tc>
                  <a:txBody>
                    <a:bodyPr/>
                    <a:lstStyle/>
                    <a:p>
                      <a:r>
                        <a:rPr lang="en-US" sz="1400" dirty="0"/>
                        <a:t>42</a:t>
                      </a:r>
                    </a:p>
                  </a:txBody>
                  <a:tcPr>
                    <a:lnR w="12700" cap="flat" cmpd="sng" algn="ctr">
                      <a:solidFill>
                        <a:schemeClr val="tx1"/>
                      </a:solidFill>
                      <a:prstDash val="solid"/>
                      <a:round/>
                      <a:headEnd type="none" w="med" len="med"/>
                      <a:tailEnd type="none" w="med" len="med"/>
                    </a:lnR>
                  </a:tcPr>
                </a:tc>
                <a:tc>
                  <a:txBody>
                    <a:bodyPr/>
                    <a:lstStyle/>
                    <a:p>
                      <a:r>
                        <a:rPr lang="en-US" sz="14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2040566"/>
                  </a:ext>
                </a:extLst>
              </a:tr>
              <a:tr h="347859">
                <a:tc>
                  <a:txBody>
                    <a:bodyPr/>
                    <a:lstStyle/>
                    <a:p>
                      <a:r>
                        <a:rPr lang="en-US" sz="1400" dirty="0"/>
                        <a:t>21</a:t>
                      </a:r>
                    </a:p>
                  </a:txBody>
                  <a:tcPr>
                    <a:lnR w="12700" cap="flat" cmpd="sng" algn="ctr">
                      <a:solidFill>
                        <a:schemeClr val="tx1"/>
                      </a:solidFill>
                      <a:prstDash val="solid"/>
                      <a:round/>
                      <a:headEnd type="none" w="med" len="med"/>
                      <a:tailEnd type="none" w="med" len="med"/>
                    </a:lnR>
                  </a:tcPr>
                </a:tc>
                <a:tc>
                  <a:txBody>
                    <a:bodyPr/>
                    <a:lstStyle/>
                    <a:p>
                      <a:r>
                        <a:rPr lang="en-US" sz="1400"/>
                        <a:t>1</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547408"/>
                  </a:ext>
                </a:extLst>
              </a:tr>
              <a:tr h="347859">
                <a:tc>
                  <a:txBody>
                    <a:bodyPr/>
                    <a:lstStyle/>
                    <a:p>
                      <a:r>
                        <a:rPr lang="en-US" sz="1400"/>
                        <a:t>10</a:t>
                      </a:r>
                      <a:endParaRPr lang="en-US" sz="1400" dirty="0"/>
                    </a:p>
                  </a:txBody>
                  <a:tcPr>
                    <a:lnR w="12700" cap="flat" cmpd="sng" algn="ctr">
                      <a:solidFill>
                        <a:schemeClr val="tx1"/>
                      </a:solidFill>
                      <a:prstDash val="solid"/>
                      <a:round/>
                      <a:headEnd type="none" w="med" len="med"/>
                      <a:tailEnd type="none" w="med" len="med"/>
                    </a:lnR>
                  </a:tcPr>
                </a:tc>
                <a:tc>
                  <a:txBody>
                    <a:bodyPr/>
                    <a:lstStyle/>
                    <a:p>
                      <a:r>
                        <a:rPr lang="en-US" sz="1400"/>
                        <a:t>0</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2864551"/>
                  </a:ext>
                </a:extLst>
              </a:tr>
              <a:tr h="347859">
                <a:tc>
                  <a:txBody>
                    <a:bodyPr/>
                    <a:lstStyle/>
                    <a:p>
                      <a:r>
                        <a:rPr lang="en-US" sz="1400"/>
                        <a:t>5</a:t>
                      </a:r>
                      <a:endParaRPr lang="en-US" sz="1400" dirty="0"/>
                    </a:p>
                  </a:txBody>
                  <a:tcPr>
                    <a:lnR w="12700" cap="flat" cmpd="sng" algn="ctr">
                      <a:solidFill>
                        <a:schemeClr val="tx1"/>
                      </a:solidFill>
                      <a:prstDash val="solid"/>
                      <a:round/>
                      <a:headEnd type="none" w="med" len="med"/>
                      <a:tailEnd type="none" w="med" len="med"/>
                    </a:lnR>
                  </a:tcPr>
                </a:tc>
                <a:tc>
                  <a:txBody>
                    <a:bodyPr/>
                    <a:lstStyle/>
                    <a:p>
                      <a:r>
                        <a:rPr lang="en-US" sz="1400"/>
                        <a:t>1</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0906196"/>
                  </a:ext>
                </a:extLst>
              </a:tr>
              <a:tr h="347859">
                <a:tc>
                  <a:txBody>
                    <a:bodyPr/>
                    <a:lstStyle/>
                    <a:p>
                      <a:r>
                        <a:rPr lang="en-US" sz="1400"/>
                        <a:t>2</a:t>
                      </a:r>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8691302"/>
                  </a:ext>
                </a:extLst>
              </a:tr>
              <a:tr h="347859">
                <a:tc>
                  <a:txBody>
                    <a:bodyPr/>
                    <a:lstStyle/>
                    <a:p>
                      <a:endParaRPr lang="en-US" sz="1400" dirty="0"/>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4617654"/>
                  </a:ext>
                </a:extLst>
              </a:tr>
            </a:tbl>
          </a:graphicData>
        </a:graphic>
      </p:graphicFrame>
      <p:cxnSp>
        <p:nvCxnSpPr>
          <p:cNvPr id="8" name="Straight Arrow Connector 7">
            <a:extLst>
              <a:ext uri="{FF2B5EF4-FFF2-40B4-BE49-F238E27FC236}">
                <a16:creationId xmlns:a16="http://schemas.microsoft.com/office/drawing/2014/main" id="{084C156A-149D-2A3A-93E6-23BF1E21D761}"/>
              </a:ext>
            </a:extLst>
          </p:cNvPr>
          <p:cNvCxnSpPr>
            <a:cxnSpLocks/>
          </p:cNvCxnSpPr>
          <p:nvPr/>
        </p:nvCxnSpPr>
        <p:spPr>
          <a:xfrm flipV="1">
            <a:off x="11784562" y="2828925"/>
            <a:ext cx="0" cy="23429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0C83558B-3ABA-70D6-2BFD-14A7A5B6B1E4}"/>
              </a:ext>
            </a:extLst>
          </p:cNvPr>
          <p:cNvGraphicFramePr>
            <a:graphicFrameLocks noGrp="1"/>
          </p:cNvGraphicFramePr>
          <p:nvPr>
            <p:extLst>
              <p:ext uri="{D42A27DB-BD31-4B8C-83A1-F6EECF244321}">
                <p14:modId xmlns:p14="http://schemas.microsoft.com/office/powerpoint/2010/main" val="1782486768"/>
              </p:ext>
            </p:extLst>
          </p:nvPr>
        </p:nvGraphicFramePr>
        <p:xfrm>
          <a:off x="7454704" y="5581271"/>
          <a:ext cx="4642916" cy="1112520"/>
        </p:xfrm>
        <a:graphic>
          <a:graphicData uri="http://schemas.openxmlformats.org/drawingml/2006/table">
            <a:tbl>
              <a:tblPr firstRow="1" bandRow="1">
                <a:tableStyleId>{5940675A-B579-460E-94D1-54222C63F5DA}</a:tableStyleId>
              </a:tblPr>
              <a:tblGrid>
                <a:gridCol w="692468">
                  <a:extLst>
                    <a:ext uri="{9D8B030D-6E8A-4147-A177-3AD203B41FA5}">
                      <a16:colId xmlns:a16="http://schemas.microsoft.com/office/drawing/2014/main" val="492200816"/>
                    </a:ext>
                  </a:extLst>
                </a:gridCol>
                <a:gridCol w="658408">
                  <a:extLst>
                    <a:ext uri="{9D8B030D-6E8A-4147-A177-3AD203B41FA5}">
                      <a16:colId xmlns:a16="http://schemas.microsoft.com/office/drawing/2014/main" val="2924573515"/>
                    </a:ext>
                  </a:extLst>
                </a:gridCol>
                <a:gridCol w="658408">
                  <a:extLst>
                    <a:ext uri="{9D8B030D-6E8A-4147-A177-3AD203B41FA5}">
                      <a16:colId xmlns:a16="http://schemas.microsoft.com/office/drawing/2014/main" val="3372391196"/>
                    </a:ext>
                  </a:extLst>
                </a:gridCol>
                <a:gridCol w="658408">
                  <a:extLst>
                    <a:ext uri="{9D8B030D-6E8A-4147-A177-3AD203B41FA5}">
                      <a16:colId xmlns:a16="http://schemas.microsoft.com/office/drawing/2014/main" val="385389857"/>
                    </a:ext>
                  </a:extLst>
                </a:gridCol>
                <a:gridCol w="658408">
                  <a:extLst>
                    <a:ext uri="{9D8B030D-6E8A-4147-A177-3AD203B41FA5}">
                      <a16:colId xmlns:a16="http://schemas.microsoft.com/office/drawing/2014/main" val="1500213618"/>
                    </a:ext>
                  </a:extLst>
                </a:gridCol>
                <a:gridCol w="658408">
                  <a:extLst>
                    <a:ext uri="{9D8B030D-6E8A-4147-A177-3AD203B41FA5}">
                      <a16:colId xmlns:a16="http://schemas.microsoft.com/office/drawing/2014/main" val="2324606823"/>
                    </a:ext>
                  </a:extLst>
                </a:gridCol>
                <a:gridCol w="658408">
                  <a:extLst>
                    <a:ext uri="{9D8B030D-6E8A-4147-A177-3AD203B41FA5}">
                      <a16:colId xmlns:a16="http://schemas.microsoft.com/office/drawing/2014/main" val="3306935064"/>
                    </a:ext>
                  </a:extLst>
                </a:gridCol>
              </a:tblGrid>
              <a:tr h="370840">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16</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8</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4</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dirty="0"/>
                        <a:t>2</a:t>
                      </a:r>
                    </a:p>
                  </a:txBody>
                  <a:tcPr>
                    <a:lnB w="12700" cap="flat" cmpd="sng" algn="ctr">
                      <a:solidFill>
                        <a:schemeClr val="tx1"/>
                      </a:solidFill>
                      <a:prstDash val="solid"/>
                      <a:round/>
                      <a:headEnd type="none" w="med" len="med"/>
                      <a:tailEnd type="none" w="med" len="med"/>
                    </a:lnB>
                  </a:tcPr>
                </a:tc>
                <a:tc>
                  <a:txBody>
                    <a:bodyPr/>
                    <a:lstStyle/>
                    <a:p>
                      <a:r>
                        <a:rPr lang="en-US" sz="1600" dirty="0"/>
                        <a:t>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01436"/>
                  </a:ext>
                </a:extLst>
              </a:tr>
              <a:tr h="370840">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t>1</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t>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6367913"/>
                  </a:ext>
                </a:extLst>
              </a:tr>
              <a:tr h="370840">
                <a:tc>
                  <a:txBody>
                    <a:bodyPr/>
                    <a:lstStyle/>
                    <a:p>
                      <a:r>
                        <a:rPr lang="en-US" sz="1600" dirty="0"/>
                        <a:t>MSB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t>LSB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07624111"/>
                  </a:ext>
                </a:extLst>
              </a:tr>
            </a:tbl>
          </a:graphicData>
        </a:graphic>
      </p:graphicFrame>
    </p:spTree>
    <p:extLst>
      <p:ext uri="{BB962C8B-B14F-4D97-AF65-F5344CB8AC3E}">
        <p14:creationId xmlns:p14="http://schemas.microsoft.com/office/powerpoint/2010/main" val="35604440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7F0B0-F6B3-54A5-B60D-B39858559847}"/>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5DE3665E-3A43-1741-70AE-EB8C9F9680DE}"/>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Decimal to binary conversion</a:t>
            </a:r>
          </a:p>
        </p:txBody>
      </p:sp>
      <p:sp>
        <p:nvSpPr>
          <p:cNvPr id="11" name="Slide Number Placeholder 10">
            <a:extLst>
              <a:ext uri="{FF2B5EF4-FFF2-40B4-BE49-F238E27FC236}">
                <a16:creationId xmlns:a16="http://schemas.microsoft.com/office/drawing/2014/main" id="{0B0C7390-FAA2-3876-C413-12D0BBEA0CD6}"/>
              </a:ext>
            </a:extLst>
          </p:cNvPr>
          <p:cNvSpPr>
            <a:spLocks noGrp="1"/>
          </p:cNvSpPr>
          <p:nvPr>
            <p:ph type="sldNum" sz="quarter" idx="12"/>
          </p:nvPr>
        </p:nvSpPr>
        <p:spPr/>
        <p:txBody>
          <a:bodyPr/>
          <a:lstStyle/>
          <a:p>
            <a:fld id="{CC057153-B650-4DEB-B370-79DDCFDCE934}" type="slidenum">
              <a:rPr lang="en-US" smtClean="0"/>
              <a:t>52</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EEABA33F-1525-504F-BE7A-93B6B8355625}"/>
                  </a:ext>
                </a:extLst>
              </p:cNvPr>
              <p:cNvSpPr>
                <a:spLocks noGrp="1"/>
              </p:cNvSpPr>
              <p:nvPr>
                <p:ph idx="1"/>
              </p:nvPr>
            </p:nvSpPr>
            <p:spPr>
              <a:xfrm>
                <a:off x="612647" y="1471617"/>
                <a:ext cx="10653579" cy="5062786"/>
              </a:xfrm>
            </p:spPr>
            <p:txBody>
              <a:bodyPr>
                <a:normAutofit/>
              </a:bodyPr>
              <a:lstStyle/>
              <a:p>
                <a:r>
                  <a:rPr lang="en-US" sz="2400" dirty="0"/>
                  <a:t>Repeatedly divide the number by 2. The remainder goes to each column, from right to left.</a:t>
                </a:r>
              </a:p>
              <a:p>
                <a:r>
                  <a:rPr lang="en-US" sz="2400" dirty="0"/>
                  <a:t>Example: Convert the decimal number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84</m:t>
                        </m:r>
                      </m:e>
                      <m:sub>
                        <m:r>
                          <a:rPr lang="en-US" sz="2400" b="0" i="1" smtClean="0">
                            <a:latin typeface="Cambria Math" panose="02040503050406030204" pitchFamily="18" charset="0"/>
                          </a:rPr>
                          <m:t>10</m:t>
                        </m:r>
                      </m:sub>
                    </m:sSub>
                  </m:oMath>
                </a14:m>
                <a:r>
                  <a:rPr lang="en-US" sz="2400" dirty="0"/>
                  <a:t> to binary.</a:t>
                </a:r>
              </a:p>
              <a:p>
                <a:pPr lvl="1"/>
                <a14:m>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84</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=42</m:t>
                    </m:r>
                  </m:oMath>
                </a14:m>
                <a:r>
                  <a:rPr lang="en-US" sz="2000" dirty="0"/>
                  <a:t> with a remainder of 0, so 0 goes in the 1’s column.</a:t>
                </a:r>
              </a:p>
              <a:p>
                <a:pPr lvl="1"/>
                <a14:m>
                  <m:oMath xmlns:m="http://schemas.openxmlformats.org/officeDocument/2006/math">
                    <m:f>
                      <m:fPr>
                        <m:ctrlPr>
                          <a:rPr lang="en-US" sz="2000" b="0" i="1" dirty="0" smtClean="0">
                            <a:latin typeface="Cambria Math" panose="02040503050406030204" pitchFamily="18" charset="0"/>
                          </a:rPr>
                        </m:ctrlPr>
                      </m:fPr>
                      <m:num>
                        <m:r>
                          <a:rPr lang="en-US" sz="2000" b="0" i="1" dirty="0" smtClean="0">
                            <a:latin typeface="Cambria Math" panose="02040503050406030204" pitchFamily="18" charset="0"/>
                          </a:rPr>
                          <m:t>42</m:t>
                        </m:r>
                      </m:num>
                      <m:den>
                        <m:r>
                          <a:rPr lang="en-US" sz="2000" b="0" i="1" dirty="0" smtClean="0">
                            <a:latin typeface="Cambria Math" panose="02040503050406030204" pitchFamily="18" charset="0"/>
                          </a:rPr>
                          <m:t>2</m:t>
                        </m:r>
                      </m:den>
                    </m:f>
                    <m:r>
                      <a:rPr lang="en-US" sz="2000" b="0" i="1" dirty="0" smtClean="0">
                        <a:latin typeface="Cambria Math" panose="02040503050406030204" pitchFamily="18" charset="0"/>
                      </a:rPr>
                      <m:t>=21</m:t>
                    </m:r>
                  </m:oMath>
                </a14:m>
                <a:r>
                  <a:rPr lang="en-US" sz="2000" dirty="0"/>
                  <a:t> with a remainder of 0, so 0 goes in the 2’s column.</a:t>
                </a:r>
              </a:p>
              <a:p>
                <a:pPr lvl="1"/>
                <a14:m>
                  <m:oMath xmlns:m="http://schemas.openxmlformats.org/officeDocument/2006/math">
                    <m:f>
                      <m:fPr>
                        <m:ctrlPr>
                          <a:rPr lang="en-US" sz="2000" i="1" dirty="0" smtClean="0">
                            <a:latin typeface="Cambria Math" panose="02040503050406030204" pitchFamily="18" charset="0"/>
                          </a:rPr>
                        </m:ctrlPr>
                      </m:fPr>
                      <m:num>
                        <m:r>
                          <a:rPr lang="en-US" sz="2000" i="1" dirty="0" smtClean="0">
                            <a:latin typeface="Cambria Math" panose="02040503050406030204" pitchFamily="18" charset="0"/>
                          </a:rPr>
                          <m:t>2</m:t>
                        </m:r>
                        <m:r>
                          <a:rPr lang="en-US" sz="2000" b="0" i="1" dirty="0" smtClean="0">
                            <a:latin typeface="Cambria Math" panose="02040503050406030204" pitchFamily="18" charset="0"/>
                          </a:rPr>
                          <m:t>1</m:t>
                        </m:r>
                      </m:num>
                      <m:den>
                        <m:r>
                          <a:rPr lang="en-US" sz="2000" b="0" i="1" dirty="0" smtClean="0">
                            <a:latin typeface="Cambria Math" panose="02040503050406030204" pitchFamily="18" charset="0"/>
                          </a:rPr>
                          <m:t>2</m:t>
                        </m:r>
                      </m:den>
                    </m:f>
                    <m:r>
                      <a:rPr lang="en-US" sz="2000" b="0" i="1" dirty="0" smtClean="0">
                        <a:latin typeface="Cambria Math" panose="02040503050406030204" pitchFamily="18" charset="0"/>
                      </a:rPr>
                      <m:t>=10</m:t>
                    </m:r>
                  </m:oMath>
                </a14:m>
                <a:r>
                  <a:rPr lang="en-US" sz="2000" dirty="0"/>
                  <a:t> with a remainder of 1, so there is a 1 going to the 4s.</a:t>
                </a:r>
              </a:p>
              <a:p>
                <a:pPr lvl="1"/>
                <a14:m>
                  <m:oMath xmlns:m="http://schemas.openxmlformats.org/officeDocument/2006/math">
                    <m:f>
                      <m:fPr>
                        <m:ctrlPr>
                          <a:rPr lang="en-US" sz="2000" b="0" i="1" dirty="0" smtClean="0">
                            <a:latin typeface="Cambria Math" panose="02040503050406030204" pitchFamily="18" charset="0"/>
                          </a:rPr>
                        </m:ctrlPr>
                      </m:fPr>
                      <m:num>
                        <m:r>
                          <a:rPr lang="en-US" sz="2000" b="0" i="1" dirty="0" smtClean="0">
                            <a:latin typeface="Cambria Math" panose="02040503050406030204" pitchFamily="18" charset="0"/>
                          </a:rPr>
                          <m:t>10</m:t>
                        </m:r>
                      </m:num>
                      <m:den>
                        <m:r>
                          <a:rPr lang="en-US" sz="2000" b="0" i="1" dirty="0" smtClean="0">
                            <a:latin typeface="Cambria Math" panose="02040503050406030204" pitchFamily="18" charset="0"/>
                          </a:rPr>
                          <m:t>2</m:t>
                        </m:r>
                      </m:den>
                    </m:f>
                    <m:r>
                      <a:rPr lang="en-US" sz="2000" b="0" i="1" dirty="0" smtClean="0">
                        <a:latin typeface="Cambria Math" panose="02040503050406030204" pitchFamily="18" charset="0"/>
                      </a:rPr>
                      <m:t>=5 </m:t>
                    </m:r>
                    <m:r>
                      <m:rPr>
                        <m:nor/>
                      </m:rPr>
                      <a:rPr lang="en-US" sz="2000" i="0" dirty="0"/>
                      <m:t>with a remainder of 0</m:t>
                    </m:r>
                  </m:oMath>
                </a14:m>
                <a:r>
                  <a:rPr lang="en-US" sz="2000" dirty="0"/>
                  <a:t>, so there is a 0 in the 8's column. </a:t>
                </a:r>
              </a:p>
              <a:p>
                <a:pPr lvl="1"/>
                <a14:m>
                  <m:oMath xmlns:m="http://schemas.openxmlformats.org/officeDocument/2006/math">
                    <m:f>
                      <m:fPr>
                        <m:ctrlPr>
                          <a:rPr lang="en-US" sz="2000" b="0" i="1" dirty="0" smtClean="0">
                            <a:latin typeface="Cambria Math" panose="02040503050406030204" pitchFamily="18" charset="0"/>
                          </a:rPr>
                        </m:ctrlPr>
                      </m:fPr>
                      <m:num>
                        <m:r>
                          <a:rPr lang="en-US" sz="2000" b="0" i="1" dirty="0" smtClean="0">
                            <a:latin typeface="Cambria Math" panose="02040503050406030204" pitchFamily="18" charset="0"/>
                          </a:rPr>
                          <m:t>5</m:t>
                        </m:r>
                      </m:num>
                      <m:den>
                        <m:r>
                          <a:rPr lang="en-US" sz="2000" b="0" i="1" dirty="0" smtClean="0">
                            <a:latin typeface="Cambria Math" panose="02040503050406030204" pitchFamily="18" charset="0"/>
                          </a:rPr>
                          <m:t>2</m:t>
                        </m:r>
                      </m:den>
                    </m:f>
                    <m:r>
                      <a:rPr lang="en-US" sz="2000" b="0" i="1" dirty="0" smtClean="0">
                        <a:latin typeface="Cambria Math" panose="02040503050406030204" pitchFamily="18" charset="0"/>
                      </a:rPr>
                      <m:t>=2</m:t>
                    </m:r>
                  </m:oMath>
                </a14:m>
                <a:r>
                  <a:rPr lang="en-US" sz="2000" dirty="0"/>
                  <a:t> with a remainder of 1, so there is a 1 in 16's. </a:t>
                </a:r>
              </a:p>
              <a:p>
                <a:pPr lvl="1"/>
                <a14:m>
                  <m:oMath xmlns:m="http://schemas.openxmlformats.org/officeDocument/2006/math">
                    <m:f>
                      <m:fPr>
                        <m:ctrlPr>
                          <a:rPr lang="en-US" sz="2000" b="0" i="1" dirty="0" smtClean="0">
                            <a:latin typeface="Cambria Math" panose="02040503050406030204" pitchFamily="18" charset="0"/>
                          </a:rPr>
                        </m:ctrlPr>
                      </m:fPr>
                      <m:num>
                        <m:r>
                          <a:rPr lang="en-US" sz="2000" b="0" i="1" dirty="0" smtClean="0">
                            <a:latin typeface="Cambria Math" panose="02040503050406030204" pitchFamily="18" charset="0"/>
                          </a:rPr>
                          <m:t>2</m:t>
                        </m:r>
                      </m:num>
                      <m:den>
                        <m:r>
                          <a:rPr lang="en-US" sz="2000" b="0" i="1" dirty="0" smtClean="0">
                            <a:latin typeface="Cambria Math" panose="02040503050406030204" pitchFamily="18" charset="0"/>
                          </a:rPr>
                          <m:t>2</m:t>
                        </m:r>
                      </m:den>
                    </m:f>
                    <m:r>
                      <a:rPr lang="en-US" sz="2000" b="0" i="1" dirty="0" smtClean="0">
                        <a:latin typeface="Cambria Math" panose="02040503050406030204" pitchFamily="18" charset="0"/>
                      </a:rPr>
                      <m:t>=1</m:t>
                    </m:r>
                  </m:oMath>
                </a14:m>
                <a:r>
                  <a:rPr lang="en-US" sz="2000" dirty="0"/>
                  <a:t>, with a remainder of 0, so 0 goes in the 32’s.</a:t>
                </a:r>
              </a:p>
              <a:p>
                <a:endParaRPr lang="en-US" sz="2400" dirty="0"/>
              </a:p>
            </p:txBody>
          </p:sp>
        </mc:Choice>
        <mc:Fallback xmlns="">
          <p:sp>
            <p:nvSpPr>
              <p:cNvPr id="4" name="Content Placeholder 3">
                <a:extLst>
                  <a:ext uri="{FF2B5EF4-FFF2-40B4-BE49-F238E27FC236}">
                    <a16:creationId xmlns:a16="http://schemas.microsoft.com/office/drawing/2014/main" id="{EEABA33F-1525-504F-BE7A-93B6B8355625}"/>
                  </a:ext>
                </a:extLst>
              </p:cNvPr>
              <p:cNvSpPr>
                <a:spLocks noGrp="1" noRot="1" noChangeAspect="1" noMove="1" noResize="1" noEditPoints="1" noAdjustHandles="1" noChangeArrowheads="1" noChangeShapeType="1" noTextEdit="1"/>
              </p:cNvSpPr>
              <p:nvPr>
                <p:ph idx="1"/>
              </p:nvPr>
            </p:nvSpPr>
            <p:spPr>
              <a:xfrm>
                <a:off x="612647" y="1471617"/>
                <a:ext cx="10653579" cy="5062786"/>
              </a:xfrm>
              <a:blipFill>
                <a:blip r:embed="rId3"/>
                <a:stretch>
                  <a:fillRect l="-833" r="-1190"/>
                </a:stretch>
              </a:blipFill>
            </p:spPr>
            <p:txBody>
              <a:bodyPr/>
              <a:lstStyle/>
              <a:p>
                <a:r>
                  <a:rPr lang="en-US">
                    <a:noFill/>
                  </a:rPr>
                  <a:t> </a:t>
                </a:r>
              </a:p>
            </p:txBody>
          </p:sp>
        </mc:Fallback>
      </mc:AlternateContent>
      <p:graphicFrame>
        <p:nvGraphicFramePr>
          <p:cNvPr id="7" name="Table 6">
            <a:extLst>
              <a:ext uri="{FF2B5EF4-FFF2-40B4-BE49-F238E27FC236}">
                <a16:creationId xmlns:a16="http://schemas.microsoft.com/office/drawing/2014/main" id="{7B30A720-649C-556D-F068-48BB68A0A1F6}"/>
              </a:ext>
            </a:extLst>
          </p:cNvPr>
          <p:cNvGraphicFramePr>
            <a:graphicFrameLocks noGrp="1"/>
          </p:cNvGraphicFramePr>
          <p:nvPr>
            <p:extLst>
              <p:ext uri="{D42A27DB-BD31-4B8C-83A1-F6EECF244321}">
                <p14:modId xmlns:p14="http://schemas.microsoft.com/office/powerpoint/2010/main" val="4243757357"/>
              </p:ext>
            </p:extLst>
          </p:nvPr>
        </p:nvGraphicFramePr>
        <p:xfrm>
          <a:off x="8577811" y="2128125"/>
          <a:ext cx="3054351" cy="3043766"/>
        </p:xfrm>
        <a:graphic>
          <a:graphicData uri="http://schemas.openxmlformats.org/drawingml/2006/table">
            <a:tbl>
              <a:tblPr firstRow="1" bandRow="1">
                <a:tableStyleId>{5940675A-B579-460E-94D1-54222C63F5DA}</a:tableStyleId>
              </a:tblPr>
              <a:tblGrid>
                <a:gridCol w="896939">
                  <a:extLst>
                    <a:ext uri="{9D8B030D-6E8A-4147-A177-3AD203B41FA5}">
                      <a16:colId xmlns:a16="http://schemas.microsoft.com/office/drawing/2014/main" val="3162168177"/>
                    </a:ext>
                  </a:extLst>
                </a:gridCol>
                <a:gridCol w="1414463">
                  <a:extLst>
                    <a:ext uri="{9D8B030D-6E8A-4147-A177-3AD203B41FA5}">
                      <a16:colId xmlns:a16="http://schemas.microsoft.com/office/drawing/2014/main" val="996794551"/>
                    </a:ext>
                  </a:extLst>
                </a:gridCol>
                <a:gridCol w="742949">
                  <a:extLst>
                    <a:ext uri="{9D8B030D-6E8A-4147-A177-3AD203B41FA5}">
                      <a16:colId xmlns:a16="http://schemas.microsoft.com/office/drawing/2014/main" val="1908489462"/>
                    </a:ext>
                  </a:extLst>
                </a:gridCol>
              </a:tblGrid>
              <a:tr h="608753">
                <a:tc>
                  <a:txBody>
                    <a:bodyPr/>
                    <a:lstStyle/>
                    <a:p>
                      <a:r>
                        <a:rPr lang="en-US" sz="1400" b="1" dirty="0"/>
                        <a:t>Divide by 2</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386680"/>
                  </a:ext>
                </a:extLst>
              </a:tr>
              <a:tr h="347859">
                <a:tc>
                  <a:txBody>
                    <a:bodyPr/>
                    <a:lstStyle/>
                    <a:p>
                      <a:r>
                        <a:rPr lang="en-US" sz="1400" dirty="0"/>
                        <a:t>84</a:t>
                      </a:r>
                    </a:p>
                  </a:txBody>
                  <a:tcPr>
                    <a:lnR w="12700" cap="flat" cmpd="sng" algn="ctr">
                      <a:solidFill>
                        <a:schemeClr val="tx1"/>
                      </a:solidFill>
                      <a:prstDash val="solid"/>
                      <a:round/>
                      <a:headEnd type="none" w="med" len="med"/>
                      <a:tailEnd type="none" w="med" len="med"/>
                    </a:lnR>
                  </a:tcPr>
                </a:tc>
                <a:tc>
                  <a:txBody>
                    <a:bodyPr/>
                    <a:lstStyle/>
                    <a:p>
                      <a:r>
                        <a:rPr lang="en-US" sz="14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0771040"/>
                  </a:ext>
                </a:extLst>
              </a:tr>
              <a:tr h="347859">
                <a:tc>
                  <a:txBody>
                    <a:bodyPr/>
                    <a:lstStyle/>
                    <a:p>
                      <a:r>
                        <a:rPr lang="en-US" sz="1400" dirty="0"/>
                        <a:t>42</a:t>
                      </a:r>
                    </a:p>
                  </a:txBody>
                  <a:tcPr>
                    <a:lnR w="12700" cap="flat" cmpd="sng" algn="ctr">
                      <a:solidFill>
                        <a:schemeClr val="tx1"/>
                      </a:solidFill>
                      <a:prstDash val="solid"/>
                      <a:round/>
                      <a:headEnd type="none" w="med" len="med"/>
                      <a:tailEnd type="none" w="med" len="med"/>
                    </a:lnR>
                  </a:tcPr>
                </a:tc>
                <a:tc>
                  <a:txBody>
                    <a:bodyPr/>
                    <a:lstStyle/>
                    <a:p>
                      <a:r>
                        <a:rPr lang="en-US" sz="14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2040566"/>
                  </a:ext>
                </a:extLst>
              </a:tr>
              <a:tr h="347859">
                <a:tc>
                  <a:txBody>
                    <a:bodyPr/>
                    <a:lstStyle/>
                    <a:p>
                      <a:r>
                        <a:rPr lang="en-US" sz="1400" dirty="0"/>
                        <a:t>21</a:t>
                      </a:r>
                    </a:p>
                  </a:txBody>
                  <a:tcPr>
                    <a:lnR w="12700" cap="flat" cmpd="sng" algn="ctr">
                      <a:solidFill>
                        <a:schemeClr val="tx1"/>
                      </a:solidFill>
                      <a:prstDash val="solid"/>
                      <a:round/>
                      <a:headEnd type="none" w="med" len="med"/>
                      <a:tailEnd type="none" w="med" len="med"/>
                    </a:lnR>
                  </a:tcPr>
                </a:tc>
                <a:tc>
                  <a:txBody>
                    <a:bodyPr/>
                    <a:lstStyle/>
                    <a:p>
                      <a:r>
                        <a:rPr lang="en-US" sz="1400"/>
                        <a:t>1</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547408"/>
                  </a:ext>
                </a:extLst>
              </a:tr>
              <a:tr h="347859">
                <a:tc>
                  <a:txBody>
                    <a:bodyPr/>
                    <a:lstStyle/>
                    <a:p>
                      <a:r>
                        <a:rPr lang="en-US" sz="1400"/>
                        <a:t>10</a:t>
                      </a:r>
                      <a:endParaRPr lang="en-US" sz="1400" dirty="0"/>
                    </a:p>
                  </a:txBody>
                  <a:tcPr>
                    <a:lnR w="12700" cap="flat" cmpd="sng" algn="ctr">
                      <a:solidFill>
                        <a:schemeClr val="tx1"/>
                      </a:solidFill>
                      <a:prstDash val="solid"/>
                      <a:round/>
                      <a:headEnd type="none" w="med" len="med"/>
                      <a:tailEnd type="none" w="med" len="med"/>
                    </a:lnR>
                  </a:tcPr>
                </a:tc>
                <a:tc>
                  <a:txBody>
                    <a:bodyPr/>
                    <a:lstStyle/>
                    <a:p>
                      <a:r>
                        <a:rPr lang="en-US" sz="1400"/>
                        <a:t>0</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2864551"/>
                  </a:ext>
                </a:extLst>
              </a:tr>
              <a:tr h="347859">
                <a:tc>
                  <a:txBody>
                    <a:bodyPr/>
                    <a:lstStyle/>
                    <a:p>
                      <a:r>
                        <a:rPr lang="en-US" sz="1400"/>
                        <a:t>5</a:t>
                      </a:r>
                      <a:endParaRPr lang="en-US" sz="1400" dirty="0"/>
                    </a:p>
                  </a:txBody>
                  <a:tcPr>
                    <a:lnR w="12700" cap="flat" cmpd="sng" algn="ctr">
                      <a:solidFill>
                        <a:schemeClr val="tx1"/>
                      </a:solidFill>
                      <a:prstDash val="solid"/>
                      <a:round/>
                      <a:headEnd type="none" w="med" len="med"/>
                      <a:tailEnd type="none" w="med" len="med"/>
                    </a:lnR>
                  </a:tcPr>
                </a:tc>
                <a:tc>
                  <a:txBody>
                    <a:bodyPr/>
                    <a:lstStyle/>
                    <a:p>
                      <a:r>
                        <a:rPr lang="en-US" sz="1400"/>
                        <a:t>1</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0906196"/>
                  </a:ext>
                </a:extLst>
              </a:tr>
              <a:tr h="347859">
                <a:tc>
                  <a:txBody>
                    <a:bodyPr/>
                    <a:lstStyle/>
                    <a:p>
                      <a:r>
                        <a:rPr lang="en-US" sz="1400"/>
                        <a:t>2</a:t>
                      </a:r>
                      <a:endParaRPr lang="en-US" sz="1400" dirty="0"/>
                    </a:p>
                  </a:txBody>
                  <a:tcPr>
                    <a:lnR w="12700" cap="flat" cmpd="sng" algn="ctr">
                      <a:solidFill>
                        <a:schemeClr val="tx1"/>
                      </a:solidFill>
                      <a:prstDash val="solid"/>
                      <a:round/>
                      <a:headEnd type="none" w="med" len="med"/>
                      <a:tailEnd type="none" w="med" len="med"/>
                    </a:lnR>
                  </a:tcPr>
                </a:tc>
                <a:tc>
                  <a:txBody>
                    <a:bodyPr/>
                    <a:lstStyle/>
                    <a:p>
                      <a:r>
                        <a:rPr lang="en-US" sz="1400"/>
                        <a:t>0</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8691302"/>
                  </a:ext>
                </a:extLst>
              </a:tr>
              <a:tr h="347859">
                <a:tc>
                  <a:txBody>
                    <a:bodyPr/>
                    <a:lstStyle/>
                    <a:p>
                      <a:r>
                        <a:rPr lang="en-US" sz="1400" dirty="0"/>
                        <a:t>1</a:t>
                      </a:r>
                    </a:p>
                  </a:txBody>
                  <a:tcPr>
                    <a:lnR w="12700" cap="flat" cmpd="sng" algn="ctr">
                      <a:solidFill>
                        <a:schemeClr val="tx1"/>
                      </a:solidFill>
                      <a:prstDash val="solid"/>
                      <a:round/>
                      <a:headEnd type="none" w="med" len="med"/>
                      <a:tailEnd type="none" w="med" len="med"/>
                    </a:ln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4617654"/>
                  </a:ext>
                </a:extLst>
              </a:tr>
            </a:tbl>
          </a:graphicData>
        </a:graphic>
      </p:graphicFrame>
      <p:cxnSp>
        <p:nvCxnSpPr>
          <p:cNvPr id="8" name="Straight Arrow Connector 7">
            <a:extLst>
              <a:ext uri="{FF2B5EF4-FFF2-40B4-BE49-F238E27FC236}">
                <a16:creationId xmlns:a16="http://schemas.microsoft.com/office/drawing/2014/main" id="{6BE51DD5-AF7E-0790-8075-3CCF3C4D0BA3}"/>
              </a:ext>
            </a:extLst>
          </p:cNvPr>
          <p:cNvCxnSpPr>
            <a:cxnSpLocks/>
          </p:cNvCxnSpPr>
          <p:nvPr/>
        </p:nvCxnSpPr>
        <p:spPr>
          <a:xfrm flipV="1">
            <a:off x="11784562" y="2828925"/>
            <a:ext cx="0" cy="23429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9EF51A46-F8CE-6214-33CA-0A7B742D9DBE}"/>
              </a:ext>
            </a:extLst>
          </p:cNvPr>
          <p:cNvGraphicFramePr>
            <a:graphicFrameLocks noGrp="1"/>
          </p:cNvGraphicFramePr>
          <p:nvPr>
            <p:extLst>
              <p:ext uri="{D42A27DB-BD31-4B8C-83A1-F6EECF244321}">
                <p14:modId xmlns:p14="http://schemas.microsoft.com/office/powerpoint/2010/main" val="3971767469"/>
              </p:ext>
            </p:extLst>
          </p:nvPr>
        </p:nvGraphicFramePr>
        <p:xfrm>
          <a:off x="7454704" y="5581271"/>
          <a:ext cx="4642916" cy="1112520"/>
        </p:xfrm>
        <a:graphic>
          <a:graphicData uri="http://schemas.openxmlformats.org/drawingml/2006/table">
            <a:tbl>
              <a:tblPr firstRow="1" bandRow="1">
                <a:tableStyleId>{5940675A-B579-460E-94D1-54222C63F5DA}</a:tableStyleId>
              </a:tblPr>
              <a:tblGrid>
                <a:gridCol w="692468">
                  <a:extLst>
                    <a:ext uri="{9D8B030D-6E8A-4147-A177-3AD203B41FA5}">
                      <a16:colId xmlns:a16="http://schemas.microsoft.com/office/drawing/2014/main" val="492200816"/>
                    </a:ext>
                  </a:extLst>
                </a:gridCol>
                <a:gridCol w="658408">
                  <a:extLst>
                    <a:ext uri="{9D8B030D-6E8A-4147-A177-3AD203B41FA5}">
                      <a16:colId xmlns:a16="http://schemas.microsoft.com/office/drawing/2014/main" val="2924573515"/>
                    </a:ext>
                  </a:extLst>
                </a:gridCol>
                <a:gridCol w="658408">
                  <a:extLst>
                    <a:ext uri="{9D8B030D-6E8A-4147-A177-3AD203B41FA5}">
                      <a16:colId xmlns:a16="http://schemas.microsoft.com/office/drawing/2014/main" val="3372391196"/>
                    </a:ext>
                  </a:extLst>
                </a:gridCol>
                <a:gridCol w="658408">
                  <a:extLst>
                    <a:ext uri="{9D8B030D-6E8A-4147-A177-3AD203B41FA5}">
                      <a16:colId xmlns:a16="http://schemas.microsoft.com/office/drawing/2014/main" val="385389857"/>
                    </a:ext>
                  </a:extLst>
                </a:gridCol>
                <a:gridCol w="658408">
                  <a:extLst>
                    <a:ext uri="{9D8B030D-6E8A-4147-A177-3AD203B41FA5}">
                      <a16:colId xmlns:a16="http://schemas.microsoft.com/office/drawing/2014/main" val="1500213618"/>
                    </a:ext>
                  </a:extLst>
                </a:gridCol>
                <a:gridCol w="658408">
                  <a:extLst>
                    <a:ext uri="{9D8B030D-6E8A-4147-A177-3AD203B41FA5}">
                      <a16:colId xmlns:a16="http://schemas.microsoft.com/office/drawing/2014/main" val="2324606823"/>
                    </a:ext>
                  </a:extLst>
                </a:gridCol>
                <a:gridCol w="658408">
                  <a:extLst>
                    <a:ext uri="{9D8B030D-6E8A-4147-A177-3AD203B41FA5}">
                      <a16:colId xmlns:a16="http://schemas.microsoft.com/office/drawing/2014/main" val="3306935064"/>
                    </a:ext>
                  </a:extLst>
                </a:gridCol>
              </a:tblGrid>
              <a:tr h="370840">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32</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16</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8</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4</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dirty="0"/>
                        <a:t>2</a:t>
                      </a:r>
                    </a:p>
                  </a:txBody>
                  <a:tcPr>
                    <a:lnB w="12700" cap="flat" cmpd="sng" algn="ctr">
                      <a:solidFill>
                        <a:schemeClr val="tx1"/>
                      </a:solidFill>
                      <a:prstDash val="solid"/>
                      <a:round/>
                      <a:headEnd type="none" w="med" len="med"/>
                      <a:tailEnd type="none" w="med" len="med"/>
                    </a:lnB>
                  </a:tcPr>
                </a:tc>
                <a:tc>
                  <a:txBody>
                    <a:bodyPr/>
                    <a:lstStyle/>
                    <a:p>
                      <a:r>
                        <a:rPr lang="en-US" sz="1600" dirty="0"/>
                        <a:t>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01436"/>
                  </a:ext>
                </a:extLst>
              </a:tr>
              <a:tr h="370840">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t>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t>1</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t>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6367913"/>
                  </a:ext>
                </a:extLst>
              </a:tr>
              <a:tr h="370840">
                <a:tc>
                  <a:txBody>
                    <a:bodyPr/>
                    <a:lstStyle/>
                    <a:p>
                      <a:r>
                        <a:rPr lang="en-US" sz="1600" dirty="0"/>
                        <a:t>MSB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t>LSB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07624111"/>
                  </a:ext>
                </a:extLst>
              </a:tr>
            </a:tbl>
          </a:graphicData>
        </a:graphic>
      </p:graphicFrame>
    </p:spTree>
    <p:extLst>
      <p:ext uri="{BB962C8B-B14F-4D97-AF65-F5344CB8AC3E}">
        <p14:creationId xmlns:p14="http://schemas.microsoft.com/office/powerpoint/2010/main" val="34762245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23D9B-42E7-940A-152C-F09E0B46C739}"/>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5CFD7322-AAC2-F9FA-7929-61B2DBCF4A1C}"/>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Decimal to binary conversion</a:t>
            </a:r>
          </a:p>
        </p:txBody>
      </p:sp>
      <p:sp>
        <p:nvSpPr>
          <p:cNvPr id="11" name="Slide Number Placeholder 10">
            <a:extLst>
              <a:ext uri="{FF2B5EF4-FFF2-40B4-BE49-F238E27FC236}">
                <a16:creationId xmlns:a16="http://schemas.microsoft.com/office/drawing/2014/main" id="{2BD3BD64-9E11-9B00-A46C-80CB5D96EB60}"/>
              </a:ext>
            </a:extLst>
          </p:cNvPr>
          <p:cNvSpPr>
            <a:spLocks noGrp="1"/>
          </p:cNvSpPr>
          <p:nvPr>
            <p:ph type="sldNum" sz="quarter" idx="12"/>
          </p:nvPr>
        </p:nvSpPr>
        <p:spPr/>
        <p:txBody>
          <a:bodyPr/>
          <a:lstStyle/>
          <a:p>
            <a:fld id="{CC057153-B650-4DEB-B370-79DDCFDCE934}" type="slidenum">
              <a:rPr lang="en-US" smtClean="0"/>
              <a:t>53</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C0BC2701-95B5-D57B-BEA7-FC2DA56075BB}"/>
                  </a:ext>
                </a:extLst>
              </p:cNvPr>
              <p:cNvSpPr>
                <a:spLocks noGrp="1"/>
              </p:cNvSpPr>
              <p:nvPr>
                <p:ph idx="1"/>
              </p:nvPr>
            </p:nvSpPr>
            <p:spPr>
              <a:xfrm>
                <a:off x="612647" y="1471617"/>
                <a:ext cx="10653579" cy="5062786"/>
              </a:xfrm>
            </p:spPr>
            <p:txBody>
              <a:bodyPr>
                <a:normAutofit fontScale="92500" lnSpcReduction="10000"/>
              </a:bodyPr>
              <a:lstStyle/>
              <a:p>
                <a:r>
                  <a:rPr lang="en-US" sz="2400" dirty="0"/>
                  <a:t>Repeatedly divide the number by 2. The remainder goes to each column, from right to left.</a:t>
                </a:r>
              </a:p>
              <a:p>
                <a:r>
                  <a:rPr lang="en-US" sz="2400" dirty="0"/>
                  <a:t>Example: Convert the decimal number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84</m:t>
                        </m:r>
                      </m:e>
                      <m:sub>
                        <m:r>
                          <a:rPr lang="en-US" sz="2400" i="1">
                            <a:latin typeface="Cambria Math" panose="02040503050406030204" pitchFamily="18" charset="0"/>
                          </a:rPr>
                          <m:t>10</m:t>
                        </m:r>
                      </m:sub>
                    </m:sSub>
                  </m:oMath>
                </a14:m>
                <a:r>
                  <a:rPr lang="en-US" sz="2400" dirty="0"/>
                  <a:t> to binary.</a:t>
                </a:r>
              </a:p>
              <a:p>
                <a:pPr lvl="1"/>
                <a14:m>
                  <m:oMath xmlns:m="http://schemas.openxmlformats.org/officeDocument/2006/math">
                    <m:f>
                      <m:fPr>
                        <m:ctrlPr>
                          <a:rPr lang="en-US" sz="2000" i="1">
                            <a:latin typeface="Cambria Math" panose="02040503050406030204" pitchFamily="18" charset="0"/>
                          </a:rPr>
                        </m:ctrlPr>
                      </m:fPr>
                      <m:num>
                        <m:r>
                          <a:rPr lang="en-US" sz="2000" i="1">
                            <a:latin typeface="Cambria Math" panose="02040503050406030204" pitchFamily="18" charset="0"/>
                          </a:rPr>
                          <m:t>84</m:t>
                        </m:r>
                      </m:num>
                      <m:den>
                        <m:r>
                          <a:rPr lang="en-US" sz="2000" i="1">
                            <a:latin typeface="Cambria Math" panose="02040503050406030204" pitchFamily="18" charset="0"/>
                          </a:rPr>
                          <m:t>2</m:t>
                        </m:r>
                      </m:den>
                    </m:f>
                    <m:r>
                      <a:rPr lang="en-US" sz="2000" i="1">
                        <a:latin typeface="Cambria Math" panose="02040503050406030204" pitchFamily="18" charset="0"/>
                      </a:rPr>
                      <m:t>=42</m:t>
                    </m:r>
                  </m:oMath>
                </a14:m>
                <a:r>
                  <a:rPr lang="en-US" sz="2000" dirty="0"/>
                  <a:t> with a remainder of 0, so 0 goes in the 1’s column.</a:t>
                </a:r>
              </a:p>
              <a:p>
                <a:pPr lvl="1"/>
                <a14:m>
                  <m:oMath xmlns:m="http://schemas.openxmlformats.org/officeDocument/2006/math">
                    <m:f>
                      <m:fPr>
                        <m:ctrlPr>
                          <a:rPr lang="en-US" sz="2000" i="1" dirty="0">
                            <a:latin typeface="Cambria Math" panose="02040503050406030204" pitchFamily="18" charset="0"/>
                          </a:rPr>
                        </m:ctrlPr>
                      </m:fPr>
                      <m:num>
                        <m:r>
                          <a:rPr lang="en-US" sz="2000" i="1" dirty="0">
                            <a:latin typeface="Cambria Math" panose="02040503050406030204" pitchFamily="18" charset="0"/>
                          </a:rPr>
                          <m:t>42</m:t>
                        </m:r>
                      </m:num>
                      <m:den>
                        <m:r>
                          <a:rPr lang="en-US" sz="2000" i="1" dirty="0">
                            <a:latin typeface="Cambria Math" panose="02040503050406030204" pitchFamily="18" charset="0"/>
                          </a:rPr>
                          <m:t>2</m:t>
                        </m:r>
                      </m:den>
                    </m:f>
                    <m:r>
                      <a:rPr lang="en-US" sz="2000" i="1" dirty="0">
                        <a:latin typeface="Cambria Math" panose="02040503050406030204" pitchFamily="18" charset="0"/>
                      </a:rPr>
                      <m:t>=21</m:t>
                    </m:r>
                  </m:oMath>
                </a14:m>
                <a:r>
                  <a:rPr lang="en-US" sz="2000" dirty="0"/>
                  <a:t> with a remainder of 0, so 0 goes in the 2’s column.</a:t>
                </a:r>
              </a:p>
              <a:p>
                <a:pPr lvl="1"/>
                <a14:m>
                  <m:oMath xmlns:m="http://schemas.openxmlformats.org/officeDocument/2006/math">
                    <m:f>
                      <m:fPr>
                        <m:ctrlPr>
                          <a:rPr lang="en-US" sz="2000" i="1" dirty="0">
                            <a:latin typeface="Cambria Math" panose="02040503050406030204" pitchFamily="18" charset="0"/>
                          </a:rPr>
                        </m:ctrlPr>
                      </m:fPr>
                      <m:num>
                        <m:r>
                          <a:rPr lang="en-US" sz="2000" i="1" dirty="0">
                            <a:latin typeface="Cambria Math" panose="02040503050406030204" pitchFamily="18" charset="0"/>
                          </a:rPr>
                          <m:t>21</m:t>
                        </m:r>
                      </m:num>
                      <m:den>
                        <m:r>
                          <a:rPr lang="en-US" sz="2000" i="1" dirty="0">
                            <a:latin typeface="Cambria Math" panose="02040503050406030204" pitchFamily="18" charset="0"/>
                          </a:rPr>
                          <m:t>2</m:t>
                        </m:r>
                      </m:den>
                    </m:f>
                    <m:r>
                      <a:rPr lang="en-US" sz="2000" i="1" dirty="0">
                        <a:latin typeface="Cambria Math" panose="02040503050406030204" pitchFamily="18" charset="0"/>
                      </a:rPr>
                      <m:t>=10</m:t>
                    </m:r>
                  </m:oMath>
                </a14:m>
                <a:r>
                  <a:rPr lang="en-US" sz="2000" dirty="0"/>
                  <a:t> with a remainder of 1, so there is a 1 going to the 4s.</a:t>
                </a:r>
              </a:p>
              <a:p>
                <a:pPr lvl="1"/>
                <a14:m>
                  <m:oMath xmlns:m="http://schemas.openxmlformats.org/officeDocument/2006/math">
                    <m:f>
                      <m:fPr>
                        <m:ctrlPr>
                          <a:rPr lang="en-US" sz="2000" i="1" dirty="0">
                            <a:latin typeface="Cambria Math" panose="02040503050406030204" pitchFamily="18" charset="0"/>
                          </a:rPr>
                        </m:ctrlPr>
                      </m:fPr>
                      <m:num>
                        <m:r>
                          <a:rPr lang="en-US" sz="2000" i="1" dirty="0">
                            <a:latin typeface="Cambria Math" panose="02040503050406030204" pitchFamily="18" charset="0"/>
                          </a:rPr>
                          <m:t>10</m:t>
                        </m:r>
                      </m:num>
                      <m:den>
                        <m:r>
                          <a:rPr lang="en-US" sz="2000" i="1" dirty="0">
                            <a:latin typeface="Cambria Math" panose="02040503050406030204" pitchFamily="18" charset="0"/>
                          </a:rPr>
                          <m:t>2</m:t>
                        </m:r>
                      </m:den>
                    </m:f>
                    <m:r>
                      <a:rPr lang="en-US" sz="2000" i="1" dirty="0">
                        <a:latin typeface="Cambria Math" panose="02040503050406030204" pitchFamily="18" charset="0"/>
                      </a:rPr>
                      <m:t>=5 </m:t>
                    </m:r>
                    <m:r>
                      <m:rPr>
                        <m:nor/>
                      </m:rPr>
                      <a:rPr lang="en-US" sz="2000" i="0" dirty="0"/>
                      <m:t>with a remainder of 0</m:t>
                    </m:r>
                  </m:oMath>
                </a14:m>
                <a:r>
                  <a:rPr lang="en-US" sz="2000" dirty="0"/>
                  <a:t>, so there is a 0 in the 8's column. </a:t>
                </a:r>
              </a:p>
              <a:p>
                <a:pPr lvl="1"/>
                <a14:m>
                  <m:oMath xmlns:m="http://schemas.openxmlformats.org/officeDocument/2006/math">
                    <m:f>
                      <m:fPr>
                        <m:ctrlPr>
                          <a:rPr lang="en-US" sz="2000" i="1" dirty="0">
                            <a:latin typeface="Cambria Math" panose="02040503050406030204" pitchFamily="18" charset="0"/>
                          </a:rPr>
                        </m:ctrlPr>
                      </m:fPr>
                      <m:num>
                        <m:r>
                          <a:rPr lang="en-US" sz="2000" i="1" dirty="0">
                            <a:latin typeface="Cambria Math" panose="02040503050406030204" pitchFamily="18" charset="0"/>
                          </a:rPr>
                          <m:t>5</m:t>
                        </m:r>
                      </m:num>
                      <m:den>
                        <m:r>
                          <a:rPr lang="en-US" sz="2000" i="1" dirty="0">
                            <a:latin typeface="Cambria Math" panose="02040503050406030204" pitchFamily="18" charset="0"/>
                          </a:rPr>
                          <m:t>2</m:t>
                        </m:r>
                      </m:den>
                    </m:f>
                    <m:r>
                      <a:rPr lang="en-US" sz="2000" i="1" dirty="0">
                        <a:latin typeface="Cambria Math" panose="02040503050406030204" pitchFamily="18" charset="0"/>
                      </a:rPr>
                      <m:t>=2</m:t>
                    </m:r>
                  </m:oMath>
                </a14:m>
                <a:r>
                  <a:rPr lang="en-US" sz="2000" dirty="0"/>
                  <a:t> with a remainder of 1, so there is a 1 in 16's. </a:t>
                </a:r>
              </a:p>
              <a:p>
                <a:pPr lvl="1"/>
                <a14:m>
                  <m:oMath xmlns:m="http://schemas.openxmlformats.org/officeDocument/2006/math">
                    <m:f>
                      <m:fPr>
                        <m:ctrlPr>
                          <a:rPr lang="en-US" sz="2000" i="1" dirty="0">
                            <a:latin typeface="Cambria Math" panose="02040503050406030204" pitchFamily="18" charset="0"/>
                          </a:rPr>
                        </m:ctrlPr>
                      </m:fPr>
                      <m:num>
                        <m:r>
                          <a:rPr lang="en-US" sz="2000" i="1" dirty="0">
                            <a:latin typeface="Cambria Math" panose="02040503050406030204" pitchFamily="18" charset="0"/>
                          </a:rPr>
                          <m:t>2</m:t>
                        </m:r>
                      </m:num>
                      <m:den>
                        <m:r>
                          <a:rPr lang="en-US" sz="2000" i="1" dirty="0">
                            <a:latin typeface="Cambria Math" panose="02040503050406030204" pitchFamily="18" charset="0"/>
                          </a:rPr>
                          <m:t>2</m:t>
                        </m:r>
                      </m:den>
                    </m:f>
                    <m:r>
                      <a:rPr lang="en-US" sz="2000" i="1" dirty="0">
                        <a:latin typeface="Cambria Math" panose="02040503050406030204" pitchFamily="18" charset="0"/>
                      </a:rPr>
                      <m:t>=1</m:t>
                    </m:r>
                  </m:oMath>
                </a14:m>
                <a:r>
                  <a:rPr lang="en-US" sz="2000" dirty="0"/>
                  <a:t>, with a remainder of 0, so 0 goes in the 32’s.</a:t>
                </a:r>
              </a:p>
              <a:p>
                <a:pPr lvl="1"/>
                <a14:m>
                  <m:oMath xmlns:m="http://schemas.openxmlformats.org/officeDocument/2006/math">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1</m:t>
                        </m:r>
                      </m:num>
                      <m:den>
                        <m:r>
                          <a:rPr lang="en-US" b="0" i="1" dirty="0" smtClean="0">
                            <a:latin typeface="Cambria Math" panose="02040503050406030204" pitchFamily="18" charset="0"/>
                          </a:rPr>
                          <m:t>2</m:t>
                        </m:r>
                      </m:den>
                    </m:f>
                    <m:r>
                      <a:rPr lang="en-US" b="0" i="1" dirty="0" smtClean="0">
                        <a:latin typeface="Cambria Math" panose="02040503050406030204" pitchFamily="18" charset="0"/>
                      </a:rPr>
                      <m:t>=0</m:t>
                    </m:r>
                  </m:oMath>
                </a14:m>
                <a:r>
                  <a:rPr lang="en-US" dirty="0"/>
                  <a:t>, with a remainder of 1, so 1 goes in the 64’s column.</a:t>
                </a:r>
              </a:p>
            </p:txBody>
          </p:sp>
        </mc:Choice>
        <mc:Fallback xmlns="">
          <p:sp>
            <p:nvSpPr>
              <p:cNvPr id="4" name="Content Placeholder 3">
                <a:extLst>
                  <a:ext uri="{FF2B5EF4-FFF2-40B4-BE49-F238E27FC236}">
                    <a16:creationId xmlns:a16="http://schemas.microsoft.com/office/drawing/2014/main" id="{C0BC2701-95B5-D57B-BEA7-FC2DA56075BB}"/>
                  </a:ext>
                </a:extLst>
              </p:cNvPr>
              <p:cNvSpPr>
                <a:spLocks noGrp="1" noRot="1" noChangeAspect="1" noMove="1" noResize="1" noEditPoints="1" noAdjustHandles="1" noChangeArrowheads="1" noChangeShapeType="1" noTextEdit="1"/>
              </p:cNvSpPr>
              <p:nvPr>
                <p:ph idx="1"/>
              </p:nvPr>
            </p:nvSpPr>
            <p:spPr>
              <a:xfrm>
                <a:off x="612647" y="1471617"/>
                <a:ext cx="10653579" cy="5062786"/>
              </a:xfrm>
              <a:blipFill>
                <a:blip r:embed="rId3"/>
                <a:stretch>
                  <a:fillRect l="-714" t="-500"/>
                </a:stretch>
              </a:blipFill>
            </p:spPr>
            <p:txBody>
              <a:bodyPr/>
              <a:lstStyle/>
              <a:p>
                <a:r>
                  <a:rPr lang="en-US">
                    <a:noFill/>
                  </a:rPr>
                  <a:t> </a:t>
                </a:r>
              </a:p>
            </p:txBody>
          </p:sp>
        </mc:Fallback>
      </mc:AlternateContent>
      <p:graphicFrame>
        <p:nvGraphicFramePr>
          <p:cNvPr id="5" name="Table 4">
            <a:extLst>
              <a:ext uri="{FF2B5EF4-FFF2-40B4-BE49-F238E27FC236}">
                <a16:creationId xmlns:a16="http://schemas.microsoft.com/office/drawing/2014/main" id="{E4E408E4-8E79-A3AB-7BFC-4231C8325CB8}"/>
              </a:ext>
            </a:extLst>
          </p:cNvPr>
          <p:cNvGraphicFramePr>
            <a:graphicFrameLocks noGrp="1"/>
          </p:cNvGraphicFramePr>
          <p:nvPr>
            <p:extLst>
              <p:ext uri="{D42A27DB-BD31-4B8C-83A1-F6EECF244321}">
                <p14:modId xmlns:p14="http://schemas.microsoft.com/office/powerpoint/2010/main" val="2473608699"/>
              </p:ext>
            </p:extLst>
          </p:nvPr>
        </p:nvGraphicFramePr>
        <p:xfrm>
          <a:off x="7454704" y="5581271"/>
          <a:ext cx="4642916" cy="1112520"/>
        </p:xfrm>
        <a:graphic>
          <a:graphicData uri="http://schemas.openxmlformats.org/drawingml/2006/table">
            <a:tbl>
              <a:tblPr firstRow="1" bandRow="1">
                <a:tableStyleId>{5940675A-B579-460E-94D1-54222C63F5DA}</a:tableStyleId>
              </a:tblPr>
              <a:tblGrid>
                <a:gridCol w="692468">
                  <a:extLst>
                    <a:ext uri="{9D8B030D-6E8A-4147-A177-3AD203B41FA5}">
                      <a16:colId xmlns:a16="http://schemas.microsoft.com/office/drawing/2014/main" val="492200816"/>
                    </a:ext>
                  </a:extLst>
                </a:gridCol>
                <a:gridCol w="658408">
                  <a:extLst>
                    <a:ext uri="{9D8B030D-6E8A-4147-A177-3AD203B41FA5}">
                      <a16:colId xmlns:a16="http://schemas.microsoft.com/office/drawing/2014/main" val="2924573515"/>
                    </a:ext>
                  </a:extLst>
                </a:gridCol>
                <a:gridCol w="658408">
                  <a:extLst>
                    <a:ext uri="{9D8B030D-6E8A-4147-A177-3AD203B41FA5}">
                      <a16:colId xmlns:a16="http://schemas.microsoft.com/office/drawing/2014/main" val="3372391196"/>
                    </a:ext>
                  </a:extLst>
                </a:gridCol>
                <a:gridCol w="658408">
                  <a:extLst>
                    <a:ext uri="{9D8B030D-6E8A-4147-A177-3AD203B41FA5}">
                      <a16:colId xmlns:a16="http://schemas.microsoft.com/office/drawing/2014/main" val="385389857"/>
                    </a:ext>
                  </a:extLst>
                </a:gridCol>
                <a:gridCol w="658408">
                  <a:extLst>
                    <a:ext uri="{9D8B030D-6E8A-4147-A177-3AD203B41FA5}">
                      <a16:colId xmlns:a16="http://schemas.microsoft.com/office/drawing/2014/main" val="1500213618"/>
                    </a:ext>
                  </a:extLst>
                </a:gridCol>
                <a:gridCol w="658408">
                  <a:extLst>
                    <a:ext uri="{9D8B030D-6E8A-4147-A177-3AD203B41FA5}">
                      <a16:colId xmlns:a16="http://schemas.microsoft.com/office/drawing/2014/main" val="2324606823"/>
                    </a:ext>
                  </a:extLst>
                </a:gridCol>
                <a:gridCol w="658408">
                  <a:extLst>
                    <a:ext uri="{9D8B030D-6E8A-4147-A177-3AD203B41FA5}">
                      <a16:colId xmlns:a16="http://schemas.microsoft.com/office/drawing/2014/main" val="3306935064"/>
                    </a:ext>
                  </a:extLst>
                </a:gridCol>
              </a:tblGrid>
              <a:tr h="370840">
                <a:tc>
                  <a:txBody>
                    <a:bodyPr/>
                    <a:lstStyle/>
                    <a:p>
                      <a:r>
                        <a:rPr lang="en-US" sz="1600"/>
                        <a:t>64</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32</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16</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8</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4</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dirty="0"/>
                        <a:t>2</a:t>
                      </a:r>
                    </a:p>
                  </a:txBody>
                  <a:tcPr>
                    <a:lnB w="12700" cap="flat" cmpd="sng" algn="ctr">
                      <a:solidFill>
                        <a:schemeClr val="tx1"/>
                      </a:solidFill>
                      <a:prstDash val="solid"/>
                      <a:round/>
                      <a:headEnd type="none" w="med" len="med"/>
                      <a:tailEnd type="none" w="med" len="med"/>
                    </a:lnB>
                  </a:tcPr>
                </a:tc>
                <a:tc>
                  <a:txBody>
                    <a:bodyPr/>
                    <a:lstStyle/>
                    <a:p>
                      <a:r>
                        <a:rPr lang="en-US" sz="1600" dirty="0"/>
                        <a:t>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01436"/>
                  </a:ext>
                </a:extLst>
              </a:tr>
              <a:tr h="370840">
                <a:tc>
                  <a:txBody>
                    <a:bodyPr/>
                    <a:lstStyle/>
                    <a:p>
                      <a:r>
                        <a:rPr lang="en-US" sz="1600"/>
                        <a:t>1</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t>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t>1</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t>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6367913"/>
                  </a:ext>
                </a:extLst>
              </a:tr>
              <a:tr h="370840">
                <a:tc>
                  <a:txBody>
                    <a:bodyPr/>
                    <a:lstStyle/>
                    <a:p>
                      <a:r>
                        <a:rPr lang="en-US" sz="1600" dirty="0"/>
                        <a:t>MSB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t>LSB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07624111"/>
                  </a:ext>
                </a:extLst>
              </a:tr>
            </a:tbl>
          </a:graphicData>
        </a:graphic>
      </p:graphicFrame>
      <p:graphicFrame>
        <p:nvGraphicFramePr>
          <p:cNvPr id="7" name="Table 6">
            <a:extLst>
              <a:ext uri="{FF2B5EF4-FFF2-40B4-BE49-F238E27FC236}">
                <a16:creationId xmlns:a16="http://schemas.microsoft.com/office/drawing/2014/main" id="{D5DA6D92-5ED6-3B55-851C-35CFFE642582}"/>
              </a:ext>
            </a:extLst>
          </p:cNvPr>
          <p:cNvGraphicFramePr>
            <a:graphicFrameLocks noGrp="1"/>
          </p:cNvGraphicFramePr>
          <p:nvPr/>
        </p:nvGraphicFramePr>
        <p:xfrm>
          <a:off x="8577811" y="2128125"/>
          <a:ext cx="3054351" cy="3043766"/>
        </p:xfrm>
        <a:graphic>
          <a:graphicData uri="http://schemas.openxmlformats.org/drawingml/2006/table">
            <a:tbl>
              <a:tblPr firstRow="1" bandRow="1">
                <a:tableStyleId>{5940675A-B579-460E-94D1-54222C63F5DA}</a:tableStyleId>
              </a:tblPr>
              <a:tblGrid>
                <a:gridCol w="896939">
                  <a:extLst>
                    <a:ext uri="{9D8B030D-6E8A-4147-A177-3AD203B41FA5}">
                      <a16:colId xmlns:a16="http://schemas.microsoft.com/office/drawing/2014/main" val="3162168177"/>
                    </a:ext>
                  </a:extLst>
                </a:gridCol>
                <a:gridCol w="1414463">
                  <a:extLst>
                    <a:ext uri="{9D8B030D-6E8A-4147-A177-3AD203B41FA5}">
                      <a16:colId xmlns:a16="http://schemas.microsoft.com/office/drawing/2014/main" val="996794551"/>
                    </a:ext>
                  </a:extLst>
                </a:gridCol>
                <a:gridCol w="742949">
                  <a:extLst>
                    <a:ext uri="{9D8B030D-6E8A-4147-A177-3AD203B41FA5}">
                      <a16:colId xmlns:a16="http://schemas.microsoft.com/office/drawing/2014/main" val="1908489462"/>
                    </a:ext>
                  </a:extLst>
                </a:gridCol>
              </a:tblGrid>
              <a:tr h="608753">
                <a:tc>
                  <a:txBody>
                    <a:bodyPr/>
                    <a:lstStyle/>
                    <a:p>
                      <a:r>
                        <a:rPr lang="en-US" sz="1400" b="1" dirty="0"/>
                        <a:t>Divide by 2</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386680"/>
                  </a:ext>
                </a:extLst>
              </a:tr>
              <a:tr h="347859">
                <a:tc>
                  <a:txBody>
                    <a:bodyPr/>
                    <a:lstStyle/>
                    <a:p>
                      <a:r>
                        <a:rPr lang="en-US" sz="1400" dirty="0"/>
                        <a:t>84</a:t>
                      </a:r>
                    </a:p>
                  </a:txBody>
                  <a:tcPr>
                    <a:lnR w="12700" cap="flat" cmpd="sng" algn="ctr">
                      <a:solidFill>
                        <a:schemeClr val="tx1"/>
                      </a:solidFill>
                      <a:prstDash val="solid"/>
                      <a:round/>
                      <a:headEnd type="none" w="med" len="med"/>
                      <a:tailEnd type="none" w="med" len="med"/>
                    </a:lnR>
                  </a:tcPr>
                </a:tc>
                <a:tc>
                  <a:txBody>
                    <a:bodyPr/>
                    <a:lstStyle/>
                    <a:p>
                      <a:r>
                        <a:rPr lang="en-US" sz="14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0771040"/>
                  </a:ext>
                </a:extLst>
              </a:tr>
              <a:tr h="347859">
                <a:tc>
                  <a:txBody>
                    <a:bodyPr/>
                    <a:lstStyle/>
                    <a:p>
                      <a:r>
                        <a:rPr lang="en-US" sz="1400" dirty="0"/>
                        <a:t>42</a:t>
                      </a:r>
                    </a:p>
                  </a:txBody>
                  <a:tcPr>
                    <a:lnR w="12700" cap="flat" cmpd="sng" algn="ctr">
                      <a:solidFill>
                        <a:schemeClr val="tx1"/>
                      </a:solidFill>
                      <a:prstDash val="solid"/>
                      <a:round/>
                      <a:headEnd type="none" w="med" len="med"/>
                      <a:tailEnd type="none" w="med" len="med"/>
                    </a:lnR>
                  </a:tcPr>
                </a:tc>
                <a:tc>
                  <a:txBody>
                    <a:bodyPr/>
                    <a:lstStyle/>
                    <a:p>
                      <a:r>
                        <a:rPr lang="en-US" sz="14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2040566"/>
                  </a:ext>
                </a:extLst>
              </a:tr>
              <a:tr h="347859">
                <a:tc>
                  <a:txBody>
                    <a:bodyPr/>
                    <a:lstStyle/>
                    <a:p>
                      <a:r>
                        <a:rPr lang="en-US" sz="1400" dirty="0"/>
                        <a:t>21</a:t>
                      </a:r>
                    </a:p>
                  </a:txBody>
                  <a:tcPr>
                    <a:lnR w="12700" cap="flat" cmpd="sng" algn="ctr">
                      <a:solidFill>
                        <a:schemeClr val="tx1"/>
                      </a:solidFill>
                      <a:prstDash val="solid"/>
                      <a:round/>
                      <a:headEnd type="none" w="med" len="med"/>
                      <a:tailEnd type="none" w="med" len="med"/>
                    </a:lnR>
                  </a:tcPr>
                </a:tc>
                <a:tc>
                  <a:txBody>
                    <a:bodyPr/>
                    <a:lstStyle/>
                    <a:p>
                      <a:r>
                        <a:rPr lang="en-US" sz="1400"/>
                        <a:t>1</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547408"/>
                  </a:ext>
                </a:extLst>
              </a:tr>
              <a:tr h="347859">
                <a:tc>
                  <a:txBody>
                    <a:bodyPr/>
                    <a:lstStyle/>
                    <a:p>
                      <a:r>
                        <a:rPr lang="en-US" sz="1400"/>
                        <a:t>10</a:t>
                      </a:r>
                      <a:endParaRPr lang="en-US" sz="1400" dirty="0"/>
                    </a:p>
                  </a:txBody>
                  <a:tcPr>
                    <a:lnR w="12700" cap="flat" cmpd="sng" algn="ctr">
                      <a:solidFill>
                        <a:schemeClr val="tx1"/>
                      </a:solidFill>
                      <a:prstDash val="solid"/>
                      <a:round/>
                      <a:headEnd type="none" w="med" len="med"/>
                      <a:tailEnd type="none" w="med" len="med"/>
                    </a:lnR>
                  </a:tcPr>
                </a:tc>
                <a:tc>
                  <a:txBody>
                    <a:bodyPr/>
                    <a:lstStyle/>
                    <a:p>
                      <a:r>
                        <a:rPr lang="en-US" sz="1400"/>
                        <a:t>0</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2864551"/>
                  </a:ext>
                </a:extLst>
              </a:tr>
              <a:tr h="347859">
                <a:tc>
                  <a:txBody>
                    <a:bodyPr/>
                    <a:lstStyle/>
                    <a:p>
                      <a:r>
                        <a:rPr lang="en-US" sz="1400"/>
                        <a:t>5</a:t>
                      </a:r>
                      <a:endParaRPr lang="en-US" sz="1400" dirty="0"/>
                    </a:p>
                  </a:txBody>
                  <a:tcPr>
                    <a:lnR w="12700" cap="flat" cmpd="sng" algn="ctr">
                      <a:solidFill>
                        <a:schemeClr val="tx1"/>
                      </a:solidFill>
                      <a:prstDash val="solid"/>
                      <a:round/>
                      <a:headEnd type="none" w="med" len="med"/>
                      <a:tailEnd type="none" w="med" len="med"/>
                    </a:lnR>
                  </a:tcPr>
                </a:tc>
                <a:tc>
                  <a:txBody>
                    <a:bodyPr/>
                    <a:lstStyle/>
                    <a:p>
                      <a:r>
                        <a:rPr lang="en-US" sz="1400"/>
                        <a:t>1</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0906196"/>
                  </a:ext>
                </a:extLst>
              </a:tr>
              <a:tr h="347859">
                <a:tc>
                  <a:txBody>
                    <a:bodyPr/>
                    <a:lstStyle/>
                    <a:p>
                      <a:r>
                        <a:rPr lang="en-US" sz="1400"/>
                        <a:t>2</a:t>
                      </a:r>
                      <a:endParaRPr lang="en-US" sz="1400" dirty="0"/>
                    </a:p>
                  </a:txBody>
                  <a:tcPr>
                    <a:lnR w="12700" cap="flat" cmpd="sng" algn="ctr">
                      <a:solidFill>
                        <a:schemeClr val="tx1"/>
                      </a:solidFill>
                      <a:prstDash val="solid"/>
                      <a:round/>
                      <a:headEnd type="none" w="med" len="med"/>
                      <a:tailEnd type="none" w="med" len="med"/>
                    </a:lnR>
                  </a:tcPr>
                </a:tc>
                <a:tc>
                  <a:txBody>
                    <a:bodyPr/>
                    <a:lstStyle/>
                    <a:p>
                      <a:r>
                        <a:rPr lang="en-US" sz="1400"/>
                        <a:t>0</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8691302"/>
                  </a:ext>
                </a:extLst>
              </a:tr>
              <a:tr h="347859">
                <a:tc>
                  <a:txBody>
                    <a:bodyPr/>
                    <a:lstStyle/>
                    <a:p>
                      <a:r>
                        <a:rPr lang="en-US" sz="1400" dirty="0"/>
                        <a:t>1</a:t>
                      </a:r>
                    </a:p>
                  </a:txBody>
                  <a:tcPr>
                    <a:lnR w="12700" cap="flat" cmpd="sng" algn="ctr">
                      <a:solidFill>
                        <a:schemeClr val="tx1"/>
                      </a:solidFill>
                      <a:prstDash val="solid"/>
                      <a:round/>
                      <a:headEnd type="none" w="med" len="med"/>
                      <a:tailEnd type="none" w="med" len="med"/>
                    </a:lnR>
                  </a:tcPr>
                </a:tc>
                <a:tc>
                  <a:txBody>
                    <a:bodyPr/>
                    <a:lstStyle/>
                    <a:p>
                      <a:r>
                        <a:rPr lang="en-US" sz="14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4617654"/>
                  </a:ext>
                </a:extLst>
              </a:tr>
            </a:tbl>
          </a:graphicData>
        </a:graphic>
      </p:graphicFrame>
      <p:cxnSp>
        <p:nvCxnSpPr>
          <p:cNvPr id="8" name="Straight Arrow Connector 7">
            <a:extLst>
              <a:ext uri="{FF2B5EF4-FFF2-40B4-BE49-F238E27FC236}">
                <a16:creationId xmlns:a16="http://schemas.microsoft.com/office/drawing/2014/main" id="{845CAA06-AE63-937D-33AC-CF423F4FDAA8}"/>
              </a:ext>
            </a:extLst>
          </p:cNvPr>
          <p:cNvCxnSpPr>
            <a:cxnSpLocks/>
          </p:cNvCxnSpPr>
          <p:nvPr/>
        </p:nvCxnSpPr>
        <p:spPr>
          <a:xfrm flipV="1">
            <a:off x="11784562" y="2828925"/>
            <a:ext cx="0" cy="23429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17316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CF719-EE20-564E-7726-709B2ED7820E}"/>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DAEF55C9-A0E8-BEF6-5973-9A58D5BBA3AD}"/>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Decimal to binary conversion</a:t>
            </a:r>
          </a:p>
        </p:txBody>
      </p:sp>
      <p:sp>
        <p:nvSpPr>
          <p:cNvPr id="11" name="Slide Number Placeholder 10">
            <a:extLst>
              <a:ext uri="{FF2B5EF4-FFF2-40B4-BE49-F238E27FC236}">
                <a16:creationId xmlns:a16="http://schemas.microsoft.com/office/drawing/2014/main" id="{5182FD4D-A880-2F7C-C75C-9EDF82923061}"/>
              </a:ext>
            </a:extLst>
          </p:cNvPr>
          <p:cNvSpPr>
            <a:spLocks noGrp="1"/>
          </p:cNvSpPr>
          <p:nvPr>
            <p:ph type="sldNum" sz="quarter" idx="12"/>
          </p:nvPr>
        </p:nvSpPr>
        <p:spPr/>
        <p:txBody>
          <a:bodyPr/>
          <a:lstStyle/>
          <a:p>
            <a:fld id="{CC057153-B650-4DEB-B370-79DDCFDCE934}" type="slidenum">
              <a:rPr lang="en-US" smtClean="0"/>
              <a:t>54</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73AEA624-9A50-1435-3EBD-480E6E475BA9}"/>
                  </a:ext>
                </a:extLst>
              </p:cNvPr>
              <p:cNvSpPr>
                <a:spLocks noGrp="1"/>
              </p:cNvSpPr>
              <p:nvPr>
                <p:ph idx="1"/>
              </p:nvPr>
            </p:nvSpPr>
            <p:spPr>
              <a:xfrm>
                <a:off x="612647" y="1471617"/>
                <a:ext cx="10653579" cy="5062786"/>
              </a:xfrm>
            </p:spPr>
            <p:txBody>
              <a:bodyPr>
                <a:normAutofit fontScale="92500"/>
              </a:bodyPr>
              <a:lstStyle/>
              <a:p>
                <a:r>
                  <a:rPr lang="en-US" dirty="0"/>
                  <a:t>Repeatedly divide the number by 2. The remainder goes to each column, from right to left.</a:t>
                </a:r>
              </a:p>
              <a:p>
                <a:r>
                  <a:rPr lang="en-US" dirty="0"/>
                  <a:t>Example: Convert the decimal number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84</m:t>
                        </m:r>
                      </m:e>
                      <m:sub>
                        <m:r>
                          <a:rPr lang="en-US" b="0" i="1" smtClean="0">
                            <a:latin typeface="Cambria Math" panose="02040503050406030204" pitchFamily="18" charset="0"/>
                          </a:rPr>
                          <m:t>10</m:t>
                        </m:r>
                      </m:sub>
                    </m:sSub>
                  </m:oMath>
                </a14:m>
                <a:r>
                  <a:rPr lang="en-US" dirty="0"/>
                  <a:t> to binary.</a:t>
                </a:r>
              </a:p>
              <a:p>
                <a:pPr lvl="1"/>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84</m:t>
                        </m:r>
                      </m:num>
                      <m:den>
                        <m:r>
                          <a:rPr lang="en-US" b="0" i="1" smtClean="0">
                            <a:latin typeface="Cambria Math" panose="02040503050406030204" pitchFamily="18" charset="0"/>
                          </a:rPr>
                          <m:t>2</m:t>
                        </m:r>
                      </m:den>
                    </m:f>
                    <m:r>
                      <a:rPr lang="en-US" b="0" i="1" smtClean="0">
                        <a:latin typeface="Cambria Math" panose="02040503050406030204" pitchFamily="18" charset="0"/>
                      </a:rPr>
                      <m:t>=42</m:t>
                    </m:r>
                  </m:oMath>
                </a14:m>
                <a:r>
                  <a:rPr lang="en-US" dirty="0"/>
                  <a:t> with a remainder of 0, so 0 goes in the 1’s column.</a:t>
                </a:r>
              </a:p>
              <a:p>
                <a:pPr lvl="1"/>
                <a14:m>
                  <m:oMath xmlns:m="http://schemas.openxmlformats.org/officeDocument/2006/math">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42</m:t>
                        </m:r>
                      </m:num>
                      <m:den>
                        <m:r>
                          <a:rPr lang="en-US" b="0" i="1" dirty="0" smtClean="0">
                            <a:latin typeface="Cambria Math" panose="02040503050406030204" pitchFamily="18" charset="0"/>
                          </a:rPr>
                          <m:t>2</m:t>
                        </m:r>
                      </m:den>
                    </m:f>
                    <m:r>
                      <a:rPr lang="en-US" b="0" i="1" dirty="0" smtClean="0">
                        <a:latin typeface="Cambria Math" panose="02040503050406030204" pitchFamily="18" charset="0"/>
                      </a:rPr>
                      <m:t>=21</m:t>
                    </m:r>
                  </m:oMath>
                </a14:m>
                <a:r>
                  <a:rPr lang="en-US" dirty="0"/>
                  <a:t> with a remainder of 0, so 0 goes in the 2’s column.</a:t>
                </a:r>
              </a:p>
              <a:p>
                <a:pPr lvl="1"/>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2</m:t>
                        </m:r>
                        <m:r>
                          <a:rPr lang="en-US" b="0" i="1" dirty="0" smtClean="0">
                            <a:latin typeface="Cambria Math" panose="02040503050406030204" pitchFamily="18" charset="0"/>
                          </a:rPr>
                          <m:t>1</m:t>
                        </m:r>
                      </m:num>
                      <m:den>
                        <m:r>
                          <a:rPr lang="en-US" b="0" i="1" dirty="0" smtClean="0">
                            <a:latin typeface="Cambria Math" panose="02040503050406030204" pitchFamily="18" charset="0"/>
                          </a:rPr>
                          <m:t>2</m:t>
                        </m:r>
                      </m:den>
                    </m:f>
                    <m:r>
                      <a:rPr lang="en-US" b="0" i="1" dirty="0" smtClean="0">
                        <a:latin typeface="Cambria Math" panose="02040503050406030204" pitchFamily="18" charset="0"/>
                      </a:rPr>
                      <m:t>=10</m:t>
                    </m:r>
                  </m:oMath>
                </a14:m>
                <a:r>
                  <a:rPr lang="en-US" dirty="0"/>
                  <a:t> with a remainder of 1, so there is a 1 going to the 4s column.</a:t>
                </a:r>
              </a:p>
              <a:p>
                <a:pPr lvl="1"/>
                <a14:m>
                  <m:oMath xmlns:m="http://schemas.openxmlformats.org/officeDocument/2006/math">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10</m:t>
                        </m:r>
                      </m:num>
                      <m:den>
                        <m:r>
                          <a:rPr lang="en-US" b="0" i="1" dirty="0" smtClean="0">
                            <a:latin typeface="Cambria Math" panose="02040503050406030204" pitchFamily="18" charset="0"/>
                          </a:rPr>
                          <m:t>2</m:t>
                        </m:r>
                      </m:den>
                    </m:f>
                    <m:r>
                      <a:rPr lang="en-US" b="0" i="1" dirty="0" smtClean="0">
                        <a:latin typeface="Cambria Math" panose="02040503050406030204" pitchFamily="18" charset="0"/>
                      </a:rPr>
                      <m:t>=5 </m:t>
                    </m:r>
                    <m:r>
                      <m:rPr>
                        <m:nor/>
                      </m:rPr>
                      <a:rPr lang="en-US" i="0" dirty="0"/>
                      <m:t>with a remainder of 0</m:t>
                    </m:r>
                  </m:oMath>
                </a14:m>
                <a:r>
                  <a:rPr lang="en-US" dirty="0"/>
                  <a:t>, so there is a 0 in the 8's column. </a:t>
                </a:r>
              </a:p>
              <a:p>
                <a:pPr lvl="1"/>
                <a14:m>
                  <m:oMath xmlns:m="http://schemas.openxmlformats.org/officeDocument/2006/math">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5</m:t>
                        </m:r>
                      </m:num>
                      <m:den>
                        <m:r>
                          <a:rPr lang="en-US" b="0" i="1" dirty="0" smtClean="0">
                            <a:latin typeface="Cambria Math" panose="02040503050406030204" pitchFamily="18" charset="0"/>
                          </a:rPr>
                          <m:t>2</m:t>
                        </m:r>
                      </m:den>
                    </m:f>
                    <m:r>
                      <a:rPr lang="en-US" b="0" i="1" dirty="0" smtClean="0">
                        <a:latin typeface="Cambria Math" panose="02040503050406030204" pitchFamily="18" charset="0"/>
                      </a:rPr>
                      <m:t>=2</m:t>
                    </m:r>
                  </m:oMath>
                </a14:m>
                <a:r>
                  <a:rPr lang="en-US" dirty="0"/>
                  <a:t> with a remainder of 1, so there is a 1 going to the 16’s column. </a:t>
                </a:r>
              </a:p>
              <a:p>
                <a:pPr lvl="1"/>
                <a14:m>
                  <m:oMath xmlns:m="http://schemas.openxmlformats.org/officeDocument/2006/math">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2</m:t>
                        </m:r>
                      </m:num>
                      <m:den>
                        <m:r>
                          <a:rPr lang="en-US" b="0" i="1" dirty="0" smtClean="0">
                            <a:latin typeface="Cambria Math" panose="02040503050406030204" pitchFamily="18" charset="0"/>
                          </a:rPr>
                          <m:t>2</m:t>
                        </m:r>
                      </m:den>
                    </m:f>
                    <m:r>
                      <a:rPr lang="en-US" b="0" i="1" dirty="0" smtClean="0">
                        <a:latin typeface="Cambria Math" panose="02040503050406030204" pitchFamily="18" charset="0"/>
                      </a:rPr>
                      <m:t>=1</m:t>
                    </m:r>
                  </m:oMath>
                </a14:m>
                <a:r>
                  <a:rPr lang="en-US" dirty="0"/>
                  <a:t>, with a remainder of 0, so 0 goes in the 32’s column.</a:t>
                </a:r>
              </a:p>
              <a:p>
                <a:pPr lvl="1"/>
                <a14:m>
                  <m:oMath xmlns:m="http://schemas.openxmlformats.org/officeDocument/2006/math">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1</m:t>
                        </m:r>
                      </m:num>
                      <m:den>
                        <m:r>
                          <a:rPr lang="en-US" b="0" i="1" dirty="0" smtClean="0">
                            <a:latin typeface="Cambria Math" panose="02040503050406030204" pitchFamily="18" charset="0"/>
                          </a:rPr>
                          <m:t>2</m:t>
                        </m:r>
                      </m:den>
                    </m:f>
                    <m:r>
                      <a:rPr lang="en-US" b="0" i="1" dirty="0" smtClean="0">
                        <a:latin typeface="Cambria Math" panose="02040503050406030204" pitchFamily="18" charset="0"/>
                      </a:rPr>
                      <m:t>=0</m:t>
                    </m:r>
                  </m:oMath>
                </a14:m>
                <a:r>
                  <a:rPr lang="en-US" dirty="0"/>
                  <a:t>, with a remainder of 1, so 1 goes in the 64’s column.</a:t>
                </a:r>
              </a:p>
              <a:p>
                <a:r>
                  <a:rPr lang="en-US" dirty="0"/>
                  <a:t>Putting this all together,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84</m:t>
                        </m:r>
                      </m:e>
                      <m:sub>
                        <m:r>
                          <a:rPr lang="en-US" b="0" i="1" dirty="0" smtClean="0">
                            <a:latin typeface="Cambria Math" panose="02040503050406030204" pitchFamily="18" charset="0"/>
                          </a:rPr>
                          <m:t>10</m:t>
                        </m:r>
                      </m:sub>
                    </m:sSub>
                    <m:r>
                      <a:rPr lang="en-US" i="1" dirty="0" smtClean="0">
                        <a:latin typeface="Cambria Math" panose="02040503050406030204" pitchFamily="18" charset="0"/>
                      </a:rPr>
                      <m:t> = </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1010100</m:t>
                        </m:r>
                      </m:e>
                      <m:sub>
                        <m:r>
                          <a:rPr lang="en-US" b="0" i="1" dirty="0" smtClean="0">
                            <a:latin typeface="Cambria Math" panose="02040503050406030204" pitchFamily="18" charset="0"/>
                          </a:rPr>
                          <m:t>2</m:t>
                        </m:r>
                      </m:sub>
                    </m:sSub>
                  </m:oMath>
                </a14:m>
                <a:r>
                  <a:rPr lang="en-US" dirty="0"/>
                  <a:t>.</a:t>
                </a:r>
              </a:p>
            </p:txBody>
          </p:sp>
        </mc:Choice>
        <mc:Fallback xmlns="">
          <p:sp>
            <p:nvSpPr>
              <p:cNvPr id="4" name="Content Placeholder 3">
                <a:extLst>
                  <a:ext uri="{FF2B5EF4-FFF2-40B4-BE49-F238E27FC236}">
                    <a16:creationId xmlns:a16="http://schemas.microsoft.com/office/drawing/2014/main" id="{73AEA624-9A50-1435-3EBD-480E6E475BA9}"/>
                  </a:ext>
                </a:extLst>
              </p:cNvPr>
              <p:cNvSpPr>
                <a:spLocks noGrp="1" noRot="1" noChangeAspect="1" noMove="1" noResize="1" noEditPoints="1" noAdjustHandles="1" noChangeArrowheads="1" noChangeShapeType="1" noTextEdit="1"/>
              </p:cNvSpPr>
              <p:nvPr>
                <p:ph idx="1"/>
              </p:nvPr>
            </p:nvSpPr>
            <p:spPr>
              <a:xfrm>
                <a:off x="612647" y="1471617"/>
                <a:ext cx="10653579" cy="5062786"/>
              </a:xfrm>
              <a:blipFill>
                <a:blip r:embed="rId3"/>
                <a:stretch>
                  <a:fillRect l="-476"/>
                </a:stretch>
              </a:blipFill>
            </p:spPr>
            <p:txBody>
              <a:bodyPr/>
              <a:lstStyle/>
              <a:p>
                <a:r>
                  <a:rPr lang="en-US">
                    <a:noFill/>
                  </a:rPr>
                  <a:t> </a:t>
                </a:r>
              </a:p>
            </p:txBody>
          </p:sp>
        </mc:Fallback>
      </mc:AlternateContent>
      <p:graphicFrame>
        <p:nvGraphicFramePr>
          <p:cNvPr id="7" name="Table 6">
            <a:extLst>
              <a:ext uri="{FF2B5EF4-FFF2-40B4-BE49-F238E27FC236}">
                <a16:creationId xmlns:a16="http://schemas.microsoft.com/office/drawing/2014/main" id="{F4701353-EB71-31DD-0B57-7910FDC723AB}"/>
              </a:ext>
            </a:extLst>
          </p:cNvPr>
          <p:cNvGraphicFramePr>
            <a:graphicFrameLocks noGrp="1"/>
          </p:cNvGraphicFramePr>
          <p:nvPr/>
        </p:nvGraphicFramePr>
        <p:xfrm>
          <a:off x="8577811" y="2128125"/>
          <a:ext cx="3054351" cy="3043766"/>
        </p:xfrm>
        <a:graphic>
          <a:graphicData uri="http://schemas.openxmlformats.org/drawingml/2006/table">
            <a:tbl>
              <a:tblPr firstRow="1" bandRow="1">
                <a:tableStyleId>{5940675A-B579-460E-94D1-54222C63F5DA}</a:tableStyleId>
              </a:tblPr>
              <a:tblGrid>
                <a:gridCol w="896939">
                  <a:extLst>
                    <a:ext uri="{9D8B030D-6E8A-4147-A177-3AD203B41FA5}">
                      <a16:colId xmlns:a16="http://schemas.microsoft.com/office/drawing/2014/main" val="3162168177"/>
                    </a:ext>
                  </a:extLst>
                </a:gridCol>
                <a:gridCol w="1414463">
                  <a:extLst>
                    <a:ext uri="{9D8B030D-6E8A-4147-A177-3AD203B41FA5}">
                      <a16:colId xmlns:a16="http://schemas.microsoft.com/office/drawing/2014/main" val="996794551"/>
                    </a:ext>
                  </a:extLst>
                </a:gridCol>
                <a:gridCol w="742949">
                  <a:extLst>
                    <a:ext uri="{9D8B030D-6E8A-4147-A177-3AD203B41FA5}">
                      <a16:colId xmlns:a16="http://schemas.microsoft.com/office/drawing/2014/main" val="1908489462"/>
                    </a:ext>
                  </a:extLst>
                </a:gridCol>
              </a:tblGrid>
              <a:tr h="608753">
                <a:tc>
                  <a:txBody>
                    <a:bodyPr/>
                    <a:lstStyle/>
                    <a:p>
                      <a:r>
                        <a:rPr lang="en-US" sz="1400" b="1" dirty="0"/>
                        <a:t>Divide by 2</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386680"/>
                  </a:ext>
                </a:extLst>
              </a:tr>
              <a:tr h="347859">
                <a:tc>
                  <a:txBody>
                    <a:bodyPr/>
                    <a:lstStyle/>
                    <a:p>
                      <a:r>
                        <a:rPr lang="en-US" sz="1400" dirty="0"/>
                        <a:t>84</a:t>
                      </a:r>
                    </a:p>
                  </a:txBody>
                  <a:tcPr>
                    <a:lnR w="12700" cap="flat" cmpd="sng" algn="ctr">
                      <a:solidFill>
                        <a:schemeClr val="tx1"/>
                      </a:solidFill>
                      <a:prstDash val="solid"/>
                      <a:round/>
                      <a:headEnd type="none" w="med" len="med"/>
                      <a:tailEnd type="none" w="med" len="med"/>
                    </a:lnR>
                  </a:tcPr>
                </a:tc>
                <a:tc>
                  <a:txBody>
                    <a:bodyPr/>
                    <a:lstStyle/>
                    <a:p>
                      <a:r>
                        <a:rPr lang="en-US" sz="14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0771040"/>
                  </a:ext>
                </a:extLst>
              </a:tr>
              <a:tr h="347859">
                <a:tc>
                  <a:txBody>
                    <a:bodyPr/>
                    <a:lstStyle/>
                    <a:p>
                      <a:r>
                        <a:rPr lang="en-US" sz="1400" dirty="0"/>
                        <a:t>42</a:t>
                      </a:r>
                    </a:p>
                  </a:txBody>
                  <a:tcPr>
                    <a:lnR w="12700" cap="flat" cmpd="sng" algn="ctr">
                      <a:solidFill>
                        <a:schemeClr val="tx1"/>
                      </a:solidFill>
                      <a:prstDash val="solid"/>
                      <a:round/>
                      <a:headEnd type="none" w="med" len="med"/>
                      <a:tailEnd type="none" w="med" len="med"/>
                    </a:lnR>
                  </a:tcPr>
                </a:tc>
                <a:tc>
                  <a:txBody>
                    <a:bodyPr/>
                    <a:lstStyle/>
                    <a:p>
                      <a:r>
                        <a:rPr lang="en-US" sz="14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2040566"/>
                  </a:ext>
                </a:extLst>
              </a:tr>
              <a:tr h="347859">
                <a:tc>
                  <a:txBody>
                    <a:bodyPr/>
                    <a:lstStyle/>
                    <a:p>
                      <a:r>
                        <a:rPr lang="en-US" sz="1400" dirty="0"/>
                        <a:t>21</a:t>
                      </a:r>
                    </a:p>
                  </a:txBody>
                  <a:tcPr>
                    <a:lnR w="12700" cap="flat" cmpd="sng" algn="ctr">
                      <a:solidFill>
                        <a:schemeClr val="tx1"/>
                      </a:solidFill>
                      <a:prstDash val="solid"/>
                      <a:round/>
                      <a:headEnd type="none" w="med" len="med"/>
                      <a:tailEnd type="none" w="med" len="med"/>
                    </a:lnR>
                  </a:tcPr>
                </a:tc>
                <a:tc>
                  <a:txBody>
                    <a:bodyPr/>
                    <a:lstStyle/>
                    <a:p>
                      <a:r>
                        <a:rPr lang="en-US" sz="1400"/>
                        <a:t>1</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547408"/>
                  </a:ext>
                </a:extLst>
              </a:tr>
              <a:tr h="347859">
                <a:tc>
                  <a:txBody>
                    <a:bodyPr/>
                    <a:lstStyle/>
                    <a:p>
                      <a:r>
                        <a:rPr lang="en-US" sz="1400"/>
                        <a:t>10</a:t>
                      </a:r>
                      <a:endParaRPr lang="en-US" sz="1400" dirty="0"/>
                    </a:p>
                  </a:txBody>
                  <a:tcPr>
                    <a:lnR w="12700" cap="flat" cmpd="sng" algn="ctr">
                      <a:solidFill>
                        <a:schemeClr val="tx1"/>
                      </a:solidFill>
                      <a:prstDash val="solid"/>
                      <a:round/>
                      <a:headEnd type="none" w="med" len="med"/>
                      <a:tailEnd type="none" w="med" len="med"/>
                    </a:lnR>
                  </a:tcPr>
                </a:tc>
                <a:tc>
                  <a:txBody>
                    <a:bodyPr/>
                    <a:lstStyle/>
                    <a:p>
                      <a:r>
                        <a:rPr lang="en-US" sz="1400"/>
                        <a:t>0</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2864551"/>
                  </a:ext>
                </a:extLst>
              </a:tr>
              <a:tr h="347859">
                <a:tc>
                  <a:txBody>
                    <a:bodyPr/>
                    <a:lstStyle/>
                    <a:p>
                      <a:r>
                        <a:rPr lang="en-US" sz="1400"/>
                        <a:t>5</a:t>
                      </a:r>
                      <a:endParaRPr lang="en-US" sz="1400" dirty="0"/>
                    </a:p>
                  </a:txBody>
                  <a:tcPr>
                    <a:lnR w="12700" cap="flat" cmpd="sng" algn="ctr">
                      <a:solidFill>
                        <a:schemeClr val="tx1"/>
                      </a:solidFill>
                      <a:prstDash val="solid"/>
                      <a:round/>
                      <a:headEnd type="none" w="med" len="med"/>
                      <a:tailEnd type="none" w="med" len="med"/>
                    </a:lnR>
                  </a:tcPr>
                </a:tc>
                <a:tc>
                  <a:txBody>
                    <a:bodyPr/>
                    <a:lstStyle/>
                    <a:p>
                      <a:r>
                        <a:rPr lang="en-US" sz="1400"/>
                        <a:t>1</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0906196"/>
                  </a:ext>
                </a:extLst>
              </a:tr>
              <a:tr h="347859">
                <a:tc>
                  <a:txBody>
                    <a:bodyPr/>
                    <a:lstStyle/>
                    <a:p>
                      <a:r>
                        <a:rPr lang="en-US" sz="1400"/>
                        <a:t>2</a:t>
                      </a:r>
                      <a:endParaRPr lang="en-US" sz="1400" dirty="0"/>
                    </a:p>
                  </a:txBody>
                  <a:tcPr>
                    <a:lnR w="12700" cap="flat" cmpd="sng" algn="ctr">
                      <a:solidFill>
                        <a:schemeClr val="tx1"/>
                      </a:solidFill>
                      <a:prstDash val="solid"/>
                      <a:round/>
                      <a:headEnd type="none" w="med" len="med"/>
                      <a:tailEnd type="none" w="med" len="med"/>
                    </a:lnR>
                  </a:tcPr>
                </a:tc>
                <a:tc>
                  <a:txBody>
                    <a:bodyPr/>
                    <a:lstStyle/>
                    <a:p>
                      <a:r>
                        <a:rPr lang="en-US" sz="1400"/>
                        <a:t>0</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8691302"/>
                  </a:ext>
                </a:extLst>
              </a:tr>
              <a:tr h="347859">
                <a:tc>
                  <a:txBody>
                    <a:bodyPr/>
                    <a:lstStyle/>
                    <a:p>
                      <a:r>
                        <a:rPr lang="en-US" sz="1400" dirty="0"/>
                        <a:t>1</a:t>
                      </a:r>
                    </a:p>
                  </a:txBody>
                  <a:tcPr>
                    <a:lnR w="12700" cap="flat" cmpd="sng" algn="ctr">
                      <a:solidFill>
                        <a:schemeClr val="tx1"/>
                      </a:solidFill>
                      <a:prstDash val="solid"/>
                      <a:round/>
                      <a:headEnd type="none" w="med" len="med"/>
                      <a:tailEnd type="none" w="med" len="med"/>
                    </a:lnR>
                  </a:tcPr>
                </a:tc>
                <a:tc>
                  <a:txBody>
                    <a:bodyPr/>
                    <a:lstStyle/>
                    <a:p>
                      <a:r>
                        <a:rPr lang="en-US" sz="14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4617654"/>
                  </a:ext>
                </a:extLst>
              </a:tr>
            </a:tbl>
          </a:graphicData>
        </a:graphic>
      </p:graphicFrame>
      <p:cxnSp>
        <p:nvCxnSpPr>
          <p:cNvPr id="8" name="Straight Arrow Connector 7">
            <a:extLst>
              <a:ext uri="{FF2B5EF4-FFF2-40B4-BE49-F238E27FC236}">
                <a16:creationId xmlns:a16="http://schemas.microsoft.com/office/drawing/2014/main" id="{062DEA04-3167-DE89-72FA-99F6B94598E5}"/>
              </a:ext>
            </a:extLst>
          </p:cNvPr>
          <p:cNvCxnSpPr>
            <a:cxnSpLocks/>
          </p:cNvCxnSpPr>
          <p:nvPr/>
        </p:nvCxnSpPr>
        <p:spPr>
          <a:xfrm flipV="1">
            <a:off x="11784562" y="2828925"/>
            <a:ext cx="0" cy="23429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D7BF9189-4D7F-4D7F-854C-50C523D6BEAC}"/>
              </a:ext>
            </a:extLst>
          </p:cNvPr>
          <p:cNvGraphicFramePr>
            <a:graphicFrameLocks noGrp="1"/>
          </p:cNvGraphicFramePr>
          <p:nvPr>
            <p:extLst>
              <p:ext uri="{D42A27DB-BD31-4B8C-83A1-F6EECF244321}">
                <p14:modId xmlns:p14="http://schemas.microsoft.com/office/powerpoint/2010/main" val="4015941774"/>
              </p:ext>
            </p:extLst>
          </p:nvPr>
        </p:nvGraphicFramePr>
        <p:xfrm>
          <a:off x="7454704" y="5581271"/>
          <a:ext cx="4642916" cy="1112520"/>
        </p:xfrm>
        <a:graphic>
          <a:graphicData uri="http://schemas.openxmlformats.org/drawingml/2006/table">
            <a:tbl>
              <a:tblPr firstRow="1" bandRow="1">
                <a:tableStyleId>{5940675A-B579-460E-94D1-54222C63F5DA}</a:tableStyleId>
              </a:tblPr>
              <a:tblGrid>
                <a:gridCol w="692468">
                  <a:extLst>
                    <a:ext uri="{9D8B030D-6E8A-4147-A177-3AD203B41FA5}">
                      <a16:colId xmlns:a16="http://schemas.microsoft.com/office/drawing/2014/main" val="492200816"/>
                    </a:ext>
                  </a:extLst>
                </a:gridCol>
                <a:gridCol w="658408">
                  <a:extLst>
                    <a:ext uri="{9D8B030D-6E8A-4147-A177-3AD203B41FA5}">
                      <a16:colId xmlns:a16="http://schemas.microsoft.com/office/drawing/2014/main" val="2924573515"/>
                    </a:ext>
                  </a:extLst>
                </a:gridCol>
                <a:gridCol w="658408">
                  <a:extLst>
                    <a:ext uri="{9D8B030D-6E8A-4147-A177-3AD203B41FA5}">
                      <a16:colId xmlns:a16="http://schemas.microsoft.com/office/drawing/2014/main" val="3372391196"/>
                    </a:ext>
                  </a:extLst>
                </a:gridCol>
                <a:gridCol w="658408">
                  <a:extLst>
                    <a:ext uri="{9D8B030D-6E8A-4147-A177-3AD203B41FA5}">
                      <a16:colId xmlns:a16="http://schemas.microsoft.com/office/drawing/2014/main" val="385389857"/>
                    </a:ext>
                  </a:extLst>
                </a:gridCol>
                <a:gridCol w="658408">
                  <a:extLst>
                    <a:ext uri="{9D8B030D-6E8A-4147-A177-3AD203B41FA5}">
                      <a16:colId xmlns:a16="http://schemas.microsoft.com/office/drawing/2014/main" val="1500213618"/>
                    </a:ext>
                  </a:extLst>
                </a:gridCol>
                <a:gridCol w="658408">
                  <a:extLst>
                    <a:ext uri="{9D8B030D-6E8A-4147-A177-3AD203B41FA5}">
                      <a16:colId xmlns:a16="http://schemas.microsoft.com/office/drawing/2014/main" val="2324606823"/>
                    </a:ext>
                  </a:extLst>
                </a:gridCol>
                <a:gridCol w="658408">
                  <a:extLst>
                    <a:ext uri="{9D8B030D-6E8A-4147-A177-3AD203B41FA5}">
                      <a16:colId xmlns:a16="http://schemas.microsoft.com/office/drawing/2014/main" val="3306935064"/>
                    </a:ext>
                  </a:extLst>
                </a:gridCol>
              </a:tblGrid>
              <a:tr h="370840">
                <a:tc>
                  <a:txBody>
                    <a:bodyPr/>
                    <a:lstStyle/>
                    <a:p>
                      <a:r>
                        <a:rPr lang="en-US" sz="1600"/>
                        <a:t>64</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32</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16</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8</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a:t>4</a:t>
                      </a:r>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dirty="0"/>
                        <a:t>2</a:t>
                      </a:r>
                    </a:p>
                  </a:txBody>
                  <a:tcPr>
                    <a:lnB w="12700" cap="flat" cmpd="sng" algn="ctr">
                      <a:solidFill>
                        <a:schemeClr val="tx1"/>
                      </a:solidFill>
                      <a:prstDash val="solid"/>
                      <a:round/>
                      <a:headEnd type="none" w="med" len="med"/>
                      <a:tailEnd type="none" w="med" len="med"/>
                    </a:lnB>
                  </a:tcPr>
                </a:tc>
                <a:tc>
                  <a:txBody>
                    <a:bodyPr/>
                    <a:lstStyle/>
                    <a:p>
                      <a:r>
                        <a:rPr lang="en-US" sz="1600" dirty="0"/>
                        <a:t>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01436"/>
                  </a:ext>
                </a:extLst>
              </a:tr>
              <a:tr h="370840">
                <a:tc>
                  <a:txBody>
                    <a:bodyPr/>
                    <a:lstStyle/>
                    <a:p>
                      <a:r>
                        <a:rPr lang="en-US" sz="1600"/>
                        <a:t>1</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t>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t>1</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t>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6367913"/>
                  </a:ext>
                </a:extLst>
              </a:tr>
              <a:tr h="370840">
                <a:tc>
                  <a:txBody>
                    <a:bodyPr/>
                    <a:lstStyle/>
                    <a:p>
                      <a:r>
                        <a:rPr lang="en-US" sz="1600" dirty="0"/>
                        <a:t>MSB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600"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t>LSB</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07624111"/>
                  </a:ext>
                </a:extLst>
              </a:tr>
            </a:tbl>
          </a:graphicData>
        </a:graphic>
      </p:graphicFrame>
    </p:spTree>
    <p:extLst>
      <p:ext uri="{BB962C8B-B14F-4D97-AF65-F5344CB8AC3E}">
        <p14:creationId xmlns:p14="http://schemas.microsoft.com/office/powerpoint/2010/main" val="19236794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06BF6-BF6C-31F8-18B7-37437362C68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A39BD45-E854-8A19-3E60-C7227ED3BC74}"/>
                  </a:ext>
                </a:extLst>
              </p:cNvPr>
              <p:cNvSpPr>
                <a:spLocks noGrp="1"/>
              </p:cNvSpPr>
              <p:nvPr>
                <p:ph idx="1"/>
              </p:nvPr>
            </p:nvSpPr>
            <p:spPr>
              <a:xfrm>
                <a:off x="612646" y="1289830"/>
                <a:ext cx="10653578" cy="5019530"/>
              </a:xfrm>
            </p:spPr>
            <p:txBody>
              <a:bodyPr vert="horz" lIns="91440" tIns="45720" rIns="91440" bIns="45720" rtlCol="0">
                <a:noAutofit/>
              </a:bodyPr>
              <a:lstStyle/>
              <a:p>
                <a:pPr>
                  <a:lnSpc>
                    <a:spcPct val="110000"/>
                  </a:lnSpc>
                </a:pPr>
                <a:r>
                  <a:rPr lang="en-US" sz="2400" dirty="0">
                    <a:solidFill>
                      <a:srgbClr val="202122"/>
                    </a:solidFill>
                    <a:latin typeface="Arial" panose="020B0604020202020204" pitchFamily="34" charset="0"/>
                  </a:rPr>
                  <a:t>Convert the following decimal numbers to their binary representation. </a:t>
                </a:r>
              </a:p>
              <a:p>
                <a:pPr lvl="1">
                  <a:lnSpc>
                    <a:spcPct val="110000"/>
                  </a:lnSpc>
                </a:pPr>
                <a14:m>
                  <m:oMath xmlns:m="http://schemas.openxmlformats.org/officeDocument/2006/math">
                    <m:sSub>
                      <m:sSubPr>
                        <m:ctrlPr>
                          <a:rPr lang="en-US" sz="2400" i="1" dirty="0" smtClean="0">
                            <a:solidFill>
                              <a:srgbClr val="202122"/>
                            </a:solidFill>
                            <a:latin typeface="Cambria Math" panose="02040503050406030204" pitchFamily="18" charset="0"/>
                          </a:rPr>
                        </m:ctrlPr>
                      </m:sSubPr>
                      <m:e>
                        <m:r>
                          <a:rPr lang="en-US" sz="2400" i="1" dirty="0" smtClean="0">
                            <a:solidFill>
                              <a:srgbClr val="202122"/>
                            </a:solidFill>
                            <a:latin typeface="Cambria Math" panose="02040503050406030204" pitchFamily="18" charset="0"/>
                          </a:rPr>
                          <m:t>1</m:t>
                        </m:r>
                        <m:r>
                          <a:rPr lang="en-US" sz="2400" b="0" i="1" dirty="0" smtClean="0">
                            <a:solidFill>
                              <a:srgbClr val="202122"/>
                            </a:solidFill>
                            <a:latin typeface="Cambria Math" panose="02040503050406030204" pitchFamily="18" charset="0"/>
                          </a:rPr>
                          <m:t>25</m:t>
                        </m:r>
                      </m:e>
                      <m:sub>
                        <m:r>
                          <a:rPr lang="en-US" sz="2400" b="0" i="1" dirty="0" smtClean="0">
                            <a:solidFill>
                              <a:srgbClr val="202122"/>
                            </a:solidFill>
                            <a:latin typeface="Cambria Math" panose="02040503050406030204" pitchFamily="18" charset="0"/>
                          </a:rPr>
                          <m:t>10</m:t>
                        </m:r>
                      </m:sub>
                    </m:sSub>
                  </m:oMath>
                </a14:m>
                <a:endParaRPr lang="en-US" sz="2400" dirty="0">
                  <a:solidFill>
                    <a:srgbClr val="202122"/>
                  </a:solidFill>
                  <a:latin typeface="Arial" panose="020B0604020202020204" pitchFamily="34" charset="0"/>
                </a:endParaRPr>
              </a:p>
              <a:p>
                <a:pPr lvl="1">
                  <a:lnSpc>
                    <a:spcPct val="110000"/>
                  </a:lnSpc>
                </a:pPr>
                <a14:m>
                  <m:oMath xmlns:m="http://schemas.openxmlformats.org/officeDocument/2006/math">
                    <m:sSub>
                      <m:sSubPr>
                        <m:ctrlPr>
                          <a:rPr lang="en-US" sz="2400" i="1" dirty="0" smtClean="0">
                            <a:solidFill>
                              <a:srgbClr val="202122"/>
                            </a:solidFill>
                            <a:latin typeface="Cambria Math" panose="02040503050406030204" pitchFamily="18" charset="0"/>
                          </a:rPr>
                        </m:ctrlPr>
                      </m:sSubPr>
                      <m:e>
                        <m:r>
                          <a:rPr lang="en-US" sz="2400" i="1" dirty="0" smtClean="0">
                            <a:solidFill>
                              <a:srgbClr val="202122"/>
                            </a:solidFill>
                            <a:latin typeface="Cambria Math" panose="02040503050406030204" pitchFamily="18" charset="0"/>
                          </a:rPr>
                          <m:t>3</m:t>
                        </m:r>
                        <m:r>
                          <a:rPr lang="en-US" sz="2400" b="0" i="1" dirty="0" smtClean="0">
                            <a:solidFill>
                              <a:srgbClr val="202122"/>
                            </a:solidFill>
                            <a:latin typeface="Cambria Math" panose="02040503050406030204" pitchFamily="18" charset="0"/>
                          </a:rPr>
                          <m:t>39</m:t>
                        </m:r>
                      </m:e>
                      <m:sub>
                        <m:r>
                          <a:rPr lang="en-US" sz="2400" b="0" i="1" dirty="0" smtClean="0">
                            <a:solidFill>
                              <a:srgbClr val="202122"/>
                            </a:solidFill>
                            <a:latin typeface="Cambria Math" panose="02040503050406030204" pitchFamily="18" charset="0"/>
                          </a:rPr>
                          <m:t>10</m:t>
                        </m:r>
                      </m:sub>
                    </m:sSub>
                  </m:oMath>
                </a14:m>
                <a:endParaRPr lang="en-US" sz="2400" dirty="0">
                  <a:solidFill>
                    <a:srgbClr val="202122"/>
                  </a:solidFill>
                  <a:latin typeface="Arial" panose="020B0604020202020204" pitchFamily="34" charset="0"/>
                </a:endParaRPr>
              </a:p>
              <a:p>
                <a:pPr lvl="1">
                  <a:lnSpc>
                    <a:spcPct val="110000"/>
                  </a:lnSpc>
                </a:pPr>
                <a14:m>
                  <m:oMath xmlns:m="http://schemas.openxmlformats.org/officeDocument/2006/math">
                    <m:sSub>
                      <m:sSubPr>
                        <m:ctrlPr>
                          <a:rPr lang="en-US" sz="2400" i="1" dirty="0" smtClean="0">
                            <a:solidFill>
                              <a:srgbClr val="202122"/>
                            </a:solidFill>
                            <a:latin typeface="Cambria Math" panose="02040503050406030204" pitchFamily="18" charset="0"/>
                          </a:rPr>
                        </m:ctrlPr>
                      </m:sSubPr>
                      <m:e>
                        <m:r>
                          <a:rPr lang="en-US" sz="2400" i="1" dirty="0" smtClean="0">
                            <a:solidFill>
                              <a:srgbClr val="202122"/>
                            </a:solidFill>
                            <a:latin typeface="Cambria Math" panose="02040503050406030204" pitchFamily="18" charset="0"/>
                          </a:rPr>
                          <m:t>7</m:t>
                        </m:r>
                        <m:r>
                          <a:rPr lang="en-US" sz="2400" b="0" i="1" dirty="0" smtClean="0">
                            <a:solidFill>
                              <a:srgbClr val="202122"/>
                            </a:solidFill>
                            <a:latin typeface="Cambria Math" panose="02040503050406030204" pitchFamily="18" charset="0"/>
                          </a:rPr>
                          <m:t>5</m:t>
                        </m:r>
                      </m:e>
                      <m:sub>
                        <m:r>
                          <a:rPr lang="en-US" sz="2400" b="0" i="1" dirty="0" smtClean="0">
                            <a:solidFill>
                              <a:srgbClr val="202122"/>
                            </a:solidFill>
                            <a:latin typeface="Cambria Math" panose="02040503050406030204" pitchFamily="18" charset="0"/>
                          </a:rPr>
                          <m:t>10</m:t>
                        </m:r>
                      </m:sub>
                    </m:sSub>
                  </m:oMath>
                </a14:m>
                <a:endParaRPr lang="en-US" sz="2400" dirty="0">
                  <a:solidFill>
                    <a:srgbClr val="202122"/>
                  </a:solidFill>
                  <a:latin typeface="Arial" panose="020B0604020202020204" pitchFamily="34" charset="0"/>
                </a:endParaRPr>
              </a:p>
              <a:p>
                <a:pPr lvl="1">
                  <a:lnSpc>
                    <a:spcPct val="110000"/>
                  </a:lnSpc>
                </a:pPr>
                <a:endParaRPr lang="en-US" sz="2400" dirty="0">
                  <a:solidFill>
                    <a:srgbClr val="202122"/>
                  </a:solidFill>
                  <a:latin typeface="Arial" panose="020B0604020202020204" pitchFamily="34" charset="0"/>
                </a:endParaRPr>
              </a:p>
              <a:p>
                <a:pPr lvl="1">
                  <a:lnSpc>
                    <a:spcPct val="110000"/>
                  </a:lnSpc>
                </a:pPr>
                <a:endParaRPr lang="en-US" sz="2400" dirty="0">
                  <a:solidFill>
                    <a:srgbClr val="202122"/>
                  </a:solidFill>
                  <a:latin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0A39BD45-E854-8A19-3E60-C7227ED3BC74}"/>
                  </a:ext>
                </a:extLst>
              </p:cNvPr>
              <p:cNvSpPr>
                <a:spLocks noGrp="1" noRot="1" noChangeAspect="1" noMove="1" noResize="1" noEditPoints="1" noAdjustHandles="1" noChangeArrowheads="1" noChangeShapeType="1" noTextEdit="1"/>
              </p:cNvSpPr>
              <p:nvPr>
                <p:ph idx="1"/>
              </p:nvPr>
            </p:nvSpPr>
            <p:spPr>
              <a:xfrm>
                <a:off x="612646" y="1289830"/>
                <a:ext cx="10653578" cy="5019530"/>
              </a:xfrm>
              <a:blipFill>
                <a:blip r:embed="rId3"/>
                <a:stretch>
                  <a:fillRect l="-833" t="-758"/>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A918E9F4-7DE6-EC5A-F385-DF397401310C}"/>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PRACTICE TIME</a:t>
            </a:r>
          </a:p>
        </p:txBody>
      </p:sp>
      <p:sp>
        <p:nvSpPr>
          <p:cNvPr id="11" name="Slide Number Placeholder 10">
            <a:extLst>
              <a:ext uri="{FF2B5EF4-FFF2-40B4-BE49-F238E27FC236}">
                <a16:creationId xmlns:a16="http://schemas.microsoft.com/office/drawing/2014/main" id="{A242BA1C-9E5F-FD22-B22E-611E99B7AFAA}"/>
              </a:ext>
            </a:extLst>
          </p:cNvPr>
          <p:cNvSpPr>
            <a:spLocks noGrp="1"/>
          </p:cNvSpPr>
          <p:nvPr>
            <p:ph type="sldNum" sz="quarter" idx="12"/>
          </p:nvPr>
        </p:nvSpPr>
        <p:spPr/>
        <p:txBody>
          <a:bodyPr/>
          <a:lstStyle/>
          <a:p>
            <a:fld id="{CC057153-B650-4DEB-B370-79DDCFDCE934}" type="slidenum">
              <a:rPr lang="en-US" smtClean="0"/>
              <a:t>55</a:t>
            </a:fld>
            <a:endParaRPr lang="en-US"/>
          </a:p>
        </p:txBody>
      </p:sp>
    </p:spTree>
    <p:extLst>
      <p:ext uri="{BB962C8B-B14F-4D97-AF65-F5344CB8AC3E}">
        <p14:creationId xmlns:p14="http://schemas.microsoft.com/office/powerpoint/2010/main" val="15729884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5B8EA-A551-B400-F747-1DA78C69B363}"/>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A91B613-AF7B-ED5C-ECB3-0DFC5224E9FA}"/>
                  </a:ext>
                </a:extLst>
              </p:cNvPr>
              <p:cNvSpPr>
                <a:spLocks noGrp="1"/>
              </p:cNvSpPr>
              <p:nvPr>
                <p:ph idx="1"/>
              </p:nvPr>
            </p:nvSpPr>
            <p:spPr>
              <a:xfrm>
                <a:off x="612646" y="1289830"/>
                <a:ext cx="10653578" cy="5019530"/>
              </a:xfrm>
            </p:spPr>
            <p:txBody>
              <a:bodyPr vert="horz" lIns="91440" tIns="45720" rIns="91440" bIns="45720" rtlCol="0">
                <a:noAutofit/>
              </a:bodyPr>
              <a:lstStyle/>
              <a:p>
                <a:pPr>
                  <a:lnSpc>
                    <a:spcPct val="110000"/>
                  </a:lnSpc>
                </a:pPr>
                <a:r>
                  <a:rPr lang="en-US" sz="2400" dirty="0">
                    <a:solidFill>
                      <a:srgbClr val="202122"/>
                    </a:solidFill>
                    <a:latin typeface="Arial" panose="020B0604020202020204" pitchFamily="34" charset="0"/>
                  </a:rPr>
                  <a:t>Convert the following decimal numbers to their binary representation. </a:t>
                </a:r>
              </a:p>
              <a:p>
                <a:pPr lvl="1">
                  <a:lnSpc>
                    <a:spcPct val="110000"/>
                  </a:lnSpc>
                </a:pPr>
                <a14:m>
                  <m:oMath xmlns:m="http://schemas.openxmlformats.org/officeDocument/2006/math">
                    <m:sSub>
                      <m:sSubPr>
                        <m:ctrlPr>
                          <a:rPr lang="en-US" sz="2400" b="0" i="1" dirty="0" smtClean="0">
                            <a:solidFill>
                              <a:srgbClr val="202122"/>
                            </a:solidFill>
                            <a:latin typeface="Cambria Math" panose="02040503050406030204" pitchFamily="18" charset="0"/>
                          </a:rPr>
                        </m:ctrlPr>
                      </m:sSubPr>
                      <m:e>
                        <m:sSub>
                          <m:sSubPr>
                            <m:ctrlPr>
                              <a:rPr lang="en-US" sz="2400" b="0" i="1" dirty="0" smtClean="0">
                                <a:solidFill>
                                  <a:srgbClr val="202122"/>
                                </a:solidFill>
                                <a:latin typeface="Cambria Math" panose="02040503050406030204" pitchFamily="18" charset="0"/>
                              </a:rPr>
                            </m:ctrlPr>
                          </m:sSubPr>
                          <m:e>
                            <m:r>
                              <a:rPr lang="en-US" sz="2400" b="0" i="1" dirty="0" smtClean="0">
                                <a:solidFill>
                                  <a:srgbClr val="202122"/>
                                </a:solidFill>
                                <a:latin typeface="Cambria Math" panose="02040503050406030204" pitchFamily="18" charset="0"/>
                              </a:rPr>
                              <m:t>125</m:t>
                            </m:r>
                          </m:e>
                          <m:sub>
                            <m:r>
                              <a:rPr lang="en-US" sz="2400" b="0" i="1" dirty="0" smtClean="0">
                                <a:solidFill>
                                  <a:srgbClr val="202122"/>
                                </a:solidFill>
                                <a:latin typeface="Cambria Math" panose="02040503050406030204" pitchFamily="18" charset="0"/>
                              </a:rPr>
                              <m:t>10</m:t>
                            </m:r>
                          </m:sub>
                        </m:sSub>
                        <m:r>
                          <a:rPr lang="en-US" sz="2400" b="0" i="1" dirty="0" smtClean="0">
                            <a:solidFill>
                              <a:srgbClr val="202122"/>
                            </a:solidFill>
                            <a:latin typeface="Cambria Math" panose="02040503050406030204" pitchFamily="18" charset="0"/>
                          </a:rPr>
                          <m:t>=1111101</m:t>
                        </m:r>
                      </m:e>
                      <m:sub>
                        <m:r>
                          <a:rPr lang="en-US" sz="2400" i="1" dirty="0" smtClean="0">
                            <a:solidFill>
                              <a:srgbClr val="202122"/>
                            </a:solidFill>
                            <a:latin typeface="Cambria Math" panose="02040503050406030204" pitchFamily="18" charset="0"/>
                          </a:rPr>
                          <m:t>2</m:t>
                        </m:r>
                      </m:sub>
                    </m:sSub>
                  </m:oMath>
                </a14:m>
                <a:r>
                  <a:rPr lang="en-US" sz="2400" dirty="0">
                    <a:solidFill>
                      <a:srgbClr val="202122"/>
                    </a:solidFill>
                    <a:latin typeface="Arial" panose="020B0604020202020204" pitchFamily="34" charset="0"/>
                  </a:rPr>
                  <a:t>              </a:t>
                </a:r>
                <a14:m>
                  <m:oMath xmlns:m="http://schemas.openxmlformats.org/officeDocument/2006/math">
                    <m:sSub>
                      <m:sSubPr>
                        <m:ctrlPr>
                          <a:rPr lang="en-US" sz="2400" i="1" dirty="0">
                            <a:solidFill>
                              <a:srgbClr val="202122"/>
                            </a:solidFill>
                            <a:latin typeface="Cambria Math" panose="02040503050406030204" pitchFamily="18" charset="0"/>
                          </a:rPr>
                        </m:ctrlPr>
                      </m:sSubPr>
                      <m:e>
                        <m:sSub>
                          <m:sSubPr>
                            <m:ctrlPr>
                              <a:rPr lang="en-US" sz="2400" i="1" dirty="0">
                                <a:solidFill>
                                  <a:srgbClr val="202122"/>
                                </a:solidFill>
                                <a:latin typeface="Cambria Math" panose="02040503050406030204" pitchFamily="18" charset="0"/>
                              </a:rPr>
                            </m:ctrlPr>
                          </m:sSubPr>
                          <m:e>
                            <m:r>
                              <a:rPr lang="en-US" sz="2400" i="1" dirty="0">
                                <a:solidFill>
                                  <a:srgbClr val="202122"/>
                                </a:solidFill>
                                <a:latin typeface="Cambria Math" panose="02040503050406030204" pitchFamily="18" charset="0"/>
                              </a:rPr>
                              <m:t>339</m:t>
                            </m:r>
                          </m:e>
                          <m:sub>
                            <m:r>
                              <a:rPr lang="en-US" sz="2400" i="1" dirty="0">
                                <a:solidFill>
                                  <a:srgbClr val="202122"/>
                                </a:solidFill>
                                <a:latin typeface="Cambria Math" panose="02040503050406030204" pitchFamily="18" charset="0"/>
                              </a:rPr>
                              <m:t>10</m:t>
                            </m:r>
                          </m:sub>
                        </m:sSub>
                        <m:r>
                          <a:rPr lang="en-US" sz="2400" i="1" dirty="0">
                            <a:solidFill>
                              <a:srgbClr val="202122"/>
                            </a:solidFill>
                            <a:latin typeface="Cambria Math" panose="02040503050406030204" pitchFamily="18" charset="0"/>
                          </a:rPr>
                          <m:t>=101010011</m:t>
                        </m:r>
                      </m:e>
                      <m:sub>
                        <m:r>
                          <a:rPr lang="en-US" sz="2400" i="1" dirty="0">
                            <a:solidFill>
                              <a:srgbClr val="202122"/>
                            </a:solidFill>
                            <a:latin typeface="Cambria Math" panose="02040503050406030204" pitchFamily="18" charset="0"/>
                          </a:rPr>
                          <m:t>2</m:t>
                        </m:r>
                      </m:sub>
                    </m:sSub>
                  </m:oMath>
                </a14:m>
                <a:r>
                  <a:rPr lang="en-US" sz="2400" dirty="0">
                    <a:solidFill>
                      <a:srgbClr val="202122"/>
                    </a:solidFill>
                    <a:latin typeface="Arial" panose="020B0604020202020204" pitchFamily="34" charset="0"/>
                  </a:rPr>
                  <a:t>            </a:t>
                </a:r>
                <a14:m>
                  <m:oMath xmlns:m="http://schemas.openxmlformats.org/officeDocument/2006/math">
                    <m:sSub>
                      <m:sSubPr>
                        <m:ctrlPr>
                          <a:rPr lang="en-US" sz="2400" b="0" i="1" dirty="0" smtClean="0">
                            <a:solidFill>
                              <a:srgbClr val="202122"/>
                            </a:solidFill>
                            <a:latin typeface="Cambria Math" panose="02040503050406030204" pitchFamily="18" charset="0"/>
                          </a:rPr>
                        </m:ctrlPr>
                      </m:sSubPr>
                      <m:e>
                        <m:sSub>
                          <m:sSubPr>
                            <m:ctrlPr>
                              <a:rPr lang="en-US" sz="2400" b="0" i="1" dirty="0" smtClean="0">
                                <a:solidFill>
                                  <a:srgbClr val="202122"/>
                                </a:solidFill>
                                <a:latin typeface="Cambria Math" panose="02040503050406030204" pitchFamily="18" charset="0"/>
                              </a:rPr>
                            </m:ctrlPr>
                          </m:sSubPr>
                          <m:e>
                            <m:r>
                              <a:rPr lang="en-US" sz="2400" b="0" i="1" dirty="0" smtClean="0">
                                <a:solidFill>
                                  <a:srgbClr val="202122"/>
                                </a:solidFill>
                                <a:latin typeface="Cambria Math" panose="02040503050406030204" pitchFamily="18" charset="0"/>
                              </a:rPr>
                              <m:t>75</m:t>
                            </m:r>
                          </m:e>
                          <m:sub>
                            <m:r>
                              <a:rPr lang="en-US" sz="2400" i="1" dirty="0">
                                <a:solidFill>
                                  <a:srgbClr val="202122"/>
                                </a:solidFill>
                                <a:latin typeface="Cambria Math" panose="02040503050406030204" pitchFamily="18" charset="0"/>
                              </a:rPr>
                              <m:t>10</m:t>
                            </m:r>
                          </m:sub>
                        </m:sSub>
                        <m:r>
                          <a:rPr lang="en-US" sz="2400" i="1" dirty="0">
                            <a:solidFill>
                              <a:srgbClr val="202122"/>
                            </a:solidFill>
                            <a:latin typeface="Cambria Math" panose="02040503050406030204" pitchFamily="18" charset="0"/>
                          </a:rPr>
                          <m:t>=1001011</m:t>
                        </m:r>
                      </m:e>
                      <m:sub>
                        <m:r>
                          <a:rPr lang="en-US" sz="2400" i="1" dirty="0">
                            <a:solidFill>
                              <a:srgbClr val="202122"/>
                            </a:solidFill>
                            <a:latin typeface="Cambria Math" panose="02040503050406030204" pitchFamily="18" charset="0"/>
                          </a:rPr>
                          <m:t>2</m:t>
                        </m:r>
                      </m:sub>
                    </m:sSub>
                  </m:oMath>
                </a14:m>
                <a:endParaRPr lang="en-US" sz="2400" dirty="0">
                  <a:solidFill>
                    <a:srgbClr val="202122"/>
                  </a:solidFill>
                  <a:latin typeface="Arial" panose="020B0604020202020204" pitchFamily="34" charset="0"/>
                </a:endParaRPr>
              </a:p>
              <a:p>
                <a:pPr lvl="1">
                  <a:lnSpc>
                    <a:spcPct val="110000"/>
                  </a:lnSpc>
                </a:pPr>
                <a:endParaRPr lang="en-US" sz="2400" dirty="0">
                  <a:solidFill>
                    <a:srgbClr val="202122"/>
                  </a:solidFill>
                  <a:latin typeface="Arial" panose="020B0604020202020204" pitchFamily="34" charset="0"/>
                </a:endParaRPr>
              </a:p>
              <a:p>
                <a:pPr lvl="1">
                  <a:lnSpc>
                    <a:spcPct val="110000"/>
                  </a:lnSpc>
                </a:pPr>
                <a:endParaRPr lang="en-US" sz="2400" dirty="0">
                  <a:solidFill>
                    <a:srgbClr val="202122"/>
                  </a:solidFill>
                  <a:latin typeface="Arial" panose="020B0604020202020204" pitchFamily="34" charset="0"/>
                </a:endParaRPr>
              </a:p>
              <a:p>
                <a:pPr lvl="1">
                  <a:lnSpc>
                    <a:spcPct val="110000"/>
                  </a:lnSpc>
                </a:pPr>
                <a:endParaRPr lang="en-US" sz="2400" dirty="0">
                  <a:solidFill>
                    <a:srgbClr val="202122"/>
                  </a:solidFill>
                  <a:latin typeface="Arial" panose="020B0604020202020204" pitchFamily="34" charset="0"/>
                </a:endParaRPr>
              </a:p>
              <a:p>
                <a:pPr lvl="1">
                  <a:lnSpc>
                    <a:spcPct val="110000"/>
                  </a:lnSpc>
                </a:pPr>
                <a:endParaRPr lang="en-US" sz="2400" dirty="0">
                  <a:solidFill>
                    <a:srgbClr val="202122"/>
                  </a:solidFill>
                  <a:latin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2A91B613-AF7B-ED5C-ECB3-0DFC5224E9FA}"/>
                  </a:ext>
                </a:extLst>
              </p:cNvPr>
              <p:cNvSpPr>
                <a:spLocks noGrp="1" noRot="1" noChangeAspect="1" noMove="1" noResize="1" noEditPoints="1" noAdjustHandles="1" noChangeArrowheads="1" noChangeShapeType="1" noTextEdit="1"/>
              </p:cNvSpPr>
              <p:nvPr>
                <p:ph idx="1"/>
              </p:nvPr>
            </p:nvSpPr>
            <p:spPr>
              <a:xfrm>
                <a:off x="612646" y="1289830"/>
                <a:ext cx="10653578" cy="5019530"/>
              </a:xfrm>
              <a:blipFill>
                <a:blip r:embed="rId3"/>
                <a:stretch>
                  <a:fillRect l="-833" t="-758"/>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F390D501-0DD5-72C2-B5D5-1C9D27E67EA9}"/>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PRACTICE TIME - ANSWER</a:t>
            </a:r>
          </a:p>
        </p:txBody>
      </p:sp>
      <p:sp>
        <p:nvSpPr>
          <p:cNvPr id="11" name="Slide Number Placeholder 10">
            <a:extLst>
              <a:ext uri="{FF2B5EF4-FFF2-40B4-BE49-F238E27FC236}">
                <a16:creationId xmlns:a16="http://schemas.microsoft.com/office/drawing/2014/main" id="{48D277BD-9CBA-6C4B-FD8C-371D53049C34}"/>
              </a:ext>
            </a:extLst>
          </p:cNvPr>
          <p:cNvSpPr>
            <a:spLocks noGrp="1"/>
          </p:cNvSpPr>
          <p:nvPr>
            <p:ph type="sldNum" sz="quarter" idx="12"/>
          </p:nvPr>
        </p:nvSpPr>
        <p:spPr/>
        <p:txBody>
          <a:bodyPr/>
          <a:lstStyle/>
          <a:p>
            <a:fld id="{CC057153-B650-4DEB-B370-79DDCFDCE934}" type="slidenum">
              <a:rPr lang="en-US" smtClean="0"/>
              <a:t>56</a:t>
            </a:fld>
            <a:endParaRPr lang="en-US"/>
          </a:p>
        </p:txBody>
      </p:sp>
      <p:graphicFrame>
        <p:nvGraphicFramePr>
          <p:cNvPr id="2" name="Table 1">
            <a:extLst>
              <a:ext uri="{FF2B5EF4-FFF2-40B4-BE49-F238E27FC236}">
                <a16:creationId xmlns:a16="http://schemas.microsoft.com/office/drawing/2014/main" id="{36B7287F-B580-1B6B-EA18-E4416C4599BE}"/>
              </a:ext>
            </a:extLst>
          </p:cNvPr>
          <p:cNvGraphicFramePr>
            <a:graphicFrameLocks noGrp="1"/>
          </p:cNvGraphicFramePr>
          <p:nvPr>
            <p:extLst>
              <p:ext uri="{D42A27DB-BD31-4B8C-83A1-F6EECF244321}">
                <p14:modId xmlns:p14="http://schemas.microsoft.com/office/powerpoint/2010/main" val="1646761"/>
              </p:ext>
            </p:extLst>
          </p:nvPr>
        </p:nvGraphicFramePr>
        <p:xfrm>
          <a:off x="1046161" y="2511769"/>
          <a:ext cx="3054351" cy="3235960"/>
        </p:xfrm>
        <a:graphic>
          <a:graphicData uri="http://schemas.openxmlformats.org/drawingml/2006/table">
            <a:tbl>
              <a:tblPr firstRow="1" bandRow="1">
                <a:tableStyleId>{5940675A-B579-460E-94D1-54222C63F5DA}</a:tableStyleId>
              </a:tblPr>
              <a:tblGrid>
                <a:gridCol w="896939">
                  <a:extLst>
                    <a:ext uri="{9D8B030D-6E8A-4147-A177-3AD203B41FA5}">
                      <a16:colId xmlns:a16="http://schemas.microsoft.com/office/drawing/2014/main" val="3162168177"/>
                    </a:ext>
                  </a:extLst>
                </a:gridCol>
                <a:gridCol w="1414463">
                  <a:extLst>
                    <a:ext uri="{9D8B030D-6E8A-4147-A177-3AD203B41FA5}">
                      <a16:colId xmlns:a16="http://schemas.microsoft.com/office/drawing/2014/main" val="996794551"/>
                    </a:ext>
                  </a:extLst>
                </a:gridCol>
                <a:gridCol w="742949">
                  <a:extLst>
                    <a:ext uri="{9D8B030D-6E8A-4147-A177-3AD203B41FA5}">
                      <a16:colId xmlns:a16="http://schemas.microsoft.com/office/drawing/2014/main" val="1908489462"/>
                    </a:ext>
                  </a:extLst>
                </a:gridCol>
              </a:tblGrid>
              <a:tr h="370840">
                <a:tc>
                  <a:txBody>
                    <a:bodyPr/>
                    <a:lstStyle/>
                    <a:p>
                      <a:r>
                        <a:rPr lang="en-US" b="1" dirty="0"/>
                        <a:t>Divide by 2</a:t>
                      </a:r>
                    </a:p>
                  </a:txBody>
                  <a:tcPr>
                    <a:lnR w="12700" cap="flat" cmpd="sng" algn="ctr">
                      <a:solidFill>
                        <a:schemeClr val="tx1"/>
                      </a:solidFill>
                      <a:prstDash val="solid"/>
                      <a:round/>
                      <a:headEnd type="none" w="med" len="med"/>
                      <a:tailEnd type="none" w="med" len="med"/>
                    </a:lnR>
                  </a:tcPr>
                </a:tc>
                <a:tc>
                  <a:txBody>
                    <a:bodyPr/>
                    <a:lstStyle/>
                    <a:p>
                      <a:r>
                        <a:rPr lang="en-US"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386680"/>
                  </a:ext>
                </a:extLst>
              </a:tr>
              <a:tr h="370840">
                <a:tc>
                  <a:txBody>
                    <a:bodyPr/>
                    <a:lstStyle/>
                    <a:p>
                      <a:r>
                        <a:rPr lang="en-US" dirty="0"/>
                        <a:t>125</a:t>
                      </a:r>
                    </a:p>
                  </a:txBody>
                  <a:tcPr>
                    <a:lnR w="12700" cap="flat" cmpd="sng" algn="ctr">
                      <a:solidFill>
                        <a:schemeClr val="tx1"/>
                      </a:solidFill>
                      <a:prstDash val="solid"/>
                      <a:round/>
                      <a:headEnd type="none" w="med" len="med"/>
                      <a:tailEnd type="none" w="med" len="med"/>
                    </a:lnR>
                  </a:tcPr>
                </a:tc>
                <a:tc>
                  <a:txBody>
                    <a:bodyPr/>
                    <a:lstStyle/>
                    <a:p>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0771040"/>
                  </a:ext>
                </a:extLst>
              </a:tr>
              <a:tr h="370840">
                <a:tc>
                  <a:txBody>
                    <a:bodyPr/>
                    <a:lstStyle/>
                    <a:p>
                      <a:r>
                        <a:rPr lang="en-US" dirty="0"/>
                        <a:t>62</a:t>
                      </a:r>
                    </a:p>
                  </a:txBody>
                  <a:tcPr>
                    <a:lnR w="12700" cap="flat" cmpd="sng" algn="ctr">
                      <a:solidFill>
                        <a:schemeClr val="tx1"/>
                      </a:solidFill>
                      <a:prstDash val="solid"/>
                      <a:round/>
                      <a:headEnd type="none" w="med" len="med"/>
                      <a:tailEnd type="none" w="med" len="med"/>
                    </a:lnR>
                  </a:tcPr>
                </a:tc>
                <a:tc>
                  <a:txBody>
                    <a:bodyPr/>
                    <a:lstStyle/>
                    <a:p>
                      <a:r>
                        <a:rPr lang="el-GR" dirty="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2040566"/>
                  </a:ext>
                </a:extLst>
              </a:tr>
              <a:tr h="370840">
                <a:tc>
                  <a:txBody>
                    <a:bodyPr/>
                    <a:lstStyle/>
                    <a:p>
                      <a:r>
                        <a:rPr lang="el-GR" dirty="0"/>
                        <a:t>31</a:t>
                      </a:r>
                      <a:endParaRPr lang="en-US" dirty="0"/>
                    </a:p>
                  </a:txBody>
                  <a:tcPr>
                    <a:lnR w="12700" cap="flat" cmpd="sng" algn="ctr">
                      <a:solidFill>
                        <a:schemeClr val="tx1"/>
                      </a:solidFill>
                      <a:prstDash val="solid"/>
                      <a:round/>
                      <a:headEnd type="none" w="med" len="med"/>
                      <a:tailEnd type="none" w="med" len="med"/>
                    </a:lnR>
                  </a:tcPr>
                </a:tc>
                <a:tc>
                  <a:txBody>
                    <a:bodyPr/>
                    <a:lstStyle/>
                    <a:p>
                      <a:r>
                        <a:rPr lang="el-GR" dirty="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547408"/>
                  </a:ext>
                </a:extLst>
              </a:tr>
              <a:tr h="370840">
                <a:tc>
                  <a:txBody>
                    <a:bodyPr/>
                    <a:lstStyle/>
                    <a:p>
                      <a:r>
                        <a:rPr lang="el-GR" dirty="0"/>
                        <a:t>15</a:t>
                      </a:r>
                      <a:endParaRPr lang="en-US" dirty="0"/>
                    </a:p>
                  </a:txBody>
                  <a:tcPr>
                    <a:lnR w="12700" cap="flat" cmpd="sng" algn="ctr">
                      <a:solidFill>
                        <a:schemeClr val="tx1"/>
                      </a:solidFill>
                      <a:prstDash val="solid"/>
                      <a:round/>
                      <a:headEnd type="none" w="med" len="med"/>
                      <a:tailEnd type="none" w="med" len="med"/>
                    </a:lnR>
                  </a:tcPr>
                </a:tc>
                <a:tc>
                  <a:txBody>
                    <a:bodyPr/>
                    <a:lstStyle/>
                    <a:p>
                      <a:r>
                        <a:rPr lang="el-GR" dirty="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2864551"/>
                  </a:ext>
                </a:extLst>
              </a:tr>
              <a:tr h="370840">
                <a:tc>
                  <a:txBody>
                    <a:bodyPr/>
                    <a:lstStyle/>
                    <a:p>
                      <a:r>
                        <a:rPr lang="el-GR" dirty="0"/>
                        <a:t>7</a:t>
                      </a:r>
                      <a:endParaRPr lang="en-US" dirty="0"/>
                    </a:p>
                  </a:txBody>
                  <a:tcPr>
                    <a:lnR w="12700" cap="flat" cmpd="sng" algn="ctr">
                      <a:solidFill>
                        <a:schemeClr val="tx1"/>
                      </a:solidFill>
                      <a:prstDash val="solid"/>
                      <a:round/>
                      <a:headEnd type="none" w="med" len="med"/>
                      <a:tailEnd type="none" w="med" len="med"/>
                    </a:lnR>
                  </a:tcPr>
                </a:tc>
                <a:tc>
                  <a:txBody>
                    <a:bodyPr/>
                    <a:lstStyle/>
                    <a:p>
                      <a:r>
                        <a:rPr lang="el-GR" dirty="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0906196"/>
                  </a:ext>
                </a:extLst>
              </a:tr>
              <a:tr h="370840">
                <a:tc>
                  <a:txBody>
                    <a:bodyPr/>
                    <a:lstStyle/>
                    <a:p>
                      <a:r>
                        <a:rPr lang="el-GR" dirty="0"/>
                        <a:t>3</a:t>
                      </a:r>
                      <a:endParaRPr lang="en-US" dirty="0"/>
                    </a:p>
                  </a:txBody>
                  <a:tcPr>
                    <a:lnR w="12700" cap="flat" cmpd="sng" algn="ctr">
                      <a:solidFill>
                        <a:schemeClr val="tx1"/>
                      </a:solidFill>
                      <a:prstDash val="solid"/>
                      <a:round/>
                      <a:headEnd type="none" w="med" len="med"/>
                      <a:tailEnd type="none" w="med" len="med"/>
                    </a:lnR>
                  </a:tcPr>
                </a:tc>
                <a:tc>
                  <a:txBody>
                    <a:bodyPr/>
                    <a:lstStyle/>
                    <a:p>
                      <a:r>
                        <a:rPr lang="el-GR" dirty="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8691302"/>
                  </a:ext>
                </a:extLst>
              </a:tr>
              <a:tr h="370840">
                <a:tc>
                  <a:txBody>
                    <a:bodyPr/>
                    <a:lstStyle/>
                    <a:p>
                      <a:r>
                        <a:rPr lang="el-GR" dirty="0"/>
                        <a:t>1</a:t>
                      </a:r>
                      <a:endParaRPr lang="en-US" dirty="0"/>
                    </a:p>
                  </a:txBody>
                  <a:tcPr>
                    <a:lnR w="12700" cap="flat" cmpd="sng" algn="ctr">
                      <a:solidFill>
                        <a:schemeClr val="tx1"/>
                      </a:solidFill>
                      <a:prstDash val="solid"/>
                      <a:round/>
                      <a:headEnd type="none" w="med" len="med"/>
                      <a:tailEnd type="none" w="med" len="med"/>
                    </a:lnR>
                  </a:tcPr>
                </a:tc>
                <a:tc>
                  <a:txBody>
                    <a:bodyPr/>
                    <a:lstStyle/>
                    <a:p>
                      <a:r>
                        <a:rPr lang="el-GR" dirty="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4617654"/>
                  </a:ext>
                </a:extLst>
              </a:tr>
            </a:tbl>
          </a:graphicData>
        </a:graphic>
      </p:graphicFrame>
      <p:graphicFrame>
        <p:nvGraphicFramePr>
          <p:cNvPr id="6" name="Table 5">
            <a:extLst>
              <a:ext uri="{FF2B5EF4-FFF2-40B4-BE49-F238E27FC236}">
                <a16:creationId xmlns:a16="http://schemas.microsoft.com/office/drawing/2014/main" id="{9113B9FA-8AD9-B794-139F-7B52AA86CE50}"/>
              </a:ext>
            </a:extLst>
          </p:cNvPr>
          <p:cNvGraphicFramePr>
            <a:graphicFrameLocks noGrp="1"/>
          </p:cNvGraphicFramePr>
          <p:nvPr>
            <p:extLst>
              <p:ext uri="{D42A27DB-BD31-4B8C-83A1-F6EECF244321}">
                <p14:modId xmlns:p14="http://schemas.microsoft.com/office/powerpoint/2010/main" val="2560887910"/>
              </p:ext>
            </p:extLst>
          </p:nvPr>
        </p:nvGraphicFramePr>
        <p:xfrm>
          <a:off x="4756149" y="2511769"/>
          <a:ext cx="3054351" cy="4015709"/>
        </p:xfrm>
        <a:graphic>
          <a:graphicData uri="http://schemas.openxmlformats.org/drawingml/2006/table">
            <a:tbl>
              <a:tblPr firstRow="1" bandRow="1">
                <a:tableStyleId>{5940675A-B579-460E-94D1-54222C63F5DA}</a:tableStyleId>
              </a:tblPr>
              <a:tblGrid>
                <a:gridCol w="896939">
                  <a:extLst>
                    <a:ext uri="{9D8B030D-6E8A-4147-A177-3AD203B41FA5}">
                      <a16:colId xmlns:a16="http://schemas.microsoft.com/office/drawing/2014/main" val="3162168177"/>
                    </a:ext>
                  </a:extLst>
                </a:gridCol>
                <a:gridCol w="1414463">
                  <a:extLst>
                    <a:ext uri="{9D8B030D-6E8A-4147-A177-3AD203B41FA5}">
                      <a16:colId xmlns:a16="http://schemas.microsoft.com/office/drawing/2014/main" val="996794551"/>
                    </a:ext>
                  </a:extLst>
                </a:gridCol>
                <a:gridCol w="742949">
                  <a:extLst>
                    <a:ext uri="{9D8B030D-6E8A-4147-A177-3AD203B41FA5}">
                      <a16:colId xmlns:a16="http://schemas.microsoft.com/office/drawing/2014/main" val="1908489462"/>
                    </a:ext>
                  </a:extLst>
                </a:gridCol>
              </a:tblGrid>
              <a:tr h="626712">
                <a:tc>
                  <a:txBody>
                    <a:bodyPr/>
                    <a:lstStyle/>
                    <a:p>
                      <a:r>
                        <a:rPr lang="en-US" b="1" dirty="0"/>
                        <a:t>Divide by 2</a:t>
                      </a:r>
                    </a:p>
                  </a:txBody>
                  <a:tcPr>
                    <a:lnR w="12700" cap="flat" cmpd="sng" algn="ctr">
                      <a:solidFill>
                        <a:schemeClr val="tx1"/>
                      </a:solidFill>
                      <a:prstDash val="solid"/>
                      <a:round/>
                      <a:headEnd type="none" w="med" len="med"/>
                      <a:tailEnd type="none" w="med" len="med"/>
                    </a:lnR>
                  </a:tcPr>
                </a:tc>
                <a:tc>
                  <a:txBody>
                    <a:bodyPr/>
                    <a:lstStyle/>
                    <a:p>
                      <a:r>
                        <a:rPr lang="en-US"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386680"/>
                  </a:ext>
                </a:extLst>
              </a:tr>
              <a:tr h="358121">
                <a:tc>
                  <a:txBody>
                    <a:bodyPr/>
                    <a:lstStyle/>
                    <a:p>
                      <a:r>
                        <a:rPr lang="en-US" dirty="0"/>
                        <a:t>339</a:t>
                      </a:r>
                    </a:p>
                  </a:txBody>
                  <a:tcPr>
                    <a:lnR w="12700" cap="flat" cmpd="sng" algn="ctr">
                      <a:solidFill>
                        <a:schemeClr val="tx1"/>
                      </a:solidFill>
                      <a:prstDash val="solid"/>
                      <a:round/>
                      <a:headEnd type="none" w="med" len="med"/>
                      <a:tailEnd type="none" w="med" len="med"/>
                    </a:lnR>
                  </a:tcPr>
                </a:tc>
                <a:tc>
                  <a:txBody>
                    <a:bodyPr/>
                    <a:lstStyle/>
                    <a:p>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0771040"/>
                  </a:ext>
                </a:extLst>
              </a:tr>
              <a:tr h="358121">
                <a:tc>
                  <a:txBody>
                    <a:bodyPr/>
                    <a:lstStyle/>
                    <a:p>
                      <a:r>
                        <a:rPr lang="en-US" dirty="0"/>
                        <a:t>169</a:t>
                      </a:r>
                    </a:p>
                  </a:txBody>
                  <a:tcPr>
                    <a:lnR w="12700" cap="flat" cmpd="sng" algn="ctr">
                      <a:solidFill>
                        <a:schemeClr val="tx1"/>
                      </a:solidFill>
                      <a:prstDash val="solid"/>
                      <a:round/>
                      <a:headEnd type="none" w="med" len="med"/>
                      <a:tailEnd type="none" w="med" len="med"/>
                    </a:lnR>
                  </a:tcPr>
                </a:tc>
                <a:tc>
                  <a:txBody>
                    <a:bodyPr/>
                    <a:lstStyle/>
                    <a:p>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2040566"/>
                  </a:ext>
                </a:extLst>
              </a:tr>
              <a:tr h="358121">
                <a:tc>
                  <a:txBody>
                    <a:bodyPr/>
                    <a:lstStyle/>
                    <a:p>
                      <a:r>
                        <a:rPr lang="en-US" dirty="0"/>
                        <a:t>84</a:t>
                      </a:r>
                    </a:p>
                  </a:txBody>
                  <a:tcPr>
                    <a:lnR w="12700" cap="flat" cmpd="sng" algn="ctr">
                      <a:solidFill>
                        <a:schemeClr val="tx1"/>
                      </a:solidFill>
                      <a:prstDash val="solid"/>
                      <a:round/>
                      <a:headEnd type="none" w="med" len="med"/>
                      <a:tailEnd type="none" w="med" len="med"/>
                    </a:ln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547408"/>
                  </a:ext>
                </a:extLst>
              </a:tr>
              <a:tr h="358121">
                <a:tc>
                  <a:txBody>
                    <a:bodyPr/>
                    <a:lstStyle/>
                    <a:p>
                      <a:r>
                        <a:rPr lang="en-US" dirty="0"/>
                        <a:t>42</a:t>
                      </a:r>
                    </a:p>
                  </a:txBody>
                  <a:tcPr>
                    <a:lnR w="12700" cap="flat" cmpd="sng" algn="ctr">
                      <a:solidFill>
                        <a:schemeClr val="tx1"/>
                      </a:solidFill>
                      <a:prstDash val="solid"/>
                      <a:round/>
                      <a:headEnd type="none" w="med" len="med"/>
                      <a:tailEnd type="none" w="med" len="med"/>
                    </a:ln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2864551"/>
                  </a:ext>
                </a:extLst>
              </a:tr>
              <a:tr h="358121">
                <a:tc>
                  <a:txBody>
                    <a:bodyPr/>
                    <a:lstStyle/>
                    <a:p>
                      <a:r>
                        <a:rPr lang="en-US" dirty="0"/>
                        <a:t>21</a:t>
                      </a:r>
                    </a:p>
                  </a:txBody>
                  <a:tcPr>
                    <a:lnR w="12700" cap="flat" cmpd="sng" algn="ctr">
                      <a:solidFill>
                        <a:schemeClr val="tx1"/>
                      </a:solidFill>
                      <a:prstDash val="solid"/>
                      <a:round/>
                      <a:headEnd type="none" w="med" len="med"/>
                      <a:tailEnd type="none" w="med" len="med"/>
                    </a:lnR>
                  </a:tcPr>
                </a:tc>
                <a:tc>
                  <a:txBody>
                    <a:bodyPr/>
                    <a:lstStyle/>
                    <a:p>
                      <a:r>
                        <a:rPr lang="el-GR" dirty="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0906196"/>
                  </a:ext>
                </a:extLst>
              </a:tr>
              <a:tr h="358121">
                <a:tc>
                  <a:txBody>
                    <a:bodyPr/>
                    <a:lstStyle/>
                    <a:p>
                      <a:r>
                        <a:rPr lang="en-US" dirty="0"/>
                        <a:t>10</a:t>
                      </a:r>
                    </a:p>
                  </a:txBody>
                  <a:tcPr>
                    <a:lnR w="12700" cap="flat" cmpd="sng" algn="ctr">
                      <a:solidFill>
                        <a:schemeClr val="tx1"/>
                      </a:solidFill>
                      <a:prstDash val="solid"/>
                      <a:round/>
                      <a:headEnd type="none" w="med" len="med"/>
                      <a:tailEnd type="none" w="med" len="med"/>
                    </a:ln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8691302"/>
                  </a:ext>
                </a:extLst>
              </a:tr>
              <a:tr h="358121">
                <a:tc>
                  <a:txBody>
                    <a:bodyPr/>
                    <a:lstStyle/>
                    <a:p>
                      <a:r>
                        <a:rPr lang="en-US" dirty="0"/>
                        <a:t>5</a:t>
                      </a:r>
                    </a:p>
                  </a:txBody>
                  <a:tcPr>
                    <a:lnR w="12700" cap="flat" cmpd="sng" algn="ctr">
                      <a:solidFill>
                        <a:schemeClr val="tx1"/>
                      </a:solidFill>
                      <a:prstDash val="solid"/>
                      <a:round/>
                      <a:headEnd type="none" w="med" len="med"/>
                      <a:tailEnd type="none" w="med" len="med"/>
                    </a:lnR>
                  </a:tcPr>
                </a:tc>
                <a:tc>
                  <a:txBody>
                    <a:bodyPr/>
                    <a:lstStyle/>
                    <a:p>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4617654"/>
                  </a:ext>
                </a:extLst>
              </a:tr>
              <a:tr h="358121">
                <a:tc>
                  <a:txBody>
                    <a:bodyPr/>
                    <a:lstStyle/>
                    <a:p>
                      <a:r>
                        <a:rPr lang="en-US" dirty="0"/>
                        <a:t>2</a:t>
                      </a:r>
                    </a:p>
                  </a:txBody>
                  <a:tcPr>
                    <a:lnR w="12700" cap="flat" cmpd="sng" algn="ctr">
                      <a:solidFill>
                        <a:schemeClr val="tx1"/>
                      </a:solidFill>
                      <a:prstDash val="solid"/>
                      <a:round/>
                      <a:headEnd type="none" w="med" len="med"/>
                      <a:tailEnd type="none" w="med" len="med"/>
                    </a:ln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63491762"/>
                  </a:ext>
                </a:extLst>
              </a:tr>
              <a:tr h="449549">
                <a:tc>
                  <a:txBody>
                    <a:bodyPr/>
                    <a:lstStyle/>
                    <a:p>
                      <a:r>
                        <a:rPr lang="en-US" dirty="0"/>
                        <a:t>1</a:t>
                      </a:r>
                    </a:p>
                  </a:txBody>
                  <a:tcPr>
                    <a:lnR w="12700" cap="flat" cmpd="sng" algn="ctr">
                      <a:solidFill>
                        <a:schemeClr val="tx1"/>
                      </a:solidFill>
                      <a:prstDash val="solid"/>
                      <a:round/>
                      <a:headEnd type="none" w="med" len="med"/>
                      <a:tailEnd type="none" w="med" len="med"/>
                    </a:lnR>
                  </a:tcPr>
                </a:tc>
                <a:tc>
                  <a:txBody>
                    <a:bodyPr/>
                    <a:lstStyle/>
                    <a:p>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10497259"/>
                  </a:ext>
                </a:extLst>
              </a:tr>
            </a:tbl>
          </a:graphicData>
        </a:graphic>
      </p:graphicFrame>
      <p:graphicFrame>
        <p:nvGraphicFramePr>
          <p:cNvPr id="7" name="Table 6">
            <a:extLst>
              <a:ext uri="{FF2B5EF4-FFF2-40B4-BE49-F238E27FC236}">
                <a16:creationId xmlns:a16="http://schemas.microsoft.com/office/drawing/2014/main" id="{73B13247-F080-513B-98A1-940CE5B15010}"/>
              </a:ext>
            </a:extLst>
          </p:cNvPr>
          <p:cNvGraphicFramePr>
            <a:graphicFrameLocks noGrp="1"/>
          </p:cNvGraphicFramePr>
          <p:nvPr>
            <p:extLst>
              <p:ext uri="{D42A27DB-BD31-4B8C-83A1-F6EECF244321}">
                <p14:modId xmlns:p14="http://schemas.microsoft.com/office/powerpoint/2010/main" val="2285144584"/>
              </p:ext>
            </p:extLst>
          </p:nvPr>
        </p:nvGraphicFramePr>
        <p:xfrm>
          <a:off x="8466137" y="2422088"/>
          <a:ext cx="3054351" cy="3200400"/>
        </p:xfrm>
        <a:graphic>
          <a:graphicData uri="http://schemas.openxmlformats.org/drawingml/2006/table">
            <a:tbl>
              <a:tblPr firstRow="1" bandRow="1">
                <a:tableStyleId>{5940675A-B579-460E-94D1-54222C63F5DA}</a:tableStyleId>
              </a:tblPr>
              <a:tblGrid>
                <a:gridCol w="896939">
                  <a:extLst>
                    <a:ext uri="{9D8B030D-6E8A-4147-A177-3AD203B41FA5}">
                      <a16:colId xmlns:a16="http://schemas.microsoft.com/office/drawing/2014/main" val="3162168177"/>
                    </a:ext>
                  </a:extLst>
                </a:gridCol>
                <a:gridCol w="1414463">
                  <a:extLst>
                    <a:ext uri="{9D8B030D-6E8A-4147-A177-3AD203B41FA5}">
                      <a16:colId xmlns:a16="http://schemas.microsoft.com/office/drawing/2014/main" val="996794551"/>
                    </a:ext>
                  </a:extLst>
                </a:gridCol>
                <a:gridCol w="742949">
                  <a:extLst>
                    <a:ext uri="{9D8B030D-6E8A-4147-A177-3AD203B41FA5}">
                      <a16:colId xmlns:a16="http://schemas.microsoft.com/office/drawing/2014/main" val="1908489462"/>
                    </a:ext>
                  </a:extLst>
                </a:gridCol>
              </a:tblGrid>
              <a:tr h="608753">
                <a:tc>
                  <a:txBody>
                    <a:bodyPr/>
                    <a:lstStyle/>
                    <a:p>
                      <a:r>
                        <a:rPr lang="en-US" b="1" dirty="0"/>
                        <a:t>Divide by 2</a:t>
                      </a:r>
                    </a:p>
                  </a:txBody>
                  <a:tcPr>
                    <a:lnR w="12700" cap="flat" cmpd="sng" algn="ctr">
                      <a:solidFill>
                        <a:schemeClr val="tx1"/>
                      </a:solidFill>
                      <a:prstDash val="solid"/>
                      <a:round/>
                      <a:headEnd type="none" w="med" len="med"/>
                      <a:tailEnd type="none" w="med" len="med"/>
                    </a:lnR>
                  </a:tcPr>
                </a:tc>
                <a:tc>
                  <a:txBody>
                    <a:bodyPr/>
                    <a:lstStyle/>
                    <a:p>
                      <a:r>
                        <a:rPr lang="en-US"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386680"/>
                  </a:ext>
                </a:extLst>
              </a:tr>
              <a:tr h="347859">
                <a:tc>
                  <a:txBody>
                    <a:bodyPr/>
                    <a:lstStyle/>
                    <a:p>
                      <a:r>
                        <a:rPr lang="en-US" dirty="0"/>
                        <a:t>75</a:t>
                      </a:r>
                    </a:p>
                  </a:txBody>
                  <a:tcPr>
                    <a:lnR w="12700" cap="flat" cmpd="sng" algn="ctr">
                      <a:solidFill>
                        <a:schemeClr val="tx1"/>
                      </a:solidFill>
                      <a:prstDash val="solid"/>
                      <a:round/>
                      <a:headEnd type="none" w="med" len="med"/>
                      <a:tailEnd type="none" w="med" len="med"/>
                    </a:lnR>
                  </a:tcPr>
                </a:tc>
                <a:tc>
                  <a:txBody>
                    <a:bodyPr/>
                    <a:lstStyle/>
                    <a:p>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0771040"/>
                  </a:ext>
                </a:extLst>
              </a:tr>
              <a:tr h="347859">
                <a:tc>
                  <a:txBody>
                    <a:bodyPr/>
                    <a:lstStyle/>
                    <a:p>
                      <a:r>
                        <a:rPr lang="en-US" dirty="0"/>
                        <a:t>37</a:t>
                      </a:r>
                    </a:p>
                  </a:txBody>
                  <a:tcPr>
                    <a:lnR w="12700" cap="flat" cmpd="sng" algn="ctr">
                      <a:solidFill>
                        <a:schemeClr val="tx1"/>
                      </a:solidFill>
                      <a:prstDash val="solid"/>
                      <a:round/>
                      <a:headEnd type="none" w="med" len="med"/>
                      <a:tailEnd type="none" w="med" len="med"/>
                    </a:lnR>
                  </a:tcPr>
                </a:tc>
                <a:tc>
                  <a:txBody>
                    <a:bodyPr/>
                    <a:lstStyle/>
                    <a:p>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2040566"/>
                  </a:ext>
                </a:extLst>
              </a:tr>
              <a:tr h="347859">
                <a:tc>
                  <a:txBody>
                    <a:bodyPr/>
                    <a:lstStyle/>
                    <a:p>
                      <a:r>
                        <a:rPr lang="en-US" dirty="0"/>
                        <a:t>18</a:t>
                      </a:r>
                    </a:p>
                  </a:txBody>
                  <a:tcPr>
                    <a:lnR w="12700" cap="flat" cmpd="sng" algn="ctr">
                      <a:solidFill>
                        <a:schemeClr val="tx1"/>
                      </a:solidFill>
                      <a:prstDash val="solid"/>
                      <a:round/>
                      <a:headEnd type="none" w="med" len="med"/>
                      <a:tailEnd type="none" w="med" len="med"/>
                    </a:ln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547408"/>
                  </a:ext>
                </a:extLst>
              </a:tr>
              <a:tr h="347859">
                <a:tc>
                  <a:txBody>
                    <a:bodyPr/>
                    <a:lstStyle/>
                    <a:p>
                      <a:r>
                        <a:rPr lang="en-US" dirty="0"/>
                        <a:t>9</a:t>
                      </a:r>
                    </a:p>
                  </a:txBody>
                  <a:tcPr>
                    <a:lnR w="12700" cap="flat" cmpd="sng" algn="ctr">
                      <a:solidFill>
                        <a:schemeClr val="tx1"/>
                      </a:solidFill>
                      <a:prstDash val="solid"/>
                      <a:round/>
                      <a:headEnd type="none" w="med" len="med"/>
                      <a:tailEnd type="none" w="med" len="med"/>
                    </a:lnR>
                  </a:tcPr>
                </a:tc>
                <a:tc>
                  <a:txBody>
                    <a:bodyPr/>
                    <a:lstStyle/>
                    <a:p>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2864551"/>
                  </a:ext>
                </a:extLst>
              </a:tr>
              <a:tr h="347859">
                <a:tc>
                  <a:txBody>
                    <a:bodyPr/>
                    <a:lstStyle/>
                    <a:p>
                      <a:r>
                        <a:rPr lang="en-US" dirty="0"/>
                        <a:t>4</a:t>
                      </a:r>
                    </a:p>
                  </a:txBody>
                  <a:tcPr>
                    <a:lnR w="12700" cap="flat" cmpd="sng" algn="ctr">
                      <a:solidFill>
                        <a:schemeClr val="tx1"/>
                      </a:solidFill>
                      <a:prstDash val="solid"/>
                      <a:round/>
                      <a:headEnd type="none" w="med" len="med"/>
                      <a:tailEnd type="none" w="med" len="med"/>
                    </a:ln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0906196"/>
                  </a:ext>
                </a:extLst>
              </a:tr>
              <a:tr h="347859">
                <a:tc>
                  <a:txBody>
                    <a:bodyPr/>
                    <a:lstStyle/>
                    <a:p>
                      <a:r>
                        <a:rPr lang="en-US" dirty="0"/>
                        <a:t>2</a:t>
                      </a:r>
                    </a:p>
                  </a:txBody>
                  <a:tcPr>
                    <a:lnR w="12700" cap="flat" cmpd="sng" algn="ctr">
                      <a:solidFill>
                        <a:schemeClr val="tx1"/>
                      </a:solidFill>
                      <a:prstDash val="solid"/>
                      <a:round/>
                      <a:headEnd type="none" w="med" len="med"/>
                      <a:tailEnd type="none" w="med" len="med"/>
                    </a:lnR>
                  </a:tcPr>
                </a:tc>
                <a:tc>
                  <a:txBody>
                    <a:bodyPr/>
                    <a:lstStyle/>
                    <a:p>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8691302"/>
                  </a:ext>
                </a:extLst>
              </a:tr>
              <a:tr h="347859">
                <a:tc>
                  <a:txBody>
                    <a:bodyPr/>
                    <a:lstStyle/>
                    <a:p>
                      <a:r>
                        <a:rPr lang="en-US" dirty="0"/>
                        <a:t>1</a:t>
                      </a:r>
                    </a:p>
                  </a:txBody>
                  <a:tcPr>
                    <a:lnR w="12700" cap="flat" cmpd="sng" algn="ctr">
                      <a:solidFill>
                        <a:schemeClr val="tx1"/>
                      </a:solidFill>
                      <a:prstDash val="solid"/>
                      <a:round/>
                      <a:headEnd type="none" w="med" len="med"/>
                      <a:tailEnd type="none" w="med" len="med"/>
                    </a:lnR>
                  </a:tcPr>
                </a:tc>
                <a:tc>
                  <a:txBody>
                    <a:bodyPr/>
                    <a:lstStyle/>
                    <a:p>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4617654"/>
                  </a:ext>
                </a:extLst>
              </a:tr>
            </a:tbl>
          </a:graphicData>
        </a:graphic>
      </p:graphicFrame>
      <p:cxnSp>
        <p:nvCxnSpPr>
          <p:cNvPr id="8" name="Straight Arrow Connector 7">
            <a:extLst>
              <a:ext uri="{FF2B5EF4-FFF2-40B4-BE49-F238E27FC236}">
                <a16:creationId xmlns:a16="http://schemas.microsoft.com/office/drawing/2014/main" id="{47F6AEF4-F7C2-5793-2CA8-A16DBA5EDEF6}"/>
              </a:ext>
            </a:extLst>
          </p:cNvPr>
          <p:cNvCxnSpPr>
            <a:cxnSpLocks/>
          </p:cNvCxnSpPr>
          <p:nvPr/>
        </p:nvCxnSpPr>
        <p:spPr>
          <a:xfrm flipV="1">
            <a:off x="4100512" y="3279522"/>
            <a:ext cx="0" cy="23429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3018F20-EBCB-061C-34BE-1EF84134D30B}"/>
              </a:ext>
            </a:extLst>
          </p:cNvPr>
          <p:cNvCxnSpPr>
            <a:cxnSpLocks/>
          </p:cNvCxnSpPr>
          <p:nvPr/>
        </p:nvCxnSpPr>
        <p:spPr>
          <a:xfrm flipV="1">
            <a:off x="7424737" y="3646234"/>
            <a:ext cx="0" cy="23429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14FD08D-05F7-9E56-9807-A32F46FD1139}"/>
              </a:ext>
            </a:extLst>
          </p:cNvPr>
          <p:cNvCxnSpPr>
            <a:cxnSpLocks/>
          </p:cNvCxnSpPr>
          <p:nvPr/>
        </p:nvCxnSpPr>
        <p:spPr>
          <a:xfrm flipV="1">
            <a:off x="11627399" y="3146172"/>
            <a:ext cx="0" cy="23429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67050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4C37E-79E6-8AD6-2F7E-F1F9CD3229E4}"/>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183F8A2-1E33-99A0-F6C0-DCFB87322765}"/>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Hexadecimal numbers</a:t>
            </a:r>
          </a:p>
        </p:txBody>
      </p:sp>
      <p:sp>
        <p:nvSpPr>
          <p:cNvPr id="11" name="Slide Number Placeholder 10">
            <a:extLst>
              <a:ext uri="{FF2B5EF4-FFF2-40B4-BE49-F238E27FC236}">
                <a16:creationId xmlns:a16="http://schemas.microsoft.com/office/drawing/2014/main" id="{C9F5A325-0E20-08E9-F8E2-923B8C245885}"/>
              </a:ext>
            </a:extLst>
          </p:cNvPr>
          <p:cNvSpPr>
            <a:spLocks noGrp="1"/>
          </p:cNvSpPr>
          <p:nvPr>
            <p:ph type="sldNum" sz="quarter" idx="12"/>
          </p:nvPr>
        </p:nvSpPr>
        <p:spPr/>
        <p:txBody>
          <a:bodyPr/>
          <a:lstStyle/>
          <a:p>
            <a:fld id="{CC057153-B650-4DEB-B370-79DDCFDCE934}" type="slidenum">
              <a:rPr lang="en-US" smtClean="0"/>
              <a:t>57</a:t>
            </a:fld>
            <a:endParaRPr lang="en-US"/>
          </a:p>
        </p:txBody>
      </p:sp>
      <p:sp>
        <p:nvSpPr>
          <p:cNvPr id="4" name="Content Placeholder 3">
            <a:extLst>
              <a:ext uri="{FF2B5EF4-FFF2-40B4-BE49-F238E27FC236}">
                <a16:creationId xmlns:a16="http://schemas.microsoft.com/office/drawing/2014/main" id="{52F25314-B1C8-3670-BB4F-93C4BD95548C}"/>
              </a:ext>
            </a:extLst>
          </p:cNvPr>
          <p:cNvSpPr>
            <a:spLocks noGrp="1"/>
          </p:cNvSpPr>
          <p:nvPr>
            <p:ph idx="1"/>
          </p:nvPr>
        </p:nvSpPr>
        <p:spPr>
          <a:xfrm>
            <a:off x="612647" y="1715532"/>
            <a:ext cx="10817353" cy="4593828"/>
          </a:xfrm>
        </p:spPr>
        <p:txBody>
          <a:bodyPr>
            <a:noAutofit/>
          </a:bodyPr>
          <a:lstStyle/>
          <a:p>
            <a:r>
              <a:rPr lang="en-US" sz="2400" dirty="0"/>
              <a:t>We also use a </a:t>
            </a:r>
            <a:r>
              <a:rPr lang="en-US" sz="2400" b="1" dirty="0"/>
              <a:t>hexadecimal</a:t>
            </a:r>
            <a:r>
              <a:rPr lang="en-US" sz="2400" dirty="0"/>
              <a:t> (or hex) notation where the arithmetic is base 16.</a:t>
            </a:r>
          </a:p>
          <a:p>
            <a:r>
              <a:rPr lang="en-US" sz="2400" i="1" dirty="0"/>
              <a:t>What are the valid digits for hexadecimal numbers?</a:t>
            </a:r>
          </a:p>
        </p:txBody>
      </p:sp>
    </p:spTree>
    <p:extLst>
      <p:ext uri="{BB962C8B-B14F-4D97-AF65-F5344CB8AC3E}">
        <p14:creationId xmlns:p14="http://schemas.microsoft.com/office/powerpoint/2010/main" val="23282701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4892A-A779-DCD5-6E73-1C37D152F2F9}"/>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A4684B0-4D22-250A-4307-116A37B51B9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F19025DE-EFE6-6E56-D038-4BF8EF55DBD2}"/>
              </a:ext>
            </a:extLst>
          </p:cNvPr>
          <p:cNvSpPr>
            <a:spLocks noGrp="1"/>
          </p:cNvSpPr>
          <p:nvPr>
            <p:ph type="sldNum" sz="quarter" idx="12"/>
          </p:nvPr>
        </p:nvSpPr>
        <p:spPr/>
        <p:txBody>
          <a:bodyPr/>
          <a:lstStyle/>
          <a:p>
            <a:fld id="{CC057153-B650-4DEB-B370-79DDCFDCE934}" type="slidenum">
              <a:rPr lang="en-US" smtClean="0"/>
              <a:t>58</a:t>
            </a:fld>
            <a:endParaRPr lang="en-US"/>
          </a:p>
        </p:txBody>
      </p:sp>
      <p:sp>
        <p:nvSpPr>
          <p:cNvPr id="4" name="Content Placeholder 3">
            <a:extLst>
              <a:ext uri="{FF2B5EF4-FFF2-40B4-BE49-F238E27FC236}">
                <a16:creationId xmlns:a16="http://schemas.microsoft.com/office/drawing/2014/main" id="{2B19A30D-7958-B011-6A66-792A6332CB4A}"/>
              </a:ext>
            </a:extLst>
          </p:cNvPr>
          <p:cNvSpPr>
            <a:spLocks noGrp="1"/>
          </p:cNvSpPr>
          <p:nvPr>
            <p:ph idx="1"/>
          </p:nvPr>
        </p:nvSpPr>
        <p:spPr>
          <a:xfrm>
            <a:off x="612647" y="1715532"/>
            <a:ext cx="10817353" cy="4593828"/>
          </a:xfrm>
        </p:spPr>
        <p:txBody>
          <a:bodyPr>
            <a:noAutofit/>
          </a:bodyPr>
          <a:lstStyle/>
          <a:p>
            <a:r>
              <a:rPr lang="en-US" sz="2400" dirty="0"/>
              <a:t>We also use a </a:t>
            </a:r>
            <a:r>
              <a:rPr lang="en-US" sz="2400" b="1" dirty="0"/>
              <a:t>hexadecimal</a:t>
            </a:r>
            <a:r>
              <a:rPr lang="en-US" sz="2400" dirty="0"/>
              <a:t> (or hex) notation where the arithmetic is base 16.</a:t>
            </a:r>
          </a:p>
          <a:p>
            <a:r>
              <a:rPr lang="en-US" sz="2400" i="1" dirty="0"/>
              <a:t>What are the valid digits for hexadecimal numbers?</a:t>
            </a:r>
          </a:p>
        </p:txBody>
      </p:sp>
    </p:spTree>
    <p:extLst>
      <p:ext uri="{BB962C8B-B14F-4D97-AF65-F5344CB8AC3E}">
        <p14:creationId xmlns:p14="http://schemas.microsoft.com/office/powerpoint/2010/main" val="13166978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E2B57-D18D-7CA9-9F59-D37495E9163B}"/>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DCE554F4-EBD6-6BDA-8BB7-D94F737E7C49}"/>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B8D7B2BC-F793-FF57-5235-632CF1CB82C2}"/>
              </a:ext>
            </a:extLst>
          </p:cNvPr>
          <p:cNvSpPr>
            <a:spLocks noGrp="1"/>
          </p:cNvSpPr>
          <p:nvPr>
            <p:ph type="sldNum" sz="quarter" idx="12"/>
          </p:nvPr>
        </p:nvSpPr>
        <p:spPr/>
        <p:txBody>
          <a:bodyPr/>
          <a:lstStyle/>
          <a:p>
            <a:fld id="{CC057153-B650-4DEB-B370-79DDCFDCE934}" type="slidenum">
              <a:rPr lang="en-US" smtClean="0"/>
              <a:t>59</a:t>
            </a:fld>
            <a:endParaRPr lang="en-US"/>
          </a:p>
        </p:txBody>
      </p:sp>
      <p:sp>
        <p:nvSpPr>
          <p:cNvPr id="4" name="Content Placeholder 3">
            <a:extLst>
              <a:ext uri="{FF2B5EF4-FFF2-40B4-BE49-F238E27FC236}">
                <a16:creationId xmlns:a16="http://schemas.microsoft.com/office/drawing/2014/main" id="{559060C2-AC61-FEBC-C528-3D19E2D0940D}"/>
              </a:ext>
            </a:extLst>
          </p:cNvPr>
          <p:cNvSpPr>
            <a:spLocks noGrp="1"/>
          </p:cNvSpPr>
          <p:nvPr>
            <p:ph idx="1"/>
          </p:nvPr>
        </p:nvSpPr>
        <p:spPr>
          <a:xfrm>
            <a:off x="612647" y="1715532"/>
            <a:ext cx="10817353" cy="4593828"/>
          </a:xfrm>
        </p:spPr>
        <p:txBody>
          <a:bodyPr>
            <a:noAutofit/>
          </a:bodyPr>
          <a:lstStyle/>
          <a:p>
            <a:r>
              <a:rPr lang="en-US" sz="2400" dirty="0"/>
              <a:t>We also use a </a:t>
            </a:r>
            <a:r>
              <a:rPr lang="en-US" sz="2400" b="1" dirty="0"/>
              <a:t>hexadecimal</a:t>
            </a:r>
            <a:r>
              <a:rPr lang="en-US" sz="2400" dirty="0"/>
              <a:t> (or hex) notation where the arithmetic is base 16.</a:t>
            </a:r>
          </a:p>
          <a:p>
            <a:r>
              <a:rPr lang="en-US" sz="2400" i="1" dirty="0"/>
              <a:t>What are the valid digits for hexadecimal numbers?</a:t>
            </a:r>
          </a:p>
          <a:p>
            <a:pPr lvl="1"/>
            <a:r>
              <a:rPr lang="en-US" sz="2200" dirty="0"/>
              <a:t>One idea: 0, 1, 2, 3, …, 15</a:t>
            </a:r>
          </a:p>
          <a:p>
            <a:pPr lvl="1"/>
            <a:r>
              <a:rPr lang="en-US" sz="2200" i="1" dirty="0"/>
              <a:t>What's the problem here?</a:t>
            </a:r>
          </a:p>
        </p:txBody>
      </p:sp>
    </p:spTree>
    <p:extLst>
      <p:ext uri="{BB962C8B-B14F-4D97-AF65-F5344CB8AC3E}">
        <p14:creationId xmlns:p14="http://schemas.microsoft.com/office/powerpoint/2010/main" val="6424259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48D32-1BF5-DF8F-89C2-705A34395F0F}"/>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BA9473E1-41A3-B725-9ED6-856F925C733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Hexadecimal numbers</a:t>
            </a:r>
          </a:p>
        </p:txBody>
      </p:sp>
      <p:sp>
        <p:nvSpPr>
          <p:cNvPr id="11" name="Slide Number Placeholder 10">
            <a:extLst>
              <a:ext uri="{FF2B5EF4-FFF2-40B4-BE49-F238E27FC236}">
                <a16:creationId xmlns:a16="http://schemas.microsoft.com/office/drawing/2014/main" id="{E4C7412C-4E44-A364-F4C6-74C3DE2AC99A}"/>
              </a:ext>
            </a:extLst>
          </p:cNvPr>
          <p:cNvSpPr>
            <a:spLocks noGrp="1"/>
          </p:cNvSpPr>
          <p:nvPr>
            <p:ph type="sldNum" sz="quarter" idx="12"/>
          </p:nvPr>
        </p:nvSpPr>
        <p:spPr/>
        <p:txBody>
          <a:bodyPr/>
          <a:lstStyle/>
          <a:p>
            <a:fld id="{CC057153-B650-4DEB-B370-79DDCFDCE934}" type="slidenum">
              <a:rPr lang="en-US" smtClean="0"/>
              <a:t>60</a:t>
            </a:fld>
            <a:endParaRPr lang="en-US"/>
          </a:p>
        </p:txBody>
      </p:sp>
      <p:sp>
        <p:nvSpPr>
          <p:cNvPr id="4" name="Content Placeholder 3">
            <a:extLst>
              <a:ext uri="{FF2B5EF4-FFF2-40B4-BE49-F238E27FC236}">
                <a16:creationId xmlns:a16="http://schemas.microsoft.com/office/drawing/2014/main" id="{419E09BE-EB1F-087B-6A2A-8805CFAC3EF0}"/>
              </a:ext>
            </a:extLst>
          </p:cNvPr>
          <p:cNvSpPr>
            <a:spLocks noGrp="1"/>
          </p:cNvSpPr>
          <p:nvPr>
            <p:ph idx="1"/>
          </p:nvPr>
        </p:nvSpPr>
        <p:spPr>
          <a:xfrm>
            <a:off x="612647" y="1715532"/>
            <a:ext cx="10817353" cy="4593828"/>
          </a:xfrm>
        </p:spPr>
        <p:txBody>
          <a:bodyPr>
            <a:noAutofit/>
          </a:bodyPr>
          <a:lstStyle/>
          <a:p>
            <a:r>
              <a:rPr lang="en-US" sz="2400" dirty="0"/>
              <a:t>We also use a </a:t>
            </a:r>
            <a:r>
              <a:rPr lang="en-US" sz="2400" b="1" dirty="0"/>
              <a:t>hexadecimal</a:t>
            </a:r>
            <a:r>
              <a:rPr lang="en-US" sz="2400" dirty="0"/>
              <a:t> (or hex) notation where the arithmetic is base 16.</a:t>
            </a:r>
          </a:p>
          <a:p>
            <a:r>
              <a:rPr lang="en-US" sz="2400" i="1" dirty="0"/>
              <a:t>What are the valid digits for hexadecimal numbers?</a:t>
            </a:r>
          </a:p>
          <a:p>
            <a:pPr lvl="1"/>
            <a:r>
              <a:rPr lang="en-US" sz="2200" dirty="0"/>
              <a:t>0, 1, 2, …, 9, </a:t>
            </a:r>
            <a:r>
              <a:rPr lang="en-US" sz="2200" b="1" dirty="0"/>
              <a:t>A,  B,  C,  D,  E,  F</a:t>
            </a:r>
          </a:p>
          <a:p>
            <a:pPr lvl="1"/>
            <a:r>
              <a:rPr lang="en-US" sz="2200" b="1" i="1" dirty="0"/>
              <a:t> </a:t>
            </a:r>
            <a:r>
              <a:rPr lang="en-US" sz="2200" i="1" dirty="0"/>
              <a:t>Instead of </a:t>
            </a:r>
            <a:r>
              <a:rPr lang="en-US" sz="2200" b="1" i="1" dirty="0"/>
              <a:t>10, 11, 12, 13, 14, 15</a:t>
            </a:r>
          </a:p>
        </p:txBody>
      </p:sp>
    </p:spTree>
    <p:extLst>
      <p:ext uri="{BB962C8B-B14F-4D97-AF65-F5344CB8AC3E}">
        <p14:creationId xmlns:p14="http://schemas.microsoft.com/office/powerpoint/2010/main" val="33228486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26501-CA8B-5D68-993A-50C0FA775E67}"/>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CB889E99-7588-9197-F63E-580B27116A80}"/>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4209928B-0AA5-B7C0-F1E0-E0B2D1DF0D08}"/>
              </a:ext>
            </a:extLst>
          </p:cNvPr>
          <p:cNvSpPr>
            <a:spLocks noGrp="1"/>
          </p:cNvSpPr>
          <p:nvPr>
            <p:ph type="sldNum" sz="quarter" idx="12"/>
          </p:nvPr>
        </p:nvSpPr>
        <p:spPr/>
        <p:txBody>
          <a:bodyPr/>
          <a:lstStyle/>
          <a:p>
            <a:fld id="{CC057153-B650-4DEB-B370-79DDCFDCE934}" type="slidenum">
              <a:rPr lang="en-US" smtClean="0"/>
              <a:t>61</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2D114678-5FA1-E5DB-FFE2-0B85F118AFA1}"/>
                  </a:ext>
                </a:extLst>
              </p:cNvPr>
              <p:cNvSpPr>
                <a:spLocks noGrp="1"/>
              </p:cNvSpPr>
              <p:nvPr>
                <p:ph idx="1"/>
              </p:nvPr>
            </p:nvSpPr>
            <p:spPr>
              <a:xfrm>
                <a:off x="612647" y="1715532"/>
                <a:ext cx="10817353" cy="4593828"/>
              </a:xfrm>
            </p:spPr>
            <p:txBody>
              <a:bodyPr>
                <a:noAutofit/>
              </a:bodyPr>
              <a:lstStyle/>
              <a:p>
                <a:r>
                  <a:rPr lang="en-US" sz="2400" i="1" dirty="0"/>
                  <a:t>What number is </a:t>
                </a:r>
                <a14:m>
                  <m:oMath xmlns:m="http://schemas.openxmlformats.org/officeDocument/2006/math">
                    <m:r>
                      <a:rPr lang="en-US" sz="2400" i="1" dirty="0" smtClean="0">
                        <a:latin typeface="Cambria Math" panose="02040503050406030204" pitchFamily="18" charset="0"/>
                      </a:rPr>
                      <m:t>2</m:t>
                    </m:r>
                    <m:r>
                      <a:rPr lang="en-US" sz="2400" i="1" dirty="0" smtClean="0">
                        <a:latin typeface="Cambria Math" panose="02040503050406030204" pitchFamily="18" charset="0"/>
                      </a:rPr>
                      <m:t>𝐴</m:t>
                    </m:r>
                    <m:sSub>
                      <m:sSubPr>
                        <m:ctrlPr>
                          <a:rPr lang="en-US" sz="2400" i="1" dirty="0" smtClean="0">
                            <a:latin typeface="Cambria Math" panose="02040503050406030204" pitchFamily="18" charset="0"/>
                          </a:rPr>
                        </m:ctrlPr>
                      </m:sSubPr>
                      <m:e>
                        <m:r>
                          <a:rPr lang="en-US" sz="2400" i="1" dirty="0" smtClean="0">
                            <a:latin typeface="Cambria Math" panose="02040503050406030204" pitchFamily="18" charset="0"/>
                          </a:rPr>
                          <m:t>7</m:t>
                        </m:r>
                      </m:e>
                      <m:sub>
                        <m:r>
                          <a:rPr lang="en-US" sz="2400" b="0" i="1" dirty="0" smtClean="0">
                            <a:latin typeface="Cambria Math" panose="02040503050406030204" pitchFamily="18" charset="0"/>
                          </a:rPr>
                          <m:t>16</m:t>
                        </m:r>
                      </m:sub>
                    </m:sSub>
                    <m:r>
                      <a:rPr lang="en-US" sz="2400" b="0" i="1" dirty="0" smtClean="0">
                        <a:latin typeface="Cambria Math" panose="02040503050406030204" pitchFamily="18" charset="0"/>
                      </a:rPr>
                      <m:t>?</m:t>
                    </m:r>
                  </m:oMath>
                </a14:m>
                <a:endParaRPr lang="en-US" sz="2200" b="1" i="1" dirty="0"/>
              </a:p>
            </p:txBody>
          </p:sp>
        </mc:Choice>
        <mc:Fallback xmlns="">
          <p:sp>
            <p:nvSpPr>
              <p:cNvPr id="4" name="Content Placeholder 3">
                <a:extLst>
                  <a:ext uri="{FF2B5EF4-FFF2-40B4-BE49-F238E27FC236}">
                    <a16:creationId xmlns:a16="http://schemas.microsoft.com/office/drawing/2014/main" id="{2D114678-5FA1-E5DB-FFE2-0B85F118AFA1}"/>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AEF73CA1-4605-9A0E-423D-A9D0DFCCAE0B}"/>
              </a:ext>
            </a:extLst>
          </p:cNvPr>
          <p:cNvSpPr txBox="1"/>
          <p:nvPr/>
        </p:nvSpPr>
        <p:spPr>
          <a:xfrm>
            <a:off x="9034076" y="548640"/>
            <a:ext cx="2294667" cy="400110"/>
          </a:xfrm>
          <a:prstGeom prst="rect">
            <a:avLst/>
          </a:prstGeom>
          <a:noFill/>
        </p:spPr>
        <p:txBody>
          <a:bodyPr wrap="none" rtlCol="0">
            <a:spAutoFit/>
          </a:bodyPr>
          <a:lstStyle/>
          <a:p>
            <a:r>
              <a:rPr lang="en-US" sz="2000" b="1" dirty="0"/>
              <a:t>A,  B,  C,  D,  E,   F</a:t>
            </a:r>
          </a:p>
        </p:txBody>
      </p:sp>
      <p:sp>
        <p:nvSpPr>
          <p:cNvPr id="3" name="TextBox 2">
            <a:extLst>
              <a:ext uri="{FF2B5EF4-FFF2-40B4-BE49-F238E27FC236}">
                <a16:creationId xmlns:a16="http://schemas.microsoft.com/office/drawing/2014/main" id="{1F2883CA-F5DB-072D-AF95-37DE5AF27DCA}"/>
              </a:ext>
            </a:extLst>
          </p:cNvPr>
          <p:cNvSpPr txBox="1"/>
          <p:nvPr/>
        </p:nvSpPr>
        <p:spPr>
          <a:xfrm>
            <a:off x="9004580" y="948750"/>
            <a:ext cx="2435988" cy="400110"/>
          </a:xfrm>
          <a:prstGeom prst="rect">
            <a:avLst/>
          </a:prstGeom>
          <a:noFill/>
        </p:spPr>
        <p:txBody>
          <a:bodyPr wrap="none" rtlCol="0">
            <a:spAutoFit/>
          </a:bodyPr>
          <a:lstStyle/>
          <a:p>
            <a:r>
              <a:rPr lang="en-US" sz="2000" b="1" dirty="0"/>
              <a:t>10, 11, 12, 13, 14, 15</a:t>
            </a:r>
          </a:p>
        </p:txBody>
      </p:sp>
    </p:spTree>
    <p:extLst>
      <p:ext uri="{BB962C8B-B14F-4D97-AF65-F5344CB8AC3E}">
        <p14:creationId xmlns:p14="http://schemas.microsoft.com/office/powerpoint/2010/main" val="18499476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A1959-F691-FA85-3CEA-02E32B3F69F5}"/>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460F6138-8E4D-49ED-8D7B-959EF5DECF51}"/>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D07B7C5E-2EF3-FBE1-C606-F766F7FB8DFE}"/>
              </a:ext>
            </a:extLst>
          </p:cNvPr>
          <p:cNvSpPr>
            <a:spLocks noGrp="1"/>
          </p:cNvSpPr>
          <p:nvPr>
            <p:ph type="sldNum" sz="quarter" idx="12"/>
          </p:nvPr>
        </p:nvSpPr>
        <p:spPr/>
        <p:txBody>
          <a:bodyPr/>
          <a:lstStyle/>
          <a:p>
            <a:fld id="{CC057153-B650-4DEB-B370-79DDCFDCE934}" type="slidenum">
              <a:rPr lang="en-US" smtClean="0"/>
              <a:t>62</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ED2337DF-8D63-1786-593B-61112DEA4E5B}"/>
                  </a:ext>
                </a:extLst>
              </p:cNvPr>
              <p:cNvSpPr>
                <a:spLocks noGrp="1"/>
              </p:cNvSpPr>
              <p:nvPr>
                <p:ph idx="1"/>
              </p:nvPr>
            </p:nvSpPr>
            <p:spPr>
              <a:xfrm>
                <a:off x="612647" y="1715532"/>
                <a:ext cx="10817353" cy="4593828"/>
              </a:xfrm>
            </p:spPr>
            <p:txBody>
              <a:bodyPr>
                <a:noAutofit/>
              </a:bodyPr>
              <a:lstStyle/>
              <a:p>
                <a:r>
                  <a:rPr lang="en-US" sz="2400" i="1" dirty="0"/>
                  <a:t>What number is </a:t>
                </a:r>
                <a14:m>
                  <m:oMath xmlns:m="http://schemas.openxmlformats.org/officeDocument/2006/math">
                    <m:r>
                      <a:rPr lang="en-US" sz="2400" i="1" dirty="0" smtClean="0">
                        <a:latin typeface="Cambria Math" panose="02040503050406030204" pitchFamily="18" charset="0"/>
                      </a:rPr>
                      <m:t>2</m:t>
                    </m:r>
                    <m:r>
                      <a:rPr lang="en-US" sz="2400" i="1" dirty="0" smtClean="0">
                        <a:latin typeface="Cambria Math" panose="02040503050406030204" pitchFamily="18" charset="0"/>
                      </a:rPr>
                      <m:t>𝐴</m:t>
                    </m:r>
                    <m:sSub>
                      <m:sSubPr>
                        <m:ctrlPr>
                          <a:rPr lang="en-US" sz="2400" i="1" dirty="0" smtClean="0">
                            <a:latin typeface="Cambria Math" panose="02040503050406030204" pitchFamily="18" charset="0"/>
                          </a:rPr>
                        </m:ctrlPr>
                      </m:sSubPr>
                      <m:e>
                        <m:r>
                          <a:rPr lang="en-US" sz="2400" i="1" dirty="0" smtClean="0">
                            <a:latin typeface="Cambria Math" panose="02040503050406030204" pitchFamily="18" charset="0"/>
                          </a:rPr>
                          <m:t>7</m:t>
                        </m:r>
                      </m:e>
                      <m:sub>
                        <m:r>
                          <a:rPr lang="en-US" sz="2400" b="0" i="1" dirty="0" smtClean="0">
                            <a:latin typeface="Cambria Math" panose="02040503050406030204" pitchFamily="18" charset="0"/>
                          </a:rPr>
                          <m:t>16</m:t>
                        </m:r>
                      </m:sub>
                    </m:sSub>
                    <m:r>
                      <a:rPr lang="en-US" sz="2400" b="0" i="1" dirty="0" smtClean="0">
                        <a:latin typeface="Cambria Math" panose="02040503050406030204" pitchFamily="18" charset="0"/>
                      </a:rPr>
                      <m:t>?</m:t>
                    </m:r>
                  </m:oMath>
                </a14:m>
                <a:endParaRPr lang="en-US" sz="2200" b="1" i="1" dirty="0"/>
              </a:p>
            </p:txBody>
          </p:sp>
        </mc:Choice>
        <mc:Fallback xmlns="">
          <p:sp>
            <p:nvSpPr>
              <p:cNvPr id="4" name="Content Placeholder 3">
                <a:extLst>
                  <a:ext uri="{FF2B5EF4-FFF2-40B4-BE49-F238E27FC236}">
                    <a16:creationId xmlns:a16="http://schemas.microsoft.com/office/drawing/2014/main" id="{ED2337DF-8D63-1786-593B-61112DEA4E5B}"/>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CF6158AA-1963-6549-941A-6A9CE9E8E8E2}"/>
              </a:ext>
            </a:extLst>
          </p:cNvPr>
          <p:cNvSpPr txBox="1"/>
          <p:nvPr/>
        </p:nvSpPr>
        <p:spPr>
          <a:xfrm>
            <a:off x="9034076" y="548640"/>
            <a:ext cx="2294667" cy="400110"/>
          </a:xfrm>
          <a:prstGeom prst="rect">
            <a:avLst/>
          </a:prstGeom>
          <a:noFill/>
        </p:spPr>
        <p:txBody>
          <a:bodyPr wrap="none" rtlCol="0">
            <a:spAutoFit/>
          </a:bodyPr>
          <a:lstStyle/>
          <a:p>
            <a:r>
              <a:rPr lang="en-US" sz="2000" b="1" dirty="0"/>
              <a:t>A,  B,  C,  D,  E,   F</a:t>
            </a:r>
          </a:p>
        </p:txBody>
      </p:sp>
      <p:sp>
        <p:nvSpPr>
          <p:cNvPr id="3" name="TextBox 2">
            <a:extLst>
              <a:ext uri="{FF2B5EF4-FFF2-40B4-BE49-F238E27FC236}">
                <a16:creationId xmlns:a16="http://schemas.microsoft.com/office/drawing/2014/main" id="{99090F21-401B-869F-9AD0-F83E51111651}"/>
              </a:ext>
            </a:extLst>
          </p:cNvPr>
          <p:cNvSpPr txBox="1"/>
          <p:nvPr/>
        </p:nvSpPr>
        <p:spPr>
          <a:xfrm>
            <a:off x="9004580" y="948750"/>
            <a:ext cx="2435988" cy="400110"/>
          </a:xfrm>
          <a:prstGeom prst="rect">
            <a:avLst/>
          </a:prstGeom>
          <a:noFill/>
        </p:spPr>
        <p:txBody>
          <a:bodyPr wrap="none" rtlCol="0">
            <a:spAutoFit/>
          </a:bodyPr>
          <a:lstStyle/>
          <a:p>
            <a:r>
              <a:rPr lang="en-US" sz="2000" b="1" dirty="0"/>
              <a:t>10, 11, 12, 13, 14, 15</a:t>
            </a:r>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C4A8012B-5B2D-A532-1F0F-D27D85697C52}"/>
                  </a:ext>
                </a:extLst>
              </p:cNvPr>
              <p:cNvGraphicFramePr>
                <a:graphicFrameLocks noGrp="1"/>
              </p:cNvGraphicFramePr>
              <p:nvPr>
                <p:extLst>
                  <p:ext uri="{D42A27DB-BD31-4B8C-83A1-F6EECF244321}">
                    <p14:modId xmlns:p14="http://schemas.microsoft.com/office/powerpoint/2010/main" val="4178427505"/>
                  </p:ext>
                </p:extLst>
              </p:nvPr>
            </p:nvGraphicFramePr>
            <p:xfrm>
              <a:off x="1717481" y="2922540"/>
              <a:ext cx="5603073" cy="914400"/>
            </p:xfrm>
            <a:graphic>
              <a:graphicData uri="http://schemas.openxmlformats.org/drawingml/2006/table">
                <a:tbl>
                  <a:tblPr firstRow="1" bandRow="1">
                    <a:tableStyleId>{5940675A-B579-460E-94D1-54222C63F5DA}</a:tableStyleId>
                  </a:tblPr>
                  <a:tblGrid>
                    <a:gridCol w="1867691">
                      <a:extLst>
                        <a:ext uri="{9D8B030D-6E8A-4147-A177-3AD203B41FA5}">
                          <a16:colId xmlns:a16="http://schemas.microsoft.com/office/drawing/2014/main" val="1500213618"/>
                        </a:ext>
                      </a:extLst>
                    </a:gridCol>
                    <a:gridCol w="1867691">
                      <a:extLst>
                        <a:ext uri="{9D8B030D-6E8A-4147-A177-3AD203B41FA5}">
                          <a16:colId xmlns:a16="http://schemas.microsoft.com/office/drawing/2014/main" val="2324606823"/>
                        </a:ext>
                      </a:extLst>
                    </a:gridCol>
                    <a:gridCol w="1867691">
                      <a:extLst>
                        <a:ext uri="{9D8B030D-6E8A-4147-A177-3AD203B41FA5}">
                          <a16:colId xmlns:a16="http://schemas.microsoft.com/office/drawing/2014/main" val="3306935064"/>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16</m:t>
                                    </m:r>
                                  </m:e>
                                  <m:sup>
                                    <m:r>
                                      <a:rPr lang="en-US" sz="2400" b="0" i="1" dirty="0" smtClean="0">
                                        <a:latin typeface="Cambria Math" panose="02040503050406030204" pitchFamily="18" charset="0"/>
                                        <a:ea typeface="Cambria Math" panose="02040503050406030204" pitchFamily="18" charset="0"/>
                                      </a:rPr>
                                      <m:t>2</m:t>
                                    </m:r>
                                  </m:sup>
                                </m:sSup>
                                <m:r>
                                  <a:rPr lang="en-US" sz="2400" b="0" i="1" dirty="0" smtClean="0">
                                    <a:latin typeface="Cambria Math" panose="02040503050406030204" pitchFamily="18" charset="0"/>
                                    <a:ea typeface="Cambria Math" panose="02040503050406030204" pitchFamily="18" charset="0"/>
                                  </a:rPr>
                                  <m:t>=256</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16</m:t>
                                    </m:r>
                                  </m:e>
                                  <m:sup>
                                    <m:r>
                                      <a:rPr lang="en-US" sz="2400" b="0" i="1" dirty="0" smtClean="0">
                                        <a:latin typeface="Cambria Math" panose="02040503050406030204" pitchFamily="18" charset="0"/>
                                        <a:ea typeface="Cambria Math" panose="02040503050406030204" pitchFamily="18" charset="0"/>
                                      </a:rPr>
                                      <m:t>1</m:t>
                                    </m:r>
                                  </m:sup>
                                </m:sSup>
                                <m:r>
                                  <a:rPr lang="en-US" sz="2400" b="0" i="1" dirty="0" smtClean="0">
                                    <a:latin typeface="Cambria Math" panose="02040503050406030204" pitchFamily="18" charset="0"/>
                                    <a:ea typeface="Cambria Math" panose="02040503050406030204" pitchFamily="18" charset="0"/>
                                  </a:rPr>
                                  <m:t>=16</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16</m:t>
                                    </m:r>
                                  </m:e>
                                  <m:sup>
                                    <m:r>
                                      <a:rPr lang="en-US" sz="2400" b="0" i="1" dirty="0" smtClean="0">
                                        <a:latin typeface="Cambria Math" panose="02040503050406030204" pitchFamily="18" charset="0"/>
                                        <a:ea typeface="Cambria Math" panose="02040503050406030204" pitchFamily="18" charset="0"/>
                                      </a:rPr>
                                      <m:t>0</m:t>
                                    </m:r>
                                  </m:sup>
                                </m:sSup>
                                <m:r>
                                  <a:rPr lang="en-US" sz="2400" b="0" i="1" dirty="0" smtClean="0">
                                    <a:latin typeface="Cambria Math" panose="02040503050406030204" pitchFamily="18" charset="0"/>
                                    <a:ea typeface="Cambria Math" panose="02040503050406030204" pitchFamily="18" charset="0"/>
                                  </a:rPr>
                                  <m:t>=</m:t>
                                </m:r>
                                <m:r>
                                  <a:rPr lang="en-US" sz="2400" i="1" dirty="0" smtClean="0">
                                    <a:latin typeface="Cambria Math" panose="02040503050406030204" pitchFamily="18" charset="0"/>
                                    <a:ea typeface="Cambria Math" panose="02040503050406030204" pitchFamily="18" charset="0"/>
                                  </a:rPr>
                                  <m:t> 1</m:t>
                                </m:r>
                              </m:oMath>
                            </m:oMathPara>
                          </a14:m>
                          <a:endParaRPr lang="en-US" sz="2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002001436"/>
                      </a:ext>
                    </a:extLst>
                  </a:tr>
                  <a:tr h="370840">
                    <a:tc>
                      <a:txBody>
                        <a:bodyPr/>
                        <a:lstStyle/>
                        <a:p>
                          <a:pPr algn="ctr"/>
                          <a:r>
                            <a:rPr lang="en-US" sz="2400" dirty="0">
                              <a:latin typeface="Cambria Math" panose="02040503050406030204" pitchFamily="18" charset="0"/>
                              <a:ea typeface="Cambria Math" panose="02040503050406030204" pitchFamily="18" charset="0"/>
                            </a:rPr>
                            <a:t>2</a:t>
                          </a:r>
                        </a:p>
                      </a:txBody>
                      <a:tcPr/>
                    </a:tc>
                    <a:tc>
                      <a:txBody>
                        <a:bodyPr/>
                        <a:lstStyle/>
                        <a:p>
                          <a:pPr algn="ctr"/>
                          <a:r>
                            <a:rPr lang="en-US" sz="2400" dirty="0">
                              <a:latin typeface="Cambria Math" panose="02040503050406030204" pitchFamily="18" charset="0"/>
                              <a:ea typeface="Cambria Math" panose="02040503050406030204" pitchFamily="18" charset="0"/>
                            </a:rPr>
                            <a:t>A</a:t>
                          </a:r>
                        </a:p>
                      </a:txBody>
                      <a:tcPr/>
                    </a:tc>
                    <a:tc>
                      <a:txBody>
                        <a:bodyPr/>
                        <a:lstStyle/>
                        <a:p>
                          <a:pPr algn="ctr"/>
                          <a:r>
                            <a:rPr lang="en-US" sz="2400" dirty="0">
                              <a:latin typeface="Cambria Math" panose="02040503050406030204" pitchFamily="18" charset="0"/>
                              <a:ea typeface="Cambria Math" panose="02040503050406030204" pitchFamily="18" charset="0"/>
                            </a:rPr>
                            <a:t>7</a:t>
                          </a:r>
                        </a:p>
                      </a:txBody>
                      <a:tcPr/>
                    </a:tc>
                    <a:extLst>
                      <a:ext uri="{0D108BD9-81ED-4DB2-BD59-A6C34878D82A}">
                        <a16:rowId xmlns:a16="http://schemas.microsoft.com/office/drawing/2014/main" val="806367913"/>
                      </a:ext>
                    </a:extLst>
                  </a:tr>
                </a:tbl>
              </a:graphicData>
            </a:graphic>
          </p:graphicFrame>
        </mc:Choice>
        <mc:Fallback xmlns="">
          <p:graphicFrame>
            <p:nvGraphicFramePr>
              <p:cNvPr id="5" name="Table 4">
                <a:extLst>
                  <a:ext uri="{FF2B5EF4-FFF2-40B4-BE49-F238E27FC236}">
                    <a16:creationId xmlns:a16="http://schemas.microsoft.com/office/drawing/2014/main" id="{C4A8012B-5B2D-A532-1F0F-D27D85697C52}"/>
                  </a:ext>
                </a:extLst>
              </p:cNvPr>
              <p:cNvGraphicFramePr>
                <a:graphicFrameLocks noGrp="1"/>
              </p:cNvGraphicFramePr>
              <p:nvPr>
                <p:extLst>
                  <p:ext uri="{D42A27DB-BD31-4B8C-83A1-F6EECF244321}">
                    <p14:modId xmlns:p14="http://schemas.microsoft.com/office/powerpoint/2010/main" val="4178427505"/>
                  </p:ext>
                </p:extLst>
              </p:nvPr>
            </p:nvGraphicFramePr>
            <p:xfrm>
              <a:off x="1717481" y="2922540"/>
              <a:ext cx="5603073" cy="914400"/>
            </p:xfrm>
            <a:graphic>
              <a:graphicData uri="http://schemas.openxmlformats.org/drawingml/2006/table">
                <a:tbl>
                  <a:tblPr firstRow="1" bandRow="1">
                    <a:tableStyleId>{5940675A-B579-460E-94D1-54222C63F5DA}</a:tableStyleId>
                  </a:tblPr>
                  <a:tblGrid>
                    <a:gridCol w="1867691">
                      <a:extLst>
                        <a:ext uri="{9D8B030D-6E8A-4147-A177-3AD203B41FA5}">
                          <a16:colId xmlns:a16="http://schemas.microsoft.com/office/drawing/2014/main" val="1500213618"/>
                        </a:ext>
                      </a:extLst>
                    </a:gridCol>
                    <a:gridCol w="1867691">
                      <a:extLst>
                        <a:ext uri="{9D8B030D-6E8A-4147-A177-3AD203B41FA5}">
                          <a16:colId xmlns:a16="http://schemas.microsoft.com/office/drawing/2014/main" val="2324606823"/>
                        </a:ext>
                      </a:extLst>
                    </a:gridCol>
                    <a:gridCol w="1867691">
                      <a:extLst>
                        <a:ext uri="{9D8B030D-6E8A-4147-A177-3AD203B41FA5}">
                          <a16:colId xmlns:a16="http://schemas.microsoft.com/office/drawing/2014/main" val="3306935064"/>
                        </a:ext>
                      </a:extLst>
                    </a:gridCol>
                  </a:tblGrid>
                  <a:tr h="457200">
                    <a:tc>
                      <a:txBody>
                        <a:bodyPr/>
                        <a:lstStyle/>
                        <a:p>
                          <a:endParaRPr lang="en-US"/>
                        </a:p>
                      </a:txBody>
                      <a:tcPr>
                        <a:blipFill>
                          <a:blip r:embed="rId4"/>
                          <a:stretch>
                            <a:fillRect l="-680" t="-2703" r="-201361" b="-124324"/>
                          </a:stretch>
                        </a:blipFill>
                      </a:tcPr>
                    </a:tc>
                    <a:tc>
                      <a:txBody>
                        <a:bodyPr/>
                        <a:lstStyle/>
                        <a:p>
                          <a:endParaRPr lang="en-US"/>
                        </a:p>
                      </a:txBody>
                      <a:tcPr>
                        <a:blipFill>
                          <a:blip r:embed="rId4"/>
                          <a:stretch>
                            <a:fillRect l="-100000" t="-2703" r="-100000" b="-124324"/>
                          </a:stretch>
                        </a:blipFill>
                      </a:tcPr>
                    </a:tc>
                    <a:tc>
                      <a:txBody>
                        <a:bodyPr/>
                        <a:lstStyle/>
                        <a:p>
                          <a:endParaRPr lang="en-US"/>
                        </a:p>
                      </a:txBody>
                      <a:tcPr>
                        <a:blipFill>
                          <a:blip r:embed="rId4"/>
                          <a:stretch>
                            <a:fillRect l="-201361" t="-2703" r="-680" b="-124324"/>
                          </a:stretch>
                        </a:blipFill>
                      </a:tcPr>
                    </a:tc>
                    <a:extLst>
                      <a:ext uri="{0D108BD9-81ED-4DB2-BD59-A6C34878D82A}">
                        <a16:rowId xmlns:a16="http://schemas.microsoft.com/office/drawing/2014/main" val="1002001436"/>
                      </a:ext>
                    </a:extLst>
                  </a:tr>
                  <a:tr h="457200">
                    <a:tc>
                      <a:txBody>
                        <a:bodyPr/>
                        <a:lstStyle/>
                        <a:p>
                          <a:pPr algn="ctr"/>
                          <a:r>
                            <a:rPr lang="en-US" sz="2400" dirty="0">
                              <a:latin typeface="Cambria Math" panose="02040503050406030204" pitchFamily="18" charset="0"/>
                              <a:ea typeface="Cambria Math" panose="02040503050406030204" pitchFamily="18" charset="0"/>
                            </a:rPr>
                            <a:t>2</a:t>
                          </a:r>
                        </a:p>
                      </a:txBody>
                      <a:tcPr/>
                    </a:tc>
                    <a:tc>
                      <a:txBody>
                        <a:bodyPr/>
                        <a:lstStyle/>
                        <a:p>
                          <a:pPr algn="ctr"/>
                          <a:r>
                            <a:rPr lang="en-US" sz="2400" dirty="0">
                              <a:latin typeface="Cambria Math" panose="02040503050406030204" pitchFamily="18" charset="0"/>
                              <a:ea typeface="Cambria Math" panose="02040503050406030204" pitchFamily="18" charset="0"/>
                            </a:rPr>
                            <a:t>A</a:t>
                          </a:r>
                        </a:p>
                      </a:txBody>
                      <a:tcPr/>
                    </a:tc>
                    <a:tc>
                      <a:txBody>
                        <a:bodyPr/>
                        <a:lstStyle/>
                        <a:p>
                          <a:pPr algn="ctr"/>
                          <a:r>
                            <a:rPr lang="en-US" sz="2400" dirty="0">
                              <a:latin typeface="Cambria Math" panose="02040503050406030204" pitchFamily="18" charset="0"/>
                              <a:ea typeface="Cambria Math" panose="02040503050406030204" pitchFamily="18" charset="0"/>
                            </a:rPr>
                            <a:t>7</a:t>
                          </a:r>
                        </a:p>
                      </a:txBody>
                      <a:tcPr/>
                    </a:tc>
                    <a:extLst>
                      <a:ext uri="{0D108BD9-81ED-4DB2-BD59-A6C34878D82A}">
                        <a16:rowId xmlns:a16="http://schemas.microsoft.com/office/drawing/2014/main" val="806367913"/>
                      </a:ext>
                    </a:extLst>
                  </a:tr>
                </a:tbl>
              </a:graphicData>
            </a:graphic>
          </p:graphicFrame>
        </mc:Fallback>
      </mc:AlternateContent>
    </p:spTree>
    <p:extLst>
      <p:ext uri="{BB962C8B-B14F-4D97-AF65-F5344CB8AC3E}">
        <p14:creationId xmlns:p14="http://schemas.microsoft.com/office/powerpoint/2010/main" val="29004218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DED0C-C3E5-1BC4-BE05-E1406F99E62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2CAA631-7C1E-9537-F50C-0EB747E6500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8990928C-861A-2D83-F035-33DF1BCA0A4A}"/>
              </a:ext>
            </a:extLst>
          </p:cNvPr>
          <p:cNvSpPr>
            <a:spLocks noGrp="1"/>
          </p:cNvSpPr>
          <p:nvPr>
            <p:ph type="sldNum" sz="quarter" idx="12"/>
          </p:nvPr>
        </p:nvSpPr>
        <p:spPr/>
        <p:txBody>
          <a:bodyPr/>
          <a:lstStyle/>
          <a:p>
            <a:fld id="{CC057153-B650-4DEB-B370-79DDCFDCE934}" type="slidenum">
              <a:rPr lang="en-US" smtClean="0"/>
              <a:t>63</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CC4D4130-5772-5863-9B96-7B490EAC6E4C}"/>
                  </a:ext>
                </a:extLst>
              </p:cNvPr>
              <p:cNvSpPr>
                <a:spLocks noGrp="1"/>
              </p:cNvSpPr>
              <p:nvPr>
                <p:ph idx="1"/>
              </p:nvPr>
            </p:nvSpPr>
            <p:spPr>
              <a:xfrm>
                <a:off x="612647" y="1715532"/>
                <a:ext cx="10817353" cy="4593828"/>
              </a:xfrm>
            </p:spPr>
            <p:txBody>
              <a:bodyPr>
                <a:noAutofit/>
              </a:bodyPr>
              <a:lstStyle/>
              <a:p>
                <a:r>
                  <a:rPr lang="en-US" sz="2400" i="1" dirty="0"/>
                  <a:t>What number is </a:t>
                </a:r>
                <a14:m>
                  <m:oMath xmlns:m="http://schemas.openxmlformats.org/officeDocument/2006/math">
                    <m:r>
                      <a:rPr lang="en-US" sz="2400" i="1" dirty="0" smtClean="0">
                        <a:latin typeface="Cambria Math" panose="02040503050406030204" pitchFamily="18" charset="0"/>
                      </a:rPr>
                      <m:t>2</m:t>
                    </m:r>
                    <m:r>
                      <a:rPr lang="en-US" sz="2400" i="1" dirty="0" smtClean="0">
                        <a:latin typeface="Cambria Math" panose="02040503050406030204" pitchFamily="18" charset="0"/>
                      </a:rPr>
                      <m:t>𝐴</m:t>
                    </m:r>
                    <m:sSub>
                      <m:sSubPr>
                        <m:ctrlPr>
                          <a:rPr lang="en-US" sz="2400" i="1" dirty="0" smtClean="0">
                            <a:latin typeface="Cambria Math" panose="02040503050406030204" pitchFamily="18" charset="0"/>
                          </a:rPr>
                        </m:ctrlPr>
                      </m:sSubPr>
                      <m:e>
                        <m:r>
                          <a:rPr lang="en-US" sz="2400" i="1" dirty="0" smtClean="0">
                            <a:latin typeface="Cambria Math" panose="02040503050406030204" pitchFamily="18" charset="0"/>
                          </a:rPr>
                          <m:t>7</m:t>
                        </m:r>
                      </m:e>
                      <m:sub>
                        <m:r>
                          <a:rPr lang="en-US" sz="2400" b="0" i="1" dirty="0" smtClean="0">
                            <a:latin typeface="Cambria Math" panose="02040503050406030204" pitchFamily="18" charset="0"/>
                          </a:rPr>
                          <m:t>16</m:t>
                        </m:r>
                      </m:sub>
                    </m:sSub>
                    <m:r>
                      <a:rPr lang="en-US" sz="2400" b="0" i="1" dirty="0" smtClean="0">
                        <a:latin typeface="Cambria Math" panose="02040503050406030204" pitchFamily="18" charset="0"/>
                      </a:rPr>
                      <m:t>?</m:t>
                    </m:r>
                  </m:oMath>
                </a14:m>
                <a:endParaRPr lang="en-US" sz="2200" b="1" i="1" dirty="0"/>
              </a:p>
              <a:p>
                <a:endParaRPr lang="en-US" sz="2200" b="1" i="1" dirty="0"/>
              </a:p>
              <a:p>
                <a:endParaRPr lang="en-US" sz="2200" b="1" i="1" dirty="0"/>
              </a:p>
              <a:p>
                <a:endParaRPr lang="en-US" sz="2200" b="1" i="1" dirty="0"/>
              </a:p>
              <a:p>
                <a:endParaRPr lang="en-US" sz="2200" b="1" i="1" dirty="0"/>
              </a:p>
              <a:p>
                <a:pPr lvl="1"/>
                <a14:m>
                  <m:oMath xmlns:m="http://schemas.openxmlformats.org/officeDocument/2006/math">
                    <m:r>
                      <m:rPr>
                        <m:nor/>
                      </m:rPr>
                      <a:rPr lang="en-US" sz="2400" i="0" dirty="0">
                        <a:latin typeface="Cambria Math" panose="02040503050406030204" pitchFamily="18" charset="0"/>
                        <a:ea typeface="Cambria Math" panose="02040503050406030204" pitchFamily="18" charset="0"/>
                      </a:rPr>
                      <m:t>2A</m:t>
                    </m:r>
                    <m:r>
                      <a:rPr lang="en-US" sz="2400" i="1" dirty="0">
                        <a:latin typeface="Cambria Math" panose="02040503050406030204" pitchFamily="18" charset="0"/>
                        <a:ea typeface="Cambria Math" panose="02040503050406030204" pitchFamily="18" charset="0"/>
                      </a:rPr>
                      <m:t>7</m:t>
                    </m:r>
                    <m:r>
                      <a:rPr lang="en-US" sz="2400" i="1" baseline="-25000" dirty="0">
                        <a:latin typeface="Cambria Math" panose="02040503050406030204" pitchFamily="18" charset="0"/>
                        <a:ea typeface="Cambria Math" panose="02040503050406030204" pitchFamily="18" charset="0"/>
                      </a:rPr>
                      <m:t>16</m:t>
                    </m:r>
                    <m:r>
                      <a:rPr lang="en-US" sz="2400" i="1">
                        <a:latin typeface="Cambria Math" panose="02040503050406030204" pitchFamily="18" charset="0"/>
                        <a:ea typeface="Cambria Math" panose="02040503050406030204" pitchFamily="18" charset="0"/>
                      </a:rPr>
                      <m:t>=2×</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16</m:t>
                        </m:r>
                      </m:e>
                      <m:sup>
                        <m:r>
                          <a:rPr lang="en-US" sz="2400" i="1">
                            <a:latin typeface="Cambria Math" panose="02040503050406030204" pitchFamily="18" charset="0"/>
                            <a:ea typeface="Cambria Math" panose="02040503050406030204" pitchFamily="18" charset="0"/>
                          </a:rPr>
                          <m:t>2</m:t>
                        </m:r>
                      </m:sup>
                    </m:sSup>
                    <m:r>
                      <a:rPr lang="en-US" sz="2400" i="1">
                        <a:latin typeface="Cambria Math" panose="02040503050406030204" pitchFamily="18" charset="0"/>
                        <a:ea typeface="Cambria Math" panose="02040503050406030204" pitchFamily="18" charset="0"/>
                      </a:rPr>
                      <m:t>+10×</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16</m:t>
                        </m:r>
                      </m:e>
                      <m:sup>
                        <m:r>
                          <a:rPr lang="en-US" sz="2400" i="1">
                            <a:latin typeface="Cambria Math" panose="02040503050406030204" pitchFamily="18" charset="0"/>
                            <a:ea typeface="Cambria Math" panose="02040503050406030204" pitchFamily="18" charset="0"/>
                          </a:rPr>
                          <m:t>1</m:t>
                        </m:r>
                      </m:sup>
                    </m:sSup>
                    <m:r>
                      <a:rPr lang="en-US" sz="2400" i="1">
                        <a:latin typeface="Cambria Math" panose="02040503050406030204" pitchFamily="18" charset="0"/>
                        <a:ea typeface="Cambria Math" panose="02040503050406030204" pitchFamily="18" charset="0"/>
                      </a:rPr>
                      <m:t>+7×</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16</m:t>
                        </m:r>
                      </m:e>
                      <m:sup>
                        <m:r>
                          <a:rPr lang="en-US" sz="2400" i="1">
                            <a:latin typeface="Cambria Math" panose="02040503050406030204" pitchFamily="18" charset="0"/>
                            <a:ea typeface="Cambria Math" panose="02040503050406030204" pitchFamily="18" charset="0"/>
                          </a:rPr>
                          <m:t>0</m:t>
                        </m:r>
                      </m:sup>
                    </m:sSup>
                  </m:oMath>
                </a14:m>
                <a:endParaRPr lang="en-US" sz="2400" dirty="0">
                  <a:latin typeface="Cambria Math" panose="02040503050406030204" pitchFamily="18" charset="0"/>
                  <a:ea typeface="Cambria Math" panose="02040503050406030204" pitchFamily="18" charset="0"/>
                </a:endParaRPr>
              </a:p>
            </p:txBody>
          </p:sp>
        </mc:Choice>
        <mc:Fallback xmlns="">
          <p:sp>
            <p:nvSpPr>
              <p:cNvPr id="4" name="Content Placeholder 3">
                <a:extLst>
                  <a:ext uri="{FF2B5EF4-FFF2-40B4-BE49-F238E27FC236}">
                    <a16:creationId xmlns:a16="http://schemas.microsoft.com/office/drawing/2014/main" id="{CC4D4130-5772-5863-9B96-7B490EAC6E4C}"/>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D4A94865-26B2-90B2-CE41-4646BF273B03}"/>
              </a:ext>
            </a:extLst>
          </p:cNvPr>
          <p:cNvSpPr txBox="1"/>
          <p:nvPr/>
        </p:nvSpPr>
        <p:spPr>
          <a:xfrm>
            <a:off x="9034076" y="548640"/>
            <a:ext cx="2294667" cy="400110"/>
          </a:xfrm>
          <a:prstGeom prst="rect">
            <a:avLst/>
          </a:prstGeom>
          <a:noFill/>
        </p:spPr>
        <p:txBody>
          <a:bodyPr wrap="none" rtlCol="0">
            <a:spAutoFit/>
          </a:bodyPr>
          <a:lstStyle/>
          <a:p>
            <a:r>
              <a:rPr lang="en-US" sz="2000" b="1" dirty="0"/>
              <a:t>A,  B,  C,  D,  E,   F</a:t>
            </a:r>
          </a:p>
        </p:txBody>
      </p:sp>
      <p:sp>
        <p:nvSpPr>
          <p:cNvPr id="3" name="TextBox 2">
            <a:extLst>
              <a:ext uri="{FF2B5EF4-FFF2-40B4-BE49-F238E27FC236}">
                <a16:creationId xmlns:a16="http://schemas.microsoft.com/office/drawing/2014/main" id="{2AAE7555-BF18-040E-ACE6-8F238A6E8F9B}"/>
              </a:ext>
            </a:extLst>
          </p:cNvPr>
          <p:cNvSpPr txBox="1"/>
          <p:nvPr/>
        </p:nvSpPr>
        <p:spPr>
          <a:xfrm>
            <a:off x="9004580" y="948750"/>
            <a:ext cx="2435988" cy="400110"/>
          </a:xfrm>
          <a:prstGeom prst="rect">
            <a:avLst/>
          </a:prstGeom>
          <a:noFill/>
        </p:spPr>
        <p:txBody>
          <a:bodyPr wrap="none" rtlCol="0">
            <a:spAutoFit/>
          </a:bodyPr>
          <a:lstStyle/>
          <a:p>
            <a:r>
              <a:rPr lang="en-US" sz="2000" b="1" dirty="0"/>
              <a:t>10, 11, 12, 13, 14, 15</a:t>
            </a:r>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D6A50735-7192-9CAC-536E-2259B243AB60}"/>
                  </a:ext>
                </a:extLst>
              </p:cNvPr>
              <p:cNvGraphicFramePr>
                <a:graphicFrameLocks noGrp="1"/>
              </p:cNvGraphicFramePr>
              <p:nvPr/>
            </p:nvGraphicFramePr>
            <p:xfrm>
              <a:off x="1717481" y="2922540"/>
              <a:ext cx="5603073" cy="914400"/>
            </p:xfrm>
            <a:graphic>
              <a:graphicData uri="http://schemas.openxmlformats.org/drawingml/2006/table">
                <a:tbl>
                  <a:tblPr firstRow="1" bandRow="1">
                    <a:tableStyleId>{5940675A-B579-460E-94D1-54222C63F5DA}</a:tableStyleId>
                  </a:tblPr>
                  <a:tblGrid>
                    <a:gridCol w="1867691">
                      <a:extLst>
                        <a:ext uri="{9D8B030D-6E8A-4147-A177-3AD203B41FA5}">
                          <a16:colId xmlns:a16="http://schemas.microsoft.com/office/drawing/2014/main" val="1500213618"/>
                        </a:ext>
                      </a:extLst>
                    </a:gridCol>
                    <a:gridCol w="1867691">
                      <a:extLst>
                        <a:ext uri="{9D8B030D-6E8A-4147-A177-3AD203B41FA5}">
                          <a16:colId xmlns:a16="http://schemas.microsoft.com/office/drawing/2014/main" val="2324606823"/>
                        </a:ext>
                      </a:extLst>
                    </a:gridCol>
                    <a:gridCol w="1867691">
                      <a:extLst>
                        <a:ext uri="{9D8B030D-6E8A-4147-A177-3AD203B41FA5}">
                          <a16:colId xmlns:a16="http://schemas.microsoft.com/office/drawing/2014/main" val="3306935064"/>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16</m:t>
                                    </m:r>
                                  </m:e>
                                  <m:sup>
                                    <m:r>
                                      <a:rPr lang="en-US" sz="2400" b="0" i="1" dirty="0" smtClean="0">
                                        <a:latin typeface="Cambria Math" panose="02040503050406030204" pitchFamily="18" charset="0"/>
                                        <a:ea typeface="Cambria Math" panose="02040503050406030204" pitchFamily="18" charset="0"/>
                                      </a:rPr>
                                      <m:t>2</m:t>
                                    </m:r>
                                  </m:sup>
                                </m:sSup>
                                <m:r>
                                  <a:rPr lang="en-US" sz="2400" b="0" i="1" dirty="0" smtClean="0">
                                    <a:latin typeface="Cambria Math" panose="02040503050406030204" pitchFamily="18" charset="0"/>
                                    <a:ea typeface="Cambria Math" panose="02040503050406030204" pitchFamily="18" charset="0"/>
                                  </a:rPr>
                                  <m:t>=256</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16</m:t>
                                    </m:r>
                                  </m:e>
                                  <m:sup>
                                    <m:r>
                                      <a:rPr lang="en-US" sz="2400" b="0" i="1" dirty="0" smtClean="0">
                                        <a:latin typeface="Cambria Math" panose="02040503050406030204" pitchFamily="18" charset="0"/>
                                        <a:ea typeface="Cambria Math" panose="02040503050406030204" pitchFamily="18" charset="0"/>
                                      </a:rPr>
                                      <m:t>1</m:t>
                                    </m:r>
                                  </m:sup>
                                </m:sSup>
                                <m:r>
                                  <a:rPr lang="en-US" sz="2400" b="0" i="1" dirty="0" smtClean="0">
                                    <a:latin typeface="Cambria Math" panose="02040503050406030204" pitchFamily="18" charset="0"/>
                                    <a:ea typeface="Cambria Math" panose="02040503050406030204" pitchFamily="18" charset="0"/>
                                  </a:rPr>
                                  <m:t>=16</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16</m:t>
                                    </m:r>
                                  </m:e>
                                  <m:sup>
                                    <m:r>
                                      <a:rPr lang="en-US" sz="2400" b="0" i="1" dirty="0" smtClean="0">
                                        <a:latin typeface="Cambria Math" panose="02040503050406030204" pitchFamily="18" charset="0"/>
                                        <a:ea typeface="Cambria Math" panose="02040503050406030204" pitchFamily="18" charset="0"/>
                                      </a:rPr>
                                      <m:t>0</m:t>
                                    </m:r>
                                  </m:sup>
                                </m:sSup>
                                <m:r>
                                  <a:rPr lang="en-US" sz="2400" b="0" i="1" dirty="0" smtClean="0">
                                    <a:latin typeface="Cambria Math" panose="02040503050406030204" pitchFamily="18" charset="0"/>
                                    <a:ea typeface="Cambria Math" panose="02040503050406030204" pitchFamily="18" charset="0"/>
                                  </a:rPr>
                                  <m:t>=</m:t>
                                </m:r>
                                <m:r>
                                  <a:rPr lang="en-US" sz="2400" i="1" dirty="0" smtClean="0">
                                    <a:latin typeface="Cambria Math" panose="02040503050406030204" pitchFamily="18" charset="0"/>
                                    <a:ea typeface="Cambria Math" panose="02040503050406030204" pitchFamily="18" charset="0"/>
                                  </a:rPr>
                                  <m:t> 1</m:t>
                                </m:r>
                              </m:oMath>
                            </m:oMathPara>
                          </a14:m>
                          <a:endParaRPr lang="en-US" sz="2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002001436"/>
                      </a:ext>
                    </a:extLst>
                  </a:tr>
                  <a:tr h="370840">
                    <a:tc>
                      <a:txBody>
                        <a:bodyPr/>
                        <a:lstStyle/>
                        <a:p>
                          <a:pPr algn="ctr"/>
                          <a:r>
                            <a:rPr lang="en-US" sz="2400" dirty="0">
                              <a:latin typeface="Cambria Math" panose="02040503050406030204" pitchFamily="18" charset="0"/>
                              <a:ea typeface="Cambria Math" panose="02040503050406030204" pitchFamily="18" charset="0"/>
                            </a:rPr>
                            <a:t>2</a:t>
                          </a:r>
                        </a:p>
                      </a:txBody>
                      <a:tcPr/>
                    </a:tc>
                    <a:tc>
                      <a:txBody>
                        <a:bodyPr/>
                        <a:lstStyle/>
                        <a:p>
                          <a:pPr algn="ctr"/>
                          <a:r>
                            <a:rPr lang="en-US" sz="2400" dirty="0">
                              <a:latin typeface="Cambria Math" panose="02040503050406030204" pitchFamily="18" charset="0"/>
                              <a:ea typeface="Cambria Math" panose="02040503050406030204" pitchFamily="18" charset="0"/>
                            </a:rPr>
                            <a:t>A</a:t>
                          </a:r>
                        </a:p>
                      </a:txBody>
                      <a:tcPr/>
                    </a:tc>
                    <a:tc>
                      <a:txBody>
                        <a:bodyPr/>
                        <a:lstStyle/>
                        <a:p>
                          <a:pPr algn="ctr"/>
                          <a:r>
                            <a:rPr lang="en-US" sz="2400" dirty="0">
                              <a:latin typeface="Cambria Math" panose="02040503050406030204" pitchFamily="18" charset="0"/>
                              <a:ea typeface="Cambria Math" panose="02040503050406030204" pitchFamily="18" charset="0"/>
                            </a:rPr>
                            <a:t>7</a:t>
                          </a:r>
                        </a:p>
                      </a:txBody>
                      <a:tcPr/>
                    </a:tc>
                    <a:extLst>
                      <a:ext uri="{0D108BD9-81ED-4DB2-BD59-A6C34878D82A}">
                        <a16:rowId xmlns:a16="http://schemas.microsoft.com/office/drawing/2014/main" val="806367913"/>
                      </a:ext>
                    </a:extLst>
                  </a:tr>
                </a:tbl>
              </a:graphicData>
            </a:graphic>
          </p:graphicFrame>
        </mc:Choice>
        <mc:Fallback xmlns="">
          <p:graphicFrame>
            <p:nvGraphicFramePr>
              <p:cNvPr id="5" name="Table 4">
                <a:extLst>
                  <a:ext uri="{FF2B5EF4-FFF2-40B4-BE49-F238E27FC236}">
                    <a16:creationId xmlns:a16="http://schemas.microsoft.com/office/drawing/2014/main" id="{D6A50735-7192-9CAC-536E-2259B243AB60}"/>
                  </a:ext>
                </a:extLst>
              </p:cNvPr>
              <p:cNvGraphicFramePr>
                <a:graphicFrameLocks noGrp="1"/>
              </p:cNvGraphicFramePr>
              <p:nvPr/>
            </p:nvGraphicFramePr>
            <p:xfrm>
              <a:off x="1717481" y="2922540"/>
              <a:ext cx="5603073" cy="914400"/>
            </p:xfrm>
            <a:graphic>
              <a:graphicData uri="http://schemas.openxmlformats.org/drawingml/2006/table">
                <a:tbl>
                  <a:tblPr firstRow="1" bandRow="1">
                    <a:tableStyleId>{5940675A-B579-460E-94D1-54222C63F5DA}</a:tableStyleId>
                  </a:tblPr>
                  <a:tblGrid>
                    <a:gridCol w="1867691">
                      <a:extLst>
                        <a:ext uri="{9D8B030D-6E8A-4147-A177-3AD203B41FA5}">
                          <a16:colId xmlns:a16="http://schemas.microsoft.com/office/drawing/2014/main" val="1500213618"/>
                        </a:ext>
                      </a:extLst>
                    </a:gridCol>
                    <a:gridCol w="1867691">
                      <a:extLst>
                        <a:ext uri="{9D8B030D-6E8A-4147-A177-3AD203B41FA5}">
                          <a16:colId xmlns:a16="http://schemas.microsoft.com/office/drawing/2014/main" val="2324606823"/>
                        </a:ext>
                      </a:extLst>
                    </a:gridCol>
                    <a:gridCol w="1867691">
                      <a:extLst>
                        <a:ext uri="{9D8B030D-6E8A-4147-A177-3AD203B41FA5}">
                          <a16:colId xmlns:a16="http://schemas.microsoft.com/office/drawing/2014/main" val="3306935064"/>
                        </a:ext>
                      </a:extLst>
                    </a:gridCol>
                  </a:tblGrid>
                  <a:tr h="457200">
                    <a:tc>
                      <a:txBody>
                        <a:bodyPr/>
                        <a:lstStyle/>
                        <a:p>
                          <a:endParaRPr lang="en-US"/>
                        </a:p>
                      </a:txBody>
                      <a:tcPr>
                        <a:blipFill>
                          <a:blip r:embed="rId4"/>
                          <a:stretch>
                            <a:fillRect l="-680" t="-2703" r="-201361" b="-124324"/>
                          </a:stretch>
                        </a:blipFill>
                      </a:tcPr>
                    </a:tc>
                    <a:tc>
                      <a:txBody>
                        <a:bodyPr/>
                        <a:lstStyle/>
                        <a:p>
                          <a:endParaRPr lang="en-US"/>
                        </a:p>
                      </a:txBody>
                      <a:tcPr>
                        <a:blipFill>
                          <a:blip r:embed="rId4"/>
                          <a:stretch>
                            <a:fillRect l="-100000" t="-2703" r="-100000" b="-124324"/>
                          </a:stretch>
                        </a:blipFill>
                      </a:tcPr>
                    </a:tc>
                    <a:tc>
                      <a:txBody>
                        <a:bodyPr/>
                        <a:lstStyle/>
                        <a:p>
                          <a:endParaRPr lang="en-US"/>
                        </a:p>
                      </a:txBody>
                      <a:tcPr>
                        <a:blipFill>
                          <a:blip r:embed="rId4"/>
                          <a:stretch>
                            <a:fillRect l="-201361" t="-2703" r="-680" b="-124324"/>
                          </a:stretch>
                        </a:blipFill>
                      </a:tcPr>
                    </a:tc>
                    <a:extLst>
                      <a:ext uri="{0D108BD9-81ED-4DB2-BD59-A6C34878D82A}">
                        <a16:rowId xmlns:a16="http://schemas.microsoft.com/office/drawing/2014/main" val="1002001436"/>
                      </a:ext>
                    </a:extLst>
                  </a:tr>
                  <a:tr h="457200">
                    <a:tc>
                      <a:txBody>
                        <a:bodyPr/>
                        <a:lstStyle/>
                        <a:p>
                          <a:pPr algn="ctr"/>
                          <a:r>
                            <a:rPr lang="en-US" sz="2400" dirty="0">
                              <a:latin typeface="Cambria Math" panose="02040503050406030204" pitchFamily="18" charset="0"/>
                              <a:ea typeface="Cambria Math" panose="02040503050406030204" pitchFamily="18" charset="0"/>
                            </a:rPr>
                            <a:t>2</a:t>
                          </a:r>
                        </a:p>
                      </a:txBody>
                      <a:tcPr/>
                    </a:tc>
                    <a:tc>
                      <a:txBody>
                        <a:bodyPr/>
                        <a:lstStyle/>
                        <a:p>
                          <a:pPr algn="ctr"/>
                          <a:r>
                            <a:rPr lang="en-US" sz="2400" dirty="0">
                              <a:latin typeface="Cambria Math" panose="02040503050406030204" pitchFamily="18" charset="0"/>
                              <a:ea typeface="Cambria Math" panose="02040503050406030204" pitchFamily="18" charset="0"/>
                            </a:rPr>
                            <a:t>A</a:t>
                          </a:r>
                        </a:p>
                      </a:txBody>
                      <a:tcPr/>
                    </a:tc>
                    <a:tc>
                      <a:txBody>
                        <a:bodyPr/>
                        <a:lstStyle/>
                        <a:p>
                          <a:pPr algn="ctr"/>
                          <a:r>
                            <a:rPr lang="en-US" sz="2400" dirty="0">
                              <a:latin typeface="Cambria Math" panose="02040503050406030204" pitchFamily="18" charset="0"/>
                              <a:ea typeface="Cambria Math" panose="02040503050406030204" pitchFamily="18" charset="0"/>
                            </a:rPr>
                            <a:t>7</a:t>
                          </a:r>
                        </a:p>
                      </a:txBody>
                      <a:tcPr/>
                    </a:tc>
                    <a:extLst>
                      <a:ext uri="{0D108BD9-81ED-4DB2-BD59-A6C34878D82A}">
                        <a16:rowId xmlns:a16="http://schemas.microsoft.com/office/drawing/2014/main" val="806367913"/>
                      </a:ext>
                    </a:extLst>
                  </a:tr>
                </a:tbl>
              </a:graphicData>
            </a:graphic>
          </p:graphicFrame>
        </mc:Fallback>
      </mc:AlternateContent>
    </p:spTree>
    <p:extLst>
      <p:ext uri="{BB962C8B-B14F-4D97-AF65-F5344CB8AC3E}">
        <p14:creationId xmlns:p14="http://schemas.microsoft.com/office/powerpoint/2010/main" val="10958468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D0F4F-BFC2-793C-EBC4-CA9CB341E324}"/>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0F6B1A9-78CB-E902-9E28-A105768D6E69}"/>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D461C1CB-2C78-FEC7-EBF5-8AE54490DC5B}"/>
              </a:ext>
            </a:extLst>
          </p:cNvPr>
          <p:cNvSpPr>
            <a:spLocks noGrp="1"/>
          </p:cNvSpPr>
          <p:nvPr>
            <p:ph type="sldNum" sz="quarter" idx="12"/>
          </p:nvPr>
        </p:nvSpPr>
        <p:spPr/>
        <p:txBody>
          <a:bodyPr/>
          <a:lstStyle/>
          <a:p>
            <a:fld id="{CC057153-B650-4DEB-B370-79DDCFDCE934}" type="slidenum">
              <a:rPr lang="en-US" smtClean="0"/>
              <a:t>64</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D2ED7DDC-EB04-542C-E197-00EC7C142687}"/>
                  </a:ext>
                </a:extLst>
              </p:cNvPr>
              <p:cNvSpPr>
                <a:spLocks noGrp="1"/>
              </p:cNvSpPr>
              <p:nvPr>
                <p:ph idx="1"/>
              </p:nvPr>
            </p:nvSpPr>
            <p:spPr>
              <a:xfrm>
                <a:off x="612647" y="1715532"/>
                <a:ext cx="10817353" cy="4593828"/>
              </a:xfrm>
            </p:spPr>
            <p:txBody>
              <a:bodyPr>
                <a:noAutofit/>
              </a:bodyPr>
              <a:lstStyle/>
              <a:p>
                <a:r>
                  <a:rPr lang="en-US" sz="2400" i="1" dirty="0"/>
                  <a:t>What number is </a:t>
                </a:r>
                <a14:m>
                  <m:oMath xmlns:m="http://schemas.openxmlformats.org/officeDocument/2006/math">
                    <m:r>
                      <a:rPr lang="en-US" sz="2400" i="1" dirty="0" smtClean="0">
                        <a:latin typeface="Cambria Math" panose="02040503050406030204" pitchFamily="18" charset="0"/>
                      </a:rPr>
                      <m:t>2</m:t>
                    </m:r>
                    <m:r>
                      <a:rPr lang="en-US" sz="2400" i="1" dirty="0" smtClean="0">
                        <a:latin typeface="Cambria Math" panose="02040503050406030204" pitchFamily="18" charset="0"/>
                      </a:rPr>
                      <m:t>𝐴</m:t>
                    </m:r>
                    <m:sSub>
                      <m:sSubPr>
                        <m:ctrlPr>
                          <a:rPr lang="en-US" sz="2400" i="1" dirty="0" smtClean="0">
                            <a:latin typeface="Cambria Math" panose="02040503050406030204" pitchFamily="18" charset="0"/>
                          </a:rPr>
                        </m:ctrlPr>
                      </m:sSubPr>
                      <m:e>
                        <m:r>
                          <a:rPr lang="en-US" sz="2400" i="1" dirty="0" smtClean="0">
                            <a:latin typeface="Cambria Math" panose="02040503050406030204" pitchFamily="18" charset="0"/>
                          </a:rPr>
                          <m:t>7</m:t>
                        </m:r>
                      </m:e>
                      <m:sub>
                        <m:r>
                          <a:rPr lang="en-US" sz="2400" b="0" i="1" dirty="0" smtClean="0">
                            <a:latin typeface="Cambria Math" panose="02040503050406030204" pitchFamily="18" charset="0"/>
                          </a:rPr>
                          <m:t>16</m:t>
                        </m:r>
                      </m:sub>
                    </m:sSub>
                    <m:r>
                      <a:rPr lang="en-US" sz="2400" b="0" i="1" dirty="0" smtClean="0">
                        <a:latin typeface="Cambria Math" panose="02040503050406030204" pitchFamily="18" charset="0"/>
                      </a:rPr>
                      <m:t>?</m:t>
                    </m:r>
                  </m:oMath>
                </a14:m>
                <a:endParaRPr lang="en-US" sz="2200" b="1" i="1" dirty="0"/>
              </a:p>
              <a:p>
                <a:endParaRPr lang="en-US" sz="2200" b="1" i="1" dirty="0"/>
              </a:p>
              <a:p>
                <a:endParaRPr lang="en-US" sz="2200" b="1" i="1" dirty="0"/>
              </a:p>
              <a:p>
                <a:endParaRPr lang="en-US" sz="2200" b="1" i="1" dirty="0"/>
              </a:p>
              <a:p>
                <a:endParaRPr lang="en-US" sz="2200" b="1" i="1" dirty="0"/>
              </a:p>
              <a:p>
                <a:pPr lvl="1"/>
                <a14:m>
                  <m:oMath xmlns:m="http://schemas.openxmlformats.org/officeDocument/2006/math">
                    <m:r>
                      <m:rPr>
                        <m:nor/>
                      </m:rPr>
                      <a:rPr lang="en-US" sz="2400" i="0" dirty="0">
                        <a:latin typeface="Cambria Math" panose="02040503050406030204" pitchFamily="18" charset="0"/>
                        <a:ea typeface="Cambria Math" panose="02040503050406030204" pitchFamily="18" charset="0"/>
                      </a:rPr>
                      <m:t>2A</m:t>
                    </m:r>
                    <m:r>
                      <a:rPr lang="en-US" sz="2400" i="1" dirty="0">
                        <a:latin typeface="Cambria Math" panose="02040503050406030204" pitchFamily="18" charset="0"/>
                        <a:ea typeface="Cambria Math" panose="02040503050406030204" pitchFamily="18" charset="0"/>
                      </a:rPr>
                      <m:t>7</m:t>
                    </m:r>
                    <m:r>
                      <a:rPr lang="en-US" sz="2400" i="1" baseline="-25000" dirty="0">
                        <a:latin typeface="Cambria Math" panose="02040503050406030204" pitchFamily="18" charset="0"/>
                        <a:ea typeface="Cambria Math" panose="02040503050406030204" pitchFamily="18" charset="0"/>
                      </a:rPr>
                      <m:t>16</m:t>
                    </m:r>
                    <m:r>
                      <a:rPr lang="en-US" sz="2400" i="1">
                        <a:latin typeface="Cambria Math" panose="02040503050406030204" pitchFamily="18" charset="0"/>
                        <a:ea typeface="Cambria Math" panose="02040503050406030204" pitchFamily="18" charset="0"/>
                      </a:rPr>
                      <m:t>=2×</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16</m:t>
                        </m:r>
                      </m:e>
                      <m:sup>
                        <m:r>
                          <a:rPr lang="en-US" sz="2400" i="1">
                            <a:latin typeface="Cambria Math" panose="02040503050406030204" pitchFamily="18" charset="0"/>
                            <a:ea typeface="Cambria Math" panose="02040503050406030204" pitchFamily="18" charset="0"/>
                          </a:rPr>
                          <m:t>2</m:t>
                        </m:r>
                      </m:sup>
                    </m:sSup>
                    <m:r>
                      <a:rPr lang="en-US" sz="2400" i="1">
                        <a:latin typeface="Cambria Math" panose="02040503050406030204" pitchFamily="18" charset="0"/>
                        <a:ea typeface="Cambria Math" panose="02040503050406030204" pitchFamily="18" charset="0"/>
                      </a:rPr>
                      <m:t>+10×</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16</m:t>
                        </m:r>
                      </m:e>
                      <m:sup>
                        <m:r>
                          <a:rPr lang="en-US" sz="2400" i="1">
                            <a:latin typeface="Cambria Math" panose="02040503050406030204" pitchFamily="18" charset="0"/>
                            <a:ea typeface="Cambria Math" panose="02040503050406030204" pitchFamily="18" charset="0"/>
                          </a:rPr>
                          <m:t>1</m:t>
                        </m:r>
                      </m:sup>
                    </m:sSup>
                    <m:r>
                      <a:rPr lang="en-US" sz="2400" i="1">
                        <a:latin typeface="Cambria Math" panose="02040503050406030204" pitchFamily="18" charset="0"/>
                        <a:ea typeface="Cambria Math" panose="02040503050406030204" pitchFamily="18" charset="0"/>
                      </a:rPr>
                      <m:t>+7×</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16</m:t>
                        </m:r>
                      </m:e>
                      <m:sup>
                        <m:r>
                          <a:rPr lang="en-US" sz="2400" i="1">
                            <a:latin typeface="Cambria Math" panose="02040503050406030204" pitchFamily="18" charset="0"/>
                            <a:ea typeface="Cambria Math" panose="02040503050406030204" pitchFamily="18" charset="0"/>
                          </a:rPr>
                          <m:t>0</m:t>
                        </m:r>
                      </m:sup>
                    </m:sSup>
                  </m:oMath>
                </a14:m>
                <a:r>
                  <a:rPr lang="en-US" sz="2400" dirty="0">
                    <a:latin typeface="Cambria Math" panose="02040503050406030204" pitchFamily="18" charset="0"/>
                    <a:ea typeface="Cambria Math" panose="02040503050406030204" pitchFamily="18" charset="0"/>
                  </a:rPr>
                  <a:t> = </a:t>
                </a:r>
              </a:p>
              <a:p>
                <a:pPr lvl="1"/>
                <a:r>
                  <a:rPr lang="en-US" sz="2400" dirty="0">
                    <a:latin typeface="Cambria Math" panose="02040503050406030204" pitchFamily="18" charset="0"/>
                    <a:ea typeface="Cambria Math" panose="02040503050406030204" pitchFamily="18" charset="0"/>
                  </a:rPr>
                  <a:t>=</a:t>
                </a:r>
                <a:r>
                  <a:rPr lang="en-US" sz="2400" dirty="0">
                    <a:ea typeface="Cambria Math" panose="020405030504060302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2×256+10×16+7=679</m:t>
                    </m:r>
                    <m:r>
                      <a:rPr lang="en-US" sz="2400" i="1" baseline="-25000">
                        <a:latin typeface="Cambria Math" panose="02040503050406030204" pitchFamily="18" charset="0"/>
                        <a:ea typeface="Cambria Math" panose="02040503050406030204" pitchFamily="18" charset="0"/>
                      </a:rPr>
                      <m:t>10</m:t>
                    </m:r>
                  </m:oMath>
                </a14:m>
                <a:endParaRPr lang="en-US" sz="2400" dirty="0">
                  <a:latin typeface="Cambria Math" panose="02040503050406030204" pitchFamily="18" charset="0"/>
                  <a:ea typeface="Cambria Math" panose="02040503050406030204" pitchFamily="18" charset="0"/>
                </a:endParaRPr>
              </a:p>
            </p:txBody>
          </p:sp>
        </mc:Choice>
        <mc:Fallback xmlns="">
          <p:sp>
            <p:nvSpPr>
              <p:cNvPr id="4" name="Content Placeholder 3">
                <a:extLst>
                  <a:ext uri="{FF2B5EF4-FFF2-40B4-BE49-F238E27FC236}">
                    <a16:creationId xmlns:a16="http://schemas.microsoft.com/office/drawing/2014/main" id="{D2ED7DDC-EB04-542C-E197-00EC7C142687}"/>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45D91DAF-D173-1A01-AE40-A50C10DC7E24}"/>
              </a:ext>
            </a:extLst>
          </p:cNvPr>
          <p:cNvSpPr txBox="1"/>
          <p:nvPr/>
        </p:nvSpPr>
        <p:spPr>
          <a:xfrm>
            <a:off x="9034076" y="548640"/>
            <a:ext cx="2294667" cy="400110"/>
          </a:xfrm>
          <a:prstGeom prst="rect">
            <a:avLst/>
          </a:prstGeom>
          <a:noFill/>
        </p:spPr>
        <p:txBody>
          <a:bodyPr wrap="none" rtlCol="0">
            <a:spAutoFit/>
          </a:bodyPr>
          <a:lstStyle/>
          <a:p>
            <a:r>
              <a:rPr lang="en-US" sz="2000" b="1" dirty="0"/>
              <a:t>A,  B,  C,  D,  E,   F</a:t>
            </a:r>
          </a:p>
        </p:txBody>
      </p:sp>
      <p:sp>
        <p:nvSpPr>
          <p:cNvPr id="3" name="TextBox 2">
            <a:extLst>
              <a:ext uri="{FF2B5EF4-FFF2-40B4-BE49-F238E27FC236}">
                <a16:creationId xmlns:a16="http://schemas.microsoft.com/office/drawing/2014/main" id="{68FE6099-34F3-750D-EE20-AFEDB7F19C75}"/>
              </a:ext>
            </a:extLst>
          </p:cNvPr>
          <p:cNvSpPr txBox="1"/>
          <p:nvPr/>
        </p:nvSpPr>
        <p:spPr>
          <a:xfrm>
            <a:off x="9004580" y="948750"/>
            <a:ext cx="2435988" cy="400110"/>
          </a:xfrm>
          <a:prstGeom prst="rect">
            <a:avLst/>
          </a:prstGeom>
          <a:noFill/>
        </p:spPr>
        <p:txBody>
          <a:bodyPr wrap="none" rtlCol="0">
            <a:spAutoFit/>
          </a:bodyPr>
          <a:lstStyle/>
          <a:p>
            <a:r>
              <a:rPr lang="en-US" sz="2000" b="1" dirty="0"/>
              <a:t>10, 11, 12, 13, 14, 15</a:t>
            </a:r>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807446C1-A3CB-D845-A9D0-0922B89C020A}"/>
                  </a:ext>
                </a:extLst>
              </p:cNvPr>
              <p:cNvGraphicFramePr>
                <a:graphicFrameLocks noGrp="1"/>
              </p:cNvGraphicFramePr>
              <p:nvPr/>
            </p:nvGraphicFramePr>
            <p:xfrm>
              <a:off x="1717481" y="2922540"/>
              <a:ext cx="5603073" cy="914400"/>
            </p:xfrm>
            <a:graphic>
              <a:graphicData uri="http://schemas.openxmlformats.org/drawingml/2006/table">
                <a:tbl>
                  <a:tblPr firstRow="1" bandRow="1">
                    <a:tableStyleId>{5940675A-B579-460E-94D1-54222C63F5DA}</a:tableStyleId>
                  </a:tblPr>
                  <a:tblGrid>
                    <a:gridCol w="1867691">
                      <a:extLst>
                        <a:ext uri="{9D8B030D-6E8A-4147-A177-3AD203B41FA5}">
                          <a16:colId xmlns:a16="http://schemas.microsoft.com/office/drawing/2014/main" val="1500213618"/>
                        </a:ext>
                      </a:extLst>
                    </a:gridCol>
                    <a:gridCol w="1867691">
                      <a:extLst>
                        <a:ext uri="{9D8B030D-6E8A-4147-A177-3AD203B41FA5}">
                          <a16:colId xmlns:a16="http://schemas.microsoft.com/office/drawing/2014/main" val="2324606823"/>
                        </a:ext>
                      </a:extLst>
                    </a:gridCol>
                    <a:gridCol w="1867691">
                      <a:extLst>
                        <a:ext uri="{9D8B030D-6E8A-4147-A177-3AD203B41FA5}">
                          <a16:colId xmlns:a16="http://schemas.microsoft.com/office/drawing/2014/main" val="3306935064"/>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16</m:t>
                                    </m:r>
                                  </m:e>
                                  <m:sup>
                                    <m:r>
                                      <a:rPr lang="en-US" sz="2400" b="0" i="1" dirty="0" smtClean="0">
                                        <a:latin typeface="Cambria Math" panose="02040503050406030204" pitchFamily="18" charset="0"/>
                                        <a:ea typeface="Cambria Math" panose="02040503050406030204" pitchFamily="18" charset="0"/>
                                      </a:rPr>
                                      <m:t>2</m:t>
                                    </m:r>
                                  </m:sup>
                                </m:sSup>
                                <m:r>
                                  <a:rPr lang="en-US" sz="2400" b="0" i="1" dirty="0" smtClean="0">
                                    <a:latin typeface="Cambria Math" panose="02040503050406030204" pitchFamily="18" charset="0"/>
                                    <a:ea typeface="Cambria Math" panose="02040503050406030204" pitchFamily="18" charset="0"/>
                                  </a:rPr>
                                  <m:t>=256</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16</m:t>
                                    </m:r>
                                  </m:e>
                                  <m:sup>
                                    <m:r>
                                      <a:rPr lang="en-US" sz="2400" b="0" i="1" dirty="0" smtClean="0">
                                        <a:latin typeface="Cambria Math" panose="02040503050406030204" pitchFamily="18" charset="0"/>
                                        <a:ea typeface="Cambria Math" panose="02040503050406030204" pitchFamily="18" charset="0"/>
                                      </a:rPr>
                                      <m:t>1</m:t>
                                    </m:r>
                                  </m:sup>
                                </m:sSup>
                                <m:r>
                                  <a:rPr lang="en-US" sz="2400" b="0" i="1" dirty="0" smtClean="0">
                                    <a:latin typeface="Cambria Math" panose="02040503050406030204" pitchFamily="18" charset="0"/>
                                    <a:ea typeface="Cambria Math" panose="02040503050406030204" pitchFamily="18" charset="0"/>
                                  </a:rPr>
                                  <m:t>=16</m:t>
                                </m:r>
                              </m:oMath>
                            </m:oMathPara>
                          </a14:m>
                          <a:endParaRPr lang="en-US" sz="2400"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sz="2400" b="0" i="1" dirty="0" smtClean="0">
                                        <a:latin typeface="Cambria Math" panose="02040503050406030204" pitchFamily="18" charset="0"/>
                                        <a:ea typeface="Cambria Math" panose="02040503050406030204" pitchFamily="18" charset="0"/>
                                      </a:rPr>
                                    </m:ctrlPr>
                                  </m:sSupPr>
                                  <m:e>
                                    <m:r>
                                      <a:rPr lang="en-US" sz="2400" b="0" i="1" dirty="0" smtClean="0">
                                        <a:latin typeface="Cambria Math" panose="02040503050406030204" pitchFamily="18" charset="0"/>
                                        <a:ea typeface="Cambria Math" panose="02040503050406030204" pitchFamily="18" charset="0"/>
                                      </a:rPr>
                                      <m:t>16</m:t>
                                    </m:r>
                                  </m:e>
                                  <m:sup>
                                    <m:r>
                                      <a:rPr lang="en-US" sz="2400" b="0" i="1" dirty="0" smtClean="0">
                                        <a:latin typeface="Cambria Math" panose="02040503050406030204" pitchFamily="18" charset="0"/>
                                        <a:ea typeface="Cambria Math" panose="02040503050406030204" pitchFamily="18" charset="0"/>
                                      </a:rPr>
                                      <m:t>0</m:t>
                                    </m:r>
                                  </m:sup>
                                </m:sSup>
                                <m:r>
                                  <a:rPr lang="en-US" sz="2400" b="0" i="1" dirty="0" smtClean="0">
                                    <a:latin typeface="Cambria Math" panose="02040503050406030204" pitchFamily="18" charset="0"/>
                                    <a:ea typeface="Cambria Math" panose="02040503050406030204" pitchFamily="18" charset="0"/>
                                  </a:rPr>
                                  <m:t>=</m:t>
                                </m:r>
                                <m:r>
                                  <a:rPr lang="en-US" sz="2400" i="1" dirty="0" smtClean="0">
                                    <a:latin typeface="Cambria Math" panose="02040503050406030204" pitchFamily="18" charset="0"/>
                                    <a:ea typeface="Cambria Math" panose="02040503050406030204" pitchFamily="18" charset="0"/>
                                  </a:rPr>
                                  <m:t> 1</m:t>
                                </m:r>
                              </m:oMath>
                            </m:oMathPara>
                          </a14:m>
                          <a:endParaRPr lang="en-US" sz="2400"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002001436"/>
                      </a:ext>
                    </a:extLst>
                  </a:tr>
                  <a:tr h="370840">
                    <a:tc>
                      <a:txBody>
                        <a:bodyPr/>
                        <a:lstStyle/>
                        <a:p>
                          <a:pPr algn="ctr"/>
                          <a:r>
                            <a:rPr lang="en-US" sz="2400" dirty="0">
                              <a:latin typeface="Cambria Math" panose="02040503050406030204" pitchFamily="18" charset="0"/>
                              <a:ea typeface="Cambria Math" panose="02040503050406030204" pitchFamily="18" charset="0"/>
                            </a:rPr>
                            <a:t>2</a:t>
                          </a:r>
                        </a:p>
                      </a:txBody>
                      <a:tcPr/>
                    </a:tc>
                    <a:tc>
                      <a:txBody>
                        <a:bodyPr/>
                        <a:lstStyle/>
                        <a:p>
                          <a:pPr algn="ctr"/>
                          <a:r>
                            <a:rPr lang="en-US" sz="2400" dirty="0">
                              <a:latin typeface="Cambria Math" panose="02040503050406030204" pitchFamily="18" charset="0"/>
                              <a:ea typeface="Cambria Math" panose="02040503050406030204" pitchFamily="18" charset="0"/>
                            </a:rPr>
                            <a:t>A</a:t>
                          </a:r>
                        </a:p>
                      </a:txBody>
                      <a:tcPr/>
                    </a:tc>
                    <a:tc>
                      <a:txBody>
                        <a:bodyPr/>
                        <a:lstStyle/>
                        <a:p>
                          <a:pPr algn="ctr"/>
                          <a:r>
                            <a:rPr lang="en-US" sz="2400" dirty="0">
                              <a:latin typeface="Cambria Math" panose="02040503050406030204" pitchFamily="18" charset="0"/>
                              <a:ea typeface="Cambria Math" panose="02040503050406030204" pitchFamily="18" charset="0"/>
                            </a:rPr>
                            <a:t>7</a:t>
                          </a:r>
                        </a:p>
                      </a:txBody>
                      <a:tcPr/>
                    </a:tc>
                    <a:extLst>
                      <a:ext uri="{0D108BD9-81ED-4DB2-BD59-A6C34878D82A}">
                        <a16:rowId xmlns:a16="http://schemas.microsoft.com/office/drawing/2014/main" val="806367913"/>
                      </a:ext>
                    </a:extLst>
                  </a:tr>
                </a:tbl>
              </a:graphicData>
            </a:graphic>
          </p:graphicFrame>
        </mc:Choice>
        <mc:Fallback xmlns="">
          <p:graphicFrame>
            <p:nvGraphicFramePr>
              <p:cNvPr id="5" name="Table 4">
                <a:extLst>
                  <a:ext uri="{FF2B5EF4-FFF2-40B4-BE49-F238E27FC236}">
                    <a16:creationId xmlns:a16="http://schemas.microsoft.com/office/drawing/2014/main" id="{807446C1-A3CB-D845-A9D0-0922B89C020A}"/>
                  </a:ext>
                </a:extLst>
              </p:cNvPr>
              <p:cNvGraphicFramePr>
                <a:graphicFrameLocks noGrp="1"/>
              </p:cNvGraphicFramePr>
              <p:nvPr/>
            </p:nvGraphicFramePr>
            <p:xfrm>
              <a:off x="1717481" y="2922540"/>
              <a:ext cx="5603073" cy="914400"/>
            </p:xfrm>
            <a:graphic>
              <a:graphicData uri="http://schemas.openxmlformats.org/drawingml/2006/table">
                <a:tbl>
                  <a:tblPr firstRow="1" bandRow="1">
                    <a:tableStyleId>{5940675A-B579-460E-94D1-54222C63F5DA}</a:tableStyleId>
                  </a:tblPr>
                  <a:tblGrid>
                    <a:gridCol w="1867691">
                      <a:extLst>
                        <a:ext uri="{9D8B030D-6E8A-4147-A177-3AD203B41FA5}">
                          <a16:colId xmlns:a16="http://schemas.microsoft.com/office/drawing/2014/main" val="1500213618"/>
                        </a:ext>
                      </a:extLst>
                    </a:gridCol>
                    <a:gridCol w="1867691">
                      <a:extLst>
                        <a:ext uri="{9D8B030D-6E8A-4147-A177-3AD203B41FA5}">
                          <a16:colId xmlns:a16="http://schemas.microsoft.com/office/drawing/2014/main" val="2324606823"/>
                        </a:ext>
                      </a:extLst>
                    </a:gridCol>
                    <a:gridCol w="1867691">
                      <a:extLst>
                        <a:ext uri="{9D8B030D-6E8A-4147-A177-3AD203B41FA5}">
                          <a16:colId xmlns:a16="http://schemas.microsoft.com/office/drawing/2014/main" val="3306935064"/>
                        </a:ext>
                      </a:extLst>
                    </a:gridCol>
                  </a:tblGrid>
                  <a:tr h="457200">
                    <a:tc>
                      <a:txBody>
                        <a:bodyPr/>
                        <a:lstStyle/>
                        <a:p>
                          <a:endParaRPr lang="en-US"/>
                        </a:p>
                      </a:txBody>
                      <a:tcPr>
                        <a:blipFill>
                          <a:blip r:embed="rId4"/>
                          <a:stretch>
                            <a:fillRect l="-680" t="-2703" r="-201361" b="-124324"/>
                          </a:stretch>
                        </a:blipFill>
                      </a:tcPr>
                    </a:tc>
                    <a:tc>
                      <a:txBody>
                        <a:bodyPr/>
                        <a:lstStyle/>
                        <a:p>
                          <a:endParaRPr lang="en-US"/>
                        </a:p>
                      </a:txBody>
                      <a:tcPr>
                        <a:blipFill>
                          <a:blip r:embed="rId4"/>
                          <a:stretch>
                            <a:fillRect l="-100000" t="-2703" r="-100000" b="-124324"/>
                          </a:stretch>
                        </a:blipFill>
                      </a:tcPr>
                    </a:tc>
                    <a:tc>
                      <a:txBody>
                        <a:bodyPr/>
                        <a:lstStyle/>
                        <a:p>
                          <a:endParaRPr lang="en-US"/>
                        </a:p>
                      </a:txBody>
                      <a:tcPr>
                        <a:blipFill>
                          <a:blip r:embed="rId4"/>
                          <a:stretch>
                            <a:fillRect l="-201361" t="-2703" r="-680" b="-124324"/>
                          </a:stretch>
                        </a:blipFill>
                      </a:tcPr>
                    </a:tc>
                    <a:extLst>
                      <a:ext uri="{0D108BD9-81ED-4DB2-BD59-A6C34878D82A}">
                        <a16:rowId xmlns:a16="http://schemas.microsoft.com/office/drawing/2014/main" val="1002001436"/>
                      </a:ext>
                    </a:extLst>
                  </a:tr>
                  <a:tr h="457200">
                    <a:tc>
                      <a:txBody>
                        <a:bodyPr/>
                        <a:lstStyle/>
                        <a:p>
                          <a:pPr algn="ctr"/>
                          <a:r>
                            <a:rPr lang="en-US" sz="2400" dirty="0">
                              <a:latin typeface="Cambria Math" panose="02040503050406030204" pitchFamily="18" charset="0"/>
                              <a:ea typeface="Cambria Math" panose="02040503050406030204" pitchFamily="18" charset="0"/>
                            </a:rPr>
                            <a:t>2</a:t>
                          </a:r>
                        </a:p>
                      </a:txBody>
                      <a:tcPr/>
                    </a:tc>
                    <a:tc>
                      <a:txBody>
                        <a:bodyPr/>
                        <a:lstStyle/>
                        <a:p>
                          <a:pPr algn="ctr"/>
                          <a:r>
                            <a:rPr lang="en-US" sz="2400" dirty="0">
                              <a:latin typeface="Cambria Math" panose="02040503050406030204" pitchFamily="18" charset="0"/>
                              <a:ea typeface="Cambria Math" panose="02040503050406030204" pitchFamily="18" charset="0"/>
                            </a:rPr>
                            <a:t>A</a:t>
                          </a:r>
                        </a:p>
                      </a:txBody>
                      <a:tcPr/>
                    </a:tc>
                    <a:tc>
                      <a:txBody>
                        <a:bodyPr/>
                        <a:lstStyle/>
                        <a:p>
                          <a:pPr algn="ctr"/>
                          <a:r>
                            <a:rPr lang="en-US" sz="2400" dirty="0">
                              <a:latin typeface="Cambria Math" panose="02040503050406030204" pitchFamily="18" charset="0"/>
                              <a:ea typeface="Cambria Math" panose="02040503050406030204" pitchFamily="18" charset="0"/>
                            </a:rPr>
                            <a:t>7</a:t>
                          </a:r>
                        </a:p>
                      </a:txBody>
                      <a:tcPr/>
                    </a:tc>
                    <a:extLst>
                      <a:ext uri="{0D108BD9-81ED-4DB2-BD59-A6C34878D82A}">
                        <a16:rowId xmlns:a16="http://schemas.microsoft.com/office/drawing/2014/main" val="806367913"/>
                      </a:ext>
                    </a:extLst>
                  </a:tr>
                </a:tbl>
              </a:graphicData>
            </a:graphic>
          </p:graphicFrame>
        </mc:Fallback>
      </mc:AlternateContent>
    </p:spTree>
    <p:extLst>
      <p:ext uri="{BB962C8B-B14F-4D97-AF65-F5344CB8AC3E}">
        <p14:creationId xmlns:p14="http://schemas.microsoft.com/office/powerpoint/2010/main" val="29742871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D2E97-BBED-BF43-021A-EBBE52795CA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558DE65C-6F81-D296-0346-3149F9501E1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Think</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BB71B425-78FB-3732-AD66-117049C9ED40}"/>
              </a:ext>
            </a:extLst>
          </p:cNvPr>
          <p:cNvSpPr>
            <a:spLocks noGrp="1"/>
          </p:cNvSpPr>
          <p:nvPr>
            <p:ph type="sldNum" sz="quarter" idx="12"/>
          </p:nvPr>
        </p:nvSpPr>
        <p:spPr/>
        <p:txBody>
          <a:bodyPr/>
          <a:lstStyle/>
          <a:p>
            <a:fld id="{CC057153-B650-4DEB-B370-79DDCFDCE934}" type="slidenum">
              <a:rPr lang="en-US" smtClean="0"/>
              <a:t>65</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240CBCC6-FBDE-E18C-EDB5-98AEA68A836C}"/>
                  </a:ext>
                </a:extLst>
              </p:cNvPr>
              <p:cNvSpPr>
                <a:spLocks noGrp="1"/>
              </p:cNvSpPr>
              <p:nvPr>
                <p:ph idx="1"/>
              </p:nvPr>
            </p:nvSpPr>
            <p:spPr>
              <a:xfrm>
                <a:off x="612647" y="1715532"/>
                <a:ext cx="10817353" cy="4593828"/>
              </a:xfrm>
            </p:spPr>
            <p:txBody>
              <a:bodyPr>
                <a:noAutofit/>
              </a:bodyPr>
              <a:lstStyle/>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ℎ</m:t>
                        </m:r>
                      </m:e>
                      <m:sub>
                        <m:r>
                          <a:rPr lang="en-US" sz="2400" b="0" i="1" smtClean="0">
                            <a:latin typeface="Cambria Math" panose="02040503050406030204" pitchFamily="18" charset="0"/>
                          </a:rPr>
                          <m:t>𝑛</m:t>
                        </m:r>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m:t>
                        </m:r>
                        <m:r>
                          <a:rPr lang="en-US" sz="2400" b="0" i="1" smtClean="0">
                            <a:latin typeface="Cambria Math" panose="02040503050406030204" pitchFamily="18" charset="0"/>
                          </a:rPr>
                          <m:t>ℎ</m:t>
                        </m:r>
                      </m:e>
                      <m:sub>
                        <m:r>
                          <a:rPr lang="en-US" sz="2400" b="0" i="1" smtClean="0">
                            <a:latin typeface="Cambria Math" panose="02040503050406030204" pitchFamily="18" charset="0"/>
                          </a:rPr>
                          <m:t>2</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ℎ</m:t>
                        </m:r>
                      </m:e>
                      <m:sub>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ℎ</m:t>
                        </m:r>
                      </m:e>
                      <m:sub>
                        <m:r>
                          <a:rPr lang="en-US" sz="2400" b="0" i="1" smtClean="0">
                            <a:latin typeface="Cambria Math" panose="02040503050406030204" pitchFamily="18" charset="0"/>
                          </a:rPr>
                          <m:t>0</m:t>
                        </m:r>
                      </m:sub>
                    </m:sSub>
                  </m:oMath>
                </a14:m>
                <a:r>
                  <a:rPr lang="en-US" sz="2400" dirty="0"/>
                  <a:t> represents the integer </a:t>
                </a:r>
                <a:br>
                  <a:rPr lang="en-US" sz="2400" dirty="0"/>
                </a:b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ℎ</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16</m:t>
                        </m:r>
                      </m:e>
                      <m:sup>
                        <m:r>
                          <a:rPr lang="en-US" sz="2400" i="1">
                            <a:latin typeface="Cambria Math" panose="02040503050406030204" pitchFamily="18" charset="0"/>
                          </a:rPr>
                          <m:t>𝑛</m:t>
                        </m:r>
                        <m:r>
                          <a:rPr lang="en-US" sz="2400" i="1">
                            <a:latin typeface="Cambria Math" panose="02040503050406030204" pitchFamily="18" charset="0"/>
                          </a:rPr>
                          <m:t>−1</m:t>
                        </m:r>
                      </m:sup>
                    </m:sSup>
                    <m:r>
                      <a:rPr lang="en-US" sz="2400" i="1">
                        <a:latin typeface="Cambria Math" panose="02040503050406030204" pitchFamily="18" charset="0"/>
                      </a:rPr>
                      <m:t>+</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ℎ</m:t>
                        </m:r>
                      </m:e>
                      <m:sub>
                        <m:r>
                          <a:rPr lang="en-US" sz="2400" b="0" i="1" smtClean="0">
                            <a:latin typeface="Cambria Math" panose="02040503050406030204" pitchFamily="18" charset="0"/>
                          </a:rPr>
                          <m:t>2</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16</m:t>
                        </m:r>
                      </m:e>
                      <m:sup>
                        <m:r>
                          <a:rPr lang="en-US" sz="2400" i="1">
                            <a:latin typeface="Cambria Math" panose="02040503050406030204" pitchFamily="18" charset="0"/>
                          </a:rPr>
                          <m:t>2</m:t>
                        </m:r>
                      </m:sup>
                    </m:sSup>
                    <m:r>
                      <a:rPr lang="en-US" sz="2400" i="1">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ℎ</m:t>
                        </m:r>
                      </m:e>
                      <m:sub>
                        <m:r>
                          <a:rPr lang="en-US" sz="2400" i="1">
                            <a:latin typeface="Cambria Math" panose="02040503050406030204" pitchFamily="18" charset="0"/>
                          </a:rPr>
                          <m:t>1</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16</m:t>
                        </m:r>
                      </m:e>
                      <m:sup>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ℎ</m:t>
                        </m:r>
                      </m:e>
                      <m:sub>
                        <m:r>
                          <a:rPr lang="en-US" sz="2400" i="1">
                            <a:latin typeface="Cambria Math" panose="02040503050406030204" pitchFamily="18" charset="0"/>
                          </a:rPr>
                          <m:t>0</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16</m:t>
                        </m:r>
                      </m:e>
                      <m:sup>
                        <m:r>
                          <a:rPr lang="en-US" sz="2400" i="1">
                            <a:latin typeface="Cambria Math" panose="02040503050406030204" pitchFamily="18" charset="0"/>
                          </a:rPr>
                          <m:t>0</m:t>
                        </m:r>
                      </m:sup>
                    </m:sSup>
                  </m:oMath>
                </a14:m>
                <a:endParaRPr lang="en-US" sz="2400" dirty="0"/>
              </a:p>
              <a:p>
                <a:r>
                  <a:rPr lang="en-US" sz="2400" i="1" dirty="0"/>
                  <a:t>If we had 3 digits, how many hex numbers could we represent?</a:t>
                </a:r>
              </a:p>
            </p:txBody>
          </p:sp>
        </mc:Choice>
        <mc:Fallback xmlns="">
          <p:sp>
            <p:nvSpPr>
              <p:cNvPr id="4" name="Content Placeholder 3">
                <a:extLst>
                  <a:ext uri="{FF2B5EF4-FFF2-40B4-BE49-F238E27FC236}">
                    <a16:creationId xmlns:a16="http://schemas.microsoft.com/office/drawing/2014/main" id="{240CBCC6-FBDE-E18C-EDB5-98AEA68A836C}"/>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
        <p:nvSpPr>
          <p:cNvPr id="2" name="Content Placeholder 2">
            <a:extLst>
              <a:ext uri="{FF2B5EF4-FFF2-40B4-BE49-F238E27FC236}">
                <a16:creationId xmlns:a16="http://schemas.microsoft.com/office/drawing/2014/main" id="{5D125029-D0C7-C577-612E-7818810A99EF}"/>
              </a:ext>
            </a:extLst>
          </p:cNvPr>
          <p:cNvSpPr txBox="1">
            <a:spLocks/>
          </p:cNvSpPr>
          <p:nvPr/>
        </p:nvSpPr>
        <p:spPr>
          <a:xfrm>
            <a:off x="612647" y="4012446"/>
            <a:ext cx="10653579" cy="12783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solidFill>
                <a:srgbClr val="FF0000"/>
              </a:solidFill>
            </a:endParaRPr>
          </a:p>
        </p:txBody>
      </p:sp>
    </p:spTree>
    <p:extLst>
      <p:ext uri="{BB962C8B-B14F-4D97-AF65-F5344CB8AC3E}">
        <p14:creationId xmlns:p14="http://schemas.microsoft.com/office/powerpoint/2010/main" val="3035671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F5067-A736-021F-7E9F-9F3E62780AB2}"/>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B2E3AA2-166B-2C5F-5A79-06D1A2ABC71D}"/>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Think</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0C9A1914-B563-373E-334B-ECE7750C37E7}"/>
              </a:ext>
            </a:extLst>
          </p:cNvPr>
          <p:cNvSpPr>
            <a:spLocks noGrp="1"/>
          </p:cNvSpPr>
          <p:nvPr>
            <p:ph type="sldNum" sz="quarter" idx="12"/>
          </p:nvPr>
        </p:nvSpPr>
        <p:spPr/>
        <p:txBody>
          <a:bodyPr/>
          <a:lstStyle/>
          <a:p>
            <a:fld id="{CC057153-B650-4DEB-B370-79DDCFDCE934}" type="slidenum">
              <a:rPr lang="en-US" smtClean="0"/>
              <a:t>66</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D45B0743-B3D3-52DC-DF90-CBA80023B7CD}"/>
                  </a:ext>
                </a:extLst>
              </p:cNvPr>
              <p:cNvSpPr>
                <a:spLocks noGrp="1"/>
              </p:cNvSpPr>
              <p:nvPr>
                <p:ph idx="1"/>
              </p:nvPr>
            </p:nvSpPr>
            <p:spPr>
              <a:xfrm>
                <a:off x="612647" y="1715532"/>
                <a:ext cx="10817353" cy="4593828"/>
              </a:xfrm>
            </p:spPr>
            <p:txBody>
              <a:bodyPr>
                <a:noAutofit/>
              </a:bodyPr>
              <a:lstStyle/>
              <a:p>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𝑛</m:t>
                        </m:r>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ℎ</m:t>
                        </m:r>
                      </m:e>
                      <m:sub>
                        <m:r>
                          <a:rPr lang="en-US" sz="2400" i="1">
                            <a:latin typeface="Cambria Math" panose="02040503050406030204" pitchFamily="18" charset="0"/>
                          </a:rPr>
                          <m:t>2</m:t>
                        </m:r>
                      </m:sub>
                    </m:sSub>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0</m:t>
                        </m:r>
                      </m:sub>
                    </m:sSub>
                  </m:oMath>
                </a14:m>
                <a:r>
                  <a:rPr lang="en-US" sz="2400" dirty="0"/>
                  <a:t> represents the integer </a:t>
                </a:r>
                <a:br>
                  <a:rPr lang="en-US" sz="2400" dirty="0"/>
                </a:b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16</m:t>
                        </m:r>
                      </m:e>
                      <m:sup>
                        <m:r>
                          <a:rPr lang="en-US" sz="2400" i="1">
                            <a:latin typeface="Cambria Math" panose="02040503050406030204" pitchFamily="18" charset="0"/>
                          </a:rPr>
                          <m:t>𝑛</m:t>
                        </m:r>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2</m:t>
                        </m:r>
                      </m:sub>
                    </m:sSub>
                    <m:sSup>
                      <m:sSupPr>
                        <m:ctrlPr>
                          <a:rPr lang="en-US" sz="2400" i="1">
                            <a:latin typeface="Cambria Math" panose="02040503050406030204" pitchFamily="18" charset="0"/>
                          </a:rPr>
                        </m:ctrlPr>
                      </m:sSupPr>
                      <m:e>
                        <m:r>
                          <a:rPr lang="en-US" sz="2400" i="1">
                            <a:latin typeface="Cambria Math" panose="02040503050406030204" pitchFamily="18" charset="0"/>
                          </a:rPr>
                          <m:t>16</m:t>
                        </m:r>
                      </m:e>
                      <m:sup>
                        <m:r>
                          <a:rPr lang="en-US" sz="2400" i="1">
                            <a:latin typeface="Cambria Math" panose="02040503050406030204" pitchFamily="18" charset="0"/>
                          </a:rPr>
                          <m:t>2</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16</m:t>
                        </m:r>
                      </m:e>
                      <m:sup>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0</m:t>
                        </m:r>
                      </m:sub>
                    </m:sSub>
                    <m:sSup>
                      <m:sSupPr>
                        <m:ctrlPr>
                          <a:rPr lang="en-US" sz="2400" i="1">
                            <a:latin typeface="Cambria Math" panose="02040503050406030204" pitchFamily="18" charset="0"/>
                          </a:rPr>
                        </m:ctrlPr>
                      </m:sSupPr>
                      <m:e>
                        <m:r>
                          <a:rPr lang="en-US" sz="2400" i="1">
                            <a:latin typeface="Cambria Math" panose="02040503050406030204" pitchFamily="18" charset="0"/>
                          </a:rPr>
                          <m:t>16</m:t>
                        </m:r>
                      </m:e>
                      <m:sup>
                        <m:r>
                          <a:rPr lang="en-US" sz="2400" i="1">
                            <a:latin typeface="Cambria Math" panose="02040503050406030204" pitchFamily="18" charset="0"/>
                          </a:rPr>
                          <m:t>0</m:t>
                        </m:r>
                      </m:sup>
                    </m:sSup>
                  </m:oMath>
                </a14:m>
                <a:endParaRPr lang="en-US" sz="2400" dirty="0"/>
              </a:p>
              <a:p>
                <a:r>
                  <a:rPr lang="en-US" sz="2400" i="1" dirty="0"/>
                  <a:t>If we had 3 digits, how many hex numbers could we represent?</a:t>
                </a:r>
              </a:p>
              <a:p>
                <a:pPr lvl="1"/>
                <a:r>
                  <a:rPr lang="en-US" sz="2400" dirty="0"/>
                  <a:t>4096 numbers: </a:t>
                </a:r>
                <a14:m>
                  <m:oMath xmlns:m="http://schemas.openxmlformats.org/officeDocument/2006/math">
                    <m:r>
                      <a:rPr lang="en-US" sz="2400" i="0" dirty="0" smtClean="0">
                        <a:latin typeface="Cambria Math" panose="02040503050406030204" pitchFamily="18" charset="0"/>
                      </a:rPr>
                      <m:t>0, 1, 2, 3, …, </m:t>
                    </m:r>
                    <m:sSup>
                      <m:sSupPr>
                        <m:ctrlPr>
                          <a:rPr lang="en-US" sz="2400" b="0" i="0" dirty="0" smtClean="0">
                            <a:latin typeface="Cambria Math" panose="02040503050406030204" pitchFamily="18" charset="0"/>
                          </a:rPr>
                        </m:ctrlPr>
                      </m:sSupPr>
                      <m:e>
                        <m:r>
                          <a:rPr lang="en-US" sz="2400" b="0" i="0" dirty="0" smtClean="0">
                            <a:latin typeface="Cambria Math" panose="02040503050406030204" pitchFamily="18" charset="0"/>
                          </a:rPr>
                          <m:t>16</m:t>
                        </m:r>
                      </m:e>
                      <m:sup>
                        <m:r>
                          <a:rPr lang="en-US" sz="2400" b="0" i="0" dirty="0" smtClean="0">
                            <a:latin typeface="Cambria Math" panose="02040503050406030204" pitchFamily="18" charset="0"/>
                          </a:rPr>
                          <m:t>3</m:t>
                        </m:r>
                      </m:sup>
                    </m:sSup>
                    <m:r>
                      <a:rPr lang="en-US" sz="2400" i="0" dirty="0" smtClean="0">
                        <a:latin typeface="Cambria Math" panose="02040503050406030204" pitchFamily="18" charset="0"/>
                      </a:rPr>
                      <m:t>−1</m:t>
                    </m:r>
                    <m:r>
                      <a:rPr lang="en-US" sz="2400" b="0" i="0" dirty="0" smtClean="0">
                        <a:latin typeface="Cambria Math" panose="02040503050406030204" pitchFamily="18" charset="0"/>
                      </a:rPr>
                      <m:t>=0, 1, 2, 3, …,4095</m:t>
                    </m:r>
                  </m:oMath>
                </a14:m>
                <a:endParaRPr lang="en-US" sz="2400" dirty="0"/>
              </a:p>
              <a:p>
                <a:pPr marL="0" indent="0">
                  <a:buNone/>
                </a:pPr>
                <a:endParaRPr lang="en-US" sz="2400" dirty="0"/>
              </a:p>
              <a:p>
                <a:endParaRPr lang="en-US" sz="2400" dirty="0"/>
              </a:p>
              <a:p>
                <a:endParaRPr lang="en-US" sz="2400" dirty="0"/>
              </a:p>
              <a:p>
                <a:pPr marL="0" indent="0">
                  <a:buNone/>
                </a:pPr>
                <a:endParaRPr lang="en-US" sz="2400" dirty="0"/>
              </a:p>
            </p:txBody>
          </p:sp>
        </mc:Choice>
        <mc:Fallback xmlns="">
          <p:sp>
            <p:nvSpPr>
              <p:cNvPr id="4" name="Content Placeholder 3">
                <a:extLst>
                  <a:ext uri="{FF2B5EF4-FFF2-40B4-BE49-F238E27FC236}">
                    <a16:creationId xmlns:a16="http://schemas.microsoft.com/office/drawing/2014/main" id="{D45B0743-B3D3-52DC-DF90-CBA80023B7CD}"/>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
        <p:nvSpPr>
          <p:cNvPr id="2" name="Content Placeholder 2">
            <a:extLst>
              <a:ext uri="{FF2B5EF4-FFF2-40B4-BE49-F238E27FC236}">
                <a16:creationId xmlns:a16="http://schemas.microsoft.com/office/drawing/2014/main" id="{25105D6F-A09B-790B-3AFB-12AC80B571CF}"/>
              </a:ext>
            </a:extLst>
          </p:cNvPr>
          <p:cNvSpPr txBox="1">
            <a:spLocks/>
          </p:cNvSpPr>
          <p:nvPr/>
        </p:nvSpPr>
        <p:spPr>
          <a:xfrm>
            <a:off x="612647" y="4012446"/>
            <a:ext cx="10653579" cy="12783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solidFill>
                <a:srgbClr val="FF0000"/>
              </a:solidFill>
            </a:endParaRPr>
          </a:p>
        </p:txBody>
      </p:sp>
    </p:spTree>
    <p:extLst>
      <p:ext uri="{BB962C8B-B14F-4D97-AF65-F5344CB8AC3E}">
        <p14:creationId xmlns:p14="http://schemas.microsoft.com/office/powerpoint/2010/main" val="12310851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4920B-4BAD-D07F-69E7-B4128FADDECD}"/>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F4BDB932-AFFD-66FA-CEC7-3D08D6693756}"/>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Think</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2F28DD24-3DFC-E41A-C6E7-88265B1950FC}"/>
              </a:ext>
            </a:extLst>
          </p:cNvPr>
          <p:cNvSpPr>
            <a:spLocks noGrp="1"/>
          </p:cNvSpPr>
          <p:nvPr>
            <p:ph type="sldNum" sz="quarter" idx="12"/>
          </p:nvPr>
        </p:nvSpPr>
        <p:spPr/>
        <p:txBody>
          <a:bodyPr/>
          <a:lstStyle/>
          <a:p>
            <a:fld id="{CC057153-B650-4DEB-B370-79DDCFDCE934}" type="slidenum">
              <a:rPr lang="en-US" smtClean="0"/>
              <a:t>67</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BFA4C51D-9A28-428B-FC05-9AAC97771472}"/>
                  </a:ext>
                </a:extLst>
              </p:cNvPr>
              <p:cNvSpPr>
                <a:spLocks noGrp="1"/>
              </p:cNvSpPr>
              <p:nvPr>
                <p:ph idx="1"/>
              </p:nvPr>
            </p:nvSpPr>
            <p:spPr>
              <a:xfrm>
                <a:off x="612647" y="1715532"/>
                <a:ext cx="10817353" cy="4593828"/>
              </a:xfrm>
            </p:spPr>
            <p:txBody>
              <a:bodyPr>
                <a:noAutofit/>
              </a:bodyPr>
              <a:lstStyle/>
              <a:p>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𝑛</m:t>
                        </m:r>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ℎ</m:t>
                        </m:r>
                      </m:e>
                      <m:sub>
                        <m:r>
                          <a:rPr lang="en-US" sz="2400" i="1">
                            <a:latin typeface="Cambria Math" panose="02040503050406030204" pitchFamily="18" charset="0"/>
                          </a:rPr>
                          <m:t>2</m:t>
                        </m:r>
                      </m:sub>
                    </m:sSub>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0</m:t>
                        </m:r>
                      </m:sub>
                    </m:sSub>
                  </m:oMath>
                </a14:m>
                <a:r>
                  <a:rPr lang="en-US" sz="2400" dirty="0"/>
                  <a:t> represents the integer </a:t>
                </a:r>
                <a:br>
                  <a:rPr lang="en-US" sz="2400" dirty="0"/>
                </a:b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16</m:t>
                        </m:r>
                      </m:e>
                      <m:sup>
                        <m:r>
                          <a:rPr lang="en-US" sz="2400" i="1">
                            <a:latin typeface="Cambria Math" panose="02040503050406030204" pitchFamily="18" charset="0"/>
                          </a:rPr>
                          <m:t>𝑛</m:t>
                        </m:r>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2</m:t>
                        </m:r>
                      </m:sub>
                    </m:sSub>
                    <m:sSup>
                      <m:sSupPr>
                        <m:ctrlPr>
                          <a:rPr lang="en-US" sz="2400" i="1">
                            <a:latin typeface="Cambria Math" panose="02040503050406030204" pitchFamily="18" charset="0"/>
                          </a:rPr>
                        </m:ctrlPr>
                      </m:sSupPr>
                      <m:e>
                        <m:r>
                          <a:rPr lang="en-US" sz="2400" i="1">
                            <a:latin typeface="Cambria Math" panose="02040503050406030204" pitchFamily="18" charset="0"/>
                          </a:rPr>
                          <m:t>16</m:t>
                        </m:r>
                      </m:e>
                      <m:sup>
                        <m:r>
                          <a:rPr lang="en-US" sz="2400" i="1">
                            <a:latin typeface="Cambria Math" panose="02040503050406030204" pitchFamily="18" charset="0"/>
                          </a:rPr>
                          <m:t>2</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16</m:t>
                        </m:r>
                      </m:e>
                      <m:sup>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0</m:t>
                        </m:r>
                      </m:sub>
                    </m:sSub>
                    <m:sSup>
                      <m:sSupPr>
                        <m:ctrlPr>
                          <a:rPr lang="en-US" sz="2400" i="1">
                            <a:latin typeface="Cambria Math" panose="02040503050406030204" pitchFamily="18" charset="0"/>
                          </a:rPr>
                        </m:ctrlPr>
                      </m:sSupPr>
                      <m:e>
                        <m:r>
                          <a:rPr lang="en-US" sz="2400" i="1">
                            <a:latin typeface="Cambria Math" panose="02040503050406030204" pitchFamily="18" charset="0"/>
                          </a:rPr>
                          <m:t>16</m:t>
                        </m:r>
                      </m:e>
                      <m:sup>
                        <m:r>
                          <a:rPr lang="en-US" sz="2400" i="1">
                            <a:latin typeface="Cambria Math" panose="02040503050406030204" pitchFamily="18" charset="0"/>
                          </a:rPr>
                          <m:t>0</m:t>
                        </m:r>
                      </m:sup>
                    </m:sSup>
                  </m:oMath>
                </a14:m>
                <a:endParaRPr lang="en-US" sz="2400" dirty="0"/>
              </a:p>
              <a:p>
                <a:r>
                  <a:rPr lang="en-US" sz="2400" i="1" dirty="0"/>
                  <a:t>If we had 3 digits, how many hex numbers could we represent?</a:t>
                </a:r>
              </a:p>
              <a:p>
                <a:pPr lvl="1"/>
                <a:r>
                  <a:rPr lang="en-US" sz="2400" dirty="0"/>
                  <a:t>4096 numbers: </a:t>
                </a:r>
                <a14:m>
                  <m:oMath xmlns:m="http://schemas.openxmlformats.org/officeDocument/2006/math">
                    <m:r>
                      <a:rPr lang="en-US" sz="2400" dirty="0">
                        <a:latin typeface="Cambria Math" panose="02040503050406030204" pitchFamily="18" charset="0"/>
                      </a:rPr>
                      <m:t>0, 1, 2, 3, …, </m:t>
                    </m:r>
                    <m:sSup>
                      <m:sSupPr>
                        <m:ctrlPr>
                          <a:rPr lang="en-US" sz="2400" dirty="0">
                            <a:latin typeface="Cambria Math" panose="02040503050406030204" pitchFamily="18" charset="0"/>
                          </a:rPr>
                        </m:ctrlPr>
                      </m:sSupPr>
                      <m:e>
                        <m:r>
                          <a:rPr lang="en-US" sz="2400" dirty="0">
                            <a:latin typeface="Cambria Math" panose="02040503050406030204" pitchFamily="18" charset="0"/>
                          </a:rPr>
                          <m:t>16</m:t>
                        </m:r>
                      </m:e>
                      <m:sup>
                        <m:r>
                          <a:rPr lang="en-US" sz="2400" dirty="0">
                            <a:latin typeface="Cambria Math" panose="02040503050406030204" pitchFamily="18" charset="0"/>
                          </a:rPr>
                          <m:t>3</m:t>
                        </m:r>
                      </m:sup>
                    </m:sSup>
                    <m:r>
                      <a:rPr lang="en-US" sz="2400" dirty="0">
                        <a:latin typeface="Cambria Math" panose="02040503050406030204" pitchFamily="18" charset="0"/>
                      </a:rPr>
                      <m:t>−1=0, 1, 2, 3, …,4095</m:t>
                    </m:r>
                  </m:oMath>
                </a14:m>
                <a:endParaRPr lang="en-US" sz="2400" dirty="0"/>
              </a:p>
              <a:p>
                <a:r>
                  <a:rPr lang="en-US" sz="2400" i="1" dirty="0"/>
                  <a:t>If we had </a:t>
                </a:r>
                <a14:m>
                  <m:oMath xmlns:m="http://schemas.openxmlformats.org/officeDocument/2006/math">
                    <m:r>
                      <a:rPr lang="en-US" sz="2400" i="1" dirty="0" smtClean="0">
                        <a:latin typeface="Cambria Math" panose="02040503050406030204" pitchFamily="18" charset="0"/>
                      </a:rPr>
                      <m:t>𝑛</m:t>
                    </m:r>
                  </m:oMath>
                </a14:m>
                <a:r>
                  <a:rPr lang="en-US" sz="2400" i="1" dirty="0"/>
                  <a:t> digits, how many hex numbers could we represent?</a:t>
                </a:r>
              </a:p>
              <a:p>
                <a:pPr marL="0" indent="0">
                  <a:buNone/>
                </a:pPr>
                <a:endParaRPr lang="en-US" sz="2400" dirty="0"/>
              </a:p>
              <a:p>
                <a:endParaRPr lang="en-US" sz="2400" dirty="0"/>
              </a:p>
              <a:p>
                <a:endParaRPr lang="en-US" sz="2400" dirty="0"/>
              </a:p>
              <a:p>
                <a:pPr marL="0" indent="0">
                  <a:buNone/>
                </a:pPr>
                <a:endParaRPr lang="en-US" sz="2400" dirty="0"/>
              </a:p>
            </p:txBody>
          </p:sp>
        </mc:Choice>
        <mc:Fallback xmlns="">
          <p:sp>
            <p:nvSpPr>
              <p:cNvPr id="4" name="Content Placeholder 3">
                <a:extLst>
                  <a:ext uri="{FF2B5EF4-FFF2-40B4-BE49-F238E27FC236}">
                    <a16:creationId xmlns:a16="http://schemas.microsoft.com/office/drawing/2014/main" id="{BFA4C51D-9A28-428B-FC05-9AAC97771472}"/>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
        <p:nvSpPr>
          <p:cNvPr id="2" name="Content Placeholder 2">
            <a:extLst>
              <a:ext uri="{FF2B5EF4-FFF2-40B4-BE49-F238E27FC236}">
                <a16:creationId xmlns:a16="http://schemas.microsoft.com/office/drawing/2014/main" id="{91434453-DD07-63DB-B05E-8C0675AD5997}"/>
              </a:ext>
            </a:extLst>
          </p:cNvPr>
          <p:cNvSpPr txBox="1">
            <a:spLocks/>
          </p:cNvSpPr>
          <p:nvPr/>
        </p:nvSpPr>
        <p:spPr>
          <a:xfrm>
            <a:off x="612647" y="4012446"/>
            <a:ext cx="10653579" cy="12783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solidFill>
                <a:srgbClr val="FF0000"/>
              </a:solidFill>
            </a:endParaRPr>
          </a:p>
        </p:txBody>
      </p:sp>
    </p:spTree>
    <p:extLst>
      <p:ext uri="{BB962C8B-B14F-4D97-AF65-F5344CB8AC3E}">
        <p14:creationId xmlns:p14="http://schemas.microsoft.com/office/powerpoint/2010/main" val="10566982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26359-01DA-64FB-E1B6-6FD3B9F6FAA5}"/>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7503CD37-A650-84B8-62FC-EF820DDF73F3}"/>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Think</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6AF6D78E-5A61-4BDC-8D48-83E60E7517C8}"/>
              </a:ext>
            </a:extLst>
          </p:cNvPr>
          <p:cNvSpPr>
            <a:spLocks noGrp="1"/>
          </p:cNvSpPr>
          <p:nvPr>
            <p:ph type="sldNum" sz="quarter" idx="12"/>
          </p:nvPr>
        </p:nvSpPr>
        <p:spPr/>
        <p:txBody>
          <a:bodyPr/>
          <a:lstStyle/>
          <a:p>
            <a:fld id="{CC057153-B650-4DEB-B370-79DDCFDCE934}" type="slidenum">
              <a:rPr lang="en-US" smtClean="0"/>
              <a:t>68</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A27E1226-98CA-D2A2-5203-7E2615E41330}"/>
                  </a:ext>
                </a:extLst>
              </p:cNvPr>
              <p:cNvSpPr>
                <a:spLocks noGrp="1"/>
              </p:cNvSpPr>
              <p:nvPr>
                <p:ph idx="1"/>
              </p:nvPr>
            </p:nvSpPr>
            <p:spPr>
              <a:xfrm>
                <a:off x="612647" y="1715532"/>
                <a:ext cx="10817353" cy="4593828"/>
              </a:xfrm>
            </p:spPr>
            <p:txBody>
              <a:bodyPr>
                <a:noAutofit/>
              </a:bodyPr>
              <a:lstStyle/>
              <a:p>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𝑛</m:t>
                        </m:r>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ℎ</m:t>
                        </m:r>
                      </m:e>
                      <m:sub>
                        <m:r>
                          <a:rPr lang="en-US" sz="2400" i="1">
                            <a:latin typeface="Cambria Math" panose="02040503050406030204" pitchFamily="18" charset="0"/>
                          </a:rPr>
                          <m:t>2</m:t>
                        </m:r>
                      </m:sub>
                    </m:sSub>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0</m:t>
                        </m:r>
                      </m:sub>
                    </m:sSub>
                  </m:oMath>
                </a14:m>
                <a:r>
                  <a:rPr lang="en-US" sz="2400" dirty="0"/>
                  <a:t> represents the integer </a:t>
                </a:r>
                <a:br>
                  <a:rPr lang="en-US" sz="2400" dirty="0"/>
                </a:b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𝑛</m:t>
                        </m:r>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16</m:t>
                        </m:r>
                      </m:e>
                      <m:sup>
                        <m:r>
                          <a:rPr lang="en-US" sz="2400" i="1">
                            <a:latin typeface="Cambria Math" panose="02040503050406030204" pitchFamily="18" charset="0"/>
                          </a:rPr>
                          <m:t>𝑛</m:t>
                        </m:r>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2</m:t>
                        </m:r>
                      </m:sub>
                    </m:sSub>
                    <m:sSup>
                      <m:sSupPr>
                        <m:ctrlPr>
                          <a:rPr lang="en-US" sz="2400" i="1">
                            <a:latin typeface="Cambria Math" panose="02040503050406030204" pitchFamily="18" charset="0"/>
                          </a:rPr>
                        </m:ctrlPr>
                      </m:sSupPr>
                      <m:e>
                        <m:r>
                          <a:rPr lang="en-US" sz="2400" i="1">
                            <a:latin typeface="Cambria Math" panose="02040503050406030204" pitchFamily="18" charset="0"/>
                          </a:rPr>
                          <m:t>16</m:t>
                        </m:r>
                      </m:e>
                      <m:sup>
                        <m:r>
                          <a:rPr lang="en-US" sz="2400" i="1">
                            <a:latin typeface="Cambria Math" panose="02040503050406030204" pitchFamily="18" charset="0"/>
                          </a:rPr>
                          <m:t>2</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1</m:t>
                        </m:r>
                      </m:sub>
                    </m:sSub>
                    <m:sSup>
                      <m:sSupPr>
                        <m:ctrlPr>
                          <a:rPr lang="en-US" sz="2400" i="1">
                            <a:latin typeface="Cambria Math" panose="02040503050406030204" pitchFamily="18" charset="0"/>
                          </a:rPr>
                        </m:ctrlPr>
                      </m:sSupPr>
                      <m:e>
                        <m:r>
                          <a:rPr lang="en-US" sz="2400" i="1">
                            <a:latin typeface="Cambria Math" panose="02040503050406030204" pitchFamily="18" charset="0"/>
                          </a:rPr>
                          <m:t>16</m:t>
                        </m:r>
                      </m:e>
                      <m:sup>
                        <m:r>
                          <a:rPr lang="en-US" sz="2400" i="1">
                            <a:latin typeface="Cambria Math" panose="02040503050406030204" pitchFamily="18" charset="0"/>
                          </a:rPr>
                          <m:t>1</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ℎ</m:t>
                        </m:r>
                      </m:e>
                      <m:sub>
                        <m:r>
                          <a:rPr lang="en-US" sz="2400" i="1">
                            <a:latin typeface="Cambria Math" panose="02040503050406030204" pitchFamily="18" charset="0"/>
                          </a:rPr>
                          <m:t>0</m:t>
                        </m:r>
                      </m:sub>
                    </m:sSub>
                    <m:sSup>
                      <m:sSupPr>
                        <m:ctrlPr>
                          <a:rPr lang="en-US" sz="2400" i="1">
                            <a:latin typeface="Cambria Math" panose="02040503050406030204" pitchFamily="18" charset="0"/>
                          </a:rPr>
                        </m:ctrlPr>
                      </m:sSupPr>
                      <m:e>
                        <m:r>
                          <a:rPr lang="en-US" sz="2400" i="1">
                            <a:latin typeface="Cambria Math" panose="02040503050406030204" pitchFamily="18" charset="0"/>
                          </a:rPr>
                          <m:t>16</m:t>
                        </m:r>
                      </m:e>
                      <m:sup>
                        <m:r>
                          <a:rPr lang="en-US" sz="2400" i="1">
                            <a:latin typeface="Cambria Math" panose="02040503050406030204" pitchFamily="18" charset="0"/>
                          </a:rPr>
                          <m:t>0</m:t>
                        </m:r>
                      </m:sup>
                    </m:sSup>
                  </m:oMath>
                </a14:m>
                <a:endParaRPr lang="en-US" sz="2400" dirty="0"/>
              </a:p>
              <a:p>
                <a:r>
                  <a:rPr lang="en-US" sz="2400" i="1" dirty="0"/>
                  <a:t>If we had 3 digits, how many hex numbers could we represent?</a:t>
                </a:r>
              </a:p>
              <a:p>
                <a:pPr lvl="1"/>
                <a:r>
                  <a:rPr lang="en-US" sz="2400" dirty="0"/>
                  <a:t>4096 numbers: </a:t>
                </a:r>
                <a14:m>
                  <m:oMath xmlns:m="http://schemas.openxmlformats.org/officeDocument/2006/math">
                    <m:r>
                      <a:rPr lang="en-US" sz="2400" dirty="0">
                        <a:latin typeface="Cambria Math" panose="02040503050406030204" pitchFamily="18" charset="0"/>
                      </a:rPr>
                      <m:t>0, 1, 2, 3, …, </m:t>
                    </m:r>
                    <m:sSup>
                      <m:sSupPr>
                        <m:ctrlPr>
                          <a:rPr lang="en-US" sz="2400" dirty="0">
                            <a:latin typeface="Cambria Math" panose="02040503050406030204" pitchFamily="18" charset="0"/>
                          </a:rPr>
                        </m:ctrlPr>
                      </m:sSupPr>
                      <m:e>
                        <m:r>
                          <a:rPr lang="en-US" sz="2400" dirty="0">
                            <a:latin typeface="Cambria Math" panose="02040503050406030204" pitchFamily="18" charset="0"/>
                          </a:rPr>
                          <m:t>16</m:t>
                        </m:r>
                      </m:e>
                      <m:sup>
                        <m:r>
                          <a:rPr lang="en-US" sz="2400" dirty="0">
                            <a:latin typeface="Cambria Math" panose="02040503050406030204" pitchFamily="18" charset="0"/>
                          </a:rPr>
                          <m:t>3</m:t>
                        </m:r>
                      </m:sup>
                    </m:sSup>
                    <m:r>
                      <a:rPr lang="en-US" sz="2400" dirty="0">
                        <a:latin typeface="Cambria Math" panose="02040503050406030204" pitchFamily="18" charset="0"/>
                      </a:rPr>
                      <m:t>−1=0, 1, 2, 3, …,4095</m:t>
                    </m:r>
                  </m:oMath>
                </a14:m>
                <a:endParaRPr lang="en-US" sz="2400" dirty="0"/>
              </a:p>
              <a:p>
                <a:r>
                  <a:rPr lang="en-US" sz="2400" i="1" dirty="0"/>
                  <a:t>If we had </a:t>
                </a:r>
                <a14:m>
                  <m:oMath xmlns:m="http://schemas.openxmlformats.org/officeDocument/2006/math">
                    <m:r>
                      <a:rPr lang="en-US" sz="2400" i="1" dirty="0">
                        <a:latin typeface="Cambria Math" panose="02040503050406030204" pitchFamily="18" charset="0"/>
                      </a:rPr>
                      <m:t>𝑛</m:t>
                    </m:r>
                  </m:oMath>
                </a14:m>
                <a:r>
                  <a:rPr lang="en-US" sz="2400" i="1" dirty="0"/>
                  <a:t> digits, how many hex numbers could we represent?</a:t>
                </a:r>
                <a:endParaRPr lang="en-US" sz="2400" dirty="0"/>
              </a:p>
              <a:p>
                <a:pPr lvl="1"/>
                <a14:m>
                  <m:oMath xmlns:m="http://schemas.openxmlformats.org/officeDocument/2006/math">
                    <m:sSup>
                      <m:sSupPr>
                        <m:ctrlPr>
                          <a:rPr lang="en-US" sz="2400" b="0" i="1" dirty="0" smtClean="0">
                            <a:latin typeface="Cambria Math" panose="02040503050406030204" pitchFamily="18" charset="0"/>
                          </a:rPr>
                        </m:ctrlPr>
                      </m:sSupPr>
                      <m:e>
                        <m:r>
                          <a:rPr lang="en-US" sz="2400" b="0" i="1" dirty="0" smtClean="0">
                            <a:latin typeface="Cambria Math" panose="02040503050406030204" pitchFamily="18" charset="0"/>
                          </a:rPr>
                          <m:t>16</m:t>
                        </m:r>
                      </m:e>
                      <m:sup>
                        <m:r>
                          <a:rPr lang="en-US" sz="2400" i="1" dirty="0" smtClean="0">
                            <a:latin typeface="Cambria Math" panose="02040503050406030204" pitchFamily="18" charset="0"/>
                          </a:rPr>
                          <m:t>𝑛</m:t>
                        </m:r>
                      </m:sup>
                    </m:sSup>
                  </m:oMath>
                </a14:m>
                <a:r>
                  <a:rPr lang="en-US" sz="2400" dirty="0"/>
                  <a:t> numbers: </a:t>
                </a:r>
                <a14:m>
                  <m:oMath xmlns:m="http://schemas.openxmlformats.org/officeDocument/2006/math">
                    <m:r>
                      <a:rPr lang="en-US" sz="2400" dirty="0">
                        <a:latin typeface="Cambria Math" panose="02040503050406030204" pitchFamily="18" charset="0"/>
                      </a:rPr>
                      <m:t>0, 1, 2, 3, …, </m:t>
                    </m:r>
                    <m:sSup>
                      <m:sSupPr>
                        <m:ctrlPr>
                          <a:rPr lang="en-US" sz="2400" b="0" i="0" dirty="0" smtClean="0">
                            <a:latin typeface="Cambria Math" panose="02040503050406030204" pitchFamily="18" charset="0"/>
                          </a:rPr>
                        </m:ctrlPr>
                      </m:sSupPr>
                      <m:e>
                        <m:r>
                          <a:rPr lang="en-US" sz="2400" b="0" i="0" dirty="0" smtClean="0">
                            <a:latin typeface="Cambria Math" panose="02040503050406030204" pitchFamily="18" charset="0"/>
                          </a:rPr>
                          <m:t>16</m:t>
                        </m:r>
                      </m:e>
                      <m:sup>
                        <m:r>
                          <m:rPr>
                            <m:sty m:val="p"/>
                          </m:rPr>
                          <a:rPr lang="en-US" sz="2400" b="0" i="0" dirty="0" smtClean="0">
                            <a:latin typeface="Cambria Math" panose="02040503050406030204" pitchFamily="18" charset="0"/>
                          </a:rPr>
                          <m:t>n</m:t>
                        </m:r>
                      </m:sup>
                    </m:sSup>
                    <m:r>
                      <a:rPr lang="en-US" sz="2400" dirty="0">
                        <a:latin typeface="Cambria Math" panose="02040503050406030204" pitchFamily="18" charset="0"/>
                      </a:rPr>
                      <m:t>−</m:t>
                    </m:r>
                    <m:r>
                      <a:rPr lang="en-US" sz="2400" b="0" i="0" dirty="0" smtClean="0">
                        <a:latin typeface="Cambria Math" panose="02040503050406030204" pitchFamily="18" charset="0"/>
                      </a:rPr>
                      <m:t>1</m:t>
                    </m:r>
                  </m:oMath>
                </a14:m>
                <a:endParaRPr lang="en-US" sz="2400" dirty="0"/>
              </a:p>
              <a:p>
                <a:endParaRPr lang="en-US" sz="2400" dirty="0"/>
              </a:p>
              <a:p>
                <a:endParaRPr lang="en-US" sz="2400" dirty="0"/>
              </a:p>
              <a:p>
                <a:pPr marL="0" indent="0">
                  <a:buNone/>
                </a:pPr>
                <a:endParaRPr lang="en-US" sz="2400" dirty="0"/>
              </a:p>
            </p:txBody>
          </p:sp>
        </mc:Choice>
        <mc:Fallback xmlns="">
          <p:sp>
            <p:nvSpPr>
              <p:cNvPr id="4" name="Content Placeholder 3">
                <a:extLst>
                  <a:ext uri="{FF2B5EF4-FFF2-40B4-BE49-F238E27FC236}">
                    <a16:creationId xmlns:a16="http://schemas.microsoft.com/office/drawing/2014/main" id="{A27E1226-98CA-D2A2-5203-7E2615E41330}"/>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
        <p:nvSpPr>
          <p:cNvPr id="2" name="Content Placeholder 2">
            <a:extLst>
              <a:ext uri="{FF2B5EF4-FFF2-40B4-BE49-F238E27FC236}">
                <a16:creationId xmlns:a16="http://schemas.microsoft.com/office/drawing/2014/main" id="{3553C250-FC38-D3C8-2D94-04C11B826849}"/>
              </a:ext>
            </a:extLst>
          </p:cNvPr>
          <p:cNvSpPr txBox="1">
            <a:spLocks/>
          </p:cNvSpPr>
          <p:nvPr/>
        </p:nvSpPr>
        <p:spPr>
          <a:xfrm>
            <a:off x="612647" y="4012446"/>
            <a:ext cx="10653579" cy="12783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solidFill>
                <a:srgbClr val="FF0000"/>
              </a:solidFill>
            </a:endParaRPr>
          </a:p>
        </p:txBody>
      </p:sp>
    </p:spTree>
    <p:extLst>
      <p:ext uri="{BB962C8B-B14F-4D97-AF65-F5344CB8AC3E}">
        <p14:creationId xmlns:p14="http://schemas.microsoft.com/office/powerpoint/2010/main" val="339124696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5782F-C745-1C4D-E31A-26E7611A6D8E}"/>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7E907F29-0305-43FD-EFA4-07875D8DB911}"/>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Hexadecimal numbers</a:t>
            </a:r>
          </a:p>
        </p:txBody>
      </p:sp>
      <p:sp>
        <p:nvSpPr>
          <p:cNvPr id="11" name="Slide Number Placeholder 10">
            <a:extLst>
              <a:ext uri="{FF2B5EF4-FFF2-40B4-BE49-F238E27FC236}">
                <a16:creationId xmlns:a16="http://schemas.microsoft.com/office/drawing/2014/main" id="{1A808C17-E3E0-9E80-EFE5-78719465A53B}"/>
              </a:ext>
            </a:extLst>
          </p:cNvPr>
          <p:cNvSpPr>
            <a:spLocks noGrp="1"/>
          </p:cNvSpPr>
          <p:nvPr>
            <p:ph type="sldNum" sz="quarter" idx="12"/>
          </p:nvPr>
        </p:nvSpPr>
        <p:spPr/>
        <p:txBody>
          <a:bodyPr/>
          <a:lstStyle/>
          <a:p>
            <a:fld id="{CC057153-B650-4DEB-B370-79DDCFDCE934}" type="slidenum">
              <a:rPr lang="en-US" smtClean="0"/>
              <a:t>69</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3BB31CD8-077F-378F-B5FA-CD49D27269B1}"/>
                  </a:ext>
                </a:extLst>
              </p:cNvPr>
              <p:cNvSpPr>
                <a:spLocks noGrp="1"/>
              </p:cNvSpPr>
              <p:nvPr>
                <p:ph idx="1"/>
              </p:nvPr>
            </p:nvSpPr>
            <p:spPr>
              <a:xfrm>
                <a:off x="471489" y="1357312"/>
                <a:ext cx="11720512" cy="5500687"/>
              </a:xfrm>
            </p:spPr>
            <p:txBody>
              <a:bodyPr>
                <a:noAutofit/>
              </a:bodyPr>
              <a:lstStyle/>
              <a:p>
                <a14:m>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ℎ</m:t>
                        </m:r>
                      </m:e>
                      <m:sub>
                        <m:r>
                          <a:rPr lang="en-US" sz="1800" b="0" i="1" smtClean="0">
                            <a:latin typeface="Cambria Math" panose="02040503050406030204" pitchFamily="18" charset="0"/>
                          </a:rPr>
                          <m:t>𝑛</m:t>
                        </m:r>
                      </m:sub>
                    </m:sSub>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ℎ</m:t>
                        </m:r>
                      </m:e>
                      <m:sub>
                        <m:r>
                          <a:rPr lang="en-US" sz="1800" b="0" i="1" smtClean="0">
                            <a:latin typeface="Cambria Math" panose="02040503050406030204" pitchFamily="18" charset="0"/>
                          </a:rPr>
                          <m:t>𝑛</m:t>
                        </m:r>
                        <m:r>
                          <a:rPr lang="en-US" sz="1800" b="0" i="1" smtClean="0">
                            <a:latin typeface="Cambria Math" panose="02040503050406030204" pitchFamily="18" charset="0"/>
                          </a:rPr>
                          <m:t>−1</m:t>
                        </m:r>
                      </m:sub>
                    </m:sSub>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m:t>
                        </m:r>
                        <m:r>
                          <a:rPr lang="en-US" sz="1800" b="0" i="1" smtClean="0">
                            <a:latin typeface="Cambria Math" panose="02040503050406030204" pitchFamily="18" charset="0"/>
                          </a:rPr>
                          <m:t>ℎ</m:t>
                        </m:r>
                      </m:e>
                      <m:sub>
                        <m:r>
                          <a:rPr lang="en-US" sz="1800" b="0" i="1" smtClean="0">
                            <a:latin typeface="Cambria Math" panose="02040503050406030204" pitchFamily="18" charset="0"/>
                          </a:rPr>
                          <m:t>2</m:t>
                        </m:r>
                      </m:sub>
                    </m:sSub>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ℎ</m:t>
                        </m:r>
                      </m:e>
                      <m:sub>
                        <m:r>
                          <a:rPr lang="en-US" sz="1800" b="0" i="1" smtClean="0">
                            <a:latin typeface="Cambria Math" panose="02040503050406030204" pitchFamily="18" charset="0"/>
                          </a:rPr>
                          <m:t>1</m:t>
                        </m:r>
                      </m:sub>
                    </m:sSub>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ℎ</m:t>
                        </m:r>
                      </m:e>
                      <m:sub>
                        <m:r>
                          <a:rPr lang="en-US" sz="1800" b="0" i="1" smtClean="0">
                            <a:latin typeface="Cambria Math" panose="02040503050406030204" pitchFamily="18" charset="0"/>
                          </a:rPr>
                          <m:t>0</m:t>
                        </m:r>
                      </m:sub>
                    </m:sSub>
                  </m:oMath>
                </a14:m>
                <a:r>
                  <a:rPr lang="en-US" sz="1800" dirty="0"/>
                  <a:t> represents the integer </a:t>
                </a:r>
                <a14:m>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ℎ</m:t>
                        </m:r>
                      </m:e>
                      <m:sub>
                        <m:r>
                          <a:rPr lang="en-US" sz="1800" i="1">
                            <a:latin typeface="Cambria Math" panose="02040503050406030204" pitchFamily="18" charset="0"/>
                          </a:rPr>
                          <m:t>𝑛</m:t>
                        </m:r>
                      </m:sub>
                    </m:sSub>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16</m:t>
                        </m:r>
                      </m:e>
                      <m:sup>
                        <m:r>
                          <a:rPr lang="en-US" sz="1800" b="0" i="1" smtClean="0">
                            <a:latin typeface="Cambria Math" panose="02040503050406030204" pitchFamily="18" charset="0"/>
                          </a:rPr>
                          <m:t>𝑛</m:t>
                        </m:r>
                      </m:sup>
                    </m:sSup>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ℎ</m:t>
                        </m:r>
                      </m:e>
                      <m:sub>
                        <m:r>
                          <a:rPr lang="en-US" sz="1800" i="1">
                            <a:latin typeface="Cambria Math" panose="02040503050406030204" pitchFamily="18" charset="0"/>
                          </a:rPr>
                          <m:t>𝑛</m:t>
                        </m:r>
                        <m:r>
                          <a:rPr lang="en-US" sz="1800" i="1">
                            <a:latin typeface="Cambria Math" panose="02040503050406030204" pitchFamily="18" charset="0"/>
                          </a:rPr>
                          <m:t>−1</m:t>
                        </m:r>
                      </m:sub>
                    </m:sSub>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16</m:t>
                        </m:r>
                      </m:e>
                      <m:sup>
                        <m:r>
                          <a:rPr lang="en-US" sz="1800" b="0" i="1" smtClean="0">
                            <a:latin typeface="Cambria Math" panose="02040503050406030204" pitchFamily="18" charset="0"/>
                          </a:rPr>
                          <m:t>𝑛</m:t>
                        </m:r>
                        <m:r>
                          <a:rPr lang="en-US" sz="1800" b="0" i="1" smtClean="0">
                            <a:latin typeface="Cambria Math" panose="02040503050406030204" pitchFamily="18" charset="0"/>
                          </a:rPr>
                          <m:t>−1</m:t>
                        </m:r>
                      </m:sup>
                    </m:sSup>
                    <m:r>
                      <a:rPr lang="en-US" sz="1800" b="0" i="1" smtClean="0">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m:t>
                        </m:r>
                        <m:r>
                          <a:rPr lang="en-US" sz="1800" b="0" i="1" smtClean="0">
                            <a:latin typeface="Cambria Math" panose="02040503050406030204" pitchFamily="18" charset="0"/>
                          </a:rPr>
                          <m:t>+</m:t>
                        </m:r>
                        <m:r>
                          <a:rPr lang="en-US" sz="1800" b="0" i="1" smtClean="0">
                            <a:latin typeface="Cambria Math" panose="02040503050406030204" pitchFamily="18" charset="0"/>
                          </a:rPr>
                          <m:t>ℎ</m:t>
                        </m:r>
                      </m:e>
                      <m:sub>
                        <m:r>
                          <a:rPr lang="en-US" sz="1800" i="1">
                            <a:latin typeface="Cambria Math" panose="02040503050406030204" pitchFamily="18" charset="0"/>
                          </a:rPr>
                          <m:t>2</m:t>
                        </m:r>
                      </m:sub>
                    </m:sSub>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16</m:t>
                        </m:r>
                      </m:e>
                      <m:sup>
                        <m:r>
                          <a:rPr lang="en-US" sz="1800" b="0" i="1" smtClean="0">
                            <a:latin typeface="Cambria Math" panose="02040503050406030204" pitchFamily="18" charset="0"/>
                          </a:rPr>
                          <m:t>2</m:t>
                        </m:r>
                      </m:sup>
                    </m:sSup>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ℎ</m:t>
                        </m:r>
                      </m:e>
                      <m:sub>
                        <m:r>
                          <a:rPr lang="en-US" sz="1800" b="0" i="1" smtClean="0">
                            <a:latin typeface="Cambria Math" panose="02040503050406030204" pitchFamily="18" charset="0"/>
                          </a:rPr>
                          <m:t>1</m:t>
                        </m:r>
                      </m:sub>
                    </m:sSub>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16</m:t>
                        </m:r>
                      </m:e>
                      <m:sup>
                        <m:r>
                          <a:rPr lang="en-US" sz="1800" b="0" i="1" smtClean="0">
                            <a:latin typeface="Cambria Math" panose="02040503050406030204" pitchFamily="18" charset="0"/>
                          </a:rPr>
                          <m:t>1</m:t>
                        </m:r>
                      </m:sup>
                    </m:sSup>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ℎ</m:t>
                        </m:r>
                      </m:e>
                      <m:sub>
                        <m:r>
                          <a:rPr lang="en-US" sz="1800" i="1" smtClean="0">
                            <a:latin typeface="Cambria Math" panose="02040503050406030204" pitchFamily="18" charset="0"/>
                          </a:rPr>
                          <m:t>0</m:t>
                        </m:r>
                      </m:sub>
                    </m:sSub>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16</m:t>
                        </m:r>
                      </m:e>
                      <m:sup>
                        <m:r>
                          <a:rPr lang="en-US" sz="1800" b="0" i="1" smtClean="0">
                            <a:latin typeface="Cambria Math" panose="02040503050406030204" pitchFamily="18" charset="0"/>
                          </a:rPr>
                          <m:t>0</m:t>
                        </m:r>
                      </m:sup>
                    </m:sSup>
                  </m:oMath>
                </a14:m>
                <a:endParaRPr lang="en-US" sz="1800" dirty="0"/>
              </a:p>
              <a:p>
                <a:r>
                  <a:rPr lang="en-US" sz="1800" dirty="0"/>
                  <a:t>For example, the hex number </a:t>
                </a:r>
                <a14:m>
                  <m:oMath xmlns:m="http://schemas.openxmlformats.org/officeDocument/2006/math">
                    <m:sSub>
                      <m:sSubPr>
                        <m:ctrlPr>
                          <a:rPr lang="en-US" sz="1800" i="1" dirty="0" smtClean="0">
                            <a:latin typeface="Cambria Math" panose="02040503050406030204" pitchFamily="18" charset="0"/>
                          </a:rPr>
                        </m:ctrlPr>
                      </m:sSubPr>
                      <m:e>
                        <m:r>
                          <a:rPr lang="en-US" sz="1800" i="1" dirty="0" smtClean="0">
                            <a:latin typeface="Cambria Math" panose="02040503050406030204" pitchFamily="18" charset="0"/>
                          </a:rPr>
                          <m:t>𝐹</m:t>
                        </m:r>
                        <m:r>
                          <a:rPr lang="en-US" sz="1800" b="0" i="1" dirty="0" smtClean="0">
                            <a:latin typeface="Cambria Math" panose="02040503050406030204" pitchFamily="18" charset="0"/>
                          </a:rPr>
                          <m:t>𝐴𝐶𝐸</m:t>
                        </m:r>
                      </m:e>
                      <m:sub>
                        <m:r>
                          <a:rPr lang="en-US" sz="1800" b="0" i="1" dirty="0" smtClean="0">
                            <a:latin typeface="Cambria Math" panose="02040503050406030204" pitchFamily="18" charset="0"/>
                          </a:rPr>
                          <m:t>16</m:t>
                        </m:r>
                      </m:sub>
                    </m:sSub>
                  </m:oMath>
                </a14:m>
                <a:r>
                  <a:rPr lang="en-US" sz="1800" dirty="0"/>
                  <a:t> can be written as:</a:t>
                </a:r>
              </a:p>
              <a:p>
                <a:pPr lvl="1"/>
                <a:endParaRPr lang="en-US" dirty="0"/>
              </a:p>
              <a:p>
                <a:pPr lvl="2"/>
                <a:endParaRPr lang="en-US" sz="1800" dirty="0"/>
              </a:p>
              <a:p>
                <a:pPr lvl="1"/>
                <a14:m>
                  <m:oMath xmlns:m="http://schemas.openxmlformats.org/officeDocument/2006/math">
                    <m:r>
                      <a:rPr lang="en-US" b="0" i="1" smtClean="0">
                        <a:latin typeface="Cambria Math" panose="02040503050406030204" pitchFamily="18" charset="0"/>
                        <a:ea typeface="Cambria Math" panose="02040503050406030204" pitchFamily="18" charset="0"/>
                      </a:rPr>
                      <m:t>15×</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16</m:t>
                        </m:r>
                      </m:e>
                      <m:sup>
                        <m:r>
                          <a:rPr lang="en-US" b="0" i="1" smtClean="0">
                            <a:latin typeface="Cambria Math" panose="02040503050406030204" pitchFamily="18" charset="0"/>
                            <a:ea typeface="Cambria Math" panose="02040503050406030204" pitchFamily="18" charset="0"/>
                          </a:rPr>
                          <m:t>3</m:t>
                        </m:r>
                      </m:sup>
                    </m:sSup>
                    <m:r>
                      <a:rPr lang="en-US" b="0" i="1" smtClean="0">
                        <a:latin typeface="Cambria Math" panose="02040503050406030204" pitchFamily="18" charset="0"/>
                        <a:ea typeface="Cambria Math" panose="02040503050406030204" pitchFamily="18" charset="0"/>
                      </a:rPr>
                      <m:t>+10×</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16</m:t>
                        </m:r>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+12×</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16</m:t>
                        </m:r>
                      </m:e>
                      <m:sup>
                        <m:r>
                          <a:rPr lang="en-US" b="0" i="1" smtClean="0">
                            <a:latin typeface="Cambria Math" panose="02040503050406030204" pitchFamily="18" charset="0"/>
                            <a:ea typeface="Cambria Math" panose="02040503050406030204" pitchFamily="18" charset="0"/>
                          </a:rPr>
                          <m:t>1</m:t>
                        </m:r>
                      </m:sup>
                    </m:sSup>
                    <m:r>
                      <a:rPr lang="en-US" b="0" i="1" smtClean="0">
                        <a:latin typeface="Cambria Math" panose="02040503050406030204" pitchFamily="18" charset="0"/>
                        <a:ea typeface="Cambria Math" panose="02040503050406030204" pitchFamily="18" charset="0"/>
                      </a:rPr>
                      <m:t>+14×</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16</m:t>
                        </m:r>
                      </m:e>
                      <m:sup>
                        <m:r>
                          <a:rPr lang="en-US" b="0" i="1" smtClean="0">
                            <a:latin typeface="Cambria Math" panose="02040503050406030204" pitchFamily="18" charset="0"/>
                            <a:ea typeface="Cambria Math" panose="02040503050406030204" pitchFamily="18" charset="0"/>
                          </a:rPr>
                          <m:t>0</m:t>
                        </m:r>
                      </m:sup>
                    </m:sSup>
                  </m:oMath>
                </a14:m>
                <a:endParaRPr lang="en-US" b="0" dirty="0">
                  <a:ea typeface="Cambria Math" panose="02040503050406030204" pitchFamily="18" charset="0"/>
                </a:endParaRPr>
              </a:p>
              <a:p>
                <a:pPr lvl="1"/>
                <a:r>
                  <a:rPr lang="en-US" dirty="0"/>
                  <a:t>This is equal to the decimal representation </a:t>
                </a:r>
                <a14:m>
                  <m:oMath xmlns:m="http://schemas.openxmlformats.org/officeDocument/2006/math">
                    <m:r>
                      <a:rPr lang="en-US" i="1" smtClean="0">
                        <a:latin typeface="Cambria Math" panose="02040503050406030204" pitchFamily="18" charset="0"/>
                      </a:rPr>
                      <m:t>6</m:t>
                    </m:r>
                    <m:r>
                      <a:rPr lang="en-US" b="0" i="1" smtClean="0">
                        <a:latin typeface="Cambria Math" panose="02040503050406030204" pitchFamily="18" charset="0"/>
                      </a:rPr>
                      <m:t>1440+2560+192+14=</m:t>
                    </m:r>
                    <m:sSub>
                      <m:sSubPr>
                        <m:ctrlPr>
                          <a:rPr lang="en-US" b="0" i="1" smtClean="0">
                            <a:latin typeface="Cambria Math" panose="02040503050406030204" pitchFamily="18" charset="0"/>
                          </a:rPr>
                        </m:ctrlPr>
                      </m:sSubPr>
                      <m:e>
                        <m:r>
                          <a:rPr lang="en-US" b="0" i="1" smtClean="0">
                            <a:latin typeface="Cambria Math" panose="02040503050406030204" pitchFamily="18" charset="0"/>
                          </a:rPr>
                          <m:t>64206</m:t>
                        </m:r>
                      </m:e>
                      <m:sub>
                        <m:r>
                          <a:rPr lang="en-US" b="0" i="1" smtClean="0">
                            <a:latin typeface="Cambria Math" panose="02040503050406030204" pitchFamily="18" charset="0"/>
                          </a:rPr>
                          <m:t>10</m:t>
                        </m:r>
                      </m:sub>
                    </m:sSub>
                  </m:oMath>
                </a14:m>
                <a:endParaRPr lang="en-US" dirty="0"/>
              </a:p>
              <a:p>
                <a:r>
                  <a:rPr lang="en-US" sz="1800" dirty="0"/>
                  <a:t>Hex numbers are sometimes preceded by 0x to be distinguished from decimal numbers, e.g., 0x15 is </a:t>
                </a:r>
                <a14:m>
                  <m:oMath xmlns:m="http://schemas.openxmlformats.org/officeDocument/2006/math">
                    <m:sSub>
                      <m:sSubPr>
                        <m:ctrlPr>
                          <a:rPr lang="en-US" sz="1800" b="0" i="1" dirty="0" smtClean="0">
                            <a:latin typeface="Cambria Math" panose="02040503050406030204" pitchFamily="18" charset="0"/>
                          </a:rPr>
                        </m:ctrlPr>
                      </m:sSubPr>
                      <m:e>
                        <m:r>
                          <a:rPr lang="en-US" sz="1800" b="0" i="1" dirty="0" smtClean="0">
                            <a:latin typeface="Cambria Math" panose="02040503050406030204" pitchFamily="18" charset="0"/>
                          </a:rPr>
                          <m:t>15</m:t>
                        </m:r>
                      </m:e>
                      <m:sub>
                        <m:r>
                          <a:rPr lang="en-US" sz="1800" b="0" i="1" dirty="0" smtClean="0">
                            <a:latin typeface="Cambria Math" panose="02040503050406030204" pitchFamily="18" charset="0"/>
                          </a:rPr>
                          <m:t>16</m:t>
                        </m:r>
                      </m:sub>
                    </m:sSub>
                    <m:r>
                      <a:rPr lang="en-US" sz="1800" b="0" i="1" dirty="0" smtClean="0">
                        <a:latin typeface="Cambria Math" panose="02040503050406030204" pitchFamily="18" charset="0"/>
                      </a:rPr>
                      <m:t> </m:t>
                    </m:r>
                  </m:oMath>
                </a14:m>
                <a:r>
                  <a:rPr lang="en-US" sz="1800" dirty="0"/>
                  <a:t>which is equal to </a:t>
                </a:r>
                <a14:m>
                  <m:oMath xmlns:m="http://schemas.openxmlformats.org/officeDocument/2006/math">
                    <m:sSub>
                      <m:sSubPr>
                        <m:ctrlPr>
                          <a:rPr lang="en-US" sz="1800" b="0" i="1" dirty="0" smtClean="0">
                            <a:latin typeface="Cambria Math" panose="02040503050406030204" pitchFamily="18" charset="0"/>
                          </a:rPr>
                        </m:ctrlPr>
                      </m:sSubPr>
                      <m:e>
                        <m:r>
                          <a:rPr lang="en-US" sz="1800" b="0" i="1" dirty="0" smtClean="0">
                            <a:latin typeface="Cambria Math" panose="02040503050406030204" pitchFamily="18" charset="0"/>
                          </a:rPr>
                          <m:t>21</m:t>
                        </m:r>
                      </m:e>
                      <m:sub>
                        <m:r>
                          <a:rPr lang="en-US" sz="1800" b="0" i="1" dirty="0" smtClean="0">
                            <a:latin typeface="Cambria Math" panose="02040503050406030204" pitchFamily="18" charset="0"/>
                          </a:rPr>
                          <m:t>10</m:t>
                        </m:r>
                      </m:sub>
                    </m:sSub>
                    <m:r>
                      <a:rPr lang="en-US" sz="1800" b="0" i="1" dirty="0" smtClean="0">
                        <a:latin typeface="Cambria Math" panose="02040503050406030204" pitchFamily="18" charset="0"/>
                      </a:rPr>
                      <m:t> </m:t>
                    </m:r>
                  </m:oMath>
                </a14:m>
                <a:r>
                  <a:rPr lang="en-US" sz="1800" dirty="0"/>
                  <a:t>and not </a:t>
                </a:r>
                <a14:m>
                  <m:oMath xmlns:m="http://schemas.openxmlformats.org/officeDocument/2006/math">
                    <m:sSub>
                      <m:sSubPr>
                        <m:ctrlPr>
                          <a:rPr lang="en-US" sz="1800" i="1" dirty="0">
                            <a:latin typeface="Cambria Math" panose="02040503050406030204" pitchFamily="18" charset="0"/>
                          </a:rPr>
                        </m:ctrlPr>
                      </m:sSubPr>
                      <m:e>
                        <m:r>
                          <a:rPr lang="en-US" sz="1800" i="1" dirty="0">
                            <a:latin typeface="Cambria Math" panose="02040503050406030204" pitchFamily="18" charset="0"/>
                          </a:rPr>
                          <m:t>1</m:t>
                        </m:r>
                        <m:r>
                          <a:rPr lang="en-US" sz="1800" b="0" i="1" dirty="0" smtClean="0">
                            <a:latin typeface="Cambria Math" panose="02040503050406030204" pitchFamily="18" charset="0"/>
                          </a:rPr>
                          <m:t>5</m:t>
                        </m:r>
                      </m:e>
                      <m:sub>
                        <m:r>
                          <a:rPr lang="en-US" sz="1800" b="0" i="1" dirty="0" smtClean="0">
                            <a:latin typeface="Cambria Math" panose="02040503050406030204" pitchFamily="18" charset="0"/>
                          </a:rPr>
                          <m:t>10</m:t>
                        </m:r>
                      </m:sub>
                    </m:sSub>
                  </m:oMath>
                </a14:m>
                <a:r>
                  <a:rPr lang="en-US" sz="1800" dirty="0"/>
                  <a:t>.</a:t>
                </a:r>
              </a:p>
            </p:txBody>
          </p:sp>
        </mc:Choice>
        <mc:Fallback xmlns="">
          <p:sp>
            <p:nvSpPr>
              <p:cNvPr id="4" name="Content Placeholder 3">
                <a:extLst>
                  <a:ext uri="{FF2B5EF4-FFF2-40B4-BE49-F238E27FC236}">
                    <a16:creationId xmlns:a16="http://schemas.microsoft.com/office/drawing/2014/main" id="{3BB31CD8-077F-378F-B5FA-CD49D27269B1}"/>
                  </a:ext>
                </a:extLst>
              </p:cNvPr>
              <p:cNvSpPr>
                <a:spLocks noGrp="1" noRot="1" noChangeAspect="1" noMove="1" noResize="1" noEditPoints="1" noAdjustHandles="1" noChangeArrowheads="1" noChangeShapeType="1" noTextEdit="1"/>
              </p:cNvSpPr>
              <p:nvPr>
                <p:ph idx="1"/>
              </p:nvPr>
            </p:nvSpPr>
            <p:spPr>
              <a:xfrm>
                <a:off x="471489" y="1357312"/>
                <a:ext cx="11720512" cy="5500687"/>
              </a:xfrm>
              <a:blipFill>
                <a:blip r:embed="rId3"/>
                <a:stretch>
                  <a:fillRect l="-216" t="-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2" name="Table 1">
                <a:extLst>
                  <a:ext uri="{FF2B5EF4-FFF2-40B4-BE49-F238E27FC236}">
                    <a16:creationId xmlns:a16="http://schemas.microsoft.com/office/drawing/2014/main" id="{02F5B075-E06F-22FF-5548-CBA9C03EE98A}"/>
                  </a:ext>
                </a:extLst>
              </p:cNvPr>
              <p:cNvGraphicFramePr>
                <a:graphicFrameLocks noGrp="1"/>
              </p:cNvGraphicFramePr>
              <p:nvPr>
                <p:extLst>
                  <p:ext uri="{D42A27DB-BD31-4B8C-83A1-F6EECF244321}">
                    <p14:modId xmlns:p14="http://schemas.microsoft.com/office/powerpoint/2010/main" val="205756346"/>
                  </p:ext>
                </p:extLst>
              </p:nvPr>
            </p:nvGraphicFramePr>
            <p:xfrm>
              <a:off x="931742" y="2221035"/>
              <a:ext cx="5922108" cy="808628"/>
            </p:xfrm>
            <a:graphic>
              <a:graphicData uri="http://schemas.openxmlformats.org/drawingml/2006/table">
                <a:tbl>
                  <a:tblPr firstRow="1" bandRow="1">
                    <a:tableStyleId>{5940675A-B579-460E-94D1-54222C63F5DA}</a:tableStyleId>
                  </a:tblPr>
                  <a:tblGrid>
                    <a:gridCol w="1480527">
                      <a:extLst>
                        <a:ext uri="{9D8B030D-6E8A-4147-A177-3AD203B41FA5}">
                          <a16:colId xmlns:a16="http://schemas.microsoft.com/office/drawing/2014/main" val="385389857"/>
                        </a:ext>
                      </a:extLst>
                    </a:gridCol>
                    <a:gridCol w="1480527">
                      <a:extLst>
                        <a:ext uri="{9D8B030D-6E8A-4147-A177-3AD203B41FA5}">
                          <a16:colId xmlns:a16="http://schemas.microsoft.com/office/drawing/2014/main" val="1500213618"/>
                        </a:ext>
                      </a:extLst>
                    </a:gridCol>
                    <a:gridCol w="1480527">
                      <a:extLst>
                        <a:ext uri="{9D8B030D-6E8A-4147-A177-3AD203B41FA5}">
                          <a16:colId xmlns:a16="http://schemas.microsoft.com/office/drawing/2014/main" val="2324606823"/>
                        </a:ext>
                      </a:extLst>
                    </a:gridCol>
                    <a:gridCol w="1480527">
                      <a:extLst>
                        <a:ext uri="{9D8B030D-6E8A-4147-A177-3AD203B41FA5}">
                          <a16:colId xmlns:a16="http://schemas.microsoft.com/office/drawing/2014/main" val="3306935064"/>
                        </a:ext>
                      </a:extLst>
                    </a:gridCol>
                  </a:tblGrid>
                  <a:tr h="442868">
                    <a:tc>
                      <a:txBody>
                        <a:bodyPr/>
                        <a:lstStyle/>
                        <a:p>
                          <a:pPr algn="ctr"/>
                          <a14:m>
                            <m:oMathPara xmlns:m="http://schemas.openxmlformats.org/officeDocument/2006/math">
                              <m:oMath>
                                <m:sSup>
                                  <m:sSupPr>
                                    <m:ctrlPr>
                                      <a:rPr lang="en-US" i="1" dirty="0" smtClean="0">
                                        <a:latin typeface="Cambria Math" panose="02040503050406030204" pitchFamily="18" charset="0"/>
                                        <a:ea typeface="Cambria Math" panose="02040503050406030204" pitchFamily="18" charset="0"/>
                                      </a:rPr>
                                    </m:ctrlPr>
                                  </m:sSupPr>
                                  <m:e>
                                    <m:r>
                                      <a:rPr lang="en-US" i="1" dirty="0" smtClean="0">
                                        <a:latin typeface="Cambria Math" panose="02040503050406030204" pitchFamily="18" charset="0"/>
                                        <a:ea typeface="Cambria Math" panose="02040503050406030204" pitchFamily="18" charset="0"/>
                                      </a:rPr>
                                      <m:t>1</m:t>
                                    </m:r>
                                    <m:r>
                                      <a:rPr lang="en-US" b="0" i="1" dirty="0" smtClean="0">
                                        <a:latin typeface="Cambria Math" panose="02040503050406030204" pitchFamily="18" charset="0"/>
                                        <a:ea typeface="Cambria Math" panose="02040503050406030204" pitchFamily="18" charset="0"/>
                                      </a:rPr>
                                      <m:t>6</m:t>
                                    </m:r>
                                  </m:e>
                                  <m:sup>
                                    <m:r>
                                      <a:rPr lang="en-US" b="0" i="1" dirty="0" smtClean="0">
                                        <a:latin typeface="Cambria Math" panose="02040503050406030204" pitchFamily="18" charset="0"/>
                                        <a:ea typeface="Cambria Math" panose="02040503050406030204" pitchFamily="18" charset="0"/>
                                      </a:rPr>
                                      <m:t>3</m:t>
                                    </m:r>
                                  </m:sup>
                                </m:sSup>
                                <m:r>
                                  <a:rPr lang="en-US" b="0" i="1" dirty="0" smtClean="0">
                                    <a:latin typeface="Cambria Math" panose="02040503050406030204" pitchFamily="18" charset="0"/>
                                    <a:ea typeface="Cambria Math" panose="02040503050406030204" pitchFamily="18" charset="0"/>
                                  </a:rPr>
                                  <m:t>=4096</m:t>
                                </m:r>
                              </m:oMath>
                            </m:oMathPara>
                          </a14:m>
                          <a:endParaRPr lang="en-US"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i="1" dirty="0" smtClean="0">
                                        <a:latin typeface="Cambria Math" panose="02040503050406030204" pitchFamily="18" charset="0"/>
                                        <a:ea typeface="Cambria Math" panose="02040503050406030204" pitchFamily="18" charset="0"/>
                                      </a:rPr>
                                    </m:ctrlPr>
                                  </m:sSupPr>
                                  <m:e>
                                    <m:r>
                                      <a:rPr lang="en-US" i="1" dirty="0" smtClean="0">
                                        <a:latin typeface="Cambria Math" panose="02040503050406030204" pitchFamily="18" charset="0"/>
                                        <a:ea typeface="Cambria Math" panose="02040503050406030204" pitchFamily="18" charset="0"/>
                                      </a:rPr>
                                      <m:t>1</m:t>
                                    </m:r>
                                    <m:r>
                                      <a:rPr lang="en-US" b="0" i="1" dirty="0" smtClean="0">
                                        <a:latin typeface="Cambria Math" panose="02040503050406030204" pitchFamily="18" charset="0"/>
                                        <a:ea typeface="Cambria Math" panose="02040503050406030204" pitchFamily="18" charset="0"/>
                                      </a:rPr>
                                      <m:t>6</m:t>
                                    </m:r>
                                  </m:e>
                                  <m:sup>
                                    <m:r>
                                      <a:rPr lang="en-US" b="0" i="1" dirty="0" smtClean="0">
                                        <a:latin typeface="Cambria Math" panose="02040503050406030204" pitchFamily="18" charset="0"/>
                                        <a:ea typeface="Cambria Math" panose="02040503050406030204" pitchFamily="18" charset="0"/>
                                      </a:rPr>
                                      <m:t>2</m:t>
                                    </m:r>
                                  </m:sup>
                                </m:sSup>
                                <m:r>
                                  <a:rPr lang="en-US" b="0" i="1" dirty="0" smtClean="0">
                                    <a:latin typeface="Cambria Math" panose="02040503050406030204" pitchFamily="18" charset="0"/>
                                    <a:ea typeface="Cambria Math" panose="02040503050406030204" pitchFamily="18" charset="0"/>
                                  </a:rPr>
                                  <m:t>=256</m:t>
                                </m:r>
                              </m:oMath>
                            </m:oMathPara>
                          </a14:m>
                          <a:endParaRPr lang="en-US"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i="1" dirty="0" smtClean="0">
                                        <a:latin typeface="Cambria Math" panose="02040503050406030204" pitchFamily="18" charset="0"/>
                                        <a:ea typeface="Cambria Math" panose="02040503050406030204" pitchFamily="18" charset="0"/>
                                      </a:rPr>
                                    </m:ctrlPr>
                                  </m:sSupPr>
                                  <m:e>
                                    <m:r>
                                      <a:rPr lang="en-US" i="1" dirty="0" smtClean="0">
                                        <a:latin typeface="Cambria Math" panose="02040503050406030204" pitchFamily="18" charset="0"/>
                                        <a:ea typeface="Cambria Math" panose="02040503050406030204" pitchFamily="18" charset="0"/>
                                      </a:rPr>
                                      <m:t>1</m:t>
                                    </m:r>
                                    <m:r>
                                      <a:rPr lang="en-US" b="0" i="1" dirty="0" smtClean="0">
                                        <a:latin typeface="Cambria Math" panose="02040503050406030204" pitchFamily="18" charset="0"/>
                                        <a:ea typeface="Cambria Math" panose="02040503050406030204" pitchFamily="18" charset="0"/>
                                      </a:rPr>
                                      <m:t>6</m:t>
                                    </m:r>
                                  </m:e>
                                  <m:sup>
                                    <m:r>
                                      <a:rPr lang="en-US" b="0" i="1" dirty="0" smtClean="0">
                                        <a:latin typeface="Cambria Math" panose="02040503050406030204" pitchFamily="18" charset="0"/>
                                        <a:ea typeface="Cambria Math" panose="02040503050406030204" pitchFamily="18" charset="0"/>
                                      </a:rPr>
                                      <m:t>1</m:t>
                                    </m:r>
                                  </m:sup>
                                </m:sSup>
                                <m:r>
                                  <a:rPr lang="en-US" b="0"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 1</m:t>
                                </m:r>
                                <m:r>
                                  <a:rPr lang="en-US" b="0" i="1" dirty="0" smtClean="0">
                                    <a:latin typeface="Cambria Math" panose="02040503050406030204" pitchFamily="18" charset="0"/>
                                    <a:ea typeface="Cambria Math" panose="02040503050406030204" pitchFamily="18" charset="0"/>
                                  </a:rPr>
                                  <m:t>6</m:t>
                                </m:r>
                              </m:oMath>
                            </m:oMathPara>
                          </a14:m>
                          <a:endParaRPr lang="en-US" dirty="0">
                            <a:latin typeface="Cambria Math" panose="02040503050406030204" pitchFamily="18" charset="0"/>
                            <a:ea typeface="Cambria Math"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lang="en-US" i="1" dirty="0" smtClean="0">
                                        <a:latin typeface="Cambria Math" panose="02040503050406030204" pitchFamily="18" charset="0"/>
                                        <a:ea typeface="Cambria Math" panose="02040503050406030204" pitchFamily="18" charset="0"/>
                                      </a:rPr>
                                    </m:ctrlPr>
                                  </m:sSupPr>
                                  <m:e>
                                    <m:r>
                                      <a:rPr lang="en-US" i="1" dirty="0" smtClean="0">
                                        <a:latin typeface="Cambria Math" panose="02040503050406030204" pitchFamily="18" charset="0"/>
                                        <a:ea typeface="Cambria Math" panose="02040503050406030204" pitchFamily="18" charset="0"/>
                                      </a:rPr>
                                      <m:t>1</m:t>
                                    </m:r>
                                    <m:r>
                                      <a:rPr lang="en-US" b="0" i="1" dirty="0" smtClean="0">
                                        <a:latin typeface="Cambria Math" panose="02040503050406030204" pitchFamily="18" charset="0"/>
                                        <a:ea typeface="Cambria Math" panose="02040503050406030204" pitchFamily="18" charset="0"/>
                                      </a:rPr>
                                      <m:t>6</m:t>
                                    </m:r>
                                  </m:e>
                                  <m:sup>
                                    <m:r>
                                      <a:rPr lang="en-US" b="0" i="1" dirty="0" smtClean="0">
                                        <a:latin typeface="Cambria Math" panose="02040503050406030204" pitchFamily="18" charset="0"/>
                                        <a:ea typeface="Cambria Math" panose="02040503050406030204" pitchFamily="18" charset="0"/>
                                      </a:rPr>
                                      <m:t>0</m:t>
                                    </m:r>
                                  </m:sup>
                                </m:sSup>
                                <m:r>
                                  <a:rPr lang="en-US" b="0"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 1</m:t>
                                </m:r>
                              </m:oMath>
                            </m:oMathPara>
                          </a14:m>
                          <a:endParaRPr lang="en-US" dirty="0">
                            <a:latin typeface="Cambria Math" panose="02040503050406030204" pitchFamily="18" charset="0"/>
                            <a:ea typeface="Cambria Math" panose="02040503050406030204" pitchFamily="18" charset="0"/>
                          </a:endParaRPr>
                        </a:p>
                      </a:txBody>
                      <a:tcPr/>
                    </a:tc>
                    <a:extLst>
                      <a:ext uri="{0D108BD9-81ED-4DB2-BD59-A6C34878D82A}">
                        <a16:rowId xmlns:a16="http://schemas.microsoft.com/office/drawing/2014/main" val="1002001436"/>
                      </a:ext>
                    </a:extLst>
                  </a:tr>
                  <a:tr h="256582">
                    <a:tc>
                      <a:txBody>
                        <a:bodyPr/>
                        <a:lstStyle/>
                        <a:p>
                          <a:pPr algn="ctr"/>
                          <a:r>
                            <a:rPr lang="en-US" dirty="0">
                              <a:latin typeface="Cambria Math" panose="02040503050406030204" pitchFamily="18" charset="0"/>
                              <a:ea typeface="Cambria Math" panose="02040503050406030204" pitchFamily="18" charset="0"/>
                            </a:rPr>
                            <a:t>15</a:t>
                          </a:r>
                        </a:p>
                      </a:txBody>
                      <a:tcPr/>
                    </a:tc>
                    <a:tc>
                      <a:txBody>
                        <a:bodyPr/>
                        <a:lstStyle/>
                        <a:p>
                          <a:pPr algn="ctr"/>
                          <a:r>
                            <a:rPr lang="en-US" dirty="0">
                              <a:latin typeface="Cambria Math" panose="02040503050406030204" pitchFamily="18" charset="0"/>
                              <a:ea typeface="Cambria Math" panose="02040503050406030204" pitchFamily="18" charset="0"/>
                            </a:rPr>
                            <a:t>10</a:t>
                          </a:r>
                        </a:p>
                      </a:txBody>
                      <a:tcPr/>
                    </a:tc>
                    <a:tc>
                      <a:txBody>
                        <a:bodyPr/>
                        <a:lstStyle/>
                        <a:p>
                          <a:pPr algn="ctr"/>
                          <a:r>
                            <a:rPr lang="en-US" dirty="0">
                              <a:latin typeface="Cambria Math" panose="02040503050406030204" pitchFamily="18" charset="0"/>
                              <a:ea typeface="Cambria Math" panose="02040503050406030204" pitchFamily="18" charset="0"/>
                            </a:rPr>
                            <a:t>12</a:t>
                          </a:r>
                        </a:p>
                      </a:txBody>
                      <a:tcPr/>
                    </a:tc>
                    <a:tc>
                      <a:txBody>
                        <a:bodyPr/>
                        <a:lstStyle/>
                        <a:p>
                          <a:pPr algn="ctr"/>
                          <a:r>
                            <a:rPr lang="en-US" dirty="0">
                              <a:latin typeface="Cambria Math" panose="02040503050406030204" pitchFamily="18" charset="0"/>
                              <a:ea typeface="Cambria Math" panose="02040503050406030204" pitchFamily="18" charset="0"/>
                            </a:rPr>
                            <a:t>14</a:t>
                          </a:r>
                        </a:p>
                      </a:txBody>
                      <a:tcPr/>
                    </a:tc>
                    <a:extLst>
                      <a:ext uri="{0D108BD9-81ED-4DB2-BD59-A6C34878D82A}">
                        <a16:rowId xmlns:a16="http://schemas.microsoft.com/office/drawing/2014/main" val="806367913"/>
                      </a:ext>
                    </a:extLst>
                  </a:tr>
                </a:tbl>
              </a:graphicData>
            </a:graphic>
          </p:graphicFrame>
        </mc:Choice>
        <mc:Fallback xmlns="">
          <p:graphicFrame>
            <p:nvGraphicFramePr>
              <p:cNvPr id="2" name="Table 1">
                <a:extLst>
                  <a:ext uri="{FF2B5EF4-FFF2-40B4-BE49-F238E27FC236}">
                    <a16:creationId xmlns:a16="http://schemas.microsoft.com/office/drawing/2014/main" id="{02F5B075-E06F-22FF-5548-CBA9C03EE98A}"/>
                  </a:ext>
                </a:extLst>
              </p:cNvPr>
              <p:cNvGraphicFramePr>
                <a:graphicFrameLocks noGrp="1"/>
              </p:cNvGraphicFramePr>
              <p:nvPr>
                <p:extLst>
                  <p:ext uri="{D42A27DB-BD31-4B8C-83A1-F6EECF244321}">
                    <p14:modId xmlns:p14="http://schemas.microsoft.com/office/powerpoint/2010/main" val="205756346"/>
                  </p:ext>
                </p:extLst>
              </p:nvPr>
            </p:nvGraphicFramePr>
            <p:xfrm>
              <a:off x="931742" y="2221035"/>
              <a:ext cx="5922108" cy="808628"/>
            </p:xfrm>
            <a:graphic>
              <a:graphicData uri="http://schemas.openxmlformats.org/drawingml/2006/table">
                <a:tbl>
                  <a:tblPr firstRow="1" bandRow="1">
                    <a:tableStyleId>{5940675A-B579-460E-94D1-54222C63F5DA}</a:tableStyleId>
                  </a:tblPr>
                  <a:tblGrid>
                    <a:gridCol w="1480527">
                      <a:extLst>
                        <a:ext uri="{9D8B030D-6E8A-4147-A177-3AD203B41FA5}">
                          <a16:colId xmlns:a16="http://schemas.microsoft.com/office/drawing/2014/main" val="385389857"/>
                        </a:ext>
                      </a:extLst>
                    </a:gridCol>
                    <a:gridCol w="1480527">
                      <a:extLst>
                        <a:ext uri="{9D8B030D-6E8A-4147-A177-3AD203B41FA5}">
                          <a16:colId xmlns:a16="http://schemas.microsoft.com/office/drawing/2014/main" val="1500213618"/>
                        </a:ext>
                      </a:extLst>
                    </a:gridCol>
                    <a:gridCol w="1480527">
                      <a:extLst>
                        <a:ext uri="{9D8B030D-6E8A-4147-A177-3AD203B41FA5}">
                          <a16:colId xmlns:a16="http://schemas.microsoft.com/office/drawing/2014/main" val="2324606823"/>
                        </a:ext>
                      </a:extLst>
                    </a:gridCol>
                    <a:gridCol w="1480527">
                      <a:extLst>
                        <a:ext uri="{9D8B030D-6E8A-4147-A177-3AD203B41FA5}">
                          <a16:colId xmlns:a16="http://schemas.microsoft.com/office/drawing/2014/main" val="3306935064"/>
                        </a:ext>
                      </a:extLst>
                    </a:gridCol>
                  </a:tblGrid>
                  <a:tr h="442868">
                    <a:tc>
                      <a:txBody>
                        <a:bodyPr/>
                        <a:lstStyle/>
                        <a:p>
                          <a:endParaRPr lang="en-US"/>
                        </a:p>
                      </a:txBody>
                      <a:tcPr>
                        <a:blipFill>
                          <a:blip r:embed="rId4"/>
                          <a:stretch>
                            <a:fillRect l="-855" r="-300000" b="-102778"/>
                          </a:stretch>
                        </a:blipFill>
                      </a:tcPr>
                    </a:tc>
                    <a:tc>
                      <a:txBody>
                        <a:bodyPr/>
                        <a:lstStyle/>
                        <a:p>
                          <a:endParaRPr lang="en-US"/>
                        </a:p>
                      </a:txBody>
                      <a:tcPr>
                        <a:blipFill>
                          <a:blip r:embed="rId4"/>
                          <a:stretch>
                            <a:fillRect l="-100855" r="-200000" b="-102778"/>
                          </a:stretch>
                        </a:blipFill>
                      </a:tcPr>
                    </a:tc>
                    <a:tc>
                      <a:txBody>
                        <a:bodyPr/>
                        <a:lstStyle/>
                        <a:p>
                          <a:endParaRPr lang="en-US"/>
                        </a:p>
                      </a:txBody>
                      <a:tcPr>
                        <a:blipFill>
                          <a:blip r:embed="rId4"/>
                          <a:stretch>
                            <a:fillRect l="-202586" r="-101724" b="-102778"/>
                          </a:stretch>
                        </a:blipFill>
                      </a:tcPr>
                    </a:tc>
                    <a:tc>
                      <a:txBody>
                        <a:bodyPr/>
                        <a:lstStyle/>
                        <a:p>
                          <a:endParaRPr lang="en-US"/>
                        </a:p>
                      </a:txBody>
                      <a:tcPr>
                        <a:blipFill>
                          <a:blip r:embed="rId4"/>
                          <a:stretch>
                            <a:fillRect l="-300000" r="-855" b="-102778"/>
                          </a:stretch>
                        </a:blipFill>
                      </a:tcPr>
                    </a:tc>
                    <a:extLst>
                      <a:ext uri="{0D108BD9-81ED-4DB2-BD59-A6C34878D82A}">
                        <a16:rowId xmlns:a16="http://schemas.microsoft.com/office/drawing/2014/main" val="1002001436"/>
                      </a:ext>
                    </a:extLst>
                  </a:tr>
                  <a:tr h="365760">
                    <a:tc>
                      <a:txBody>
                        <a:bodyPr/>
                        <a:lstStyle/>
                        <a:p>
                          <a:pPr algn="ctr"/>
                          <a:r>
                            <a:rPr lang="en-US" dirty="0">
                              <a:latin typeface="Cambria Math" panose="02040503050406030204" pitchFamily="18" charset="0"/>
                              <a:ea typeface="Cambria Math" panose="02040503050406030204" pitchFamily="18" charset="0"/>
                            </a:rPr>
                            <a:t>15</a:t>
                          </a:r>
                        </a:p>
                      </a:txBody>
                      <a:tcPr/>
                    </a:tc>
                    <a:tc>
                      <a:txBody>
                        <a:bodyPr/>
                        <a:lstStyle/>
                        <a:p>
                          <a:pPr algn="ctr"/>
                          <a:r>
                            <a:rPr lang="en-US" dirty="0">
                              <a:latin typeface="Cambria Math" panose="02040503050406030204" pitchFamily="18" charset="0"/>
                              <a:ea typeface="Cambria Math" panose="02040503050406030204" pitchFamily="18" charset="0"/>
                            </a:rPr>
                            <a:t>10</a:t>
                          </a:r>
                        </a:p>
                      </a:txBody>
                      <a:tcPr/>
                    </a:tc>
                    <a:tc>
                      <a:txBody>
                        <a:bodyPr/>
                        <a:lstStyle/>
                        <a:p>
                          <a:pPr algn="ctr"/>
                          <a:r>
                            <a:rPr lang="en-US" dirty="0">
                              <a:latin typeface="Cambria Math" panose="02040503050406030204" pitchFamily="18" charset="0"/>
                              <a:ea typeface="Cambria Math" panose="02040503050406030204" pitchFamily="18" charset="0"/>
                            </a:rPr>
                            <a:t>12</a:t>
                          </a:r>
                        </a:p>
                      </a:txBody>
                      <a:tcPr/>
                    </a:tc>
                    <a:tc>
                      <a:txBody>
                        <a:bodyPr/>
                        <a:lstStyle/>
                        <a:p>
                          <a:pPr algn="ctr"/>
                          <a:r>
                            <a:rPr lang="en-US" dirty="0">
                              <a:latin typeface="Cambria Math" panose="02040503050406030204" pitchFamily="18" charset="0"/>
                              <a:ea typeface="Cambria Math" panose="02040503050406030204" pitchFamily="18" charset="0"/>
                            </a:rPr>
                            <a:t>14</a:t>
                          </a:r>
                        </a:p>
                      </a:txBody>
                      <a:tcPr/>
                    </a:tc>
                    <a:extLst>
                      <a:ext uri="{0D108BD9-81ED-4DB2-BD59-A6C34878D82A}">
                        <a16:rowId xmlns:a16="http://schemas.microsoft.com/office/drawing/2014/main" val="806367913"/>
                      </a:ext>
                    </a:extLst>
                  </a:tr>
                </a:tbl>
              </a:graphicData>
            </a:graphic>
          </p:graphicFrame>
        </mc:Fallback>
      </mc:AlternateContent>
      <p:sp>
        <p:nvSpPr>
          <p:cNvPr id="3" name="TextBox 2">
            <a:extLst>
              <a:ext uri="{FF2B5EF4-FFF2-40B4-BE49-F238E27FC236}">
                <a16:creationId xmlns:a16="http://schemas.microsoft.com/office/drawing/2014/main" id="{01263B92-F11F-E331-D91D-DFB154B486E8}"/>
              </a:ext>
            </a:extLst>
          </p:cNvPr>
          <p:cNvSpPr txBox="1"/>
          <p:nvPr/>
        </p:nvSpPr>
        <p:spPr>
          <a:xfrm>
            <a:off x="9785508" y="34916"/>
            <a:ext cx="2294667" cy="400110"/>
          </a:xfrm>
          <a:prstGeom prst="rect">
            <a:avLst/>
          </a:prstGeom>
          <a:noFill/>
        </p:spPr>
        <p:txBody>
          <a:bodyPr wrap="none" rtlCol="0">
            <a:spAutoFit/>
          </a:bodyPr>
          <a:lstStyle/>
          <a:p>
            <a:r>
              <a:rPr lang="en-US" sz="2000" b="1" dirty="0"/>
              <a:t>A,  B,  C,  D,  E,   F</a:t>
            </a:r>
          </a:p>
        </p:txBody>
      </p:sp>
      <p:sp>
        <p:nvSpPr>
          <p:cNvPr id="5" name="TextBox 4">
            <a:extLst>
              <a:ext uri="{FF2B5EF4-FFF2-40B4-BE49-F238E27FC236}">
                <a16:creationId xmlns:a16="http://schemas.microsoft.com/office/drawing/2014/main" id="{DE61024C-ACBE-8E75-7F5A-B5BFCA8FD701}"/>
              </a:ext>
            </a:extLst>
          </p:cNvPr>
          <p:cNvSpPr txBox="1"/>
          <p:nvPr/>
        </p:nvSpPr>
        <p:spPr>
          <a:xfrm>
            <a:off x="9756012" y="435026"/>
            <a:ext cx="2435988" cy="400110"/>
          </a:xfrm>
          <a:prstGeom prst="rect">
            <a:avLst/>
          </a:prstGeom>
          <a:noFill/>
        </p:spPr>
        <p:txBody>
          <a:bodyPr wrap="none" rtlCol="0">
            <a:spAutoFit/>
          </a:bodyPr>
          <a:lstStyle/>
          <a:p>
            <a:r>
              <a:rPr lang="en-US" sz="2000" b="1" dirty="0"/>
              <a:t>10, 11, 12, 13, 14, 15</a:t>
            </a:r>
          </a:p>
        </p:txBody>
      </p:sp>
    </p:spTree>
    <p:extLst>
      <p:ext uri="{BB962C8B-B14F-4D97-AF65-F5344CB8AC3E}">
        <p14:creationId xmlns:p14="http://schemas.microsoft.com/office/powerpoint/2010/main" val="401319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8DA37-26AC-0DF5-F681-DD18E2C429B1}"/>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B4ADF8E8-A7D6-A504-C75D-212206C02C7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Equivalence across number systems</a:t>
            </a:r>
          </a:p>
        </p:txBody>
      </p:sp>
      <p:sp>
        <p:nvSpPr>
          <p:cNvPr id="11" name="Slide Number Placeholder 10">
            <a:extLst>
              <a:ext uri="{FF2B5EF4-FFF2-40B4-BE49-F238E27FC236}">
                <a16:creationId xmlns:a16="http://schemas.microsoft.com/office/drawing/2014/main" id="{E07DC93E-BDAB-0283-C3B8-C4117CA38B77}"/>
              </a:ext>
            </a:extLst>
          </p:cNvPr>
          <p:cNvSpPr>
            <a:spLocks noGrp="1"/>
          </p:cNvSpPr>
          <p:nvPr>
            <p:ph type="sldNum" sz="quarter" idx="12"/>
          </p:nvPr>
        </p:nvSpPr>
        <p:spPr/>
        <p:txBody>
          <a:bodyPr/>
          <a:lstStyle/>
          <a:p>
            <a:fld id="{CC057153-B650-4DEB-B370-79DDCFDCE934}" type="slidenum">
              <a:rPr lang="en-US" smtClean="0"/>
              <a:t>70</a:t>
            </a:fld>
            <a:endParaRPr lang="en-US"/>
          </a:p>
        </p:txBody>
      </p:sp>
      <p:graphicFrame>
        <p:nvGraphicFramePr>
          <p:cNvPr id="6" name="Content Placeholder 2">
            <a:extLst>
              <a:ext uri="{FF2B5EF4-FFF2-40B4-BE49-F238E27FC236}">
                <a16:creationId xmlns:a16="http://schemas.microsoft.com/office/drawing/2014/main" id="{7F652FA0-6799-49A3-2530-AE8E940E92F1}"/>
              </a:ext>
            </a:extLst>
          </p:cNvPr>
          <p:cNvGraphicFramePr>
            <a:graphicFrameLocks/>
          </p:cNvGraphicFramePr>
          <p:nvPr>
            <p:extLst>
              <p:ext uri="{D42A27DB-BD31-4B8C-83A1-F6EECF244321}">
                <p14:modId xmlns:p14="http://schemas.microsoft.com/office/powerpoint/2010/main" val="920992738"/>
              </p:ext>
            </p:extLst>
          </p:nvPr>
        </p:nvGraphicFramePr>
        <p:xfrm>
          <a:off x="2131980" y="1240604"/>
          <a:ext cx="6740559" cy="5369538"/>
        </p:xfrm>
        <a:graphic>
          <a:graphicData uri="http://schemas.openxmlformats.org/drawingml/2006/table">
            <a:tbl>
              <a:tblPr firstRow="1" bandRow="1">
                <a:tableStyleId>{00A15C55-8517-42AA-B614-E9B94910E393}</a:tableStyleId>
              </a:tblPr>
              <a:tblGrid>
                <a:gridCol w="2246853">
                  <a:extLst>
                    <a:ext uri="{9D8B030D-6E8A-4147-A177-3AD203B41FA5}">
                      <a16:colId xmlns:a16="http://schemas.microsoft.com/office/drawing/2014/main" val="2171318767"/>
                    </a:ext>
                  </a:extLst>
                </a:gridCol>
                <a:gridCol w="2246853">
                  <a:extLst>
                    <a:ext uri="{9D8B030D-6E8A-4147-A177-3AD203B41FA5}">
                      <a16:colId xmlns:a16="http://schemas.microsoft.com/office/drawing/2014/main" val="828498057"/>
                    </a:ext>
                  </a:extLst>
                </a:gridCol>
                <a:gridCol w="2246853">
                  <a:extLst>
                    <a:ext uri="{9D8B030D-6E8A-4147-A177-3AD203B41FA5}">
                      <a16:colId xmlns:a16="http://schemas.microsoft.com/office/drawing/2014/main" val="831480168"/>
                    </a:ext>
                  </a:extLst>
                </a:gridCol>
              </a:tblGrid>
              <a:tr h="492738">
                <a:tc>
                  <a:txBody>
                    <a:bodyPr/>
                    <a:lstStyle/>
                    <a:p>
                      <a:r>
                        <a:rPr lang="en-US" sz="1400" dirty="0"/>
                        <a:t>Hexadecimal digit</a:t>
                      </a:r>
                    </a:p>
                  </a:txBody>
                  <a:tcPr/>
                </a:tc>
                <a:tc>
                  <a:txBody>
                    <a:bodyPr/>
                    <a:lstStyle/>
                    <a:p>
                      <a:r>
                        <a:rPr lang="en-US" sz="1400" dirty="0"/>
                        <a:t>Binary equivalent</a:t>
                      </a:r>
                    </a:p>
                  </a:txBody>
                  <a:tcPr/>
                </a:tc>
                <a:tc>
                  <a:txBody>
                    <a:bodyPr/>
                    <a:lstStyle/>
                    <a:p>
                      <a:r>
                        <a:rPr lang="en-US" sz="1400" dirty="0"/>
                        <a:t>Decimal equivalent</a:t>
                      </a:r>
                    </a:p>
                  </a:txBody>
                  <a:tcPr/>
                </a:tc>
                <a:extLst>
                  <a:ext uri="{0D108BD9-81ED-4DB2-BD59-A6C34878D82A}">
                    <a16:rowId xmlns:a16="http://schemas.microsoft.com/office/drawing/2014/main" val="7995495"/>
                  </a:ext>
                </a:extLst>
              </a:tr>
              <a:tr h="281564">
                <a:tc>
                  <a:txBody>
                    <a:bodyPr/>
                    <a:lstStyle/>
                    <a:p>
                      <a:r>
                        <a:rPr lang="en-US" sz="1400" dirty="0"/>
                        <a:t>0</a:t>
                      </a:r>
                    </a:p>
                  </a:txBody>
                  <a:tcPr/>
                </a:tc>
                <a:tc>
                  <a:txBody>
                    <a:bodyPr/>
                    <a:lstStyle/>
                    <a:p>
                      <a:r>
                        <a:rPr lang="en-US" sz="1400" dirty="0"/>
                        <a:t>0000</a:t>
                      </a:r>
                    </a:p>
                  </a:txBody>
                  <a:tcPr/>
                </a:tc>
                <a:tc>
                  <a:txBody>
                    <a:bodyPr/>
                    <a:lstStyle/>
                    <a:p>
                      <a:r>
                        <a:rPr lang="en-US" sz="1400" dirty="0"/>
                        <a:t>0</a:t>
                      </a:r>
                    </a:p>
                  </a:txBody>
                  <a:tcPr/>
                </a:tc>
                <a:extLst>
                  <a:ext uri="{0D108BD9-81ED-4DB2-BD59-A6C34878D82A}">
                    <a16:rowId xmlns:a16="http://schemas.microsoft.com/office/drawing/2014/main" val="2927604650"/>
                  </a:ext>
                </a:extLst>
              </a:tr>
              <a:tr h="281564">
                <a:tc>
                  <a:txBody>
                    <a:bodyPr/>
                    <a:lstStyle/>
                    <a:p>
                      <a:r>
                        <a:rPr lang="en-US" sz="1400" dirty="0"/>
                        <a:t>1</a:t>
                      </a:r>
                    </a:p>
                  </a:txBody>
                  <a:tcPr/>
                </a:tc>
                <a:tc>
                  <a:txBody>
                    <a:bodyPr/>
                    <a:lstStyle/>
                    <a:p>
                      <a:r>
                        <a:rPr lang="en-US" sz="1400" dirty="0"/>
                        <a:t>0001</a:t>
                      </a:r>
                    </a:p>
                  </a:txBody>
                  <a:tcPr/>
                </a:tc>
                <a:tc>
                  <a:txBody>
                    <a:bodyPr/>
                    <a:lstStyle/>
                    <a:p>
                      <a:r>
                        <a:rPr lang="en-US" sz="1400" dirty="0"/>
                        <a:t>1</a:t>
                      </a:r>
                    </a:p>
                  </a:txBody>
                  <a:tcPr/>
                </a:tc>
                <a:extLst>
                  <a:ext uri="{0D108BD9-81ED-4DB2-BD59-A6C34878D82A}">
                    <a16:rowId xmlns:a16="http://schemas.microsoft.com/office/drawing/2014/main" val="2590681899"/>
                  </a:ext>
                </a:extLst>
              </a:tr>
              <a:tr h="281564">
                <a:tc>
                  <a:txBody>
                    <a:bodyPr/>
                    <a:lstStyle/>
                    <a:p>
                      <a:r>
                        <a:rPr lang="en-US" sz="1400" dirty="0"/>
                        <a:t>2</a:t>
                      </a:r>
                    </a:p>
                  </a:txBody>
                  <a:tcPr/>
                </a:tc>
                <a:tc>
                  <a:txBody>
                    <a:bodyPr/>
                    <a:lstStyle/>
                    <a:p>
                      <a:r>
                        <a:rPr lang="en-US" sz="1400" dirty="0"/>
                        <a:t>0010</a:t>
                      </a:r>
                    </a:p>
                  </a:txBody>
                  <a:tcPr/>
                </a:tc>
                <a:tc>
                  <a:txBody>
                    <a:bodyPr/>
                    <a:lstStyle/>
                    <a:p>
                      <a:r>
                        <a:rPr lang="en-US" sz="1400" dirty="0"/>
                        <a:t>2</a:t>
                      </a:r>
                    </a:p>
                  </a:txBody>
                  <a:tcPr/>
                </a:tc>
                <a:extLst>
                  <a:ext uri="{0D108BD9-81ED-4DB2-BD59-A6C34878D82A}">
                    <a16:rowId xmlns:a16="http://schemas.microsoft.com/office/drawing/2014/main" val="3003850579"/>
                  </a:ext>
                </a:extLst>
              </a:tr>
              <a:tr h="281564">
                <a:tc>
                  <a:txBody>
                    <a:bodyPr/>
                    <a:lstStyle/>
                    <a:p>
                      <a:r>
                        <a:rPr lang="en-US" sz="1400" dirty="0"/>
                        <a:t>3</a:t>
                      </a:r>
                    </a:p>
                  </a:txBody>
                  <a:tcPr/>
                </a:tc>
                <a:tc>
                  <a:txBody>
                    <a:bodyPr/>
                    <a:lstStyle/>
                    <a:p>
                      <a:r>
                        <a:rPr lang="en-US" sz="1400" dirty="0"/>
                        <a:t>0011</a:t>
                      </a:r>
                    </a:p>
                  </a:txBody>
                  <a:tcPr/>
                </a:tc>
                <a:tc>
                  <a:txBody>
                    <a:bodyPr/>
                    <a:lstStyle/>
                    <a:p>
                      <a:r>
                        <a:rPr lang="en-US" sz="1400" dirty="0"/>
                        <a:t>3</a:t>
                      </a:r>
                    </a:p>
                  </a:txBody>
                  <a:tcPr/>
                </a:tc>
                <a:extLst>
                  <a:ext uri="{0D108BD9-81ED-4DB2-BD59-A6C34878D82A}">
                    <a16:rowId xmlns:a16="http://schemas.microsoft.com/office/drawing/2014/main" val="2926090781"/>
                  </a:ext>
                </a:extLst>
              </a:tr>
              <a:tr h="281564">
                <a:tc>
                  <a:txBody>
                    <a:bodyPr/>
                    <a:lstStyle/>
                    <a:p>
                      <a:r>
                        <a:rPr lang="en-US" sz="1400" dirty="0"/>
                        <a:t>4</a:t>
                      </a:r>
                    </a:p>
                  </a:txBody>
                  <a:tcPr/>
                </a:tc>
                <a:tc>
                  <a:txBody>
                    <a:bodyPr/>
                    <a:lstStyle/>
                    <a:p>
                      <a:r>
                        <a:rPr lang="en-US" sz="1400" dirty="0"/>
                        <a:t>0100</a:t>
                      </a:r>
                    </a:p>
                  </a:txBody>
                  <a:tcPr/>
                </a:tc>
                <a:tc>
                  <a:txBody>
                    <a:bodyPr/>
                    <a:lstStyle/>
                    <a:p>
                      <a:r>
                        <a:rPr lang="en-US" sz="1400" dirty="0"/>
                        <a:t>4</a:t>
                      </a:r>
                    </a:p>
                  </a:txBody>
                  <a:tcPr/>
                </a:tc>
                <a:extLst>
                  <a:ext uri="{0D108BD9-81ED-4DB2-BD59-A6C34878D82A}">
                    <a16:rowId xmlns:a16="http://schemas.microsoft.com/office/drawing/2014/main" val="3053084215"/>
                  </a:ext>
                </a:extLst>
              </a:tr>
              <a:tr h="281564">
                <a:tc>
                  <a:txBody>
                    <a:bodyPr/>
                    <a:lstStyle/>
                    <a:p>
                      <a:r>
                        <a:rPr lang="en-US" sz="1400" dirty="0"/>
                        <a:t>5</a:t>
                      </a:r>
                    </a:p>
                  </a:txBody>
                  <a:tcPr/>
                </a:tc>
                <a:tc>
                  <a:txBody>
                    <a:bodyPr/>
                    <a:lstStyle/>
                    <a:p>
                      <a:r>
                        <a:rPr lang="en-US" sz="1400" dirty="0"/>
                        <a:t>0101</a:t>
                      </a:r>
                    </a:p>
                  </a:txBody>
                  <a:tcPr/>
                </a:tc>
                <a:tc>
                  <a:txBody>
                    <a:bodyPr/>
                    <a:lstStyle/>
                    <a:p>
                      <a:r>
                        <a:rPr lang="en-US" sz="1400" dirty="0"/>
                        <a:t>5</a:t>
                      </a:r>
                    </a:p>
                  </a:txBody>
                  <a:tcPr/>
                </a:tc>
                <a:extLst>
                  <a:ext uri="{0D108BD9-81ED-4DB2-BD59-A6C34878D82A}">
                    <a16:rowId xmlns:a16="http://schemas.microsoft.com/office/drawing/2014/main" val="2813890008"/>
                  </a:ext>
                </a:extLst>
              </a:tr>
              <a:tr h="281564">
                <a:tc>
                  <a:txBody>
                    <a:bodyPr/>
                    <a:lstStyle/>
                    <a:p>
                      <a:r>
                        <a:rPr lang="en-US" sz="1400" dirty="0"/>
                        <a:t>6</a:t>
                      </a:r>
                    </a:p>
                  </a:txBody>
                  <a:tcPr/>
                </a:tc>
                <a:tc>
                  <a:txBody>
                    <a:bodyPr/>
                    <a:lstStyle/>
                    <a:p>
                      <a:r>
                        <a:rPr lang="en-US" sz="1400" dirty="0"/>
                        <a:t>0110</a:t>
                      </a:r>
                    </a:p>
                  </a:txBody>
                  <a:tcPr/>
                </a:tc>
                <a:tc>
                  <a:txBody>
                    <a:bodyPr/>
                    <a:lstStyle/>
                    <a:p>
                      <a:r>
                        <a:rPr lang="en-US" sz="1400" dirty="0"/>
                        <a:t>6</a:t>
                      </a:r>
                    </a:p>
                  </a:txBody>
                  <a:tcPr/>
                </a:tc>
                <a:extLst>
                  <a:ext uri="{0D108BD9-81ED-4DB2-BD59-A6C34878D82A}">
                    <a16:rowId xmlns:a16="http://schemas.microsoft.com/office/drawing/2014/main" val="3620352983"/>
                  </a:ext>
                </a:extLst>
              </a:tr>
              <a:tr h="281564">
                <a:tc>
                  <a:txBody>
                    <a:bodyPr/>
                    <a:lstStyle/>
                    <a:p>
                      <a:r>
                        <a:rPr lang="en-US" sz="1400" dirty="0"/>
                        <a:t>7</a:t>
                      </a:r>
                    </a:p>
                  </a:txBody>
                  <a:tcPr/>
                </a:tc>
                <a:tc>
                  <a:txBody>
                    <a:bodyPr/>
                    <a:lstStyle/>
                    <a:p>
                      <a:r>
                        <a:rPr lang="en-US" sz="1400" dirty="0"/>
                        <a:t>0111</a:t>
                      </a:r>
                    </a:p>
                  </a:txBody>
                  <a:tcPr/>
                </a:tc>
                <a:tc>
                  <a:txBody>
                    <a:bodyPr/>
                    <a:lstStyle/>
                    <a:p>
                      <a:r>
                        <a:rPr lang="en-US" sz="1400" dirty="0"/>
                        <a:t>7</a:t>
                      </a:r>
                    </a:p>
                  </a:txBody>
                  <a:tcPr/>
                </a:tc>
                <a:extLst>
                  <a:ext uri="{0D108BD9-81ED-4DB2-BD59-A6C34878D82A}">
                    <a16:rowId xmlns:a16="http://schemas.microsoft.com/office/drawing/2014/main" val="900546692"/>
                  </a:ext>
                </a:extLst>
              </a:tr>
              <a:tr h="281564">
                <a:tc>
                  <a:txBody>
                    <a:bodyPr/>
                    <a:lstStyle/>
                    <a:p>
                      <a:r>
                        <a:rPr lang="en-US" sz="1400" dirty="0"/>
                        <a:t>8</a:t>
                      </a:r>
                    </a:p>
                  </a:txBody>
                  <a:tcPr/>
                </a:tc>
                <a:tc>
                  <a:txBody>
                    <a:bodyPr/>
                    <a:lstStyle/>
                    <a:p>
                      <a:r>
                        <a:rPr lang="en-US" sz="1400" dirty="0"/>
                        <a:t>1000</a:t>
                      </a:r>
                    </a:p>
                  </a:txBody>
                  <a:tcPr/>
                </a:tc>
                <a:tc>
                  <a:txBody>
                    <a:bodyPr/>
                    <a:lstStyle/>
                    <a:p>
                      <a:r>
                        <a:rPr lang="en-US" sz="1400" dirty="0"/>
                        <a:t>8</a:t>
                      </a:r>
                    </a:p>
                  </a:txBody>
                  <a:tcPr/>
                </a:tc>
                <a:extLst>
                  <a:ext uri="{0D108BD9-81ED-4DB2-BD59-A6C34878D82A}">
                    <a16:rowId xmlns:a16="http://schemas.microsoft.com/office/drawing/2014/main" val="188562984"/>
                  </a:ext>
                </a:extLst>
              </a:tr>
              <a:tr h="281564">
                <a:tc>
                  <a:txBody>
                    <a:bodyPr/>
                    <a:lstStyle/>
                    <a:p>
                      <a:r>
                        <a:rPr lang="en-US" sz="1400" dirty="0"/>
                        <a:t>9</a:t>
                      </a:r>
                    </a:p>
                  </a:txBody>
                  <a:tcPr/>
                </a:tc>
                <a:tc>
                  <a:txBody>
                    <a:bodyPr/>
                    <a:lstStyle/>
                    <a:p>
                      <a:r>
                        <a:rPr lang="en-US" sz="1400" dirty="0"/>
                        <a:t>1001</a:t>
                      </a:r>
                    </a:p>
                  </a:txBody>
                  <a:tcPr/>
                </a:tc>
                <a:tc>
                  <a:txBody>
                    <a:bodyPr/>
                    <a:lstStyle/>
                    <a:p>
                      <a:r>
                        <a:rPr lang="en-US" sz="1400" dirty="0"/>
                        <a:t>9</a:t>
                      </a:r>
                    </a:p>
                  </a:txBody>
                  <a:tcPr/>
                </a:tc>
                <a:extLst>
                  <a:ext uri="{0D108BD9-81ED-4DB2-BD59-A6C34878D82A}">
                    <a16:rowId xmlns:a16="http://schemas.microsoft.com/office/drawing/2014/main" val="3827566750"/>
                  </a:ext>
                </a:extLst>
              </a:tr>
              <a:tr h="281564">
                <a:tc>
                  <a:txBody>
                    <a:bodyPr/>
                    <a:lstStyle/>
                    <a:p>
                      <a:r>
                        <a:rPr lang="en-US" sz="1400" dirty="0"/>
                        <a:t>A</a:t>
                      </a:r>
                    </a:p>
                  </a:txBody>
                  <a:tcPr/>
                </a:tc>
                <a:tc>
                  <a:txBody>
                    <a:bodyPr/>
                    <a:lstStyle/>
                    <a:p>
                      <a:r>
                        <a:rPr lang="en-US" sz="1400" dirty="0"/>
                        <a:t>1010</a:t>
                      </a:r>
                    </a:p>
                  </a:txBody>
                  <a:tcPr/>
                </a:tc>
                <a:tc>
                  <a:txBody>
                    <a:bodyPr/>
                    <a:lstStyle/>
                    <a:p>
                      <a:r>
                        <a:rPr lang="en-US" sz="1400" dirty="0"/>
                        <a:t>10</a:t>
                      </a:r>
                    </a:p>
                  </a:txBody>
                  <a:tcPr/>
                </a:tc>
                <a:extLst>
                  <a:ext uri="{0D108BD9-81ED-4DB2-BD59-A6C34878D82A}">
                    <a16:rowId xmlns:a16="http://schemas.microsoft.com/office/drawing/2014/main" val="177043815"/>
                  </a:ext>
                </a:extLst>
              </a:tr>
              <a:tr h="281564">
                <a:tc>
                  <a:txBody>
                    <a:bodyPr/>
                    <a:lstStyle/>
                    <a:p>
                      <a:r>
                        <a:rPr lang="en-US" sz="1400" dirty="0"/>
                        <a:t>B</a:t>
                      </a:r>
                    </a:p>
                  </a:txBody>
                  <a:tcPr/>
                </a:tc>
                <a:tc>
                  <a:txBody>
                    <a:bodyPr/>
                    <a:lstStyle/>
                    <a:p>
                      <a:r>
                        <a:rPr lang="en-US" sz="1400" dirty="0"/>
                        <a:t>1011</a:t>
                      </a:r>
                    </a:p>
                  </a:txBody>
                  <a:tcPr/>
                </a:tc>
                <a:tc>
                  <a:txBody>
                    <a:bodyPr/>
                    <a:lstStyle/>
                    <a:p>
                      <a:r>
                        <a:rPr lang="en-US" sz="1400" dirty="0"/>
                        <a:t>11</a:t>
                      </a:r>
                    </a:p>
                  </a:txBody>
                  <a:tcPr/>
                </a:tc>
                <a:extLst>
                  <a:ext uri="{0D108BD9-81ED-4DB2-BD59-A6C34878D82A}">
                    <a16:rowId xmlns:a16="http://schemas.microsoft.com/office/drawing/2014/main" val="1330881432"/>
                  </a:ext>
                </a:extLst>
              </a:tr>
              <a:tr h="281564">
                <a:tc>
                  <a:txBody>
                    <a:bodyPr/>
                    <a:lstStyle/>
                    <a:p>
                      <a:r>
                        <a:rPr lang="en-US" sz="1400" dirty="0"/>
                        <a:t>C</a:t>
                      </a:r>
                    </a:p>
                  </a:txBody>
                  <a:tcPr/>
                </a:tc>
                <a:tc>
                  <a:txBody>
                    <a:bodyPr/>
                    <a:lstStyle/>
                    <a:p>
                      <a:r>
                        <a:rPr lang="en-US" sz="1400" dirty="0"/>
                        <a:t>1100</a:t>
                      </a:r>
                    </a:p>
                  </a:txBody>
                  <a:tcPr/>
                </a:tc>
                <a:tc>
                  <a:txBody>
                    <a:bodyPr/>
                    <a:lstStyle/>
                    <a:p>
                      <a:r>
                        <a:rPr lang="en-US" sz="1400" dirty="0"/>
                        <a:t>12</a:t>
                      </a:r>
                    </a:p>
                  </a:txBody>
                  <a:tcPr/>
                </a:tc>
                <a:extLst>
                  <a:ext uri="{0D108BD9-81ED-4DB2-BD59-A6C34878D82A}">
                    <a16:rowId xmlns:a16="http://schemas.microsoft.com/office/drawing/2014/main" val="2781364772"/>
                  </a:ext>
                </a:extLst>
              </a:tr>
              <a:tr h="281564">
                <a:tc>
                  <a:txBody>
                    <a:bodyPr/>
                    <a:lstStyle/>
                    <a:p>
                      <a:r>
                        <a:rPr lang="en-US" sz="1400" dirty="0"/>
                        <a:t>D</a:t>
                      </a:r>
                    </a:p>
                  </a:txBody>
                  <a:tcPr/>
                </a:tc>
                <a:tc>
                  <a:txBody>
                    <a:bodyPr/>
                    <a:lstStyle/>
                    <a:p>
                      <a:r>
                        <a:rPr lang="en-US" sz="1400" dirty="0"/>
                        <a:t>1101</a:t>
                      </a:r>
                    </a:p>
                  </a:txBody>
                  <a:tcPr/>
                </a:tc>
                <a:tc>
                  <a:txBody>
                    <a:bodyPr/>
                    <a:lstStyle/>
                    <a:p>
                      <a:r>
                        <a:rPr lang="en-US" sz="1400" dirty="0"/>
                        <a:t>13</a:t>
                      </a:r>
                    </a:p>
                  </a:txBody>
                  <a:tcPr/>
                </a:tc>
                <a:extLst>
                  <a:ext uri="{0D108BD9-81ED-4DB2-BD59-A6C34878D82A}">
                    <a16:rowId xmlns:a16="http://schemas.microsoft.com/office/drawing/2014/main" val="145724268"/>
                  </a:ext>
                </a:extLst>
              </a:tr>
              <a:tr h="281564">
                <a:tc>
                  <a:txBody>
                    <a:bodyPr/>
                    <a:lstStyle/>
                    <a:p>
                      <a:r>
                        <a:rPr lang="en-US" sz="1400" dirty="0"/>
                        <a:t>E</a:t>
                      </a:r>
                    </a:p>
                  </a:txBody>
                  <a:tcPr/>
                </a:tc>
                <a:tc>
                  <a:txBody>
                    <a:bodyPr/>
                    <a:lstStyle/>
                    <a:p>
                      <a:r>
                        <a:rPr lang="en-US" sz="1400" dirty="0"/>
                        <a:t>1110</a:t>
                      </a:r>
                    </a:p>
                  </a:txBody>
                  <a:tcPr/>
                </a:tc>
                <a:tc>
                  <a:txBody>
                    <a:bodyPr/>
                    <a:lstStyle/>
                    <a:p>
                      <a:r>
                        <a:rPr lang="en-US" sz="1400" dirty="0"/>
                        <a:t>14</a:t>
                      </a:r>
                    </a:p>
                  </a:txBody>
                  <a:tcPr/>
                </a:tc>
                <a:extLst>
                  <a:ext uri="{0D108BD9-81ED-4DB2-BD59-A6C34878D82A}">
                    <a16:rowId xmlns:a16="http://schemas.microsoft.com/office/drawing/2014/main" val="528486265"/>
                  </a:ext>
                </a:extLst>
              </a:tr>
              <a:tr h="281564">
                <a:tc>
                  <a:txBody>
                    <a:bodyPr/>
                    <a:lstStyle/>
                    <a:p>
                      <a:r>
                        <a:rPr lang="en-US" sz="1400" dirty="0"/>
                        <a:t>F</a:t>
                      </a:r>
                    </a:p>
                  </a:txBody>
                  <a:tcPr/>
                </a:tc>
                <a:tc>
                  <a:txBody>
                    <a:bodyPr/>
                    <a:lstStyle/>
                    <a:p>
                      <a:r>
                        <a:rPr lang="en-US" sz="1400" dirty="0"/>
                        <a:t>1111</a:t>
                      </a:r>
                    </a:p>
                  </a:txBody>
                  <a:tcPr/>
                </a:tc>
                <a:tc>
                  <a:txBody>
                    <a:bodyPr/>
                    <a:lstStyle/>
                    <a:p>
                      <a:r>
                        <a:rPr lang="en-US" sz="1400" dirty="0"/>
                        <a:t>15</a:t>
                      </a:r>
                    </a:p>
                  </a:txBody>
                  <a:tcPr/>
                </a:tc>
                <a:extLst>
                  <a:ext uri="{0D108BD9-81ED-4DB2-BD59-A6C34878D82A}">
                    <a16:rowId xmlns:a16="http://schemas.microsoft.com/office/drawing/2014/main" val="3194166584"/>
                  </a:ext>
                </a:extLst>
              </a:tr>
            </a:tbl>
          </a:graphicData>
        </a:graphic>
      </p:graphicFrame>
    </p:spTree>
    <p:extLst>
      <p:ext uri="{BB962C8B-B14F-4D97-AF65-F5344CB8AC3E}">
        <p14:creationId xmlns:p14="http://schemas.microsoft.com/office/powerpoint/2010/main" val="23122732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57DF4-DAAC-4F8D-A545-21D116929683}"/>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7E3F7B6-C238-D116-C6FD-C59A19154882}"/>
                  </a:ext>
                </a:extLst>
              </p:cNvPr>
              <p:cNvSpPr>
                <a:spLocks noGrp="1"/>
              </p:cNvSpPr>
              <p:nvPr>
                <p:ph idx="1"/>
              </p:nvPr>
            </p:nvSpPr>
            <p:spPr>
              <a:xfrm>
                <a:off x="612646" y="1289830"/>
                <a:ext cx="10653578" cy="5019530"/>
              </a:xfrm>
            </p:spPr>
            <p:txBody>
              <a:bodyPr vert="horz" lIns="91440" tIns="45720" rIns="91440" bIns="45720" rtlCol="0">
                <a:noAutofit/>
              </a:bodyPr>
              <a:lstStyle/>
              <a:p>
                <a:pPr>
                  <a:lnSpc>
                    <a:spcPct val="110000"/>
                  </a:lnSpc>
                </a:pPr>
                <a:r>
                  <a:rPr lang="en-US" dirty="0">
                    <a:solidFill>
                      <a:srgbClr val="202122"/>
                    </a:solidFill>
                    <a:latin typeface="Arial" panose="020B0604020202020204" pitchFamily="34" charset="0"/>
                  </a:rPr>
                  <a:t>Convert the following hexadecimal numbers to their decimal representation. </a:t>
                </a:r>
              </a:p>
              <a:p>
                <a:pPr lvl="1">
                  <a:lnSpc>
                    <a:spcPct val="110000"/>
                  </a:lnSpc>
                </a:pPr>
                <a14:m>
                  <m:oMath xmlns:m="http://schemas.openxmlformats.org/officeDocument/2006/math">
                    <m:sSub>
                      <m:sSubPr>
                        <m:ctrlPr>
                          <a:rPr lang="en-US" sz="2000" i="1" dirty="0" smtClean="0">
                            <a:solidFill>
                              <a:srgbClr val="202122"/>
                            </a:solidFill>
                            <a:latin typeface="Cambria Math" panose="02040503050406030204" pitchFamily="18" charset="0"/>
                          </a:rPr>
                        </m:ctrlPr>
                      </m:sSubPr>
                      <m:e>
                        <m:r>
                          <a:rPr lang="en-US" sz="2000" i="1" dirty="0" smtClean="0">
                            <a:solidFill>
                              <a:srgbClr val="202122"/>
                            </a:solidFill>
                            <a:latin typeface="Cambria Math" panose="02040503050406030204" pitchFamily="18" charset="0"/>
                          </a:rPr>
                          <m:t>3</m:t>
                        </m:r>
                        <m:r>
                          <a:rPr lang="en-US" sz="2000" b="0" i="1" dirty="0" smtClean="0">
                            <a:solidFill>
                              <a:srgbClr val="202122"/>
                            </a:solidFill>
                            <a:latin typeface="Cambria Math" panose="02040503050406030204" pitchFamily="18" charset="0"/>
                          </a:rPr>
                          <m:t>2</m:t>
                        </m:r>
                        <m:r>
                          <a:rPr lang="en-US" sz="2000" b="0" i="1" dirty="0" smtClean="0">
                            <a:solidFill>
                              <a:srgbClr val="202122"/>
                            </a:solidFill>
                            <a:latin typeface="Cambria Math" panose="02040503050406030204" pitchFamily="18" charset="0"/>
                          </a:rPr>
                          <m:t>𝐴</m:t>
                        </m:r>
                      </m:e>
                      <m:sub>
                        <m:r>
                          <a:rPr lang="en-US" sz="2000" b="0" i="1" dirty="0" smtClean="0">
                            <a:solidFill>
                              <a:srgbClr val="202122"/>
                            </a:solidFill>
                            <a:latin typeface="Cambria Math" panose="02040503050406030204" pitchFamily="18" charset="0"/>
                          </a:rPr>
                          <m:t>16</m:t>
                        </m:r>
                      </m:sub>
                    </m:sSub>
                  </m:oMath>
                </a14:m>
                <a:endParaRPr lang="en-US" sz="2000" dirty="0">
                  <a:solidFill>
                    <a:srgbClr val="202122"/>
                  </a:solidFill>
                  <a:latin typeface="Arial" panose="020B0604020202020204" pitchFamily="34" charset="0"/>
                </a:endParaRPr>
              </a:p>
              <a:p>
                <a:pPr lvl="1">
                  <a:lnSpc>
                    <a:spcPct val="110000"/>
                  </a:lnSpc>
                </a:pPr>
                <a14:m>
                  <m:oMath xmlns:m="http://schemas.openxmlformats.org/officeDocument/2006/math">
                    <m:sSub>
                      <m:sSubPr>
                        <m:ctrlPr>
                          <a:rPr lang="en-US" sz="2000" b="0" i="1" dirty="0" smtClean="0">
                            <a:solidFill>
                              <a:srgbClr val="202122"/>
                            </a:solidFill>
                            <a:latin typeface="Cambria Math" panose="02040503050406030204" pitchFamily="18" charset="0"/>
                          </a:rPr>
                        </m:ctrlPr>
                      </m:sSubPr>
                      <m:e>
                        <m:r>
                          <a:rPr lang="en-US" sz="2000" b="0" i="1" dirty="0" smtClean="0">
                            <a:solidFill>
                              <a:srgbClr val="202122"/>
                            </a:solidFill>
                            <a:latin typeface="Cambria Math" panose="02040503050406030204" pitchFamily="18" charset="0"/>
                          </a:rPr>
                          <m:t>𝐷</m:t>
                        </m:r>
                        <m:r>
                          <a:rPr lang="en-US" sz="2000" b="0" i="1" dirty="0" smtClean="0">
                            <a:solidFill>
                              <a:srgbClr val="202122"/>
                            </a:solidFill>
                            <a:latin typeface="Cambria Math" panose="02040503050406030204" pitchFamily="18" charset="0"/>
                          </a:rPr>
                          <m:t>1</m:t>
                        </m:r>
                        <m:r>
                          <a:rPr lang="en-US" sz="2000" b="0" i="1" dirty="0" smtClean="0">
                            <a:solidFill>
                              <a:srgbClr val="202122"/>
                            </a:solidFill>
                            <a:latin typeface="Cambria Math" panose="02040503050406030204" pitchFamily="18" charset="0"/>
                          </a:rPr>
                          <m:t>𝐶𝐸</m:t>
                        </m:r>
                      </m:e>
                      <m:sub>
                        <m:r>
                          <a:rPr lang="en-US" sz="2000" b="0" i="1" dirty="0" smtClean="0">
                            <a:solidFill>
                              <a:srgbClr val="202122"/>
                            </a:solidFill>
                            <a:latin typeface="Cambria Math" panose="02040503050406030204" pitchFamily="18" charset="0"/>
                          </a:rPr>
                          <m:t>16</m:t>
                        </m:r>
                      </m:sub>
                    </m:sSub>
                  </m:oMath>
                </a14:m>
                <a:endParaRPr lang="en-US" sz="2000" dirty="0">
                  <a:solidFill>
                    <a:srgbClr val="202122"/>
                  </a:solidFill>
                  <a:latin typeface="Arial" panose="020B0604020202020204" pitchFamily="34" charset="0"/>
                </a:endParaRPr>
              </a:p>
              <a:p>
                <a:pPr lvl="1">
                  <a:lnSpc>
                    <a:spcPct val="110000"/>
                  </a:lnSpc>
                </a:pPr>
                <a14:m>
                  <m:oMath xmlns:m="http://schemas.openxmlformats.org/officeDocument/2006/math">
                    <m:sSub>
                      <m:sSubPr>
                        <m:ctrlPr>
                          <a:rPr lang="en-US" sz="2000" b="0" i="1" dirty="0" smtClean="0">
                            <a:solidFill>
                              <a:srgbClr val="202122"/>
                            </a:solidFill>
                            <a:latin typeface="Cambria Math" panose="02040503050406030204" pitchFamily="18" charset="0"/>
                          </a:rPr>
                        </m:ctrlPr>
                      </m:sSubPr>
                      <m:e>
                        <m:r>
                          <a:rPr lang="en-US" sz="2000" b="0" i="1" dirty="0" smtClean="0">
                            <a:solidFill>
                              <a:srgbClr val="202122"/>
                            </a:solidFill>
                            <a:latin typeface="Cambria Math" panose="02040503050406030204" pitchFamily="18" charset="0"/>
                          </a:rPr>
                          <m:t>1</m:t>
                        </m:r>
                        <m:r>
                          <a:rPr lang="en-US" sz="2000" b="0" i="1" dirty="0" smtClean="0">
                            <a:solidFill>
                              <a:srgbClr val="202122"/>
                            </a:solidFill>
                            <a:latin typeface="Cambria Math" panose="02040503050406030204" pitchFamily="18" charset="0"/>
                          </a:rPr>
                          <m:t>𝐵</m:t>
                        </m:r>
                        <m:r>
                          <a:rPr lang="en-US" sz="2000" b="0" i="1" dirty="0" smtClean="0">
                            <a:solidFill>
                              <a:srgbClr val="202122"/>
                            </a:solidFill>
                            <a:latin typeface="Cambria Math" panose="02040503050406030204" pitchFamily="18" charset="0"/>
                          </a:rPr>
                          <m:t>7</m:t>
                        </m:r>
                        <m:r>
                          <a:rPr lang="en-US" sz="2000" b="0" i="1" dirty="0" smtClean="0">
                            <a:solidFill>
                              <a:srgbClr val="202122"/>
                            </a:solidFill>
                            <a:latin typeface="Cambria Math" panose="02040503050406030204" pitchFamily="18" charset="0"/>
                          </a:rPr>
                          <m:t>𝐹</m:t>
                        </m:r>
                      </m:e>
                      <m:sub>
                        <m:r>
                          <a:rPr lang="en-US" sz="2000" b="0" i="1" dirty="0" smtClean="0">
                            <a:solidFill>
                              <a:srgbClr val="202122"/>
                            </a:solidFill>
                            <a:latin typeface="Cambria Math" panose="02040503050406030204" pitchFamily="18" charset="0"/>
                          </a:rPr>
                          <m:t>16</m:t>
                        </m:r>
                      </m:sub>
                    </m:sSub>
                  </m:oMath>
                </a14:m>
                <a:endParaRPr lang="en-US" sz="2000" dirty="0">
                  <a:solidFill>
                    <a:srgbClr val="202122"/>
                  </a:solidFill>
                  <a:latin typeface="Arial" panose="020B0604020202020204" pitchFamily="34" charset="0"/>
                </a:endParaRPr>
              </a:p>
              <a:p>
                <a:pPr lvl="1">
                  <a:lnSpc>
                    <a:spcPct val="110000"/>
                  </a:lnSpc>
                </a:pPr>
                <a14:m>
                  <m:oMath xmlns:m="http://schemas.openxmlformats.org/officeDocument/2006/math">
                    <m:sSub>
                      <m:sSubPr>
                        <m:ctrlPr>
                          <a:rPr lang="en-US" sz="2000" b="0" i="1" dirty="0" smtClean="0">
                            <a:solidFill>
                              <a:srgbClr val="202122"/>
                            </a:solidFill>
                            <a:latin typeface="Cambria Math" panose="02040503050406030204" pitchFamily="18" charset="0"/>
                          </a:rPr>
                        </m:ctrlPr>
                      </m:sSubPr>
                      <m:e>
                        <m:r>
                          <a:rPr lang="en-US" sz="2000" b="0" i="1" dirty="0" smtClean="0">
                            <a:solidFill>
                              <a:srgbClr val="202122"/>
                            </a:solidFill>
                            <a:latin typeface="Cambria Math" panose="02040503050406030204" pitchFamily="18" charset="0"/>
                          </a:rPr>
                          <m:t>47</m:t>
                        </m:r>
                      </m:e>
                      <m:sub>
                        <m:r>
                          <a:rPr lang="en-US" sz="2000" b="0" i="1" dirty="0" smtClean="0">
                            <a:solidFill>
                              <a:srgbClr val="202122"/>
                            </a:solidFill>
                            <a:latin typeface="Cambria Math" panose="02040503050406030204" pitchFamily="18" charset="0"/>
                          </a:rPr>
                          <m:t>16</m:t>
                        </m:r>
                      </m:sub>
                    </m:sSub>
                  </m:oMath>
                </a14:m>
                <a:endParaRPr lang="en-US" sz="2000" dirty="0">
                  <a:solidFill>
                    <a:srgbClr val="202122"/>
                  </a:solidFill>
                  <a:latin typeface="Arial" panose="020B0604020202020204" pitchFamily="34" charset="0"/>
                </a:endParaRPr>
              </a:p>
              <a:p>
                <a:pPr lvl="1">
                  <a:lnSpc>
                    <a:spcPct val="110000"/>
                  </a:lnSpc>
                </a:pPr>
                <a:endParaRPr lang="en-US" sz="2000" dirty="0">
                  <a:solidFill>
                    <a:srgbClr val="202122"/>
                  </a:solidFill>
                  <a:latin typeface="Arial" panose="020B0604020202020204" pitchFamily="34" charset="0"/>
                </a:endParaRPr>
              </a:p>
              <a:p>
                <a:pPr lvl="1">
                  <a:lnSpc>
                    <a:spcPct val="110000"/>
                  </a:lnSpc>
                </a:pPr>
                <a:endParaRPr lang="en-US" sz="2000" dirty="0">
                  <a:solidFill>
                    <a:srgbClr val="202122"/>
                  </a:solidFill>
                  <a:latin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17E3F7B6-C238-D116-C6FD-C59A19154882}"/>
                  </a:ext>
                </a:extLst>
              </p:cNvPr>
              <p:cNvSpPr>
                <a:spLocks noGrp="1" noRot="1" noChangeAspect="1" noMove="1" noResize="1" noEditPoints="1" noAdjustHandles="1" noChangeArrowheads="1" noChangeShapeType="1" noTextEdit="1"/>
              </p:cNvSpPr>
              <p:nvPr>
                <p:ph idx="1"/>
              </p:nvPr>
            </p:nvSpPr>
            <p:spPr>
              <a:xfrm>
                <a:off x="612646" y="1289830"/>
                <a:ext cx="10653578" cy="5019530"/>
              </a:xfrm>
              <a:blipFill>
                <a:blip r:embed="rId3"/>
                <a:stretch>
                  <a:fillRect l="-476" t="-505"/>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C285A925-5BE9-CC3E-CF4B-8929DD5A274A}"/>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PRACTICE TIME</a:t>
            </a:r>
          </a:p>
        </p:txBody>
      </p:sp>
      <p:sp>
        <p:nvSpPr>
          <p:cNvPr id="11" name="Slide Number Placeholder 10">
            <a:extLst>
              <a:ext uri="{FF2B5EF4-FFF2-40B4-BE49-F238E27FC236}">
                <a16:creationId xmlns:a16="http://schemas.microsoft.com/office/drawing/2014/main" id="{D4221338-985B-6113-B3EB-188FFBD4F0AB}"/>
              </a:ext>
            </a:extLst>
          </p:cNvPr>
          <p:cNvSpPr>
            <a:spLocks noGrp="1"/>
          </p:cNvSpPr>
          <p:nvPr>
            <p:ph type="sldNum" sz="quarter" idx="12"/>
          </p:nvPr>
        </p:nvSpPr>
        <p:spPr/>
        <p:txBody>
          <a:bodyPr/>
          <a:lstStyle/>
          <a:p>
            <a:fld id="{CC057153-B650-4DEB-B370-79DDCFDCE934}" type="slidenum">
              <a:rPr lang="en-US" smtClean="0"/>
              <a:t>71</a:t>
            </a:fld>
            <a:endParaRPr lang="en-US"/>
          </a:p>
        </p:txBody>
      </p:sp>
      <p:sp>
        <p:nvSpPr>
          <p:cNvPr id="2" name="TextBox 1">
            <a:extLst>
              <a:ext uri="{FF2B5EF4-FFF2-40B4-BE49-F238E27FC236}">
                <a16:creationId xmlns:a16="http://schemas.microsoft.com/office/drawing/2014/main" id="{2F7C8B9A-5E06-E692-942D-0C0D2AE4D8D4}"/>
              </a:ext>
            </a:extLst>
          </p:cNvPr>
          <p:cNvSpPr txBox="1"/>
          <p:nvPr/>
        </p:nvSpPr>
        <p:spPr>
          <a:xfrm>
            <a:off x="9785508" y="119015"/>
            <a:ext cx="2294667" cy="400110"/>
          </a:xfrm>
          <a:prstGeom prst="rect">
            <a:avLst/>
          </a:prstGeom>
          <a:noFill/>
        </p:spPr>
        <p:txBody>
          <a:bodyPr wrap="none" rtlCol="0">
            <a:spAutoFit/>
          </a:bodyPr>
          <a:lstStyle/>
          <a:p>
            <a:r>
              <a:rPr lang="en-US" sz="2000" b="1" dirty="0"/>
              <a:t>A,  B,  C,  D,  E,   F</a:t>
            </a:r>
          </a:p>
        </p:txBody>
      </p:sp>
      <p:sp>
        <p:nvSpPr>
          <p:cNvPr id="4" name="TextBox 3">
            <a:extLst>
              <a:ext uri="{FF2B5EF4-FFF2-40B4-BE49-F238E27FC236}">
                <a16:creationId xmlns:a16="http://schemas.microsoft.com/office/drawing/2014/main" id="{8964DCA3-B253-E762-D647-8C80B88EF28B}"/>
              </a:ext>
            </a:extLst>
          </p:cNvPr>
          <p:cNvSpPr txBox="1"/>
          <p:nvPr/>
        </p:nvSpPr>
        <p:spPr>
          <a:xfrm>
            <a:off x="9756012" y="519125"/>
            <a:ext cx="2435988" cy="400110"/>
          </a:xfrm>
          <a:prstGeom prst="rect">
            <a:avLst/>
          </a:prstGeom>
          <a:noFill/>
        </p:spPr>
        <p:txBody>
          <a:bodyPr wrap="none" rtlCol="0">
            <a:spAutoFit/>
          </a:bodyPr>
          <a:lstStyle/>
          <a:p>
            <a:r>
              <a:rPr lang="en-US" sz="2000" b="1" dirty="0"/>
              <a:t>10, 11, 12, 13, 14, 15</a:t>
            </a:r>
          </a:p>
        </p:txBody>
      </p:sp>
    </p:spTree>
    <p:extLst>
      <p:ext uri="{BB962C8B-B14F-4D97-AF65-F5344CB8AC3E}">
        <p14:creationId xmlns:p14="http://schemas.microsoft.com/office/powerpoint/2010/main" val="41233043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FF8DA-29DF-1E1E-653B-61F61F90260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4878FD5-6C86-46A9-6298-7C09ED265C5C}"/>
                  </a:ext>
                </a:extLst>
              </p:cNvPr>
              <p:cNvSpPr>
                <a:spLocks noGrp="1"/>
              </p:cNvSpPr>
              <p:nvPr>
                <p:ph idx="1"/>
              </p:nvPr>
            </p:nvSpPr>
            <p:spPr>
              <a:xfrm>
                <a:off x="612646" y="1289830"/>
                <a:ext cx="10653578" cy="5019530"/>
              </a:xfrm>
            </p:spPr>
            <p:txBody>
              <a:bodyPr vert="horz" lIns="91440" tIns="45720" rIns="91440" bIns="45720" rtlCol="0">
                <a:noAutofit/>
              </a:bodyPr>
              <a:lstStyle/>
              <a:p>
                <a:pPr>
                  <a:lnSpc>
                    <a:spcPct val="110000"/>
                  </a:lnSpc>
                </a:pPr>
                <a:r>
                  <a:rPr lang="en-US" dirty="0">
                    <a:solidFill>
                      <a:srgbClr val="202122"/>
                    </a:solidFill>
                    <a:latin typeface="Arial" panose="020B0604020202020204" pitchFamily="34" charset="0"/>
                  </a:rPr>
                  <a:t>Convert the following hexadecimal numbers to their decimal representation. </a:t>
                </a:r>
              </a:p>
              <a:p>
                <a:pPr lvl="1">
                  <a:lnSpc>
                    <a:spcPct val="110000"/>
                  </a:lnSpc>
                </a:pPr>
                <a14:m>
                  <m:oMath xmlns:m="http://schemas.openxmlformats.org/officeDocument/2006/math">
                    <m:sSub>
                      <m:sSubPr>
                        <m:ctrlPr>
                          <a:rPr lang="en-US" sz="2000" i="1" dirty="0" smtClean="0">
                            <a:solidFill>
                              <a:srgbClr val="202122"/>
                            </a:solidFill>
                            <a:latin typeface="Cambria Math" panose="02040503050406030204" pitchFamily="18" charset="0"/>
                          </a:rPr>
                        </m:ctrlPr>
                      </m:sSubPr>
                      <m:e>
                        <m:r>
                          <a:rPr lang="en-US" sz="2000" i="1" dirty="0" smtClean="0">
                            <a:solidFill>
                              <a:srgbClr val="202122"/>
                            </a:solidFill>
                            <a:latin typeface="Cambria Math" panose="02040503050406030204" pitchFamily="18" charset="0"/>
                          </a:rPr>
                          <m:t>3</m:t>
                        </m:r>
                        <m:r>
                          <a:rPr lang="en-US" sz="2000" b="0" i="1" dirty="0" smtClean="0">
                            <a:solidFill>
                              <a:srgbClr val="202122"/>
                            </a:solidFill>
                            <a:latin typeface="Cambria Math" panose="02040503050406030204" pitchFamily="18" charset="0"/>
                          </a:rPr>
                          <m:t>2</m:t>
                        </m:r>
                        <m:r>
                          <a:rPr lang="en-US" sz="2000" b="0" i="1" dirty="0" smtClean="0">
                            <a:solidFill>
                              <a:srgbClr val="202122"/>
                            </a:solidFill>
                            <a:latin typeface="Cambria Math" panose="02040503050406030204" pitchFamily="18" charset="0"/>
                          </a:rPr>
                          <m:t>𝐴</m:t>
                        </m:r>
                      </m:e>
                      <m:sub>
                        <m:r>
                          <a:rPr lang="en-US" sz="2000" b="0" i="1" dirty="0" smtClean="0">
                            <a:solidFill>
                              <a:srgbClr val="202122"/>
                            </a:solidFill>
                            <a:latin typeface="Cambria Math" panose="02040503050406030204" pitchFamily="18" charset="0"/>
                          </a:rPr>
                          <m:t>16</m:t>
                        </m:r>
                      </m:sub>
                    </m:sSub>
                    <m:r>
                      <a:rPr lang="en-US" sz="2000" b="0" i="1" dirty="0" smtClean="0">
                        <a:solidFill>
                          <a:srgbClr val="202122"/>
                        </a:solidFill>
                        <a:latin typeface="Cambria Math" panose="02040503050406030204" pitchFamily="18" charset="0"/>
                      </a:rPr>
                      <m:t>=3</m:t>
                    </m:r>
                    <m:r>
                      <a:rPr lang="en-US" sz="2000" b="0" i="1" dirty="0" smtClean="0">
                        <a:solidFill>
                          <a:srgbClr val="202122"/>
                        </a:solidFill>
                        <a:latin typeface="Cambria Math" panose="02040503050406030204" pitchFamily="18" charset="0"/>
                        <a:ea typeface="Cambria Math" panose="02040503050406030204" pitchFamily="18" charset="0"/>
                      </a:rPr>
                      <m:t>×</m:t>
                    </m:r>
                    <m:sSup>
                      <m:sSupPr>
                        <m:ctrlPr>
                          <a:rPr lang="en-US" sz="2000" b="0" i="1" dirty="0" smtClean="0">
                            <a:solidFill>
                              <a:srgbClr val="202122"/>
                            </a:solidFill>
                            <a:latin typeface="Cambria Math" panose="02040503050406030204" pitchFamily="18" charset="0"/>
                            <a:ea typeface="Cambria Math" panose="02040503050406030204" pitchFamily="18" charset="0"/>
                          </a:rPr>
                        </m:ctrlPr>
                      </m:sSupPr>
                      <m:e>
                        <m:r>
                          <a:rPr lang="en-US" sz="2000" b="0" i="1" dirty="0" smtClean="0">
                            <a:solidFill>
                              <a:srgbClr val="202122"/>
                            </a:solidFill>
                            <a:latin typeface="Cambria Math" panose="02040503050406030204" pitchFamily="18" charset="0"/>
                            <a:ea typeface="Cambria Math" panose="02040503050406030204" pitchFamily="18" charset="0"/>
                          </a:rPr>
                          <m:t>16</m:t>
                        </m:r>
                      </m:e>
                      <m:sup>
                        <m:r>
                          <a:rPr lang="en-US" sz="2000" b="0" i="1" dirty="0" smtClean="0">
                            <a:solidFill>
                              <a:srgbClr val="202122"/>
                            </a:solidFill>
                            <a:latin typeface="Cambria Math" panose="02040503050406030204" pitchFamily="18" charset="0"/>
                            <a:ea typeface="Cambria Math" panose="02040503050406030204" pitchFamily="18" charset="0"/>
                          </a:rPr>
                          <m:t>2</m:t>
                        </m:r>
                      </m:sup>
                    </m:sSup>
                    <m:r>
                      <a:rPr lang="en-US" sz="2000" b="0" i="1" dirty="0" smtClean="0">
                        <a:solidFill>
                          <a:srgbClr val="202122"/>
                        </a:solidFill>
                        <a:latin typeface="Cambria Math" panose="02040503050406030204" pitchFamily="18" charset="0"/>
                        <a:ea typeface="Cambria Math" panose="02040503050406030204" pitchFamily="18" charset="0"/>
                      </a:rPr>
                      <m:t>+2×</m:t>
                    </m:r>
                    <m:sSup>
                      <m:sSupPr>
                        <m:ctrlPr>
                          <a:rPr lang="en-US" sz="2000" b="0" i="1" dirty="0" smtClean="0">
                            <a:solidFill>
                              <a:srgbClr val="202122"/>
                            </a:solidFill>
                            <a:latin typeface="Cambria Math" panose="02040503050406030204" pitchFamily="18" charset="0"/>
                            <a:ea typeface="Cambria Math" panose="02040503050406030204" pitchFamily="18" charset="0"/>
                          </a:rPr>
                        </m:ctrlPr>
                      </m:sSupPr>
                      <m:e>
                        <m:r>
                          <a:rPr lang="en-US" sz="2000" b="0" i="1" dirty="0" smtClean="0">
                            <a:solidFill>
                              <a:srgbClr val="202122"/>
                            </a:solidFill>
                            <a:latin typeface="Cambria Math" panose="02040503050406030204" pitchFamily="18" charset="0"/>
                            <a:ea typeface="Cambria Math" panose="02040503050406030204" pitchFamily="18" charset="0"/>
                          </a:rPr>
                          <m:t>16</m:t>
                        </m:r>
                      </m:e>
                      <m:sup>
                        <m:r>
                          <a:rPr lang="en-US" sz="2000" b="0" i="1" dirty="0" smtClean="0">
                            <a:solidFill>
                              <a:srgbClr val="202122"/>
                            </a:solidFill>
                            <a:latin typeface="Cambria Math" panose="02040503050406030204" pitchFamily="18" charset="0"/>
                            <a:ea typeface="Cambria Math" panose="02040503050406030204" pitchFamily="18" charset="0"/>
                          </a:rPr>
                          <m:t>1</m:t>
                        </m:r>
                      </m:sup>
                    </m:sSup>
                    <m:r>
                      <a:rPr lang="en-US" sz="2000" b="0" i="1" dirty="0" smtClean="0">
                        <a:solidFill>
                          <a:srgbClr val="202122"/>
                        </a:solidFill>
                        <a:latin typeface="Cambria Math" panose="02040503050406030204" pitchFamily="18" charset="0"/>
                        <a:ea typeface="Cambria Math" panose="02040503050406030204" pitchFamily="18" charset="0"/>
                      </a:rPr>
                      <m:t>+10×</m:t>
                    </m:r>
                    <m:sSup>
                      <m:sSupPr>
                        <m:ctrlPr>
                          <a:rPr lang="en-US" sz="2000" b="0" i="1" dirty="0" smtClean="0">
                            <a:solidFill>
                              <a:srgbClr val="202122"/>
                            </a:solidFill>
                            <a:latin typeface="Cambria Math" panose="02040503050406030204" pitchFamily="18" charset="0"/>
                            <a:ea typeface="Cambria Math" panose="02040503050406030204" pitchFamily="18" charset="0"/>
                          </a:rPr>
                        </m:ctrlPr>
                      </m:sSupPr>
                      <m:e>
                        <m:r>
                          <a:rPr lang="en-US" sz="2000" b="0" i="1" dirty="0" smtClean="0">
                            <a:solidFill>
                              <a:srgbClr val="202122"/>
                            </a:solidFill>
                            <a:latin typeface="Cambria Math" panose="02040503050406030204" pitchFamily="18" charset="0"/>
                            <a:ea typeface="Cambria Math" panose="02040503050406030204" pitchFamily="18" charset="0"/>
                          </a:rPr>
                          <m:t>16</m:t>
                        </m:r>
                      </m:e>
                      <m:sup>
                        <m:r>
                          <a:rPr lang="en-US" sz="2000" b="0" i="1" dirty="0" smtClean="0">
                            <a:solidFill>
                              <a:srgbClr val="202122"/>
                            </a:solidFill>
                            <a:latin typeface="Cambria Math" panose="02040503050406030204" pitchFamily="18" charset="0"/>
                            <a:ea typeface="Cambria Math" panose="02040503050406030204" pitchFamily="18" charset="0"/>
                          </a:rPr>
                          <m:t>0</m:t>
                        </m:r>
                      </m:sup>
                    </m:sSup>
                    <m:r>
                      <a:rPr lang="en-US" sz="2000" b="0" i="1" dirty="0" smtClean="0">
                        <a:solidFill>
                          <a:srgbClr val="202122"/>
                        </a:solidFill>
                        <a:latin typeface="Cambria Math" panose="02040503050406030204" pitchFamily="18" charset="0"/>
                        <a:ea typeface="Cambria Math" panose="02040503050406030204" pitchFamily="18" charset="0"/>
                      </a:rPr>
                      <m:t>=</m:t>
                    </m:r>
                    <m:sSub>
                      <m:sSubPr>
                        <m:ctrlPr>
                          <a:rPr lang="en-US" sz="2000" b="0" i="1" dirty="0" smtClean="0">
                            <a:solidFill>
                              <a:srgbClr val="202122"/>
                            </a:solidFill>
                            <a:latin typeface="Cambria Math" panose="02040503050406030204" pitchFamily="18" charset="0"/>
                            <a:ea typeface="Cambria Math" panose="02040503050406030204" pitchFamily="18" charset="0"/>
                          </a:rPr>
                        </m:ctrlPr>
                      </m:sSubPr>
                      <m:e>
                        <m:r>
                          <a:rPr lang="en-US" sz="2000" b="0" i="1" dirty="0" smtClean="0">
                            <a:solidFill>
                              <a:srgbClr val="202122"/>
                            </a:solidFill>
                            <a:latin typeface="Cambria Math" panose="02040503050406030204" pitchFamily="18" charset="0"/>
                            <a:ea typeface="Cambria Math" panose="02040503050406030204" pitchFamily="18" charset="0"/>
                          </a:rPr>
                          <m:t>810</m:t>
                        </m:r>
                      </m:e>
                      <m:sub>
                        <m:r>
                          <a:rPr lang="en-US" sz="2000" b="0" i="1" dirty="0" smtClean="0">
                            <a:solidFill>
                              <a:srgbClr val="202122"/>
                            </a:solidFill>
                            <a:latin typeface="Cambria Math" panose="02040503050406030204" pitchFamily="18" charset="0"/>
                            <a:ea typeface="Cambria Math" panose="02040503050406030204" pitchFamily="18" charset="0"/>
                          </a:rPr>
                          <m:t>10</m:t>
                        </m:r>
                      </m:sub>
                    </m:sSub>
                  </m:oMath>
                </a14:m>
                <a:r>
                  <a:rPr lang="en-US" sz="2000" dirty="0">
                    <a:solidFill>
                      <a:srgbClr val="202122"/>
                    </a:solidFill>
                    <a:latin typeface="Arial" panose="020B0604020202020204" pitchFamily="34" charset="0"/>
                  </a:rPr>
                  <a:t> </a:t>
                </a:r>
              </a:p>
              <a:p>
                <a:pPr lvl="1">
                  <a:lnSpc>
                    <a:spcPct val="110000"/>
                  </a:lnSpc>
                </a:pPr>
                <a14:m>
                  <m:oMath xmlns:m="http://schemas.openxmlformats.org/officeDocument/2006/math">
                    <m:sSub>
                      <m:sSubPr>
                        <m:ctrlPr>
                          <a:rPr lang="en-US" sz="2000" b="0" i="1" dirty="0" smtClean="0">
                            <a:solidFill>
                              <a:srgbClr val="202122"/>
                            </a:solidFill>
                            <a:latin typeface="Cambria Math" panose="02040503050406030204" pitchFamily="18" charset="0"/>
                          </a:rPr>
                        </m:ctrlPr>
                      </m:sSubPr>
                      <m:e>
                        <m:r>
                          <a:rPr lang="en-US" sz="2000" b="0" i="1" dirty="0" smtClean="0">
                            <a:solidFill>
                              <a:srgbClr val="202122"/>
                            </a:solidFill>
                            <a:latin typeface="Cambria Math" panose="02040503050406030204" pitchFamily="18" charset="0"/>
                          </a:rPr>
                          <m:t>𝐷</m:t>
                        </m:r>
                        <m:r>
                          <a:rPr lang="en-US" sz="2000" b="0" i="1" dirty="0" smtClean="0">
                            <a:solidFill>
                              <a:srgbClr val="202122"/>
                            </a:solidFill>
                            <a:latin typeface="Cambria Math" panose="02040503050406030204" pitchFamily="18" charset="0"/>
                          </a:rPr>
                          <m:t>1</m:t>
                        </m:r>
                        <m:r>
                          <a:rPr lang="en-US" sz="2000" b="0" i="1" dirty="0" smtClean="0">
                            <a:solidFill>
                              <a:srgbClr val="202122"/>
                            </a:solidFill>
                            <a:latin typeface="Cambria Math" panose="02040503050406030204" pitchFamily="18" charset="0"/>
                          </a:rPr>
                          <m:t>𝐶𝐸</m:t>
                        </m:r>
                      </m:e>
                      <m:sub>
                        <m:r>
                          <a:rPr lang="en-US" sz="2000" b="0" i="1" dirty="0" smtClean="0">
                            <a:solidFill>
                              <a:srgbClr val="202122"/>
                            </a:solidFill>
                            <a:latin typeface="Cambria Math" panose="02040503050406030204" pitchFamily="18" charset="0"/>
                          </a:rPr>
                          <m:t>16</m:t>
                        </m:r>
                      </m:sub>
                    </m:sSub>
                    <m:r>
                      <a:rPr lang="en-US" sz="2000" b="0" i="1" dirty="0" smtClean="0">
                        <a:solidFill>
                          <a:srgbClr val="202122"/>
                        </a:solidFill>
                        <a:latin typeface="Cambria Math" panose="02040503050406030204" pitchFamily="18" charset="0"/>
                      </a:rPr>
                      <m:t>=13</m:t>
                    </m:r>
                    <m:r>
                      <a:rPr lang="en-US" sz="2000" b="0" i="1" dirty="0" smtClean="0">
                        <a:solidFill>
                          <a:srgbClr val="202122"/>
                        </a:solidFill>
                        <a:latin typeface="Cambria Math" panose="02040503050406030204" pitchFamily="18" charset="0"/>
                        <a:ea typeface="Cambria Math" panose="02040503050406030204" pitchFamily="18" charset="0"/>
                      </a:rPr>
                      <m:t>×</m:t>
                    </m:r>
                    <m:sSup>
                      <m:sSupPr>
                        <m:ctrlPr>
                          <a:rPr lang="en-US" sz="2000" b="0" i="1" dirty="0" smtClean="0">
                            <a:solidFill>
                              <a:srgbClr val="202122"/>
                            </a:solidFill>
                            <a:latin typeface="Cambria Math" panose="02040503050406030204" pitchFamily="18" charset="0"/>
                            <a:ea typeface="Cambria Math" panose="02040503050406030204" pitchFamily="18" charset="0"/>
                          </a:rPr>
                        </m:ctrlPr>
                      </m:sSupPr>
                      <m:e>
                        <m:r>
                          <a:rPr lang="en-US" sz="2000" b="0" i="1" dirty="0" smtClean="0">
                            <a:solidFill>
                              <a:srgbClr val="202122"/>
                            </a:solidFill>
                            <a:latin typeface="Cambria Math" panose="02040503050406030204" pitchFamily="18" charset="0"/>
                            <a:ea typeface="Cambria Math" panose="02040503050406030204" pitchFamily="18" charset="0"/>
                          </a:rPr>
                          <m:t>16</m:t>
                        </m:r>
                      </m:e>
                      <m:sup>
                        <m:r>
                          <a:rPr lang="en-US" sz="2000" b="0" i="1" dirty="0" smtClean="0">
                            <a:solidFill>
                              <a:srgbClr val="202122"/>
                            </a:solidFill>
                            <a:latin typeface="Cambria Math" panose="02040503050406030204" pitchFamily="18" charset="0"/>
                            <a:ea typeface="Cambria Math" panose="02040503050406030204" pitchFamily="18" charset="0"/>
                          </a:rPr>
                          <m:t>3</m:t>
                        </m:r>
                      </m:sup>
                    </m:sSup>
                    <m:r>
                      <a:rPr lang="en-US" sz="2000" b="0" i="1" dirty="0" smtClean="0">
                        <a:solidFill>
                          <a:srgbClr val="202122"/>
                        </a:solidFill>
                        <a:latin typeface="Cambria Math" panose="02040503050406030204" pitchFamily="18" charset="0"/>
                        <a:ea typeface="Cambria Math" panose="02040503050406030204" pitchFamily="18" charset="0"/>
                      </a:rPr>
                      <m:t>+1×</m:t>
                    </m:r>
                    <m:sSup>
                      <m:sSupPr>
                        <m:ctrlPr>
                          <a:rPr lang="en-US" sz="2000" b="0" i="1" dirty="0" smtClean="0">
                            <a:solidFill>
                              <a:srgbClr val="202122"/>
                            </a:solidFill>
                            <a:latin typeface="Cambria Math" panose="02040503050406030204" pitchFamily="18" charset="0"/>
                            <a:ea typeface="Cambria Math" panose="02040503050406030204" pitchFamily="18" charset="0"/>
                          </a:rPr>
                        </m:ctrlPr>
                      </m:sSupPr>
                      <m:e>
                        <m:r>
                          <a:rPr lang="en-US" sz="2000" b="0" i="1" dirty="0" smtClean="0">
                            <a:solidFill>
                              <a:srgbClr val="202122"/>
                            </a:solidFill>
                            <a:latin typeface="Cambria Math" panose="02040503050406030204" pitchFamily="18" charset="0"/>
                            <a:ea typeface="Cambria Math" panose="02040503050406030204" pitchFamily="18" charset="0"/>
                          </a:rPr>
                          <m:t>16</m:t>
                        </m:r>
                      </m:e>
                      <m:sup>
                        <m:r>
                          <a:rPr lang="en-US" sz="2000" b="0" i="1" dirty="0" smtClean="0">
                            <a:solidFill>
                              <a:srgbClr val="202122"/>
                            </a:solidFill>
                            <a:latin typeface="Cambria Math" panose="02040503050406030204" pitchFamily="18" charset="0"/>
                            <a:ea typeface="Cambria Math" panose="02040503050406030204" pitchFamily="18" charset="0"/>
                          </a:rPr>
                          <m:t>2</m:t>
                        </m:r>
                      </m:sup>
                    </m:sSup>
                    <m:r>
                      <a:rPr lang="en-US" sz="2000" b="0" i="1" dirty="0" smtClean="0">
                        <a:solidFill>
                          <a:srgbClr val="202122"/>
                        </a:solidFill>
                        <a:latin typeface="Cambria Math" panose="02040503050406030204" pitchFamily="18" charset="0"/>
                        <a:ea typeface="Cambria Math" panose="02040503050406030204" pitchFamily="18" charset="0"/>
                      </a:rPr>
                      <m:t>+12×</m:t>
                    </m:r>
                    <m:sSup>
                      <m:sSupPr>
                        <m:ctrlPr>
                          <a:rPr lang="en-US" sz="2000" b="0" i="1" dirty="0" smtClean="0">
                            <a:solidFill>
                              <a:srgbClr val="202122"/>
                            </a:solidFill>
                            <a:latin typeface="Cambria Math" panose="02040503050406030204" pitchFamily="18" charset="0"/>
                            <a:ea typeface="Cambria Math" panose="02040503050406030204" pitchFamily="18" charset="0"/>
                          </a:rPr>
                        </m:ctrlPr>
                      </m:sSupPr>
                      <m:e>
                        <m:r>
                          <a:rPr lang="en-US" sz="2000" b="0" i="1" dirty="0" smtClean="0">
                            <a:solidFill>
                              <a:srgbClr val="202122"/>
                            </a:solidFill>
                            <a:latin typeface="Cambria Math" panose="02040503050406030204" pitchFamily="18" charset="0"/>
                            <a:ea typeface="Cambria Math" panose="02040503050406030204" pitchFamily="18" charset="0"/>
                          </a:rPr>
                          <m:t>16</m:t>
                        </m:r>
                      </m:e>
                      <m:sup>
                        <m:r>
                          <a:rPr lang="en-US" sz="2000" b="0" i="1" dirty="0" smtClean="0">
                            <a:solidFill>
                              <a:srgbClr val="202122"/>
                            </a:solidFill>
                            <a:latin typeface="Cambria Math" panose="02040503050406030204" pitchFamily="18" charset="0"/>
                            <a:ea typeface="Cambria Math" panose="02040503050406030204" pitchFamily="18" charset="0"/>
                          </a:rPr>
                          <m:t>1</m:t>
                        </m:r>
                      </m:sup>
                    </m:sSup>
                    <m:r>
                      <a:rPr lang="en-US" sz="2000" b="0" i="1" dirty="0" smtClean="0">
                        <a:solidFill>
                          <a:srgbClr val="202122"/>
                        </a:solidFill>
                        <a:latin typeface="Cambria Math" panose="02040503050406030204" pitchFamily="18" charset="0"/>
                        <a:ea typeface="Cambria Math" panose="02040503050406030204" pitchFamily="18" charset="0"/>
                      </a:rPr>
                      <m:t>+14×</m:t>
                    </m:r>
                    <m:sSup>
                      <m:sSupPr>
                        <m:ctrlPr>
                          <a:rPr lang="en-US" sz="2000" b="0" i="1" dirty="0" smtClean="0">
                            <a:solidFill>
                              <a:srgbClr val="202122"/>
                            </a:solidFill>
                            <a:latin typeface="Cambria Math" panose="02040503050406030204" pitchFamily="18" charset="0"/>
                            <a:ea typeface="Cambria Math" panose="02040503050406030204" pitchFamily="18" charset="0"/>
                          </a:rPr>
                        </m:ctrlPr>
                      </m:sSupPr>
                      <m:e>
                        <m:r>
                          <a:rPr lang="en-US" sz="2000" b="0" i="1" dirty="0" smtClean="0">
                            <a:solidFill>
                              <a:srgbClr val="202122"/>
                            </a:solidFill>
                            <a:latin typeface="Cambria Math" panose="02040503050406030204" pitchFamily="18" charset="0"/>
                            <a:ea typeface="Cambria Math" panose="02040503050406030204" pitchFamily="18" charset="0"/>
                          </a:rPr>
                          <m:t>16</m:t>
                        </m:r>
                      </m:e>
                      <m:sup>
                        <m:r>
                          <a:rPr lang="en-US" sz="2000" b="0" i="1" dirty="0" smtClean="0">
                            <a:solidFill>
                              <a:srgbClr val="202122"/>
                            </a:solidFill>
                            <a:latin typeface="Cambria Math" panose="02040503050406030204" pitchFamily="18" charset="0"/>
                            <a:ea typeface="Cambria Math" panose="02040503050406030204" pitchFamily="18" charset="0"/>
                          </a:rPr>
                          <m:t>0</m:t>
                        </m:r>
                      </m:sup>
                    </m:sSup>
                    <m:r>
                      <a:rPr lang="en-US" sz="2000" b="0" i="1" dirty="0" smtClean="0">
                        <a:solidFill>
                          <a:srgbClr val="202122"/>
                        </a:solidFill>
                        <a:latin typeface="Cambria Math" panose="02040503050406030204" pitchFamily="18" charset="0"/>
                        <a:ea typeface="Cambria Math" panose="02040503050406030204" pitchFamily="18" charset="0"/>
                      </a:rPr>
                      <m:t>=</m:t>
                    </m:r>
                    <m:sSub>
                      <m:sSubPr>
                        <m:ctrlPr>
                          <a:rPr lang="en-US" sz="2000" b="0" i="1" dirty="0" smtClean="0">
                            <a:solidFill>
                              <a:srgbClr val="202122"/>
                            </a:solidFill>
                            <a:latin typeface="Cambria Math" panose="02040503050406030204" pitchFamily="18" charset="0"/>
                            <a:ea typeface="Cambria Math" panose="02040503050406030204" pitchFamily="18" charset="0"/>
                          </a:rPr>
                        </m:ctrlPr>
                      </m:sSubPr>
                      <m:e>
                        <m:r>
                          <a:rPr lang="en-US" sz="2000" b="0" i="1" dirty="0" smtClean="0">
                            <a:solidFill>
                              <a:srgbClr val="202122"/>
                            </a:solidFill>
                            <a:latin typeface="Cambria Math" panose="02040503050406030204" pitchFamily="18" charset="0"/>
                            <a:ea typeface="Cambria Math" panose="02040503050406030204" pitchFamily="18" charset="0"/>
                          </a:rPr>
                          <m:t>53710</m:t>
                        </m:r>
                      </m:e>
                      <m:sub>
                        <m:r>
                          <a:rPr lang="en-US" sz="2000" b="0" i="1" dirty="0" smtClean="0">
                            <a:solidFill>
                              <a:srgbClr val="202122"/>
                            </a:solidFill>
                            <a:latin typeface="Cambria Math" panose="02040503050406030204" pitchFamily="18" charset="0"/>
                            <a:ea typeface="Cambria Math" panose="02040503050406030204" pitchFamily="18" charset="0"/>
                          </a:rPr>
                          <m:t>10</m:t>
                        </m:r>
                      </m:sub>
                    </m:sSub>
                  </m:oMath>
                </a14:m>
                <a:endParaRPr lang="en-US" sz="2000" dirty="0">
                  <a:solidFill>
                    <a:srgbClr val="202122"/>
                  </a:solidFill>
                  <a:latin typeface="Arial" panose="020B0604020202020204" pitchFamily="34" charset="0"/>
                </a:endParaRPr>
              </a:p>
              <a:p>
                <a:pPr lvl="1">
                  <a:lnSpc>
                    <a:spcPct val="110000"/>
                  </a:lnSpc>
                </a:pPr>
                <a14:m>
                  <m:oMath xmlns:m="http://schemas.openxmlformats.org/officeDocument/2006/math">
                    <m:sSub>
                      <m:sSubPr>
                        <m:ctrlPr>
                          <a:rPr lang="en-US" sz="2000" b="0" i="1" dirty="0" smtClean="0">
                            <a:solidFill>
                              <a:srgbClr val="202122"/>
                            </a:solidFill>
                            <a:latin typeface="Cambria Math" panose="02040503050406030204" pitchFamily="18" charset="0"/>
                          </a:rPr>
                        </m:ctrlPr>
                      </m:sSubPr>
                      <m:e>
                        <m:r>
                          <a:rPr lang="en-US" sz="2000" b="0" i="1" dirty="0" smtClean="0">
                            <a:solidFill>
                              <a:srgbClr val="202122"/>
                            </a:solidFill>
                            <a:latin typeface="Cambria Math" panose="02040503050406030204" pitchFamily="18" charset="0"/>
                          </a:rPr>
                          <m:t>1</m:t>
                        </m:r>
                        <m:r>
                          <a:rPr lang="en-US" sz="2000" b="0" i="1" dirty="0" smtClean="0">
                            <a:solidFill>
                              <a:srgbClr val="202122"/>
                            </a:solidFill>
                            <a:latin typeface="Cambria Math" panose="02040503050406030204" pitchFamily="18" charset="0"/>
                          </a:rPr>
                          <m:t>𝐵</m:t>
                        </m:r>
                        <m:r>
                          <a:rPr lang="en-US" sz="2000" b="0" i="1" dirty="0" smtClean="0">
                            <a:solidFill>
                              <a:srgbClr val="202122"/>
                            </a:solidFill>
                            <a:latin typeface="Cambria Math" panose="02040503050406030204" pitchFamily="18" charset="0"/>
                          </a:rPr>
                          <m:t>7</m:t>
                        </m:r>
                        <m:r>
                          <a:rPr lang="en-US" sz="2000" b="0" i="1" dirty="0" smtClean="0">
                            <a:solidFill>
                              <a:srgbClr val="202122"/>
                            </a:solidFill>
                            <a:latin typeface="Cambria Math" panose="02040503050406030204" pitchFamily="18" charset="0"/>
                          </a:rPr>
                          <m:t>𝐹</m:t>
                        </m:r>
                      </m:e>
                      <m:sub>
                        <m:r>
                          <a:rPr lang="en-US" sz="2000" b="0" i="1" dirty="0" smtClean="0">
                            <a:solidFill>
                              <a:srgbClr val="202122"/>
                            </a:solidFill>
                            <a:latin typeface="Cambria Math" panose="02040503050406030204" pitchFamily="18" charset="0"/>
                          </a:rPr>
                          <m:t>16</m:t>
                        </m:r>
                      </m:sub>
                    </m:sSub>
                    <m:r>
                      <a:rPr lang="en-US" sz="2000" b="0" i="1" dirty="0" smtClean="0">
                        <a:solidFill>
                          <a:srgbClr val="202122"/>
                        </a:solidFill>
                        <a:latin typeface="Cambria Math" panose="02040503050406030204" pitchFamily="18" charset="0"/>
                      </a:rPr>
                      <m:t>=1</m:t>
                    </m:r>
                    <m:r>
                      <a:rPr lang="en-US" sz="2000" b="0" i="1" dirty="0" smtClean="0">
                        <a:solidFill>
                          <a:srgbClr val="202122"/>
                        </a:solidFill>
                        <a:latin typeface="Cambria Math" panose="02040503050406030204" pitchFamily="18" charset="0"/>
                        <a:ea typeface="Cambria Math" panose="02040503050406030204" pitchFamily="18" charset="0"/>
                      </a:rPr>
                      <m:t>×</m:t>
                    </m:r>
                    <m:sSup>
                      <m:sSupPr>
                        <m:ctrlPr>
                          <a:rPr lang="en-US" sz="2000" b="0" i="1" dirty="0" smtClean="0">
                            <a:solidFill>
                              <a:srgbClr val="202122"/>
                            </a:solidFill>
                            <a:latin typeface="Cambria Math" panose="02040503050406030204" pitchFamily="18" charset="0"/>
                            <a:ea typeface="Cambria Math" panose="02040503050406030204" pitchFamily="18" charset="0"/>
                          </a:rPr>
                        </m:ctrlPr>
                      </m:sSupPr>
                      <m:e>
                        <m:r>
                          <a:rPr lang="en-US" sz="2000" b="0" i="1" dirty="0" smtClean="0">
                            <a:solidFill>
                              <a:srgbClr val="202122"/>
                            </a:solidFill>
                            <a:latin typeface="Cambria Math" panose="02040503050406030204" pitchFamily="18" charset="0"/>
                            <a:ea typeface="Cambria Math" panose="02040503050406030204" pitchFamily="18" charset="0"/>
                          </a:rPr>
                          <m:t>16</m:t>
                        </m:r>
                      </m:e>
                      <m:sup>
                        <m:r>
                          <a:rPr lang="en-US" sz="2000" b="0" i="1" dirty="0" smtClean="0">
                            <a:solidFill>
                              <a:srgbClr val="202122"/>
                            </a:solidFill>
                            <a:latin typeface="Cambria Math" panose="02040503050406030204" pitchFamily="18" charset="0"/>
                            <a:ea typeface="Cambria Math" panose="02040503050406030204" pitchFamily="18" charset="0"/>
                          </a:rPr>
                          <m:t>3</m:t>
                        </m:r>
                      </m:sup>
                    </m:sSup>
                    <m:r>
                      <a:rPr lang="en-US" sz="2000" b="0" i="1" dirty="0" smtClean="0">
                        <a:solidFill>
                          <a:srgbClr val="202122"/>
                        </a:solidFill>
                        <a:latin typeface="Cambria Math" panose="02040503050406030204" pitchFamily="18" charset="0"/>
                        <a:ea typeface="Cambria Math" panose="02040503050406030204" pitchFamily="18" charset="0"/>
                      </a:rPr>
                      <m:t>+11×</m:t>
                    </m:r>
                    <m:sSup>
                      <m:sSupPr>
                        <m:ctrlPr>
                          <a:rPr lang="en-US" sz="2000" b="0" i="1" dirty="0" smtClean="0">
                            <a:solidFill>
                              <a:srgbClr val="202122"/>
                            </a:solidFill>
                            <a:latin typeface="Cambria Math" panose="02040503050406030204" pitchFamily="18" charset="0"/>
                            <a:ea typeface="Cambria Math" panose="02040503050406030204" pitchFamily="18" charset="0"/>
                          </a:rPr>
                        </m:ctrlPr>
                      </m:sSupPr>
                      <m:e>
                        <m:r>
                          <a:rPr lang="en-US" sz="2000" b="0" i="1" dirty="0" smtClean="0">
                            <a:solidFill>
                              <a:srgbClr val="202122"/>
                            </a:solidFill>
                            <a:latin typeface="Cambria Math" panose="02040503050406030204" pitchFamily="18" charset="0"/>
                            <a:ea typeface="Cambria Math" panose="02040503050406030204" pitchFamily="18" charset="0"/>
                          </a:rPr>
                          <m:t>16</m:t>
                        </m:r>
                      </m:e>
                      <m:sup>
                        <m:r>
                          <a:rPr lang="en-US" sz="2000" b="0" i="1" dirty="0" smtClean="0">
                            <a:solidFill>
                              <a:srgbClr val="202122"/>
                            </a:solidFill>
                            <a:latin typeface="Cambria Math" panose="02040503050406030204" pitchFamily="18" charset="0"/>
                            <a:ea typeface="Cambria Math" panose="02040503050406030204" pitchFamily="18" charset="0"/>
                          </a:rPr>
                          <m:t>2</m:t>
                        </m:r>
                      </m:sup>
                    </m:sSup>
                    <m:r>
                      <a:rPr lang="en-US" sz="2000" b="0" i="1" dirty="0" smtClean="0">
                        <a:solidFill>
                          <a:srgbClr val="202122"/>
                        </a:solidFill>
                        <a:latin typeface="Cambria Math" panose="02040503050406030204" pitchFamily="18" charset="0"/>
                        <a:ea typeface="Cambria Math" panose="02040503050406030204" pitchFamily="18" charset="0"/>
                      </a:rPr>
                      <m:t>+7×</m:t>
                    </m:r>
                    <m:sSup>
                      <m:sSupPr>
                        <m:ctrlPr>
                          <a:rPr lang="en-US" sz="2000" b="0" i="1" dirty="0" smtClean="0">
                            <a:solidFill>
                              <a:srgbClr val="202122"/>
                            </a:solidFill>
                            <a:latin typeface="Cambria Math" panose="02040503050406030204" pitchFamily="18" charset="0"/>
                            <a:ea typeface="Cambria Math" panose="02040503050406030204" pitchFamily="18" charset="0"/>
                          </a:rPr>
                        </m:ctrlPr>
                      </m:sSupPr>
                      <m:e>
                        <m:r>
                          <a:rPr lang="en-US" sz="2000" b="0" i="1" dirty="0" smtClean="0">
                            <a:solidFill>
                              <a:srgbClr val="202122"/>
                            </a:solidFill>
                            <a:latin typeface="Cambria Math" panose="02040503050406030204" pitchFamily="18" charset="0"/>
                            <a:ea typeface="Cambria Math" panose="02040503050406030204" pitchFamily="18" charset="0"/>
                          </a:rPr>
                          <m:t>16</m:t>
                        </m:r>
                      </m:e>
                      <m:sup>
                        <m:r>
                          <a:rPr lang="en-US" sz="2000" b="0" i="1" dirty="0" smtClean="0">
                            <a:solidFill>
                              <a:srgbClr val="202122"/>
                            </a:solidFill>
                            <a:latin typeface="Cambria Math" panose="02040503050406030204" pitchFamily="18" charset="0"/>
                            <a:ea typeface="Cambria Math" panose="02040503050406030204" pitchFamily="18" charset="0"/>
                          </a:rPr>
                          <m:t>1</m:t>
                        </m:r>
                      </m:sup>
                    </m:sSup>
                    <m:r>
                      <a:rPr lang="en-US" sz="2000" b="0" i="1" dirty="0" smtClean="0">
                        <a:solidFill>
                          <a:srgbClr val="202122"/>
                        </a:solidFill>
                        <a:latin typeface="Cambria Math" panose="02040503050406030204" pitchFamily="18" charset="0"/>
                        <a:ea typeface="Cambria Math" panose="02040503050406030204" pitchFamily="18" charset="0"/>
                      </a:rPr>
                      <m:t>+15×</m:t>
                    </m:r>
                    <m:sSup>
                      <m:sSupPr>
                        <m:ctrlPr>
                          <a:rPr lang="en-US" sz="2000" b="0" i="1" dirty="0" smtClean="0">
                            <a:solidFill>
                              <a:srgbClr val="202122"/>
                            </a:solidFill>
                            <a:latin typeface="Cambria Math" panose="02040503050406030204" pitchFamily="18" charset="0"/>
                            <a:ea typeface="Cambria Math" panose="02040503050406030204" pitchFamily="18" charset="0"/>
                          </a:rPr>
                        </m:ctrlPr>
                      </m:sSupPr>
                      <m:e>
                        <m:r>
                          <a:rPr lang="en-US" sz="2000" b="0" i="1" dirty="0" smtClean="0">
                            <a:solidFill>
                              <a:srgbClr val="202122"/>
                            </a:solidFill>
                            <a:latin typeface="Cambria Math" panose="02040503050406030204" pitchFamily="18" charset="0"/>
                            <a:ea typeface="Cambria Math" panose="02040503050406030204" pitchFamily="18" charset="0"/>
                          </a:rPr>
                          <m:t>16</m:t>
                        </m:r>
                      </m:e>
                      <m:sup>
                        <m:r>
                          <a:rPr lang="en-US" sz="2000" b="0" i="1" dirty="0" smtClean="0">
                            <a:solidFill>
                              <a:srgbClr val="202122"/>
                            </a:solidFill>
                            <a:latin typeface="Cambria Math" panose="02040503050406030204" pitchFamily="18" charset="0"/>
                            <a:ea typeface="Cambria Math" panose="02040503050406030204" pitchFamily="18" charset="0"/>
                          </a:rPr>
                          <m:t>0</m:t>
                        </m:r>
                      </m:sup>
                    </m:sSup>
                    <m:r>
                      <a:rPr lang="en-US" sz="2000" b="0" i="1" dirty="0" smtClean="0">
                        <a:solidFill>
                          <a:srgbClr val="202122"/>
                        </a:solidFill>
                        <a:latin typeface="Cambria Math" panose="02040503050406030204" pitchFamily="18" charset="0"/>
                        <a:ea typeface="Cambria Math" panose="02040503050406030204" pitchFamily="18" charset="0"/>
                      </a:rPr>
                      <m:t>=</m:t>
                    </m:r>
                    <m:sSub>
                      <m:sSubPr>
                        <m:ctrlPr>
                          <a:rPr lang="en-US" sz="2000" b="0" i="1" dirty="0" smtClean="0">
                            <a:solidFill>
                              <a:srgbClr val="202122"/>
                            </a:solidFill>
                            <a:latin typeface="Cambria Math" panose="02040503050406030204" pitchFamily="18" charset="0"/>
                            <a:ea typeface="Cambria Math" panose="02040503050406030204" pitchFamily="18" charset="0"/>
                          </a:rPr>
                        </m:ctrlPr>
                      </m:sSubPr>
                      <m:e>
                        <m:r>
                          <a:rPr lang="en-US" sz="2000" b="0" i="1" dirty="0" smtClean="0">
                            <a:solidFill>
                              <a:srgbClr val="202122"/>
                            </a:solidFill>
                            <a:latin typeface="Cambria Math" panose="02040503050406030204" pitchFamily="18" charset="0"/>
                            <a:ea typeface="Cambria Math" panose="02040503050406030204" pitchFamily="18" charset="0"/>
                          </a:rPr>
                          <m:t>7039</m:t>
                        </m:r>
                      </m:e>
                      <m:sub>
                        <m:r>
                          <a:rPr lang="en-US" sz="2000" b="0" i="1" dirty="0" smtClean="0">
                            <a:solidFill>
                              <a:srgbClr val="202122"/>
                            </a:solidFill>
                            <a:latin typeface="Cambria Math" panose="02040503050406030204" pitchFamily="18" charset="0"/>
                            <a:ea typeface="Cambria Math" panose="02040503050406030204" pitchFamily="18" charset="0"/>
                          </a:rPr>
                          <m:t>10</m:t>
                        </m:r>
                      </m:sub>
                    </m:sSub>
                  </m:oMath>
                </a14:m>
                <a:endParaRPr lang="en-US" sz="2000" dirty="0">
                  <a:solidFill>
                    <a:srgbClr val="202122"/>
                  </a:solidFill>
                  <a:latin typeface="Arial" panose="020B0604020202020204" pitchFamily="34" charset="0"/>
                </a:endParaRPr>
              </a:p>
              <a:p>
                <a:pPr lvl="1">
                  <a:lnSpc>
                    <a:spcPct val="110000"/>
                  </a:lnSpc>
                </a:pPr>
                <a14:m>
                  <m:oMath xmlns:m="http://schemas.openxmlformats.org/officeDocument/2006/math">
                    <m:sSub>
                      <m:sSubPr>
                        <m:ctrlPr>
                          <a:rPr lang="en-US" sz="2000" b="0" i="1" dirty="0" smtClean="0">
                            <a:solidFill>
                              <a:srgbClr val="202122"/>
                            </a:solidFill>
                            <a:latin typeface="Cambria Math" panose="02040503050406030204" pitchFamily="18" charset="0"/>
                          </a:rPr>
                        </m:ctrlPr>
                      </m:sSubPr>
                      <m:e>
                        <m:r>
                          <a:rPr lang="en-US" sz="2000" b="0" i="1" dirty="0" smtClean="0">
                            <a:solidFill>
                              <a:srgbClr val="202122"/>
                            </a:solidFill>
                            <a:latin typeface="Cambria Math" panose="02040503050406030204" pitchFamily="18" charset="0"/>
                          </a:rPr>
                          <m:t>47</m:t>
                        </m:r>
                      </m:e>
                      <m:sub>
                        <m:r>
                          <a:rPr lang="en-US" sz="2000" b="0" i="1" dirty="0" smtClean="0">
                            <a:solidFill>
                              <a:srgbClr val="202122"/>
                            </a:solidFill>
                            <a:latin typeface="Cambria Math" panose="02040503050406030204" pitchFamily="18" charset="0"/>
                          </a:rPr>
                          <m:t>16</m:t>
                        </m:r>
                      </m:sub>
                    </m:sSub>
                    <m:r>
                      <a:rPr lang="en-US" sz="2000" b="0" i="1" dirty="0" smtClean="0">
                        <a:solidFill>
                          <a:srgbClr val="202122"/>
                        </a:solidFill>
                        <a:latin typeface="Cambria Math" panose="02040503050406030204" pitchFamily="18" charset="0"/>
                      </a:rPr>
                      <m:t>=4</m:t>
                    </m:r>
                    <m:r>
                      <a:rPr lang="en-US" sz="2000" b="0" i="1" dirty="0" smtClean="0">
                        <a:solidFill>
                          <a:srgbClr val="202122"/>
                        </a:solidFill>
                        <a:latin typeface="Cambria Math" panose="02040503050406030204" pitchFamily="18" charset="0"/>
                        <a:ea typeface="Cambria Math" panose="02040503050406030204" pitchFamily="18" charset="0"/>
                      </a:rPr>
                      <m:t>×</m:t>
                    </m:r>
                    <m:sSup>
                      <m:sSupPr>
                        <m:ctrlPr>
                          <a:rPr lang="en-US" sz="2000" b="0" i="1" dirty="0" smtClean="0">
                            <a:solidFill>
                              <a:srgbClr val="202122"/>
                            </a:solidFill>
                            <a:latin typeface="Cambria Math" panose="02040503050406030204" pitchFamily="18" charset="0"/>
                            <a:ea typeface="Cambria Math" panose="02040503050406030204" pitchFamily="18" charset="0"/>
                          </a:rPr>
                        </m:ctrlPr>
                      </m:sSupPr>
                      <m:e>
                        <m:r>
                          <a:rPr lang="en-US" sz="2000" b="0" i="1" dirty="0" smtClean="0">
                            <a:solidFill>
                              <a:srgbClr val="202122"/>
                            </a:solidFill>
                            <a:latin typeface="Cambria Math" panose="02040503050406030204" pitchFamily="18" charset="0"/>
                            <a:ea typeface="Cambria Math" panose="02040503050406030204" pitchFamily="18" charset="0"/>
                          </a:rPr>
                          <m:t>16</m:t>
                        </m:r>
                      </m:e>
                      <m:sup>
                        <m:r>
                          <a:rPr lang="en-US" sz="2000" b="0" i="1" dirty="0" smtClean="0">
                            <a:solidFill>
                              <a:srgbClr val="202122"/>
                            </a:solidFill>
                            <a:latin typeface="Cambria Math" panose="02040503050406030204" pitchFamily="18" charset="0"/>
                            <a:ea typeface="Cambria Math" panose="02040503050406030204" pitchFamily="18" charset="0"/>
                          </a:rPr>
                          <m:t>1</m:t>
                        </m:r>
                      </m:sup>
                    </m:sSup>
                    <m:r>
                      <a:rPr lang="en-US" sz="2000" b="0" i="1" dirty="0" smtClean="0">
                        <a:solidFill>
                          <a:srgbClr val="202122"/>
                        </a:solidFill>
                        <a:latin typeface="Cambria Math" panose="02040503050406030204" pitchFamily="18" charset="0"/>
                        <a:ea typeface="Cambria Math" panose="02040503050406030204" pitchFamily="18" charset="0"/>
                      </a:rPr>
                      <m:t>+7×</m:t>
                    </m:r>
                    <m:sSup>
                      <m:sSupPr>
                        <m:ctrlPr>
                          <a:rPr lang="en-US" sz="2000" b="0" i="1" dirty="0" smtClean="0">
                            <a:solidFill>
                              <a:srgbClr val="202122"/>
                            </a:solidFill>
                            <a:latin typeface="Cambria Math" panose="02040503050406030204" pitchFamily="18" charset="0"/>
                            <a:ea typeface="Cambria Math" panose="02040503050406030204" pitchFamily="18" charset="0"/>
                          </a:rPr>
                        </m:ctrlPr>
                      </m:sSupPr>
                      <m:e>
                        <m:r>
                          <a:rPr lang="en-US" sz="2000" b="0" i="1" dirty="0" smtClean="0">
                            <a:solidFill>
                              <a:srgbClr val="202122"/>
                            </a:solidFill>
                            <a:latin typeface="Cambria Math" panose="02040503050406030204" pitchFamily="18" charset="0"/>
                            <a:ea typeface="Cambria Math" panose="02040503050406030204" pitchFamily="18" charset="0"/>
                          </a:rPr>
                          <m:t>16</m:t>
                        </m:r>
                      </m:e>
                      <m:sup>
                        <m:r>
                          <a:rPr lang="en-US" sz="2000" b="0" i="1" dirty="0" smtClean="0">
                            <a:solidFill>
                              <a:srgbClr val="202122"/>
                            </a:solidFill>
                            <a:latin typeface="Cambria Math" panose="02040503050406030204" pitchFamily="18" charset="0"/>
                            <a:ea typeface="Cambria Math" panose="02040503050406030204" pitchFamily="18" charset="0"/>
                          </a:rPr>
                          <m:t>0</m:t>
                        </m:r>
                      </m:sup>
                    </m:sSup>
                    <m:r>
                      <a:rPr lang="en-US" sz="2000" b="0" i="1" dirty="0" smtClean="0">
                        <a:solidFill>
                          <a:srgbClr val="202122"/>
                        </a:solidFill>
                        <a:latin typeface="Cambria Math" panose="02040503050406030204" pitchFamily="18" charset="0"/>
                        <a:ea typeface="Cambria Math" panose="02040503050406030204" pitchFamily="18" charset="0"/>
                      </a:rPr>
                      <m:t>=</m:t>
                    </m:r>
                    <m:sSub>
                      <m:sSubPr>
                        <m:ctrlPr>
                          <a:rPr lang="en-US" sz="2000" b="0" i="1" dirty="0" smtClean="0">
                            <a:solidFill>
                              <a:srgbClr val="202122"/>
                            </a:solidFill>
                            <a:latin typeface="Cambria Math" panose="02040503050406030204" pitchFamily="18" charset="0"/>
                            <a:ea typeface="Cambria Math" panose="02040503050406030204" pitchFamily="18" charset="0"/>
                          </a:rPr>
                        </m:ctrlPr>
                      </m:sSubPr>
                      <m:e>
                        <m:r>
                          <a:rPr lang="en-US" sz="2000" b="0" i="1" dirty="0" smtClean="0">
                            <a:solidFill>
                              <a:srgbClr val="202122"/>
                            </a:solidFill>
                            <a:latin typeface="Cambria Math" panose="02040503050406030204" pitchFamily="18" charset="0"/>
                            <a:ea typeface="Cambria Math" panose="02040503050406030204" pitchFamily="18" charset="0"/>
                          </a:rPr>
                          <m:t>71</m:t>
                        </m:r>
                      </m:e>
                      <m:sub>
                        <m:r>
                          <a:rPr lang="en-US" sz="2000" b="0" i="1" dirty="0" smtClean="0">
                            <a:solidFill>
                              <a:srgbClr val="202122"/>
                            </a:solidFill>
                            <a:latin typeface="Cambria Math" panose="02040503050406030204" pitchFamily="18" charset="0"/>
                            <a:ea typeface="Cambria Math" panose="02040503050406030204" pitchFamily="18" charset="0"/>
                          </a:rPr>
                          <m:t>10</m:t>
                        </m:r>
                      </m:sub>
                    </m:sSub>
                  </m:oMath>
                </a14:m>
                <a:r>
                  <a:rPr lang="en-US" sz="2000" dirty="0">
                    <a:solidFill>
                      <a:srgbClr val="202122"/>
                    </a:solidFill>
                    <a:latin typeface="Arial" panose="020B0604020202020204" pitchFamily="34" charset="0"/>
                  </a:rPr>
                  <a:t> </a:t>
                </a:r>
              </a:p>
            </p:txBody>
          </p:sp>
        </mc:Choice>
        <mc:Fallback xmlns="">
          <p:sp>
            <p:nvSpPr>
              <p:cNvPr id="3" name="Content Placeholder 2">
                <a:extLst>
                  <a:ext uri="{FF2B5EF4-FFF2-40B4-BE49-F238E27FC236}">
                    <a16:creationId xmlns:a16="http://schemas.microsoft.com/office/drawing/2014/main" id="{D4878FD5-6C86-46A9-6298-7C09ED265C5C}"/>
                  </a:ext>
                </a:extLst>
              </p:cNvPr>
              <p:cNvSpPr>
                <a:spLocks noGrp="1" noRot="1" noChangeAspect="1" noMove="1" noResize="1" noEditPoints="1" noAdjustHandles="1" noChangeArrowheads="1" noChangeShapeType="1" noTextEdit="1"/>
              </p:cNvSpPr>
              <p:nvPr>
                <p:ph idx="1"/>
              </p:nvPr>
            </p:nvSpPr>
            <p:spPr>
              <a:xfrm>
                <a:off x="612646" y="1289830"/>
                <a:ext cx="10653578" cy="5019530"/>
              </a:xfrm>
              <a:blipFill>
                <a:blip r:embed="rId3"/>
                <a:stretch>
                  <a:fillRect l="-476" t="-505"/>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2D6D01EA-410D-39DF-08CB-09195980E58D}"/>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ANSWER</a:t>
            </a:r>
          </a:p>
        </p:txBody>
      </p:sp>
      <p:sp>
        <p:nvSpPr>
          <p:cNvPr id="11" name="Slide Number Placeholder 10">
            <a:extLst>
              <a:ext uri="{FF2B5EF4-FFF2-40B4-BE49-F238E27FC236}">
                <a16:creationId xmlns:a16="http://schemas.microsoft.com/office/drawing/2014/main" id="{6D956CC7-C084-B746-0F81-CE8835EA08FF}"/>
              </a:ext>
            </a:extLst>
          </p:cNvPr>
          <p:cNvSpPr>
            <a:spLocks noGrp="1"/>
          </p:cNvSpPr>
          <p:nvPr>
            <p:ph type="sldNum" sz="quarter" idx="12"/>
          </p:nvPr>
        </p:nvSpPr>
        <p:spPr/>
        <p:txBody>
          <a:bodyPr/>
          <a:lstStyle/>
          <a:p>
            <a:fld id="{CC057153-B650-4DEB-B370-79DDCFDCE934}" type="slidenum">
              <a:rPr lang="en-US" smtClean="0"/>
              <a:t>72</a:t>
            </a:fld>
            <a:endParaRPr lang="en-US"/>
          </a:p>
        </p:txBody>
      </p:sp>
      <p:sp>
        <p:nvSpPr>
          <p:cNvPr id="2" name="TextBox 1">
            <a:extLst>
              <a:ext uri="{FF2B5EF4-FFF2-40B4-BE49-F238E27FC236}">
                <a16:creationId xmlns:a16="http://schemas.microsoft.com/office/drawing/2014/main" id="{CE92590E-9695-40ED-7753-F5EB1ACC8AE7}"/>
              </a:ext>
            </a:extLst>
          </p:cNvPr>
          <p:cNvSpPr txBox="1"/>
          <p:nvPr/>
        </p:nvSpPr>
        <p:spPr>
          <a:xfrm>
            <a:off x="9785508" y="119015"/>
            <a:ext cx="2294667" cy="400110"/>
          </a:xfrm>
          <a:prstGeom prst="rect">
            <a:avLst/>
          </a:prstGeom>
          <a:noFill/>
        </p:spPr>
        <p:txBody>
          <a:bodyPr wrap="none" rtlCol="0">
            <a:spAutoFit/>
          </a:bodyPr>
          <a:lstStyle/>
          <a:p>
            <a:r>
              <a:rPr lang="en-US" sz="2000" b="1" dirty="0"/>
              <a:t>A,  B,  C,  D,  E,   F</a:t>
            </a:r>
          </a:p>
        </p:txBody>
      </p:sp>
      <p:sp>
        <p:nvSpPr>
          <p:cNvPr id="4" name="TextBox 3">
            <a:extLst>
              <a:ext uri="{FF2B5EF4-FFF2-40B4-BE49-F238E27FC236}">
                <a16:creationId xmlns:a16="http://schemas.microsoft.com/office/drawing/2014/main" id="{9CE342C8-605B-4D5F-2D35-B6D40647C1C1}"/>
              </a:ext>
            </a:extLst>
          </p:cNvPr>
          <p:cNvSpPr txBox="1"/>
          <p:nvPr/>
        </p:nvSpPr>
        <p:spPr>
          <a:xfrm>
            <a:off x="9756012" y="519125"/>
            <a:ext cx="2435988" cy="400110"/>
          </a:xfrm>
          <a:prstGeom prst="rect">
            <a:avLst/>
          </a:prstGeom>
          <a:noFill/>
        </p:spPr>
        <p:txBody>
          <a:bodyPr wrap="none" rtlCol="0">
            <a:spAutoFit/>
          </a:bodyPr>
          <a:lstStyle/>
          <a:p>
            <a:r>
              <a:rPr lang="en-US" sz="2000" b="1" dirty="0"/>
              <a:t>10, 11, 12, 13, 14, 15</a:t>
            </a:r>
          </a:p>
        </p:txBody>
      </p:sp>
    </p:spTree>
    <p:extLst>
      <p:ext uri="{BB962C8B-B14F-4D97-AF65-F5344CB8AC3E}">
        <p14:creationId xmlns:p14="http://schemas.microsoft.com/office/powerpoint/2010/main" val="34557635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8EA68-3BB5-FBA1-22B3-9C6AB5971E2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C8EAE18D-81A1-DB36-1EDE-D31E6D479AFC}"/>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Decimal to hexadecimal conversion</a:t>
            </a:r>
          </a:p>
        </p:txBody>
      </p:sp>
      <p:sp>
        <p:nvSpPr>
          <p:cNvPr id="11" name="Slide Number Placeholder 10">
            <a:extLst>
              <a:ext uri="{FF2B5EF4-FFF2-40B4-BE49-F238E27FC236}">
                <a16:creationId xmlns:a16="http://schemas.microsoft.com/office/drawing/2014/main" id="{7131E689-8EC2-086E-3C16-B9214CBE9C09}"/>
              </a:ext>
            </a:extLst>
          </p:cNvPr>
          <p:cNvSpPr>
            <a:spLocks noGrp="1"/>
          </p:cNvSpPr>
          <p:nvPr>
            <p:ph type="sldNum" sz="quarter" idx="12"/>
          </p:nvPr>
        </p:nvSpPr>
        <p:spPr/>
        <p:txBody>
          <a:bodyPr/>
          <a:lstStyle/>
          <a:p>
            <a:fld id="{CC057153-B650-4DEB-B370-79DDCFDCE934}" type="slidenum">
              <a:rPr lang="en-US" smtClean="0"/>
              <a:t>73</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E08342FB-CF61-691B-A29A-B2906008D2A6}"/>
                  </a:ext>
                </a:extLst>
              </p:cNvPr>
              <p:cNvSpPr>
                <a:spLocks noGrp="1"/>
              </p:cNvSpPr>
              <p:nvPr>
                <p:ph idx="1"/>
              </p:nvPr>
            </p:nvSpPr>
            <p:spPr>
              <a:xfrm>
                <a:off x="612647" y="1471617"/>
                <a:ext cx="10653579" cy="5062786"/>
              </a:xfrm>
            </p:spPr>
            <p:txBody>
              <a:bodyPr>
                <a:normAutofit/>
              </a:bodyPr>
              <a:lstStyle/>
              <a:p>
                <a:r>
                  <a:rPr lang="en-US" dirty="0"/>
                  <a:t>Similarly to converting from decimal to binary, we will now repeatedly divide by 16 and the remainder is converted to hexadecimal and goes to the corresponding column from right to left.</a:t>
                </a:r>
              </a:p>
              <a:p>
                <a:r>
                  <a:rPr lang="en-US" dirty="0"/>
                  <a:t>Example: Convert the decimal number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333</m:t>
                        </m:r>
                      </m:e>
                      <m:sub>
                        <m:r>
                          <a:rPr lang="en-US" b="0" i="1" smtClean="0">
                            <a:latin typeface="Cambria Math" panose="02040503050406030204" pitchFamily="18" charset="0"/>
                          </a:rPr>
                          <m:t>10</m:t>
                        </m:r>
                      </m:sub>
                    </m:sSub>
                  </m:oMath>
                </a14:m>
                <a:r>
                  <a:rPr lang="en-US" dirty="0"/>
                  <a:t> to hexadecimal.</a:t>
                </a:r>
              </a:p>
              <a:p>
                <a:pPr lvl="1"/>
                <a:endParaRPr lang="en-US" sz="2000" dirty="0"/>
              </a:p>
            </p:txBody>
          </p:sp>
        </mc:Choice>
        <mc:Fallback xmlns="">
          <p:sp>
            <p:nvSpPr>
              <p:cNvPr id="4" name="Content Placeholder 3">
                <a:extLst>
                  <a:ext uri="{FF2B5EF4-FFF2-40B4-BE49-F238E27FC236}">
                    <a16:creationId xmlns:a16="http://schemas.microsoft.com/office/drawing/2014/main" id="{E08342FB-CF61-691B-A29A-B2906008D2A6}"/>
                  </a:ext>
                </a:extLst>
              </p:cNvPr>
              <p:cNvSpPr>
                <a:spLocks noGrp="1" noRot="1" noChangeAspect="1" noMove="1" noResize="1" noEditPoints="1" noAdjustHandles="1" noChangeArrowheads="1" noChangeShapeType="1" noTextEdit="1"/>
              </p:cNvSpPr>
              <p:nvPr>
                <p:ph idx="1"/>
              </p:nvPr>
            </p:nvSpPr>
            <p:spPr>
              <a:xfrm>
                <a:off x="612647" y="1471617"/>
                <a:ext cx="10653579" cy="5062786"/>
              </a:xfrm>
              <a:blipFill>
                <a:blip r:embed="rId3"/>
                <a:stretch>
                  <a:fillRect l="-476" r="-1071"/>
                </a:stretch>
              </a:blipFill>
            </p:spPr>
            <p:txBody>
              <a:bodyPr/>
              <a:lstStyle/>
              <a:p>
                <a:r>
                  <a:rPr lang="en-US">
                    <a:noFill/>
                  </a:rPr>
                  <a:t> </a:t>
                </a:r>
              </a:p>
            </p:txBody>
          </p:sp>
        </mc:Fallback>
      </mc:AlternateContent>
      <p:graphicFrame>
        <p:nvGraphicFramePr>
          <p:cNvPr id="7" name="Table 6">
            <a:extLst>
              <a:ext uri="{FF2B5EF4-FFF2-40B4-BE49-F238E27FC236}">
                <a16:creationId xmlns:a16="http://schemas.microsoft.com/office/drawing/2014/main" id="{E01A4859-7F99-37F8-B52B-CC72C48F88B1}"/>
              </a:ext>
            </a:extLst>
          </p:cNvPr>
          <p:cNvGraphicFramePr>
            <a:graphicFrameLocks noGrp="1"/>
          </p:cNvGraphicFramePr>
          <p:nvPr>
            <p:extLst>
              <p:ext uri="{D42A27DB-BD31-4B8C-83A1-F6EECF244321}">
                <p14:modId xmlns:p14="http://schemas.microsoft.com/office/powerpoint/2010/main" val="925382529"/>
              </p:ext>
            </p:extLst>
          </p:nvPr>
        </p:nvGraphicFramePr>
        <p:xfrm>
          <a:off x="9229725" y="2502874"/>
          <a:ext cx="2962275" cy="1895217"/>
        </p:xfrm>
        <a:graphic>
          <a:graphicData uri="http://schemas.openxmlformats.org/drawingml/2006/table">
            <a:tbl>
              <a:tblPr firstRow="1" bandRow="1">
                <a:tableStyleId>{5940675A-B579-460E-94D1-54222C63F5DA}</a:tableStyleId>
              </a:tblPr>
              <a:tblGrid>
                <a:gridCol w="973728">
                  <a:extLst>
                    <a:ext uri="{9D8B030D-6E8A-4147-A177-3AD203B41FA5}">
                      <a16:colId xmlns:a16="http://schemas.microsoft.com/office/drawing/2014/main" val="3162168177"/>
                    </a:ext>
                  </a:extLst>
                </a:gridCol>
                <a:gridCol w="1386523">
                  <a:extLst>
                    <a:ext uri="{9D8B030D-6E8A-4147-A177-3AD203B41FA5}">
                      <a16:colId xmlns:a16="http://schemas.microsoft.com/office/drawing/2014/main" val="996794551"/>
                    </a:ext>
                  </a:extLst>
                </a:gridCol>
                <a:gridCol w="602024">
                  <a:extLst>
                    <a:ext uri="{9D8B030D-6E8A-4147-A177-3AD203B41FA5}">
                      <a16:colId xmlns:a16="http://schemas.microsoft.com/office/drawing/2014/main" val="2925608002"/>
                    </a:ext>
                  </a:extLst>
                </a:gridCol>
              </a:tblGrid>
              <a:tr h="698238">
                <a:tc>
                  <a:txBody>
                    <a:bodyPr/>
                    <a:lstStyle/>
                    <a:p>
                      <a:r>
                        <a:rPr lang="en-US" sz="1400" b="1" dirty="0"/>
                        <a:t>Divide by 16</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28386680"/>
                  </a:ext>
                </a:extLst>
              </a:tr>
              <a:tr h="398993">
                <a:tc>
                  <a:txBody>
                    <a:bodyPr/>
                    <a:lstStyle/>
                    <a:p>
                      <a:pPr algn="ctr"/>
                      <a:r>
                        <a:rPr lang="en-US" sz="1400" dirty="0"/>
                        <a:t>333</a:t>
                      </a:r>
                    </a:p>
                  </a:txBody>
                  <a:tcP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90906196"/>
                  </a:ext>
                </a:extLst>
              </a:tr>
              <a:tr h="398993">
                <a:tc>
                  <a:txBody>
                    <a:bodyPr/>
                    <a:lstStyle/>
                    <a:p>
                      <a:pPr algn="ctr"/>
                      <a:endParaRPr lang="en-US" sz="1400" dirty="0"/>
                    </a:p>
                  </a:txBody>
                  <a:tcPr>
                    <a:lnR w="12700" cap="flat" cmpd="sng" algn="ctr">
                      <a:solidFill>
                        <a:schemeClr val="tx1"/>
                      </a:solidFill>
                      <a:prstDash val="solid"/>
                      <a:round/>
                      <a:headEnd type="none" w="med" len="med"/>
                      <a:tailEnd type="none" w="med" len="med"/>
                    </a:lnR>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558691302"/>
                  </a:ext>
                </a:extLst>
              </a:tr>
              <a:tr h="398993">
                <a:tc>
                  <a:txBody>
                    <a:bodyPr/>
                    <a:lstStyle/>
                    <a:p>
                      <a:pPr algn="ctr"/>
                      <a:endParaRPr lang="en-US" sz="1400" dirty="0"/>
                    </a:p>
                  </a:txBody>
                  <a:tcPr>
                    <a:lnR w="12700" cap="flat" cmpd="sng" algn="ctr">
                      <a:solidFill>
                        <a:schemeClr val="tx1"/>
                      </a:solidFill>
                      <a:prstDash val="solid"/>
                      <a:round/>
                      <a:headEnd type="none" w="med" len="med"/>
                      <a:tailEnd type="none" w="med" len="med"/>
                    </a:lnR>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984617654"/>
                  </a:ext>
                </a:extLst>
              </a:tr>
            </a:tbl>
          </a:graphicData>
        </a:graphic>
      </p:graphicFrame>
      <p:cxnSp>
        <p:nvCxnSpPr>
          <p:cNvPr id="8" name="Straight Arrow Connector 7">
            <a:extLst>
              <a:ext uri="{FF2B5EF4-FFF2-40B4-BE49-F238E27FC236}">
                <a16:creationId xmlns:a16="http://schemas.microsoft.com/office/drawing/2014/main" id="{534A391D-C85B-0EBA-90F0-0244DB1B2E51}"/>
              </a:ext>
            </a:extLst>
          </p:cNvPr>
          <p:cNvCxnSpPr>
            <a:cxnSpLocks/>
          </p:cNvCxnSpPr>
          <p:nvPr/>
        </p:nvCxnSpPr>
        <p:spPr>
          <a:xfrm flipV="1">
            <a:off x="11649070" y="3235512"/>
            <a:ext cx="0" cy="1028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34323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27754-270D-6B53-0CB6-499DB3B05941}"/>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E8DB334F-65B8-2949-7053-76D6EFC8A2D3}"/>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Decimal to hexadecimal conversion</a:t>
            </a:r>
          </a:p>
        </p:txBody>
      </p:sp>
      <p:sp>
        <p:nvSpPr>
          <p:cNvPr id="11" name="Slide Number Placeholder 10">
            <a:extLst>
              <a:ext uri="{FF2B5EF4-FFF2-40B4-BE49-F238E27FC236}">
                <a16:creationId xmlns:a16="http://schemas.microsoft.com/office/drawing/2014/main" id="{A1B41291-F1C7-C6CC-450D-1F27C2B1B796}"/>
              </a:ext>
            </a:extLst>
          </p:cNvPr>
          <p:cNvSpPr>
            <a:spLocks noGrp="1"/>
          </p:cNvSpPr>
          <p:nvPr>
            <p:ph type="sldNum" sz="quarter" idx="12"/>
          </p:nvPr>
        </p:nvSpPr>
        <p:spPr/>
        <p:txBody>
          <a:bodyPr/>
          <a:lstStyle/>
          <a:p>
            <a:fld id="{CC057153-B650-4DEB-B370-79DDCFDCE934}" type="slidenum">
              <a:rPr lang="en-US" smtClean="0"/>
              <a:t>74</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292D0D7F-7CB5-9A0D-1A78-5E8A5A780B54}"/>
                  </a:ext>
                </a:extLst>
              </p:cNvPr>
              <p:cNvSpPr>
                <a:spLocks noGrp="1"/>
              </p:cNvSpPr>
              <p:nvPr>
                <p:ph idx="1"/>
              </p:nvPr>
            </p:nvSpPr>
            <p:spPr>
              <a:xfrm>
                <a:off x="612647" y="1471617"/>
                <a:ext cx="10653579" cy="5062786"/>
              </a:xfrm>
            </p:spPr>
            <p:txBody>
              <a:bodyPr>
                <a:normAutofit/>
              </a:bodyPr>
              <a:lstStyle/>
              <a:p>
                <a:r>
                  <a:rPr lang="en-US" dirty="0"/>
                  <a:t>Similarly to converting from decimal to binary, we will now repeatedly divide by 16 and the remainder is converted to hexadecimal and goes to the corresponding column from right to left.</a:t>
                </a:r>
              </a:p>
              <a:p>
                <a:r>
                  <a:rPr lang="en-US" dirty="0"/>
                  <a:t>Example: Convert the decimal number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333</m:t>
                        </m:r>
                      </m:e>
                      <m:sub>
                        <m:r>
                          <a:rPr lang="en-US" b="0" i="1" smtClean="0">
                            <a:latin typeface="Cambria Math" panose="02040503050406030204" pitchFamily="18" charset="0"/>
                          </a:rPr>
                          <m:t>10</m:t>
                        </m:r>
                      </m:sub>
                    </m:sSub>
                  </m:oMath>
                </a14:m>
                <a:r>
                  <a:rPr lang="en-US" dirty="0"/>
                  <a:t> to hexadecimal.</a:t>
                </a:r>
              </a:p>
              <a:p>
                <a:pPr lvl="1"/>
                <a14:m>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333</m:t>
                        </m:r>
                      </m:num>
                      <m:den>
                        <m:r>
                          <a:rPr lang="en-US" sz="2000" b="0" i="1" smtClean="0">
                            <a:latin typeface="Cambria Math" panose="02040503050406030204" pitchFamily="18" charset="0"/>
                          </a:rPr>
                          <m:t>16</m:t>
                        </m:r>
                      </m:den>
                    </m:f>
                    <m:r>
                      <a:rPr lang="en-US" sz="2000" b="0" i="1" smtClean="0">
                        <a:latin typeface="Cambria Math" panose="02040503050406030204" pitchFamily="18" charset="0"/>
                      </a:rPr>
                      <m:t>=20</m:t>
                    </m:r>
                  </m:oMath>
                </a14:m>
                <a:r>
                  <a:rPr lang="en-US" sz="2000" dirty="0"/>
                  <a:t> with a remainder of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13</m:t>
                        </m:r>
                      </m:e>
                      <m:sub>
                        <m:r>
                          <a:rPr lang="en-US" sz="2000" b="0" i="1" smtClean="0">
                            <a:latin typeface="Cambria Math" panose="02040503050406030204" pitchFamily="18" charset="0"/>
                          </a:rPr>
                          <m:t>10</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𝐷</m:t>
                        </m:r>
                      </m:e>
                      <m:sub>
                        <m:r>
                          <a:rPr lang="en-US" sz="2000" b="0" i="1" smtClean="0">
                            <a:latin typeface="Cambria Math" panose="02040503050406030204" pitchFamily="18" charset="0"/>
                          </a:rPr>
                          <m:t>16</m:t>
                        </m:r>
                      </m:sub>
                    </m:sSub>
                  </m:oMath>
                </a14:m>
                <a:r>
                  <a:rPr lang="en-US" sz="2000" dirty="0"/>
                  <a:t> which goes in the 1’s column.</a:t>
                </a:r>
              </a:p>
              <a:p>
                <a:pPr lvl="1"/>
                <a:endParaRPr lang="en-US" sz="2000" dirty="0"/>
              </a:p>
            </p:txBody>
          </p:sp>
        </mc:Choice>
        <mc:Fallback xmlns="">
          <p:sp>
            <p:nvSpPr>
              <p:cNvPr id="4" name="Content Placeholder 3">
                <a:extLst>
                  <a:ext uri="{FF2B5EF4-FFF2-40B4-BE49-F238E27FC236}">
                    <a16:creationId xmlns:a16="http://schemas.microsoft.com/office/drawing/2014/main" id="{292D0D7F-7CB5-9A0D-1A78-5E8A5A780B54}"/>
                  </a:ext>
                </a:extLst>
              </p:cNvPr>
              <p:cNvSpPr>
                <a:spLocks noGrp="1" noRot="1" noChangeAspect="1" noMove="1" noResize="1" noEditPoints="1" noAdjustHandles="1" noChangeArrowheads="1" noChangeShapeType="1" noTextEdit="1"/>
              </p:cNvSpPr>
              <p:nvPr>
                <p:ph idx="1"/>
              </p:nvPr>
            </p:nvSpPr>
            <p:spPr>
              <a:xfrm>
                <a:off x="612647" y="1471617"/>
                <a:ext cx="10653579" cy="5062786"/>
              </a:xfrm>
              <a:blipFill>
                <a:blip r:embed="rId3"/>
                <a:stretch>
                  <a:fillRect l="-476" r="-10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6035C646-6D37-B922-A0E6-829E67EC30A2}"/>
                  </a:ext>
                </a:extLst>
              </p:cNvPr>
              <p:cNvGraphicFramePr>
                <a:graphicFrameLocks noGrp="1"/>
              </p:cNvGraphicFramePr>
              <p:nvPr>
                <p:extLst>
                  <p:ext uri="{D42A27DB-BD31-4B8C-83A1-F6EECF244321}">
                    <p14:modId xmlns:p14="http://schemas.microsoft.com/office/powerpoint/2010/main" val="448635044"/>
                  </p:ext>
                </p:extLst>
              </p:nvPr>
            </p:nvGraphicFramePr>
            <p:xfrm>
              <a:off x="9229725" y="2502874"/>
              <a:ext cx="2962275" cy="1895217"/>
            </p:xfrm>
            <a:graphic>
              <a:graphicData uri="http://schemas.openxmlformats.org/drawingml/2006/table">
                <a:tbl>
                  <a:tblPr firstRow="1" bandRow="1">
                    <a:tableStyleId>{5940675A-B579-460E-94D1-54222C63F5DA}</a:tableStyleId>
                  </a:tblPr>
                  <a:tblGrid>
                    <a:gridCol w="973728">
                      <a:extLst>
                        <a:ext uri="{9D8B030D-6E8A-4147-A177-3AD203B41FA5}">
                          <a16:colId xmlns:a16="http://schemas.microsoft.com/office/drawing/2014/main" val="3162168177"/>
                        </a:ext>
                      </a:extLst>
                    </a:gridCol>
                    <a:gridCol w="1386523">
                      <a:extLst>
                        <a:ext uri="{9D8B030D-6E8A-4147-A177-3AD203B41FA5}">
                          <a16:colId xmlns:a16="http://schemas.microsoft.com/office/drawing/2014/main" val="996794551"/>
                        </a:ext>
                      </a:extLst>
                    </a:gridCol>
                    <a:gridCol w="602024">
                      <a:extLst>
                        <a:ext uri="{9D8B030D-6E8A-4147-A177-3AD203B41FA5}">
                          <a16:colId xmlns:a16="http://schemas.microsoft.com/office/drawing/2014/main" val="2925608002"/>
                        </a:ext>
                      </a:extLst>
                    </a:gridCol>
                  </a:tblGrid>
                  <a:tr h="698238">
                    <a:tc>
                      <a:txBody>
                        <a:bodyPr/>
                        <a:lstStyle/>
                        <a:p>
                          <a:r>
                            <a:rPr lang="en-US" sz="1400" b="1" dirty="0"/>
                            <a:t>Divide by 16</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28386680"/>
                      </a:ext>
                    </a:extLst>
                  </a:tr>
                  <a:tr h="398993">
                    <a:tc>
                      <a:txBody>
                        <a:bodyPr/>
                        <a:lstStyle/>
                        <a:p>
                          <a:pPr algn="ctr"/>
                          <a:r>
                            <a:rPr lang="en-US" sz="1400" dirty="0"/>
                            <a:t>333</a:t>
                          </a:r>
                        </a:p>
                      </a:txBody>
                      <a:tcP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13</m:t>
                                    </m:r>
                                  </m:e>
                                  <m:sub>
                                    <m:r>
                                      <a:rPr lang="en-US" sz="1400" b="0" i="1" smtClean="0">
                                        <a:latin typeface="Cambria Math" panose="02040503050406030204" pitchFamily="18" charset="0"/>
                                      </a:rPr>
                                      <m:t>10</m:t>
                                    </m:r>
                                  </m:sub>
                                </m:sSub>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𝐷</m:t>
                                    </m:r>
                                  </m:e>
                                  <m:sub>
                                    <m:r>
                                      <a:rPr lang="en-US" sz="1400" b="0" i="1" smtClean="0">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90906196"/>
                      </a:ext>
                    </a:extLst>
                  </a:tr>
                  <a:tr h="398993">
                    <a:tc>
                      <a:txBody>
                        <a:bodyPr/>
                        <a:lstStyle/>
                        <a:p>
                          <a:pPr algn="ctr"/>
                          <a:r>
                            <a:rPr lang="en-US" sz="1400" dirty="0"/>
                            <a:t>20</a:t>
                          </a:r>
                        </a:p>
                      </a:txBody>
                      <a:tcPr>
                        <a:lnR w="12700" cap="flat" cmpd="sng" algn="ctr">
                          <a:solidFill>
                            <a:schemeClr val="tx1"/>
                          </a:solidFill>
                          <a:prstDash val="solid"/>
                          <a:round/>
                          <a:headEnd type="none" w="med" len="med"/>
                          <a:tailEnd type="none" w="med" len="med"/>
                        </a:lnR>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558691302"/>
                      </a:ext>
                    </a:extLst>
                  </a:tr>
                  <a:tr h="398993">
                    <a:tc>
                      <a:txBody>
                        <a:bodyPr/>
                        <a:lstStyle/>
                        <a:p>
                          <a:pPr algn="ctr"/>
                          <a:endParaRPr lang="en-US" sz="1400" dirty="0"/>
                        </a:p>
                      </a:txBody>
                      <a:tcPr>
                        <a:lnR w="12700" cap="flat" cmpd="sng" algn="ctr">
                          <a:solidFill>
                            <a:schemeClr val="tx1"/>
                          </a:solidFill>
                          <a:prstDash val="solid"/>
                          <a:round/>
                          <a:headEnd type="none" w="med" len="med"/>
                          <a:tailEnd type="none" w="med" len="med"/>
                        </a:lnR>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984617654"/>
                      </a:ext>
                    </a:extLst>
                  </a:tr>
                </a:tbl>
              </a:graphicData>
            </a:graphic>
          </p:graphicFrame>
        </mc:Choice>
        <mc:Fallback xmlns="">
          <p:graphicFrame>
            <p:nvGraphicFramePr>
              <p:cNvPr id="7" name="Table 6">
                <a:extLst>
                  <a:ext uri="{FF2B5EF4-FFF2-40B4-BE49-F238E27FC236}">
                    <a16:creationId xmlns:a16="http://schemas.microsoft.com/office/drawing/2014/main" id="{6035C646-6D37-B922-A0E6-829E67EC30A2}"/>
                  </a:ext>
                </a:extLst>
              </p:cNvPr>
              <p:cNvGraphicFramePr>
                <a:graphicFrameLocks noGrp="1"/>
              </p:cNvGraphicFramePr>
              <p:nvPr>
                <p:extLst>
                  <p:ext uri="{D42A27DB-BD31-4B8C-83A1-F6EECF244321}">
                    <p14:modId xmlns:p14="http://schemas.microsoft.com/office/powerpoint/2010/main" val="448635044"/>
                  </p:ext>
                </p:extLst>
              </p:nvPr>
            </p:nvGraphicFramePr>
            <p:xfrm>
              <a:off x="9229725" y="2502874"/>
              <a:ext cx="2962275" cy="1895217"/>
            </p:xfrm>
            <a:graphic>
              <a:graphicData uri="http://schemas.openxmlformats.org/drawingml/2006/table">
                <a:tbl>
                  <a:tblPr firstRow="1" bandRow="1">
                    <a:tableStyleId>{5940675A-B579-460E-94D1-54222C63F5DA}</a:tableStyleId>
                  </a:tblPr>
                  <a:tblGrid>
                    <a:gridCol w="973728">
                      <a:extLst>
                        <a:ext uri="{9D8B030D-6E8A-4147-A177-3AD203B41FA5}">
                          <a16:colId xmlns:a16="http://schemas.microsoft.com/office/drawing/2014/main" val="3162168177"/>
                        </a:ext>
                      </a:extLst>
                    </a:gridCol>
                    <a:gridCol w="1386523">
                      <a:extLst>
                        <a:ext uri="{9D8B030D-6E8A-4147-A177-3AD203B41FA5}">
                          <a16:colId xmlns:a16="http://schemas.microsoft.com/office/drawing/2014/main" val="996794551"/>
                        </a:ext>
                      </a:extLst>
                    </a:gridCol>
                    <a:gridCol w="602024">
                      <a:extLst>
                        <a:ext uri="{9D8B030D-6E8A-4147-A177-3AD203B41FA5}">
                          <a16:colId xmlns:a16="http://schemas.microsoft.com/office/drawing/2014/main" val="2925608002"/>
                        </a:ext>
                      </a:extLst>
                    </a:gridCol>
                  </a:tblGrid>
                  <a:tr h="698238">
                    <a:tc>
                      <a:txBody>
                        <a:bodyPr/>
                        <a:lstStyle/>
                        <a:p>
                          <a:r>
                            <a:rPr lang="en-US" sz="1400" b="1" dirty="0"/>
                            <a:t>Divide by 16</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28386680"/>
                      </a:ext>
                    </a:extLst>
                  </a:tr>
                  <a:tr h="398993">
                    <a:tc>
                      <a:txBody>
                        <a:bodyPr/>
                        <a:lstStyle/>
                        <a:p>
                          <a:pPr algn="ctr"/>
                          <a:r>
                            <a:rPr lang="en-US" sz="1400" dirty="0"/>
                            <a:t>333</a:t>
                          </a:r>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0642" t="-175000" r="-44954" b="-200000"/>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90906196"/>
                      </a:ext>
                    </a:extLst>
                  </a:tr>
                  <a:tr h="398993">
                    <a:tc>
                      <a:txBody>
                        <a:bodyPr/>
                        <a:lstStyle/>
                        <a:p>
                          <a:pPr algn="ctr"/>
                          <a:r>
                            <a:rPr lang="en-US" sz="1400" dirty="0"/>
                            <a:t>20</a:t>
                          </a:r>
                        </a:p>
                      </a:txBody>
                      <a:tcPr>
                        <a:lnR w="12700" cap="flat" cmpd="sng" algn="ctr">
                          <a:solidFill>
                            <a:schemeClr val="tx1"/>
                          </a:solidFill>
                          <a:prstDash val="solid"/>
                          <a:round/>
                          <a:headEnd type="none" w="med" len="med"/>
                          <a:tailEnd type="none" w="med" len="med"/>
                        </a:lnR>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558691302"/>
                      </a:ext>
                    </a:extLst>
                  </a:tr>
                  <a:tr h="398993">
                    <a:tc>
                      <a:txBody>
                        <a:bodyPr/>
                        <a:lstStyle/>
                        <a:p>
                          <a:pPr algn="ctr"/>
                          <a:endParaRPr lang="en-US" sz="1400" dirty="0"/>
                        </a:p>
                      </a:txBody>
                      <a:tcPr>
                        <a:lnR w="12700" cap="flat" cmpd="sng" algn="ctr">
                          <a:solidFill>
                            <a:schemeClr val="tx1"/>
                          </a:solidFill>
                          <a:prstDash val="solid"/>
                          <a:round/>
                          <a:headEnd type="none" w="med" len="med"/>
                          <a:tailEnd type="none" w="med" len="med"/>
                        </a:lnR>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984617654"/>
                      </a:ext>
                    </a:extLst>
                  </a:tr>
                </a:tbl>
              </a:graphicData>
            </a:graphic>
          </p:graphicFrame>
        </mc:Fallback>
      </mc:AlternateContent>
      <p:cxnSp>
        <p:nvCxnSpPr>
          <p:cNvPr id="8" name="Straight Arrow Connector 7">
            <a:extLst>
              <a:ext uri="{FF2B5EF4-FFF2-40B4-BE49-F238E27FC236}">
                <a16:creationId xmlns:a16="http://schemas.microsoft.com/office/drawing/2014/main" id="{C1E02115-B26A-EAA0-E983-93CCDA4D8681}"/>
              </a:ext>
            </a:extLst>
          </p:cNvPr>
          <p:cNvCxnSpPr>
            <a:cxnSpLocks/>
          </p:cNvCxnSpPr>
          <p:nvPr/>
        </p:nvCxnSpPr>
        <p:spPr>
          <a:xfrm flipV="1">
            <a:off x="11649070" y="3235512"/>
            <a:ext cx="0" cy="1028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F5620059-32B6-0C27-04D9-B77A0C7743C2}"/>
              </a:ext>
            </a:extLst>
          </p:cNvPr>
          <p:cNvGraphicFramePr>
            <a:graphicFrameLocks noGrp="1"/>
          </p:cNvGraphicFramePr>
          <p:nvPr>
            <p:extLst>
              <p:ext uri="{D42A27DB-BD31-4B8C-83A1-F6EECF244321}">
                <p14:modId xmlns:p14="http://schemas.microsoft.com/office/powerpoint/2010/main" val="4001083878"/>
              </p:ext>
            </p:extLst>
          </p:nvPr>
        </p:nvGraphicFramePr>
        <p:xfrm>
          <a:off x="925774" y="5386383"/>
          <a:ext cx="1975224" cy="741680"/>
        </p:xfrm>
        <a:graphic>
          <a:graphicData uri="http://schemas.openxmlformats.org/drawingml/2006/table">
            <a:tbl>
              <a:tblPr firstRow="1" bandRow="1">
                <a:tableStyleId>{5940675A-B579-460E-94D1-54222C63F5DA}</a:tableStyleId>
              </a:tblPr>
              <a:tblGrid>
                <a:gridCol w="658408">
                  <a:extLst>
                    <a:ext uri="{9D8B030D-6E8A-4147-A177-3AD203B41FA5}">
                      <a16:colId xmlns:a16="http://schemas.microsoft.com/office/drawing/2014/main" val="1500213618"/>
                    </a:ext>
                  </a:extLst>
                </a:gridCol>
                <a:gridCol w="658408">
                  <a:extLst>
                    <a:ext uri="{9D8B030D-6E8A-4147-A177-3AD203B41FA5}">
                      <a16:colId xmlns:a16="http://schemas.microsoft.com/office/drawing/2014/main" val="2324606823"/>
                    </a:ext>
                  </a:extLst>
                </a:gridCol>
                <a:gridCol w="658408">
                  <a:extLst>
                    <a:ext uri="{9D8B030D-6E8A-4147-A177-3AD203B41FA5}">
                      <a16:colId xmlns:a16="http://schemas.microsoft.com/office/drawing/2014/main" val="3306935064"/>
                    </a:ext>
                  </a:extLst>
                </a:gridCol>
              </a:tblGrid>
              <a:tr h="370840">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dirty="0"/>
                        <a:t>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01436"/>
                  </a:ext>
                </a:extLst>
              </a:tr>
              <a:tr h="370840">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6367913"/>
                  </a:ext>
                </a:extLst>
              </a:tr>
            </a:tbl>
          </a:graphicData>
        </a:graphic>
      </p:graphicFrame>
    </p:spTree>
    <p:extLst>
      <p:ext uri="{BB962C8B-B14F-4D97-AF65-F5344CB8AC3E}">
        <p14:creationId xmlns:p14="http://schemas.microsoft.com/office/powerpoint/2010/main" val="6592970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192D1-E97D-8760-CFE2-B8A183E41499}"/>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3DD6F6A-70ED-BE97-0596-0AC145C16A2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Decimal to hexadecimal conversion</a:t>
            </a:r>
          </a:p>
        </p:txBody>
      </p:sp>
      <p:sp>
        <p:nvSpPr>
          <p:cNvPr id="11" name="Slide Number Placeholder 10">
            <a:extLst>
              <a:ext uri="{FF2B5EF4-FFF2-40B4-BE49-F238E27FC236}">
                <a16:creationId xmlns:a16="http://schemas.microsoft.com/office/drawing/2014/main" id="{EDACDBD7-736D-2505-C438-FEF4D255F126}"/>
              </a:ext>
            </a:extLst>
          </p:cNvPr>
          <p:cNvSpPr>
            <a:spLocks noGrp="1"/>
          </p:cNvSpPr>
          <p:nvPr>
            <p:ph type="sldNum" sz="quarter" idx="12"/>
          </p:nvPr>
        </p:nvSpPr>
        <p:spPr/>
        <p:txBody>
          <a:bodyPr/>
          <a:lstStyle/>
          <a:p>
            <a:fld id="{CC057153-B650-4DEB-B370-79DDCFDCE934}" type="slidenum">
              <a:rPr lang="en-US" smtClean="0"/>
              <a:t>75</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9805ACC2-8EAB-2185-E986-783D71510A9E}"/>
                  </a:ext>
                </a:extLst>
              </p:cNvPr>
              <p:cNvSpPr>
                <a:spLocks noGrp="1"/>
              </p:cNvSpPr>
              <p:nvPr>
                <p:ph idx="1"/>
              </p:nvPr>
            </p:nvSpPr>
            <p:spPr>
              <a:xfrm>
                <a:off x="612647" y="1471617"/>
                <a:ext cx="10653579" cy="5062786"/>
              </a:xfrm>
            </p:spPr>
            <p:txBody>
              <a:bodyPr>
                <a:normAutofit/>
              </a:bodyPr>
              <a:lstStyle/>
              <a:p>
                <a:r>
                  <a:rPr lang="en-US" dirty="0"/>
                  <a:t>Similarly to converting from decimal to binary, we will now repeatedly divide by 16 and the remainder is converted to hexadecimal and goes to the corresponding column from right to left.</a:t>
                </a:r>
              </a:p>
              <a:p>
                <a:r>
                  <a:rPr lang="en-US" dirty="0"/>
                  <a:t>Example: Convert the decimal number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333</m:t>
                        </m:r>
                      </m:e>
                      <m:sub>
                        <m:r>
                          <a:rPr lang="en-US" b="0" i="1" smtClean="0">
                            <a:latin typeface="Cambria Math" panose="02040503050406030204" pitchFamily="18" charset="0"/>
                          </a:rPr>
                          <m:t>10</m:t>
                        </m:r>
                      </m:sub>
                    </m:sSub>
                  </m:oMath>
                </a14:m>
                <a:r>
                  <a:rPr lang="en-US" dirty="0"/>
                  <a:t> to hexadecimal.</a:t>
                </a:r>
              </a:p>
              <a:p>
                <a:pPr lvl="1"/>
                <a14:m>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333</m:t>
                        </m:r>
                      </m:num>
                      <m:den>
                        <m:r>
                          <a:rPr lang="en-US" sz="2000" b="0" i="1" smtClean="0">
                            <a:latin typeface="Cambria Math" panose="02040503050406030204" pitchFamily="18" charset="0"/>
                          </a:rPr>
                          <m:t>16</m:t>
                        </m:r>
                      </m:den>
                    </m:f>
                    <m:r>
                      <a:rPr lang="en-US" sz="2000" b="0" i="1" smtClean="0">
                        <a:latin typeface="Cambria Math" panose="02040503050406030204" pitchFamily="18" charset="0"/>
                      </a:rPr>
                      <m:t>=20</m:t>
                    </m:r>
                  </m:oMath>
                </a14:m>
                <a:r>
                  <a:rPr lang="en-US" sz="2000" dirty="0"/>
                  <a:t> with a remainder of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13</m:t>
                        </m:r>
                      </m:e>
                      <m:sub>
                        <m:r>
                          <a:rPr lang="en-US" sz="2000" b="0" i="1" smtClean="0">
                            <a:latin typeface="Cambria Math" panose="02040503050406030204" pitchFamily="18" charset="0"/>
                          </a:rPr>
                          <m:t>10</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𝐷</m:t>
                        </m:r>
                      </m:e>
                      <m:sub>
                        <m:r>
                          <a:rPr lang="en-US" sz="2000" b="0" i="1" smtClean="0">
                            <a:latin typeface="Cambria Math" panose="02040503050406030204" pitchFamily="18" charset="0"/>
                          </a:rPr>
                          <m:t>16</m:t>
                        </m:r>
                      </m:sub>
                    </m:sSub>
                  </m:oMath>
                </a14:m>
                <a:r>
                  <a:rPr lang="en-US" sz="2000" dirty="0"/>
                  <a:t> which goes in the 1’s column.</a:t>
                </a:r>
              </a:p>
              <a:p>
                <a:pPr lvl="1"/>
                <a14:m>
                  <m:oMath xmlns:m="http://schemas.openxmlformats.org/officeDocument/2006/math">
                    <m:f>
                      <m:fPr>
                        <m:ctrlPr>
                          <a:rPr lang="en-US" sz="2000" b="0" i="1" dirty="0" smtClean="0">
                            <a:latin typeface="Cambria Math" panose="02040503050406030204" pitchFamily="18" charset="0"/>
                          </a:rPr>
                        </m:ctrlPr>
                      </m:fPr>
                      <m:num>
                        <m:r>
                          <a:rPr lang="en-US" sz="2000" b="0" i="1" dirty="0" smtClean="0">
                            <a:latin typeface="Cambria Math" panose="02040503050406030204" pitchFamily="18" charset="0"/>
                          </a:rPr>
                          <m:t>20</m:t>
                        </m:r>
                      </m:num>
                      <m:den>
                        <m:r>
                          <a:rPr lang="en-US" sz="2000" b="0" i="1" dirty="0" smtClean="0">
                            <a:latin typeface="Cambria Math" panose="02040503050406030204" pitchFamily="18" charset="0"/>
                          </a:rPr>
                          <m:t>16</m:t>
                        </m:r>
                      </m:den>
                    </m:f>
                    <m:r>
                      <a:rPr lang="en-US" sz="2000" b="0" i="1" dirty="0" smtClean="0">
                        <a:latin typeface="Cambria Math" panose="02040503050406030204" pitchFamily="18" charset="0"/>
                      </a:rPr>
                      <m:t>=1</m:t>
                    </m:r>
                  </m:oMath>
                </a14:m>
                <a:r>
                  <a:rPr lang="en-US" sz="2000" dirty="0"/>
                  <a:t> with a remainder of 4, so 4 goes in the 16’s column.</a:t>
                </a:r>
              </a:p>
            </p:txBody>
          </p:sp>
        </mc:Choice>
        <mc:Fallback xmlns="">
          <p:sp>
            <p:nvSpPr>
              <p:cNvPr id="4" name="Content Placeholder 3">
                <a:extLst>
                  <a:ext uri="{FF2B5EF4-FFF2-40B4-BE49-F238E27FC236}">
                    <a16:creationId xmlns:a16="http://schemas.microsoft.com/office/drawing/2014/main" id="{9805ACC2-8EAB-2185-E986-783D71510A9E}"/>
                  </a:ext>
                </a:extLst>
              </p:cNvPr>
              <p:cNvSpPr>
                <a:spLocks noGrp="1" noRot="1" noChangeAspect="1" noMove="1" noResize="1" noEditPoints="1" noAdjustHandles="1" noChangeArrowheads="1" noChangeShapeType="1" noTextEdit="1"/>
              </p:cNvSpPr>
              <p:nvPr>
                <p:ph idx="1"/>
              </p:nvPr>
            </p:nvSpPr>
            <p:spPr>
              <a:xfrm>
                <a:off x="612647" y="1471617"/>
                <a:ext cx="10653579" cy="5062786"/>
              </a:xfrm>
              <a:blipFill>
                <a:blip r:embed="rId3"/>
                <a:stretch>
                  <a:fillRect l="-476" r="-10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2BF385C7-AEB5-49C8-3DC4-3317A86EF5D2}"/>
                  </a:ext>
                </a:extLst>
              </p:cNvPr>
              <p:cNvGraphicFramePr>
                <a:graphicFrameLocks noGrp="1"/>
              </p:cNvGraphicFramePr>
              <p:nvPr>
                <p:extLst>
                  <p:ext uri="{D42A27DB-BD31-4B8C-83A1-F6EECF244321}">
                    <p14:modId xmlns:p14="http://schemas.microsoft.com/office/powerpoint/2010/main" val="147238613"/>
                  </p:ext>
                </p:extLst>
              </p:nvPr>
            </p:nvGraphicFramePr>
            <p:xfrm>
              <a:off x="9229725" y="2502874"/>
              <a:ext cx="2962275" cy="1895217"/>
            </p:xfrm>
            <a:graphic>
              <a:graphicData uri="http://schemas.openxmlformats.org/drawingml/2006/table">
                <a:tbl>
                  <a:tblPr firstRow="1" bandRow="1">
                    <a:tableStyleId>{5940675A-B579-460E-94D1-54222C63F5DA}</a:tableStyleId>
                  </a:tblPr>
                  <a:tblGrid>
                    <a:gridCol w="973728">
                      <a:extLst>
                        <a:ext uri="{9D8B030D-6E8A-4147-A177-3AD203B41FA5}">
                          <a16:colId xmlns:a16="http://schemas.microsoft.com/office/drawing/2014/main" val="3162168177"/>
                        </a:ext>
                      </a:extLst>
                    </a:gridCol>
                    <a:gridCol w="1386523">
                      <a:extLst>
                        <a:ext uri="{9D8B030D-6E8A-4147-A177-3AD203B41FA5}">
                          <a16:colId xmlns:a16="http://schemas.microsoft.com/office/drawing/2014/main" val="996794551"/>
                        </a:ext>
                      </a:extLst>
                    </a:gridCol>
                    <a:gridCol w="602024">
                      <a:extLst>
                        <a:ext uri="{9D8B030D-6E8A-4147-A177-3AD203B41FA5}">
                          <a16:colId xmlns:a16="http://schemas.microsoft.com/office/drawing/2014/main" val="2925608002"/>
                        </a:ext>
                      </a:extLst>
                    </a:gridCol>
                  </a:tblGrid>
                  <a:tr h="698238">
                    <a:tc>
                      <a:txBody>
                        <a:bodyPr/>
                        <a:lstStyle/>
                        <a:p>
                          <a:r>
                            <a:rPr lang="en-US" sz="1400" b="1" dirty="0"/>
                            <a:t>Divide by 16</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28386680"/>
                      </a:ext>
                    </a:extLst>
                  </a:tr>
                  <a:tr h="398993">
                    <a:tc>
                      <a:txBody>
                        <a:bodyPr/>
                        <a:lstStyle/>
                        <a:p>
                          <a:pPr algn="ctr"/>
                          <a:r>
                            <a:rPr lang="en-US" sz="1400" dirty="0"/>
                            <a:t>333</a:t>
                          </a:r>
                        </a:p>
                      </a:txBody>
                      <a:tcP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13</m:t>
                                    </m:r>
                                  </m:e>
                                  <m:sub>
                                    <m:r>
                                      <a:rPr lang="en-US" sz="1400" b="0" i="1" smtClean="0">
                                        <a:latin typeface="Cambria Math" panose="02040503050406030204" pitchFamily="18" charset="0"/>
                                      </a:rPr>
                                      <m:t>10</m:t>
                                    </m:r>
                                  </m:sub>
                                </m:sSub>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𝐷</m:t>
                                    </m:r>
                                  </m:e>
                                  <m:sub>
                                    <m:r>
                                      <a:rPr lang="en-US" sz="1400" b="0" i="1" smtClean="0">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90906196"/>
                      </a:ext>
                    </a:extLst>
                  </a:tr>
                  <a:tr h="398993">
                    <a:tc>
                      <a:txBody>
                        <a:bodyPr/>
                        <a:lstStyle/>
                        <a:p>
                          <a:pPr algn="ctr"/>
                          <a:r>
                            <a:rPr lang="en-US" sz="1400" dirty="0"/>
                            <a:t>20</a:t>
                          </a:r>
                        </a:p>
                      </a:txBody>
                      <a:tcPr>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4</m:t>
                                    </m:r>
                                  </m:e>
                                  <m:sub>
                                    <m:r>
                                      <a:rPr lang="en-US" sz="1400" b="0" i="1" smtClean="0">
                                        <a:latin typeface="Cambria Math" panose="02040503050406030204" pitchFamily="18" charset="0"/>
                                      </a:rPr>
                                      <m:t>10</m:t>
                                    </m:r>
                                  </m:sub>
                                </m:sSub>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4</m:t>
                                    </m:r>
                                  </m:e>
                                  <m:sub>
                                    <m:r>
                                      <a:rPr lang="en-US" sz="1400" b="0" i="1" smtClean="0">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558691302"/>
                      </a:ext>
                    </a:extLst>
                  </a:tr>
                  <a:tr h="398993">
                    <a:tc>
                      <a:txBody>
                        <a:bodyPr/>
                        <a:lstStyle/>
                        <a:p>
                          <a:pPr algn="ctr"/>
                          <a:r>
                            <a:rPr lang="en-US" sz="1400" dirty="0"/>
                            <a:t>1</a:t>
                          </a:r>
                        </a:p>
                      </a:txBody>
                      <a:tcPr>
                        <a:lnR w="12700" cap="flat" cmpd="sng" algn="ctr">
                          <a:solidFill>
                            <a:schemeClr val="tx1"/>
                          </a:solidFill>
                          <a:prstDash val="solid"/>
                          <a:round/>
                          <a:headEnd type="none" w="med" len="med"/>
                          <a:tailEnd type="none" w="med" len="med"/>
                        </a:lnR>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984617654"/>
                      </a:ext>
                    </a:extLst>
                  </a:tr>
                </a:tbl>
              </a:graphicData>
            </a:graphic>
          </p:graphicFrame>
        </mc:Choice>
        <mc:Fallback xmlns="">
          <p:graphicFrame>
            <p:nvGraphicFramePr>
              <p:cNvPr id="7" name="Table 6">
                <a:extLst>
                  <a:ext uri="{FF2B5EF4-FFF2-40B4-BE49-F238E27FC236}">
                    <a16:creationId xmlns:a16="http://schemas.microsoft.com/office/drawing/2014/main" id="{2BF385C7-AEB5-49C8-3DC4-3317A86EF5D2}"/>
                  </a:ext>
                </a:extLst>
              </p:cNvPr>
              <p:cNvGraphicFramePr>
                <a:graphicFrameLocks noGrp="1"/>
              </p:cNvGraphicFramePr>
              <p:nvPr>
                <p:extLst>
                  <p:ext uri="{D42A27DB-BD31-4B8C-83A1-F6EECF244321}">
                    <p14:modId xmlns:p14="http://schemas.microsoft.com/office/powerpoint/2010/main" val="147238613"/>
                  </p:ext>
                </p:extLst>
              </p:nvPr>
            </p:nvGraphicFramePr>
            <p:xfrm>
              <a:off x="9229725" y="2502874"/>
              <a:ext cx="2962275" cy="1895217"/>
            </p:xfrm>
            <a:graphic>
              <a:graphicData uri="http://schemas.openxmlformats.org/drawingml/2006/table">
                <a:tbl>
                  <a:tblPr firstRow="1" bandRow="1">
                    <a:tableStyleId>{5940675A-B579-460E-94D1-54222C63F5DA}</a:tableStyleId>
                  </a:tblPr>
                  <a:tblGrid>
                    <a:gridCol w="973728">
                      <a:extLst>
                        <a:ext uri="{9D8B030D-6E8A-4147-A177-3AD203B41FA5}">
                          <a16:colId xmlns:a16="http://schemas.microsoft.com/office/drawing/2014/main" val="3162168177"/>
                        </a:ext>
                      </a:extLst>
                    </a:gridCol>
                    <a:gridCol w="1386523">
                      <a:extLst>
                        <a:ext uri="{9D8B030D-6E8A-4147-A177-3AD203B41FA5}">
                          <a16:colId xmlns:a16="http://schemas.microsoft.com/office/drawing/2014/main" val="996794551"/>
                        </a:ext>
                      </a:extLst>
                    </a:gridCol>
                    <a:gridCol w="602024">
                      <a:extLst>
                        <a:ext uri="{9D8B030D-6E8A-4147-A177-3AD203B41FA5}">
                          <a16:colId xmlns:a16="http://schemas.microsoft.com/office/drawing/2014/main" val="2925608002"/>
                        </a:ext>
                      </a:extLst>
                    </a:gridCol>
                  </a:tblGrid>
                  <a:tr h="698238">
                    <a:tc>
                      <a:txBody>
                        <a:bodyPr/>
                        <a:lstStyle/>
                        <a:p>
                          <a:r>
                            <a:rPr lang="en-US" sz="1400" b="1" dirty="0"/>
                            <a:t>Divide by 16</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28386680"/>
                      </a:ext>
                    </a:extLst>
                  </a:tr>
                  <a:tr h="398993">
                    <a:tc>
                      <a:txBody>
                        <a:bodyPr/>
                        <a:lstStyle/>
                        <a:p>
                          <a:pPr algn="ctr"/>
                          <a:r>
                            <a:rPr lang="en-US" sz="1400" dirty="0"/>
                            <a:t>333</a:t>
                          </a:r>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0642" t="-175000" r="-44954" b="-200000"/>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90906196"/>
                      </a:ext>
                    </a:extLst>
                  </a:tr>
                  <a:tr h="398993">
                    <a:tc>
                      <a:txBody>
                        <a:bodyPr/>
                        <a:lstStyle/>
                        <a:p>
                          <a:pPr algn="ctr"/>
                          <a:r>
                            <a:rPr lang="en-US" sz="1400" dirty="0"/>
                            <a:t>20</a:t>
                          </a:r>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0642" t="-283871" r="-44954" b="-106452"/>
                          </a:stretch>
                        </a:blipFill>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558691302"/>
                      </a:ext>
                    </a:extLst>
                  </a:tr>
                  <a:tr h="398993">
                    <a:tc>
                      <a:txBody>
                        <a:bodyPr/>
                        <a:lstStyle/>
                        <a:p>
                          <a:pPr algn="ctr"/>
                          <a:r>
                            <a:rPr lang="en-US" sz="1400" dirty="0"/>
                            <a:t>1</a:t>
                          </a:r>
                        </a:p>
                      </a:txBody>
                      <a:tcPr>
                        <a:lnR w="12700" cap="flat" cmpd="sng" algn="ctr">
                          <a:solidFill>
                            <a:schemeClr val="tx1"/>
                          </a:solidFill>
                          <a:prstDash val="solid"/>
                          <a:round/>
                          <a:headEnd type="none" w="med" len="med"/>
                          <a:tailEnd type="none" w="med" len="med"/>
                        </a:lnR>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984617654"/>
                      </a:ext>
                    </a:extLst>
                  </a:tr>
                </a:tbl>
              </a:graphicData>
            </a:graphic>
          </p:graphicFrame>
        </mc:Fallback>
      </mc:AlternateContent>
      <p:cxnSp>
        <p:nvCxnSpPr>
          <p:cNvPr id="8" name="Straight Arrow Connector 7">
            <a:extLst>
              <a:ext uri="{FF2B5EF4-FFF2-40B4-BE49-F238E27FC236}">
                <a16:creationId xmlns:a16="http://schemas.microsoft.com/office/drawing/2014/main" id="{CF63A47D-95FB-A63F-EABA-600FD1080173}"/>
              </a:ext>
            </a:extLst>
          </p:cNvPr>
          <p:cNvCxnSpPr>
            <a:cxnSpLocks/>
          </p:cNvCxnSpPr>
          <p:nvPr/>
        </p:nvCxnSpPr>
        <p:spPr>
          <a:xfrm flipV="1">
            <a:off x="11649070" y="3235512"/>
            <a:ext cx="0" cy="1028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2823BE41-936F-F509-8D71-27DC344A88C8}"/>
              </a:ext>
            </a:extLst>
          </p:cNvPr>
          <p:cNvGraphicFramePr>
            <a:graphicFrameLocks noGrp="1"/>
          </p:cNvGraphicFramePr>
          <p:nvPr>
            <p:extLst>
              <p:ext uri="{D42A27DB-BD31-4B8C-83A1-F6EECF244321}">
                <p14:modId xmlns:p14="http://schemas.microsoft.com/office/powerpoint/2010/main" val="4106653605"/>
              </p:ext>
            </p:extLst>
          </p:nvPr>
        </p:nvGraphicFramePr>
        <p:xfrm>
          <a:off x="925774" y="5386383"/>
          <a:ext cx="1975224" cy="741680"/>
        </p:xfrm>
        <a:graphic>
          <a:graphicData uri="http://schemas.openxmlformats.org/drawingml/2006/table">
            <a:tbl>
              <a:tblPr firstRow="1" bandRow="1">
                <a:tableStyleId>{5940675A-B579-460E-94D1-54222C63F5DA}</a:tableStyleId>
              </a:tblPr>
              <a:tblGrid>
                <a:gridCol w="658408">
                  <a:extLst>
                    <a:ext uri="{9D8B030D-6E8A-4147-A177-3AD203B41FA5}">
                      <a16:colId xmlns:a16="http://schemas.microsoft.com/office/drawing/2014/main" val="1500213618"/>
                    </a:ext>
                  </a:extLst>
                </a:gridCol>
                <a:gridCol w="658408">
                  <a:extLst>
                    <a:ext uri="{9D8B030D-6E8A-4147-A177-3AD203B41FA5}">
                      <a16:colId xmlns:a16="http://schemas.microsoft.com/office/drawing/2014/main" val="2324606823"/>
                    </a:ext>
                  </a:extLst>
                </a:gridCol>
                <a:gridCol w="658408">
                  <a:extLst>
                    <a:ext uri="{9D8B030D-6E8A-4147-A177-3AD203B41FA5}">
                      <a16:colId xmlns:a16="http://schemas.microsoft.com/office/drawing/2014/main" val="3306935064"/>
                    </a:ext>
                  </a:extLst>
                </a:gridCol>
              </a:tblGrid>
              <a:tr h="370840">
                <a:tc>
                  <a:txBody>
                    <a:bodyPr/>
                    <a:lstStyle/>
                    <a:p>
                      <a:endParaRPr lang="en-US" sz="1600" dirty="0"/>
                    </a:p>
                  </a:txBody>
                  <a:tcPr>
                    <a:lnB w="12700" cap="flat" cmpd="sng" algn="ctr">
                      <a:solidFill>
                        <a:schemeClr val="tx1"/>
                      </a:solidFill>
                      <a:prstDash val="solid"/>
                      <a:round/>
                      <a:headEnd type="none" w="med" len="med"/>
                      <a:tailEnd type="none" w="med" len="med"/>
                    </a:lnB>
                  </a:tcPr>
                </a:tc>
                <a:tc>
                  <a:txBody>
                    <a:bodyPr/>
                    <a:lstStyle/>
                    <a:p>
                      <a:r>
                        <a:rPr lang="en-US" sz="1600" dirty="0"/>
                        <a:t>16</a:t>
                      </a:r>
                    </a:p>
                  </a:txBody>
                  <a:tcPr>
                    <a:lnB w="12700" cap="flat" cmpd="sng" algn="ctr">
                      <a:solidFill>
                        <a:schemeClr val="tx1"/>
                      </a:solidFill>
                      <a:prstDash val="solid"/>
                      <a:round/>
                      <a:headEnd type="none" w="med" len="med"/>
                      <a:tailEnd type="none" w="med" len="med"/>
                    </a:lnB>
                  </a:tcPr>
                </a:tc>
                <a:tc>
                  <a:txBody>
                    <a:bodyPr/>
                    <a:lstStyle/>
                    <a:p>
                      <a:r>
                        <a:rPr lang="en-US" sz="1600" dirty="0"/>
                        <a:t>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01436"/>
                  </a:ext>
                </a:extLst>
              </a:tr>
              <a:tr h="370840">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6367913"/>
                  </a:ext>
                </a:extLst>
              </a:tr>
            </a:tbl>
          </a:graphicData>
        </a:graphic>
      </p:graphicFrame>
    </p:spTree>
    <p:extLst>
      <p:ext uri="{BB962C8B-B14F-4D97-AF65-F5344CB8AC3E}">
        <p14:creationId xmlns:p14="http://schemas.microsoft.com/office/powerpoint/2010/main" val="957565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D8350-73DE-FDD8-3079-E5061897AB8F}"/>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F561948-E7D1-FDAA-2755-3928905DBC9D}"/>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Decimal to hexadecimal conversion</a:t>
            </a:r>
          </a:p>
        </p:txBody>
      </p:sp>
      <p:sp>
        <p:nvSpPr>
          <p:cNvPr id="11" name="Slide Number Placeholder 10">
            <a:extLst>
              <a:ext uri="{FF2B5EF4-FFF2-40B4-BE49-F238E27FC236}">
                <a16:creationId xmlns:a16="http://schemas.microsoft.com/office/drawing/2014/main" id="{BB5F3364-8671-07D4-A4D8-27DCE96C6559}"/>
              </a:ext>
            </a:extLst>
          </p:cNvPr>
          <p:cNvSpPr>
            <a:spLocks noGrp="1"/>
          </p:cNvSpPr>
          <p:nvPr>
            <p:ph type="sldNum" sz="quarter" idx="12"/>
          </p:nvPr>
        </p:nvSpPr>
        <p:spPr/>
        <p:txBody>
          <a:bodyPr/>
          <a:lstStyle/>
          <a:p>
            <a:fld id="{CC057153-B650-4DEB-B370-79DDCFDCE934}" type="slidenum">
              <a:rPr lang="en-US" smtClean="0"/>
              <a:t>76</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F637CF1C-A9AD-E0B5-C2FC-179D15DCF0A8}"/>
                  </a:ext>
                </a:extLst>
              </p:cNvPr>
              <p:cNvSpPr>
                <a:spLocks noGrp="1"/>
              </p:cNvSpPr>
              <p:nvPr>
                <p:ph idx="1"/>
              </p:nvPr>
            </p:nvSpPr>
            <p:spPr>
              <a:xfrm>
                <a:off x="612647" y="1471617"/>
                <a:ext cx="10653579" cy="5062786"/>
              </a:xfrm>
            </p:spPr>
            <p:txBody>
              <a:bodyPr>
                <a:normAutofit/>
              </a:bodyPr>
              <a:lstStyle/>
              <a:p>
                <a:r>
                  <a:rPr lang="en-US" dirty="0"/>
                  <a:t>Similarly to converting from decimal to binary, we will now repeatedly divide by 16 and the remainder is converted to hexadecimal and goes to the corresponding column from right to left.</a:t>
                </a:r>
              </a:p>
              <a:p>
                <a:r>
                  <a:rPr lang="en-US" dirty="0"/>
                  <a:t>Example: Convert the decimal number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333</m:t>
                        </m:r>
                      </m:e>
                      <m:sub>
                        <m:r>
                          <a:rPr lang="en-US" b="0" i="1" smtClean="0">
                            <a:latin typeface="Cambria Math" panose="02040503050406030204" pitchFamily="18" charset="0"/>
                          </a:rPr>
                          <m:t>10</m:t>
                        </m:r>
                      </m:sub>
                    </m:sSub>
                  </m:oMath>
                </a14:m>
                <a:r>
                  <a:rPr lang="en-US" dirty="0"/>
                  <a:t> to hexadecimal.</a:t>
                </a:r>
              </a:p>
              <a:p>
                <a:pPr lvl="1"/>
                <a14:m>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333</m:t>
                        </m:r>
                      </m:num>
                      <m:den>
                        <m:r>
                          <a:rPr lang="en-US" sz="2000" b="0" i="1" smtClean="0">
                            <a:latin typeface="Cambria Math" panose="02040503050406030204" pitchFamily="18" charset="0"/>
                          </a:rPr>
                          <m:t>16</m:t>
                        </m:r>
                      </m:den>
                    </m:f>
                    <m:r>
                      <a:rPr lang="en-US" sz="2000" b="0" i="1" smtClean="0">
                        <a:latin typeface="Cambria Math" panose="02040503050406030204" pitchFamily="18" charset="0"/>
                      </a:rPr>
                      <m:t>=20</m:t>
                    </m:r>
                  </m:oMath>
                </a14:m>
                <a:r>
                  <a:rPr lang="en-US" sz="2000" dirty="0"/>
                  <a:t> with a remainder of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13</m:t>
                        </m:r>
                      </m:e>
                      <m:sub>
                        <m:r>
                          <a:rPr lang="en-US" sz="2000" b="0" i="1" smtClean="0">
                            <a:latin typeface="Cambria Math" panose="02040503050406030204" pitchFamily="18" charset="0"/>
                          </a:rPr>
                          <m:t>10</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𝐷</m:t>
                        </m:r>
                      </m:e>
                      <m:sub>
                        <m:r>
                          <a:rPr lang="en-US" sz="2000" b="0" i="1" smtClean="0">
                            <a:latin typeface="Cambria Math" panose="02040503050406030204" pitchFamily="18" charset="0"/>
                          </a:rPr>
                          <m:t>16</m:t>
                        </m:r>
                      </m:sub>
                    </m:sSub>
                  </m:oMath>
                </a14:m>
                <a:r>
                  <a:rPr lang="en-US" sz="2000" dirty="0"/>
                  <a:t> which goes in the 1’s column.</a:t>
                </a:r>
              </a:p>
              <a:p>
                <a:pPr lvl="1"/>
                <a14:m>
                  <m:oMath xmlns:m="http://schemas.openxmlformats.org/officeDocument/2006/math">
                    <m:f>
                      <m:fPr>
                        <m:ctrlPr>
                          <a:rPr lang="en-US" sz="2000" b="0" i="1" dirty="0" smtClean="0">
                            <a:latin typeface="Cambria Math" panose="02040503050406030204" pitchFamily="18" charset="0"/>
                          </a:rPr>
                        </m:ctrlPr>
                      </m:fPr>
                      <m:num>
                        <m:r>
                          <a:rPr lang="en-US" sz="2000" b="0" i="1" dirty="0" smtClean="0">
                            <a:latin typeface="Cambria Math" panose="02040503050406030204" pitchFamily="18" charset="0"/>
                          </a:rPr>
                          <m:t>20</m:t>
                        </m:r>
                      </m:num>
                      <m:den>
                        <m:r>
                          <a:rPr lang="en-US" sz="2000" b="0" i="1" dirty="0" smtClean="0">
                            <a:latin typeface="Cambria Math" panose="02040503050406030204" pitchFamily="18" charset="0"/>
                          </a:rPr>
                          <m:t>16</m:t>
                        </m:r>
                      </m:den>
                    </m:f>
                    <m:r>
                      <a:rPr lang="en-US" sz="2000" b="0" i="1" dirty="0" smtClean="0">
                        <a:latin typeface="Cambria Math" panose="02040503050406030204" pitchFamily="18" charset="0"/>
                      </a:rPr>
                      <m:t>=1</m:t>
                    </m:r>
                  </m:oMath>
                </a14:m>
                <a:r>
                  <a:rPr lang="en-US" sz="2000" dirty="0"/>
                  <a:t> with a remainder of 4, so 4 goes in the 16’s column.</a:t>
                </a:r>
              </a:p>
              <a:p>
                <a:pPr lvl="1"/>
                <a14:m>
                  <m:oMath xmlns:m="http://schemas.openxmlformats.org/officeDocument/2006/math">
                    <m:f>
                      <m:fPr>
                        <m:ctrlPr>
                          <a:rPr lang="en-US" sz="2000" i="1" dirty="0" smtClean="0">
                            <a:latin typeface="Cambria Math" panose="02040503050406030204" pitchFamily="18" charset="0"/>
                          </a:rPr>
                        </m:ctrlPr>
                      </m:fPr>
                      <m:num>
                        <m:r>
                          <a:rPr lang="en-US" sz="2000" i="1" dirty="0" smtClean="0">
                            <a:latin typeface="Cambria Math" panose="02040503050406030204" pitchFamily="18" charset="0"/>
                          </a:rPr>
                          <m:t>1</m:t>
                        </m:r>
                      </m:num>
                      <m:den>
                        <m:r>
                          <a:rPr lang="en-US" sz="2000" b="0" i="1" dirty="0" smtClean="0">
                            <a:latin typeface="Cambria Math" panose="02040503050406030204" pitchFamily="18" charset="0"/>
                          </a:rPr>
                          <m:t>16</m:t>
                        </m:r>
                      </m:den>
                    </m:f>
                    <m:r>
                      <a:rPr lang="en-US" sz="2000" b="0" i="1" dirty="0" smtClean="0">
                        <a:latin typeface="Cambria Math" panose="02040503050406030204" pitchFamily="18" charset="0"/>
                      </a:rPr>
                      <m:t>=0</m:t>
                    </m:r>
                  </m:oMath>
                </a14:m>
                <a:r>
                  <a:rPr lang="en-US" sz="2000" dirty="0"/>
                  <a:t> with a remainder of 1, so there is a 1 going to the 256s column.</a:t>
                </a:r>
              </a:p>
            </p:txBody>
          </p:sp>
        </mc:Choice>
        <mc:Fallback xmlns="">
          <p:sp>
            <p:nvSpPr>
              <p:cNvPr id="4" name="Content Placeholder 3">
                <a:extLst>
                  <a:ext uri="{FF2B5EF4-FFF2-40B4-BE49-F238E27FC236}">
                    <a16:creationId xmlns:a16="http://schemas.microsoft.com/office/drawing/2014/main" id="{F637CF1C-A9AD-E0B5-C2FC-179D15DCF0A8}"/>
                  </a:ext>
                </a:extLst>
              </p:cNvPr>
              <p:cNvSpPr>
                <a:spLocks noGrp="1" noRot="1" noChangeAspect="1" noMove="1" noResize="1" noEditPoints="1" noAdjustHandles="1" noChangeArrowheads="1" noChangeShapeType="1" noTextEdit="1"/>
              </p:cNvSpPr>
              <p:nvPr>
                <p:ph idx="1"/>
              </p:nvPr>
            </p:nvSpPr>
            <p:spPr>
              <a:xfrm>
                <a:off x="612647" y="1471617"/>
                <a:ext cx="10653579" cy="5062786"/>
              </a:xfrm>
              <a:blipFill>
                <a:blip r:embed="rId3"/>
                <a:stretch>
                  <a:fillRect l="-476" r="-1071"/>
                </a:stretch>
              </a:blipFill>
            </p:spPr>
            <p:txBody>
              <a:bodyPr/>
              <a:lstStyle/>
              <a:p>
                <a:r>
                  <a:rPr lang="en-US">
                    <a:noFill/>
                  </a:rPr>
                  <a:t> </a:t>
                </a:r>
              </a:p>
            </p:txBody>
          </p:sp>
        </mc:Fallback>
      </mc:AlternateContent>
      <p:graphicFrame>
        <p:nvGraphicFramePr>
          <p:cNvPr id="5" name="Table 4">
            <a:extLst>
              <a:ext uri="{FF2B5EF4-FFF2-40B4-BE49-F238E27FC236}">
                <a16:creationId xmlns:a16="http://schemas.microsoft.com/office/drawing/2014/main" id="{EE542AC2-AB55-C8B5-1E28-65CAF6CFB116}"/>
              </a:ext>
            </a:extLst>
          </p:cNvPr>
          <p:cNvGraphicFramePr>
            <a:graphicFrameLocks noGrp="1"/>
          </p:cNvGraphicFramePr>
          <p:nvPr/>
        </p:nvGraphicFramePr>
        <p:xfrm>
          <a:off x="925774" y="5386383"/>
          <a:ext cx="1975224" cy="741680"/>
        </p:xfrm>
        <a:graphic>
          <a:graphicData uri="http://schemas.openxmlformats.org/drawingml/2006/table">
            <a:tbl>
              <a:tblPr firstRow="1" bandRow="1">
                <a:tableStyleId>{5940675A-B579-460E-94D1-54222C63F5DA}</a:tableStyleId>
              </a:tblPr>
              <a:tblGrid>
                <a:gridCol w="658408">
                  <a:extLst>
                    <a:ext uri="{9D8B030D-6E8A-4147-A177-3AD203B41FA5}">
                      <a16:colId xmlns:a16="http://schemas.microsoft.com/office/drawing/2014/main" val="1500213618"/>
                    </a:ext>
                  </a:extLst>
                </a:gridCol>
                <a:gridCol w="658408">
                  <a:extLst>
                    <a:ext uri="{9D8B030D-6E8A-4147-A177-3AD203B41FA5}">
                      <a16:colId xmlns:a16="http://schemas.microsoft.com/office/drawing/2014/main" val="2324606823"/>
                    </a:ext>
                  </a:extLst>
                </a:gridCol>
                <a:gridCol w="658408">
                  <a:extLst>
                    <a:ext uri="{9D8B030D-6E8A-4147-A177-3AD203B41FA5}">
                      <a16:colId xmlns:a16="http://schemas.microsoft.com/office/drawing/2014/main" val="3306935064"/>
                    </a:ext>
                  </a:extLst>
                </a:gridCol>
              </a:tblGrid>
              <a:tr h="370840">
                <a:tc>
                  <a:txBody>
                    <a:bodyPr/>
                    <a:lstStyle/>
                    <a:p>
                      <a:r>
                        <a:rPr lang="en-US" sz="1600" dirty="0"/>
                        <a:t>256</a:t>
                      </a:r>
                    </a:p>
                  </a:txBody>
                  <a:tcPr>
                    <a:lnB w="12700" cap="flat" cmpd="sng" algn="ctr">
                      <a:solidFill>
                        <a:schemeClr val="tx1"/>
                      </a:solidFill>
                      <a:prstDash val="solid"/>
                      <a:round/>
                      <a:headEnd type="none" w="med" len="med"/>
                      <a:tailEnd type="none" w="med" len="med"/>
                    </a:lnB>
                  </a:tcPr>
                </a:tc>
                <a:tc>
                  <a:txBody>
                    <a:bodyPr/>
                    <a:lstStyle/>
                    <a:p>
                      <a:r>
                        <a:rPr lang="en-US" sz="1600" dirty="0"/>
                        <a:t>16</a:t>
                      </a:r>
                    </a:p>
                  </a:txBody>
                  <a:tcPr>
                    <a:lnB w="12700" cap="flat" cmpd="sng" algn="ctr">
                      <a:solidFill>
                        <a:schemeClr val="tx1"/>
                      </a:solidFill>
                      <a:prstDash val="solid"/>
                      <a:round/>
                      <a:headEnd type="none" w="med" len="med"/>
                      <a:tailEnd type="none" w="med" len="med"/>
                    </a:lnB>
                  </a:tcPr>
                </a:tc>
                <a:tc>
                  <a:txBody>
                    <a:bodyPr/>
                    <a:lstStyle/>
                    <a:p>
                      <a:r>
                        <a:rPr lang="en-US" sz="1600" dirty="0"/>
                        <a:t>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01436"/>
                  </a:ext>
                </a:extLst>
              </a:tr>
              <a:tr h="370840">
                <a:tc>
                  <a:txBody>
                    <a:bodyPr/>
                    <a:lstStyle/>
                    <a:p>
                      <a:r>
                        <a:rPr lang="en-US" sz="16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6367913"/>
                  </a:ext>
                </a:extLst>
              </a:tr>
            </a:tbl>
          </a:graphicData>
        </a:graphic>
      </p:graphicFrame>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338D08FA-D158-6174-CB4F-002C2E2CE873}"/>
                  </a:ext>
                </a:extLst>
              </p:cNvPr>
              <p:cNvGraphicFramePr>
                <a:graphicFrameLocks noGrp="1"/>
              </p:cNvGraphicFramePr>
              <p:nvPr/>
            </p:nvGraphicFramePr>
            <p:xfrm>
              <a:off x="9229725" y="2502874"/>
              <a:ext cx="2962275" cy="1895217"/>
            </p:xfrm>
            <a:graphic>
              <a:graphicData uri="http://schemas.openxmlformats.org/drawingml/2006/table">
                <a:tbl>
                  <a:tblPr firstRow="1" bandRow="1">
                    <a:tableStyleId>{5940675A-B579-460E-94D1-54222C63F5DA}</a:tableStyleId>
                  </a:tblPr>
                  <a:tblGrid>
                    <a:gridCol w="973728">
                      <a:extLst>
                        <a:ext uri="{9D8B030D-6E8A-4147-A177-3AD203B41FA5}">
                          <a16:colId xmlns:a16="http://schemas.microsoft.com/office/drawing/2014/main" val="3162168177"/>
                        </a:ext>
                      </a:extLst>
                    </a:gridCol>
                    <a:gridCol w="1386523">
                      <a:extLst>
                        <a:ext uri="{9D8B030D-6E8A-4147-A177-3AD203B41FA5}">
                          <a16:colId xmlns:a16="http://schemas.microsoft.com/office/drawing/2014/main" val="996794551"/>
                        </a:ext>
                      </a:extLst>
                    </a:gridCol>
                    <a:gridCol w="602024">
                      <a:extLst>
                        <a:ext uri="{9D8B030D-6E8A-4147-A177-3AD203B41FA5}">
                          <a16:colId xmlns:a16="http://schemas.microsoft.com/office/drawing/2014/main" val="2925608002"/>
                        </a:ext>
                      </a:extLst>
                    </a:gridCol>
                  </a:tblGrid>
                  <a:tr h="698238">
                    <a:tc>
                      <a:txBody>
                        <a:bodyPr/>
                        <a:lstStyle/>
                        <a:p>
                          <a:r>
                            <a:rPr lang="en-US" sz="1400" b="1" dirty="0"/>
                            <a:t>Divide by 16</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28386680"/>
                      </a:ext>
                    </a:extLst>
                  </a:tr>
                  <a:tr h="398993">
                    <a:tc>
                      <a:txBody>
                        <a:bodyPr/>
                        <a:lstStyle/>
                        <a:p>
                          <a:pPr algn="ctr"/>
                          <a:r>
                            <a:rPr lang="en-US" sz="1400" dirty="0"/>
                            <a:t>333</a:t>
                          </a:r>
                        </a:p>
                      </a:txBody>
                      <a:tcP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13</m:t>
                                    </m:r>
                                  </m:e>
                                  <m:sub>
                                    <m:r>
                                      <a:rPr lang="en-US" sz="1400" b="0" i="1" smtClean="0">
                                        <a:latin typeface="Cambria Math" panose="02040503050406030204" pitchFamily="18" charset="0"/>
                                      </a:rPr>
                                      <m:t>10</m:t>
                                    </m:r>
                                  </m:sub>
                                </m:sSub>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𝐷</m:t>
                                    </m:r>
                                  </m:e>
                                  <m:sub>
                                    <m:r>
                                      <a:rPr lang="en-US" sz="1400" b="0" i="1" smtClean="0">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90906196"/>
                      </a:ext>
                    </a:extLst>
                  </a:tr>
                  <a:tr h="398993">
                    <a:tc>
                      <a:txBody>
                        <a:bodyPr/>
                        <a:lstStyle/>
                        <a:p>
                          <a:pPr algn="ctr"/>
                          <a:r>
                            <a:rPr lang="en-US" sz="1400" dirty="0"/>
                            <a:t>20</a:t>
                          </a:r>
                        </a:p>
                      </a:txBody>
                      <a:tcPr>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4</m:t>
                                    </m:r>
                                  </m:e>
                                  <m:sub>
                                    <m:r>
                                      <a:rPr lang="en-US" sz="1400" b="0" i="1" smtClean="0">
                                        <a:latin typeface="Cambria Math" panose="02040503050406030204" pitchFamily="18" charset="0"/>
                                      </a:rPr>
                                      <m:t>10</m:t>
                                    </m:r>
                                  </m:sub>
                                </m:sSub>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4</m:t>
                                    </m:r>
                                  </m:e>
                                  <m:sub>
                                    <m:r>
                                      <a:rPr lang="en-US" sz="1400" b="0" i="1" smtClean="0">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558691302"/>
                      </a:ext>
                    </a:extLst>
                  </a:tr>
                  <a:tr h="398993">
                    <a:tc>
                      <a:txBody>
                        <a:bodyPr/>
                        <a:lstStyle/>
                        <a:p>
                          <a:pPr algn="ctr"/>
                          <a:r>
                            <a:rPr lang="en-US" sz="1400" dirty="0"/>
                            <a:t>1</a:t>
                          </a:r>
                        </a:p>
                      </a:txBody>
                      <a:tcPr>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1</m:t>
                                    </m:r>
                                  </m:e>
                                  <m:sub>
                                    <m:r>
                                      <a:rPr lang="en-US" sz="1400" b="0" i="1" smtClean="0">
                                        <a:latin typeface="Cambria Math" panose="02040503050406030204" pitchFamily="18" charset="0"/>
                                      </a:rPr>
                                      <m:t>10</m:t>
                                    </m:r>
                                  </m:sub>
                                </m:sSub>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1</m:t>
                                    </m:r>
                                  </m:e>
                                  <m:sub>
                                    <m:r>
                                      <a:rPr lang="en-US" sz="1400" b="0" i="1" smtClean="0">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984617654"/>
                      </a:ext>
                    </a:extLst>
                  </a:tr>
                </a:tbl>
              </a:graphicData>
            </a:graphic>
          </p:graphicFrame>
        </mc:Choice>
        <mc:Fallback xmlns="">
          <p:graphicFrame>
            <p:nvGraphicFramePr>
              <p:cNvPr id="7" name="Table 6">
                <a:extLst>
                  <a:ext uri="{FF2B5EF4-FFF2-40B4-BE49-F238E27FC236}">
                    <a16:creationId xmlns:a16="http://schemas.microsoft.com/office/drawing/2014/main" id="{338D08FA-D158-6174-CB4F-002C2E2CE873}"/>
                  </a:ext>
                </a:extLst>
              </p:cNvPr>
              <p:cNvGraphicFramePr>
                <a:graphicFrameLocks noGrp="1"/>
              </p:cNvGraphicFramePr>
              <p:nvPr/>
            </p:nvGraphicFramePr>
            <p:xfrm>
              <a:off x="9229725" y="2502874"/>
              <a:ext cx="2962275" cy="1895217"/>
            </p:xfrm>
            <a:graphic>
              <a:graphicData uri="http://schemas.openxmlformats.org/drawingml/2006/table">
                <a:tbl>
                  <a:tblPr firstRow="1" bandRow="1">
                    <a:tableStyleId>{5940675A-B579-460E-94D1-54222C63F5DA}</a:tableStyleId>
                  </a:tblPr>
                  <a:tblGrid>
                    <a:gridCol w="973728">
                      <a:extLst>
                        <a:ext uri="{9D8B030D-6E8A-4147-A177-3AD203B41FA5}">
                          <a16:colId xmlns:a16="http://schemas.microsoft.com/office/drawing/2014/main" val="3162168177"/>
                        </a:ext>
                      </a:extLst>
                    </a:gridCol>
                    <a:gridCol w="1386523">
                      <a:extLst>
                        <a:ext uri="{9D8B030D-6E8A-4147-A177-3AD203B41FA5}">
                          <a16:colId xmlns:a16="http://schemas.microsoft.com/office/drawing/2014/main" val="996794551"/>
                        </a:ext>
                      </a:extLst>
                    </a:gridCol>
                    <a:gridCol w="602024">
                      <a:extLst>
                        <a:ext uri="{9D8B030D-6E8A-4147-A177-3AD203B41FA5}">
                          <a16:colId xmlns:a16="http://schemas.microsoft.com/office/drawing/2014/main" val="2925608002"/>
                        </a:ext>
                      </a:extLst>
                    </a:gridCol>
                  </a:tblGrid>
                  <a:tr h="698238">
                    <a:tc>
                      <a:txBody>
                        <a:bodyPr/>
                        <a:lstStyle/>
                        <a:p>
                          <a:r>
                            <a:rPr lang="en-US" sz="1400" b="1" dirty="0"/>
                            <a:t>Divide by 16</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28386680"/>
                      </a:ext>
                    </a:extLst>
                  </a:tr>
                  <a:tr h="398993">
                    <a:tc>
                      <a:txBody>
                        <a:bodyPr/>
                        <a:lstStyle/>
                        <a:p>
                          <a:pPr algn="ctr"/>
                          <a:r>
                            <a:rPr lang="en-US" sz="1400" dirty="0"/>
                            <a:t>333</a:t>
                          </a:r>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0642" t="-175000" r="-44954" b="-200000"/>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90906196"/>
                      </a:ext>
                    </a:extLst>
                  </a:tr>
                  <a:tr h="398993">
                    <a:tc>
                      <a:txBody>
                        <a:bodyPr/>
                        <a:lstStyle/>
                        <a:p>
                          <a:pPr algn="ctr"/>
                          <a:r>
                            <a:rPr lang="en-US" sz="1400" dirty="0"/>
                            <a:t>20</a:t>
                          </a:r>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0642" t="-283871" r="-44954" b="-106452"/>
                          </a:stretch>
                        </a:blipFill>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558691302"/>
                      </a:ext>
                    </a:extLst>
                  </a:tr>
                  <a:tr h="398993">
                    <a:tc>
                      <a:txBody>
                        <a:bodyPr/>
                        <a:lstStyle/>
                        <a:p>
                          <a:pPr algn="ctr"/>
                          <a:r>
                            <a:rPr lang="en-US" sz="1400" dirty="0"/>
                            <a:t>1</a:t>
                          </a:r>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0642" t="-371875" r="-44954" b="-3125"/>
                          </a:stretch>
                        </a:blipFill>
                      </a:tcPr>
                    </a:tc>
                    <a:tc>
                      <a:txBody>
                        <a:bodyPr/>
                        <a:lstStyle/>
                        <a:p>
                          <a:pPr algn="ctr"/>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984617654"/>
                      </a:ext>
                    </a:extLst>
                  </a:tr>
                </a:tbl>
              </a:graphicData>
            </a:graphic>
          </p:graphicFrame>
        </mc:Fallback>
      </mc:AlternateContent>
      <p:cxnSp>
        <p:nvCxnSpPr>
          <p:cNvPr id="8" name="Straight Arrow Connector 7">
            <a:extLst>
              <a:ext uri="{FF2B5EF4-FFF2-40B4-BE49-F238E27FC236}">
                <a16:creationId xmlns:a16="http://schemas.microsoft.com/office/drawing/2014/main" id="{EBD82E7E-C504-C5AD-18A7-E3C19A6F6B38}"/>
              </a:ext>
            </a:extLst>
          </p:cNvPr>
          <p:cNvCxnSpPr>
            <a:cxnSpLocks/>
          </p:cNvCxnSpPr>
          <p:nvPr/>
        </p:nvCxnSpPr>
        <p:spPr>
          <a:xfrm flipV="1">
            <a:off x="11649070" y="3235512"/>
            <a:ext cx="0" cy="1028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7010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5D2A5-32BB-0695-252D-50EA44F841A6}"/>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D4EC4207-2379-BDF5-8243-81CEF8B0582C}"/>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Decimal to hexadecimal conversion</a:t>
            </a:r>
          </a:p>
        </p:txBody>
      </p:sp>
      <p:sp>
        <p:nvSpPr>
          <p:cNvPr id="11" name="Slide Number Placeholder 10">
            <a:extLst>
              <a:ext uri="{FF2B5EF4-FFF2-40B4-BE49-F238E27FC236}">
                <a16:creationId xmlns:a16="http://schemas.microsoft.com/office/drawing/2014/main" id="{AF9EAEE9-647B-42F3-4A67-E38A6F44C276}"/>
              </a:ext>
            </a:extLst>
          </p:cNvPr>
          <p:cNvSpPr>
            <a:spLocks noGrp="1"/>
          </p:cNvSpPr>
          <p:nvPr>
            <p:ph type="sldNum" sz="quarter" idx="12"/>
          </p:nvPr>
        </p:nvSpPr>
        <p:spPr/>
        <p:txBody>
          <a:bodyPr/>
          <a:lstStyle/>
          <a:p>
            <a:fld id="{CC057153-B650-4DEB-B370-79DDCFDCE934}" type="slidenum">
              <a:rPr lang="en-US" smtClean="0"/>
              <a:t>77</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ECCCBB22-3988-7EC4-C0C9-D662FCB81614}"/>
                  </a:ext>
                </a:extLst>
              </p:cNvPr>
              <p:cNvSpPr>
                <a:spLocks noGrp="1"/>
              </p:cNvSpPr>
              <p:nvPr>
                <p:ph idx="1"/>
              </p:nvPr>
            </p:nvSpPr>
            <p:spPr>
              <a:xfrm>
                <a:off x="612647" y="1471617"/>
                <a:ext cx="10653579" cy="5062786"/>
              </a:xfrm>
            </p:spPr>
            <p:txBody>
              <a:bodyPr>
                <a:normAutofit/>
              </a:bodyPr>
              <a:lstStyle/>
              <a:p>
                <a:r>
                  <a:rPr lang="en-US" dirty="0"/>
                  <a:t>Similarly to converting from decimal to binary, we will now repeatedly divide by 16 and the remainder is converted to hexadecimal and goes to the corresponding column from right to left.</a:t>
                </a:r>
              </a:p>
              <a:p>
                <a:r>
                  <a:rPr lang="en-US" dirty="0"/>
                  <a:t>Example: Convert the decimal number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333</m:t>
                        </m:r>
                      </m:e>
                      <m:sub>
                        <m:r>
                          <a:rPr lang="en-US" b="0" i="1" smtClean="0">
                            <a:latin typeface="Cambria Math" panose="02040503050406030204" pitchFamily="18" charset="0"/>
                          </a:rPr>
                          <m:t>10</m:t>
                        </m:r>
                      </m:sub>
                    </m:sSub>
                  </m:oMath>
                </a14:m>
                <a:r>
                  <a:rPr lang="en-US" dirty="0"/>
                  <a:t> to hexadecimal.</a:t>
                </a:r>
              </a:p>
              <a:p>
                <a:pPr lvl="1"/>
                <a14:m>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333</m:t>
                        </m:r>
                      </m:num>
                      <m:den>
                        <m:r>
                          <a:rPr lang="en-US" sz="2000" b="0" i="1" smtClean="0">
                            <a:latin typeface="Cambria Math" panose="02040503050406030204" pitchFamily="18" charset="0"/>
                          </a:rPr>
                          <m:t>16</m:t>
                        </m:r>
                      </m:den>
                    </m:f>
                    <m:r>
                      <a:rPr lang="en-US" sz="2000" b="0" i="1" smtClean="0">
                        <a:latin typeface="Cambria Math" panose="02040503050406030204" pitchFamily="18" charset="0"/>
                      </a:rPr>
                      <m:t>=20</m:t>
                    </m:r>
                  </m:oMath>
                </a14:m>
                <a:r>
                  <a:rPr lang="en-US" sz="2000" dirty="0"/>
                  <a:t> with a remainder of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13</m:t>
                        </m:r>
                      </m:e>
                      <m:sub>
                        <m:r>
                          <a:rPr lang="en-US" sz="2000" b="0" i="1" smtClean="0">
                            <a:latin typeface="Cambria Math" panose="02040503050406030204" pitchFamily="18" charset="0"/>
                          </a:rPr>
                          <m:t>10</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𝐷</m:t>
                        </m:r>
                      </m:e>
                      <m:sub>
                        <m:r>
                          <a:rPr lang="en-US" sz="2000" b="0" i="1" smtClean="0">
                            <a:latin typeface="Cambria Math" panose="02040503050406030204" pitchFamily="18" charset="0"/>
                          </a:rPr>
                          <m:t>16</m:t>
                        </m:r>
                      </m:sub>
                    </m:sSub>
                  </m:oMath>
                </a14:m>
                <a:r>
                  <a:rPr lang="en-US" sz="2000" dirty="0"/>
                  <a:t> which goes in the 1’s column.</a:t>
                </a:r>
              </a:p>
              <a:p>
                <a:pPr lvl="1"/>
                <a14:m>
                  <m:oMath xmlns:m="http://schemas.openxmlformats.org/officeDocument/2006/math">
                    <m:f>
                      <m:fPr>
                        <m:ctrlPr>
                          <a:rPr lang="en-US" sz="2000" b="0" i="1" dirty="0" smtClean="0">
                            <a:latin typeface="Cambria Math" panose="02040503050406030204" pitchFamily="18" charset="0"/>
                          </a:rPr>
                        </m:ctrlPr>
                      </m:fPr>
                      <m:num>
                        <m:r>
                          <a:rPr lang="en-US" sz="2000" b="0" i="1" dirty="0" smtClean="0">
                            <a:latin typeface="Cambria Math" panose="02040503050406030204" pitchFamily="18" charset="0"/>
                          </a:rPr>
                          <m:t>20</m:t>
                        </m:r>
                      </m:num>
                      <m:den>
                        <m:r>
                          <a:rPr lang="en-US" sz="2000" b="0" i="1" dirty="0" smtClean="0">
                            <a:latin typeface="Cambria Math" panose="02040503050406030204" pitchFamily="18" charset="0"/>
                          </a:rPr>
                          <m:t>16</m:t>
                        </m:r>
                      </m:den>
                    </m:f>
                    <m:r>
                      <a:rPr lang="en-US" sz="2000" b="0" i="1" dirty="0" smtClean="0">
                        <a:latin typeface="Cambria Math" panose="02040503050406030204" pitchFamily="18" charset="0"/>
                      </a:rPr>
                      <m:t>=1</m:t>
                    </m:r>
                  </m:oMath>
                </a14:m>
                <a:r>
                  <a:rPr lang="en-US" sz="2000" dirty="0"/>
                  <a:t> with a remainder of 4, so 4 goes in the 16’s column.</a:t>
                </a:r>
              </a:p>
              <a:p>
                <a:pPr lvl="1"/>
                <a14:m>
                  <m:oMath xmlns:m="http://schemas.openxmlformats.org/officeDocument/2006/math">
                    <m:f>
                      <m:fPr>
                        <m:ctrlPr>
                          <a:rPr lang="en-US" sz="2000" i="1" dirty="0" smtClean="0">
                            <a:latin typeface="Cambria Math" panose="02040503050406030204" pitchFamily="18" charset="0"/>
                          </a:rPr>
                        </m:ctrlPr>
                      </m:fPr>
                      <m:num>
                        <m:r>
                          <a:rPr lang="en-US" sz="2000" i="1" dirty="0" smtClean="0">
                            <a:latin typeface="Cambria Math" panose="02040503050406030204" pitchFamily="18" charset="0"/>
                          </a:rPr>
                          <m:t>1</m:t>
                        </m:r>
                      </m:num>
                      <m:den>
                        <m:r>
                          <a:rPr lang="en-US" sz="2000" b="0" i="1" dirty="0" smtClean="0">
                            <a:latin typeface="Cambria Math" panose="02040503050406030204" pitchFamily="18" charset="0"/>
                          </a:rPr>
                          <m:t>16</m:t>
                        </m:r>
                      </m:den>
                    </m:f>
                    <m:r>
                      <a:rPr lang="en-US" sz="2000" b="0" i="1" dirty="0" smtClean="0">
                        <a:latin typeface="Cambria Math" panose="02040503050406030204" pitchFamily="18" charset="0"/>
                      </a:rPr>
                      <m:t>=0</m:t>
                    </m:r>
                  </m:oMath>
                </a14:m>
                <a:r>
                  <a:rPr lang="en-US" sz="2000" dirty="0"/>
                  <a:t> with a remainder of 1, so there is a 1 going to the 256s column.</a:t>
                </a:r>
              </a:p>
              <a:p>
                <a:pPr lvl="1"/>
                <a:r>
                  <a:rPr lang="en-US" sz="2000" dirty="0"/>
                  <a:t>Putting this all together, </a:t>
                </a:r>
                <a14:m>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333</m:t>
                        </m:r>
                      </m:e>
                      <m:sub>
                        <m:r>
                          <a:rPr lang="en-US" sz="2000" b="0" i="1" dirty="0" smtClean="0">
                            <a:latin typeface="Cambria Math" panose="02040503050406030204" pitchFamily="18" charset="0"/>
                          </a:rPr>
                          <m:t>10</m:t>
                        </m:r>
                      </m:sub>
                    </m:sSub>
                    <m:r>
                      <a:rPr lang="en-US" sz="2000" i="1" dirty="0" smtClean="0">
                        <a:latin typeface="Cambria Math" panose="02040503050406030204" pitchFamily="18" charset="0"/>
                      </a:rPr>
                      <m:t> = </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14</m:t>
                        </m:r>
                        <m:r>
                          <a:rPr lang="en-US" sz="2000" b="0" i="1" dirty="0" smtClean="0">
                            <a:latin typeface="Cambria Math" panose="02040503050406030204" pitchFamily="18" charset="0"/>
                          </a:rPr>
                          <m:t>𝐷</m:t>
                        </m:r>
                      </m:e>
                      <m:sub>
                        <m:r>
                          <a:rPr lang="en-US" sz="2000" b="0" i="1" dirty="0" smtClean="0">
                            <a:latin typeface="Cambria Math" panose="02040503050406030204" pitchFamily="18" charset="0"/>
                          </a:rPr>
                          <m:t>16</m:t>
                        </m:r>
                      </m:sub>
                    </m:sSub>
                  </m:oMath>
                </a14:m>
                <a:r>
                  <a:rPr lang="en-US" sz="2000" dirty="0"/>
                  <a:t>.</a:t>
                </a:r>
              </a:p>
            </p:txBody>
          </p:sp>
        </mc:Choice>
        <mc:Fallback xmlns="">
          <p:sp>
            <p:nvSpPr>
              <p:cNvPr id="4" name="Content Placeholder 3">
                <a:extLst>
                  <a:ext uri="{FF2B5EF4-FFF2-40B4-BE49-F238E27FC236}">
                    <a16:creationId xmlns:a16="http://schemas.microsoft.com/office/drawing/2014/main" id="{ECCCBB22-3988-7EC4-C0C9-D662FCB81614}"/>
                  </a:ext>
                </a:extLst>
              </p:cNvPr>
              <p:cNvSpPr>
                <a:spLocks noGrp="1" noRot="1" noChangeAspect="1" noMove="1" noResize="1" noEditPoints="1" noAdjustHandles="1" noChangeArrowheads="1" noChangeShapeType="1" noTextEdit="1"/>
              </p:cNvSpPr>
              <p:nvPr>
                <p:ph idx="1"/>
              </p:nvPr>
            </p:nvSpPr>
            <p:spPr>
              <a:xfrm>
                <a:off x="612647" y="1471617"/>
                <a:ext cx="10653579" cy="5062786"/>
              </a:xfrm>
              <a:blipFill>
                <a:blip r:embed="rId3"/>
                <a:stretch>
                  <a:fillRect l="-476" r="-1071"/>
                </a:stretch>
              </a:blipFill>
            </p:spPr>
            <p:txBody>
              <a:bodyPr/>
              <a:lstStyle/>
              <a:p>
                <a:r>
                  <a:rPr lang="en-US">
                    <a:noFill/>
                  </a:rPr>
                  <a:t> </a:t>
                </a:r>
              </a:p>
            </p:txBody>
          </p:sp>
        </mc:Fallback>
      </mc:AlternateContent>
      <p:graphicFrame>
        <p:nvGraphicFramePr>
          <p:cNvPr id="5" name="Table 4">
            <a:extLst>
              <a:ext uri="{FF2B5EF4-FFF2-40B4-BE49-F238E27FC236}">
                <a16:creationId xmlns:a16="http://schemas.microsoft.com/office/drawing/2014/main" id="{034DAE88-2A59-A2A7-C805-59118C7234A2}"/>
              </a:ext>
            </a:extLst>
          </p:cNvPr>
          <p:cNvGraphicFramePr>
            <a:graphicFrameLocks noGrp="1"/>
          </p:cNvGraphicFramePr>
          <p:nvPr/>
        </p:nvGraphicFramePr>
        <p:xfrm>
          <a:off x="925774" y="5386383"/>
          <a:ext cx="1975224" cy="741680"/>
        </p:xfrm>
        <a:graphic>
          <a:graphicData uri="http://schemas.openxmlformats.org/drawingml/2006/table">
            <a:tbl>
              <a:tblPr firstRow="1" bandRow="1">
                <a:tableStyleId>{5940675A-B579-460E-94D1-54222C63F5DA}</a:tableStyleId>
              </a:tblPr>
              <a:tblGrid>
                <a:gridCol w="658408">
                  <a:extLst>
                    <a:ext uri="{9D8B030D-6E8A-4147-A177-3AD203B41FA5}">
                      <a16:colId xmlns:a16="http://schemas.microsoft.com/office/drawing/2014/main" val="1500213618"/>
                    </a:ext>
                  </a:extLst>
                </a:gridCol>
                <a:gridCol w="658408">
                  <a:extLst>
                    <a:ext uri="{9D8B030D-6E8A-4147-A177-3AD203B41FA5}">
                      <a16:colId xmlns:a16="http://schemas.microsoft.com/office/drawing/2014/main" val="2324606823"/>
                    </a:ext>
                  </a:extLst>
                </a:gridCol>
                <a:gridCol w="658408">
                  <a:extLst>
                    <a:ext uri="{9D8B030D-6E8A-4147-A177-3AD203B41FA5}">
                      <a16:colId xmlns:a16="http://schemas.microsoft.com/office/drawing/2014/main" val="3306935064"/>
                    </a:ext>
                  </a:extLst>
                </a:gridCol>
              </a:tblGrid>
              <a:tr h="370840">
                <a:tc>
                  <a:txBody>
                    <a:bodyPr/>
                    <a:lstStyle/>
                    <a:p>
                      <a:r>
                        <a:rPr lang="en-US" sz="1600" dirty="0"/>
                        <a:t>256</a:t>
                      </a:r>
                    </a:p>
                  </a:txBody>
                  <a:tcPr>
                    <a:lnB w="12700" cap="flat" cmpd="sng" algn="ctr">
                      <a:solidFill>
                        <a:schemeClr val="tx1"/>
                      </a:solidFill>
                      <a:prstDash val="solid"/>
                      <a:round/>
                      <a:headEnd type="none" w="med" len="med"/>
                      <a:tailEnd type="none" w="med" len="med"/>
                    </a:lnB>
                  </a:tcPr>
                </a:tc>
                <a:tc>
                  <a:txBody>
                    <a:bodyPr/>
                    <a:lstStyle/>
                    <a:p>
                      <a:r>
                        <a:rPr lang="en-US" sz="1600" dirty="0"/>
                        <a:t>16</a:t>
                      </a:r>
                    </a:p>
                  </a:txBody>
                  <a:tcPr>
                    <a:lnB w="12700" cap="flat" cmpd="sng" algn="ctr">
                      <a:solidFill>
                        <a:schemeClr val="tx1"/>
                      </a:solidFill>
                      <a:prstDash val="solid"/>
                      <a:round/>
                      <a:headEnd type="none" w="med" len="med"/>
                      <a:tailEnd type="none" w="med" len="med"/>
                    </a:lnB>
                  </a:tcPr>
                </a:tc>
                <a:tc>
                  <a:txBody>
                    <a:bodyPr/>
                    <a:lstStyle/>
                    <a:p>
                      <a:r>
                        <a:rPr lang="en-US" sz="1600" dirty="0"/>
                        <a:t>1</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01436"/>
                  </a:ext>
                </a:extLst>
              </a:tr>
              <a:tr h="370840">
                <a:tc>
                  <a:txBody>
                    <a:bodyPr/>
                    <a:lstStyle/>
                    <a:p>
                      <a:r>
                        <a:rPr lang="en-US" sz="16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6367913"/>
                  </a:ext>
                </a:extLst>
              </a:tr>
            </a:tbl>
          </a:graphicData>
        </a:graphic>
      </p:graphicFrame>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C19AECE2-DE22-86AE-A99A-2856AA595E3C}"/>
                  </a:ext>
                </a:extLst>
              </p:cNvPr>
              <p:cNvGraphicFramePr>
                <a:graphicFrameLocks noGrp="1"/>
              </p:cNvGraphicFramePr>
              <p:nvPr/>
            </p:nvGraphicFramePr>
            <p:xfrm>
              <a:off x="9229725" y="2502874"/>
              <a:ext cx="2962275" cy="1895217"/>
            </p:xfrm>
            <a:graphic>
              <a:graphicData uri="http://schemas.openxmlformats.org/drawingml/2006/table">
                <a:tbl>
                  <a:tblPr firstRow="1" bandRow="1">
                    <a:tableStyleId>{5940675A-B579-460E-94D1-54222C63F5DA}</a:tableStyleId>
                  </a:tblPr>
                  <a:tblGrid>
                    <a:gridCol w="973728">
                      <a:extLst>
                        <a:ext uri="{9D8B030D-6E8A-4147-A177-3AD203B41FA5}">
                          <a16:colId xmlns:a16="http://schemas.microsoft.com/office/drawing/2014/main" val="3162168177"/>
                        </a:ext>
                      </a:extLst>
                    </a:gridCol>
                    <a:gridCol w="1386523">
                      <a:extLst>
                        <a:ext uri="{9D8B030D-6E8A-4147-A177-3AD203B41FA5}">
                          <a16:colId xmlns:a16="http://schemas.microsoft.com/office/drawing/2014/main" val="996794551"/>
                        </a:ext>
                      </a:extLst>
                    </a:gridCol>
                    <a:gridCol w="602024">
                      <a:extLst>
                        <a:ext uri="{9D8B030D-6E8A-4147-A177-3AD203B41FA5}">
                          <a16:colId xmlns:a16="http://schemas.microsoft.com/office/drawing/2014/main" val="2925608002"/>
                        </a:ext>
                      </a:extLst>
                    </a:gridCol>
                  </a:tblGrid>
                  <a:tr h="698238">
                    <a:tc>
                      <a:txBody>
                        <a:bodyPr/>
                        <a:lstStyle/>
                        <a:p>
                          <a:r>
                            <a:rPr lang="en-US" sz="1400" b="1" dirty="0"/>
                            <a:t>Divide by 16</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28386680"/>
                      </a:ext>
                    </a:extLst>
                  </a:tr>
                  <a:tr h="398993">
                    <a:tc>
                      <a:txBody>
                        <a:bodyPr/>
                        <a:lstStyle/>
                        <a:p>
                          <a:pPr algn="ctr"/>
                          <a:r>
                            <a:rPr lang="en-US" sz="1400" dirty="0"/>
                            <a:t>333</a:t>
                          </a:r>
                        </a:p>
                      </a:txBody>
                      <a:tcP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13</m:t>
                                    </m:r>
                                  </m:e>
                                  <m:sub>
                                    <m:r>
                                      <a:rPr lang="en-US" sz="1400" b="0" i="1" smtClean="0">
                                        <a:latin typeface="Cambria Math" panose="02040503050406030204" pitchFamily="18" charset="0"/>
                                      </a:rPr>
                                      <m:t>10</m:t>
                                    </m:r>
                                  </m:sub>
                                </m:sSub>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𝐷</m:t>
                                    </m:r>
                                  </m:e>
                                  <m:sub>
                                    <m:r>
                                      <a:rPr lang="en-US" sz="1400" b="0" i="1" smtClean="0">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90906196"/>
                      </a:ext>
                    </a:extLst>
                  </a:tr>
                  <a:tr h="398993">
                    <a:tc>
                      <a:txBody>
                        <a:bodyPr/>
                        <a:lstStyle/>
                        <a:p>
                          <a:pPr algn="ctr"/>
                          <a:r>
                            <a:rPr lang="en-US" sz="1400" dirty="0"/>
                            <a:t>20</a:t>
                          </a:r>
                        </a:p>
                      </a:txBody>
                      <a:tcPr>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4</m:t>
                                    </m:r>
                                  </m:e>
                                  <m:sub>
                                    <m:r>
                                      <a:rPr lang="en-US" sz="1400" b="0" i="1" smtClean="0">
                                        <a:latin typeface="Cambria Math" panose="02040503050406030204" pitchFamily="18" charset="0"/>
                                      </a:rPr>
                                      <m:t>10</m:t>
                                    </m:r>
                                  </m:sub>
                                </m:sSub>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4</m:t>
                                    </m:r>
                                  </m:e>
                                  <m:sub>
                                    <m:r>
                                      <a:rPr lang="en-US" sz="1400" b="0" i="1" smtClean="0">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558691302"/>
                      </a:ext>
                    </a:extLst>
                  </a:tr>
                  <a:tr h="398993">
                    <a:tc>
                      <a:txBody>
                        <a:bodyPr/>
                        <a:lstStyle/>
                        <a:p>
                          <a:pPr algn="ctr"/>
                          <a:r>
                            <a:rPr lang="en-US" sz="1400" dirty="0"/>
                            <a:t>1</a:t>
                          </a:r>
                        </a:p>
                      </a:txBody>
                      <a:tcPr>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1</m:t>
                                    </m:r>
                                  </m:e>
                                  <m:sub>
                                    <m:r>
                                      <a:rPr lang="en-US" sz="1400" b="0" i="1" smtClean="0">
                                        <a:latin typeface="Cambria Math" panose="02040503050406030204" pitchFamily="18" charset="0"/>
                                      </a:rPr>
                                      <m:t>10</m:t>
                                    </m:r>
                                  </m:sub>
                                </m:sSub>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1</m:t>
                                    </m:r>
                                  </m:e>
                                  <m:sub>
                                    <m:r>
                                      <a:rPr lang="en-US" sz="1400" b="0" i="1" smtClean="0">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984617654"/>
                      </a:ext>
                    </a:extLst>
                  </a:tr>
                </a:tbl>
              </a:graphicData>
            </a:graphic>
          </p:graphicFrame>
        </mc:Choice>
        <mc:Fallback xmlns="">
          <p:graphicFrame>
            <p:nvGraphicFramePr>
              <p:cNvPr id="7" name="Table 6">
                <a:extLst>
                  <a:ext uri="{FF2B5EF4-FFF2-40B4-BE49-F238E27FC236}">
                    <a16:creationId xmlns:a16="http://schemas.microsoft.com/office/drawing/2014/main" id="{C19AECE2-DE22-86AE-A99A-2856AA595E3C}"/>
                  </a:ext>
                </a:extLst>
              </p:cNvPr>
              <p:cNvGraphicFramePr>
                <a:graphicFrameLocks noGrp="1"/>
              </p:cNvGraphicFramePr>
              <p:nvPr/>
            </p:nvGraphicFramePr>
            <p:xfrm>
              <a:off x="9229725" y="2502874"/>
              <a:ext cx="2962275" cy="1895217"/>
            </p:xfrm>
            <a:graphic>
              <a:graphicData uri="http://schemas.openxmlformats.org/drawingml/2006/table">
                <a:tbl>
                  <a:tblPr firstRow="1" bandRow="1">
                    <a:tableStyleId>{5940675A-B579-460E-94D1-54222C63F5DA}</a:tableStyleId>
                  </a:tblPr>
                  <a:tblGrid>
                    <a:gridCol w="973728">
                      <a:extLst>
                        <a:ext uri="{9D8B030D-6E8A-4147-A177-3AD203B41FA5}">
                          <a16:colId xmlns:a16="http://schemas.microsoft.com/office/drawing/2014/main" val="3162168177"/>
                        </a:ext>
                      </a:extLst>
                    </a:gridCol>
                    <a:gridCol w="1386523">
                      <a:extLst>
                        <a:ext uri="{9D8B030D-6E8A-4147-A177-3AD203B41FA5}">
                          <a16:colId xmlns:a16="http://schemas.microsoft.com/office/drawing/2014/main" val="996794551"/>
                        </a:ext>
                      </a:extLst>
                    </a:gridCol>
                    <a:gridCol w="602024">
                      <a:extLst>
                        <a:ext uri="{9D8B030D-6E8A-4147-A177-3AD203B41FA5}">
                          <a16:colId xmlns:a16="http://schemas.microsoft.com/office/drawing/2014/main" val="2925608002"/>
                        </a:ext>
                      </a:extLst>
                    </a:gridCol>
                  </a:tblGrid>
                  <a:tr h="698238">
                    <a:tc>
                      <a:txBody>
                        <a:bodyPr/>
                        <a:lstStyle/>
                        <a:p>
                          <a:r>
                            <a:rPr lang="en-US" sz="1400" b="1" dirty="0"/>
                            <a:t>Divide by 16</a:t>
                          </a:r>
                        </a:p>
                      </a:txBody>
                      <a:tcPr>
                        <a:lnR w="12700" cap="flat" cmpd="sng" algn="ctr">
                          <a:solidFill>
                            <a:schemeClr val="tx1"/>
                          </a:solidFill>
                          <a:prstDash val="solid"/>
                          <a:round/>
                          <a:headEnd type="none" w="med" len="med"/>
                          <a:tailEnd type="none" w="med" len="med"/>
                        </a:lnR>
                      </a:tcPr>
                    </a:tc>
                    <a:tc>
                      <a:txBody>
                        <a:bodyPr/>
                        <a:lstStyle/>
                        <a:p>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28386680"/>
                      </a:ext>
                    </a:extLst>
                  </a:tr>
                  <a:tr h="398993">
                    <a:tc>
                      <a:txBody>
                        <a:bodyPr/>
                        <a:lstStyle/>
                        <a:p>
                          <a:pPr algn="ctr"/>
                          <a:r>
                            <a:rPr lang="en-US" sz="1400" dirty="0"/>
                            <a:t>333</a:t>
                          </a:r>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0642" t="-175000" r="-44954" b="-200000"/>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LSB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90906196"/>
                      </a:ext>
                    </a:extLst>
                  </a:tr>
                  <a:tr h="398993">
                    <a:tc>
                      <a:txBody>
                        <a:bodyPr/>
                        <a:lstStyle/>
                        <a:p>
                          <a:pPr algn="ctr"/>
                          <a:r>
                            <a:rPr lang="en-US" sz="1400" dirty="0"/>
                            <a:t>20</a:t>
                          </a:r>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0642" t="-283871" r="-44954" b="-106452"/>
                          </a:stretch>
                        </a:blipFill>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558691302"/>
                      </a:ext>
                    </a:extLst>
                  </a:tr>
                  <a:tr h="398993">
                    <a:tc>
                      <a:txBody>
                        <a:bodyPr/>
                        <a:lstStyle/>
                        <a:p>
                          <a:pPr algn="ctr"/>
                          <a:r>
                            <a:rPr lang="en-US" sz="1400" dirty="0"/>
                            <a:t>1</a:t>
                          </a:r>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0642" t="-371875" r="-44954" b="-3125"/>
                          </a:stretch>
                        </a:blipFill>
                      </a:tcPr>
                    </a:tc>
                    <a:tc>
                      <a:txBody>
                        <a:bodyPr/>
                        <a:lstStyle/>
                        <a:p>
                          <a:pPr algn="ctr"/>
                          <a:r>
                            <a:rPr lang="en-US" sz="1400" dirty="0"/>
                            <a:t>MSB</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984617654"/>
                      </a:ext>
                    </a:extLst>
                  </a:tr>
                </a:tbl>
              </a:graphicData>
            </a:graphic>
          </p:graphicFrame>
        </mc:Fallback>
      </mc:AlternateContent>
      <p:cxnSp>
        <p:nvCxnSpPr>
          <p:cNvPr id="8" name="Straight Arrow Connector 7">
            <a:extLst>
              <a:ext uri="{FF2B5EF4-FFF2-40B4-BE49-F238E27FC236}">
                <a16:creationId xmlns:a16="http://schemas.microsoft.com/office/drawing/2014/main" id="{8EDEF6BA-250B-2675-FCCD-C39BD5C2E007}"/>
              </a:ext>
            </a:extLst>
          </p:cNvPr>
          <p:cNvCxnSpPr>
            <a:cxnSpLocks/>
          </p:cNvCxnSpPr>
          <p:nvPr/>
        </p:nvCxnSpPr>
        <p:spPr>
          <a:xfrm flipV="1">
            <a:off x="11649070" y="3235512"/>
            <a:ext cx="0" cy="1028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34296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67F99-EB7A-5C02-D9D9-1065B9B6140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538C518-4488-C539-3481-DCF76B5ACBFF}"/>
                  </a:ext>
                </a:extLst>
              </p:cNvPr>
              <p:cNvSpPr>
                <a:spLocks noGrp="1"/>
              </p:cNvSpPr>
              <p:nvPr>
                <p:ph idx="1"/>
              </p:nvPr>
            </p:nvSpPr>
            <p:spPr>
              <a:xfrm>
                <a:off x="612646" y="1289830"/>
                <a:ext cx="10653578" cy="5019530"/>
              </a:xfrm>
            </p:spPr>
            <p:txBody>
              <a:bodyPr vert="horz" lIns="91440" tIns="45720" rIns="91440" bIns="45720" rtlCol="0">
                <a:noAutofit/>
              </a:bodyPr>
              <a:lstStyle/>
              <a:p>
                <a:pPr>
                  <a:lnSpc>
                    <a:spcPct val="110000"/>
                  </a:lnSpc>
                </a:pPr>
                <a:r>
                  <a:rPr lang="en-US" dirty="0">
                    <a:solidFill>
                      <a:srgbClr val="202122"/>
                    </a:solidFill>
                    <a:latin typeface="Arial" panose="020B0604020202020204" pitchFamily="34" charset="0"/>
                  </a:rPr>
                  <a:t>Convert the following decimal numbers to their hexadecimal representation. </a:t>
                </a:r>
              </a:p>
              <a:p>
                <a:pPr lvl="1">
                  <a:lnSpc>
                    <a:spcPct val="110000"/>
                  </a:lnSpc>
                </a:pPr>
                <a14:m>
                  <m:oMath xmlns:m="http://schemas.openxmlformats.org/officeDocument/2006/math">
                    <m:sSub>
                      <m:sSubPr>
                        <m:ctrlPr>
                          <a:rPr lang="en-US" sz="2000" i="1" dirty="0" smtClean="0">
                            <a:solidFill>
                              <a:srgbClr val="202122"/>
                            </a:solidFill>
                            <a:latin typeface="Cambria Math" panose="02040503050406030204" pitchFamily="18" charset="0"/>
                          </a:rPr>
                        </m:ctrlPr>
                      </m:sSubPr>
                      <m:e>
                        <m:r>
                          <a:rPr lang="en-US" sz="2000" i="1" dirty="0" smtClean="0">
                            <a:solidFill>
                              <a:srgbClr val="202122"/>
                            </a:solidFill>
                            <a:latin typeface="Cambria Math" panose="02040503050406030204" pitchFamily="18" charset="0"/>
                          </a:rPr>
                          <m:t>2</m:t>
                        </m:r>
                        <m:r>
                          <a:rPr lang="en-US" sz="2000" b="0" i="1" dirty="0" smtClean="0">
                            <a:solidFill>
                              <a:srgbClr val="202122"/>
                            </a:solidFill>
                            <a:latin typeface="Cambria Math" panose="02040503050406030204" pitchFamily="18" charset="0"/>
                          </a:rPr>
                          <m:t>546</m:t>
                        </m:r>
                      </m:e>
                      <m:sub>
                        <m:r>
                          <a:rPr lang="en-US" sz="2000" b="0" i="1" dirty="0" smtClean="0">
                            <a:solidFill>
                              <a:srgbClr val="202122"/>
                            </a:solidFill>
                            <a:latin typeface="Cambria Math" panose="02040503050406030204" pitchFamily="18" charset="0"/>
                          </a:rPr>
                          <m:t>10</m:t>
                        </m:r>
                      </m:sub>
                    </m:sSub>
                  </m:oMath>
                </a14:m>
                <a:endParaRPr lang="en-US" sz="2000" dirty="0">
                  <a:solidFill>
                    <a:srgbClr val="202122"/>
                  </a:solidFill>
                  <a:latin typeface="Arial" panose="020B0604020202020204" pitchFamily="34" charset="0"/>
                </a:endParaRPr>
              </a:p>
              <a:p>
                <a:pPr lvl="1">
                  <a:lnSpc>
                    <a:spcPct val="110000"/>
                  </a:lnSpc>
                </a:pPr>
                <a14:m>
                  <m:oMath xmlns:m="http://schemas.openxmlformats.org/officeDocument/2006/math">
                    <m:sSub>
                      <m:sSubPr>
                        <m:ctrlPr>
                          <a:rPr lang="en-US" sz="2000" b="0" i="1" dirty="0" smtClean="0">
                            <a:solidFill>
                              <a:srgbClr val="202122"/>
                            </a:solidFill>
                            <a:latin typeface="Cambria Math" panose="02040503050406030204" pitchFamily="18" charset="0"/>
                          </a:rPr>
                        </m:ctrlPr>
                      </m:sSubPr>
                      <m:e>
                        <m:r>
                          <a:rPr lang="en-US" sz="2000" b="0" i="1" dirty="0" smtClean="0">
                            <a:solidFill>
                              <a:srgbClr val="202122"/>
                            </a:solidFill>
                            <a:latin typeface="Cambria Math" panose="02040503050406030204" pitchFamily="18" charset="0"/>
                          </a:rPr>
                          <m:t>1457</m:t>
                        </m:r>
                      </m:e>
                      <m:sub>
                        <m:r>
                          <a:rPr lang="en-US" sz="2000" b="0" i="1" dirty="0" smtClean="0">
                            <a:solidFill>
                              <a:srgbClr val="202122"/>
                            </a:solidFill>
                            <a:latin typeface="Cambria Math" panose="02040503050406030204" pitchFamily="18" charset="0"/>
                          </a:rPr>
                          <m:t>10</m:t>
                        </m:r>
                      </m:sub>
                    </m:sSub>
                  </m:oMath>
                </a14:m>
                <a:endParaRPr lang="en-US" sz="2000" dirty="0">
                  <a:solidFill>
                    <a:srgbClr val="202122"/>
                  </a:solidFill>
                  <a:latin typeface="Arial" panose="020B0604020202020204" pitchFamily="34" charset="0"/>
                </a:endParaRPr>
              </a:p>
              <a:p>
                <a:pPr lvl="1">
                  <a:lnSpc>
                    <a:spcPct val="110000"/>
                  </a:lnSpc>
                </a:pPr>
                <a14:m>
                  <m:oMath xmlns:m="http://schemas.openxmlformats.org/officeDocument/2006/math">
                    <m:sSub>
                      <m:sSubPr>
                        <m:ctrlPr>
                          <a:rPr lang="en-US" sz="2000" b="0" i="1" dirty="0" smtClean="0">
                            <a:solidFill>
                              <a:srgbClr val="202122"/>
                            </a:solidFill>
                            <a:latin typeface="Cambria Math" panose="02040503050406030204" pitchFamily="18" charset="0"/>
                          </a:rPr>
                        </m:ctrlPr>
                      </m:sSubPr>
                      <m:e>
                        <m:r>
                          <a:rPr lang="en-US" sz="2000" b="0" i="1" dirty="0" smtClean="0">
                            <a:solidFill>
                              <a:srgbClr val="202122"/>
                            </a:solidFill>
                            <a:latin typeface="Cambria Math" panose="02040503050406030204" pitchFamily="18" charset="0"/>
                          </a:rPr>
                          <m:t>269</m:t>
                        </m:r>
                      </m:e>
                      <m:sub>
                        <m:r>
                          <a:rPr lang="en-US" sz="2000" b="0" i="1" dirty="0" smtClean="0">
                            <a:solidFill>
                              <a:srgbClr val="202122"/>
                            </a:solidFill>
                            <a:latin typeface="Cambria Math" panose="02040503050406030204" pitchFamily="18" charset="0"/>
                          </a:rPr>
                          <m:t>10</m:t>
                        </m:r>
                      </m:sub>
                    </m:sSub>
                  </m:oMath>
                </a14:m>
                <a:endParaRPr lang="en-US" sz="2000" dirty="0">
                  <a:solidFill>
                    <a:srgbClr val="202122"/>
                  </a:solidFill>
                  <a:latin typeface="Arial" panose="020B0604020202020204" pitchFamily="34" charset="0"/>
                </a:endParaRPr>
              </a:p>
              <a:p>
                <a:pPr lvl="1">
                  <a:lnSpc>
                    <a:spcPct val="110000"/>
                  </a:lnSpc>
                </a:pPr>
                <a14:m>
                  <m:oMath xmlns:m="http://schemas.openxmlformats.org/officeDocument/2006/math">
                    <m:sSub>
                      <m:sSubPr>
                        <m:ctrlPr>
                          <a:rPr lang="en-US" sz="2000" b="0" i="1" dirty="0" smtClean="0">
                            <a:solidFill>
                              <a:srgbClr val="202122"/>
                            </a:solidFill>
                            <a:latin typeface="Cambria Math" panose="02040503050406030204" pitchFamily="18" charset="0"/>
                          </a:rPr>
                        </m:ctrlPr>
                      </m:sSubPr>
                      <m:e>
                        <m:r>
                          <a:rPr lang="en-US" sz="2000" b="0" i="1" dirty="0" smtClean="0">
                            <a:solidFill>
                              <a:srgbClr val="202122"/>
                            </a:solidFill>
                            <a:latin typeface="Cambria Math" panose="02040503050406030204" pitchFamily="18" charset="0"/>
                          </a:rPr>
                          <m:t>47</m:t>
                        </m:r>
                      </m:e>
                      <m:sub>
                        <m:r>
                          <a:rPr lang="en-US" sz="2000" b="0" i="1" dirty="0" smtClean="0">
                            <a:solidFill>
                              <a:srgbClr val="202122"/>
                            </a:solidFill>
                            <a:latin typeface="Cambria Math" panose="02040503050406030204" pitchFamily="18" charset="0"/>
                          </a:rPr>
                          <m:t>10</m:t>
                        </m:r>
                      </m:sub>
                    </m:sSub>
                  </m:oMath>
                </a14:m>
                <a:endParaRPr lang="en-US" sz="2000" dirty="0">
                  <a:solidFill>
                    <a:srgbClr val="202122"/>
                  </a:solidFill>
                  <a:latin typeface="Arial" panose="020B0604020202020204" pitchFamily="34" charset="0"/>
                </a:endParaRPr>
              </a:p>
              <a:p>
                <a:pPr lvl="1">
                  <a:lnSpc>
                    <a:spcPct val="110000"/>
                  </a:lnSpc>
                </a:pPr>
                <a:endParaRPr lang="en-US" sz="2000" dirty="0">
                  <a:solidFill>
                    <a:srgbClr val="202122"/>
                  </a:solidFill>
                  <a:latin typeface="Arial" panose="020B0604020202020204" pitchFamily="34" charset="0"/>
                </a:endParaRPr>
              </a:p>
              <a:p>
                <a:pPr lvl="1">
                  <a:lnSpc>
                    <a:spcPct val="110000"/>
                  </a:lnSpc>
                </a:pPr>
                <a:endParaRPr lang="en-US" sz="2000" dirty="0">
                  <a:solidFill>
                    <a:srgbClr val="202122"/>
                  </a:solidFill>
                  <a:latin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9538C518-4488-C539-3481-DCF76B5ACBFF}"/>
                  </a:ext>
                </a:extLst>
              </p:cNvPr>
              <p:cNvSpPr>
                <a:spLocks noGrp="1" noRot="1" noChangeAspect="1" noMove="1" noResize="1" noEditPoints="1" noAdjustHandles="1" noChangeArrowheads="1" noChangeShapeType="1" noTextEdit="1"/>
              </p:cNvSpPr>
              <p:nvPr>
                <p:ph idx="1"/>
              </p:nvPr>
            </p:nvSpPr>
            <p:spPr>
              <a:xfrm>
                <a:off x="612646" y="1289830"/>
                <a:ext cx="10653578" cy="5019530"/>
              </a:xfrm>
              <a:blipFill>
                <a:blip r:embed="rId3"/>
                <a:stretch>
                  <a:fillRect l="-476" t="-505"/>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05CB69CB-A71D-50E3-CFE3-1DBA10035971}"/>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PRACTICE TIME</a:t>
            </a:r>
          </a:p>
        </p:txBody>
      </p:sp>
      <p:sp>
        <p:nvSpPr>
          <p:cNvPr id="11" name="Slide Number Placeholder 10">
            <a:extLst>
              <a:ext uri="{FF2B5EF4-FFF2-40B4-BE49-F238E27FC236}">
                <a16:creationId xmlns:a16="http://schemas.microsoft.com/office/drawing/2014/main" id="{A5E93C7D-4495-95BA-A158-CF6FDAA84070}"/>
              </a:ext>
            </a:extLst>
          </p:cNvPr>
          <p:cNvSpPr>
            <a:spLocks noGrp="1"/>
          </p:cNvSpPr>
          <p:nvPr>
            <p:ph type="sldNum" sz="quarter" idx="12"/>
          </p:nvPr>
        </p:nvSpPr>
        <p:spPr/>
        <p:txBody>
          <a:bodyPr/>
          <a:lstStyle/>
          <a:p>
            <a:fld id="{CC057153-B650-4DEB-B370-79DDCFDCE934}" type="slidenum">
              <a:rPr lang="en-US" smtClean="0"/>
              <a:t>78</a:t>
            </a:fld>
            <a:endParaRPr lang="en-US"/>
          </a:p>
        </p:txBody>
      </p:sp>
      <p:sp>
        <p:nvSpPr>
          <p:cNvPr id="2" name="TextBox 1">
            <a:extLst>
              <a:ext uri="{FF2B5EF4-FFF2-40B4-BE49-F238E27FC236}">
                <a16:creationId xmlns:a16="http://schemas.microsoft.com/office/drawing/2014/main" id="{D095126D-667B-5421-BDE8-81FB1B21B690}"/>
              </a:ext>
            </a:extLst>
          </p:cNvPr>
          <p:cNvSpPr txBox="1"/>
          <p:nvPr/>
        </p:nvSpPr>
        <p:spPr>
          <a:xfrm>
            <a:off x="9785508" y="119015"/>
            <a:ext cx="2294667" cy="400110"/>
          </a:xfrm>
          <a:prstGeom prst="rect">
            <a:avLst/>
          </a:prstGeom>
          <a:noFill/>
        </p:spPr>
        <p:txBody>
          <a:bodyPr wrap="none" rtlCol="0">
            <a:spAutoFit/>
          </a:bodyPr>
          <a:lstStyle/>
          <a:p>
            <a:r>
              <a:rPr lang="en-US" sz="2000" b="1" dirty="0"/>
              <a:t>A,  B,  C,  D,  E,   F</a:t>
            </a:r>
          </a:p>
        </p:txBody>
      </p:sp>
      <p:sp>
        <p:nvSpPr>
          <p:cNvPr id="4" name="TextBox 3">
            <a:extLst>
              <a:ext uri="{FF2B5EF4-FFF2-40B4-BE49-F238E27FC236}">
                <a16:creationId xmlns:a16="http://schemas.microsoft.com/office/drawing/2014/main" id="{C1CE7E44-EDC2-62DB-1F4D-C4CAB7A54F28}"/>
              </a:ext>
            </a:extLst>
          </p:cNvPr>
          <p:cNvSpPr txBox="1"/>
          <p:nvPr/>
        </p:nvSpPr>
        <p:spPr>
          <a:xfrm>
            <a:off x="9756012" y="519125"/>
            <a:ext cx="2435988" cy="400110"/>
          </a:xfrm>
          <a:prstGeom prst="rect">
            <a:avLst/>
          </a:prstGeom>
          <a:noFill/>
        </p:spPr>
        <p:txBody>
          <a:bodyPr wrap="none" rtlCol="0">
            <a:spAutoFit/>
          </a:bodyPr>
          <a:lstStyle/>
          <a:p>
            <a:r>
              <a:rPr lang="en-US" sz="2000" b="1" dirty="0"/>
              <a:t>10, 11, 12, 13, 14, 15</a:t>
            </a:r>
          </a:p>
        </p:txBody>
      </p:sp>
    </p:spTree>
    <p:extLst>
      <p:ext uri="{BB962C8B-B14F-4D97-AF65-F5344CB8AC3E}">
        <p14:creationId xmlns:p14="http://schemas.microsoft.com/office/powerpoint/2010/main" val="41562654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4000E-A0AD-DB4F-6D5B-7BC084DFEDD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E988F7B-76A9-01CC-32EB-2CBCD8F13805}"/>
                  </a:ext>
                </a:extLst>
              </p:cNvPr>
              <p:cNvSpPr>
                <a:spLocks noGrp="1"/>
              </p:cNvSpPr>
              <p:nvPr>
                <p:ph idx="1"/>
              </p:nvPr>
            </p:nvSpPr>
            <p:spPr>
              <a:xfrm>
                <a:off x="612646" y="1289830"/>
                <a:ext cx="10653578" cy="5019530"/>
              </a:xfrm>
            </p:spPr>
            <p:txBody>
              <a:bodyPr vert="horz" lIns="91440" tIns="45720" rIns="91440" bIns="45720" rtlCol="0">
                <a:noAutofit/>
              </a:bodyPr>
              <a:lstStyle/>
              <a:p>
                <a:pPr>
                  <a:lnSpc>
                    <a:spcPct val="110000"/>
                  </a:lnSpc>
                </a:pPr>
                <a:r>
                  <a:rPr lang="en-US" dirty="0">
                    <a:solidFill>
                      <a:srgbClr val="202122"/>
                    </a:solidFill>
                    <a:latin typeface="Arial" panose="020B0604020202020204" pitchFamily="34" charset="0"/>
                  </a:rPr>
                  <a:t>Convert the following decimal numbers to their hexadecimal representation. </a:t>
                </a:r>
              </a:p>
              <a:p>
                <a:pPr lvl="1">
                  <a:lnSpc>
                    <a:spcPct val="110000"/>
                  </a:lnSpc>
                </a:pPr>
                <a14:m>
                  <m:oMath xmlns:m="http://schemas.openxmlformats.org/officeDocument/2006/math">
                    <m:sSub>
                      <m:sSubPr>
                        <m:ctrlPr>
                          <a:rPr lang="en-US" sz="2000" i="1" dirty="0" smtClean="0">
                            <a:solidFill>
                              <a:srgbClr val="202122"/>
                            </a:solidFill>
                            <a:latin typeface="Cambria Math" panose="02040503050406030204" pitchFamily="18" charset="0"/>
                          </a:rPr>
                        </m:ctrlPr>
                      </m:sSubPr>
                      <m:e>
                        <m:r>
                          <a:rPr lang="en-US" sz="2000" i="1" dirty="0" smtClean="0">
                            <a:solidFill>
                              <a:srgbClr val="202122"/>
                            </a:solidFill>
                            <a:latin typeface="Cambria Math" panose="02040503050406030204" pitchFamily="18" charset="0"/>
                          </a:rPr>
                          <m:t>2</m:t>
                        </m:r>
                        <m:r>
                          <a:rPr lang="en-US" sz="2000" b="0" i="1" dirty="0" smtClean="0">
                            <a:solidFill>
                              <a:srgbClr val="202122"/>
                            </a:solidFill>
                            <a:latin typeface="Cambria Math" panose="02040503050406030204" pitchFamily="18" charset="0"/>
                          </a:rPr>
                          <m:t>546</m:t>
                        </m:r>
                      </m:e>
                      <m:sub>
                        <m:r>
                          <a:rPr lang="en-US" sz="2000" b="0" i="1" dirty="0" smtClean="0">
                            <a:solidFill>
                              <a:srgbClr val="202122"/>
                            </a:solidFill>
                            <a:latin typeface="Cambria Math" panose="02040503050406030204" pitchFamily="18" charset="0"/>
                          </a:rPr>
                          <m:t>10</m:t>
                        </m:r>
                      </m:sub>
                    </m:sSub>
                    <m:r>
                      <a:rPr lang="en-US" sz="2000" b="0" i="1" dirty="0" smtClean="0">
                        <a:solidFill>
                          <a:srgbClr val="202122"/>
                        </a:solidFill>
                        <a:latin typeface="Cambria Math" panose="02040503050406030204" pitchFamily="18" charset="0"/>
                      </a:rPr>
                      <m:t>=9</m:t>
                    </m:r>
                    <m:r>
                      <a:rPr lang="en-US" sz="2000" b="0" i="1" dirty="0" smtClean="0">
                        <a:solidFill>
                          <a:srgbClr val="202122"/>
                        </a:solidFill>
                        <a:latin typeface="Cambria Math" panose="02040503050406030204" pitchFamily="18" charset="0"/>
                      </a:rPr>
                      <m:t>𝐹</m:t>
                    </m:r>
                    <m:r>
                      <a:rPr lang="en-US" sz="2000" b="0" i="1" dirty="0" smtClean="0">
                        <a:solidFill>
                          <a:srgbClr val="202122"/>
                        </a:solidFill>
                        <a:latin typeface="Cambria Math" panose="02040503050406030204" pitchFamily="18" charset="0"/>
                      </a:rPr>
                      <m:t>2</m:t>
                    </m:r>
                  </m:oMath>
                </a14:m>
                <a:r>
                  <a:rPr lang="en-US" sz="2000" dirty="0">
                    <a:solidFill>
                      <a:srgbClr val="202122"/>
                    </a:solidFill>
                    <a:latin typeface="Arial" panose="020B0604020202020204" pitchFamily="34" charset="0"/>
                  </a:rPr>
                  <a:t>      	     </a:t>
                </a:r>
                <a14:m>
                  <m:oMath xmlns:m="http://schemas.openxmlformats.org/officeDocument/2006/math">
                    <m:sSub>
                      <m:sSubPr>
                        <m:ctrlPr>
                          <a:rPr lang="en-US" sz="2000" i="1" dirty="0">
                            <a:solidFill>
                              <a:srgbClr val="202122"/>
                            </a:solidFill>
                            <a:latin typeface="Cambria Math" panose="02040503050406030204" pitchFamily="18" charset="0"/>
                          </a:rPr>
                        </m:ctrlPr>
                      </m:sSubPr>
                      <m:e>
                        <m:r>
                          <a:rPr lang="en-US" sz="2000" i="1" dirty="0">
                            <a:solidFill>
                              <a:srgbClr val="202122"/>
                            </a:solidFill>
                            <a:latin typeface="Cambria Math" panose="02040503050406030204" pitchFamily="18" charset="0"/>
                          </a:rPr>
                          <m:t>1457</m:t>
                        </m:r>
                      </m:e>
                      <m:sub>
                        <m:r>
                          <a:rPr lang="en-US" sz="2000" i="1" dirty="0">
                            <a:solidFill>
                              <a:srgbClr val="202122"/>
                            </a:solidFill>
                            <a:latin typeface="Cambria Math" panose="02040503050406030204" pitchFamily="18" charset="0"/>
                          </a:rPr>
                          <m:t>10</m:t>
                        </m:r>
                      </m:sub>
                    </m:sSub>
                    <m:r>
                      <a:rPr lang="en-US" sz="2000" b="0" i="1" dirty="0" smtClean="0">
                        <a:solidFill>
                          <a:srgbClr val="202122"/>
                        </a:solidFill>
                        <a:latin typeface="Cambria Math" panose="02040503050406030204" pitchFamily="18" charset="0"/>
                      </a:rPr>
                      <m:t>=5</m:t>
                    </m:r>
                    <m:r>
                      <a:rPr lang="en-US" sz="2000" b="0" i="1" dirty="0" smtClean="0">
                        <a:solidFill>
                          <a:srgbClr val="202122"/>
                        </a:solidFill>
                        <a:latin typeface="Cambria Math" panose="02040503050406030204" pitchFamily="18" charset="0"/>
                      </a:rPr>
                      <m:t>𝐵</m:t>
                    </m:r>
                    <m:r>
                      <a:rPr lang="en-US" sz="2000" b="0" i="1" dirty="0" smtClean="0">
                        <a:solidFill>
                          <a:srgbClr val="202122"/>
                        </a:solidFill>
                        <a:latin typeface="Cambria Math" panose="02040503050406030204" pitchFamily="18" charset="0"/>
                      </a:rPr>
                      <m:t>1</m:t>
                    </m:r>
                  </m:oMath>
                </a14:m>
                <a:r>
                  <a:rPr lang="en-US" sz="2000" dirty="0">
                    <a:solidFill>
                      <a:srgbClr val="202122"/>
                    </a:solidFill>
                    <a:latin typeface="Arial" panose="020B0604020202020204" pitchFamily="34" charset="0"/>
                  </a:rPr>
                  <a:t>	   </a:t>
                </a:r>
                <a14:m>
                  <m:oMath xmlns:m="http://schemas.openxmlformats.org/officeDocument/2006/math">
                    <m:sSub>
                      <m:sSubPr>
                        <m:ctrlPr>
                          <a:rPr lang="en-US" sz="2000" b="0" i="1" dirty="0" smtClean="0">
                            <a:solidFill>
                              <a:srgbClr val="202122"/>
                            </a:solidFill>
                            <a:latin typeface="Cambria Math" panose="02040503050406030204" pitchFamily="18" charset="0"/>
                          </a:rPr>
                        </m:ctrlPr>
                      </m:sSubPr>
                      <m:e>
                        <m:r>
                          <a:rPr lang="en-US" sz="2000" b="0" i="1" dirty="0" smtClean="0">
                            <a:solidFill>
                              <a:srgbClr val="202122"/>
                            </a:solidFill>
                            <a:latin typeface="Cambria Math" panose="02040503050406030204" pitchFamily="18" charset="0"/>
                          </a:rPr>
                          <m:t>       </m:t>
                        </m:r>
                        <m:r>
                          <a:rPr lang="en-US" sz="2000" i="1" dirty="0">
                            <a:solidFill>
                              <a:srgbClr val="202122"/>
                            </a:solidFill>
                            <a:latin typeface="Cambria Math" panose="02040503050406030204" pitchFamily="18" charset="0"/>
                          </a:rPr>
                          <m:t>269</m:t>
                        </m:r>
                      </m:e>
                      <m:sub>
                        <m:r>
                          <a:rPr lang="en-US" sz="2000" i="1" dirty="0">
                            <a:solidFill>
                              <a:srgbClr val="202122"/>
                            </a:solidFill>
                            <a:latin typeface="Cambria Math" panose="02040503050406030204" pitchFamily="18" charset="0"/>
                          </a:rPr>
                          <m:t>10</m:t>
                        </m:r>
                      </m:sub>
                    </m:sSub>
                    <m:r>
                      <a:rPr lang="en-US" sz="2000" b="0" i="1" dirty="0" smtClean="0">
                        <a:solidFill>
                          <a:srgbClr val="202122"/>
                        </a:solidFill>
                        <a:latin typeface="Cambria Math" panose="02040503050406030204" pitchFamily="18" charset="0"/>
                      </a:rPr>
                      <m:t>=10</m:t>
                    </m:r>
                    <m:r>
                      <a:rPr lang="en-US" sz="2000" b="0" i="1" dirty="0" smtClean="0">
                        <a:solidFill>
                          <a:srgbClr val="202122"/>
                        </a:solidFill>
                        <a:latin typeface="Cambria Math" panose="02040503050406030204" pitchFamily="18" charset="0"/>
                      </a:rPr>
                      <m:t>𝐷</m:t>
                    </m:r>
                  </m:oMath>
                </a14:m>
                <a:r>
                  <a:rPr lang="en-US" sz="2000" dirty="0">
                    <a:solidFill>
                      <a:srgbClr val="202122"/>
                    </a:solidFill>
                    <a:latin typeface="Arial" panose="020B0604020202020204" pitchFamily="34" charset="0"/>
                  </a:rPr>
                  <a:t> 		</a:t>
                </a:r>
                <a14:m>
                  <m:oMath xmlns:m="http://schemas.openxmlformats.org/officeDocument/2006/math">
                    <m:sSub>
                      <m:sSubPr>
                        <m:ctrlPr>
                          <a:rPr lang="en-US" sz="2000" i="1" dirty="0">
                            <a:solidFill>
                              <a:srgbClr val="202122"/>
                            </a:solidFill>
                            <a:latin typeface="Cambria Math" panose="02040503050406030204" pitchFamily="18" charset="0"/>
                          </a:rPr>
                        </m:ctrlPr>
                      </m:sSubPr>
                      <m:e>
                        <m:r>
                          <a:rPr lang="en-US" sz="2000" i="1" dirty="0">
                            <a:solidFill>
                              <a:srgbClr val="202122"/>
                            </a:solidFill>
                            <a:latin typeface="Cambria Math" panose="02040503050406030204" pitchFamily="18" charset="0"/>
                          </a:rPr>
                          <m:t>47</m:t>
                        </m:r>
                      </m:e>
                      <m:sub>
                        <m:r>
                          <a:rPr lang="en-US" sz="2000" i="1" dirty="0">
                            <a:solidFill>
                              <a:srgbClr val="202122"/>
                            </a:solidFill>
                            <a:latin typeface="Cambria Math" panose="02040503050406030204" pitchFamily="18" charset="0"/>
                          </a:rPr>
                          <m:t>10</m:t>
                        </m:r>
                      </m:sub>
                    </m:sSub>
                    <m:r>
                      <a:rPr lang="en-US" sz="2000" b="0" i="1" dirty="0" smtClean="0">
                        <a:solidFill>
                          <a:srgbClr val="202122"/>
                        </a:solidFill>
                        <a:latin typeface="Cambria Math" panose="02040503050406030204" pitchFamily="18" charset="0"/>
                      </a:rPr>
                      <m:t>=2</m:t>
                    </m:r>
                    <m:r>
                      <a:rPr lang="en-US" sz="2000" b="0" i="1" dirty="0" smtClean="0">
                        <a:solidFill>
                          <a:srgbClr val="202122"/>
                        </a:solidFill>
                        <a:latin typeface="Cambria Math" panose="02040503050406030204" pitchFamily="18" charset="0"/>
                      </a:rPr>
                      <m:t>𝐹</m:t>
                    </m:r>
                  </m:oMath>
                </a14:m>
                <a:endParaRPr lang="en-US" sz="2000" dirty="0">
                  <a:solidFill>
                    <a:srgbClr val="202122"/>
                  </a:solidFill>
                  <a:latin typeface="Arial" panose="020B0604020202020204" pitchFamily="34" charset="0"/>
                </a:endParaRPr>
              </a:p>
              <a:p>
                <a:pPr lvl="1">
                  <a:lnSpc>
                    <a:spcPct val="110000"/>
                  </a:lnSpc>
                </a:pPr>
                <a:endParaRPr lang="en-US" sz="2000" dirty="0">
                  <a:solidFill>
                    <a:srgbClr val="202122"/>
                  </a:solidFill>
                  <a:latin typeface="Arial" panose="020B0604020202020204" pitchFamily="34" charset="0"/>
                </a:endParaRPr>
              </a:p>
              <a:p>
                <a:pPr lvl="1">
                  <a:lnSpc>
                    <a:spcPct val="110000"/>
                  </a:lnSpc>
                </a:pPr>
                <a:endParaRPr lang="en-US" sz="2000" dirty="0">
                  <a:solidFill>
                    <a:srgbClr val="202122"/>
                  </a:solidFill>
                  <a:latin typeface="Arial" panose="020B0604020202020204" pitchFamily="34" charset="0"/>
                </a:endParaRPr>
              </a:p>
              <a:p>
                <a:pPr marL="228600" lvl="1" indent="0">
                  <a:lnSpc>
                    <a:spcPct val="110000"/>
                  </a:lnSpc>
                  <a:buNone/>
                </a:pPr>
                <a:endParaRPr lang="en-US" sz="2000" dirty="0">
                  <a:solidFill>
                    <a:srgbClr val="202122"/>
                  </a:solidFill>
                  <a:latin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BE988F7B-76A9-01CC-32EB-2CBCD8F13805}"/>
                  </a:ext>
                </a:extLst>
              </p:cNvPr>
              <p:cNvSpPr>
                <a:spLocks noGrp="1" noRot="1" noChangeAspect="1" noMove="1" noResize="1" noEditPoints="1" noAdjustHandles="1" noChangeArrowheads="1" noChangeShapeType="1" noTextEdit="1"/>
              </p:cNvSpPr>
              <p:nvPr>
                <p:ph idx="1"/>
              </p:nvPr>
            </p:nvSpPr>
            <p:spPr>
              <a:xfrm>
                <a:off x="612646" y="1289830"/>
                <a:ext cx="10653578" cy="5019530"/>
              </a:xfrm>
              <a:blipFill>
                <a:blip r:embed="rId3"/>
                <a:stretch>
                  <a:fillRect l="-476" t="-505"/>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22DA1DFC-6914-87AE-762B-05AC6FF4823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ANSWER</a:t>
            </a:r>
          </a:p>
        </p:txBody>
      </p:sp>
      <p:sp>
        <p:nvSpPr>
          <p:cNvPr id="11" name="Slide Number Placeholder 10">
            <a:extLst>
              <a:ext uri="{FF2B5EF4-FFF2-40B4-BE49-F238E27FC236}">
                <a16:creationId xmlns:a16="http://schemas.microsoft.com/office/drawing/2014/main" id="{297CB40F-E280-BBB0-087F-A0255722EDBB}"/>
              </a:ext>
            </a:extLst>
          </p:cNvPr>
          <p:cNvSpPr>
            <a:spLocks noGrp="1"/>
          </p:cNvSpPr>
          <p:nvPr>
            <p:ph type="sldNum" sz="quarter" idx="12"/>
          </p:nvPr>
        </p:nvSpPr>
        <p:spPr/>
        <p:txBody>
          <a:bodyPr/>
          <a:lstStyle/>
          <a:p>
            <a:fld id="{CC057153-B650-4DEB-B370-79DDCFDCE934}" type="slidenum">
              <a:rPr lang="en-US" smtClean="0"/>
              <a:t>79</a:t>
            </a:fld>
            <a:endParaRPr lang="en-US"/>
          </a:p>
        </p:txBody>
      </p:sp>
      <mc:AlternateContent xmlns:mc="http://schemas.openxmlformats.org/markup-compatibility/2006" xmlns:a14="http://schemas.microsoft.com/office/drawing/2010/main">
        <mc:Choice Requires="a14">
          <p:graphicFrame>
            <p:nvGraphicFramePr>
              <p:cNvPr id="2" name="Table 1">
                <a:extLst>
                  <a:ext uri="{FF2B5EF4-FFF2-40B4-BE49-F238E27FC236}">
                    <a16:creationId xmlns:a16="http://schemas.microsoft.com/office/drawing/2014/main" id="{DD62DE30-6B7F-C6DD-62D0-ECFC54F65189}"/>
                  </a:ext>
                </a:extLst>
              </p:cNvPr>
              <p:cNvGraphicFramePr>
                <a:graphicFrameLocks noGrp="1"/>
              </p:cNvGraphicFramePr>
              <p:nvPr>
                <p:extLst>
                  <p:ext uri="{D42A27DB-BD31-4B8C-83A1-F6EECF244321}">
                    <p14:modId xmlns:p14="http://schemas.microsoft.com/office/powerpoint/2010/main" val="2760870282"/>
                  </p:ext>
                </p:extLst>
              </p:nvPr>
            </p:nvGraphicFramePr>
            <p:xfrm>
              <a:off x="612644" y="2597596"/>
              <a:ext cx="2472518" cy="1895217"/>
            </p:xfrm>
            <a:graphic>
              <a:graphicData uri="http://schemas.openxmlformats.org/drawingml/2006/table">
                <a:tbl>
                  <a:tblPr firstRow="1" bandRow="1">
                    <a:tableStyleId>{5940675A-B579-460E-94D1-54222C63F5DA}</a:tableStyleId>
                  </a:tblPr>
                  <a:tblGrid>
                    <a:gridCol w="959460">
                      <a:extLst>
                        <a:ext uri="{9D8B030D-6E8A-4147-A177-3AD203B41FA5}">
                          <a16:colId xmlns:a16="http://schemas.microsoft.com/office/drawing/2014/main" val="3162168177"/>
                        </a:ext>
                      </a:extLst>
                    </a:gridCol>
                    <a:gridCol w="1513058">
                      <a:extLst>
                        <a:ext uri="{9D8B030D-6E8A-4147-A177-3AD203B41FA5}">
                          <a16:colId xmlns:a16="http://schemas.microsoft.com/office/drawing/2014/main" val="996794551"/>
                        </a:ext>
                      </a:extLst>
                    </a:gridCol>
                  </a:tblGrid>
                  <a:tr h="698238">
                    <a:tc>
                      <a:txBody>
                        <a:bodyPr/>
                        <a:lstStyle/>
                        <a:p>
                          <a:pPr algn="ctr"/>
                          <a:r>
                            <a:rPr lang="en-US" sz="1400" b="1" dirty="0"/>
                            <a:t>Divide by 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8386680"/>
                      </a:ext>
                    </a:extLst>
                  </a:tr>
                  <a:tr h="398993">
                    <a:tc>
                      <a:txBody>
                        <a:bodyPr/>
                        <a:lstStyle/>
                        <a:p>
                          <a:pPr algn="ctr"/>
                          <a:r>
                            <a:rPr lang="en-US" sz="1400" dirty="0"/>
                            <a:t>2546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2</m:t>
                                    </m:r>
                                  </m:e>
                                  <m:sub>
                                    <m:r>
                                      <a:rPr lang="en-US" sz="1400" b="0" i="1" dirty="0" smtClean="0">
                                        <a:solidFill>
                                          <a:srgbClr val="202122"/>
                                        </a:solidFill>
                                        <a:latin typeface="Cambria Math" panose="02040503050406030204" pitchFamily="18" charset="0"/>
                                      </a:rPr>
                                      <m:t>10</m:t>
                                    </m:r>
                                  </m:sub>
                                </m:sSub>
                                <m:r>
                                  <a:rPr lang="en-US" sz="1400" b="0" i="1" dirty="0" smtClean="0">
                                    <a:solidFill>
                                      <a:srgbClr val="202122"/>
                                    </a:solidFill>
                                    <a:latin typeface="Cambria Math" panose="02040503050406030204" pitchFamily="18" charset="0"/>
                                  </a:rPr>
                                  <m:t>=</m:t>
                                </m:r>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2</m:t>
                                    </m:r>
                                  </m:e>
                                  <m:sub>
                                    <m:r>
                                      <a:rPr lang="en-US" sz="1400" b="0" i="1" dirty="0" smtClean="0">
                                        <a:solidFill>
                                          <a:srgbClr val="202122"/>
                                        </a:solidFill>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0906196"/>
                      </a:ext>
                    </a:extLst>
                  </a:tr>
                  <a:tr h="398993">
                    <a:tc>
                      <a:txBody>
                        <a:bodyPr/>
                        <a:lstStyle/>
                        <a:p>
                          <a:pPr algn="ctr"/>
                          <a:r>
                            <a:rPr lang="en-US" sz="1400" dirty="0"/>
                            <a:t>159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15</m:t>
                                    </m:r>
                                  </m:e>
                                  <m:sub>
                                    <m:r>
                                      <a:rPr lang="en-US" sz="1400" b="0" i="1" dirty="0" smtClean="0">
                                        <a:solidFill>
                                          <a:srgbClr val="202122"/>
                                        </a:solidFill>
                                        <a:latin typeface="Cambria Math" panose="02040503050406030204" pitchFamily="18" charset="0"/>
                                      </a:rPr>
                                      <m:t>10</m:t>
                                    </m:r>
                                  </m:sub>
                                </m:sSub>
                                <m:r>
                                  <a:rPr lang="en-US" sz="1400" b="0" i="1" dirty="0" smtClean="0">
                                    <a:solidFill>
                                      <a:srgbClr val="202122"/>
                                    </a:solidFill>
                                    <a:latin typeface="Cambria Math" panose="02040503050406030204" pitchFamily="18" charset="0"/>
                                  </a:rPr>
                                  <m:t>=</m:t>
                                </m:r>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𝐹</m:t>
                                    </m:r>
                                  </m:e>
                                  <m:sub>
                                    <m:r>
                                      <a:rPr lang="en-US" sz="1400" b="0" i="1" dirty="0" smtClean="0">
                                        <a:solidFill>
                                          <a:srgbClr val="202122"/>
                                        </a:solidFill>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8691302"/>
                      </a:ext>
                    </a:extLst>
                  </a:tr>
                  <a:tr h="398993">
                    <a:tc>
                      <a:txBody>
                        <a:bodyPr/>
                        <a:lstStyle/>
                        <a:p>
                          <a:pPr algn="ctr"/>
                          <a:r>
                            <a:rPr lang="en-US" sz="1400" dirty="0"/>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9</m:t>
                                    </m:r>
                                  </m:e>
                                  <m:sub>
                                    <m:r>
                                      <a:rPr lang="en-US" sz="1400" b="0" i="1" dirty="0" smtClean="0">
                                        <a:solidFill>
                                          <a:srgbClr val="202122"/>
                                        </a:solidFill>
                                        <a:latin typeface="Cambria Math" panose="02040503050406030204" pitchFamily="18" charset="0"/>
                                      </a:rPr>
                                      <m:t>10</m:t>
                                    </m:r>
                                  </m:sub>
                                </m:sSub>
                                <m:r>
                                  <a:rPr lang="en-US" sz="1400" b="0" i="1" dirty="0" smtClean="0">
                                    <a:solidFill>
                                      <a:srgbClr val="202122"/>
                                    </a:solidFill>
                                    <a:latin typeface="Cambria Math" panose="02040503050406030204" pitchFamily="18" charset="0"/>
                                  </a:rPr>
                                  <m:t>=</m:t>
                                </m:r>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9</m:t>
                                    </m:r>
                                  </m:e>
                                  <m:sub>
                                    <m:r>
                                      <a:rPr lang="en-US" sz="1400" b="0" i="1" dirty="0" smtClean="0">
                                        <a:solidFill>
                                          <a:srgbClr val="202122"/>
                                        </a:solidFill>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4617654"/>
                      </a:ext>
                    </a:extLst>
                  </a:tr>
                </a:tbl>
              </a:graphicData>
            </a:graphic>
          </p:graphicFrame>
        </mc:Choice>
        <mc:Fallback xmlns="">
          <p:graphicFrame>
            <p:nvGraphicFramePr>
              <p:cNvPr id="2" name="Table 1">
                <a:extLst>
                  <a:ext uri="{FF2B5EF4-FFF2-40B4-BE49-F238E27FC236}">
                    <a16:creationId xmlns:a16="http://schemas.microsoft.com/office/drawing/2014/main" id="{DD62DE30-6B7F-C6DD-62D0-ECFC54F65189}"/>
                  </a:ext>
                </a:extLst>
              </p:cNvPr>
              <p:cNvGraphicFramePr>
                <a:graphicFrameLocks noGrp="1"/>
              </p:cNvGraphicFramePr>
              <p:nvPr>
                <p:extLst>
                  <p:ext uri="{D42A27DB-BD31-4B8C-83A1-F6EECF244321}">
                    <p14:modId xmlns:p14="http://schemas.microsoft.com/office/powerpoint/2010/main" val="2760870282"/>
                  </p:ext>
                </p:extLst>
              </p:nvPr>
            </p:nvGraphicFramePr>
            <p:xfrm>
              <a:off x="612644" y="2597596"/>
              <a:ext cx="2472518" cy="1895217"/>
            </p:xfrm>
            <a:graphic>
              <a:graphicData uri="http://schemas.openxmlformats.org/drawingml/2006/table">
                <a:tbl>
                  <a:tblPr firstRow="1" bandRow="1">
                    <a:tableStyleId>{5940675A-B579-460E-94D1-54222C63F5DA}</a:tableStyleId>
                  </a:tblPr>
                  <a:tblGrid>
                    <a:gridCol w="959460">
                      <a:extLst>
                        <a:ext uri="{9D8B030D-6E8A-4147-A177-3AD203B41FA5}">
                          <a16:colId xmlns:a16="http://schemas.microsoft.com/office/drawing/2014/main" val="3162168177"/>
                        </a:ext>
                      </a:extLst>
                    </a:gridCol>
                    <a:gridCol w="1513058">
                      <a:extLst>
                        <a:ext uri="{9D8B030D-6E8A-4147-A177-3AD203B41FA5}">
                          <a16:colId xmlns:a16="http://schemas.microsoft.com/office/drawing/2014/main" val="996794551"/>
                        </a:ext>
                      </a:extLst>
                    </a:gridCol>
                  </a:tblGrid>
                  <a:tr h="698238">
                    <a:tc>
                      <a:txBody>
                        <a:bodyPr/>
                        <a:lstStyle/>
                        <a:p>
                          <a:pPr algn="ctr"/>
                          <a:r>
                            <a:rPr lang="en-US" sz="1400" b="1" dirty="0"/>
                            <a:t>Divide by 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8386680"/>
                      </a:ext>
                    </a:extLst>
                  </a:tr>
                  <a:tr h="398993">
                    <a:tc>
                      <a:txBody>
                        <a:bodyPr/>
                        <a:lstStyle/>
                        <a:p>
                          <a:pPr algn="ctr"/>
                          <a:r>
                            <a:rPr lang="en-US" sz="1400" dirty="0"/>
                            <a:t>2546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64706" t="-175000" r="-1681" b="-203125"/>
                          </a:stretch>
                        </a:blipFill>
                      </a:tcPr>
                    </a:tc>
                    <a:extLst>
                      <a:ext uri="{0D108BD9-81ED-4DB2-BD59-A6C34878D82A}">
                        <a16:rowId xmlns:a16="http://schemas.microsoft.com/office/drawing/2014/main" val="1090906196"/>
                      </a:ext>
                    </a:extLst>
                  </a:tr>
                  <a:tr h="398993">
                    <a:tc>
                      <a:txBody>
                        <a:bodyPr/>
                        <a:lstStyle/>
                        <a:p>
                          <a:pPr algn="ctr"/>
                          <a:r>
                            <a:rPr lang="en-US" sz="1400" dirty="0"/>
                            <a:t>159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64706" t="-283871" r="-1681" b="-109677"/>
                          </a:stretch>
                        </a:blipFill>
                      </a:tcPr>
                    </a:tc>
                    <a:extLst>
                      <a:ext uri="{0D108BD9-81ED-4DB2-BD59-A6C34878D82A}">
                        <a16:rowId xmlns:a16="http://schemas.microsoft.com/office/drawing/2014/main" val="2558691302"/>
                      </a:ext>
                    </a:extLst>
                  </a:tr>
                  <a:tr h="398993">
                    <a:tc>
                      <a:txBody>
                        <a:bodyPr/>
                        <a:lstStyle/>
                        <a:p>
                          <a:pPr algn="ctr"/>
                          <a:r>
                            <a:rPr lang="en-US" sz="1400" dirty="0"/>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64706" t="-371875" r="-1681" b="-6250"/>
                          </a:stretch>
                        </a:blipFill>
                      </a:tcPr>
                    </a:tc>
                    <a:extLst>
                      <a:ext uri="{0D108BD9-81ED-4DB2-BD59-A6C34878D82A}">
                        <a16:rowId xmlns:a16="http://schemas.microsoft.com/office/drawing/2014/main" val="2984617654"/>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93BA7D7D-268B-6302-973E-47C8D8B6736E}"/>
                  </a:ext>
                </a:extLst>
              </p:cNvPr>
              <p:cNvGraphicFramePr>
                <a:graphicFrameLocks noGrp="1"/>
              </p:cNvGraphicFramePr>
              <p:nvPr>
                <p:extLst>
                  <p:ext uri="{D42A27DB-BD31-4B8C-83A1-F6EECF244321}">
                    <p14:modId xmlns:p14="http://schemas.microsoft.com/office/powerpoint/2010/main" val="3678984093"/>
                  </p:ext>
                </p:extLst>
              </p:nvPr>
            </p:nvGraphicFramePr>
            <p:xfrm>
              <a:off x="3388142" y="2597596"/>
              <a:ext cx="2472517" cy="1895217"/>
            </p:xfrm>
            <a:graphic>
              <a:graphicData uri="http://schemas.openxmlformats.org/drawingml/2006/table">
                <a:tbl>
                  <a:tblPr firstRow="1" bandRow="1">
                    <a:tableStyleId>{5940675A-B579-460E-94D1-54222C63F5DA}</a:tableStyleId>
                  </a:tblPr>
                  <a:tblGrid>
                    <a:gridCol w="959460">
                      <a:extLst>
                        <a:ext uri="{9D8B030D-6E8A-4147-A177-3AD203B41FA5}">
                          <a16:colId xmlns:a16="http://schemas.microsoft.com/office/drawing/2014/main" val="3162168177"/>
                        </a:ext>
                      </a:extLst>
                    </a:gridCol>
                    <a:gridCol w="1513057">
                      <a:extLst>
                        <a:ext uri="{9D8B030D-6E8A-4147-A177-3AD203B41FA5}">
                          <a16:colId xmlns:a16="http://schemas.microsoft.com/office/drawing/2014/main" val="996794551"/>
                        </a:ext>
                      </a:extLst>
                    </a:gridCol>
                  </a:tblGrid>
                  <a:tr h="698238">
                    <a:tc>
                      <a:txBody>
                        <a:bodyPr/>
                        <a:lstStyle/>
                        <a:p>
                          <a:pPr algn="ctr"/>
                          <a:r>
                            <a:rPr lang="en-US" sz="1400" b="1" dirty="0"/>
                            <a:t>Divide by 16</a:t>
                          </a:r>
                        </a:p>
                      </a:txBody>
                      <a:tcPr>
                        <a:lnR w="12700" cap="flat" cmpd="sng" algn="ctr">
                          <a:solidFill>
                            <a:schemeClr val="tx1"/>
                          </a:solidFill>
                          <a:prstDash val="solid"/>
                          <a:round/>
                          <a:headEnd type="none" w="med" len="med"/>
                          <a:tailEnd type="none" w="med" len="med"/>
                        </a:lnR>
                      </a:tcPr>
                    </a:tc>
                    <a:tc>
                      <a:txBody>
                        <a:bodyPr/>
                        <a:lstStyle/>
                        <a:p>
                          <a:pPr algn="ctr"/>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8386680"/>
                      </a:ext>
                    </a:extLst>
                  </a:tr>
                  <a:tr h="398993">
                    <a:tc>
                      <a:txBody>
                        <a:bodyPr/>
                        <a:lstStyle/>
                        <a:p>
                          <a:pPr algn="ctr"/>
                          <a:r>
                            <a:rPr lang="en-US" sz="1400" dirty="0"/>
                            <a:t>1457</a:t>
                          </a:r>
                        </a:p>
                      </a:txBody>
                      <a:tcPr>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1</m:t>
                                    </m:r>
                                  </m:e>
                                  <m:sub>
                                    <m:r>
                                      <a:rPr lang="en-US" sz="1400" b="0" i="1" dirty="0" smtClean="0">
                                        <a:solidFill>
                                          <a:srgbClr val="202122"/>
                                        </a:solidFill>
                                        <a:latin typeface="Cambria Math" panose="02040503050406030204" pitchFamily="18" charset="0"/>
                                      </a:rPr>
                                      <m:t>10</m:t>
                                    </m:r>
                                  </m:sub>
                                </m:sSub>
                                <m:r>
                                  <a:rPr lang="en-US" sz="1400" b="0" i="1" dirty="0" smtClean="0">
                                    <a:solidFill>
                                      <a:srgbClr val="202122"/>
                                    </a:solidFill>
                                    <a:latin typeface="Cambria Math" panose="02040503050406030204" pitchFamily="18" charset="0"/>
                                  </a:rPr>
                                  <m:t>=</m:t>
                                </m:r>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1</m:t>
                                    </m:r>
                                  </m:e>
                                  <m:sub>
                                    <m:r>
                                      <a:rPr lang="en-US" sz="1400" b="0" i="1" dirty="0" smtClean="0">
                                        <a:solidFill>
                                          <a:srgbClr val="202122"/>
                                        </a:solidFill>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0906196"/>
                      </a:ext>
                    </a:extLst>
                  </a:tr>
                  <a:tr h="398993">
                    <a:tc>
                      <a:txBody>
                        <a:bodyPr/>
                        <a:lstStyle/>
                        <a:p>
                          <a:pPr algn="ctr"/>
                          <a:r>
                            <a:rPr lang="en-US" sz="1400" dirty="0"/>
                            <a:t>91</a:t>
                          </a:r>
                        </a:p>
                      </a:txBody>
                      <a:tcPr>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11</m:t>
                                    </m:r>
                                  </m:e>
                                  <m:sub>
                                    <m:r>
                                      <a:rPr lang="en-US" sz="1400" b="0" i="1" dirty="0" smtClean="0">
                                        <a:solidFill>
                                          <a:srgbClr val="202122"/>
                                        </a:solidFill>
                                        <a:latin typeface="Cambria Math" panose="02040503050406030204" pitchFamily="18" charset="0"/>
                                      </a:rPr>
                                      <m:t>10</m:t>
                                    </m:r>
                                  </m:sub>
                                </m:sSub>
                                <m:r>
                                  <a:rPr lang="en-US" sz="1400" b="0" i="1" dirty="0" smtClean="0">
                                    <a:solidFill>
                                      <a:srgbClr val="202122"/>
                                    </a:solidFill>
                                    <a:latin typeface="Cambria Math" panose="02040503050406030204" pitchFamily="18" charset="0"/>
                                  </a:rPr>
                                  <m:t>=</m:t>
                                </m:r>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𝐵</m:t>
                                    </m:r>
                                  </m:e>
                                  <m:sub>
                                    <m:r>
                                      <a:rPr lang="en-US" sz="1400" b="0" i="1" dirty="0" smtClean="0">
                                        <a:solidFill>
                                          <a:srgbClr val="202122"/>
                                        </a:solidFill>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8691302"/>
                      </a:ext>
                    </a:extLst>
                  </a:tr>
                  <a:tr h="398993">
                    <a:tc>
                      <a:txBody>
                        <a:bodyPr/>
                        <a:lstStyle/>
                        <a:p>
                          <a:pPr algn="ctr"/>
                          <a:r>
                            <a:rPr lang="en-US" sz="1400" dirty="0"/>
                            <a:t>5</a:t>
                          </a:r>
                        </a:p>
                      </a:txBody>
                      <a:tcPr>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5</m:t>
                                    </m:r>
                                  </m:e>
                                  <m:sub>
                                    <m:r>
                                      <a:rPr lang="en-US" sz="1400" b="0" i="1" dirty="0" smtClean="0">
                                        <a:solidFill>
                                          <a:srgbClr val="202122"/>
                                        </a:solidFill>
                                        <a:latin typeface="Cambria Math" panose="02040503050406030204" pitchFamily="18" charset="0"/>
                                      </a:rPr>
                                      <m:t>10</m:t>
                                    </m:r>
                                  </m:sub>
                                </m:sSub>
                                <m:r>
                                  <a:rPr lang="en-US" sz="1400" b="0" i="1" dirty="0" smtClean="0">
                                    <a:solidFill>
                                      <a:srgbClr val="202122"/>
                                    </a:solidFill>
                                    <a:latin typeface="Cambria Math" panose="02040503050406030204" pitchFamily="18" charset="0"/>
                                  </a:rPr>
                                  <m:t>=</m:t>
                                </m:r>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5</m:t>
                                    </m:r>
                                  </m:e>
                                  <m:sub>
                                    <m:r>
                                      <a:rPr lang="en-US" sz="1400" b="0" i="1" dirty="0" smtClean="0">
                                        <a:solidFill>
                                          <a:srgbClr val="202122"/>
                                        </a:solidFill>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4617654"/>
                      </a:ext>
                    </a:extLst>
                  </a:tr>
                </a:tbl>
              </a:graphicData>
            </a:graphic>
          </p:graphicFrame>
        </mc:Choice>
        <mc:Fallback xmlns="">
          <p:graphicFrame>
            <p:nvGraphicFramePr>
              <p:cNvPr id="5" name="Table 4">
                <a:extLst>
                  <a:ext uri="{FF2B5EF4-FFF2-40B4-BE49-F238E27FC236}">
                    <a16:creationId xmlns:a16="http://schemas.microsoft.com/office/drawing/2014/main" id="{93BA7D7D-268B-6302-973E-47C8D8B6736E}"/>
                  </a:ext>
                </a:extLst>
              </p:cNvPr>
              <p:cNvGraphicFramePr>
                <a:graphicFrameLocks noGrp="1"/>
              </p:cNvGraphicFramePr>
              <p:nvPr>
                <p:extLst>
                  <p:ext uri="{D42A27DB-BD31-4B8C-83A1-F6EECF244321}">
                    <p14:modId xmlns:p14="http://schemas.microsoft.com/office/powerpoint/2010/main" val="3678984093"/>
                  </p:ext>
                </p:extLst>
              </p:nvPr>
            </p:nvGraphicFramePr>
            <p:xfrm>
              <a:off x="3388142" y="2597596"/>
              <a:ext cx="2472517" cy="1895217"/>
            </p:xfrm>
            <a:graphic>
              <a:graphicData uri="http://schemas.openxmlformats.org/drawingml/2006/table">
                <a:tbl>
                  <a:tblPr firstRow="1" bandRow="1">
                    <a:tableStyleId>{5940675A-B579-460E-94D1-54222C63F5DA}</a:tableStyleId>
                  </a:tblPr>
                  <a:tblGrid>
                    <a:gridCol w="959460">
                      <a:extLst>
                        <a:ext uri="{9D8B030D-6E8A-4147-A177-3AD203B41FA5}">
                          <a16:colId xmlns:a16="http://schemas.microsoft.com/office/drawing/2014/main" val="3162168177"/>
                        </a:ext>
                      </a:extLst>
                    </a:gridCol>
                    <a:gridCol w="1513057">
                      <a:extLst>
                        <a:ext uri="{9D8B030D-6E8A-4147-A177-3AD203B41FA5}">
                          <a16:colId xmlns:a16="http://schemas.microsoft.com/office/drawing/2014/main" val="996794551"/>
                        </a:ext>
                      </a:extLst>
                    </a:gridCol>
                  </a:tblGrid>
                  <a:tr h="698238">
                    <a:tc>
                      <a:txBody>
                        <a:bodyPr/>
                        <a:lstStyle/>
                        <a:p>
                          <a:pPr algn="ctr"/>
                          <a:r>
                            <a:rPr lang="en-US" sz="1400" b="1" dirty="0"/>
                            <a:t>Divide by 16</a:t>
                          </a:r>
                        </a:p>
                      </a:txBody>
                      <a:tcPr>
                        <a:lnR w="12700" cap="flat" cmpd="sng" algn="ctr">
                          <a:solidFill>
                            <a:schemeClr val="tx1"/>
                          </a:solidFill>
                          <a:prstDash val="solid"/>
                          <a:round/>
                          <a:headEnd type="none" w="med" len="med"/>
                          <a:tailEnd type="none" w="med" len="med"/>
                        </a:lnR>
                      </a:tcPr>
                    </a:tc>
                    <a:tc>
                      <a:txBody>
                        <a:bodyPr/>
                        <a:lstStyle/>
                        <a:p>
                          <a:pPr algn="ctr"/>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8386680"/>
                      </a:ext>
                    </a:extLst>
                  </a:tr>
                  <a:tr h="398993">
                    <a:tc>
                      <a:txBody>
                        <a:bodyPr/>
                        <a:lstStyle/>
                        <a:p>
                          <a:pPr algn="ctr"/>
                          <a:r>
                            <a:rPr lang="en-US" sz="1400" dirty="0"/>
                            <a:t>1457</a:t>
                          </a:r>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64167" t="-175000" r="-833" b="-203125"/>
                          </a:stretch>
                        </a:blipFill>
                      </a:tcPr>
                    </a:tc>
                    <a:extLst>
                      <a:ext uri="{0D108BD9-81ED-4DB2-BD59-A6C34878D82A}">
                        <a16:rowId xmlns:a16="http://schemas.microsoft.com/office/drawing/2014/main" val="1090906196"/>
                      </a:ext>
                    </a:extLst>
                  </a:tr>
                  <a:tr h="398993">
                    <a:tc>
                      <a:txBody>
                        <a:bodyPr/>
                        <a:lstStyle/>
                        <a:p>
                          <a:pPr algn="ctr"/>
                          <a:r>
                            <a:rPr lang="en-US" sz="1400" dirty="0"/>
                            <a:t>91</a:t>
                          </a:r>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64167" t="-283871" r="-833" b="-109677"/>
                          </a:stretch>
                        </a:blipFill>
                      </a:tcPr>
                    </a:tc>
                    <a:extLst>
                      <a:ext uri="{0D108BD9-81ED-4DB2-BD59-A6C34878D82A}">
                        <a16:rowId xmlns:a16="http://schemas.microsoft.com/office/drawing/2014/main" val="2558691302"/>
                      </a:ext>
                    </a:extLst>
                  </a:tr>
                  <a:tr h="398993">
                    <a:tc>
                      <a:txBody>
                        <a:bodyPr/>
                        <a:lstStyle/>
                        <a:p>
                          <a:pPr algn="ctr"/>
                          <a:r>
                            <a:rPr lang="en-US" sz="1400" dirty="0"/>
                            <a:t>5</a:t>
                          </a:r>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64167" t="-371875" r="-833" b="-6250"/>
                          </a:stretch>
                        </a:blipFill>
                      </a:tcPr>
                    </a:tc>
                    <a:extLst>
                      <a:ext uri="{0D108BD9-81ED-4DB2-BD59-A6C34878D82A}">
                        <a16:rowId xmlns:a16="http://schemas.microsoft.com/office/drawing/2014/main" val="2984617654"/>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7071DF2D-9689-5253-86B4-B61EE466F84E}"/>
                  </a:ext>
                </a:extLst>
              </p:cNvPr>
              <p:cNvGraphicFramePr>
                <a:graphicFrameLocks noGrp="1"/>
              </p:cNvGraphicFramePr>
              <p:nvPr>
                <p:extLst>
                  <p:ext uri="{D42A27DB-BD31-4B8C-83A1-F6EECF244321}">
                    <p14:modId xmlns:p14="http://schemas.microsoft.com/office/powerpoint/2010/main" val="1254012144"/>
                  </p:ext>
                </p:extLst>
              </p:nvPr>
            </p:nvGraphicFramePr>
            <p:xfrm>
              <a:off x="6163640" y="2597596"/>
              <a:ext cx="2472517" cy="1895217"/>
            </p:xfrm>
            <a:graphic>
              <a:graphicData uri="http://schemas.openxmlformats.org/drawingml/2006/table">
                <a:tbl>
                  <a:tblPr firstRow="1" bandRow="1">
                    <a:tableStyleId>{5940675A-B579-460E-94D1-54222C63F5DA}</a:tableStyleId>
                  </a:tblPr>
                  <a:tblGrid>
                    <a:gridCol w="959460">
                      <a:extLst>
                        <a:ext uri="{9D8B030D-6E8A-4147-A177-3AD203B41FA5}">
                          <a16:colId xmlns:a16="http://schemas.microsoft.com/office/drawing/2014/main" val="3162168177"/>
                        </a:ext>
                      </a:extLst>
                    </a:gridCol>
                    <a:gridCol w="1513057">
                      <a:extLst>
                        <a:ext uri="{9D8B030D-6E8A-4147-A177-3AD203B41FA5}">
                          <a16:colId xmlns:a16="http://schemas.microsoft.com/office/drawing/2014/main" val="996794551"/>
                        </a:ext>
                      </a:extLst>
                    </a:gridCol>
                  </a:tblGrid>
                  <a:tr h="698238">
                    <a:tc>
                      <a:txBody>
                        <a:bodyPr/>
                        <a:lstStyle/>
                        <a:p>
                          <a:pPr algn="ctr"/>
                          <a:r>
                            <a:rPr lang="en-US" sz="1400" b="1" dirty="0"/>
                            <a:t>Divide by 16</a:t>
                          </a:r>
                        </a:p>
                      </a:txBody>
                      <a:tcPr>
                        <a:lnR w="12700" cap="flat" cmpd="sng" algn="ctr">
                          <a:solidFill>
                            <a:schemeClr val="tx1"/>
                          </a:solidFill>
                          <a:prstDash val="solid"/>
                          <a:round/>
                          <a:headEnd type="none" w="med" len="med"/>
                          <a:tailEnd type="none" w="med" len="med"/>
                        </a:lnR>
                      </a:tcPr>
                    </a:tc>
                    <a:tc>
                      <a:txBody>
                        <a:bodyPr/>
                        <a:lstStyle/>
                        <a:p>
                          <a:pPr algn="ctr"/>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8386680"/>
                      </a:ext>
                    </a:extLst>
                  </a:tr>
                  <a:tr h="398993">
                    <a:tc>
                      <a:txBody>
                        <a:bodyPr/>
                        <a:lstStyle/>
                        <a:p>
                          <a:pPr algn="ctr"/>
                          <a:r>
                            <a:rPr lang="en-US" sz="1400" dirty="0"/>
                            <a:t>269</a:t>
                          </a:r>
                        </a:p>
                      </a:txBody>
                      <a:tcPr>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13</m:t>
                                    </m:r>
                                  </m:e>
                                  <m:sub>
                                    <m:r>
                                      <a:rPr lang="en-US" sz="1400" b="0" i="1" dirty="0" smtClean="0">
                                        <a:solidFill>
                                          <a:srgbClr val="202122"/>
                                        </a:solidFill>
                                        <a:latin typeface="Cambria Math" panose="02040503050406030204" pitchFamily="18" charset="0"/>
                                      </a:rPr>
                                      <m:t>10</m:t>
                                    </m:r>
                                  </m:sub>
                                </m:sSub>
                                <m:r>
                                  <a:rPr lang="en-US" sz="1400" b="0" i="1" dirty="0" smtClean="0">
                                    <a:solidFill>
                                      <a:srgbClr val="202122"/>
                                    </a:solidFill>
                                    <a:latin typeface="Cambria Math" panose="02040503050406030204" pitchFamily="18" charset="0"/>
                                  </a:rPr>
                                  <m:t>=</m:t>
                                </m:r>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𝐷</m:t>
                                    </m:r>
                                  </m:e>
                                  <m:sub>
                                    <m:r>
                                      <a:rPr lang="en-US" sz="1400" b="0" i="1" dirty="0" smtClean="0">
                                        <a:solidFill>
                                          <a:srgbClr val="202122"/>
                                        </a:solidFill>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0906196"/>
                      </a:ext>
                    </a:extLst>
                  </a:tr>
                  <a:tr h="398993">
                    <a:tc>
                      <a:txBody>
                        <a:bodyPr/>
                        <a:lstStyle/>
                        <a:p>
                          <a:pPr algn="ctr"/>
                          <a:r>
                            <a:rPr lang="en-US" sz="1400" dirty="0"/>
                            <a:t>16</a:t>
                          </a:r>
                        </a:p>
                      </a:txBody>
                      <a:tcPr>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0</m:t>
                                    </m:r>
                                  </m:e>
                                  <m:sub>
                                    <m:r>
                                      <a:rPr lang="en-US" sz="1400" b="0" i="1" dirty="0" smtClean="0">
                                        <a:solidFill>
                                          <a:srgbClr val="202122"/>
                                        </a:solidFill>
                                        <a:latin typeface="Cambria Math" panose="02040503050406030204" pitchFamily="18" charset="0"/>
                                      </a:rPr>
                                      <m:t>10</m:t>
                                    </m:r>
                                  </m:sub>
                                </m:sSub>
                                <m:r>
                                  <a:rPr lang="en-US" sz="1400" b="0" i="1" dirty="0" smtClean="0">
                                    <a:solidFill>
                                      <a:srgbClr val="202122"/>
                                    </a:solidFill>
                                    <a:latin typeface="Cambria Math" panose="02040503050406030204" pitchFamily="18" charset="0"/>
                                  </a:rPr>
                                  <m:t>=</m:t>
                                </m:r>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0</m:t>
                                    </m:r>
                                  </m:e>
                                  <m:sub>
                                    <m:r>
                                      <a:rPr lang="en-US" sz="1400" b="0" i="1" dirty="0" smtClean="0">
                                        <a:solidFill>
                                          <a:srgbClr val="202122"/>
                                        </a:solidFill>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8691302"/>
                      </a:ext>
                    </a:extLst>
                  </a:tr>
                  <a:tr h="398993">
                    <a:tc>
                      <a:txBody>
                        <a:bodyPr/>
                        <a:lstStyle/>
                        <a:p>
                          <a:pPr algn="ctr"/>
                          <a:r>
                            <a:rPr lang="en-US" sz="1400" dirty="0"/>
                            <a:t>1</a:t>
                          </a:r>
                        </a:p>
                      </a:txBody>
                      <a:tcPr>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1</m:t>
                                    </m:r>
                                  </m:e>
                                  <m:sub>
                                    <m:r>
                                      <a:rPr lang="en-US" sz="1400" b="0" i="1" dirty="0" smtClean="0">
                                        <a:solidFill>
                                          <a:srgbClr val="202122"/>
                                        </a:solidFill>
                                        <a:latin typeface="Cambria Math" panose="02040503050406030204" pitchFamily="18" charset="0"/>
                                      </a:rPr>
                                      <m:t>10</m:t>
                                    </m:r>
                                  </m:sub>
                                </m:sSub>
                                <m:r>
                                  <a:rPr lang="en-US" sz="1400" b="0" i="1" dirty="0" smtClean="0">
                                    <a:solidFill>
                                      <a:srgbClr val="202122"/>
                                    </a:solidFill>
                                    <a:latin typeface="Cambria Math" panose="02040503050406030204" pitchFamily="18" charset="0"/>
                                  </a:rPr>
                                  <m:t>=</m:t>
                                </m:r>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1</m:t>
                                    </m:r>
                                  </m:e>
                                  <m:sub>
                                    <m:r>
                                      <a:rPr lang="en-US" sz="1400" b="0" i="1" dirty="0" smtClean="0">
                                        <a:solidFill>
                                          <a:srgbClr val="202122"/>
                                        </a:solidFill>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4617654"/>
                      </a:ext>
                    </a:extLst>
                  </a:tr>
                </a:tbl>
              </a:graphicData>
            </a:graphic>
          </p:graphicFrame>
        </mc:Choice>
        <mc:Fallback xmlns="">
          <p:graphicFrame>
            <p:nvGraphicFramePr>
              <p:cNvPr id="6" name="Table 5">
                <a:extLst>
                  <a:ext uri="{FF2B5EF4-FFF2-40B4-BE49-F238E27FC236}">
                    <a16:creationId xmlns:a16="http://schemas.microsoft.com/office/drawing/2014/main" id="{7071DF2D-9689-5253-86B4-B61EE466F84E}"/>
                  </a:ext>
                </a:extLst>
              </p:cNvPr>
              <p:cNvGraphicFramePr>
                <a:graphicFrameLocks noGrp="1"/>
              </p:cNvGraphicFramePr>
              <p:nvPr>
                <p:extLst>
                  <p:ext uri="{D42A27DB-BD31-4B8C-83A1-F6EECF244321}">
                    <p14:modId xmlns:p14="http://schemas.microsoft.com/office/powerpoint/2010/main" val="1254012144"/>
                  </p:ext>
                </p:extLst>
              </p:nvPr>
            </p:nvGraphicFramePr>
            <p:xfrm>
              <a:off x="6163640" y="2597596"/>
              <a:ext cx="2472517" cy="1895217"/>
            </p:xfrm>
            <a:graphic>
              <a:graphicData uri="http://schemas.openxmlformats.org/drawingml/2006/table">
                <a:tbl>
                  <a:tblPr firstRow="1" bandRow="1">
                    <a:tableStyleId>{5940675A-B579-460E-94D1-54222C63F5DA}</a:tableStyleId>
                  </a:tblPr>
                  <a:tblGrid>
                    <a:gridCol w="959460">
                      <a:extLst>
                        <a:ext uri="{9D8B030D-6E8A-4147-A177-3AD203B41FA5}">
                          <a16:colId xmlns:a16="http://schemas.microsoft.com/office/drawing/2014/main" val="3162168177"/>
                        </a:ext>
                      </a:extLst>
                    </a:gridCol>
                    <a:gridCol w="1513057">
                      <a:extLst>
                        <a:ext uri="{9D8B030D-6E8A-4147-A177-3AD203B41FA5}">
                          <a16:colId xmlns:a16="http://schemas.microsoft.com/office/drawing/2014/main" val="996794551"/>
                        </a:ext>
                      </a:extLst>
                    </a:gridCol>
                  </a:tblGrid>
                  <a:tr h="698238">
                    <a:tc>
                      <a:txBody>
                        <a:bodyPr/>
                        <a:lstStyle/>
                        <a:p>
                          <a:pPr algn="ctr"/>
                          <a:r>
                            <a:rPr lang="en-US" sz="1400" b="1" dirty="0"/>
                            <a:t>Divide by 16</a:t>
                          </a:r>
                        </a:p>
                      </a:txBody>
                      <a:tcPr>
                        <a:lnR w="12700" cap="flat" cmpd="sng" algn="ctr">
                          <a:solidFill>
                            <a:schemeClr val="tx1"/>
                          </a:solidFill>
                          <a:prstDash val="solid"/>
                          <a:round/>
                          <a:headEnd type="none" w="med" len="med"/>
                          <a:tailEnd type="none" w="med" len="med"/>
                        </a:lnR>
                      </a:tcPr>
                    </a:tc>
                    <a:tc>
                      <a:txBody>
                        <a:bodyPr/>
                        <a:lstStyle/>
                        <a:p>
                          <a:pPr algn="ctr"/>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8386680"/>
                      </a:ext>
                    </a:extLst>
                  </a:tr>
                  <a:tr h="398993">
                    <a:tc>
                      <a:txBody>
                        <a:bodyPr/>
                        <a:lstStyle/>
                        <a:p>
                          <a:pPr algn="ctr"/>
                          <a:r>
                            <a:rPr lang="en-US" sz="1400" dirty="0"/>
                            <a:t>269</a:t>
                          </a:r>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64167" t="-175000" r="-833" b="-203125"/>
                          </a:stretch>
                        </a:blipFill>
                      </a:tcPr>
                    </a:tc>
                    <a:extLst>
                      <a:ext uri="{0D108BD9-81ED-4DB2-BD59-A6C34878D82A}">
                        <a16:rowId xmlns:a16="http://schemas.microsoft.com/office/drawing/2014/main" val="1090906196"/>
                      </a:ext>
                    </a:extLst>
                  </a:tr>
                  <a:tr h="398993">
                    <a:tc>
                      <a:txBody>
                        <a:bodyPr/>
                        <a:lstStyle/>
                        <a:p>
                          <a:pPr algn="ctr"/>
                          <a:r>
                            <a:rPr lang="en-US" sz="1400" dirty="0"/>
                            <a:t>16</a:t>
                          </a:r>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64167" t="-283871" r="-833" b="-109677"/>
                          </a:stretch>
                        </a:blipFill>
                      </a:tcPr>
                    </a:tc>
                    <a:extLst>
                      <a:ext uri="{0D108BD9-81ED-4DB2-BD59-A6C34878D82A}">
                        <a16:rowId xmlns:a16="http://schemas.microsoft.com/office/drawing/2014/main" val="2558691302"/>
                      </a:ext>
                    </a:extLst>
                  </a:tr>
                  <a:tr h="398993">
                    <a:tc>
                      <a:txBody>
                        <a:bodyPr/>
                        <a:lstStyle/>
                        <a:p>
                          <a:pPr algn="ctr"/>
                          <a:r>
                            <a:rPr lang="en-US" sz="1400" dirty="0"/>
                            <a:t>1</a:t>
                          </a:r>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64167" t="-371875" r="-833" b="-6250"/>
                          </a:stretch>
                        </a:blipFill>
                      </a:tcPr>
                    </a:tc>
                    <a:extLst>
                      <a:ext uri="{0D108BD9-81ED-4DB2-BD59-A6C34878D82A}">
                        <a16:rowId xmlns:a16="http://schemas.microsoft.com/office/drawing/2014/main" val="2984617654"/>
                      </a:ext>
                    </a:extLst>
                  </a:tr>
                </a:tbl>
              </a:graphicData>
            </a:graphic>
          </p:graphicFrame>
        </mc:Fallback>
      </mc:AlternateContent>
      <p:cxnSp>
        <p:nvCxnSpPr>
          <p:cNvPr id="8" name="Straight Arrow Connector 7">
            <a:extLst>
              <a:ext uri="{FF2B5EF4-FFF2-40B4-BE49-F238E27FC236}">
                <a16:creationId xmlns:a16="http://schemas.microsoft.com/office/drawing/2014/main" id="{DD80EFED-994C-0E4A-FFCD-A092C8373F21}"/>
              </a:ext>
            </a:extLst>
          </p:cNvPr>
          <p:cNvCxnSpPr>
            <a:cxnSpLocks/>
          </p:cNvCxnSpPr>
          <p:nvPr/>
        </p:nvCxnSpPr>
        <p:spPr>
          <a:xfrm flipV="1">
            <a:off x="11483699" y="2435171"/>
            <a:ext cx="0" cy="23698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graphicFrame>
            <p:nvGraphicFramePr>
              <p:cNvPr id="9" name="Table 8">
                <a:extLst>
                  <a:ext uri="{FF2B5EF4-FFF2-40B4-BE49-F238E27FC236}">
                    <a16:creationId xmlns:a16="http://schemas.microsoft.com/office/drawing/2014/main" id="{FB45AED9-D5C4-5994-4840-73823E2A41FE}"/>
                  </a:ext>
                </a:extLst>
              </p:cNvPr>
              <p:cNvGraphicFramePr>
                <a:graphicFrameLocks noGrp="1"/>
              </p:cNvGraphicFramePr>
              <p:nvPr>
                <p:extLst>
                  <p:ext uri="{D42A27DB-BD31-4B8C-83A1-F6EECF244321}">
                    <p14:modId xmlns:p14="http://schemas.microsoft.com/office/powerpoint/2010/main" val="2172862541"/>
                  </p:ext>
                </p:extLst>
              </p:nvPr>
            </p:nvGraphicFramePr>
            <p:xfrm>
              <a:off x="8939138" y="2961067"/>
              <a:ext cx="1860573" cy="1496224"/>
            </p:xfrm>
            <a:graphic>
              <a:graphicData uri="http://schemas.openxmlformats.org/drawingml/2006/table">
                <a:tbl>
                  <a:tblPr firstRow="1" bandRow="1">
                    <a:tableStyleId>{5940675A-B579-460E-94D1-54222C63F5DA}</a:tableStyleId>
                  </a:tblPr>
                  <a:tblGrid>
                    <a:gridCol w="721995">
                      <a:extLst>
                        <a:ext uri="{9D8B030D-6E8A-4147-A177-3AD203B41FA5}">
                          <a16:colId xmlns:a16="http://schemas.microsoft.com/office/drawing/2014/main" val="3162168177"/>
                        </a:ext>
                      </a:extLst>
                    </a:gridCol>
                    <a:gridCol w="1138578">
                      <a:extLst>
                        <a:ext uri="{9D8B030D-6E8A-4147-A177-3AD203B41FA5}">
                          <a16:colId xmlns:a16="http://schemas.microsoft.com/office/drawing/2014/main" val="996794551"/>
                        </a:ext>
                      </a:extLst>
                    </a:gridCol>
                  </a:tblGrid>
                  <a:tr h="698238">
                    <a:tc>
                      <a:txBody>
                        <a:bodyPr/>
                        <a:lstStyle/>
                        <a:p>
                          <a:pPr algn="ctr"/>
                          <a:r>
                            <a:rPr lang="en-US" sz="1400" b="1" dirty="0"/>
                            <a:t>Divide by 16</a:t>
                          </a:r>
                        </a:p>
                      </a:txBody>
                      <a:tcPr>
                        <a:lnR w="12700" cap="flat" cmpd="sng" algn="ctr">
                          <a:solidFill>
                            <a:schemeClr val="tx1"/>
                          </a:solidFill>
                          <a:prstDash val="solid"/>
                          <a:round/>
                          <a:headEnd type="none" w="med" len="med"/>
                          <a:tailEnd type="none" w="med" len="med"/>
                        </a:lnR>
                      </a:tcPr>
                    </a:tc>
                    <a:tc>
                      <a:txBody>
                        <a:bodyPr/>
                        <a:lstStyle/>
                        <a:p>
                          <a:pPr algn="ctr"/>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8386680"/>
                      </a:ext>
                    </a:extLst>
                  </a:tr>
                  <a:tr h="398993">
                    <a:tc>
                      <a:txBody>
                        <a:bodyPr/>
                        <a:lstStyle/>
                        <a:p>
                          <a:pPr algn="ctr"/>
                          <a:r>
                            <a:rPr lang="en-US" sz="1400" dirty="0"/>
                            <a:t>47</a:t>
                          </a:r>
                        </a:p>
                      </a:txBody>
                      <a:tcPr>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15</m:t>
                                    </m:r>
                                  </m:e>
                                  <m:sub>
                                    <m:r>
                                      <a:rPr lang="en-US" sz="1400" b="0" i="1" dirty="0" smtClean="0">
                                        <a:solidFill>
                                          <a:srgbClr val="202122"/>
                                        </a:solidFill>
                                        <a:latin typeface="Cambria Math" panose="02040503050406030204" pitchFamily="18" charset="0"/>
                                      </a:rPr>
                                      <m:t>10</m:t>
                                    </m:r>
                                  </m:sub>
                                </m:sSub>
                                <m:r>
                                  <a:rPr lang="en-US" sz="1400" b="0" i="1" dirty="0" smtClean="0">
                                    <a:solidFill>
                                      <a:srgbClr val="202122"/>
                                    </a:solidFill>
                                    <a:latin typeface="Cambria Math" panose="02040503050406030204" pitchFamily="18" charset="0"/>
                                  </a:rPr>
                                  <m:t>=</m:t>
                                </m:r>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𝐹</m:t>
                                    </m:r>
                                  </m:e>
                                  <m:sub>
                                    <m:r>
                                      <a:rPr lang="en-US" sz="1400" b="0" i="1" dirty="0" smtClean="0">
                                        <a:solidFill>
                                          <a:srgbClr val="202122"/>
                                        </a:solidFill>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0906196"/>
                      </a:ext>
                    </a:extLst>
                  </a:tr>
                  <a:tr h="398993">
                    <a:tc>
                      <a:txBody>
                        <a:bodyPr/>
                        <a:lstStyle/>
                        <a:p>
                          <a:pPr algn="ctr"/>
                          <a:r>
                            <a:rPr lang="en-US" sz="1400" dirty="0"/>
                            <a:t>2</a:t>
                          </a:r>
                        </a:p>
                      </a:txBody>
                      <a:tcPr>
                        <a:lnR w="12700"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2</m:t>
                                    </m:r>
                                  </m:e>
                                  <m:sub>
                                    <m:r>
                                      <a:rPr lang="en-US" sz="1400" b="0" i="1" dirty="0" smtClean="0">
                                        <a:solidFill>
                                          <a:srgbClr val="202122"/>
                                        </a:solidFill>
                                        <a:latin typeface="Cambria Math" panose="02040503050406030204" pitchFamily="18" charset="0"/>
                                      </a:rPr>
                                      <m:t>10</m:t>
                                    </m:r>
                                  </m:sub>
                                </m:sSub>
                                <m:r>
                                  <a:rPr lang="en-US" sz="1400" b="0" i="1" dirty="0" smtClean="0">
                                    <a:solidFill>
                                      <a:srgbClr val="202122"/>
                                    </a:solidFill>
                                    <a:latin typeface="Cambria Math" panose="02040503050406030204" pitchFamily="18" charset="0"/>
                                  </a:rPr>
                                  <m:t>=</m:t>
                                </m:r>
                                <m:sSub>
                                  <m:sSubPr>
                                    <m:ctrlPr>
                                      <a:rPr lang="en-US" sz="1400" b="0" i="1" dirty="0" smtClean="0">
                                        <a:solidFill>
                                          <a:srgbClr val="202122"/>
                                        </a:solidFill>
                                        <a:latin typeface="Cambria Math" panose="02040503050406030204" pitchFamily="18" charset="0"/>
                                      </a:rPr>
                                    </m:ctrlPr>
                                  </m:sSubPr>
                                  <m:e>
                                    <m:r>
                                      <a:rPr lang="en-US" sz="1400" b="0" i="1" dirty="0" smtClean="0">
                                        <a:solidFill>
                                          <a:srgbClr val="202122"/>
                                        </a:solidFill>
                                        <a:latin typeface="Cambria Math" panose="02040503050406030204" pitchFamily="18" charset="0"/>
                                      </a:rPr>
                                      <m:t>2</m:t>
                                    </m:r>
                                  </m:e>
                                  <m:sub>
                                    <m:r>
                                      <a:rPr lang="en-US" sz="1400" b="0" i="1" dirty="0" smtClean="0">
                                        <a:solidFill>
                                          <a:srgbClr val="202122"/>
                                        </a:solidFill>
                                        <a:latin typeface="Cambria Math" panose="02040503050406030204" pitchFamily="18" charset="0"/>
                                      </a:rPr>
                                      <m:t>16</m:t>
                                    </m:r>
                                  </m:sub>
                                </m:sSub>
                              </m:oMath>
                            </m:oMathPara>
                          </a14:m>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8691302"/>
                      </a:ext>
                    </a:extLst>
                  </a:tr>
                </a:tbl>
              </a:graphicData>
            </a:graphic>
          </p:graphicFrame>
        </mc:Choice>
        <mc:Fallback xmlns="">
          <p:graphicFrame>
            <p:nvGraphicFramePr>
              <p:cNvPr id="9" name="Table 8">
                <a:extLst>
                  <a:ext uri="{FF2B5EF4-FFF2-40B4-BE49-F238E27FC236}">
                    <a16:creationId xmlns:a16="http://schemas.microsoft.com/office/drawing/2014/main" id="{FB45AED9-D5C4-5994-4840-73823E2A41FE}"/>
                  </a:ext>
                </a:extLst>
              </p:cNvPr>
              <p:cNvGraphicFramePr>
                <a:graphicFrameLocks noGrp="1"/>
              </p:cNvGraphicFramePr>
              <p:nvPr>
                <p:extLst>
                  <p:ext uri="{D42A27DB-BD31-4B8C-83A1-F6EECF244321}">
                    <p14:modId xmlns:p14="http://schemas.microsoft.com/office/powerpoint/2010/main" val="2172862541"/>
                  </p:ext>
                </p:extLst>
              </p:nvPr>
            </p:nvGraphicFramePr>
            <p:xfrm>
              <a:off x="8939138" y="2961067"/>
              <a:ext cx="1860573" cy="1496224"/>
            </p:xfrm>
            <a:graphic>
              <a:graphicData uri="http://schemas.openxmlformats.org/drawingml/2006/table">
                <a:tbl>
                  <a:tblPr firstRow="1" bandRow="1">
                    <a:tableStyleId>{5940675A-B579-460E-94D1-54222C63F5DA}</a:tableStyleId>
                  </a:tblPr>
                  <a:tblGrid>
                    <a:gridCol w="721995">
                      <a:extLst>
                        <a:ext uri="{9D8B030D-6E8A-4147-A177-3AD203B41FA5}">
                          <a16:colId xmlns:a16="http://schemas.microsoft.com/office/drawing/2014/main" val="3162168177"/>
                        </a:ext>
                      </a:extLst>
                    </a:gridCol>
                    <a:gridCol w="1138578">
                      <a:extLst>
                        <a:ext uri="{9D8B030D-6E8A-4147-A177-3AD203B41FA5}">
                          <a16:colId xmlns:a16="http://schemas.microsoft.com/office/drawing/2014/main" val="996794551"/>
                        </a:ext>
                      </a:extLst>
                    </a:gridCol>
                  </a:tblGrid>
                  <a:tr h="698238">
                    <a:tc>
                      <a:txBody>
                        <a:bodyPr/>
                        <a:lstStyle/>
                        <a:p>
                          <a:pPr algn="ctr"/>
                          <a:r>
                            <a:rPr lang="en-US" sz="1400" b="1" dirty="0"/>
                            <a:t>Divide by 16</a:t>
                          </a:r>
                        </a:p>
                      </a:txBody>
                      <a:tcPr>
                        <a:lnR w="12700" cap="flat" cmpd="sng" algn="ctr">
                          <a:solidFill>
                            <a:schemeClr val="tx1"/>
                          </a:solidFill>
                          <a:prstDash val="solid"/>
                          <a:round/>
                          <a:headEnd type="none" w="med" len="med"/>
                          <a:tailEnd type="none" w="med" len="med"/>
                        </a:lnR>
                      </a:tcPr>
                    </a:tc>
                    <a:tc>
                      <a:txBody>
                        <a:bodyPr/>
                        <a:lstStyle/>
                        <a:p>
                          <a:pPr algn="ctr"/>
                          <a:r>
                            <a:rPr lang="en-US" sz="1400" b="1" dirty="0"/>
                            <a:t>Remainder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8386680"/>
                      </a:ext>
                    </a:extLst>
                  </a:tr>
                  <a:tr h="398993">
                    <a:tc>
                      <a:txBody>
                        <a:bodyPr/>
                        <a:lstStyle/>
                        <a:p>
                          <a:pPr algn="ctr"/>
                          <a:r>
                            <a:rPr lang="en-US" sz="1400" dirty="0"/>
                            <a:t>47</a:t>
                          </a:r>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62637" t="-175000" r="-1099" b="-103125"/>
                          </a:stretch>
                        </a:blipFill>
                      </a:tcPr>
                    </a:tc>
                    <a:extLst>
                      <a:ext uri="{0D108BD9-81ED-4DB2-BD59-A6C34878D82A}">
                        <a16:rowId xmlns:a16="http://schemas.microsoft.com/office/drawing/2014/main" val="1090906196"/>
                      </a:ext>
                    </a:extLst>
                  </a:tr>
                  <a:tr h="398993">
                    <a:tc>
                      <a:txBody>
                        <a:bodyPr/>
                        <a:lstStyle/>
                        <a:p>
                          <a:pPr algn="ctr"/>
                          <a:r>
                            <a:rPr lang="en-US" sz="1400" dirty="0"/>
                            <a:t>2</a:t>
                          </a:r>
                        </a:p>
                      </a:txBody>
                      <a:tcPr>
                        <a:lnR w="12700" cap="flat" cmpd="sng" algn="ctr">
                          <a:solidFill>
                            <a:schemeClr val="tx1"/>
                          </a:solidFill>
                          <a:prstDash val="solid"/>
                          <a:round/>
                          <a:headEnd type="none" w="med" len="med"/>
                          <a:tailEnd type="none" w="med" len="med"/>
                        </a:ln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62637" t="-283871" r="-1099" b="-6452"/>
                          </a:stretch>
                        </a:blipFill>
                      </a:tcPr>
                    </a:tc>
                    <a:extLst>
                      <a:ext uri="{0D108BD9-81ED-4DB2-BD59-A6C34878D82A}">
                        <a16:rowId xmlns:a16="http://schemas.microsoft.com/office/drawing/2014/main" val="2558691302"/>
                      </a:ext>
                    </a:extLst>
                  </a:tr>
                </a:tbl>
              </a:graphicData>
            </a:graphic>
          </p:graphicFrame>
        </mc:Fallback>
      </mc:AlternateContent>
      <p:sp>
        <p:nvSpPr>
          <p:cNvPr id="12" name="TextBox 11">
            <a:extLst>
              <a:ext uri="{FF2B5EF4-FFF2-40B4-BE49-F238E27FC236}">
                <a16:creationId xmlns:a16="http://schemas.microsoft.com/office/drawing/2014/main" id="{0C599474-BB40-CD50-1BC3-1DF700403982}"/>
              </a:ext>
            </a:extLst>
          </p:cNvPr>
          <p:cNvSpPr txBox="1"/>
          <p:nvPr/>
        </p:nvSpPr>
        <p:spPr>
          <a:xfrm>
            <a:off x="10875315" y="4123481"/>
            <a:ext cx="704039" cy="369332"/>
          </a:xfrm>
          <a:prstGeom prst="rect">
            <a:avLst/>
          </a:prstGeom>
          <a:noFill/>
        </p:spPr>
        <p:txBody>
          <a:bodyPr wrap="none" rtlCol="0">
            <a:spAutoFit/>
          </a:bodyPr>
          <a:lstStyle/>
          <a:p>
            <a:r>
              <a:rPr lang="en-US" dirty="0"/>
              <a:t>MSB</a:t>
            </a:r>
          </a:p>
        </p:txBody>
      </p:sp>
      <p:sp>
        <p:nvSpPr>
          <p:cNvPr id="13" name="TextBox 12">
            <a:extLst>
              <a:ext uri="{FF2B5EF4-FFF2-40B4-BE49-F238E27FC236}">
                <a16:creationId xmlns:a16="http://schemas.microsoft.com/office/drawing/2014/main" id="{529B60C0-3977-9A55-965C-CF4FB8BE2E0A}"/>
              </a:ext>
            </a:extLst>
          </p:cNvPr>
          <p:cNvSpPr txBox="1"/>
          <p:nvPr/>
        </p:nvSpPr>
        <p:spPr>
          <a:xfrm>
            <a:off x="10875314" y="3289435"/>
            <a:ext cx="634854" cy="369332"/>
          </a:xfrm>
          <a:prstGeom prst="rect">
            <a:avLst/>
          </a:prstGeom>
          <a:noFill/>
        </p:spPr>
        <p:txBody>
          <a:bodyPr wrap="none" rtlCol="0">
            <a:spAutoFit/>
          </a:bodyPr>
          <a:lstStyle/>
          <a:p>
            <a:r>
              <a:rPr lang="en-US" dirty="0"/>
              <a:t>LSB</a:t>
            </a:r>
          </a:p>
        </p:txBody>
      </p:sp>
      <p:sp>
        <p:nvSpPr>
          <p:cNvPr id="4" name="TextBox 3">
            <a:extLst>
              <a:ext uri="{FF2B5EF4-FFF2-40B4-BE49-F238E27FC236}">
                <a16:creationId xmlns:a16="http://schemas.microsoft.com/office/drawing/2014/main" id="{FBF63206-6209-5BDE-B07E-12735048E321}"/>
              </a:ext>
            </a:extLst>
          </p:cNvPr>
          <p:cNvSpPr txBox="1"/>
          <p:nvPr/>
        </p:nvSpPr>
        <p:spPr>
          <a:xfrm>
            <a:off x="9785508" y="119015"/>
            <a:ext cx="2294667" cy="400110"/>
          </a:xfrm>
          <a:prstGeom prst="rect">
            <a:avLst/>
          </a:prstGeom>
          <a:noFill/>
        </p:spPr>
        <p:txBody>
          <a:bodyPr wrap="none" rtlCol="0">
            <a:spAutoFit/>
          </a:bodyPr>
          <a:lstStyle/>
          <a:p>
            <a:r>
              <a:rPr lang="en-US" sz="2000" b="1" dirty="0"/>
              <a:t>A,  B,  C,  D,  E,   F</a:t>
            </a:r>
          </a:p>
        </p:txBody>
      </p:sp>
      <p:sp>
        <p:nvSpPr>
          <p:cNvPr id="7" name="TextBox 6">
            <a:extLst>
              <a:ext uri="{FF2B5EF4-FFF2-40B4-BE49-F238E27FC236}">
                <a16:creationId xmlns:a16="http://schemas.microsoft.com/office/drawing/2014/main" id="{783643F8-0978-A36B-A036-A45F4B68A61D}"/>
              </a:ext>
            </a:extLst>
          </p:cNvPr>
          <p:cNvSpPr txBox="1"/>
          <p:nvPr/>
        </p:nvSpPr>
        <p:spPr>
          <a:xfrm>
            <a:off x="9756012" y="519125"/>
            <a:ext cx="2435988" cy="400110"/>
          </a:xfrm>
          <a:prstGeom prst="rect">
            <a:avLst/>
          </a:prstGeom>
          <a:noFill/>
        </p:spPr>
        <p:txBody>
          <a:bodyPr wrap="none" rtlCol="0">
            <a:spAutoFit/>
          </a:bodyPr>
          <a:lstStyle/>
          <a:p>
            <a:r>
              <a:rPr lang="en-US" sz="2000" b="1" dirty="0"/>
              <a:t>10, 11, 12, 13, 14, 15</a:t>
            </a:r>
          </a:p>
        </p:txBody>
      </p:sp>
    </p:spTree>
    <p:extLst>
      <p:ext uri="{BB962C8B-B14F-4D97-AF65-F5344CB8AC3E}">
        <p14:creationId xmlns:p14="http://schemas.microsoft.com/office/powerpoint/2010/main" val="41210141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DFA64-F83E-6E82-2E67-B505A8F86B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A7F32C-28C0-CF56-0BD8-AEC8250B9A05}"/>
              </a:ext>
            </a:extLst>
          </p:cNvPr>
          <p:cNvSpPr>
            <a:spLocks noGrp="1"/>
          </p:cNvSpPr>
          <p:nvPr>
            <p:ph type="title"/>
          </p:nvPr>
        </p:nvSpPr>
        <p:spPr/>
        <p:txBody>
          <a:bodyPr/>
          <a:lstStyle/>
          <a:p>
            <a:r>
              <a:rPr lang="en-US" dirty="0"/>
              <a:t>Binary to hexadecimal conversion</a:t>
            </a:r>
          </a:p>
        </p:txBody>
      </p:sp>
      <p:sp>
        <p:nvSpPr>
          <p:cNvPr id="4" name="Slide Number Placeholder 3">
            <a:extLst>
              <a:ext uri="{FF2B5EF4-FFF2-40B4-BE49-F238E27FC236}">
                <a16:creationId xmlns:a16="http://schemas.microsoft.com/office/drawing/2014/main" id="{E2CC410D-D393-DCB9-07E1-45CBBB6F5854}"/>
              </a:ext>
            </a:extLst>
          </p:cNvPr>
          <p:cNvSpPr>
            <a:spLocks noGrp="1"/>
          </p:cNvSpPr>
          <p:nvPr>
            <p:ph type="sldNum" sz="quarter" idx="12"/>
          </p:nvPr>
        </p:nvSpPr>
        <p:spPr/>
        <p:txBody>
          <a:bodyPr/>
          <a:lstStyle/>
          <a:p>
            <a:fld id="{CC057153-B650-4DEB-B370-79DDCFDCE934}" type="slidenum">
              <a:rPr lang="en-US" smtClean="0"/>
              <a:t>80</a:t>
            </a:fld>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C49ADE1-3DEE-0E58-2937-DB07B342B15A}"/>
                  </a:ext>
                </a:extLst>
              </p:cNvPr>
              <p:cNvSpPr txBox="1"/>
              <p:nvPr/>
            </p:nvSpPr>
            <p:spPr>
              <a:xfrm>
                <a:off x="158545" y="1828489"/>
                <a:ext cx="6098458" cy="523220"/>
              </a:xfrm>
              <a:prstGeom prst="rect">
                <a:avLst/>
              </a:prstGeom>
              <a:noFill/>
            </p:spPr>
            <p:txBody>
              <a:bodyPr wrap="square">
                <a:spAutoFit/>
              </a:bodyPr>
              <a:lstStyle/>
              <a:p>
                <a:pPr/>
                <a14:m>
                  <m:oMathPara xmlns:m="http://schemas.openxmlformats.org/officeDocument/2006/math">
                    <m:o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 </m:t>
                          </m:r>
                          <m:r>
                            <a:rPr lang="en-US" sz="2800" i="1">
                              <a:latin typeface="Cambria Math" panose="02040503050406030204" pitchFamily="18" charset="0"/>
                            </a:rPr>
                            <m:t>110011100010000</m:t>
                          </m:r>
                        </m:e>
                        <m:sub>
                          <m:r>
                            <a:rPr lang="en-US" sz="2800" i="1">
                              <a:latin typeface="Cambria Math" panose="02040503050406030204" pitchFamily="18" charset="0"/>
                            </a:rPr>
                            <m:t>2</m:t>
                          </m:r>
                        </m:sub>
                      </m:sSub>
                    </m:oMath>
                  </m:oMathPara>
                </a14:m>
                <a:endParaRPr lang="en-US" sz="2800" dirty="0"/>
              </a:p>
            </p:txBody>
          </p:sp>
        </mc:Choice>
        <mc:Fallback xmlns="">
          <p:sp>
            <p:nvSpPr>
              <p:cNvPr id="6" name="TextBox 5">
                <a:extLst>
                  <a:ext uri="{FF2B5EF4-FFF2-40B4-BE49-F238E27FC236}">
                    <a16:creationId xmlns:a16="http://schemas.microsoft.com/office/drawing/2014/main" id="{0C49ADE1-3DEE-0E58-2937-DB07B342B15A}"/>
                  </a:ext>
                </a:extLst>
              </p:cNvPr>
              <p:cNvSpPr txBox="1">
                <a:spLocks noRot="1" noChangeAspect="1" noMove="1" noResize="1" noEditPoints="1" noAdjustHandles="1" noChangeArrowheads="1" noChangeShapeType="1" noTextEdit="1"/>
              </p:cNvSpPr>
              <p:nvPr/>
            </p:nvSpPr>
            <p:spPr>
              <a:xfrm>
                <a:off x="158545" y="1828489"/>
                <a:ext cx="6098458" cy="523220"/>
              </a:xfrm>
              <a:prstGeom prst="rect">
                <a:avLst/>
              </a:prstGeom>
              <a:blipFill>
                <a:blip r:embed="rId3"/>
                <a:stretch>
                  <a:fillRect b="-21429"/>
                </a:stretch>
              </a:blipFill>
            </p:spPr>
            <p:txBody>
              <a:bodyPr/>
              <a:lstStyle/>
              <a:p>
                <a:r>
                  <a:rPr lang="en-US">
                    <a:noFill/>
                  </a:rPr>
                  <a:t> </a:t>
                </a:r>
              </a:p>
            </p:txBody>
          </p:sp>
        </mc:Fallback>
      </mc:AlternateContent>
      <p:graphicFrame>
        <p:nvGraphicFramePr>
          <p:cNvPr id="3" name="Content Placeholder 2">
            <a:extLst>
              <a:ext uri="{FF2B5EF4-FFF2-40B4-BE49-F238E27FC236}">
                <a16:creationId xmlns:a16="http://schemas.microsoft.com/office/drawing/2014/main" id="{3E4777C3-F4B4-7856-0092-BDA24EEE8A99}"/>
              </a:ext>
            </a:extLst>
          </p:cNvPr>
          <p:cNvGraphicFramePr>
            <a:graphicFrameLocks/>
          </p:cNvGraphicFramePr>
          <p:nvPr/>
        </p:nvGraphicFramePr>
        <p:xfrm>
          <a:off x="9077570" y="914400"/>
          <a:ext cx="3114430" cy="5394960"/>
        </p:xfrm>
        <a:graphic>
          <a:graphicData uri="http://schemas.openxmlformats.org/drawingml/2006/table">
            <a:tbl>
              <a:tblPr firstRow="1" bandRow="1">
                <a:tableStyleId>{00A15C55-8517-42AA-B614-E9B94910E393}</a:tableStyleId>
              </a:tblPr>
              <a:tblGrid>
                <a:gridCol w="1557215">
                  <a:extLst>
                    <a:ext uri="{9D8B030D-6E8A-4147-A177-3AD203B41FA5}">
                      <a16:colId xmlns:a16="http://schemas.microsoft.com/office/drawing/2014/main" val="2171318767"/>
                    </a:ext>
                  </a:extLst>
                </a:gridCol>
                <a:gridCol w="1557215">
                  <a:extLst>
                    <a:ext uri="{9D8B030D-6E8A-4147-A177-3AD203B41FA5}">
                      <a16:colId xmlns:a16="http://schemas.microsoft.com/office/drawing/2014/main" val="828498057"/>
                    </a:ext>
                  </a:extLst>
                </a:gridCol>
              </a:tblGrid>
              <a:tr h="378106">
                <a:tc>
                  <a:txBody>
                    <a:bodyPr/>
                    <a:lstStyle/>
                    <a:p>
                      <a:r>
                        <a:rPr lang="en-US" sz="1400" dirty="0"/>
                        <a:t>Hexadecimal digit</a:t>
                      </a:r>
                    </a:p>
                  </a:txBody>
                  <a:tcPr/>
                </a:tc>
                <a:tc>
                  <a:txBody>
                    <a:bodyPr/>
                    <a:lstStyle/>
                    <a:p>
                      <a:r>
                        <a:rPr lang="en-US" sz="1400" dirty="0"/>
                        <a:t>Binary equivalent</a:t>
                      </a:r>
                    </a:p>
                  </a:txBody>
                  <a:tcPr/>
                </a:tc>
                <a:extLst>
                  <a:ext uri="{0D108BD9-81ED-4DB2-BD59-A6C34878D82A}">
                    <a16:rowId xmlns:a16="http://schemas.microsoft.com/office/drawing/2014/main" val="7995495"/>
                  </a:ext>
                </a:extLst>
              </a:tr>
              <a:tr h="233891">
                <a:tc>
                  <a:txBody>
                    <a:bodyPr/>
                    <a:lstStyle/>
                    <a:p>
                      <a:r>
                        <a:rPr lang="en-US" sz="1400" dirty="0"/>
                        <a:t>0</a:t>
                      </a:r>
                    </a:p>
                  </a:txBody>
                  <a:tcPr/>
                </a:tc>
                <a:tc>
                  <a:txBody>
                    <a:bodyPr/>
                    <a:lstStyle/>
                    <a:p>
                      <a:r>
                        <a:rPr lang="en-US" sz="1400" dirty="0"/>
                        <a:t>0000</a:t>
                      </a:r>
                    </a:p>
                  </a:txBody>
                  <a:tcPr/>
                </a:tc>
                <a:extLst>
                  <a:ext uri="{0D108BD9-81ED-4DB2-BD59-A6C34878D82A}">
                    <a16:rowId xmlns:a16="http://schemas.microsoft.com/office/drawing/2014/main" val="2927604650"/>
                  </a:ext>
                </a:extLst>
              </a:tr>
              <a:tr h="233891">
                <a:tc>
                  <a:txBody>
                    <a:bodyPr/>
                    <a:lstStyle/>
                    <a:p>
                      <a:r>
                        <a:rPr lang="en-US" sz="1400" dirty="0"/>
                        <a:t>1</a:t>
                      </a:r>
                    </a:p>
                  </a:txBody>
                  <a:tcPr/>
                </a:tc>
                <a:tc>
                  <a:txBody>
                    <a:bodyPr/>
                    <a:lstStyle/>
                    <a:p>
                      <a:r>
                        <a:rPr lang="en-US" sz="1400" dirty="0"/>
                        <a:t>0001</a:t>
                      </a:r>
                    </a:p>
                  </a:txBody>
                  <a:tcPr/>
                </a:tc>
                <a:extLst>
                  <a:ext uri="{0D108BD9-81ED-4DB2-BD59-A6C34878D82A}">
                    <a16:rowId xmlns:a16="http://schemas.microsoft.com/office/drawing/2014/main" val="2590681899"/>
                  </a:ext>
                </a:extLst>
              </a:tr>
              <a:tr h="233891">
                <a:tc>
                  <a:txBody>
                    <a:bodyPr/>
                    <a:lstStyle/>
                    <a:p>
                      <a:r>
                        <a:rPr lang="en-US" sz="1400" dirty="0"/>
                        <a:t>2</a:t>
                      </a:r>
                    </a:p>
                  </a:txBody>
                  <a:tcPr/>
                </a:tc>
                <a:tc>
                  <a:txBody>
                    <a:bodyPr/>
                    <a:lstStyle/>
                    <a:p>
                      <a:r>
                        <a:rPr lang="en-US" sz="1400" dirty="0"/>
                        <a:t>0010</a:t>
                      </a:r>
                    </a:p>
                  </a:txBody>
                  <a:tcPr/>
                </a:tc>
                <a:extLst>
                  <a:ext uri="{0D108BD9-81ED-4DB2-BD59-A6C34878D82A}">
                    <a16:rowId xmlns:a16="http://schemas.microsoft.com/office/drawing/2014/main" val="3003850579"/>
                  </a:ext>
                </a:extLst>
              </a:tr>
              <a:tr h="233891">
                <a:tc>
                  <a:txBody>
                    <a:bodyPr/>
                    <a:lstStyle/>
                    <a:p>
                      <a:r>
                        <a:rPr lang="en-US" sz="1400" dirty="0"/>
                        <a:t>3</a:t>
                      </a:r>
                    </a:p>
                  </a:txBody>
                  <a:tcPr/>
                </a:tc>
                <a:tc>
                  <a:txBody>
                    <a:bodyPr/>
                    <a:lstStyle/>
                    <a:p>
                      <a:r>
                        <a:rPr lang="en-US" sz="1400" dirty="0"/>
                        <a:t>0011</a:t>
                      </a:r>
                    </a:p>
                  </a:txBody>
                  <a:tcPr/>
                </a:tc>
                <a:extLst>
                  <a:ext uri="{0D108BD9-81ED-4DB2-BD59-A6C34878D82A}">
                    <a16:rowId xmlns:a16="http://schemas.microsoft.com/office/drawing/2014/main" val="2926090781"/>
                  </a:ext>
                </a:extLst>
              </a:tr>
              <a:tr h="233891">
                <a:tc>
                  <a:txBody>
                    <a:bodyPr/>
                    <a:lstStyle/>
                    <a:p>
                      <a:r>
                        <a:rPr lang="en-US" sz="1400" dirty="0"/>
                        <a:t>4</a:t>
                      </a:r>
                    </a:p>
                  </a:txBody>
                  <a:tcPr/>
                </a:tc>
                <a:tc>
                  <a:txBody>
                    <a:bodyPr/>
                    <a:lstStyle/>
                    <a:p>
                      <a:r>
                        <a:rPr lang="en-US" sz="1400" dirty="0"/>
                        <a:t>0100</a:t>
                      </a:r>
                    </a:p>
                  </a:txBody>
                  <a:tcPr/>
                </a:tc>
                <a:extLst>
                  <a:ext uri="{0D108BD9-81ED-4DB2-BD59-A6C34878D82A}">
                    <a16:rowId xmlns:a16="http://schemas.microsoft.com/office/drawing/2014/main" val="3053084215"/>
                  </a:ext>
                </a:extLst>
              </a:tr>
              <a:tr h="233891">
                <a:tc>
                  <a:txBody>
                    <a:bodyPr/>
                    <a:lstStyle/>
                    <a:p>
                      <a:r>
                        <a:rPr lang="en-US" sz="1400" dirty="0"/>
                        <a:t>5</a:t>
                      </a:r>
                    </a:p>
                  </a:txBody>
                  <a:tcPr/>
                </a:tc>
                <a:tc>
                  <a:txBody>
                    <a:bodyPr/>
                    <a:lstStyle/>
                    <a:p>
                      <a:r>
                        <a:rPr lang="en-US" sz="1400" dirty="0"/>
                        <a:t>0101</a:t>
                      </a:r>
                    </a:p>
                  </a:txBody>
                  <a:tcPr/>
                </a:tc>
                <a:extLst>
                  <a:ext uri="{0D108BD9-81ED-4DB2-BD59-A6C34878D82A}">
                    <a16:rowId xmlns:a16="http://schemas.microsoft.com/office/drawing/2014/main" val="2813890008"/>
                  </a:ext>
                </a:extLst>
              </a:tr>
              <a:tr h="233891">
                <a:tc>
                  <a:txBody>
                    <a:bodyPr/>
                    <a:lstStyle/>
                    <a:p>
                      <a:r>
                        <a:rPr lang="en-US" sz="1400" dirty="0"/>
                        <a:t>6</a:t>
                      </a:r>
                    </a:p>
                  </a:txBody>
                  <a:tcPr/>
                </a:tc>
                <a:tc>
                  <a:txBody>
                    <a:bodyPr/>
                    <a:lstStyle/>
                    <a:p>
                      <a:r>
                        <a:rPr lang="en-US" sz="1400" dirty="0"/>
                        <a:t>0110</a:t>
                      </a:r>
                    </a:p>
                  </a:txBody>
                  <a:tcPr/>
                </a:tc>
                <a:extLst>
                  <a:ext uri="{0D108BD9-81ED-4DB2-BD59-A6C34878D82A}">
                    <a16:rowId xmlns:a16="http://schemas.microsoft.com/office/drawing/2014/main" val="3620352983"/>
                  </a:ext>
                </a:extLst>
              </a:tr>
              <a:tr h="233891">
                <a:tc>
                  <a:txBody>
                    <a:bodyPr/>
                    <a:lstStyle/>
                    <a:p>
                      <a:r>
                        <a:rPr lang="en-US" sz="1400" dirty="0"/>
                        <a:t>7</a:t>
                      </a:r>
                    </a:p>
                  </a:txBody>
                  <a:tcPr/>
                </a:tc>
                <a:tc>
                  <a:txBody>
                    <a:bodyPr/>
                    <a:lstStyle/>
                    <a:p>
                      <a:r>
                        <a:rPr lang="en-US" sz="1400" dirty="0"/>
                        <a:t>0111</a:t>
                      </a:r>
                    </a:p>
                  </a:txBody>
                  <a:tcPr/>
                </a:tc>
                <a:extLst>
                  <a:ext uri="{0D108BD9-81ED-4DB2-BD59-A6C34878D82A}">
                    <a16:rowId xmlns:a16="http://schemas.microsoft.com/office/drawing/2014/main" val="900546692"/>
                  </a:ext>
                </a:extLst>
              </a:tr>
              <a:tr h="233891">
                <a:tc>
                  <a:txBody>
                    <a:bodyPr/>
                    <a:lstStyle/>
                    <a:p>
                      <a:r>
                        <a:rPr lang="en-US" sz="1400" dirty="0"/>
                        <a:t>8</a:t>
                      </a:r>
                    </a:p>
                  </a:txBody>
                  <a:tcPr/>
                </a:tc>
                <a:tc>
                  <a:txBody>
                    <a:bodyPr/>
                    <a:lstStyle/>
                    <a:p>
                      <a:r>
                        <a:rPr lang="en-US" sz="1400" dirty="0"/>
                        <a:t>1000</a:t>
                      </a:r>
                    </a:p>
                  </a:txBody>
                  <a:tcPr/>
                </a:tc>
                <a:extLst>
                  <a:ext uri="{0D108BD9-81ED-4DB2-BD59-A6C34878D82A}">
                    <a16:rowId xmlns:a16="http://schemas.microsoft.com/office/drawing/2014/main" val="188562984"/>
                  </a:ext>
                </a:extLst>
              </a:tr>
              <a:tr h="233891">
                <a:tc>
                  <a:txBody>
                    <a:bodyPr/>
                    <a:lstStyle/>
                    <a:p>
                      <a:r>
                        <a:rPr lang="en-US" sz="1400" dirty="0"/>
                        <a:t>9</a:t>
                      </a:r>
                    </a:p>
                  </a:txBody>
                  <a:tcPr/>
                </a:tc>
                <a:tc>
                  <a:txBody>
                    <a:bodyPr/>
                    <a:lstStyle/>
                    <a:p>
                      <a:r>
                        <a:rPr lang="en-US" sz="1400" dirty="0"/>
                        <a:t>1001</a:t>
                      </a:r>
                    </a:p>
                  </a:txBody>
                  <a:tcPr/>
                </a:tc>
                <a:extLst>
                  <a:ext uri="{0D108BD9-81ED-4DB2-BD59-A6C34878D82A}">
                    <a16:rowId xmlns:a16="http://schemas.microsoft.com/office/drawing/2014/main" val="3827566750"/>
                  </a:ext>
                </a:extLst>
              </a:tr>
              <a:tr h="233891">
                <a:tc>
                  <a:txBody>
                    <a:bodyPr/>
                    <a:lstStyle/>
                    <a:p>
                      <a:r>
                        <a:rPr lang="en-US" sz="1400" dirty="0"/>
                        <a:t>A</a:t>
                      </a:r>
                    </a:p>
                  </a:txBody>
                  <a:tcPr/>
                </a:tc>
                <a:tc>
                  <a:txBody>
                    <a:bodyPr/>
                    <a:lstStyle/>
                    <a:p>
                      <a:r>
                        <a:rPr lang="en-US" sz="1400" dirty="0"/>
                        <a:t>1010</a:t>
                      </a:r>
                    </a:p>
                  </a:txBody>
                  <a:tcPr/>
                </a:tc>
                <a:extLst>
                  <a:ext uri="{0D108BD9-81ED-4DB2-BD59-A6C34878D82A}">
                    <a16:rowId xmlns:a16="http://schemas.microsoft.com/office/drawing/2014/main" val="177043815"/>
                  </a:ext>
                </a:extLst>
              </a:tr>
              <a:tr h="233891">
                <a:tc>
                  <a:txBody>
                    <a:bodyPr/>
                    <a:lstStyle/>
                    <a:p>
                      <a:r>
                        <a:rPr lang="en-US" sz="1400" dirty="0"/>
                        <a:t>B</a:t>
                      </a:r>
                    </a:p>
                  </a:txBody>
                  <a:tcPr/>
                </a:tc>
                <a:tc>
                  <a:txBody>
                    <a:bodyPr/>
                    <a:lstStyle/>
                    <a:p>
                      <a:r>
                        <a:rPr lang="en-US" sz="1400" dirty="0"/>
                        <a:t>1011</a:t>
                      </a:r>
                    </a:p>
                  </a:txBody>
                  <a:tcPr/>
                </a:tc>
                <a:extLst>
                  <a:ext uri="{0D108BD9-81ED-4DB2-BD59-A6C34878D82A}">
                    <a16:rowId xmlns:a16="http://schemas.microsoft.com/office/drawing/2014/main" val="1330881432"/>
                  </a:ext>
                </a:extLst>
              </a:tr>
              <a:tr h="233891">
                <a:tc>
                  <a:txBody>
                    <a:bodyPr/>
                    <a:lstStyle/>
                    <a:p>
                      <a:r>
                        <a:rPr lang="en-US" sz="1400" dirty="0"/>
                        <a:t>C</a:t>
                      </a:r>
                    </a:p>
                  </a:txBody>
                  <a:tcPr/>
                </a:tc>
                <a:tc>
                  <a:txBody>
                    <a:bodyPr/>
                    <a:lstStyle/>
                    <a:p>
                      <a:r>
                        <a:rPr lang="en-US" sz="1400" dirty="0"/>
                        <a:t>1100</a:t>
                      </a:r>
                    </a:p>
                  </a:txBody>
                  <a:tcPr/>
                </a:tc>
                <a:extLst>
                  <a:ext uri="{0D108BD9-81ED-4DB2-BD59-A6C34878D82A}">
                    <a16:rowId xmlns:a16="http://schemas.microsoft.com/office/drawing/2014/main" val="2781364772"/>
                  </a:ext>
                </a:extLst>
              </a:tr>
              <a:tr h="233891">
                <a:tc>
                  <a:txBody>
                    <a:bodyPr/>
                    <a:lstStyle/>
                    <a:p>
                      <a:r>
                        <a:rPr lang="en-US" sz="1400" dirty="0"/>
                        <a:t>D</a:t>
                      </a:r>
                    </a:p>
                  </a:txBody>
                  <a:tcPr/>
                </a:tc>
                <a:tc>
                  <a:txBody>
                    <a:bodyPr/>
                    <a:lstStyle/>
                    <a:p>
                      <a:r>
                        <a:rPr lang="en-US" sz="1400" dirty="0"/>
                        <a:t>1101</a:t>
                      </a:r>
                    </a:p>
                  </a:txBody>
                  <a:tcPr/>
                </a:tc>
                <a:extLst>
                  <a:ext uri="{0D108BD9-81ED-4DB2-BD59-A6C34878D82A}">
                    <a16:rowId xmlns:a16="http://schemas.microsoft.com/office/drawing/2014/main" val="145724268"/>
                  </a:ext>
                </a:extLst>
              </a:tr>
              <a:tr h="233891">
                <a:tc>
                  <a:txBody>
                    <a:bodyPr/>
                    <a:lstStyle/>
                    <a:p>
                      <a:r>
                        <a:rPr lang="en-US" sz="1400" dirty="0"/>
                        <a:t>E</a:t>
                      </a:r>
                    </a:p>
                  </a:txBody>
                  <a:tcPr/>
                </a:tc>
                <a:tc>
                  <a:txBody>
                    <a:bodyPr/>
                    <a:lstStyle/>
                    <a:p>
                      <a:r>
                        <a:rPr lang="en-US" sz="1400" dirty="0"/>
                        <a:t>1110</a:t>
                      </a:r>
                    </a:p>
                  </a:txBody>
                  <a:tcPr/>
                </a:tc>
                <a:extLst>
                  <a:ext uri="{0D108BD9-81ED-4DB2-BD59-A6C34878D82A}">
                    <a16:rowId xmlns:a16="http://schemas.microsoft.com/office/drawing/2014/main" val="528486265"/>
                  </a:ext>
                </a:extLst>
              </a:tr>
              <a:tr h="233891">
                <a:tc>
                  <a:txBody>
                    <a:bodyPr/>
                    <a:lstStyle/>
                    <a:p>
                      <a:r>
                        <a:rPr lang="en-US" sz="1400" dirty="0"/>
                        <a:t>F</a:t>
                      </a:r>
                    </a:p>
                  </a:txBody>
                  <a:tcPr/>
                </a:tc>
                <a:tc>
                  <a:txBody>
                    <a:bodyPr/>
                    <a:lstStyle/>
                    <a:p>
                      <a:r>
                        <a:rPr lang="en-US" sz="1400" dirty="0"/>
                        <a:t>1111</a:t>
                      </a:r>
                    </a:p>
                  </a:txBody>
                  <a:tcPr/>
                </a:tc>
                <a:extLst>
                  <a:ext uri="{0D108BD9-81ED-4DB2-BD59-A6C34878D82A}">
                    <a16:rowId xmlns:a16="http://schemas.microsoft.com/office/drawing/2014/main" val="3194166584"/>
                  </a:ext>
                </a:extLst>
              </a:tr>
            </a:tbl>
          </a:graphicData>
        </a:graphic>
      </p:graphicFrame>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75113AC-2058-1D5C-D4A7-0DA029268586}"/>
                  </a:ext>
                </a:extLst>
              </p:cNvPr>
              <p:cNvSpPr txBox="1"/>
              <p:nvPr/>
            </p:nvSpPr>
            <p:spPr>
              <a:xfrm>
                <a:off x="1139313" y="3811200"/>
                <a:ext cx="6113206" cy="461665"/>
              </a:xfrm>
              <a:prstGeom prst="rect">
                <a:avLst/>
              </a:prstGeom>
              <a:noFill/>
            </p:spPr>
            <p:txBody>
              <a:bodyPr wrap="square">
                <a:spAutoFit/>
              </a:bodyPr>
              <a:lstStyle/>
              <a:p>
                <a:pPr lvl="1"/>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r>
                          <a:rPr lang="en-US" sz="2400" i="1">
                            <a:latin typeface="Cambria Math" panose="02040503050406030204" pitchFamily="18" charset="0"/>
                          </a:rPr>
                          <m:t>110</m:t>
                        </m:r>
                        <m:r>
                          <a:rPr lang="en-US" sz="2400" b="0" i="1" smtClean="0">
                            <a:latin typeface="Cambria Math" panose="02040503050406030204" pitchFamily="18" charset="0"/>
                          </a:rPr>
                          <m:t>  </m:t>
                        </m:r>
                        <m:r>
                          <a:rPr lang="en-US" sz="2400" i="1">
                            <a:latin typeface="Cambria Math" panose="02040503050406030204" pitchFamily="18" charset="0"/>
                          </a:rPr>
                          <m:t>0111</m:t>
                        </m:r>
                        <m:r>
                          <a:rPr lang="en-US" sz="2400" b="0" i="1" smtClean="0">
                            <a:latin typeface="Cambria Math" panose="02040503050406030204" pitchFamily="18" charset="0"/>
                          </a:rPr>
                          <m:t>  </m:t>
                        </m:r>
                        <m:r>
                          <a:rPr lang="en-US" sz="2400" i="1">
                            <a:latin typeface="Cambria Math" panose="02040503050406030204" pitchFamily="18" charset="0"/>
                          </a:rPr>
                          <m:t>0001</m:t>
                        </m:r>
                        <m:r>
                          <a:rPr lang="en-US" sz="2400" b="0" i="1" smtClean="0">
                            <a:latin typeface="Cambria Math" panose="02040503050406030204" pitchFamily="18" charset="0"/>
                          </a:rPr>
                          <m:t>  </m:t>
                        </m:r>
                        <m:r>
                          <a:rPr lang="en-US" sz="2400" i="1">
                            <a:latin typeface="Cambria Math" panose="02040503050406030204" pitchFamily="18" charset="0"/>
                          </a:rPr>
                          <m:t>0000</m:t>
                        </m:r>
                      </m:e>
                      <m:sub>
                        <m:r>
                          <a:rPr lang="en-US" sz="2400" i="1">
                            <a:latin typeface="Cambria Math" panose="02040503050406030204" pitchFamily="18" charset="0"/>
                          </a:rPr>
                          <m:t>2</m:t>
                        </m:r>
                      </m:sub>
                    </m:sSub>
                  </m:oMath>
                </a14:m>
                <a:r>
                  <a:rPr lang="en-US" sz="2400" dirty="0"/>
                  <a:t> </a:t>
                </a:r>
              </a:p>
            </p:txBody>
          </p:sp>
        </mc:Choice>
        <mc:Fallback xmlns="">
          <p:sp>
            <p:nvSpPr>
              <p:cNvPr id="8" name="TextBox 7">
                <a:extLst>
                  <a:ext uri="{FF2B5EF4-FFF2-40B4-BE49-F238E27FC236}">
                    <a16:creationId xmlns:a16="http://schemas.microsoft.com/office/drawing/2014/main" id="{A75113AC-2058-1D5C-D4A7-0DA029268586}"/>
                  </a:ext>
                </a:extLst>
              </p:cNvPr>
              <p:cNvSpPr txBox="1">
                <a:spLocks noRot="1" noChangeAspect="1" noMove="1" noResize="1" noEditPoints="1" noAdjustHandles="1" noChangeArrowheads="1" noChangeShapeType="1" noTextEdit="1"/>
              </p:cNvSpPr>
              <p:nvPr/>
            </p:nvSpPr>
            <p:spPr>
              <a:xfrm>
                <a:off x="1139313" y="3811200"/>
                <a:ext cx="6113206" cy="461665"/>
              </a:xfrm>
              <a:prstGeom prst="rect">
                <a:avLst/>
              </a:prstGeom>
              <a:blipFill>
                <a:blip r:embed="rId4"/>
                <a:stretch>
                  <a:fillRect b="-21622"/>
                </a:stretch>
              </a:blipFill>
            </p:spPr>
            <p:txBody>
              <a:bodyPr/>
              <a:lstStyle/>
              <a:p>
                <a:r>
                  <a:rPr lang="en-US">
                    <a:noFill/>
                  </a:rPr>
                  <a:t> </a:t>
                </a:r>
              </a:p>
            </p:txBody>
          </p:sp>
        </mc:Fallback>
      </mc:AlternateContent>
      <p:sp>
        <p:nvSpPr>
          <p:cNvPr id="9" name="Left Arrow 8">
            <a:extLst>
              <a:ext uri="{FF2B5EF4-FFF2-40B4-BE49-F238E27FC236}">
                <a16:creationId xmlns:a16="http://schemas.microsoft.com/office/drawing/2014/main" id="{A9608DF4-820B-DDFE-46E1-F99BF286F3EC}"/>
              </a:ext>
            </a:extLst>
          </p:cNvPr>
          <p:cNvSpPr/>
          <p:nvPr/>
        </p:nvSpPr>
        <p:spPr>
          <a:xfrm rot="16200000">
            <a:off x="2578197" y="2663137"/>
            <a:ext cx="1072469" cy="74479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57D7288-EB6D-EC64-8FCD-1D098BBB1F21}"/>
              </a:ext>
            </a:extLst>
          </p:cNvPr>
          <p:cNvSpPr txBox="1"/>
          <p:nvPr/>
        </p:nvSpPr>
        <p:spPr>
          <a:xfrm>
            <a:off x="5530645" y="2787445"/>
            <a:ext cx="2864374" cy="400110"/>
          </a:xfrm>
          <a:prstGeom prst="rect">
            <a:avLst/>
          </a:prstGeom>
          <a:noFill/>
        </p:spPr>
        <p:txBody>
          <a:bodyPr wrap="none" rtlCol="0">
            <a:spAutoFit/>
          </a:bodyPr>
          <a:lstStyle/>
          <a:p>
            <a:r>
              <a:rPr lang="en-US" sz="2000" dirty="0"/>
              <a:t>break into 4 bit groups</a:t>
            </a:r>
          </a:p>
        </p:txBody>
      </p:sp>
    </p:spTree>
    <p:extLst>
      <p:ext uri="{BB962C8B-B14F-4D97-AF65-F5344CB8AC3E}">
        <p14:creationId xmlns:p14="http://schemas.microsoft.com/office/powerpoint/2010/main" val="31615742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C55AC-1D77-F55A-BB7B-B7BB83FF07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2E137F-36F9-574F-A8CD-63E17E89DD40}"/>
              </a:ext>
            </a:extLst>
          </p:cNvPr>
          <p:cNvSpPr>
            <a:spLocks noGrp="1"/>
          </p:cNvSpPr>
          <p:nvPr>
            <p:ph type="title"/>
          </p:nvPr>
        </p:nvSpPr>
        <p:spPr/>
        <p:txBody>
          <a:bodyPr/>
          <a:lstStyle/>
          <a:p>
            <a:r>
              <a:rPr lang="en-US" dirty="0"/>
              <a:t>Binary to hexadecimal conversion</a:t>
            </a:r>
          </a:p>
        </p:txBody>
      </p:sp>
      <p:sp>
        <p:nvSpPr>
          <p:cNvPr id="4" name="Slide Number Placeholder 3">
            <a:extLst>
              <a:ext uri="{FF2B5EF4-FFF2-40B4-BE49-F238E27FC236}">
                <a16:creationId xmlns:a16="http://schemas.microsoft.com/office/drawing/2014/main" id="{AFB6D689-0FE2-4E90-2A4C-80875EDCA738}"/>
              </a:ext>
            </a:extLst>
          </p:cNvPr>
          <p:cNvSpPr>
            <a:spLocks noGrp="1"/>
          </p:cNvSpPr>
          <p:nvPr>
            <p:ph type="sldNum" sz="quarter" idx="12"/>
          </p:nvPr>
        </p:nvSpPr>
        <p:spPr/>
        <p:txBody>
          <a:bodyPr/>
          <a:lstStyle/>
          <a:p>
            <a:fld id="{CC057153-B650-4DEB-B370-79DDCFDCE934}" type="slidenum">
              <a:rPr lang="en-US" smtClean="0"/>
              <a:t>81</a:t>
            </a:fld>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DB37F56-7E46-00FB-ACE1-EA3F8189D559}"/>
                  </a:ext>
                </a:extLst>
              </p:cNvPr>
              <p:cNvSpPr txBox="1"/>
              <p:nvPr/>
            </p:nvSpPr>
            <p:spPr>
              <a:xfrm>
                <a:off x="158545" y="1828489"/>
                <a:ext cx="6098458" cy="523220"/>
              </a:xfrm>
              <a:prstGeom prst="rect">
                <a:avLst/>
              </a:prstGeom>
              <a:noFill/>
            </p:spPr>
            <p:txBody>
              <a:bodyPr wrap="square">
                <a:spAutoFit/>
              </a:bodyPr>
              <a:lstStyle/>
              <a:p>
                <a:pPr/>
                <a14:m>
                  <m:oMathPara xmlns:m="http://schemas.openxmlformats.org/officeDocument/2006/math">
                    <m:o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 </m:t>
                          </m:r>
                          <m:r>
                            <a:rPr lang="en-US" sz="2800" i="1">
                              <a:latin typeface="Cambria Math" panose="02040503050406030204" pitchFamily="18" charset="0"/>
                            </a:rPr>
                            <m:t>110011100010000</m:t>
                          </m:r>
                        </m:e>
                        <m:sub>
                          <m:r>
                            <a:rPr lang="en-US" sz="2800" i="1">
                              <a:latin typeface="Cambria Math" panose="02040503050406030204" pitchFamily="18" charset="0"/>
                            </a:rPr>
                            <m:t>2</m:t>
                          </m:r>
                        </m:sub>
                      </m:sSub>
                    </m:oMath>
                  </m:oMathPara>
                </a14:m>
                <a:endParaRPr lang="en-US" sz="2800" dirty="0"/>
              </a:p>
            </p:txBody>
          </p:sp>
        </mc:Choice>
        <mc:Fallback xmlns="">
          <p:sp>
            <p:nvSpPr>
              <p:cNvPr id="6" name="TextBox 5">
                <a:extLst>
                  <a:ext uri="{FF2B5EF4-FFF2-40B4-BE49-F238E27FC236}">
                    <a16:creationId xmlns:a16="http://schemas.microsoft.com/office/drawing/2014/main" id="{CDB37F56-7E46-00FB-ACE1-EA3F8189D559}"/>
                  </a:ext>
                </a:extLst>
              </p:cNvPr>
              <p:cNvSpPr txBox="1">
                <a:spLocks noRot="1" noChangeAspect="1" noMove="1" noResize="1" noEditPoints="1" noAdjustHandles="1" noChangeArrowheads="1" noChangeShapeType="1" noTextEdit="1"/>
              </p:cNvSpPr>
              <p:nvPr/>
            </p:nvSpPr>
            <p:spPr>
              <a:xfrm>
                <a:off x="158545" y="1828489"/>
                <a:ext cx="6098458" cy="523220"/>
              </a:xfrm>
              <a:prstGeom prst="rect">
                <a:avLst/>
              </a:prstGeom>
              <a:blipFill>
                <a:blip r:embed="rId3"/>
                <a:stretch>
                  <a:fillRect b="-21429"/>
                </a:stretch>
              </a:blipFill>
            </p:spPr>
            <p:txBody>
              <a:bodyPr/>
              <a:lstStyle/>
              <a:p>
                <a:r>
                  <a:rPr lang="en-US">
                    <a:noFill/>
                  </a:rPr>
                  <a:t> </a:t>
                </a:r>
              </a:p>
            </p:txBody>
          </p:sp>
        </mc:Fallback>
      </mc:AlternateContent>
      <p:graphicFrame>
        <p:nvGraphicFramePr>
          <p:cNvPr id="3" name="Content Placeholder 2">
            <a:extLst>
              <a:ext uri="{FF2B5EF4-FFF2-40B4-BE49-F238E27FC236}">
                <a16:creationId xmlns:a16="http://schemas.microsoft.com/office/drawing/2014/main" id="{97510B70-6246-6A25-D7A1-CB0AD4312E0D}"/>
              </a:ext>
            </a:extLst>
          </p:cNvPr>
          <p:cNvGraphicFramePr>
            <a:graphicFrameLocks/>
          </p:cNvGraphicFramePr>
          <p:nvPr/>
        </p:nvGraphicFramePr>
        <p:xfrm>
          <a:off x="9077570" y="914400"/>
          <a:ext cx="3114430" cy="5394960"/>
        </p:xfrm>
        <a:graphic>
          <a:graphicData uri="http://schemas.openxmlformats.org/drawingml/2006/table">
            <a:tbl>
              <a:tblPr firstRow="1" bandRow="1">
                <a:tableStyleId>{00A15C55-8517-42AA-B614-E9B94910E393}</a:tableStyleId>
              </a:tblPr>
              <a:tblGrid>
                <a:gridCol w="1557215">
                  <a:extLst>
                    <a:ext uri="{9D8B030D-6E8A-4147-A177-3AD203B41FA5}">
                      <a16:colId xmlns:a16="http://schemas.microsoft.com/office/drawing/2014/main" val="2171318767"/>
                    </a:ext>
                  </a:extLst>
                </a:gridCol>
                <a:gridCol w="1557215">
                  <a:extLst>
                    <a:ext uri="{9D8B030D-6E8A-4147-A177-3AD203B41FA5}">
                      <a16:colId xmlns:a16="http://schemas.microsoft.com/office/drawing/2014/main" val="828498057"/>
                    </a:ext>
                  </a:extLst>
                </a:gridCol>
              </a:tblGrid>
              <a:tr h="378106">
                <a:tc>
                  <a:txBody>
                    <a:bodyPr/>
                    <a:lstStyle/>
                    <a:p>
                      <a:r>
                        <a:rPr lang="en-US" sz="1400" dirty="0"/>
                        <a:t>Hexadecimal digit</a:t>
                      </a:r>
                    </a:p>
                  </a:txBody>
                  <a:tcPr/>
                </a:tc>
                <a:tc>
                  <a:txBody>
                    <a:bodyPr/>
                    <a:lstStyle/>
                    <a:p>
                      <a:r>
                        <a:rPr lang="en-US" sz="1400" dirty="0"/>
                        <a:t>Binary equivalent</a:t>
                      </a:r>
                    </a:p>
                  </a:txBody>
                  <a:tcPr/>
                </a:tc>
                <a:extLst>
                  <a:ext uri="{0D108BD9-81ED-4DB2-BD59-A6C34878D82A}">
                    <a16:rowId xmlns:a16="http://schemas.microsoft.com/office/drawing/2014/main" val="7995495"/>
                  </a:ext>
                </a:extLst>
              </a:tr>
              <a:tr h="233891">
                <a:tc>
                  <a:txBody>
                    <a:bodyPr/>
                    <a:lstStyle/>
                    <a:p>
                      <a:r>
                        <a:rPr lang="en-US" sz="1400" dirty="0"/>
                        <a:t>0</a:t>
                      </a:r>
                    </a:p>
                  </a:txBody>
                  <a:tcPr/>
                </a:tc>
                <a:tc>
                  <a:txBody>
                    <a:bodyPr/>
                    <a:lstStyle/>
                    <a:p>
                      <a:r>
                        <a:rPr lang="en-US" sz="1400" dirty="0"/>
                        <a:t>0000</a:t>
                      </a:r>
                    </a:p>
                  </a:txBody>
                  <a:tcPr/>
                </a:tc>
                <a:extLst>
                  <a:ext uri="{0D108BD9-81ED-4DB2-BD59-A6C34878D82A}">
                    <a16:rowId xmlns:a16="http://schemas.microsoft.com/office/drawing/2014/main" val="2927604650"/>
                  </a:ext>
                </a:extLst>
              </a:tr>
              <a:tr h="233891">
                <a:tc>
                  <a:txBody>
                    <a:bodyPr/>
                    <a:lstStyle/>
                    <a:p>
                      <a:r>
                        <a:rPr lang="en-US" sz="1400" dirty="0"/>
                        <a:t>1</a:t>
                      </a:r>
                    </a:p>
                  </a:txBody>
                  <a:tcPr/>
                </a:tc>
                <a:tc>
                  <a:txBody>
                    <a:bodyPr/>
                    <a:lstStyle/>
                    <a:p>
                      <a:r>
                        <a:rPr lang="en-US" sz="1400" dirty="0"/>
                        <a:t>0001</a:t>
                      </a:r>
                    </a:p>
                  </a:txBody>
                  <a:tcPr/>
                </a:tc>
                <a:extLst>
                  <a:ext uri="{0D108BD9-81ED-4DB2-BD59-A6C34878D82A}">
                    <a16:rowId xmlns:a16="http://schemas.microsoft.com/office/drawing/2014/main" val="2590681899"/>
                  </a:ext>
                </a:extLst>
              </a:tr>
              <a:tr h="233891">
                <a:tc>
                  <a:txBody>
                    <a:bodyPr/>
                    <a:lstStyle/>
                    <a:p>
                      <a:r>
                        <a:rPr lang="en-US" sz="1400" dirty="0"/>
                        <a:t>2</a:t>
                      </a:r>
                    </a:p>
                  </a:txBody>
                  <a:tcPr/>
                </a:tc>
                <a:tc>
                  <a:txBody>
                    <a:bodyPr/>
                    <a:lstStyle/>
                    <a:p>
                      <a:r>
                        <a:rPr lang="en-US" sz="1400" dirty="0"/>
                        <a:t>0010</a:t>
                      </a:r>
                    </a:p>
                  </a:txBody>
                  <a:tcPr/>
                </a:tc>
                <a:extLst>
                  <a:ext uri="{0D108BD9-81ED-4DB2-BD59-A6C34878D82A}">
                    <a16:rowId xmlns:a16="http://schemas.microsoft.com/office/drawing/2014/main" val="3003850579"/>
                  </a:ext>
                </a:extLst>
              </a:tr>
              <a:tr h="233891">
                <a:tc>
                  <a:txBody>
                    <a:bodyPr/>
                    <a:lstStyle/>
                    <a:p>
                      <a:r>
                        <a:rPr lang="en-US" sz="1400" dirty="0"/>
                        <a:t>3</a:t>
                      </a:r>
                    </a:p>
                  </a:txBody>
                  <a:tcPr/>
                </a:tc>
                <a:tc>
                  <a:txBody>
                    <a:bodyPr/>
                    <a:lstStyle/>
                    <a:p>
                      <a:r>
                        <a:rPr lang="en-US" sz="1400" dirty="0"/>
                        <a:t>0011</a:t>
                      </a:r>
                    </a:p>
                  </a:txBody>
                  <a:tcPr/>
                </a:tc>
                <a:extLst>
                  <a:ext uri="{0D108BD9-81ED-4DB2-BD59-A6C34878D82A}">
                    <a16:rowId xmlns:a16="http://schemas.microsoft.com/office/drawing/2014/main" val="2926090781"/>
                  </a:ext>
                </a:extLst>
              </a:tr>
              <a:tr h="233891">
                <a:tc>
                  <a:txBody>
                    <a:bodyPr/>
                    <a:lstStyle/>
                    <a:p>
                      <a:r>
                        <a:rPr lang="en-US" sz="1400" dirty="0"/>
                        <a:t>4</a:t>
                      </a:r>
                    </a:p>
                  </a:txBody>
                  <a:tcPr/>
                </a:tc>
                <a:tc>
                  <a:txBody>
                    <a:bodyPr/>
                    <a:lstStyle/>
                    <a:p>
                      <a:r>
                        <a:rPr lang="en-US" sz="1400" dirty="0"/>
                        <a:t>0100</a:t>
                      </a:r>
                    </a:p>
                  </a:txBody>
                  <a:tcPr/>
                </a:tc>
                <a:extLst>
                  <a:ext uri="{0D108BD9-81ED-4DB2-BD59-A6C34878D82A}">
                    <a16:rowId xmlns:a16="http://schemas.microsoft.com/office/drawing/2014/main" val="3053084215"/>
                  </a:ext>
                </a:extLst>
              </a:tr>
              <a:tr h="233891">
                <a:tc>
                  <a:txBody>
                    <a:bodyPr/>
                    <a:lstStyle/>
                    <a:p>
                      <a:r>
                        <a:rPr lang="en-US" sz="1400" dirty="0"/>
                        <a:t>5</a:t>
                      </a:r>
                    </a:p>
                  </a:txBody>
                  <a:tcPr/>
                </a:tc>
                <a:tc>
                  <a:txBody>
                    <a:bodyPr/>
                    <a:lstStyle/>
                    <a:p>
                      <a:r>
                        <a:rPr lang="en-US" sz="1400" dirty="0"/>
                        <a:t>0101</a:t>
                      </a:r>
                    </a:p>
                  </a:txBody>
                  <a:tcPr/>
                </a:tc>
                <a:extLst>
                  <a:ext uri="{0D108BD9-81ED-4DB2-BD59-A6C34878D82A}">
                    <a16:rowId xmlns:a16="http://schemas.microsoft.com/office/drawing/2014/main" val="2813890008"/>
                  </a:ext>
                </a:extLst>
              </a:tr>
              <a:tr h="233891">
                <a:tc>
                  <a:txBody>
                    <a:bodyPr/>
                    <a:lstStyle/>
                    <a:p>
                      <a:r>
                        <a:rPr lang="en-US" sz="1400" dirty="0"/>
                        <a:t>6</a:t>
                      </a:r>
                    </a:p>
                  </a:txBody>
                  <a:tcPr/>
                </a:tc>
                <a:tc>
                  <a:txBody>
                    <a:bodyPr/>
                    <a:lstStyle/>
                    <a:p>
                      <a:r>
                        <a:rPr lang="en-US" sz="1400" dirty="0"/>
                        <a:t>0110</a:t>
                      </a:r>
                    </a:p>
                  </a:txBody>
                  <a:tcPr/>
                </a:tc>
                <a:extLst>
                  <a:ext uri="{0D108BD9-81ED-4DB2-BD59-A6C34878D82A}">
                    <a16:rowId xmlns:a16="http://schemas.microsoft.com/office/drawing/2014/main" val="3620352983"/>
                  </a:ext>
                </a:extLst>
              </a:tr>
              <a:tr h="233891">
                <a:tc>
                  <a:txBody>
                    <a:bodyPr/>
                    <a:lstStyle/>
                    <a:p>
                      <a:r>
                        <a:rPr lang="en-US" sz="1400" dirty="0"/>
                        <a:t>7</a:t>
                      </a:r>
                    </a:p>
                  </a:txBody>
                  <a:tcPr/>
                </a:tc>
                <a:tc>
                  <a:txBody>
                    <a:bodyPr/>
                    <a:lstStyle/>
                    <a:p>
                      <a:r>
                        <a:rPr lang="en-US" sz="1400" dirty="0"/>
                        <a:t>0111</a:t>
                      </a:r>
                    </a:p>
                  </a:txBody>
                  <a:tcPr/>
                </a:tc>
                <a:extLst>
                  <a:ext uri="{0D108BD9-81ED-4DB2-BD59-A6C34878D82A}">
                    <a16:rowId xmlns:a16="http://schemas.microsoft.com/office/drawing/2014/main" val="900546692"/>
                  </a:ext>
                </a:extLst>
              </a:tr>
              <a:tr h="233891">
                <a:tc>
                  <a:txBody>
                    <a:bodyPr/>
                    <a:lstStyle/>
                    <a:p>
                      <a:r>
                        <a:rPr lang="en-US" sz="1400" dirty="0"/>
                        <a:t>8</a:t>
                      </a:r>
                    </a:p>
                  </a:txBody>
                  <a:tcPr/>
                </a:tc>
                <a:tc>
                  <a:txBody>
                    <a:bodyPr/>
                    <a:lstStyle/>
                    <a:p>
                      <a:r>
                        <a:rPr lang="en-US" sz="1400" dirty="0"/>
                        <a:t>1000</a:t>
                      </a:r>
                    </a:p>
                  </a:txBody>
                  <a:tcPr/>
                </a:tc>
                <a:extLst>
                  <a:ext uri="{0D108BD9-81ED-4DB2-BD59-A6C34878D82A}">
                    <a16:rowId xmlns:a16="http://schemas.microsoft.com/office/drawing/2014/main" val="188562984"/>
                  </a:ext>
                </a:extLst>
              </a:tr>
              <a:tr h="233891">
                <a:tc>
                  <a:txBody>
                    <a:bodyPr/>
                    <a:lstStyle/>
                    <a:p>
                      <a:r>
                        <a:rPr lang="en-US" sz="1400" dirty="0"/>
                        <a:t>9</a:t>
                      </a:r>
                    </a:p>
                  </a:txBody>
                  <a:tcPr/>
                </a:tc>
                <a:tc>
                  <a:txBody>
                    <a:bodyPr/>
                    <a:lstStyle/>
                    <a:p>
                      <a:r>
                        <a:rPr lang="en-US" sz="1400" dirty="0"/>
                        <a:t>1001</a:t>
                      </a:r>
                    </a:p>
                  </a:txBody>
                  <a:tcPr/>
                </a:tc>
                <a:extLst>
                  <a:ext uri="{0D108BD9-81ED-4DB2-BD59-A6C34878D82A}">
                    <a16:rowId xmlns:a16="http://schemas.microsoft.com/office/drawing/2014/main" val="3827566750"/>
                  </a:ext>
                </a:extLst>
              </a:tr>
              <a:tr h="233891">
                <a:tc>
                  <a:txBody>
                    <a:bodyPr/>
                    <a:lstStyle/>
                    <a:p>
                      <a:r>
                        <a:rPr lang="en-US" sz="1400" dirty="0"/>
                        <a:t>A</a:t>
                      </a:r>
                    </a:p>
                  </a:txBody>
                  <a:tcPr/>
                </a:tc>
                <a:tc>
                  <a:txBody>
                    <a:bodyPr/>
                    <a:lstStyle/>
                    <a:p>
                      <a:r>
                        <a:rPr lang="en-US" sz="1400" dirty="0"/>
                        <a:t>1010</a:t>
                      </a:r>
                    </a:p>
                  </a:txBody>
                  <a:tcPr/>
                </a:tc>
                <a:extLst>
                  <a:ext uri="{0D108BD9-81ED-4DB2-BD59-A6C34878D82A}">
                    <a16:rowId xmlns:a16="http://schemas.microsoft.com/office/drawing/2014/main" val="177043815"/>
                  </a:ext>
                </a:extLst>
              </a:tr>
              <a:tr h="233891">
                <a:tc>
                  <a:txBody>
                    <a:bodyPr/>
                    <a:lstStyle/>
                    <a:p>
                      <a:r>
                        <a:rPr lang="en-US" sz="1400" dirty="0"/>
                        <a:t>B</a:t>
                      </a:r>
                    </a:p>
                  </a:txBody>
                  <a:tcPr/>
                </a:tc>
                <a:tc>
                  <a:txBody>
                    <a:bodyPr/>
                    <a:lstStyle/>
                    <a:p>
                      <a:r>
                        <a:rPr lang="en-US" sz="1400" dirty="0"/>
                        <a:t>1011</a:t>
                      </a:r>
                    </a:p>
                  </a:txBody>
                  <a:tcPr/>
                </a:tc>
                <a:extLst>
                  <a:ext uri="{0D108BD9-81ED-4DB2-BD59-A6C34878D82A}">
                    <a16:rowId xmlns:a16="http://schemas.microsoft.com/office/drawing/2014/main" val="1330881432"/>
                  </a:ext>
                </a:extLst>
              </a:tr>
              <a:tr h="233891">
                <a:tc>
                  <a:txBody>
                    <a:bodyPr/>
                    <a:lstStyle/>
                    <a:p>
                      <a:r>
                        <a:rPr lang="en-US" sz="1400" dirty="0"/>
                        <a:t>C</a:t>
                      </a:r>
                    </a:p>
                  </a:txBody>
                  <a:tcPr/>
                </a:tc>
                <a:tc>
                  <a:txBody>
                    <a:bodyPr/>
                    <a:lstStyle/>
                    <a:p>
                      <a:r>
                        <a:rPr lang="en-US" sz="1400" dirty="0"/>
                        <a:t>1100</a:t>
                      </a:r>
                    </a:p>
                  </a:txBody>
                  <a:tcPr/>
                </a:tc>
                <a:extLst>
                  <a:ext uri="{0D108BD9-81ED-4DB2-BD59-A6C34878D82A}">
                    <a16:rowId xmlns:a16="http://schemas.microsoft.com/office/drawing/2014/main" val="2781364772"/>
                  </a:ext>
                </a:extLst>
              </a:tr>
              <a:tr h="233891">
                <a:tc>
                  <a:txBody>
                    <a:bodyPr/>
                    <a:lstStyle/>
                    <a:p>
                      <a:r>
                        <a:rPr lang="en-US" sz="1400" dirty="0"/>
                        <a:t>D</a:t>
                      </a:r>
                    </a:p>
                  </a:txBody>
                  <a:tcPr/>
                </a:tc>
                <a:tc>
                  <a:txBody>
                    <a:bodyPr/>
                    <a:lstStyle/>
                    <a:p>
                      <a:r>
                        <a:rPr lang="en-US" sz="1400" dirty="0"/>
                        <a:t>1101</a:t>
                      </a:r>
                    </a:p>
                  </a:txBody>
                  <a:tcPr/>
                </a:tc>
                <a:extLst>
                  <a:ext uri="{0D108BD9-81ED-4DB2-BD59-A6C34878D82A}">
                    <a16:rowId xmlns:a16="http://schemas.microsoft.com/office/drawing/2014/main" val="145724268"/>
                  </a:ext>
                </a:extLst>
              </a:tr>
              <a:tr h="233891">
                <a:tc>
                  <a:txBody>
                    <a:bodyPr/>
                    <a:lstStyle/>
                    <a:p>
                      <a:r>
                        <a:rPr lang="en-US" sz="1400" dirty="0"/>
                        <a:t>E</a:t>
                      </a:r>
                    </a:p>
                  </a:txBody>
                  <a:tcPr/>
                </a:tc>
                <a:tc>
                  <a:txBody>
                    <a:bodyPr/>
                    <a:lstStyle/>
                    <a:p>
                      <a:r>
                        <a:rPr lang="en-US" sz="1400" dirty="0"/>
                        <a:t>1110</a:t>
                      </a:r>
                    </a:p>
                  </a:txBody>
                  <a:tcPr/>
                </a:tc>
                <a:extLst>
                  <a:ext uri="{0D108BD9-81ED-4DB2-BD59-A6C34878D82A}">
                    <a16:rowId xmlns:a16="http://schemas.microsoft.com/office/drawing/2014/main" val="528486265"/>
                  </a:ext>
                </a:extLst>
              </a:tr>
              <a:tr h="233891">
                <a:tc>
                  <a:txBody>
                    <a:bodyPr/>
                    <a:lstStyle/>
                    <a:p>
                      <a:r>
                        <a:rPr lang="en-US" sz="1400" dirty="0"/>
                        <a:t>F</a:t>
                      </a:r>
                    </a:p>
                  </a:txBody>
                  <a:tcPr/>
                </a:tc>
                <a:tc>
                  <a:txBody>
                    <a:bodyPr/>
                    <a:lstStyle/>
                    <a:p>
                      <a:r>
                        <a:rPr lang="en-US" sz="1400" dirty="0"/>
                        <a:t>1111</a:t>
                      </a:r>
                    </a:p>
                  </a:txBody>
                  <a:tcPr/>
                </a:tc>
                <a:extLst>
                  <a:ext uri="{0D108BD9-81ED-4DB2-BD59-A6C34878D82A}">
                    <a16:rowId xmlns:a16="http://schemas.microsoft.com/office/drawing/2014/main" val="3194166584"/>
                  </a:ext>
                </a:extLst>
              </a:tr>
            </a:tbl>
          </a:graphicData>
        </a:graphic>
      </p:graphicFrame>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C537E90-91F7-CA07-AAFA-B65A9127A77C}"/>
                  </a:ext>
                </a:extLst>
              </p:cNvPr>
              <p:cNvSpPr txBox="1"/>
              <p:nvPr/>
            </p:nvSpPr>
            <p:spPr>
              <a:xfrm>
                <a:off x="1139313" y="3811200"/>
                <a:ext cx="6113206" cy="461665"/>
              </a:xfrm>
              <a:prstGeom prst="rect">
                <a:avLst/>
              </a:prstGeom>
              <a:noFill/>
            </p:spPr>
            <p:txBody>
              <a:bodyPr wrap="square">
                <a:spAutoFit/>
              </a:bodyPr>
              <a:lstStyle/>
              <a:p>
                <a:pPr lvl="1"/>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r>
                          <a:rPr lang="en-US" sz="2400" i="1">
                            <a:latin typeface="Cambria Math" panose="02040503050406030204" pitchFamily="18" charset="0"/>
                          </a:rPr>
                          <m:t>110</m:t>
                        </m:r>
                        <m:r>
                          <a:rPr lang="en-US" sz="2400" b="0" i="1" smtClean="0">
                            <a:latin typeface="Cambria Math" panose="02040503050406030204" pitchFamily="18" charset="0"/>
                          </a:rPr>
                          <m:t>  </m:t>
                        </m:r>
                        <m:r>
                          <a:rPr lang="en-US" sz="2400" i="1">
                            <a:latin typeface="Cambria Math" panose="02040503050406030204" pitchFamily="18" charset="0"/>
                          </a:rPr>
                          <m:t>0111</m:t>
                        </m:r>
                        <m:r>
                          <a:rPr lang="en-US" sz="2400" b="0" i="1" smtClean="0">
                            <a:latin typeface="Cambria Math" panose="02040503050406030204" pitchFamily="18" charset="0"/>
                          </a:rPr>
                          <m:t>  </m:t>
                        </m:r>
                        <m:r>
                          <a:rPr lang="en-US" sz="2400" i="1">
                            <a:latin typeface="Cambria Math" panose="02040503050406030204" pitchFamily="18" charset="0"/>
                          </a:rPr>
                          <m:t>0001</m:t>
                        </m:r>
                        <m:r>
                          <a:rPr lang="en-US" sz="2400" b="0" i="1" smtClean="0">
                            <a:latin typeface="Cambria Math" panose="02040503050406030204" pitchFamily="18" charset="0"/>
                          </a:rPr>
                          <m:t>  </m:t>
                        </m:r>
                        <m:r>
                          <a:rPr lang="en-US" sz="2400" i="1">
                            <a:latin typeface="Cambria Math" panose="02040503050406030204" pitchFamily="18" charset="0"/>
                          </a:rPr>
                          <m:t>0000</m:t>
                        </m:r>
                      </m:e>
                      <m:sub>
                        <m:r>
                          <a:rPr lang="en-US" sz="2400" i="1">
                            <a:latin typeface="Cambria Math" panose="02040503050406030204" pitchFamily="18" charset="0"/>
                          </a:rPr>
                          <m:t>2</m:t>
                        </m:r>
                      </m:sub>
                    </m:sSub>
                  </m:oMath>
                </a14:m>
                <a:r>
                  <a:rPr lang="en-US" sz="2400" dirty="0"/>
                  <a:t> </a:t>
                </a:r>
              </a:p>
            </p:txBody>
          </p:sp>
        </mc:Choice>
        <mc:Fallback xmlns="">
          <p:sp>
            <p:nvSpPr>
              <p:cNvPr id="8" name="TextBox 7">
                <a:extLst>
                  <a:ext uri="{FF2B5EF4-FFF2-40B4-BE49-F238E27FC236}">
                    <a16:creationId xmlns:a16="http://schemas.microsoft.com/office/drawing/2014/main" id="{1C537E90-91F7-CA07-AAFA-B65A9127A77C}"/>
                  </a:ext>
                </a:extLst>
              </p:cNvPr>
              <p:cNvSpPr txBox="1">
                <a:spLocks noRot="1" noChangeAspect="1" noMove="1" noResize="1" noEditPoints="1" noAdjustHandles="1" noChangeArrowheads="1" noChangeShapeType="1" noTextEdit="1"/>
              </p:cNvSpPr>
              <p:nvPr/>
            </p:nvSpPr>
            <p:spPr>
              <a:xfrm>
                <a:off x="1139313" y="3811200"/>
                <a:ext cx="6113206" cy="461665"/>
              </a:xfrm>
              <a:prstGeom prst="rect">
                <a:avLst/>
              </a:prstGeom>
              <a:blipFill>
                <a:blip r:embed="rId4"/>
                <a:stretch>
                  <a:fillRect b="-21622"/>
                </a:stretch>
              </a:blipFill>
            </p:spPr>
            <p:txBody>
              <a:bodyPr/>
              <a:lstStyle/>
              <a:p>
                <a:r>
                  <a:rPr lang="en-US">
                    <a:noFill/>
                  </a:rPr>
                  <a:t> </a:t>
                </a:r>
              </a:p>
            </p:txBody>
          </p:sp>
        </mc:Fallback>
      </mc:AlternateContent>
      <p:sp>
        <p:nvSpPr>
          <p:cNvPr id="9" name="Left Arrow 8">
            <a:extLst>
              <a:ext uri="{FF2B5EF4-FFF2-40B4-BE49-F238E27FC236}">
                <a16:creationId xmlns:a16="http://schemas.microsoft.com/office/drawing/2014/main" id="{30A6A2CC-AC3F-9334-39D1-E80965B60582}"/>
              </a:ext>
            </a:extLst>
          </p:cNvPr>
          <p:cNvSpPr/>
          <p:nvPr/>
        </p:nvSpPr>
        <p:spPr>
          <a:xfrm rot="16200000">
            <a:off x="2578197" y="2663137"/>
            <a:ext cx="1072469" cy="74479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9CD0E4D-456F-010D-E384-87CA879789BC}"/>
              </a:ext>
            </a:extLst>
          </p:cNvPr>
          <p:cNvSpPr txBox="1"/>
          <p:nvPr/>
        </p:nvSpPr>
        <p:spPr>
          <a:xfrm>
            <a:off x="5530645" y="2787445"/>
            <a:ext cx="2864374" cy="400110"/>
          </a:xfrm>
          <a:prstGeom prst="rect">
            <a:avLst/>
          </a:prstGeom>
          <a:noFill/>
        </p:spPr>
        <p:txBody>
          <a:bodyPr wrap="none" rtlCol="0">
            <a:spAutoFit/>
          </a:bodyPr>
          <a:lstStyle/>
          <a:p>
            <a:r>
              <a:rPr lang="en-US" sz="2000" dirty="0"/>
              <a:t>break into 4 bit groups</a:t>
            </a:r>
          </a:p>
        </p:txBody>
      </p:sp>
      <p:sp>
        <p:nvSpPr>
          <p:cNvPr id="5" name="TextBox 4">
            <a:extLst>
              <a:ext uri="{FF2B5EF4-FFF2-40B4-BE49-F238E27FC236}">
                <a16:creationId xmlns:a16="http://schemas.microsoft.com/office/drawing/2014/main" id="{1BCBA4A0-ABA2-8549-E599-40858E5A4D87}"/>
              </a:ext>
            </a:extLst>
          </p:cNvPr>
          <p:cNvSpPr txBox="1"/>
          <p:nvPr/>
        </p:nvSpPr>
        <p:spPr>
          <a:xfrm>
            <a:off x="5674159" y="4512296"/>
            <a:ext cx="2743200" cy="707886"/>
          </a:xfrm>
          <a:prstGeom prst="rect">
            <a:avLst/>
          </a:prstGeom>
          <a:noFill/>
        </p:spPr>
        <p:txBody>
          <a:bodyPr wrap="square" rtlCol="0">
            <a:spAutoFit/>
          </a:bodyPr>
          <a:lstStyle/>
          <a:p>
            <a:r>
              <a:rPr lang="en-US" sz="2000" dirty="0"/>
              <a:t>convert each 4 bit group into a digit</a:t>
            </a:r>
          </a:p>
        </p:txBody>
      </p:sp>
    </p:spTree>
    <p:extLst>
      <p:ext uri="{BB962C8B-B14F-4D97-AF65-F5344CB8AC3E}">
        <p14:creationId xmlns:p14="http://schemas.microsoft.com/office/powerpoint/2010/main" val="41193338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1688C-4376-A480-254E-02A1FE4806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75B6DA-0FD1-007A-8B24-9E44B90F88DA}"/>
              </a:ext>
            </a:extLst>
          </p:cNvPr>
          <p:cNvSpPr>
            <a:spLocks noGrp="1"/>
          </p:cNvSpPr>
          <p:nvPr>
            <p:ph type="title"/>
          </p:nvPr>
        </p:nvSpPr>
        <p:spPr/>
        <p:txBody>
          <a:bodyPr/>
          <a:lstStyle/>
          <a:p>
            <a:r>
              <a:rPr lang="en-US" dirty="0"/>
              <a:t>Binary to hexadecimal conversion</a:t>
            </a:r>
          </a:p>
        </p:txBody>
      </p:sp>
      <p:sp>
        <p:nvSpPr>
          <p:cNvPr id="4" name="Slide Number Placeholder 3">
            <a:extLst>
              <a:ext uri="{FF2B5EF4-FFF2-40B4-BE49-F238E27FC236}">
                <a16:creationId xmlns:a16="http://schemas.microsoft.com/office/drawing/2014/main" id="{D20AA0ED-9FAA-18E7-464D-B96027178D5F}"/>
              </a:ext>
            </a:extLst>
          </p:cNvPr>
          <p:cNvSpPr>
            <a:spLocks noGrp="1"/>
          </p:cNvSpPr>
          <p:nvPr>
            <p:ph type="sldNum" sz="quarter" idx="12"/>
          </p:nvPr>
        </p:nvSpPr>
        <p:spPr/>
        <p:txBody>
          <a:bodyPr/>
          <a:lstStyle/>
          <a:p>
            <a:fld id="{CC057153-B650-4DEB-B370-79DDCFDCE934}" type="slidenum">
              <a:rPr lang="en-US" smtClean="0"/>
              <a:t>82</a:t>
            </a:fld>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15FB66D-7C6B-F91F-F48B-EAEAA254FBD4}"/>
                  </a:ext>
                </a:extLst>
              </p:cNvPr>
              <p:cNvSpPr txBox="1"/>
              <p:nvPr/>
            </p:nvSpPr>
            <p:spPr>
              <a:xfrm>
                <a:off x="158545" y="1828489"/>
                <a:ext cx="6098458" cy="523220"/>
              </a:xfrm>
              <a:prstGeom prst="rect">
                <a:avLst/>
              </a:prstGeom>
              <a:noFill/>
            </p:spPr>
            <p:txBody>
              <a:bodyPr wrap="square">
                <a:spAutoFit/>
              </a:bodyPr>
              <a:lstStyle/>
              <a:p>
                <a:pPr/>
                <a14:m>
                  <m:oMathPara xmlns:m="http://schemas.openxmlformats.org/officeDocument/2006/math">
                    <m:o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 </m:t>
                          </m:r>
                          <m:r>
                            <a:rPr lang="en-US" sz="2800" i="1">
                              <a:latin typeface="Cambria Math" panose="02040503050406030204" pitchFamily="18" charset="0"/>
                            </a:rPr>
                            <m:t>110011100010000</m:t>
                          </m:r>
                        </m:e>
                        <m:sub>
                          <m:r>
                            <a:rPr lang="en-US" sz="2800" i="1">
                              <a:latin typeface="Cambria Math" panose="02040503050406030204" pitchFamily="18" charset="0"/>
                            </a:rPr>
                            <m:t>2</m:t>
                          </m:r>
                        </m:sub>
                      </m:sSub>
                    </m:oMath>
                  </m:oMathPara>
                </a14:m>
                <a:endParaRPr lang="en-US" sz="2800" dirty="0"/>
              </a:p>
            </p:txBody>
          </p:sp>
        </mc:Choice>
        <mc:Fallback xmlns="">
          <p:sp>
            <p:nvSpPr>
              <p:cNvPr id="6" name="TextBox 5">
                <a:extLst>
                  <a:ext uri="{FF2B5EF4-FFF2-40B4-BE49-F238E27FC236}">
                    <a16:creationId xmlns:a16="http://schemas.microsoft.com/office/drawing/2014/main" id="{B15FB66D-7C6B-F91F-F48B-EAEAA254FBD4}"/>
                  </a:ext>
                </a:extLst>
              </p:cNvPr>
              <p:cNvSpPr txBox="1">
                <a:spLocks noRot="1" noChangeAspect="1" noMove="1" noResize="1" noEditPoints="1" noAdjustHandles="1" noChangeArrowheads="1" noChangeShapeType="1" noTextEdit="1"/>
              </p:cNvSpPr>
              <p:nvPr/>
            </p:nvSpPr>
            <p:spPr>
              <a:xfrm>
                <a:off x="158545" y="1828489"/>
                <a:ext cx="6098458" cy="523220"/>
              </a:xfrm>
              <a:prstGeom prst="rect">
                <a:avLst/>
              </a:prstGeom>
              <a:blipFill>
                <a:blip r:embed="rId3"/>
                <a:stretch>
                  <a:fillRect b="-21429"/>
                </a:stretch>
              </a:blipFill>
            </p:spPr>
            <p:txBody>
              <a:bodyPr/>
              <a:lstStyle/>
              <a:p>
                <a:r>
                  <a:rPr lang="en-US">
                    <a:noFill/>
                  </a:rPr>
                  <a:t> </a:t>
                </a:r>
              </a:p>
            </p:txBody>
          </p:sp>
        </mc:Fallback>
      </mc:AlternateContent>
      <p:graphicFrame>
        <p:nvGraphicFramePr>
          <p:cNvPr id="3" name="Content Placeholder 2">
            <a:extLst>
              <a:ext uri="{FF2B5EF4-FFF2-40B4-BE49-F238E27FC236}">
                <a16:creationId xmlns:a16="http://schemas.microsoft.com/office/drawing/2014/main" id="{AE8B3C9F-9556-8059-D753-E3D476778AB2}"/>
              </a:ext>
            </a:extLst>
          </p:cNvPr>
          <p:cNvGraphicFramePr>
            <a:graphicFrameLocks/>
          </p:cNvGraphicFramePr>
          <p:nvPr/>
        </p:nvGraphicFramePr>
        <p:xfrm>
          <a:off x="9077570" y="914400"/>
          <a:ext cx="3114430" cy="5394960"/>
        </p:xfrm>
        <a:graphic>
          <a:graphicData uri="http://schemas.openxmlformats.org/drawingml/2006/table">
            <a:tbl>
              <a:tblPr firstRow="1" bandRow="1">
                <a:tableStyleId>{00A15C55-8517-42AA-B614-E9B94910E393}</a:tableStyleId>
              </a:tblPr>
              <a:tblGrid>
                <a:gridCol w="1557215">
                  <a:extLst>
                    <a:ext uri="{9D8B030D-6E8A-4147-A177-3AD203B41FA5}">
                      <a16:colId xmlns:a16="http://schemas.microsoft.com/office/drawing/2014/main" val="2171318767"/>
                    </a:ext>
                  </a:extLst>
                </a:gridCol>
                <a:gridCol w="1557215">
                  <a:extLst>
                    <a:ext uri="{9D8B030D-6E8A-4147-A177-3AD203B41FA5}">
                      <a16:colId xmlns:a16="http://schemas.microsoft.com/office/drawing/2014/main" val="828498057"/>
                    </a:ext>
                  </a:extLst>
                </a:gridCol>
              </a:tblGrid>
              <a:tr h="378106">
                <a:tc>
                  <a:txBody>
                    <a:bodyPr/>
                    <a:lstStyle/>
                    <a:p>
                      <a:r>
                        <a:rPr lang="en-US" sz="1400" dirty="0"/>
                        <a:t>Hexadecimal digit</a:t>
                      </a:r>
                    </a:p>
                  </a:txBody>
                  <a:tcPr/>
                </a:tc>
                <a:tc>
                  <a:txBody>
                    <a:bodyPr/>
                    <a:lstStyle/>
                    <a:p>
                      <a:r>
                        <a:rPr lang="en-US" sz="1400" dirty="0"/>
                        <a:t>Binary equivalent</a:t>
                      </a:r>
                    </a:p>
                  </a:txBody>
                  <a:tcPr/>
                </a:tc>
                <a:extLst>
                  <a:ext uri="{0D108BD9-81ED-4DB2-BD59-A6C34878D82A}">
                    <a16:rowId xmlns:a16="http://schemas.microsoft.com/office/drawing/2014/main" val="7995495"/>
                  </a:ext>
                </a:extLst>
              </a:tr>
              <a:tr h="233891">
                <a:tc>
                  <a:txBody>
                    <a:bodyPr/>
                    <a:lstStyle/>
                    <a:p>
                      <a:r>
                        <a:rPr lang="en-US" sz="1400" dirty="0"/>
                        <a:t>0</a:t>
                      </a:r>
                    </a:p>
                  </a:txBody>
                  <a:tcPr/>
                </a:tc>
                <a:tc>
                  <a:txBody>
                    <a:bodyPr/>
                    <a:lstStyle/>
                    <a:p>
                      <a:r>
                        <a:rPr lang="en-US" sz="1400" dirty="0"/>
                        <a:t>0000</a:t>
                      </a:r>
                    </a:p>
                  </a:txBody>
                  <a:tcPr/>
                </a:tc>
                <a:extLst>
                  <a:ext uri="{0D108BD9-81ED-4DB2-BD59-A6C34878D82A}">
                    <a16:rowId xmlns:a16="http://schemas.microsoft.com/office/drawing/2014/main" val="2927604650"/>
                  </a:ext>
                </a:extLst>
              </a:tr>
              <a:tr h="233891">
                <a:tc>
                  <a:txBody>
                    <a:bodyPr/>
                    <a:lstStyle/>
                    <a:p>
                      <a:r>
                        <a:rPr lang="en-US" sz="1400" dirty="0"/>
                        <a:t>1</a:t>
                      </a:r>
                    </a:p>
                  </a:txBody>
                  <a:tcPr/>
                </a:tc>
                <a:tc>
                  <a:txBody>
                    <a:bodyPr/>
                    <a:lstStyle/>
                    <a:p>
                      <a:r>
                        <a:rPr lang="en-US" sz="1400" dirty="0"/>
                        <a:t>0001</a:t>
                      </a:r>
                    </a:p>
                  </a:txBody>
                  <a:tcPr/>
                </a:tc>
                <a:extLst>
                  <a:ext uri="{0D108BD9-81ED-4DB2-BD59-A6C34878D82A}">
                    <a16:rowId xmlns:a16="http://schemas.microsoft.com/office/drawing/2014/main" val="2590681899"/>
                  </a:ext>
                </a:extLst>
              </a:tr>
              <a:tr h="233891">
                <a:tc>
                  <a:txBody>
                    <a:bodyPr/>
                    <a:lstStyle/>
                    <a:p>
                      <a:r>
                        <a:rPr lang="en-US" sz="1400" dirty="0"/>
                        <a:t>2</a:t>
                      </a:r>
                    </a:p>
                  </a:txBody>
                  <a:tcPr/>
                </a:tc>
                <a:tc>
                  <a:txBody>
                    <a:bodyPr/>
                    <a:lstStyle/>
                    <a:p>
                      <a:r>
                        <a:rPr lang="en-US" sz="1400" dirty="0"/>
                        <a:t>0010</a:t>
                      </a:r>
                    </a:p>
                  </a:txBody>
                  <a:tcPr/>
                </a:tc>
                <a:extLst>
                  <a:ext uri="{0D108BD9-81ED-4DB2-BD59-A6C34878D82A}">
                    <a16:rowId xmlns:a16="http://schemas.microsoft.com/office/drawing/2014/main" val="3003850579"/>
                  </a:ext>
                </a:extLst>
              </a:tr>
              <a:tr h="233891">
                <a:tc>
                  <a:txBody>
                    <a:bodyPr/>
                    <a:lstStyle/>
                    <a:p>
                      <a:r>
                        <a:rPr lang="en-US" sz="1400" dirty="0"/>
                        <a:t>3</a:t>
                      </a:r>
                    </a:p>
                  </a:txBody>
                  <a:tcPr/>
                </a:tc>
                <a:tc>
                  <a:txBody>
                    <a:bodyPr/>
                    <a:lstStyle/>
                    <a:p>
                      <a:r>
                        <a:rPr lang="en-US" sz="1400" dirty="0"/>
                        <a:t>0011</a:t>
                      </a:r>
                    </a:p>
                  </a:txBody>
                  <a:tcPr/>
                </a:tc>
                <a:extLst>
                  <a:ext uri="{0D108BD9-81ED-4DB2-BD59-A6C34878D82A}">
                    <a16:rowId xmlns:a16="http://schemas.microsoft.com/office/drawing/2014/main" val="2926090781"/>
                  </a:ext>
                </a:extLst>
              </a:tr>
              <a:tr h="233891">
                <a:tc>
                  <a:txBody>
                    <a:bodyPr/>
                    <a:lstStyle/>
                    <a:p>
                      <a:r>
                        <a:rPr lang="en-US" sz="1400" dirty="0"/>
                        <a:t>4</a:t>
                      </a:r>
                    </a:p>
                  </a:txBody>
                  <a:tcPr/>
                </a:tc>
                <a:tc>
                  <a:txBody>
                    <a:bodyPr/>
                    <a:lstStyle/>
                    <a:p>
                      <a:r>
                        <a:rPr lang="en-US" sz="1400" dirty="0"/>
                        <a:t>0100</a:t>
                      </a:r>
                    </a:p>
                  </a:txBody>
                  <a:tcPr/>
                </a:tc>
                <a:extLst>
                  <a:ext uri="{0D108BD9-81ED-4DB2-BD59-A6C34878D82A}">
                    <a16:rowId xmlns:a16="http://schemas.microsoft.com/office/drawing/2014/main" val="3053084215"/>
                  </a:ext>
                </a:extLst>
              </a:tr>
              <a:tr h="233891">
                <a:tc>
                  <a:txBody>
                    <a:bodyPr/>
                    <a:lstStyle/>
                    <a:p>
                      <a:r>
                        <a:rPr lang="en-US" sz="1400" dirty="0"/>
                        <a:t>5</a:t>
                      </a:r>
                    </a:p>
                  </a:txBody>
                  <a:tcPr/>
                </a:tc>
                <a:tc>
                  <a:txBody>
                    <a:bodyPr/>
                    <a:lstStyle/>
                    <a:p>
                      <a:r>
                        <a:rPr lang="en-US" sz="1400" dirty="0"/>
                        <a:t>0101</a:t>
                      </a:r>
                    </a:p>
                  </a:txBody>
                  <a:tcPr/>
                </a:tc>
                <a:extLst>
                  <a:ext uri="{0D108BD9-81ED-4DB2-BD59-A6C34878D82A}">
                    <a16:rowId xmlns:a16="http://schemas.microsoft.com/office/drawing/2014/main" val="2813890008"/>
                  </a:ext>
                </a:extLst>
              </a:tr>
              <a:tr h="233891">
                <a:tc>
                  <a:txBody>
                    <a:bodyPr/>
                    <a:lstStyle/>
                    <a:p>
                      <a:r>
                        <a:rPr lang="en-US" sz="1400" dirty="0"/>
                        <a:t>6</a:t>
                      </a:r>
                    </a:p>
                  </a:txBody>
                  <a:tcPr/>
                </a:tc>
                <a:tc>
                  <a:txBody>
                    <a:bodyPr/>
                    <a:lstStyle/>
                    <a:p>
                      <a:r>
                        <a:rPr lang="en-US" sz="1400" dirty="0"/>
                        <a:t>0110</a:t>
                      </a:r>
                    </a:p>
                  </a:txBody>
                  <a:tcPr/>
                </a:tc>
                <a:extLst>
                  <a:ext uri="{0D108BD9-81ED-4DB2-BD59-A6C34878D82A}">
                    <a16:rowId xmlns:a16="http://schemas.microsoft.com/office/drawing/2014/main" val="3620352983"/>
                  </a:ext>
                </a:extLst>
              </a:tr>
              <a:tr h="233891">
                <a:tc>
                  <a:txBody>
                    <a:bodyPr/>
                    <a:lstStyle/>
                    <a:p>
                      <a:r>
                        <a:rPr lang="en-US" sz="1400" dirty="0"/>
                        <a:t>7</a:t>
                      </a:r>
                    </a:p>
                  </a:txBody>
                  <a:tcPr/>
                </a:tc>
                <a:tc>
                  <a:txBody>
                    <a:bodyPr/>
                    <a:lstStyle/>
                    <a:p>
                      <a:r>
                        <a:rPr lang="en-US" sz="1400" dirty="0"/>
                        <a:t>0111</a:t>
                      </a:r>
                    </a:p>
                  </a:txBody>
                  <a:tcPr/>
                </a:tc>
                <a:extLst>
                  <a:ext uri="{0D108BD9-81ED-4DB2-BD59-A6C34878D82A}">
                    <a16:rowId xmlns:a16="http://schemas.microsoft.com/office/drawing/2014/main" val="900546692"/>
                  </a:ext>
                </a:extLst>
              </a:tr>
              <a:tr h="233891">
                <a:tc>
                  <a:txBody>
                    <a:bodyPr/>
                    <a:lstStyle/>
                    <a:p>
                      <a:r>
                        <a:rPr lang="en-US" sz="1400" dirty="0"/>
                        <a:t>8</a:t>
                      </a:r>
                    </a:p>
                  </a:txBody>
                  <a:tcPr/>
                </a:tc>
                <a:tc>
                  <a:txBody>
                    <a:bodyPr/>
                    <a:lstStyle/>
                    <a:p>
                      <a:r>
                        <a:rPr lang="en-US" sz="1400" dirty="0"/>
                        <a:t>1000</a:t>
                      </a:r>
                    </a:p>
                  </a:txBody>
                  <a:tcPr/>
                </a:tc>
                <a:extLst>
                  <a:ext uri="{0D108BD9-81ED-4DB2-BD59-A6C34878D82A}">
                    <a16:rowId xmlns:a16="http://schemas.microsoft.com/office/drawing/2014/main" val="188562984"/>
                  </a:ext>
                </a:extLst>
              </a:tr>
              <a:tr h="233891">
                <a:tc>
                  <a:txBody>
                    <a:bodyPr/>
                    <a:lstStyle/>
                    <a:p>
                      <a:r>
                        <a:rPr lang="en-US" sz="1400" dirty="0"/>
                        <a:t>9</a:t>
                      </a:r>
                    </a:p>
                  </a:txBody>
                  <a:tcPr/>
                </a:tc>
                <a:tc>
                  <a:txBody>
                    <a:bodyPr/>
                    <a:lstStyle/>
                    <a:p>
                      <a:r>
                        <a:rPr lang="en-US" sz="1400" dirty="0"/>
                        <a:t>1001</a:t>
                      </a:r>
                    </a:p>
                  </a:txBody>
                  <a:tcPr/>
                </a:tc>
                <a:extLst>
                  <a:ext uri="{0D108BD9-81ED-4DB2-BD59-A6C34878D82A}">
                    <a16:rowId xmlns:a16="http://schemas.microsoft.com/office/drawing/2014/main" val="3827566750"/>
                  </a:ext>
                </a:extLst>
              </a:tr>
              <a:tr h="233891">
                <a:tc>
                  <a:txBody>
                    <a:bodyPr/>
                    <a:lstStyle/>
                    <a:p>
                      <a:r>
                        <a:rPr lang="en-US" sz="1400" dirty="0"/>
                        <a:t>A</a:t>
                      </a:r>
                    </a:p>
                  </a:txBody>
                  <a:tcPr/>
                </a:tc>
                <a:tc>
                  <a:txBody>
                    <a:bodyPr/>
                    <a:lstStyle/>
                    <a:p>
                      <a:r>
                        <a:rPr lang="en-US" sz="1400" dirty="0"/>
                        <a:t>1010</a:t>
                      </a:r>
                    </a:p>
                  </a:txBody>
                  <a:tcPr/>
                </a:tc>
                <a:extLst>
                  <a:ext uri="{0D108BD9-81ED-4DB2-BD59-A6C34878D82A}">
                    <a16:rowId xmlns:a16="http://schemas.microsoft.com/office/drawing/2014/main" val="177043815"/>
                  </a:ext>
                </a:extLst>
              </a:tr>
              <a:tr h="233891">
                <a:tc>
                  <a:txBody>
                    <a:bodyPr/>
                    <a:lstStyle/>
                    <a:p>
                      <a:r>
                        <a:rPr lang="en-US" sz="1400" dirty="0"/>
                        <a:t>B</a:t>
                      </a:r>
                    </a:p>
                  </a:txBody>
                  <a:tcPr/>
                </a:tc>
                <a:tc>
                  <a:txBody>
                    <a:bodyPr/>
                    <a:lstStyle/>
                    <a:p>
                      <a:r>
                        <a:rPr lang="en-US" sz="1400" dirty="0"/>
                        <a:t>1011</a:t>
                      </a:r>
                    </a:p>
                  </a:txBody>
                  <a:tcPr/>
                </a:tc>
                <a:extLst>
                  <a:ext uri="{0D108BD9-81ED-4DB2-BD59-A6C34878D82A}">
                    <a16:rowId xmlns:a16="http://schemas.microsoft.com/office/drawing/2014/main" val="1330881432"/>
                  </a:ext>
                </a:extLst>
              </a:tr>
              <a:tr h="233891">
                <a:tc>
                  <a:txBody>
                    <a:bodyPr/>
                    <a:lstStyle/>
                    <a:p>
                      <a:r>
                        <a:rPr lang="en-US" sz="1400" dirty="0"/>
                        <a:t>C</a:t>
                      </a:r>
                    </a:p>
                  </a:txBody>
                  <a:tcPr/>
                </a:tc>
                <a:tc>
                  <a:txBody>
                    <a:bodyPr/>
                    <a:lstStyle/>
                    <a:p>
                      <a:r>
                        <a:rPr lang="en-US" sz="1400" dirty="0"/>
                        <a:t>1100</a:t>
                      </a:r>
                    </a:p>
                  </a:txBody>
                  <a:tcPr/>
                </a:tc>
                <a:extLst>
                  <a:ext uri="{0D108BD9-81ED-4DB2-BD59-A6C34878D82A}">
                    <a16:rowId xmlns:a16="http://schemas.microsoft.com/office/drawing/2014/main" val="2781364772"/>
                  </a:ext>
                </a:extLst>
              </a:tr>
              <a:tr h="233891">
                <a:tc>
                  <a:txBody>
                    <a:bodyPr/>
                    <a:lstStyle/>
                    <a:p>
                      <a:r>
                        <a:rPr lang="en-US" sz="1400" dirty="0"/>
                        <a:t>D</a:t>
                      </a:r>
                    </a:p>
                  </a:txBody>
                  <a:tcPr/>
                </a:tc>
                <a:tc>
                  <a:txBody>
                    <a:bodyPr/>
                    <a:lstStyle/>
                    <a:p>
                      <a:r>
                        <a:rPr lang="en-US" sz="1400" dirty="0"/>
                        <a:t>1101</a:t>
                      </a:r>
                    </a:p>
                  </a:txBody>
                  <a:tcPr/>
                </a:tc>
                <a:extLst>
                  <a:ext uri="{0D108BD9-81ED-4DB2-BD59-A6C34878D82A}">
                    <a16:rowId xmlns:a16="http://schemas.microsoft.com/office/drawing/2014/main" val="145724268"/>
                  </a:ext>
                </a:extLst>
              </a:tr>
              <a:tr h="233891">
                <a:tc>
                  <a:txBody>
                    <a:bodyPr/>
                    <a:lstStyle/>
                    <a:p>
                      <a:r>
                        <a:rPr lang="en-US" sz="1400" dirty="0"/>
                        <a:t>E</a:t>
                      </a:r>
                    </a:p>
                  </a:txBody>
                  <a:tcPr/>
                </a:tc>
                <a:tc>
                  <a:txBody>
                    <a:bodyPr/>
                    <a:lstStyle/>
                    <a:p>
                      <a:r>
                        <a:rPr lang="en-US" sz="1400" dirty="0"/>
                        <a:t>1110</a:t>
                      </a:r>
                    </a:p>
                  </a:txBody>
                  <a:tcPr/>
                </a:tc>
                <a:extLst>
                  <a:ext uri="{0D108BD9-81ED-4DB2-BD59-A6C34878D82A}">
                    <a16:rowId xmlns:a16="http://schemas.microsoft.com/office/drawing/2014/main" val="528486265"/>
                  </a:ext>
                </a:extLst>
              </a:tr>
              <a:tr h="233891">
                <a:tc>
                  <a:txBody>
                    <a:bodyPr/>
                    <a:lstStyle/>
                    <a:p>
                      <a:r>
                        <a:rPr lang="en-US" sz="1400" dirty="0"/>
                        <a:t>F</a:t>
                      </a:r>
                    </a:p>
                  </a:txBody>
                  <a:tcPr/>
                </a:tc>
                <a:tc>
                  <a:txBody>
                    <a:bodyPr/>
                    <a:lstStyle/>
                    <a:p>
                      <a:r>
                        <a:rPr lang="en-US" sz="1400" dirty="0"/>
                        <a:t>1111</a:t>
                      </a:r>
                    </a:p>
                  </a:txBody>
                  <a:tcPr/>
                </a:tc>
                <a:extLst>
                  <a:ext uri="{0D108BD9-81ED-4DB2-BD59-A6C34878D82A}">
                    <a16:rowId xmlns:a16="http://schemas.microsoft.com/office/drawing/2014/main" val="3194166584"/>
                  </a:ext>
                </a:extLst>
              </a:tr>
            </a:tbl>
          </a:graphicData>
        </a:graphic>
      </p:graphicFrame>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9618C29-5476-29DF-11B0-0EDE5B6562E9}"/>
                  </a:ext>
                </a:extLst>
              </p:cNvPr>
              <p:cNvSpPr txBox="1"/>
              <p:nvPr/>
            </p:nvSpPr>
            <p:spPr>
              <a:xfrm>
                <a:off x="1139313" y="3811200"/>
                <a:ext cx="6113206" cy="461665"/>
              </a:xfrm>
              <a:prstGeom prst="rect">
                <a:avLst/>
              </a:prstGeom>
              <a:noFill/>
            </p:spPr>
            <p:txBody>
              <a:bodyPr wrap="square">
                <a:spAutoFit/>
              </a:bodyPr>
              <a:lstStyle/>
              <a:p>
                <a:pPr lvl="1"/>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r>
                          <a:rPr lang="en-US" sz="2400" i="1">
                            <a:latin typeface="Cambria Math" panose="02040503050406030204" pitchFamily="18" charset="0"/>
                          </a:rPr>
                          <m:t>110</m:t>
                        </m:r>
                        <m:r>
                          <a:rPr lang="en-US" sz="2400" b="0" i="1" smtClean="0">
                            <a:latin typeface="Cambria Math" panose="02040503050406030204" pitchFamily="18" charset="0"/>
                          </a:rPr>
                          <m:t>  </m:t>
                        </m:r>
                        <m:r>
                          <a:rPr lang="en-US" sz="2400" i="1">
                            <a:latin typeface="Cambria Math" panose="02040503050406030204" pitchFamily="18" charset="0"/>
                          </a:rPr>
                          <m:t>0111</m:t>
                        </m:r>
                        <m:r>
                          <a:rPr lang="en-US" sz="2400" b="0" i="1" smtClean="0">
                            <a:latin typeface="Cambria Math" panose="02040503050406030204" pitchFamily="18" charset="0"/>
                          </a:rPr>
                          <m:t>  </m:t>
                        </m:r>
                        <m:r>
                          <a:rPr lang="en-US" sz="2400" i="1">
                            <a:latin typeface="Cambria Math" panose="02040503050406030204" pitchFamily="18" charset="0"/>
                          </a:rPr>
                          <m:t>0001</m:t>
                        </m:r>
                        <m:r>
                          <a:rPr lang="en-US" sz="2400" b="0" i="1" smtClean="0">
                            <a:latin typeface="Cambria Math" panose="02040503050406030204" pitchFamily="18" charset="0"/>
                          </a:rPr>
                          <m:t>  </m:t>
                        </m:r>
                        <m:r>
                          <a:rPr lang="en-US" sz="2400" i="1">
                            <a:latin typeface="Cambria Math" panose="02040503050406030204" pitchFamily="18" charset="0"/>
                          </a:rPr>
                          <m:t>0000</m:t>
                        </m:r>
                      </m:e>
                      <m:sub>
                        <m:r>
                          <a:rPr lang="en-US" sz="2400" i="1">
                            <a:latin typeface="Cambria Math" panose="02040503050406030204" pitchFamily="18" charset="0"/>
                          </a:rPr>
                          <m:t>2</m:t>
                        </m:r>
                      </m:sub>
                    </m:sSub>
                  </m:oMath>
                </a14:m>
                <a:r>
                  <a:rPr lang="en-US" sz="2400" dirty="0"/>
                  <a:t> </a:t>
                </a:r>
              </a:p>
            </p:txBody>
          </p:sp>
        </mc:Choice>
        <mc:Fallback xmlns="">
          <p:sp>
            <p:nvSpPr>
              <p:cNvPr id="8" name="TextBox 7">
                <a:extLst>
                  <a:ext uri="{FF2B5EF4-FFF2-40B4-BE49-F238E27FC236}">
                    <a16:creationId xmlns:a16="http://schemas.microsoft.com/office/drawing/2014/main" id="{49618C29-5476-29DF-11B0-0EDE5B6562E9}"/>
                  </a:ext>
                </a:extLst>
              </p:cNvPr>
              <p:cNvSpPr txBox="1">
                <a:spLocks noRot="1" noChangeAspect="1" noMove="1" noResize="1" noEditPoints="1" noAdjustHandles="1" noChangeArrowheads="1" noChangeShapeType="1" noTextEdit="1"/>
              </p:cNvSpPr>
              <p:nvPr/>
            </p:nvSpPr>
            <p:spPr>
              <a:xfrm>
                <a:off x="1139313" y="3811200"/>
                <a:ext cx="6113206" cy="461665"/>
              </a:xfrm>
              <a:prstGeom prst="rect">
                <a:avLst/>
              </a:prstGeom>
              <a:blipFill>
                <a:blip r:embed="rId4"/>
                <a:stretch>
                  <a:fillRect b="-21622"/>
                </a:stretch>
              </a:blipFill>
            </p:spPr>
            <p:txBody>
              <a:bodyPr/>
              <a:lstStyle/>
              <a:p>
                <a:r>
                  <a:rPr lang="en-US">
                    <a:noFill/>
                  </a:rPr>
                  <a:t> </a:t>
                </a:r>
              </a:p>
            </p:txBody>
          </p:sp>
        </mc:Fallback>
      </mc:AlternateContent>
      <p:sp>
        <p:nvSpPr>
          <p:cNvPr id="9" name="Left Arrow 8">
            <a:extLst>
              <a:ext uri="{FF2B5EF4-FFF2-40B4-BE49-F238E27FC236}">
                <a16:creationId xmlns:a16="http://schemas.microsoft.com/office/drawing/2014/main" id="{CFE41A7B-B07F-D086-4802-F9FFD2D5BEE3}"/>
              </a:ext>
            </a:extLst>
          </p:cNvPr>
          <p:cNvSpPr/>
          <p:nvPr/>
        </p:nvSpPr>
        <p:spPr>
          <a:xfrm rot="16200000">
            <a:off x="2578197" y="2663137"/>
            <a:ext cx="1072469" cy="74479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A529F42-3214-50FB-B6AF-7AF1D3E70888}"/>
              </a:ext>
            </a:extLst>
          </p:cNvPr>
          <p:cNvSpPr txBox="1"/>
          <p:nvPr/>
        </p:nvSpPr>
        <p:spPr>
          <a:xfrm>
            <a:off x="5530645" y="2787445"/>
            <a:ext cx="2864374" cy="400110"/>
          </a:xfrm>
          <a:prstGeom prst="rect">
            <a:avLst/>
          </a:prstGeom>
          <a:noFill/>
        </p:spPr>
        <p:txBody>
          <a:bodyPr wrap="none" rtlCol="0">
            <a:spAutoFit/>
          </a:bodyPr>
          <a:lstStyle/>
          <a:p>
            <a:r>
              <a:rPr lang="en-US" sz="2000" dirty="0"/>
              <a:t>break into 4 bit groups</a:t>
            </a:r>
          </a:p>
        </p:txBody>
      </p:sp>
      <p:sp>
        <p:nvSpPr>
          <p:cNvPr id="5" name="TextBox 4">
            <a:extLst>
              <a:ext uri="{FF2B5EF4-FFF2-40B4-BE49-F238E27FC236}">
                <a16:creationId xmlns:a16="http://schemas.microsoft.com/office/drawing/2014/main" id="{4F566F29-0BD1-697B-E9AC-4DBBEBE7D747}"/>
              </a:ext>
            </a:extLst>
          </p:cNvPr>
          <p:cNvSpPr txBox="1"/>
          <p:nvPr/>
        </p:nvSpPr>
        <p:spPr>
          <a:xfrm>
            <a:off x="5674159" y="4512296"/>
            <a:ext cx="2743200" cy="707886"/>
          </a:xfrm>
          <a:prstGeom prst="rect">
            <a:avLst/>
          </a:prstGeom>
          <a:noFill/>
        </p:spPr>
        <p:txBody>
          <a:bodyPr wrap="square" rtlCol="0">
            <a:spAutoFit/>
          </a:bodyPr>
          <a:lstStyle/>
          <a:p>
            <a:r>
              <a:rPr lang="en-US" sz="2000" dirty="0"/>
              <a:t>convert each 4 bit group into a digit</a:t>
            </a:r>
          </a:p>
        </p:txBody>
      </p:sp>
      <p:sp>
        <p:nvSpPr>
          <p:cNvPr id="7" name="Left Arrow 6">
            <a:extLst>
              <a:ext uri="{FF2B5EF4-FFF2-40B4-BE49-F238E27FC236}">
                <a16:creationId xmlns:a16="http://schemas.microsoft.com/office/drawing/2014/main" id="{E2E897D3-87F5-3A7F-8CB0-A1A830413A1B}"/>
              </a:ext>
            </a:extLst>
          </p:cNvPr>
          <p:cNvSpPr/>
          <p:nvPr/>
        </p:nvSpPr>
        <p:spPr>
          <a:xfrm rot="16200000">
            <a:off x="2578195" y="4639264"/>
            <a:ext cx="1072469" cy="74479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A058474-A3ED-C41B-D5E6-6B8F19964E1A}"/>
                  </a:ext>
                </a:extLst>
              </p:cNvPr>
              <p:cNvSpPr txBox="1"/>
              <p:nvPr/>
            </p:nvSpPr>
            <p:spPr>
              <a:xfrm>
                <a:off x="1936241" y="5847695"/>
                <a:ext cx="1987628" cy="461665"/>
              </a:xfrm>
              <a:prstGeom prst="rect">
                <a:avLst/>
              </a:prstGeom>
              <a:noFill/>
            </p:spPr>
            <p:txBody>
              <a:bodyPr wrap="square">
                <a:spAutoFit/>
              </a:bodyPr>
              <a:lstStyle/>
              <a:p>
                <a:pPr lvl="1"/>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6  7  1  0</m:t>
                        </m:r>
                      </m:e>
                      <m:sub>
                        <m:r>
                          <a:rPr lang="en-US" sz="2400" b="0" i="1" smtClean="0">
                            <a:latin typeface="Cambria Math" panose="02040503050406030204" pitchFamily="18" charset="0"/>
                          </a:rPr>
                          <m:t>16</m:t>
                        </m:r>
                      </m:sub>
                    </m:sSub>
                  </m:oMath>
                </a14:m>
                <a:r>
                  <a:rPr lang="en-US" sz="2400" dirty="0"/>
                  <a:t> </a:t>
                </a:r>
              </a:p>
            </p:txBody>
          </p:sp>
        </mc:Choice>
        <mc:Fallback xmlns="">
          <p:sp>
            <p:nvSpPr>
              <p:cNvPr id="11" name="TextBox 10">
                <a:extLst>
                  <a:ext uri="{FF2B5EF4-FFF2-40B4-BE49-F238E27FC236}">
                    <a16:creationId xmlns:a16="http://schemas.microsoft.com/office/drawing/2014/main" id="{7A058474-A3ED-C41B-D5E6-6B8F19964E1A}"/>
                  </a:ext>
                </a:extLst>
              </p:cNvPr>
              <p:cNvSpPr txBox="1">
                <a:spLocks noRot="1" noChangeAspect="1" noMove="1" noResize="1" noEditPoints="1" noAdjustHandles="1" noChangeArrowheads="1" noChangeShapeType="1" noTextEdit="1"/>
              </p:cNvSpPr>
              <p:nvPr/>
            </p:nvSpPr>
            <p:spPr>
              <a:xfrm>
                <a:off x="1936241" y="5847695"/>
                <a:ext cx="1987628" cy="461665"/>
              </a:xfrm>
              <a:prstGeom prst="rect">
                <a:avLst/>
              </a:prstGeom>
              <a:blipFill>
                <a:blip r:embed="rId5"/>
                <a:stretch>
                  <a:fillRect b="-21622"/>
                </a:stretch>
              </a:blipFill>
            </p:spPr>
            <p:txBody>
              <a:bodyPr/>
              <a:lstStyle/>
              <a:p>
                <a:r>
                  <a:rPr lang="en-US">
                    <a:noFill/>
                  </a:rPr>
                  <a:t> </a:t>
                </a:r>
              </a:p>
            </p:txBody>
          </p:sp>
        </mc:Fallback>
      </mc:AlternateContent>
    </p:spTree>
    <p:extLst>
      <p:ext uri="{BB962C8B-B14F-4D97-AF65-F5344CB8AC3E}">
        <p14:creationId xmlns:p14="http://schemas.microsoft.com/office/powerpoint/2010/main" val="3326045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457D5-B630-2355-EE88-1452C4CEDDF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71B0B80-027A-14A6-B655-C435A11D20B5}"/>
                  </a:ext>
                </a:extLst>
              </p:cNvPr>
              <p:cNvSpPr>
                <a:spLocks noGrp="1"/>
              </p:cNvSpPr>
              <p:nvPr>
                <p:ph idx="1"/>
              </p:nvPr>
            </p:nvSpPr>
            <p:spPr>
              <a:xfrm>
                <a:off x="612646" y="1289830"/>
                <a:ext cx="8317042" cy="5019530"/>
              </a:xfrm>
            </p:spPr>
            <p:txBody>
              <a:bodyPr vert="horz" lIns="91440" tIns="45720" rIns="91440" bIns="45720" rtlCol="0">
                <a:noAutofit/>
              </a:bodyPr>
              <a:lstStyle/>
              <a:p>
                <a:pPr>
                  <a:lnSpc>
                    <a:spcPct val="110000"/>
                  </a:lnSpc>
                </a:pPr>
                <a:r>
                  <a:rPr lang="en-US" sz="2400" dirty="0">
                    <a:solidFill>
                      <a:srgbClr val="202122"/>
                    </a:solidFill>
                    <a:latin typeface="Arial" panose="020B0604020202020204" pitchFamily="34" charset="0"/>
                  </a:rPr>
                  <a:t>Convert the following binary numbers to their hexadecimal representation. </a:t>
                </a:r>
              </a:p>
              <a:p>
                <a:pPr lvl="1">
                  <a:lnSpc>
                    <a:spcPct val="110000"/>
                  </a:lnSpc>
                </a:pPr>
                <a14:m>
                  <m:oMath xmlns:m="http://schemas.openxmlformats.org/officeDocument/2006/math">
                    <m:sSub>
                      <m:sSubPr>
                        <m:ctrlPr>
                          <a:rPr lang="en-US" sz="2400" i="1" dirty="0">
                            <a:solidFill>
                              <a:srgbClr val="202122"/>
                            </a:solidFill>
                            <a:latin typeface="Cambria Math" panose="02040503050406030204" pitchFamily="18" charset="0"/>
                          </a:rPr>
                        </m:ctrlPr>
                      </m:sSubPr>
                      <m:e>
                        <m:r>
                          <a:rPr lang="en-US" sz="2400" i="1" dirty="0">
                            <a:solidFill>
                              <a:srgbClr val="202122"/>
                            </a:solidFill>
                            <a:latin typeface="Cambria Math" panose="02040503050406030204" pitchFamily="18" charset="0"/>
                          </a:rPr>
                          <m:t>10010011</m:t>
                        </m:r>
                      </m:e>
                      <m:sub>
                        <m:r>
                          <a:rPr lang="en-US" sz="2400" i="1" dirty="0">
                            <a:solidFill>
                              <a:srgbClr val="202122"/>
                            </a:solidFill>
                            <a:latin typeface="Cambria Math" panose="02040503050406030204" pitchFamily="18" charset="0"/>
                          </a:rPr>
                          <m:t>2</m:t>
                        </m:r>
                      </m:sub>
                    </m:sSub>
                  </m:oMath>
                </a14:m>
                <a:endParaRPr lang="en-US" sz="2400" i="1" dirty="0">
                  <a:solidFill>
                    <a:srgbClr val="202122"/>
                  </a:solidFill>
                  <a:latin typeface="Cambria Math" panose="02040503050406030204" pitchFamily="18" charset="0"/>
                </a:endParaRPr>
              </a:p>
              <a:p>
                <a:pPr lvl="1">
                  <a:lnSpc>
                    <a:spcPct val="110000"/>
                  </a:lnSpc>
                </a:pPr>
                <a14:m>
                  <m:oMath xmlns:m="http://schemas.openxmlformats.org/officeDocument/2006/math">
                    <m:sSub>
                      <m:sSubPr>
                        <m:ctrlPr>
                          <a:rPr lang="en-US" sz="2400" i="1" dirty="0">
                            <a:solidFill>
                              <a:srgbClr val="202122"/>
                            </a:solidFill>
                            <a:latin typeface="Cambria Math" panose="02040503050406030204" pitchFamily="18" charset="0"/>
                          </a:rPr>
                        </m:ctrlPr>
                      </m:sSubPr>
                      <m:e>
                        <m:r>
                          <a:rPr lang="en-US" sz="2400" i="1" dirty="0">
                            <a:solidFill>
                              <a:srgbClr val="202122"/>
                            </a:solidFill>
                            <a:latin typeface="Cambria Math" panose="02040503050406030204" pitchFamily="18" charset="0"/>
                          </a:rPr>
                          <m:t>101100110101</m:t>
                        </m:r>
                      </m:e>
                      <m:sub>
                        <m:r>
                          <a:rPr lang="en-US" sz="2400" i="1" dirty="0">
                            <a:solidFill>
                              <a:srgbClr val="202122"/>
                            </a:solidFill>
                            <a:latin typeface="Cambria Math" panose="02040503050406030204" pitchFamily="18" charset="0"/>
                          </a:rPr>
                          <m:t>2</m:t>
                        </m:r>
                      </m:sub>
                    </m:sSub>
                  </m:oMath>
                </a14:m>
                <a:endParaRPr lang="en-US" sz="2400" dirty="0">
                  <a:solidFill>
                    <a:srgbClr val="202122"/>
                  </a:solidFill>
                  <a:latin typeface="Cambria Math" panose="02040503050406030204" pitchFamily="18" charset="0"/>
                </a:endParaRPr>
              </a:p>
              <a:p>
                <a:pPr lvl="1">
                  <a:lnSpc>
                    <a:spcPct val="110000"/>
                  </a:lnSpc>
                </a:pPr>
                <a14:m>
                  <m:oMath xmlns:m="http://schemas.openxmlformats.org/officeDocument/2006/math">
                    <m:sSub>
                      <m:sSubPr>
                        <m:ctrlPr>
                          <a:rPr lang="en-US" sz="2400" i="1" dirty="0">
                            <a:solidFill>
                              <a:srgbClr val="202122"/>
                            </a:solidFill>
                            <a:latin typeface="Cambria Math" panose="02040503050406030204" pitchFamily="18" charset="0"/>
                          </a:rPr>
                        </m:ctrlPr>
                      </m:sSubPr>
                      <m:e>
                        <m:r>
                          <a:rPr lang="en-US" sz="2400" i="1" dirty="0">
                            <a:solidFill>
                              <a:srgbClr val="202122"/>
                            </a:solidFill>
                            <a:latin typeface="Cambria Math" panose="02040503050406030204" pitchFamily="18" charset="0"/>
                          </a:rPr>
                          <m:t>11111011101110010</m:t>
                        </m:r>
                      </m:e>
                      <m:sub>
                        <m:r>
                          <a:rPr lang="en-US" sz="2400" i="1" dirty="0">
                            <a:solidFill>
                              <a:srgbClr val="202122"/>
                            </a:solidFill>
                            <a:latin typeface="Cambria Math" panose="02040503050406030204" pitchFamily="18" charset="0"/>
                          </a:rPr>
                          <m:t>2</m:t>
                        </m:r>
                      </m:sub>
                    </m:sSub>
                  </m:oMath>
                </a14:m>
                <a:endParaRPr lang="en-US" sz="2400" dirty="0">
                  <a:solidFill>
                    <a:srgbClr val="202122"/>
                  </a:solidFill>
                  <a:latin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671B0B80-027A-14A6-B655-C435A11D20B5}"/>
                  </a:ext>
                </a:extLst>
              </p:cNvPr>
              <p:cNvSpPr>
                <a:spLocks noGrp="1" noRot="1" noChangeAspect="1" noMove="1" noResize="1" noEditPoints="1" noAdjustHandles="1" noChangeArrowheads="1" noChangeShapeType="1" noTextEdit="1"/>
              </p:cNvSpPr>
              <p:nvPr>
                <p:ph idx="1"/>
              </p:nvPr>
            </p:nvSpPr>
            <p:spPr>
              <a:xfrm>
                <a:off x="612646" y="1289830"/>
                <a:ext cx="8317042" cy="5019530"/>
              </a:xfrm>
              <a:blipFill>
                <a:blip r:embed="rId3"/>
                <a:stretch>
                  <a:fillRect l="-1067" t="-758" r="-1524"/>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8D2443C2-89A9-9766-D98A-E3FED511F31B}"/>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PRACTICE TIME</a:t>
            </a:r>
          </a:p>
        </p:txBody>
      </p:sp>
      <p:sp>
        <p:nvSpPr>
          <p:cNvPr id="11" name="Slide Number Placeholder 10">
            <a:extLst>
              <a:ext uri="{FF2B5EF4-FFF2-40B4-BE49-F238E27FC236}">
                <a16:creationId xmlns:a16="http://schemas.microsoft.com/office/drawing/2014/main" id="{B4760927-0A57-AD37-BB43-978AE88D65BC}"/>
              </a:ext>
            </a:extLst>
          </p:cNvPr>
          <p:cNvSpPr>
            <a:spLocks noGrp="1"/>
          </p:cNvSpPr>
          <p:nvPr>
            <p:ph type="sldNum" sz="quarter" idx="12"/>
          </p:nvPr>
        </p:nvSpPr>
        <p:spPr/>
        <p:txBody>
          <a:bodyPr/>
          <a:lstStyle/>
          <a:p>
            <a:fld id="{CC057153-B650-4DEB-B370-79DDCFDCE934}" type="slidenum">
              <a:rPr lang="en-US" smtClean="0"/>
              <a:t>83</a:t>
            </a:fld>
            <a:endParaRPr lang="en-US"/>
          </a:p>
        </p:txBody>
      </p:sp>
      <p:graphicFrame>
        <p:nvGraphicFramePr>
          <p:cNvPr id="2" name="Content Placeholder 2">
            <a:extLst>
              <a:ext uri="{FF2B5EF4-FFF2-40B4-BE49-F238E27FC236}">
                <a16:creationId xmlns:a16="http://schemas.microsoft.com/office/drawing/2014/main" id="{F5136500-4456-8AAE-2725-A8BB7390642E}"/>
              </a:ext>
            </a:extLst>
          </p:cNvPr>
          <p:cNvGraphicFramePr>
            <a:graphicFrameLocks/>
          </p:cNvGraphicFramePr>
          <p:nvPr>
            <p:extLst>
              <p:ext uri="{D42A27DB-BD31-4B8C-83A1-F6EECF244321}">
                <p14:modId xmlns:p14="http://schemas.microsoft.com/office/powerpoint/2010/main" val="2911597274"/>
              </p:ext>
            </p:extLst>
          </p:nvPr>
        </p:nvGraphicFramePr>
        <p:xfrm>
          <a:off x="9077570" y="914400"/>
          <a:ext cx="3114430" cy="5394960"/>
        </p:xfrm>
        <a:graphic>
          <a:graphicData uri="http://schemas.openxmlformats.org/drawingml/2006/table">
            <a:tbl>
              <a:tblPr firstRow="1" bandRow="1">
                <a:tableStyleId>{00A15C55-8517-42AA-B614-E9B94910E393}</a:tableStyleId>
              </a:tblPr>
              <a:tblGrid>
                <a:gridCol w="1557215">
                  <a:extLst>
                    <a:ext uri="{9D8B030D-6E8A-4147-A177-3AD203B41FA5}">
                      <a16:colId xmlns:a16="http://schemas.microsoft.com/office/drawing/2014/main" val="2171318767"/>
                    </a:ext>
                  </a:extLst>
                </a:gridCol>
                <a:gridCol w="1557215">
                  <a:extLst>
                    <a:ext uri="{9D8B030D-6E8A-4147-A177-3AD203B41FA5}">
                      <a16:colId xmlns:a16="http://schemas.microsoft.com/office/drawing/2014/main" val="828498057"/>
                    </a:ext>
                  </a:extLst>
                </a:gridCol>
              </a:tblGrid>
              <a:tr h="378106">
                <a:tc>
                  <a:txBody>
                    <a:bodyPr/>
                    <a:lstStyle/>
                    <a:p>
                      <a:r>
                        <a:rPr lang="en-US" sz="1400" dirty="0"/>
                        <a:t>Hexadecimal digit</a:t>
                      </a:r>
                    </a:p>
                  </a:txBody>
                  <a:tcPr/>
                </a:tc>
                <a:tc>
                  <a:txBody>
                    <a:bodyPr/>
                    <a:lstStyle/>
                    <a:p>
                      <a:r>
                        <a:rPr lang="en-US" sz="1400" dirty="0"/>
                        <a:t>Binary equivalent</a:t>
                      </a:r>
                    </a:p>
                  </a:txBody>
                  <a:tcPr/>
                </a:tc>
                <a:extLst>
                  <a:ext uri="{0D108BD9-81ED-4DB2-BD59-A6C34878D82A}">
                    <a16:rowId xmlns:a16="http://schemas.microsoft.com/office/drawing/2014/main" val="7995495"/>
                  </a:ext>
                </a:extLst>
              </a:tr>
              <a:tr h="233891">
                <a:tc>
                  <a:txBody>
                    <a:bodyPr/>
                    <a:lstStyle/>
                    <a:p>
                      <a:r>
                        <a:rPr lang="en-US" sz="1400" dirty="0"/>
                        <a:t>0</a:t>
                      </a:r>
                    </a:p>
                  </a:txBody>
                  <a:tcPr/>
                </a:tc>
                <a:tc>
                  <a:txBody>
                    <a:bodyPr/>
                    <a:lstStyle/>
                    <a:p>
                      <a:r>
                        <a:rPr lang="en-US" sz="1400" dirty="0"/>
                        <a:t>0000</a:t>
                      </a:r>
                    </a:p>
                  </a:txBody>
                  <a:tcPr/>
                </a:tc>
                <a:extLst>
                  <a:ext uri="{0D108BD9-81ED-4DB2-BD59-A6C34878D82A}">
                    <a16:rowId xmlns:a16="http://schemas.microsoft.com/office/drawing/2014/main" val="2927604650"/>
                  </a:ext>
                </a:extLst>
              </a:tr>
              <a:tr h="233891">
                <a:tc>
                  <a:txBody>
                    <a:bodyPr/>
                    <a:lstStyle/>
                    <a:p>
                      <a:r>
                        <a:rPr lang="en-US" sz="1400" dirty="0"/>
                        <a:t>1</a:t>
                      </a:r>
                    </a:p>
                  </a:txBody>
                  <a:tcPr/>
                </a:tc>
                <a:tc>
                  <a:txBody>
                    <a:bodyPr/>
                    <a:lstStyle/>
                    <a:p>
                      <a:r>
                        <a:rPr lang="en-US" sz="1400" dirty="0"/>
                        <a:t>0001</a:t>
                      </a:r>
                    </a:p>
                  </a:txBody>
                  <a:tcPr/>
                </a:tc>
                <a:extLst>
                  <a:ext uri="{0D108BD9-81ED-4DB2-BD59-A6C34878D82A}">
                    <a16:rowId xmlns:a16="http://schemas.microsoft.com/office/drawing/2014/main" val="2590681899"/>
                  </a:ext>
                </a:extLst>
              </a:tr>
              <a:tr h="233891">
                <a:tc>
                  <a:txBody>
                    <a:bodyPr/>
                    <a:lstStyle/>
                    <a:p>
                      <a:r>
                        <a:rPr lang="en-US" sz="1400" dirty="0"/>
                        <a:t>2</a:t>
                      </a:r>
                    </a:p>
                  </a:txBody>
                  <a:tcPr/>
                </a:tc>
                <a:tc>
                  <a:txBody>
                    <a:bodyPr/>
                    <a:lstStyle/>
                    <a:p>
                      <a:r>
                        <a:rPr lang="en-US" sz="1400" dirty="0"/>
                        <a:t>0010</a:t>
                      </a:r>
                    </a:p>
                  </a:txBody>
                  <a:tcPr/>
                </a:tc>
                <a:extLst>
                  <a:ext uri="{0D108BD9-81ED-4DB2-BD59-A6C34878D82A}">
                    <a16:rowId xmlns:a16="http://schemas.microsoft.com/office/drawing/2014/main" val="3003850579"/>
                  </a:ext>
                </a:extLst>
              </a:tr>
              <a:tr h="233891">
                <a:tc>
                  <a:txBody>
                    <a:bodyPr/>
                    <a:lstStyle/>
                    <a:p>
                      <a:r>
                        <a:rPr lang="en-US" sz="1400" dirty="0"/>
                        <a:t>3</a:t>
                      </a:r>
                    </a:p>
                  </a:txBody>
                  <a:tcPr/>
                </a:tc>
                <a:tc>
                  <a:txBody>
                    <a:bodyPr/>
                    <a:lstStyle/>
                    <a:p>
                      <a:r>
                        <a:rPr lang="en-US" sz="1400" dirty="0"/>
                        <a:t>0011</a:t>
                      </a:r>
                    </a:p>
                  </a:txBody>
                  <a:tcPr/>
                </a:tc>
                <a:extLst>
                  <a:ext uri="{0D108BD9-81ED-4DB2-BD59-A6C34878D82A}">
                    <a16:rowId xmlns:a16="http://schemas.microsoft.com/office/drawing/2014/main" val="2926090781"/>
                  </a:ext>
                </a:extLst>
              </a:tr>
              <a:tr h="233891">
                <a:tc>
                  <a:txBody>
                    <a:bodyPr/>
                    <a:lstStyle/>
                    <a:p>
                      <a:r>
                        <a:rPr lang="en-US" sz="1400" dirty="0"/>
                        <a:t>4</a:t>
                      </a:r>
                    </a:p>
                  </a:txBody>
                  <a:tcPr/>
                </a:tc>
                <a:tc>
                  <a:txBody>
                    <a:bodyPr/>
                    <a:lstStyle/>
                    <a:p>
                      <a:r>
                        <a:rPr lang="en-US" sz="1400" dirty="0"/>
                        <a:t>0100</a:t>
                      </a:r>
                    </a:p>
                  </a:txBody>
                  <a:tcPr/>
                </a:tc>
                <a:extLst>
                  <a:ext uri="{0D108BD9-81ED-4DB2-BD59-A6C34878D82A}">
                    <a16:rowId xmlns:a16="http://schemas.microsoft.com/office/drawing/2014/main" val="3053084215"/>
                  </a:ext>
                </a:extLst>
              </a:tr>
              <a:tr h="233891">
                <a:tc>
                  <a:txBody>
                    <a:bodyPr/>
                    <a:lstStyle/>
                    <a:p>
                      <a:r>
                        <a:rPr lang="en-US" sz="1400" dirty="0"/>
                        <a:t>5</a:t>
                      </a:r>
                    </a:p>
                  </a:txBody>
                  <a:tcPr/>
                </a:tc>
                <a:tc>
                  <a:txBody>
                    <a:bodyPr/>
                    <a:lstStyle/>
                    <a:p>
                      <a:r>
                        <a:rPr lang="en-US" sz="1400" dirty="0"/>
                        <a:t>0101</a:t>
                      </a:r>
                    </a:p>
                  </a:txBody>
                  <a:tcPr/>
                </a:tc>
                <a:extLst>
                  <a:ext uri="{0D108BD9-81ED-4DB2-BD59-A6C34878D82A}">
                    <a16:rowId xmlns:a16="http://schemas.microsoft.com/office/drawing/2014/main" val="2813890008"/>
                  </a:ext>
                </a:extLst>
              </a:tr>
              <a:tr h="233891">
                <a:tc>
                  <a:txBody>
                    <a:bodyPr/>
                    <a:lstStyle/>
                    <a:p>
                      <a:r>
                        <a:rPr lang="en-US" sz="1400" dirty="0"/>
                        <a:t>6</a:t>
                      </a:r>
                    </a:p>
                  </a:txBody>
                  <a:tcPr/>
                </a:tc>
                <a:tc>
                  <a:txBody>
                    <a:bodyPr/>
                    <a:lstStyle/>
                    <a:p>
                      <a:r>
                        <a:rPr lang="en-US" sz="1400" dirty="0"/>
                        <a:t>0110</a:t>
                      </a:r>
                    </a:p>
                  </a:txBody>
                  <a:tcPr/>
                </a:tc>
                <a:extLst>
                  <a:ext uri="{0D108BD9-81ED-4DB2-BD59-A6C34878D82A}">
                    <a16:rowId xmlns:a16="http://schemas.microsoft.com/office/drawing/2014/main" val="3620352983"/>
                  </a:ext>
                </a:extLst>
              </a:tr>
              <a:tr h="233891">
                <a:tc>
                  <a:txBody>
                    <a:bodyPr/>
                    <a:lstStyle/>
                    <a:p>
                      <a:r>
                        <a:rPr lang="en-US" sz="1400" dirty="0"/>
                        <a:t>7</a:t>
                      </a:r>
                    </a:p>
                  </a:txBody>
                  <a:tcPr/>
                </a:tc>
                <a:tc>
                  <a:txBody>
                    <a:bodyPr/>
                    <a:lstStyle/>
                    <a:p>
                      <a:r>
                        <a:rPr lang="en-US" sz="1400" dirty="0"/>
                        <a:t>0111</a:t>
                      </a:r>
                    </a:p>
                  </a:txBody>
                  <a:tcPr/>
                </a:tc>
                <a:extLst>
                  <a:ext uri="{0D108BD9-81ED-4DB2-BD59-A6C34878D82A}">
                    <a16:rowId xmlns:a16="http://schemas.microsoft.com/office/drawing/2014/main" val="900546692"/>
                  </a:ext>
                </a:extLst>
              </a:tr>
              <a:tr h="233891">
                <a:tc>
                  <a:txBody>
                    <a:bodyPr/>
                    <a:lstStyle/>
                    <a:p>
                      <a:r>
                        <a:rPr lang="en-US" sz="1400" dirty="0"/>
                        <a:t>8</a:t>
                      </a:r>
                    </a:p>
                  </a:txBody>
                  <a:tcPr/>
                </a:tc>
                <a:tc>
                  <a:txBody>
                    <a:bodyPr/>
                    <a:lstStyle/>
                    <a:p>
                      <a:r>
                        <a:rPr lang="en-US" sz="1400" dirty="0"/>
                        <a:t>1000</a:t>
                      </a:r>
                    </a:p>
                  </a:txBody>
                  <a:tcPr/>
                </a:tc>
                <a:extLst>
                  <a:ext uri="{0D108BD9-81ED-4DB2-BD59-A6C34878D82A}">
                    <a16:rowId xmlns:a16="http://schemas.microsoft.com/office/drawing/2014/main" val="188562984"/>
                  </a:ext>
                </a:extLst>
              </a:tr>
              <a:tr h="233891">
                <a:tc>
                  <a:txBody>
                    <a:bodyPr/>
                    <a:lstStyle/>
                    <a:p>
                      <a:r>
                        <a:rPr lang="en-US" sz="1400" dirty="0"/>
                        <a:t>9</a:t>
                      </a:r>
                    </a:p>
                  </a:txBody>
                  <a:tcPr/>
                </a:tc>
                <a:tc>
                  <a:txBody>
                    <a:bodyPr/>
                    <a:lstStyle/>
                    <a:p>
                      <a:r>
                        <a:rPr lang="en-US" sz="1400" dirty="0"/>
                        <a:t>1001</a:t>
                      </a:r>
                    </a:p>
                  </a:txBody>
                  <a:tcPr/>
                </a:tc>
                <a:extLst>
                  <a:ext uri="{0D108BD9-81ED-4DB2-BD59-A6C34878D82A}">
                    <a16:rowId xmlns:a16="http://schemas.microsoft.com/office/drawing/2014/main" val="3827566750"/>
                  </a:ext>
                </a:extLst>
              </a:tr>
              <a:tr h="233891">
                <a:tc>
                  <a:txBody>
                    <a:bodyPr/>
                    <a:lstStyle/>
                    <a:p>
                      <a:r>
                        <a:rPr lang="en-US" sz="1400" dirty="0"/>
                        <a:t>A</a:t>
                      </a:r>
                    </a:p>
                  </a:txBody>
                  <a:tcPr/>
                </a:tc>
                <a:tc>
                  <a:txBody>
                    <a:bodyPr/>
                    <a:lstStyle/>
                    <a:p>
                      <a:r>
                        <a:rPr lang="en-US" sz="1400" dirty="0"/>
                        <a:t>1010</a:t>
                      </a:r>
                    </a:p>
                  </a:txBody>
                  <a:tcPr/>
                </a:tc>
                <a:extLst>
                  <a:ext uri="{0D108BD9-81ED-4DB2-BD59-A6C34878D82A}">
                    <a16:rowId xmlns:a16="http://schemas.microsoft.com/office/drawing/2014/main" val="177043815"/>
                  </a:ext>
                </a:extLst>
              </a:tr>
              <a:tr h="233891">
                <a:tc>
                  <a:txBody>
                    <a:bodyPr/>
                    <a:lstStyle/>
                    <a:p>
                      <a:r>
                        <a:rPr lang="en-US" sz="1400" dirty="0"/>
                        <a:t>B</a:t>
                      </a:r>
                    </a:p>
                  </a:txBody>
                  <a:tcPr/>
                </a:tc>
                <a:tc>
                  <a:txBody>
                    <a:bodyPr/>
                    <a:lstStyle/>
                    <a:p>
                      <a:r>
                        <a:rPr lang="en-US" sz="1400" dirty="0"/>
                        <a:t>1011</a:t>
                      </a:r>
                    </a:p>
                  </a:txBody>
                  <a:tcPr/>
                </a:tc>
                <a:extLst>
                  <a:ext uri="{0D108BD9-81ED-4DB2-BD59-A6C34878D82A}">
                    <a16:rowId xmlns:a16="http://schemas.microsoft.com/office/drawing/2014/main" val="1330881432"/>
                  </a:ext>
                </a:extLst>
              </a:tr>
              <a:tr h="233891">
                <a:tc>
                  <a:txBody>
                    <a:bodyPr/>
                    <a:lstStyle/>
                    <a:p>
                      <a:r>
                        <a:rPr lang="en-US" sz="1400" dirty="0"/>
                        <a:t>C</a:t>
                      </a:r>
                    </a:p>
                  </a:txBody>
                  <a:tcPr/>
                </a:tc>
                <a:tc>
                  <a:txBody>
                    <a:bodyPr/>
                    <a:lstStyle/>
                    <a:p>
                      <a:r>
                        <a:rPr lang="en-US" sz="1400" dirty="0"/>
                        <a:t>1100</a:t>
                      </a:r>
                    </a:p>
                  </a:txBody>
                  <a:tcPr/>
                </a:tc>
                <a:extLst>
                  <a:ext uri="{0D108BD9-81ED-4DB2-BD59-A6C34878D82A}">
                    <a16:rowId xmlns:a16="http://schemas.microsoft.com/office/drawing/2014/main" val="2781364772"/>
                  </a:ext>
                </a:extLst>
              </a:tr>
              <a:tr h="233891">
                <a:tc>
                  <a:txBody>
                    <a:bodyPr/>
                    <a:lstStyle/>
                    <a:p>
                      <a:r>
                        <a:rPr lang="en-US" sz="1400" dirty="0"/>
                        <a:t>D</a:t>
                      </a:r>
                    </a:p>
                  </a:txBody>
                  <a:tcPr/>
                </a:tc>
                <a:tc>
                  <a:txBody>
                    <a:bodyPr/>
                    <a:lstStyle/>
                    <a:p>
                      <a:r>
                        <a:rPr lang="en-US" sz="1400" dirty="0"/>
                        <a:t>1101</a:t>
                      </a:r>
                    </a:p>
                  </a:txBody>
                  <a:tcPr/>
                </a:tc>
                <a:extLst>
                  <a:ext uri="{0D108BD9-81ED-4DB2-BD59-A6C34878D82A}">
                    <a16:rowId xmlns:a16="http://schemas.microsoft.com/office/drawing/2014/main" val="145724268"/>
                  </a:ext>
                </a:extLst>
              </a:tr>
              <a:tr h="233891">
                <a:tc>
                  <a:txBody>
                    <a:bodyPr/>
                    <a:lstStyle/>
                    <a:p>
                      <a:r>
                        <a:rPr lang="en-US" sz="1400" dirty="0"/>
                        <a:t>E</a:t>
                      </a:r>
                    </a:p>
                  </a:txBody>
                  <a:tcPr/>
                </a:tc>
                <a:tc>
                  <a:txBody>
                    <a:bodyPr/>
                    <a:lstStyle/>
                    <a:p>
                      <a:r>
                        <a:rPr lang="en-US" sz="1400" dirty="0"/>
                        <a:t>1110</a:t>
                      </a:r>
                    </a:p>
                  </a:txBody>
                  <a:tcPr/>
                </a:tc>
                <a:extLst>
                  <a:ext uri="{0D108BD9-81ED-4DB2-BD59-A6C34878D82A}">
                    <a16:rowId xmlns:a16="http://schemas.microsoft.com/office/drawing/2014/main" val="528486265"/>
                  </a:ext>
                </a:extLst>
              </a:tr>
              <a:tr h="233891">
                <a:tc>
                  <a:txBody>
                    <a:bodyPr/>
                    <a:lstStyle/>
                    <a:p>
                      <a:r>
                        <a:rPr lang="en-US" sz="1400" dirty="0"/>
                        <a:t>F</a:t>
                      </a:r>
                    </a:p>
                  </a:txBody>
                  <a:tcPr/>
                </a:tc>
                <a:tc>
                  <a:txBody>
                    <a:bodyPr/>
                    <a:lstStyle/>
                    <a:p>
                      <a:r>
                        <a:rPr lang="en-US" sz="1400" dirty="0"/>
                        <a:t>1111</a:t>
                      </a:r>
                    </a:p>
                  </a:txBody>
                  <a:tcPr/>
                </a:tc>
                <a:extLst>
                  <a:ext uri="{0D108BD9-81ED-4DB2-BD59-A6C34878D82A}">
                    <a16:rowId xmlns:a16="http://schemas.microsoft.com/office/drawing/2014/main" val="3194166584"/>
                  </a:ext>
                </a:extLst>
              </a:tr>
            </a:tbl>
          </a:graphicData>
        </a:graphic>
      </p:graphicFrame>
    </p:spTree>
    <p:extLst>
      <p:ext uri="{BB962C8B-B14F-4D97-AF65-F5344CB8AC3E}">
        <p14:creationId xmlns:p14="http://schemas.microsoft.com/office/powerpoint/2010/main" val="19885641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CC89A-7F67-C1F1-022A-C59490AF7A53}"/>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E19B764-D7DE-2E51-3221-4AA13F137399}"/>
                  </a:ext>
                </a:extLst>
              </p:cNvPr>
              <p:cNvSpPr>
                <a:spLocks noGrp="1"/>
              </p:cNvSpPr>
              <p:nvPr>
                <p:ph idx="1"/>
              </p:nvPr>
            </p:nvSpPr>
            <p:spPr>
              <a:xfrm>
                <a:off x="612646" y="1289830"/>
                <a:ext cx="8317042" cy="5019530"/>
              </a:xfrm>
            </p:spPr>
            <p:txBody>
              <a:bodyPr vert="horz" lIns="91440" tIns="45720" rIns="91440" bIns="45720" rtlCol="0">
                <a:noAutofit/>
              </a:bodyPr>
              <a:lstStyle/>
              <a:p>
                <a:pPr>
                  <a:lnSpc>
                    <a:spcPct val="110000"/>
                  </a:lnSpc>
                </a:pPr>
                <a:r>
                  <a:rPr lang="en-US" sz="2400" dirty="0">
                    <a:solidFill>
                      <a:srgbClr val="202122"/>
                    </a:solidFill>
                    <a:latin typeface="Arial" panose="020B0604020202020204" pitchFamily="34" charset="0"/>
                  </a:rPr>
                  <a:t>Convert the following binary numbers to their hexadecimal representation. </a:t>
                </a:r>
              </a:p>
              <a:p>
                <a:pPr lvl="1">
                  <a:lnSpc>
                    <a:spcPct val="110000"/>
                  </a:lnSpc>
                </a:pPr>
                <a14:m>
                  <m:oMath xmlns:m="http://schemas.openxmlformats.org/officeDocument/2006/math">
                    <m:sSub>
                      <m:sSubPr>
                        <m:ctrlPr>
                          <a:rPr lang="en-US" sz="2400" b="0" i="1" dirty="0" smtClean="0">
                            <a:solidFill>
                              <a:srgbClr val="202122"/>
                            </a:solidFill>
                            <a:latin typeface="Cambria Math" panose="02040503050406030204" pitchFamily="18" charset="0"/>
                          </a:rPr>
                        </m:ctrlPr>
                      </m:sSubPr>
                      <m:e>
                        <m:r>
                          <a:rPr lang="en-US" sz="2400" b="0" i="1" dirty="0" smtClean="0">
                            <a:solidFill>
                              <a:srgbClr val="202122"/>
                            </a:solidFill>
                            <a:latin typeface="Cambria Math" panose="02040503050406030204" pitchFamily="18" charset="0"/>
                          </a:rPr>
                          <m:t>1001 0011</m:t>
                        </m:r>
                      </m:e>
                      <m:sub>
                        <m:r>
                          <a:rPr lang="en-US" sz="2400" b="0" i="1" dirty="0" smtClean="0">
                            <a:solidFill>
                              <a:srgbClr val="202122"/>
                            </a:solidFill>
                            <a:latin typeface="Cambria Math" panose="02040503050406030204" pitchFamily="18" charset="0"/>
                          </a:rPr>
                          <m:t>2</m:t>
                        </m:r>
                      </m:sub>
                    </m:sSub>
                    <m:r>
                      <a:rPr lang="en-US" sz="2400" b="0" i="1" dirty="0" smtClean="0">
                        <a:solidFill>
                          <a:srgbClr val="202122"/>
                        </a:solidFill>
                        <a:latin typeface="Cambria Math" panose="02040503050406030204" pitchFamily="18" charset="0"/>
                      </a:rPr>
                      <m:t>=</m:t>
                    </m:r>
                    <m:sSub>
                      <m:sSubPr>
                        <m:ctrlPr>
                          <a:rPr lang="en-US" sz="2400" b="0" i="1" dirty="0" smtClean="0">
                            <a:solidFill>
                              <a:srgbClr val="202122"/>
                            </a:solidFill>
                            <a:latin typeface="Cambria Math" panose="02040503050406030204" pitchFamily="18" charset="0"/>
                          </a:rPr>
                        </m:ctrlPr>
                      </m:sSubPr>
                      <m:e>
                        <m:r>
                          <a:rPr lang="en-US" sz="2400" b="0" i="1" dirty="0" smtClean="0">
                            <a:solidFill>
                              <a:srgbClr val="202122"/>
                            </a:solidFill>
                            <a:latin typeface="Cambria Math" panose="02040503050406030204" pitchFamily="18" charset="0"/>
                          </a:rPr>
                          <m:t>93</m:t>
                        </m:r>
                      </m:e>
                      <m:sub>
                        <m:r>
                          <a:rPr lang="en-US" sz="2400" b="0" i="1" dirty="0" smtClean="0">
                            <a:solidFill>
                              <a:srgbClr val="202122"/>
                            </a:solidFill>
                            <a:latin typeface="Cambria Math" panose="02040503050406030204" pitchFamily="18" charset="0"/>
                          </a:rPr>
                          <m:t>16</m:t>
                        </m:r>
                      </m:sub>
                    </m:sSub>
                  </m:oMath>
                </a14:m>
                <a:endParaRPr lang="en-US" sz="2400" b="0" i="1" dirty="0">
                  <a:solidFill>
                    <a:srgbClr val="202122"/>
                  </a:solidFill>
                  <a:latin typeface="Cambria Math" panose="02040503050406030204" pitchFamily="18" charset="0"/>
                </a:endParaRPr>
              </a:p>
              <a:p>
                <a:pPr lvl="1">
                  <a:lnSpc>
                    <a:spcPct val="110000"/>
                  </a:lnSpc>
                </a:pPr>
                <a14:m>
                  <m:oMath xmlns:m="http://schemas.openxmlformats.org/officeDocument/2006/math">
                    <m:sSub>
                      <m:sSubPr>
                        <m:ctrlPr>
                          <a:rPr lang="en-US" sz="2400" b="0" i="1" dirty="0" smtClean="0">
                            <a:solidFill>
                              <a:srgbClr val="202122"/>
                            </a:solidFill>
                            <a:latin typeface="Cambria Math" panose="02040503050406030204" pitchFamily="18" charset="0"/>
                          </a:rPr>
                        </m:ctrlPr>
                      </m:sSubPr>
                      <m:e>
                        <m:r>
                          <a:rPr lang="en-US" sz="2400" b="0" i="1" dirty="0" smtClean="0">
                            <a:solidFill>
                              <a:srgbClr val="202122"/>
                            </a:solidFill>
                            <a:latin typeface="Cambria Math" panose="02040503050406030204" pitchFamily="18" charset="0"/>
                          </a:rPr>
                          <m:t>1011 0011 0101</m:t>
                        </m:r>
                      </m:e>
                      <m:sub>
                        <m:r>
                          <a:rPr lang="en-US" sz="2400" b="0" i="1" dirty="0" smtClean="0">
                            <a:solidFill>
                              <a:srgbClr val="202122"/>
                            </a:solidFill>
                            <a:latin typeface="Cambria Math" panose="02040503050406030204" pitchFamily="18" charset="0"/>
                          </a:rPr>
                          <m:t>2</m:t>
                        </m:r>
                      </m:sub>
                    </m:sSub>
                    <m:r>
                      <a:rPr lang="en-US" sz="2400" b="0" i="1" dirty="0" smtClean="0">
                        <a:solidFill>
                          <a:srgbClr val="202122"/>
                        </a:solidFill>
                        <a:latin typeface="Cambria Math" panose="02040503050406030204" pitchFamily="18" charset="0"/>
                      </a:rPr>
                      <m:t>=</m:t>
                    </m:r>
                    <m:r>
                      <a:rPr lang="en-US" sz="2400" b="0" i="1" dirty="0" smtClean="0">
                        <a:solidFill>
                          <a:srgbClr val="202122"/>
                        </a:solidFill>
                        <a:latin typeface="Cambria Math" panose="02040503050406030204" pitchFamily="18" charset="0"/>
                      </a:rPr>
                      <m:t>𝐵</m:t>
                    </m:r>
                    <m:sSub>
                      <m:sSubPr>
                        <m:ctrlPr>
                          <a:rPr lang="en-US" sz="2400" b="0" i="1" dirty="0" smtClean="0">
                            <a:solidFill>
                              <a:srgbClr val="202122"/>
                            </a:solidFill>
                            <a:latin typeface="Cambria Math" panose="02040503050406030204" pitchFamily="18" charset="0"/>
                          </a:rPr>
                        </m:ctrlPr>
                      </m:sSubPr>
                      <m:e>
                        <m:r>
                          <a:rPr lang="en-US" sz="2400" b="0" i="1" dirty="0" smtClean="0">
                            <a:solidFill>
                              <a:srgbClr val="202122"/>
                            </a:solidFill>
                            <a:latin typeface="Cambria Math" panose="02040503050406030204" pitchFamily="18" charset="0"/>
                          </a:rPr>
                          <m:t>35</m:t>
                        </m:r>
                      </m:e>
                      <m:sub>
                        <m:r>
                          <a:rPr lang="en-US" sz="2400" b="0" i="1" dirty="0" smtClean="0">
                            <a:solidFill>
                              <a:srgbClr val="202122"/>
                            </a:solidFill>
                            <a:latin typeface="Cambria Math" panose="02040503050406030204" pitchFamily="18" charset="0"/>
                          </a:rPr>
                          <m:t>16</m:t>
                        </m:r>
                      </m:sub>
                    </m:sSub>
                  </m:oMath>
                </a14:m>
                <a:r>
                  <a:rPr lang="en-US" sz="2400" dirty="0">
                    <a:solidFill>
                      <a:srgbClr val="202122"/>
                    </a:solidFill>
                    <a:latin typeface="Cambria Math" panose="02040503050406030204" pitchFamily="18" charset="0"/>
                  </a:rPr>
                  <a:t> </a:t>
                </a:r>
              </a:p>
              <a:p>
                <a:pPr lvl="1">
                  <a:lnSpc>
                    <a:spcPct val="110000"/>
                  </a:lnSpc>
                </a:pPr>
                <a14:m>
                  <m:oMath xmlns:m="http://schemas.openxmlformats.org/officeDocument/2006/math">
                    <m:sSub>
                      <m:sSubPr>
                        <m:ctrlPr>
                          <a:rPr lang="en-US" sz="2400" b="0" i="1" dirty="0" smtClean="0">
                            <a:solidFill>
                              <a:srgbClr val="202122"/>
                            </a:solidFill>
                            <a:latin typeface="Cambria Math" panose="02040503050406030204" pitchFamily="18" charset="0"/>
                          </a:rPr>
                        </m:ctrlPr>
                      </m:sSubPr>
                      <m:e>
                        <m:r>
                          <a:rPr lang="en-US" sz="2400" b="0" i="1" dirty="0" smtClean="0">
                            <a:solidFill>
                              <a:srgbClr val="202122"/>
                            </a:solidFill>
                            <a:latin typeface="Cambria Math" panose="02040503050406030204" pitchFamily="18" charset="0"/>
                          </a:rPr>
                          <m:t>11111011101110010</m:t>
                        </m:r>
                      </m:e>
                      <m:sub>
                        <m:r>
                          <a:rPr lang="en-US" sz="2400" b="0" i="1" dirty="0" smtClean="0">
                            <a:solidFill>
                              <a:srgbClr val="202122"/>
                            </a:solidFill>
                            <a:latin typeface="Cambria Math" panose="02040503050406030204" pitchFamily="18" charset="0"/>
                          </a:rPr>
                          <m:t>2</m:t>
                        </m:r>
                      </m:sub>
                    </m:sSub>
                    <m:r>
                      <a:rPr lang="en-US" sz="2400" b="0" i="0" dirty="0" smtClean="0">
                        <a:solidFill>
                          <a:srgbClr val="202122"/>
                        </a:solidFill>
                        <a:latin typeface="Cambria Math" panose="02040503050406030204" pitchFamily="18" charset="0"/>
                      </a:rPr>
                      <m:t>=</m:t>
                    </m:r>
                    <m:r>
                      <a:rPr lang="en-US" sz="2400" i="1" dirty="0">
                        <a:solidFill>
                          <a:srgbClr val="202122"/>
                        </a:solidFill>
                        <a:latin typeface="Cambria Math" panose="02040503050406030204" pitchFamily="18" charset="0"/>
                      </a:rPr>
                      <m:t>0001 1111 0111 0111 0010</m:t>
                    </m:r>
                    <m:r>
                      <a:rPr lang="en-US" sz="2400" b="0" i="1" dirty="0" smtClean="0">
                        <a:solidFill>
                          <a:srgbClr val="202122"/>
                        </a:solidFill>
                        <a:latin typeface="Cambria Math" panose="02040503050406030204" pitchFamily="18" charset="0"/>
                      </a:rPr>
                      <m:t>=</m:t>
                    </m:r>
                    <m:r>
                      <a:rPr lang="en-US" sz="2400" b="0" i="0" dirty="0" smtClean="0">
                        <a:solidFill>
                          <a:srgbClr val="202122"/>
                        </a:solidFill>
                        <a:latin typeface="Cambria Math" panose="02040503050406030204" pitchFamily="18" charset="0"/>
                      </a:rPr>
                      <m:t>1</m:t>
                    </m:r>
                    <m:r>
                      <m:rPr>
                        <m:sty m:val="p"/>
                      </m:rPr>
                      <a:rPr lang="en-US" sz="2400" b="0" i="0" dirty="0" smtClean="0">
                        <a:solidFill>
                          <a:srgbClr val="202122"/>
                        </a:solidFill>
                        <a:latin typeface="Cambria Math" panose="02040503050406030204" pitchFamily="18" charset="0"/>
                      </a:rPr>
                      <m:t>F</m:t>
                    </m:r>
                    <m:sSub>
                      <m:sSubPr>
                        <m:ctrlPr>
                          <a:rPr lang="en-US" sz="2400" b="0" i="0" dirty="0" smtClean="0">
                            <a:solidFill>
                              <a:srgbClr val="202122"/>
                            </a:solidFill>
                            <a:latin typeface="Cambria Math" panose="02040503050406030204" pitchFamily="18" charset="0"/>
                          </a:rPr>
                        </m:ctrlPr>
                      </m:sSubPr>
                      <m:e>
                        <m:r>
                          <a:rPr lang="en-US" sz="2400" b="0" i="0" dirty="0" smtClean="0">
                            <a:solidFill>
                              <a:srgbClr val="202122"/>
                            </a:solidFill>
                            <a:latin typeface="Cambria Math" panose="02040503050406030204" pitchFamily="18" charset="0"/>
                          </a:rPr>
                          <m:t>772</m:t>
                        </m:r>
                      </m:e>
                      <m:sub>
                        <m:r>
                          <a:rPr lang="en-US" sz="2400" b="0" i="0" dirty="0" smtClean="0">
                            <a:solidFill>
                              <a:srgbClr val="202122"/>
                            </a:solidFill>
                            <a:latin typeface="Cambria Math" panose="02040503050406030204" pitchFamily="18" charset="0"/>
                          </a:rPr>
                          <m:t>16</m:t>
                        </m:r>
                      </m:sub>
                    </m:sSub>
                  </m:oMath>
                </a14:m>
                <a:endParaRPr lang="en-US" sz="2400" dirty="0">
                  <a:solidFill>
                    <a:srgbClr val="202122"/>
                  </a:solidFill>
                  <a:latin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FE19B764-D7DE-2E51-3221-4AA13F137399}"/>
                  </a:ext>
                </a:extLst>
              </p:cNvPr>
              <p:cNvSpPr>
                <a:spLocks noGrp="1" noRot="1" noChangeAspect="1" noMove="1" noResize="1" noEditPoints="1" noAdjustHandles="1" noChangeArrowheads="1" noChangeShapeType="1" noTextEdit="1"/>
              </p:cNvSpPr>
              <p:nvPr>
                <p:ph idx="1"/>
              </p:nvPr>
            </p:nvSpPr>
            <p:spPr>
              <a:xfrm>
                <a:off x="612646" y="1289830"/>
                <a:ext cx="8317042" cy="5019530"/>
              </a:xfrm>
              <a:blipFill>
                <a:blip r:embed="rId3"/>
                <a:stretch>
                  <a:fillRect l="-1067" t="-758" r="-1524"/>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2978607B-470A-0A96-1B67-84075945ADE7}"/>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ANSWER</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1A978715-784C-A3AE-59E8-813539900FD3}"/>
              </a:ext>
            </a:extLst>
          </p:cNvPr>
          <p:cNvSpPr>
            <a:spLocks noGrp="1"/>
          </p:cNvSpPr>
          <p:nvPr>
            <p:ph type="sldNum" sz="quarter" idx="12"/>
          </p:nvPr>
        </p:nvSpPr>
        <p:spPr/>
        <p:txBody>
          <a:bodyPr/>
          <a:lstStyle/>
          <a:p>
            <a:fld id="{CC057153-B650-4DEB-B370-79DDCFDCE934}" type="slidenum">
              <a:rPr lang="en-US" smtClean="0"/>
              <a:t>84</a:t>
            </a:fld>
            <a:endParaRPr lang="en-US"/>
          </a:p>
        </p:txBody>
      </p:sp>
      <p:graphicFrame>
        <p:nvGraphicFramePr>
          <p:cNvPr id="2" name="Content Placeholder 2">
            <a:extLst>
              <a:ext uri="{FF2B5EF4-FFF2-40B4-BE49-F238E27FC236}">
                <a16:creationId xmlns:a16="http://schemas.microsoft.com/office/drawing/2014/main" id="{9968D824-0EDB-010C-E5C6-A5040646C47F}"/>
              </a:ext>
            </a:extLst>
          </p:cNvPr>
          <p:cNvGraphicFramePr>
            <a:graphicFrameLocks/>
          </p:cNvGraphicFramePr>
          <p:nvPr>
            <p:extLst>
              <p:ext uri="{D42A27DB-BD31-4B8C-83A1-F6EECF244321}">
                <p14:modId xmlns:p14="http://schemas.microsoft.com/office/powerpoint/2010/main" val="1745204260"/>
              </p:ext>
            </p:extLst>
          </p:nvPr>
        </p:nvGraphicFramePr>
        <p:xfrm>
          <a:off x="9077570" y="914400"/>
          <a:ext cx="3114430" cy="5394960"/>
        </p:xfrm>
        <a:graphic>
          <a:graphicData uri="http://schemas.openxmlformats.org/drawingml/2006/table">
            <a:tbl>
              <a:tblPr firstRow="1" bandRow="1">
                <a:tableStyleId>{00A15C55-8517-42AA-B614-E9B94910E393}</a:tableStyleId>
              </a:tblPr>
              <a:tblGrid>
                <a:gridCol w="1557215">
                  <a:extLst>
                    <a:ext uri="{9D8B030D-6E8A-4147-A177-3AD203B41FA5}">
                      <a16:colId xmlns:a16="http://schemas.microsoft.com/office/drawing/2014/main" val="2171318767"/>
                    </a:ext>
                  </a:extLst>
                </a:gridCol>
                <a:gridCol w="1557215">
                  <a:extLst>
                    <a:ext uri="{9D8B030D-6E8A-4147-A177-3AD203B41FA5}">
                      <a16:colId xmlns:a16="http://schemas.microsoft.com/office/drawing/2014/main" val="828498057"/>
                    </a:ext>
                  </a:extLst>
                </a:gridCol>
              </a:tblGrid>
              <a:tr h="378106">
                <a:tc>
                  <a:txBody>
                    <a:bodyPr/>
                    <a:lstStyle/>
                    <a:p>
                      <a:r>
                        <a:rPr lang="en-US" sz="1400" dirty="0"/>
                        <a:t>Hexadecimal digit</a:t>
                      </a:r>
                    </a:p>
                  </a:txBody>
                  <a:tcPr/>
                </a:tc>
                <a:tc>
                  <a:txBody>
                    <a:bodyPr/>
                    <a:lstStyle/>
                    <a:p>
                      <a:r>
                        <a:rPr lang="en-US" sz="1400" dirty="0"/>
                        <a:t>Binary equivalent</a:t>
                      </a:r>
                    </a:p>
                  </a:txBody>
                  <a:tcPr/>
                </a:tc>
                <a:extLst>
                  <a:ext uri="{0D108BD9-81ED-4DB2-BD59-A6C34878D82A}">
                    <a16:rowId xmlns:a16="http://schemas.microsoft.com/office/drawing/2014/main" val="7995495"/>
                  </a:ext>
                </a:extLst>
              </a:tr>
              <a:tr h="233891">
                <a:tc>
                  <a:txBody>
                    <a:bodyPr/>
                    <a:lstStyle/>
                    <a:p>
                      <a:r>
                        <a:rPr lang="en-US" sz="1400" dirty="0"/>
                        <a:t>0</a:t>
                      </a:r>
                    </a:p>
                  </a:txBody>
                  <a:tcPr/>
                </a:tc>
                <a:tc>
                  <a:txBody>
                    <a:bodyPr/>
                    <a:lstStyle/>
                    <a:p>
                      <a:r>
                        <a:rPr lang="en-US" sz="1400" dirty="0"/>
                        <a:t>0000</a:t>
                      </a:r>
                    </a:p>
                  </a:txBody>
                  <a:tcPr/>
                </a:tc>
                <a:extLst>
                  <a:ext uri="{0D108BD9-81ED-4DB2-BD59-A6C34878D82A}">
                    <a16:rowId xmlns:a16="http://schemas.microsoft.com/office/drawing/2014/main" val="2927604650"/>
                  </a:ext>
                </a:extLst>
              </a:tr>
              <a:tr h="233891">
                <a:tc>
                  <a:txBody>
                    <a:bodyPr/>
                    <a:lstStyle/>
                    <a:p>
                      <a:r>
                        <a:rPr lang="en-US" sz="1400" dirty="0"/>
                        <a:t>1</a:t>
                      </a:r>
                    </a:p>
                  </a:txBody>
                  <a:tcPr/>
                </a:tc>
                <a:tc>
                  <a:txBody>
                    <a:bodyPr/>
                    <a:lstStyle/>
                    <a:p>
                      <a:r>
                        <a:rPr lang="en-US" sz="1400" dirty="0"/>
                        <a:t>0001</a:t>
                      </a:r>
                    </a:p>
                  </a:txBody>
                  <a:tcPr/>
                </a:tc>
                <a:extLst>
                  <a:ext uri="{0D108BD9-81ED-4DB2-BD59-A6C34878D82A}">
                    <a16:rowId xmlns:a16="http://schemas.microsoft.com/office/drawing/2014/main" val="2590681899"/>
                  </a:ext>
                </a:extLst>
              </a:tr>
              <a:tr h="233891">
                <a:tc>
                  <a:txBody>
                    <a:bodyPr/>
                    <a:lstStyle/>
                    <a:p>
                      <a:r>
                        <a:rPr lang="en-US" sz="1400" dirty="0"/>
                        <a:t>2</a:t>
                      </a:r>
                    </a:p>
                  </a:txBody>
                  <a:tcPr/>
                </a:tc>
                <a:tc>
                  <a:txBody>
                    <a:bodyPr/>
                    <a:lstStyle/>
                    <a:p>
                      <a:r>
                        <a:rPr lang="en-US" sz="1400" dirty="0"/>
                        <a:t>0010</a:t>
                      </a:r>
                    </a:p>
                  </a:txBody>
                  <a:tcPr/>
                </a:tc>
                <a:extLst>
                  <a:ext uri="{0D108BD9-81ED-4DB2-BD59-A6C34878D82A}">
                    <a16:rowId xmlns:a16="http://schemas.microsoft.com/office/drawing/2014/main" val="3003850579"/>
                  </a:ext>
                </a:extLst>
              </a:tr>
              <a:tr h="233891">
                <a:tc>
                  <a:txBody>
                    <a:bodyPr/>
                    <a:lstStyle/>
                    <a:p>
                      <a:r>
                        <a:rPr lang="en-US" sz="1400" dirty="0"/>
                        <a:t>3</a:t>
                      </a:r>
                    </a:p>
                  </a:txBody>
                  <a:tcPr/>
                </a:tc>
                <a:tc>
                  <a:txBody>
                    <a:bodyPr/>
                    <a:lstStyle/>
                    <a:p>
                      <a:r>
                        <a:rPr lang="en-US" sz="1400" dirty="0"/>
                        <a:t>0011</a:t>
                      </a:r>
                    </a:p>
                  </a:txBody>
                  <a:tcPr/>
                </a:tc>
                <a:extLst>
                  <a:ext uri="{0D108BD9-81ED-4DB2-BD59-A6C34878D82A}">
                    <a16:rowId xmlns:a16="http://schemas.microsoft.com/office/drawing/2014/main" val="2926090781"/>
                  </a:ext>
                </a:extLst>
              </a:tr>
              <a:tr h="233891">
                <a:tc>
                  <a:txBody>
                    <a:bodyPr/>
                    <a:lstStyle/>
                    <a:p>
                      <a:r>
                        <a:rPr lang="en-US" sz="1400" dirty="0"/>
                        <a:t>4</a:t>
                      </a:r>
                    </a:p>
                  </a:txBody>
                  <a:tcPr/>
                </a:tc>
                <a:tc>
                  <a:txBody>
                    <a:bodyPr/>
                    <a:lstStyle/>
                    <a:p>
                      <a:r>
                        <a:rPr lang="en-US" sz="1400" dirty="0"/>
                        <a:t>0100</a:t>
                      </a:r>
                    </a:p>
                  </a:txBody>
                  <a:tcPr/>
                </a:tc>
                <a:extLst>
                  <a:ext uri="{0D108BD9-81ED-4DB2-BD59-A6C34878D82A}">
                    <a16:rowId xmlns:a16="http://schemas.microsoft.com/office/drawing/2014/main" val="3053084215"/>
                  </a:ext>
                </a:extLst>
              </a:tr>
              <a:tr h="233891">
                <a:tc>
                  <a:txBody>
                    <a:bodyPr/>
                    <a:lstStyle/>
                    <a:p>
                      <a:r>
                        <a:rPr lang="en-US" sz="1400" dirty="0"/>
                        <a:t>5</a:t>
                      </a:r>
                    </a:p>
                  </a:txBody>
                  <a:tcPr/>
                </a:tc>
                <a:tc>
                  <a:txBody>
                    <a:bodyPr/>
                    <a:lstStyle/>
                    <a:p>
                      <a:r>
                        <a:rPr lang="en-US" sz="1400" dirty="0"/>
                        <a:t>0101</a:t>
                      </a:r>
                    </a:p>
                  </a:txBody>
                  <a:tcPr/>
                </a:tc>
                <a:extLst>
                  <a:ext uri="{0D108BD9-81ED-4DB2-BD59-A6C34878D82A}">
                    <a16:rowId xmlns:a16="http://schemas.microsoft.com/office/drawing/2014/main" val="2813890008"/>
                  </a:ext>
                </a:extLst>
              </a:tr>
              <a:tr h="233891">
                <a:tc>
                  <a:txBody>
                    <a:bodyPr/>
                    <a:lstStyle/>
                    <a:p>
                      <a:r>
                        <a:rPr lang="en-US" sz="1400" dirty="0"/>
                        <a:t>6</a:t>
                      </a:r>
                    </a:p>
                  </a:txBody>
                  <a:tcPr/>
                </a:tc>
                <a:tc>
                  <a:txBody>
                    <a:bodyPr/>
                    <a:lstStyle/>
                    <a:p>
                      <a:r>
                        <a:rPr lang="en-US" sz="1400" dirty="0"/>
                        <a:t>0110</a:t>
                      </a:r>
                    </a:p>
                  </a:txBody>
                  <a:tcPr/>
                </a:tc>
                <a:extLst>
                  <a:ext uri="{0D108BD9-81ED-4DB2-BD59-A6C34878D82A}">
                    <a16:rowId xmlns:a16="http://schemas.microsoft.com/office/drawing/2014/main" val="3620352983"/>
                  </a:ext>
                </a:extLst>
              </a:tr>
              <a:tr h="233891">
                <a:tc>
                  <a:txBody>
                    <a:bodyPr/>
                    <a:lstStyle/>
                    <a:p>
                      <a:r>
                        <a:rPr lang="en-US" sz="1400" dirty="0"/>
                        <a:t>7</a:t>
                      </a:r>
                    </a:p>
                  </a:txBody>
                  <a:tcPr/>
                </a:tc>
                <a:tc>
                  <a:txBody>
                    <a:bodyPr/>
                    <a:lstStyle/>
                    <a:p>
                      <a:r>
                        <a:rPr lang="en-US" sz="1400" dirty="0"/>
                        <a:t>0111</a:t>
                      </a:r>
                    </a:p>
                  </a:txBody>
                  <a:tcPr/>
                </a:tc>
                <a:extLst>
                  <a:ext uri="{0D108BD9-81ED-4DB2-BD59-A6C34878D82A}">
                    <a16:rowId xmlns:a16="http://schemas.microsoft.com/office/drawing/2014/main" val="900546692"/>
                  </a:ext>
                </a:extLst>
              </a:tr>
              <a:tr h="233891">
                <a:tc>
                  <a:txBody>
                    <a:bodyPr/>
                    <a:lstStyle/>
                    <a:p>
                      <a:r>
                        <a:rPr lang="en-US" sz="1400" dirty="0"/>
                        <a:t>8</a:t>
                      </a:r>
                    </a:p>
                  </a:txBody>
                  <a:tcPr/>
                </a:tc>
                <a:tc>
                  <a:txBody>
                    <a:bodyPr/>
                    <a:lstStyle/>
                    <a:p>
                      <a:r>
                        <a:rPr lang="en-US" sz="1400" dirty="0"/>
                        <a:t>1000</a:t>
                      </a:r>
                    </a:p>
                  </a:txBody>
                  <a:tcPr/>
                </a:tc>
                <a:extLst>
                  <a:ext uri="{0D108BD9-81ED-4DB2-BD59-A6C34878D82A}">
                    <a16:rowId xmlns:a16="http://schemas.microsoft.com/office/drawing/2014/main" val="188562984"/>
                  </a:ext>
                </a:extLst>
              </a:tr>
              <a:tr h="233891">
                <a:tc>
                  <a:txBody>
                    <a:bodyPr/>
                    <a:lstStyle/>
                    <a:p>
                      <a:r>
                        <a:rPr lang="en-US" sz="1400" dirty="0"/>
                        <a:t>9</a:t>
                      </a:r>
                    </a:p>
                  </a:txBody>
                  <a:tcPr/>
                </a:tc>
                <a:tc>
                  <a:txBody>
                    <a:bodyPr/>
                    <a:lstStyle/>
                    <a:p>
                      <a:r>
                        <a:rPr lang="en-US" sz="1400" dirty="0"/>
                        <a:t>1001</a:t>
                      </a:r>
                    </a:p>
                  </a:txBody>
                  <a:tcPr/>
                </a:tc>
                <a:extLst>
                  <a:ext uri="{0D108BD9-81ED-4DB2-BD59-A6C34878D82A}">
                    <a16:rowId xmlns:a16="http://schemas.microsoft.com/office/drawing/2014/main" val="3827566750"/>
                  </a:ext>
                </a:extLst>
              </a:tr>
              <a:tr h="233891">
                <a:tc>
                  <a:txBody>
                    <a:bodyPr/>
                    <a:lstStyle/>
                    <a:p>
                      <a:r>
                        <a:rPr lang="en-US" sz="1400" dirty="0"/>
                        <a:t>A</a:t>
                      </a:r>
                    </a:p>
                  </a:txBody>
                  <a:tcPr/>
                </a:tc>
                <a:tc>
                  <a:txBody>
                    <a:bodyPr/>
                    <a:lstStyle/>
                    <a:p>
                      <a:r>
                        <a:rPr lang="en-US" sz="1400" dirty="0"/>
                        <a:t>1010</a:t>
                      </a:r>
                    </a:p>
                  </a:txBody>
                  <a:tcPr/>
                </a:tc>
                <a:extLst>
                  <a:ext uri="{0D108BD9-81ED-4DB2-BD59-A6C34878D82A}">
                    <a16:rowId xmlns:a16="http://schemas.microsoft.com/office/drawing/2014/main" val="177043815"/>
                  </a:ext>
                </a:extLst>
              </a:tr>
              <a:tr h="233891">
                <a:tc>
                  <a:txBody>
                    <a:bodyPr/>
                    <a:lstStyle/>
                    <a:p>
                      <a:r>
                        <a:rPr lang="en-US" sz="1400" dirty="0"/>
                        <a:t>B</a:t>
                      </a:r>
                    </a:p>
                  </a:txBody>
                  <a:tcPr/>
                </a:tc>
                <a:tc>
                  <a:txBody>
                    <a:bodyPr/>
                    <a:lstStyle/>
                    <a:p>
                      <a:r>
                        <a:rPr lang="en-US" sz="1400" dirty="0"/>
                        <a:t>1011</a:t>
                      </a:r>
                    </a:p>
                  </a:txBody>
                  <a:tcPr/>
                </a:tc>
                <a:extLst>
                  <a:ext uri="{0D108BD9-81ED-4DB2-BD59-A6C34878D82A}">
                    <a16:rowId xmlns:a16="http://schemas.microsoft.com/office/drawing/2014/main" val="1330881432"/>
                  </a:ext>
                </a:extLst>
              </a:tr>
              <a:tr h="233891">
                <a:tc>
                  <a:txBody>
                    <a:bodyPr/>
                    <a:lstStyle/>
                    <a:p>
                      <a:r>
                        <a:rPr lang="en-US" sz="1400" dirty="0"/>
                        <a:t>C</a:t>
                      </a:r>
                    </a:p>
                  </a:txBody>
                  <a:tcPr/>
                </a:tc>
                <a:tc>
                  <a:txBody>
                    <a:bodyPr/>
                    <a:lstStyle/>
                    <a:p>
                      <a:r>
                        <a:rPr lang="en-US" sz="1400" dirty="0"/>
                        <a:t>1100</a:t>
                      </a:r>
                    </a:p>
                  </a:txBody>
                  <a:tcPr/>
                </a:tc>
                <a:extLst>
                  <a:ext uri="{0D108BD9-81ED-4DB2-BD59-A6C34878D82A}">
                    <a16:rowId xmlns:a16="http://schemas.microsoft.com/office/drawing/2014/main" val="2781364772"/>
                  </a:ext>
                </a:extLst>
              </a:tr>
              <a:tr h="233891">
                <a:tc>
                  <a:txBody>
                    <a:bodyPr/>
                    <a:lstStyle/>
                    <a:p>
                      <a:r>
                        <a:rPr lang="en-US" sz="1400" dirty="0"/>
                        <a:t>D</a:t>
                      </a:r>
                    </a:p>
                  </a:txBody>
                  <a:tcPr/>
                </a:tc>
                <a:tc>
                  <a:txBody>
                    <a:bodyPr/>
                    <a:lstStyle/>
                    <a:p>
                      <a:r>
                        <a:rPr lang="en-US" sz="1400" dirty="0"/>
                        <a:t>1101</a:t>
                      </a:r>
                    </a:p>
                  </a:txBody>
                  <a:tcPr/>
                </a:tc>
                <a:extLst>
                  <a:ext uri="{0D108BD9-81ED-4DB2-BD59-A6C34878D82A}">
                    <a16:rowId xmlns:a16="http://schemas.microsoft.com/office/drawing/2014/main" val="145724268"/>
                  </a:ext>
                </a:extLst>
              </a:tr>
              <a:tr h="233891">
                <a:tc>
                  <a:txBody>
                    <a:bodyPr/>
                    <a:lstStyle/>
                    <a:p>
                      <a:r>
                        <a:rPr lang="en-US" sz="1400" dirty="0"/>
                        <a:t>E</a:t>
                      </a:r>
                    </a:p>
                  </a:txBody>
                  <a:tcPr/>
                </a:tc>
                <a:tc>
                  <a:txBody>
                    <a:bodyPr/>
                    <a:lstStyle/>
                    <a:p>
                      <a:r>
                        <a:rPr lang="en-US" sz="1400" dirty="0"/>
                        <a:t>1110</a:t>
                      </a:r>
                    </a:p>
                  </a:txBody>
                  <a:tcPr/>
                </a:tc>
                <a:extLst>
                  <a:ext uri="{0D108BD9-81ED-4DB2-BD59-A6C34878D82A}">
                    <a16:rowId xmlns:a16="http://schemas.microsoft.com/office/drawing/2014/main" val="528486265"/>
                  </a:ext>
                </a:extLst>
              </a:tr>
              <a:tr h="233891">
                <a:tc>
                  <a:txBody>
                    <a:bodyPr/>
                    <a:lstStyle/>
                    <a:p>
                      <a:r>
                        <a:rPr lang="en-US" sz="1400" dirty="0"/>
                        <a:t>F</a:t>
                      </a:r>
                    </a:p>
                  </a:txBody>
                  <a:tcPr/>
                </a:tc>
                <a:tc>
                  <a:txBody>
                    <a:bodyPr/>
                    <a:lstStyle/>
                    <a:p>
                      <a:r>
                        <a:rPr lang="en-US" sz="1400" dirty="0"/>
                        <a:t>1111</a:t>
                      </a:r>
                    </a:p>
                  </a:txBody>
                  <a:tcPr/>
                </a:tc>
                <a:extLst>
                  <a:ext uri="{0D108BD9-81ED-4DB2-BD59-A6C34878D82A}">
                    <a16:rowId xmlns:a16="http://schemas.microsoft.com/office/drawing/2014/main" val="3194166584"/>
                  </a:ext>
                </a:extLst>
              </a:tr>
            </a:tbl>
          </a:graphicData>
        </a:graphic>
      </p:graphicFrame>
    </p:spTree>
    <p:extLst>
      <p:ext uri="{BB962C8B-B14F-4D97-AF65-F5344CB8AC3E}">
        <p14:creationId xmlns:p14="http://schemas.microsoft.com/office/powerpoint/2010/main" val="41620319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74023-06B9-45AA-2349-7825D3369B13}"/>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5BA50BC3-43A4-89FD-B616-5134738B55E0}"/>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Hexadecimal to binary conversion</a:t>
            </a:r>
          </a:p>
        </p:txBody>
      </p:sp>
      <p:sp>
        <p:nvSpPr>
          <p:cNvPr id="11" name="Slide Number Placeholder 10">
            <a:extLst>
              <a:ext uri="{FF2B5EF4-FFF2-40B4-BE49-F238E27FC236}">
                <a16:creationId xmlns:a16="http://schemas.microsoft.com/office/drawing/2014/main" id="{C06CCD65-701C-9AC2-C398-AF003A1FA2E0}"/>
              </a:ext>
            </a:extLst>
          </p:cNvPr>
          <p:cNvSpPr>
            <a:spLocks noGrp="1"/>
          </p:cNvSpPr>
          <p:nvPr>
            <p:ph type="sldNum" sz="quarter" idx="12"/>
          </p:nvPr>
        </p:nvSpPr>
        <p:spPr/>
        <p:txBody>
          <a:bodyPr/>
          <a:lstStyle/>
          <a:p>
            <a:fld id="{CC057153-B650-4DEB-B370-79DDCFDCE934}" type="slidenum">
              <a:rPr lang="en-US" smtClean="0"/>
              <a:t>85</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F40B461B-9187-5670-926A-2CFB42CE900D}"/>
                  </a:ext>
                </a:extLst>
              </p:cNvPr>
              <p:cNvSpPr>
                <a:spLocks noGrp="1"/>
              </p:cNvSpPr>
              <p:nvPr>
                <p:ph idx="1"/>
              </p:nvPr>
            </p:nvSpPr>
            <p:spPr>
              <a:xfrm>
                <a:off x="612648" y="1471617"/>
                <a:ext cx="8259890" cy="5062786"/>
              </a:xfrm>
            </p:spPr>
            <p:txBody>
              <a:bodyPr>
                <a:normAutofit/>
              </a:bodyPr>
              <a:lstStyle/>
              <a:p>
                <a:r>
                  <a:rPr lang="en-US" dirty="0"/>
                  <a:t>We replace each hex digit with the four binary bits that correspond to its value. </a:t>
                </a:r>
              </a:p>
              <a:p>
                <a:r>
                  <a:rPr lang="en-US" dirty="0"/>
                  <a:t>Example: Convert the hexadecimal number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𝐶𝐴𝐹𝐸</m:t>
                        </m:r>
                      </m:e>
                      <m:sub>
                        <m:r>
                          <a:rPr lang="en-US" b="0" i="1" smtClean="0">
                            <a:latin typeface="Cambria Math" panose="02040503050406030204" pitchFamily="18" charset="0"/>
                          </a:rPr>
                          <m:t>16</m:t>
                        </m:r>
                      </m:sub>
                    </m:sSub>
                  </m:oMath>
                </a14:m>
                <a:r>
                  <a:rPr lang="en-US" dirty="0"/>
                  <a:t> to its binary representation.</a:t>
                </a:r>
              </a:p>
              <a:p>
                <a:pPr lvl="1"/>
                <a14:m>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𝐶</m:t>
                        </m:r>
                      </m:e>
                      <m:sub>
                        <m:r>
                          <a:rPr lang="en-US" sz="2000" b="0" i="1" dirty="0" smtClean="0">
                            <a:latin typeface="Cambria Math" panose="02040503050406030204" pitchFamily="18" charset="0"/>
                          </a:rPr>
                          <m:t>16</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1100</m:t>
                        </m:r>
                      </m:e>
                      <m:sub>
                        <m:r>
                          <a:rPr lang="en-US" sz="2000" b="0" i="1" dirty="0" smtClean="0">
                            <a:latin typeface="Cambria Math" panose="02040503050406030204" pitchFamily="18" charset="0"/>
                          </a:rPr>
                          <m:t>2</m:t>
                        </m:r>
                      </m:sub>
                    </m:sSub>
                  </m:oMath>
                </a14:m>
                <a:endParaRPr lang="en-US" sz="2000" b="0" dirty="0"/>
              </a:p>
              <a:p>
                <a:pPr lvl="1"/>
                <a14:m>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𝐴</m:t>
                        </m:r>
                      </m:e>
                      <m:sub>
                        <m:r>
                          <a:rPr lang="en-US" sz="2000" b="0" i="1" dirty="0" smtClean="0">
                            <a:latin typeface="Cambria Math" panose="02040503050406030204" pitchFamily="18" charset="0"/>
                          </a:rPr>
                          <m:t>16</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1010</m:t>
                        </m:r>
                      </m:e>
                      <m:sub>
                        <m:r>
                          <a:rPr lang="en-US" sz="2000" b="0" i="1" dirty="0" smtClean="0">
                            <a:latin typeface="Cambria Math" panose="02040503050406030204" pitchFamily="18" charset="0"/>
                          </a:rPr>
                          <m:t>2</m:t>
                        </m:r>
                      </m:sub>
                    </m:sSub>
                  </m:oMath>
                </a14:m>
                <a:endParaRPr lang="en-US" sz="2000" b="0" i="1" dirty="0">
                  <a:latin typeface="Cambria Math" panose="02040503050406030204" pitchFamily="18" charset="0"/>
                </a:endParaRPr>
              </a:p>
              <a:p>
                <a:pPr lvl="1"/>
                <a14:m>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𝐹</m:t>
                        </m:r>
                      </m:e>
                      <m:sub>
                        <m:r>
                          <a:rPr lang="en-US" sz="2000" b="0" i="1" dirty="0" smtClean="0">
                            <a:latin typeface="Cambria Math" panose="02040503050406030204" pitchFamily="18" charset="0"/>
                          </a:rPr>
                          <m:t>16</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1111</m:t>
                        </m:r>
                      </m:e>
                      <m:sub>
                        <m:r>
                          <a:rPr lang="en-US" sz="2000" b="0" i="1" dirty="0" smtClean="0">
                            <a:latin typeface="Cambria Math" panose="02040503050406030204" pitchFamily="18" charset="0"/>
                          </a:rPr>
                          <m:t>2</m:t>
                        </m:r>
                      </m:sub>
                    </m:sSub>
                  </m:oMath>
                </a14:m>
                <a:endParaRPr lang="en-US" sz="2000" b="0" dirty="0"/>
              </a:p>
              <a:p>
                <a:pPr lvl="1"/>
                <a14:m>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𝐸</m:t>
                        </m:r>
                      </m:e>
                      <m:sub>
                        <m:r>
                          <a:rPr lang="en-US" sz="2000" b="0" i="1" dirty="0" smtClean="0">
                            <a:latin typeface="Cambria Math" panose="02040503050406030204" pitchFamily="18" charset="0"/>
                          </a:rPr>
                          <m:t>16 </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1110</m:t>
                        </m:r>
                      </m:e>
                      <m:sub>
                        <m:r>
                          <a:rPr lang="en-US" sz="2000" b="0" i="1" dirty="0" smtClean="0">
                            <a:latin typeface="Cambria Math" panose="02040503050406030204" pitchFamily="18" charset="0"/>
                          </a:rPr>
                          <m:t>2</m:t>
                        </m:r>
                      </m:sub>
                    </m:sSub>
                  </m:oMath>
                </a14:m>
                <a:endParaRPr lang="en-US" sz="2000" dirty="0"/>
              </a:p>
              <a:p>
                <a:pPr lvl="1"/>
                <a:r>
                  <a:rPr lang="en-US" sz="2000" dirty="0"/>
                  <a:t>Putting this all together,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𝐶𝐴𝐹𝐸</m:t>
                        </m:r>
                      </m:e>
                      <m:sub>
                        <m:r>
                          <a:rPr lang="en-US" sz="2000" i="1">
                            <a:latin typeface="Cambria Math" panose="02040503050406030204" pitchFamily="18" charset="0"/>
                          </a:rPr>
                          <m:t>16</m:t>
                        </m:r>
                      </m:sub>
                    </m:sSub>
                    <m:r>
                      <a:rPr lang="en-US" sz="2000" i="1" smtClean="0">
                        <a:latin typeface="Cambria Math" panose="02040503050406030204" pitchFamily="18" charset="0"/>
                      </a:rPr>
                      <m:t> </m:t>
                    </m:r>
                    <m:r>
                      <a:rPr lang="en-US" sz="2000" i="1" dirty="0" smtClean="0">
                        <a:latin typeface="Cambria Math" panose="02040503050406030204" pitchFamily="18" charset="0"/>
                      </a:rPr>
                      <m:t>= </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1100101011111110</m:t>
                        </m:r>
                      </m:e>
                      <m:sub>
                        <m:r>
                          <a:rPr lang="en-US" sz="2000" b="0" i="1" dirty="0" smtClean="0">
                            <a:latin typeface="Cambria Math" panose="02040503050406030204" pitchFamily="18" charset="0"/>
                          </a:rPr>
                          <m:t>2</m:t>
                        </m:r>
                      </m:sub>
                    </m:sSub>
                  </m:oMath>
                </a14:m>
                <a:r>
                  <a:rPr lang="en-US" sz="2000" dirty="0"/>
                  <a:t>.</a:t>
                </a:r>
              </a:p>
            </p:txBody>
          </p:sp>
        </mc:Choice>
        <mc:Fallback xmlns="">
          <p:sp>
            <p:nvSpPr>
              <p:cNvPr id="4" name="Content Placeholder 3">
                <a:extLst>
                  <a:ext uri="{FF2B5EF4-FFF2-40B4-BE49-F238E27FC236}">
                    <a16:creationId xmlns:a16="http://schemas.microsoft.com/office/drawing/2014/main" id="{F40B461B-9187-5670-926A-2CFB42CE900D}"/>
                  </a:ext>
                </a:extLst>
              </p:cNvPr>
              <p:cNvSpPr>
                <a:spLocks noGrp="1" noRot="1" noChangeAspect="1" noMove="1" noResize="1" noEditPoints="1" noAdjustHandles="1" noChangeArrowheads="1" noChangeShapeType="1" noTextEdit="1"/>
              </p:cNvSpPr>
              <p:nvPr>
                <p:ph idx="1"/>
              </p:nvPr>
            </p:nvSpPr>
            <p:spPr>
              <a:xfrm>
                <a:off x="612648" y="1471617"/>
                <a:ext cx="8259890" cy="5062786"/>
              </a:xfrm>
              <a:blipFill>
                <a:blip r:embed="rId3"/>
                <a:stretch>
                  <a:fillRect l="-614" r="-1382"/>
                </a:stretch>
              </a:blipFill>
            </p:spPr>
            <p:txBody>
              <a:bodyPr/>
              <a:lstStyle/>
              <a:p>
                <a:r>
                  <a:rPr lang="en-US">
                    <a:noFill/>
                  </a:rPr>
                  <a:t> </a:t>
                </a:r>
              </a:p>
            </p:txBody>
          </p:sp>
        </mc:Fallback>
      </mc:AlternateContent>
      <p:graphicFrame>
        <p:nvGraphicFramePr>
          <p:cNvPr id="2" name="Content Placeholder 2">
            <a:extLst>
              <a:ext uri="{FF2B5EF4-FFF2-40B4-BE49-F238E27FC236}">
                <a16:creationId xmlns:a16="http://schemas.microsoft.com/office/drawing/2014/main" id="{BF3948E1-942E-077A-AAC8-78DAD61404EA}"/>
              </a:ext>
            </a:extLst>
          </p:cNvPr>
          <p:cNvGraphicFramePr>
            <a:graphicFrameLocks/>
          </p:cNvGraphicFramePr>
          <p:nvPr>
            <p:extLst>
              <p:ext uri="{D42A27DB-BD31-4B8C-83A1-F6EECF244321}">
                <p14:modId xmlns:p14="http://schemas.microsoft.com/office/powerpoint/2010/main" val="3632423763"/>
              </p:ext>
            </p:extLst>
          </p:nvPr>
        </p:nvGraphicFramePr>
        <p:xfrm>
          <a:off x="9077570" y="914400"/>
          <a:ext cx="3114430" cy="5394960"/>
        </p:xfrm>
        <a:graphic>
          <a:graphicData uri="http://schemas.openxmlformats.org/drawingml/2006/table">
            <a:tbl>
              <a:tblPr firstRow="1" bandRow="1">
                <a:tableStyleId>{00A15C55-8517-42AA-B614-E9B94910E393}</a:tableStyleId>
              </a:tblPr>
              <a:tblGrid>
                <a:gridCol w="1557215">
                  <a:extLst>
                    <a:ext uri="{9D8B030D-6E8A-4147-A177-3AD203B41FA5}">
                      <a16:colId xmlns:a16="http://schemas.microsoft.com/office/drawing/2014/main" val="2171318767"/>
                    </a:ext>
                  </a:extLst>
                </a:gridCol>
                <a:gridCol w="1557215">
                  <a:extLst>
                    <a:ext uri="{9D8B030D-6E8A-4147-A177-3AD203B41FA5}">
                      <a16:colId xmlns:a16="http://schemas.microsoft.com/office/drawing/2014/main" val="828498057"/>
                    </a:ext>
                  </a:extLst>
                </a:gridCol>
              </a:tblGrid>
              <a:tr h="378106">
                <a:tc>
                  <a:txBody>
                    <a:bodyPr/>
                    <a:lstStyle/>
                    <a:p>
                      <a:r>
                        <a:rPr lang="en-US" sz="1400" dirty="0"/>
                        <a:t>Hexadecimal digit</a:t>
                      </a:r>
                    </a:p>
                  </a:txBody>
                  <a:tcPr/>
                </a:tc>
                <a:tc>
                  <a:txBody>
                    <a:bodyPr/>
                    <a:lstStyle/>
                    <a:p>
                      <a:r>
                        <a:rPr lang="en-US" sz="1400" dirty="0"/>
                        <a:t>Binary equivalent</a:t>
                      </a:r>
                    </a:p>
                  </a:txBody>
                  <a:tcPr/>
                </a:tc>
                <a:extLst>
                  <a:ext uri="{0D108BD9-81ED-4DB2-BD59-A6C34878D82A}">
                    <a16:rowId xmlns:a16="http://schemas.microsoft.com/office/drawing/2014/main" val="7995495"/>
                  </a:ext>
                </a:extLst>
              </a:tr>
              <a:tr h="233891">
                <a:tc>
                  <a:txBody>
                    <a:bodyPr/>
                    <a:lstStyle/>
                    <a:p>
                      <a:r>
                        <a:rPr lang="en-US" sz="1400" dirty="0"/>
                        <a:t>0</a:t>
                      </a:r>
                    </a:p>
                  </a:txBody>
                  <a:tcPr/>
                </a:tc>
                <a:tc>
                  <a:txBody>
                    <a:bodyPr/>
                    <a:lstStyle/>
                    <a:p>
                      <a:r>
                        <a:rPr lang="en-US" sz="1400" dirty="0"/>
                        <a:t>0000</a:t>
                      </a:r>
                    </a:p>
                  </a:txBody>
                  <a:tcPr/>
                </a:tc>
                <a:extLst>
                  <a:ext uri="{0D108BD9-81ED-4DB2-BD59-A6C34878D82A}">
                    <a16:rowId xmlns:a16="http://schemas.microsoft.com/office/drawing/2014/main" val="2927604650"/>
                  </a:ext>
                </a:extLst>
              </a:tr>
              <a:tr h="233891">
                <a:tc>
                  <a:txBody>
                    <a:bodyPr/>
                    <a:lstStyle/>
                    <a:p>
                      <a:r>
                        <a:rPr lang="en-US" sz="1400" dirty="0"/>
                        <a:t>1</a:t>
                      </a:r>
                    </a:p>
                  </a:txBody>
                  <a:tcPr/>
                </a:tc>
                <a:tc>
                  <a:txBody>
                    <a:bodyPr/>
                    <a:lstStyle/>
                    <a:p>
                      <a:r>
                        <a:rPr lang="en-US" sz="1400" dirty="0"/>
                        <a:t>0001</a:t>
                      </a:r>
                    </a:p>
                  </a:txBody>
                  <a:tcPr/>
                </a:tc>
                <a:extLst>
                  <a:ext uri="{0D108BD9-81ED-4DB2-BD59-A6C34878D82A}">
                    <a16:rowId xmlns:a16="http://schemas.microsoft.com/office/drawing/2014/main" val="2590681899"/>
                  </a:ext>
                </a:extLst>
              </a:tr>
              <a:tr h="233891">
                <a:tc>
                  <a:txBody>
                    <a:bodyPr/>
                    <a:lstStyle/>
                    <a:p>
                      <a:r>
                        <a:rPr lang="en-US" sz="1400" dirty="0"/>
                        <a:t>2</a:t>
                      </a:r>
                    </a:p>
                  </a:txBody>
                  <a:tcPr/>
                </a:tc>
                <a:tc>
                  <a:txBody>
                    <a:bodyPr/>
                    <a:lstStyle/>
                    <a:p>
                      <a:r>
                        <a:rPr lang="en-US" sz="1400" dirty="0"/>
                        <a:t>0010</a:t>
                      </a:r>
                    </a:p>
                  </a:txBody>
                  <a:tcPr/>
                </a:tc>
                <a:extLst>
                  <a:ext uri="{0D108BD9-81ED-4DB2-BD59-A6C34878D82A}">
                    <a16:rowId xmlns:a16="http://schemas.microsoft.com/office/drawing/2014/main" val="3003850579"/>
                  </a:ext>
                </a:extLst>
              </a:tr>
              <a:tr h="233891">
                <a:tc>
                  <a:txBody>
                    <a:bodyPr/>
                    <a:lstStyle/>
                    <a:p>
                      <a:r>
                        <a:rPr lang="en-US" sz="1400" dirty="0"/>
                        <a:t>3</a:t>
                      </a:r>
                    </a:p>
                  </a:txBody>
                  <a:tcPr/>
                </a:tc>
                <a:tc>
                  <a:txBody>
                    <a:bodyPr/>
                    <a:lstStyle/>
                    <a:p>
                      <a:r>
                        <a:rPr lang="en-US" sz="1400" dirty="0"/>
                        <a:t>0011</a:t>
                      </a:r>
                    </a:p>
                  </a:txBody>
                  <a:tcPr/>
                </a:tc>
                <a:extLst>
                  <a:ext uri="{0D108BD9-81ED-4DB2-BD59-A6C34878D82A}">
                    <a16:rowId xmlns:a16="http://schemas.microsoft.com/office/drawing/2014/main" val="2926090781"/>
                  </a:ext>
                </a:extLst>
              </a:tr>
              <a:tr h="233891">
                <a:tc>
                  <a:txBody>
                    <a:bodyPr/>
                    <a:lstStyle/>
                    <a:p>
                      <a:r>
                        <a:rPr lang="en-US" sz="1400" dirty="0"/>
                        <a:t>4</a:t>
                      </a:r>
                    </a:p>
                  </a:txBody>
                  <a:tcPr/>
                </a:tc>
                <a:tc>
                  <a:txBody>
                    <a:bodyPr/>
                    <a:lstStyle/>
                    <a:p>
                      <a:r>
                        <a:rPr lang="en-US" sz="1400" dirty="0"/>
                        <a:t>0100</a:t>
                      </a:r>
                    </a:p>
                  </a:txBody>
                  <a:tcPr/>
                </a:tc>
                <a:extLst>
                  <a:ext uri="{0D108BD9-81ED-4DB2-BD59-A6C34878D82A}">
                    <a16:rowId xmlns:a16="http://schemas.microsoft.com/office/drawing/2014/main" val="3053084215"/>
                  </a:ext>
                </a:extLst>
              </a:tr>
              <a:tr h="233891">
                <a:tc>
                  <a:txBody>
                    <a:bodyPr/>
                    <a:lstStyle/>
                    <a:p>
                      <a:r>
                        <a:rPr lang="en-US" sz="1400" dirty="0"/>
                        <a:t>5</a:t>
                      </a:r>
                    </a:p>
                  </a:txBody>
                  <a:tcPr/>
                </a:tc>
                <a:tc>
                  <a:txBody>
                    <a:bodyPr/>
                    <a:lstStyle/>
                    <a:p>
                      <a:r>
                        <a:rPr lang="en-US" sz="1400" dirty="0"/>
                        <a:t>0101</a:t>
                      </a:r>
                    </a:p>
                  </a:txBody>
                  <a:tcPr/>
                </a:tc>
                <a:extLst>
                  <a:ext uri="{0D108BD9-81ED-4DB2-BD59-A6C34878D82A}">
                    <a16:rowId xmlns:a16="http://schemas.microsoft.com/office/drawing/2014/main" val="2813890008"/>
                  </a:ext>
                </a:extLst>
              </a:tr>
              <a:tr h="233891">
                <a:tc>
                  <a:txBody>
                    <a:bodyPr/>
                    <a:lstStyle/>
                    <a:p>
                      <a:r>
                        <a:rPr lang="en-US" sz="1400" dirty="0"/>
                        <a:t>6</a:t>
                      </a:r>
                    </a:p>
                  </a:txBody>
                  <a:tcPr/>
                </a:tc>
                <a:tc>
                  <a:txBody>
                    <a:bodyPr/>
                    <a:lstStyle/>
                    <a:p>
                      <a:r>
                        <a:rPr lang="en-US" sz="1400" dirty="0"/>
                        <a:t>0110</a:t>
                      </a:r>
                    </a:p>
                  </a:txBody>
                  <a:tcPr/>
                </a:tc>
                <a:extLst>
                  <a:ext uri="{0D108BD9-81ED-4DB2-BD59-A6C34878D82A}">
                    <a16:rowId xmlns:a16="http://schemas.microsoft.com/office/drawing/2014/main" val="3620352983"/>
                  </a:ext>
                </a:extLst>
              </a:tr>
              <a:tr h="233891">
                <a:tc>
                  <a:txBody>
                    <a:bodyPr/>
                    <a:lstStyle/>
                    <a:p>
                      <a:r>
                        <a:rPr lang="en-US" sz="1400" dirty="0"/>
                        <a:t>7</a:t>
                      </a:r>
                    </a:p>
                  </a:txBody>
                  <a:tcPr/>
                </a:tc>
                <a:tc>
                  <a:txBody>
                    <a:bodyPr/>
                    <a:lstStyle/>
                    <a:p>
                      <a:r>
                        <a:rPr lang="en-US" sz="1400" dirty="0"/>
                        <a:t>0111</a:t>
                      </a:r>
                    </a:p>
                  </a:txBody>
                  <a:tcPr/>
                </a:tc>
                <a:extLst>
                  <a:ext uri="{0D108BD9-81ED-4DB2-BD59-A6C34878D82A}">
                    <a16:rowId xmlns:a16="http://schemas.microsoft.com/office/drawing/2014/main" val="900546692"/>
                  </a:ext>
                </a:extLst>
              </a:tr>
              <a:tr h="233891">
                <a:tc>
                  <a:txBody>
                    <a:bodyPr/>
                    <a:lstStyle/>
                    <a:p>
                      <a:r>
                        <a:rPr lang="en-US" sz="1400" dirty="0"/>
                        <a:t>8</a:t>
                      </a:r>
                    </a:p>
                  </a:txBody>
                  <a:tcPr/>
                </a:tc>
                <a:tc>
                  <a:txBody>
                    <a:bodyPr/>
                    <a:lstStyle/>
                    <a:p>
                      <a:r>
                        <a:rPr lang="en-US" sz="1400" dirty="0"/>
                        <a:t>1000</a:t>
                      </a:r>
                    </a:p>
                  </a:txBody>
                  <a:tcPr/>
                </a:tc>
                <a:extLst>
                  <a:ext uri="{0D108BD9-81ED-4DB2-BD59-A6C34878D82A}">
                    <a16:rowId xmlns:a16="http://schemas.microsoft.com/office/drawing/2014/main" val="188562984"/>
                  </a:ext>
                </a:extLst>
              </a:tr>
              <a:tr h="233891">
                <a:tc>
                  <a:txBody>
                    <a:bodyPr/>
                    <a:lstStyle/>
                    <a:p>
                      <a:r>
                        <a:rPr lang="en-US" sz="1400" dirty="0"/>
                        <a:t>9</a:t>
                      </a:r>
                    </a:p>
                  </a:txBody>
                  <a:tcPr/>
                </a:tc>
                <a:tc>
                  <a:txBody>
                    <a:bodyPr/>
                    <a:lstStyle/>
                    <a:p>
                      <a:r>
                        <a:rPr lang="en-US" sz="1400" dirty="0"/>
                        <a:t>1001</a:t>
                      </a:r>
                    </a:p>
                  </a:txBody>
                  <a:tcPr/>
                </a:tc>
                <a:extLst>
                  <a:ext uri="{0D108BD9-81ED-4DB2-BD59-A6C34878D82A}">
                    <a16:rowId xmlns:a16="http://schemas.microsoft.com/office/drawing/2014/main" val="3827566750"/>
                  </a:ext>
                </a:extLst>
              </a:tr>
              <a:tr h="233891">
                <a:tc>
                  <a:txBody>
                    <a:bodyPr/>
                    <a:lstStyle/>
                    <a:p>
                      <a:r>
                        <a:rPr lang="en-US" sz="1400" dirty="0"/>
                        <a:t>A</a:t>
                      </a:r>
                    </a:p>
                  </a:txBody>
                  <a:tcPr/>
                </a:tc>
                <a:tc>
                  <a:txBody>
                    <a:bodyPr/>
                    <a:lstStyle/>
                    <a:p>
                      <a:r>
                        <a:rPr lang="en-US" sz="1400" dirty="0"/>
                        <a:t>1010</a:t>
                      </a:r>
                    </a:p>
                  </a:txBody>
                  <a:tcPr/>
                </a:tc>
                <a:extLst>
                  <a:ext uri="{0D108BD9-81ED-4DB2-BD59-A6C34878D82A}">
                    <a16:rowId xmlns:a16="http://schemas.microsoft.com/office/drawing/2014/main" val="177043815"/>
                  </a:ext>
                </a:extLst>
              </a:tr>
              <a:tr h="233891">
                <a:tc>
                  <a:txBody>
                    <a:bodyPr/>
                    <a:lstStyle/>
                    <a:p>
                      <a:r>
                        <a:rPr lang="en-US" sz="1400" dirty="0"/>
                        <a:t>B</a:t>
                      </a:r>
                    </a:p>
                  </a:txBody>
                  <a:tcPr/>
                </a:tc>
                <a:tc>
                  <a:txBody>
                    <a:bodyPr/>
                    <a:lstStyle/>
                    <a:p>
                      <a:r>
                        <a:rPr lang="en-US" sz="1400" dirty="0"/>
                        <a:t>1011</a:t>
                      </a:r>
                    </a:p>
                  </a:txBody>
                  <a:tcPr/>
                </a:tc>
                <a:extLst>
                  <a:ext uri="{0D108BD9-81ED-4DB2-BD59-A6C34878D82A}">
                    <a16:rowId xmlns:a16="http://schemas.microsoft.com/office/drawing/2014/main" val="1330881432"/>
                  </a:ext>
                </a:extLst>
              </a:tr>
              <a:tr h="233891">
                <a:tc>
                  <a:txBody>
                    <a:bodyPr/>
                    <a:lstStyle/>
                    <a:p>
                      <a:r>
                        <a:rPr lang="en-US" sz="1400" dirty="0"/>
                        <a:t>C</a:t>
                      </a:r>
                    </a:p>
                  </a:txBody>
                  <a:tcPr/>
                </a:tc>
                <a:tc>
                  <a:txBody>
                    <a:bodyPr/>
                    <a:lstStyle/>
                    <a:p>
                      <a:r>
                        <a:rPr lang="en-US" sz="1400" dirty="0"/>
                        <a:t>1100</a:t>
                      </a:r>
                    </a:p>
                  </a:txBody>
                  <a:tcPr/>
                </a:tc>
                <a:extLst>
                  <a:ext uri="{0D108BD9-81ED-4DB2-BD59-A6C34878D82A}">
                    <a16:rowId xmlns:a16="http://schemas.microsoft.com/office/drawing/2014/main" val="2781364772"/>
                  </a:ext>
                </a:extLst>
              </a:tr>
              <a:tr h="233891">
                <a:tc>
                  <a:txBody>
                    <a:bodyPr/>
                    <a:lstStyle/>
                    <a:p>
                      <a:r>
                        <a:rPr lang="en-US" sz="1400" dirty="0"/>
                        <a:t>D</a:t>
                      </a:r>
                    </a:p>
                  </a:txBody>
                  <a:tcPr/>
                </a:tc>
                <a:tc>
                  <a:txBody>
                    <a:bodyPr/>
                    <a:lstStyle/>
                    <a:p>
                      <a:r>
                        <a:rPr lang="en-US" sz="1400" dirty="0"/>
                        <a:t>1101</a:t>
                      </a:r>
                    </a:p>
                  </a:txBody>
                  <a:tcPr/>
                </a:tc>
                <a:extLst>
                  <a:ext uri="{0D108BD9-81ED-4DB2-BD59-A6C34878D82A}">
                    <a16:rowId xmlns:a16="http://schemas.microsoft.com/office/drawing/2014/main" val="145724268"/>
                  </a:ext>
                </a:extLst>
              </a:tr>
              <a:tr h="233891">
                <a:tc>
                  <a:txBody>
                    <a:bodyPr/>
                    <a:lstStyle/>
                    <a:p>
                      <a:r>
                        <a:rPr lang="en-US" sz="1400" dirty="0"/>
                        <a:t>E</a:t>
                      </a:r>
                    </a:p>
                  </a:txBody>
                  <a:tcPr/>
                </a:tc>
                <a:tc>
                  <a:txBody>
                    <a:bodyPr/>
                    <a:lstStyle/>
                    <a:p>
                      <a:r>
                        <a:rPr lang="en-US" sz="1400" dirty="0"/>
                        <a:t>1110</a:t>
                      </a:r>
                    </a:p>
                  </a:txBody>
                  <a:tcPr/>
                </a:tc>
                <a:extLst>
                  <a:ext uri="{0D108BD9-81ED-4DB2-BD59-A6C34878D82A}">
                    <a16:rowId xmlns:a16="http://schemas.microsoft.com/office/drawing/2014/main" val="528486265"/>
                  </a:ext>
                </a:extLst>
              </a:tr>
              <a:tr h="233891">
                <a:tc>
                  <a:txBody>
                    <a:bodyPr/>
                    <a:lstStyle/>
                    <a:p>
                      <a:r>
                        <a:rPr lang="en-US" sz="1400" dirty="0"/>
                        <a:t>F</a:t>
                      </a:r>
                    </a:p>
                  </a:txBody>
                  <a:tcPr/>
                </a:tc>
                <a:tc>
                  <a:txBody>
                    <a:bodyPr/>
                    <a:lstStyle/>
                    <a:p>
                      <a:r>
                        <a:rPr lang="en-US" sz="1400" dirty="0"/>
                        <a:t>1111</a:t>
                      </a:r>
                    </a:p>
                  </a:txBody>
                  <a:tcPr/>
                </a:tc>
                <a:extLst>
                  <a:ext uri="{0D108BD9-81ED-4DB2-BD59-A6C34878D82A}">
                    <a16:rowId xmlns:a16="http://schemas.microsoft.com/office/drawing/2014/main" val="3194166584"/>
                  </a:ext>
                </a:extLst>
              </a:tr>
            </a:tbl>
          </a:graphicData>
        </a:graphic>
      </p:graphicFrame>
    </p:spTree>
    <p:extLst>
      <p:ext uri="{BB962C8B-B14F-4D97-AF65-F5344CB8AC3E}">
        <p14:creationId xmlns:p14="http://schemas.microsoft.com/office/powerpoint/2010/main" val="1377977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1CE7A-AE1B-B80E-D3A0-EED81512BA4A}"/>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33BDEBB-0B51-6321-C1A7-994FF59F9CE2}"/>
                  </a:ext>
                </a:extLst>
              </p:cNvPr>
              <p:cNvSpPr>
                <a:spLocks noGrp="1"/>
              </p:cNvSpPr>
              <p:nvPr>
                <p:ph idx="1"/>
              </p:nvPr>
            </p:nvSpPr>
            <p:spPr>
              <a:xfrm>
                <a:off x="612646" y="1289830"/>
                <a:ext cx="8317042" cy="5019530"/>
              </a:xfrm>
            </p:spPr>
            <p:txBody>
              <a:bodyPr vert="horz" lIns="91440" tIns="45720" rIns="91440" bIns="45720" rtlCol="0">
                <a:noAutofit/>
              </a:bodyPr>
              <a:lstStyle/>
              <a:p>
                <a:pPr>
                  <a:lnSpc>
                    <a:spcPct val="110000"/>
                  </a:lnSpc>
                </a:pPr>
                <a:r>
                  <a:rPr lang="en-US" dirty="0">
                    <a:solidFill>
                      <a:srgbClr val="202122"/>
                    </a:solidFill>
                    <a:latin typeface="Arial" panose="020B0604020202020204" pitchFamily="34" charset="0"/>
                  </a:rPr>
                  <a:t>Convert the following hexadecimal numbers to their binary representation. </a:t>
                </a:r>
              </a:p>
              <a:p>
                <a:pPr lvl="1">
                  <a:lnSpc>
                    <a:spcPct val="110000"/>
                  </a:lnSpc>
                </a:pPr>
                <a14:m>
                  <m:oMath xmlns:m="http://schemas.openxmlformats.org/officeDocument/2006/math">
                    <m:sSub>
                      <m:sSubPr>
                        <m:ctrlPr>
                          <a:rPr lang="en-US" sz="2000" i="0" dirty="0">
                            <a:solidFill>
                              <a:srgbClr val="202122"/>
                            </a:solidFill>
                            <a:latin typeface="Cambria Math" panose="02040503050406030204" pitchFamily="18" charset="0"/>
                          </a:rPr>
                        </m:ctrlPr>
                      </m:sSubPr>
                      <m:e>
                        <m:r>
                          <m:rPr>
                            <m:nor/>
                          </m:rPr>
                          <a:rPr lang="en-US" sz="2000" i="0" dirty="0">
                            <a:solidFill>
                              <a:srgbClr val="202122"/>
                            </a:solidFill>
                            <a:latin typeface="Cambria Math" panose="02040503050406030204" pitchFamily="18" charset="0"/>
                          </a:rPr>
                          <m:t>F00D</m:t>
                        </m:r>
                      </m:e>
                      <m:sub>
                        <m:r>
                          <a:rPr lang="en-US" sz="2000" i="1" dirty="0">
                            <a:solidFill>
                              <a:srgbClr val="202122"/>
                            </a:solidFill>
                            <a:latin typeface="Cambria Math" panose="02040503050406030204" pitchFamily="18" charset="0"/>
                          </a:rPr>
                          <m:t>16</m:t>
                        </m:r>
                      </m:sub>
                    </m:sSub>
                  </m:oMath>
                </a14:m>
                <a:endParaRPr lang="en-US" sz="2000" dirty="0">
                  <a:solidFill>
                    <a:srgbClr val="202122"/>
                  </a:solidFill>
                  <a:latin typeface="Arial" panose="020B0604020202020204" pitchFamily="34" charset="0"/>
                </a:endParaRPr>
              </a:p>
              <a:p>
                <a:pPr lvl="1">
                  <a:lnSpc>
                    <a:spcPct val="110000"/>
                  </a:lnSpc>
                </a:pPr>
                <a14:m>
                  <m:oMath xmlns:m="http://schemas.openxmlformats.org/officeDocument/2006/math">
                    <m:r>
                      <a:rPr lang="en-US" sz="2000" i="1" dirty="0">
                        <a:solidFill>
                          <a:srgbClr val="202122"/>
                        </a:solidFill>
                        <a:latin typeface="Cambria Math" panose="02040503050406030204" pitchFamily="18" charset="0"/>
                      </a:rPr>
                      <m:t>2</m:t>
                    </m:r>
                    <m:r>
                      <a:rPr lang="en-US" sz="2000" i="1" dirty="0">
                        <a:solidFill>
                          <a:srgbClr val="202122"/>
                        </a:solidFill>
                        <a:latin typeface="Cambria Math" panose="02040503050406030204" pitchFamily="18" charset="0"/>
                      </a:rPr>
                      <m:t>𝐵</m:t>
                    </m:r>
                    <m:r>
                      <a:rPr lang="en-US" sz="2000" i="1" dirty="0">
                        <a:solidFill>
                          <a:srgbClr val="202122"/>
                        </a:solidFill>
                        <a:latin typeface="Cambria Math" panose="02040503050406030204" pitchFamily="18" charset="0"/>
                      </a:rPr>
                      <m:t>3</m:t>
                    </m:r>
                    <m:r>
                      <a:rPr lang="en-US" sz="2000" i="1" dirty="0">
                        <a:solidFill>
                          <a:srgbClr val="202122"/>
                        </a:solidFill>
                        <a:latin typeface="Cambria Math" panose="02040503050406030204" pitchFamily="18" charset="0"/>
                      </a:rPr>
                      <m:t>𝐵𝐴</m:t>
                    </m:r>
                    <m:sSub>
                      <m:sSubPr>
                        <m:ctrlPr>
                          <a:rPr lang="en-US" sz="2000" i="1" dirty="0">
                            <a:solidFill>
                              <a:srgbClr val="202122"/>
                            </a:solidFill>
                            <a:latin typeface="Cambria Math" panose="02040503050406030204" pitchFamily="18" charset="0"/>
                          </a:rPr>
                        </m:ctrlPr>
                      </m:sSubPr>
                      <m:e>
                        <m:r>
                          <a:rPr lang="en-US" sz="2000" i="1" dirty="0">
                            <a:solidFill>
                              <a:srgbClr val="202122"/>
                            </a:solidFill>
                            <a:latin typeface="Cambria Math" panose="02040503050406030204" pitchFamily="18" charset="0"/>
                          </a:rPr>
                          <m:t>𝐷</m:t>
                        </m:r>
                      </m:e>
                      <m:sub>
                        <m:r>
                          <a:rPr lang="en-US" sz="2000" i="1" dirty="0">
                            <a:solidFill>
                              <a:srgbClr val="202122"/>
                            </a:solidFill>
                            <a:latin typeface="Cambria Math" panose="02040503050406030204" pitchFamily="18" charset="0"/>
                          </a:rPr>
                          <m:t>16</m:t>
                        </m:r>
                      </m:sub>
                    </m:sSub>
                  </m:oMath>
                </a14:m>
                <a:endParaRPr lang="en-US" sz="2000" dirty="0">
                  <a:solidFill>
                    <a:srgbClr val="202122"/>
                  </a:solidFill>
                  <a:latin typeface="Arial" panose="020B0604020202020204" pitchFamily="34" charset="0"/>
                </a:endParaRPr>
              </a:p>
              <a:p>
                <a:pPr lvl="1">
                  <a:lnSpc>
                    <a:spcPct val="110000"/>
                  </a:lnSpc>
                </a:pPr>
                <a14:m>
                  <m:oMath xmlns:m="http://schemas.openxmlformats.org/officeDocument/2006/math">
                    <m:sSub>
                      <m:sSubPr>
                        <m:ctrlPr>
                          <a:rPr lang="en-US" sz="2000" i="0">
                            <a:latin typeface="Cambria Math" panose="02040503050406030204" pitchFamily="18" charset="0"/>
                            <a:ea typeface="Cambria Math" panose="02040503050406030204" pitchFamily="18" charset="0"/>
                          </a:rPr>
                        </m:ctrlPr>
                      </m:sSubPr>
                      <m:e>
                        <m:r>
                          <m:rPr>
                            <m:nor/>
                          </m:rPr>
                          <a:rPr lang="en-US" sz="2000" i="0">
                            <a:latin typeface="Cambria Math" panose="02040503050406030204" pitchFamily="18" charset="0"/>
                            <a:ea typeface="Cambria Math" panose="02040503050406030204" pitchFamily="18" charset="0"/>
                          </a:rPr>
                          <m:t>DEADC0DE</m:t>
                        </m:r>
                      </m:e>
                      <m:sub>
                        <m:r>
                          <a:rPr lang="en-US" sz="2000" i="1" dirty="0">
                            <a:solidFill>
                              <a:srgbClr val="202122"/>
                            </a:solidFill>
                            <a:latin typeface="Cambria Math" panose="02040503050406030204" pitchFamily="18" charset="0"/>
                            <a:ea typeface="Cambria Math" panose="02040503050406030204" pitchFamily="18" charset="0"/>
                          </a:rPr>
                          <m:t>16</m:t>
                        </m:r>
                      </m:sub>
                    </m:sSub>
                  </m:oMath>
                </a14:m>
                <a:endParaRPr lang="en-US" sz="2000" dirty="0">
                  <a:solidFill>
                    <a:srgbClr val="202122"/>
                  </a:solidFill>
                  <a:latin typeface="Cambria Math" panose="02040503050406030204" pitchFamily="18" charset="0"/>
                  <a:ea typeface="Cambria Math" panose="02040503050406030204" pitchFamily="18" charset="0"/>
                </a:endParaRPr>
              </a:p>
              <a:p>
                <a:pPr lvl="1">
                  <a:lnSpc>
                    <a:spcPct val="110000"/>
                  </a:lnSpc>
                </a:pPr>
                <a:endParaRPr lang="en-US" sz="2000" dirty="0">
                  <a:solidFill>
                    <a:srgbClr val="202122"/>
                  </a:solidFill>
                  <a:latin typeface="Arial" panose="020B0604020202020204" pitchFamily="34" charset="0"/>
                </a:endParaRPr>
              </a:p>
              <a:p>
                <a:pPr lvl="1">
                  <a:lnSpc>
                    <a:spcPct val="110000"/>
                  </a:lnSpc>
                </a:pPr>
                <a:endParaRPr lang="en-US" sz="2000" dirty="0">
                  <a:solidFill>
                    <a:srgbClr val="202122"/>
                  </a:solidFill>
                  <a:latin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433BDEBB-0B51-6321-C1A7-994FF59F9CE2}"/>
                  </a:ext>
                </a:extLst>
              </p:cNvPr>
              <p:cNvSpPr>
                <a:spLocks noGrp="1" noRot="1" noChangeAspect="1" noMove="1" noResize="1" noEditPoints="1" noAdjustHandles="1" noChangeArrowheads="1" noChangeShapeType="1" noTextEdit="1"/>
              </p:cNvSpPr>
              <p:nvPr>
                <p:ph idx="1"/>
              </p:nvPr>
            </p:nvSpPr>
            <p:spPr>
              <a:xfrm>
                <a:off x="612646" y="1289830"/>
                <a:ext cx="8317042" cy="5019530"/>
              </a:xfrm>
              <a:blipFill>
                <a:blip r:embed="rId3"/>
                <a:stretch>
                  <a:fillRect l="-610" t="-505"/>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C352B06E-89F5-2CA6-2FF4-185A835EE81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PRACTICE TIME</a:t>
            </a:r>
          </a:p>
        </p:txBody>
      </p:sp>
      <p:sp>
        <p:nvSpPr>
          <p:cNvPr id="11" name="Slide Number Placeholder 10">
            <a:extLst>
              <a:ext uri="{FF2B5EF4-FFF2-40B4-BE49-F238E27FC236}">
                <a16:creationId xmlns:a16="http://schemas.microsoft.com/office/drawing/2014/main" id="{DA0B4CD0-2079-0AE4-00C5-43F138DFCF29}"/>
              </a:ext>
            </a:extLst>
          </p:cNvPr>
          <p:cNvSpPr>
            <a:spLocks noGrp="1"/>
          </p:cNvSpPr>
          <p:nvPr>
            <p:ph type="sldNum" sz="quarter" idx="12"/>
          </p:nvPr>
        </p:nvSpPr>
        <p:spPr/>
        <p:txBody>
          <a:bodyPr/>
          <a:lstStyle/>
          <a:p>
            <a:fld id="{CC057153-B650-4DEB-B370-79DDCFDCE934}" type="slidenum">
              <a:rPr lang="en-US" smtClean="0"/>
              <a:t>86</a:t>
            </a:fld>
            <a:endParaRPr lang="en-US"/>
          </a:p>
        </p:txBody>
      </p:sp>
      <p:graphicFrame>
        <p:nvGraphicFramePr>
          <p:cNvPr id="2" name="Content Placeholder 2">
            <a:extLst>
              <a:ext uri="{FF2B5EF4-FFF2-40B4-BE49-F238E27FC236}">
                <a16:creationId xmlns:a16="http://schemas.microsoft.com/office/drawing/2014/main" id="{369BCB74-BE7F-A6EF-06CD-6F5EA8BC3187}"/>
              </a:ext>
            </a:extLst>
          </p:cNvPr>
          <p:cNvGraphicFramePr>
            <a:graphicFrameLocks/>
          </p:cNvGraphicFramePr>
          <p:nvPr>
            <p:extLst>
              <p:ext uri="{D42A27DB-BD31-4B8C-83A1-F6EECF244321}">
                <p14:modId xmlns:p14="http://schemas.microsoft.com/office/powerpoint/2010/main" val="2933811095"/>
              </p:ext>
            </p:extLst>
          </p:nvPr>
        </p:nvGraphicFramePr>
        <p:xfrm>
          <a:off x="9077570" y="914400"/>
          <a:ext cx="3114430" cy="5394960"/>
        </p:xfrm>
        <a:graphic>
          <a:graphicData uri="http://schemas.openxmlformats.org/drawingml/2006/table">
            <a:tbl>
              <a:tblPr firstRow="1" bandRow="1">
                <a:tableStyleId>{00A15C55-8517-42AA-B614-E9B94910E393}</a:tableStyleId>
              </a:tblPr>
              <a:tblGrid>
                <a:gridCol w="1557215">
                  <a:extLst>
                    <a:ext uri="{9D8B030D-6E8A-4147-A177-3AD203B41FA5}">
                      <a16:colId xmlns:a16="http://schemas.microsoft.com/office/drawing/2014/main" val="2171318767"/>
                    </a:ext>
                  </a:extLst>
                </a:gridCol>
                <a:gridCol w="1557215">
                  <a:extLst>
                    <a:ext uri="{9D8B030D-6E8A-4147-A177-3AD203B41FA5}">
                      <a16:colId xmlns:a16="http://schemas.microsoft.com/office/drawing/2014/main" val="828498057"/>
                    </a:ext>
                  </a:extLst>
                </a:gridCol>
              </a:tblGrid>
              <a:tr h="378106">
                <a:tc>
                  <a:txBody>
                    <a:bodyPr/>
                    <a:lstStyle/>
                    <a:p>
                      <a:r>
                        <a:rPr lang="en-US" sz="1400" dirty="0"/>
                        <a:t>Hexadecimal digit</a:t>
                      </a:r>
                    </a:p>
                  </a:txBody>
                  <a:tcPr/>
                </a:tc>
                <a:tc>
                  <a:txBody>
                    <a:bodyPr/>
                    <a:lstStyle/>
                    <a:p>
                      <a:r>
                        <a:rPr lang="en-US" sz="1400" dirty="0"/>
                        <a:t>Binary equivalent</a:t>
                      </a:r>
                    </a:p>
                  </a:txBody>
                  <a:tcPr/>
                </a:tc>
                <a:extLst>
                  <a:ext uri="{0D108BD9-81ED-4DB2-BD59-A6C34878D82A}">
                    <a16:rowId xmlns:a16="http://schemas.microsoft.com/office/drawing/2014/main" val="7995495"/>
                  </a:ext>
                </a:extLst>
              </a:tr>
              <a:tr h="233891">
                <a:tc>
                  <a:txBody>
                    <a:bodyPr/>
                    <a:lstStyle/>
                    <a:p>
                      <a:r>
                        <a:rPr lang="en-US" sz="1400" dirty="0"/>
                        <a:t>0</a:t>
                      </a:r>
                    </a:p>
                  </a:txBody>
                  <a:tcPr/>
                </a:tc>
                <a:tc>
                  <a:txBody>
                    <a:bodyPr/>
                    <a:lstStyle/>
                    <a:p>
                      <a:r>
                        <a:rPr lang="en-US" sz="1400" dirty="0"/>
                        <a:t>0000</a:t>
                      </a:r>
                    </a:p>
                  </a:txBody>
                  <a:tcPr/>
                </a:tc>
                <a:extLst>
                  <a:ext uri="{0D108BD9-81ED-4DB2-BD59-A6C34878D82A}">
                    <a16:rowId xmlns:a16="http://schemas.microsoft.com/office/drawing/2014/main" val="2927604650"/>
                  </a:ext>
                </a:extLst>
              </a:tr>
              <a:tr h="233891">
                <a:tc>
                  <a:txBody>
                    <a:bodyPr/>
                    <a:lstStyle/>
                    <a:p>
                      <a:r>
                        <a:rPr lang="en-US" sz="1400" dirty="0"/>
                        <a:t>1</a:t>
                      </a:r>
                    </a:p>
                  </a:txBody>
                  <a:tcPr/>
                </a:tc>
                <a:tc>
                  <a:txBody>
                    <a:bodyPr/>
                    <a:lstStyle/>
                    <a:p>
                      <a:r>
                        <a:rPr lang="en-US" sz="1400" dirty="0"/>
                        <a:t>0001</a:t>
                      </a:r>
                    </a:p>
                  </a:txBody>
                  <a:tcPr/>
                </a:tc>
                <a:extLst>
                  <a:ext uri="{0D108BD9-81ED-4DB2-BD59-A6C34878D82A}">
                    <a16:rowId xmlns:a16="http://schemas.microsoft.com/office/drawing/2014/main" val="2590681899"/>
                  </a:ext>
                </a:extLst>
              </a:tr>
              <a:tr h="233891">
                <a:tc>
                  <a:txBody>
                    <a:bodyPr/>
                    <a:lstStyle/>
                    <a:p>
                      <a:r>
                        <a:rPr lang="en-US" sz="1400" dirty="0"/>
                        <a:t>2</a:t>
                      </a:r>
                    </a:p>
                  </a:txBody>
                  <a:tcPr/>
                </a:tc>
                <a:tc>
                  <a:txBody>
                    <a:bodyPr/>
                    <a:lstStyle/>
                    <a:p>
                      <a:r>
                        <a:rPr lang="en-US" sz="1400" dirty="0"/>
                        <a:t>0010</a:t>
                      </a:r>
                    </a:p>
                  </a:txBody>
                  <a:tcPr/>
                </a:tc>
                <a:extLst>
                  <a:ext uri="{0D108BD9-81ED-4DB2-BD59-A6C34878D82A}">
                    <a16:rowId xmlns:a16="http://schemas.microsoft.com/office/drawing/2014/main" val="3003850579"/>
                  </a:ext>
                </a:extLst>
              </a:tr>
              <a:tr h="233891">
                <a:tc>
                  <a:txBody>
                    <a:bodyPr/>
                    <a:lstStyle/>
                    <a:p>
                      <a:r>
                        <a:rPr lang="en-US" sz="1400" dirty="0"/>
                        <a:t>3</a:t>
                      </a:r>
                    </a:p>
                  </a:txBody>
                  <a:tcPr/>
                </a:tc>
                <a:tc>
                  <a:txBody>
                    <a:bodyPr/>
                    <a:lstStyle/>
                    <a:p>
                      <a:r>
                        <a:rPr lang="en-US" sz="1400" dirty="0"/>
                        <a:t>0011</a:t>
                      </a:r>
                    </a:p>
                  </a:txBody>
                  <a:tcPr/>
                </a:tc>
                <a:extLst>
                  <a:ext uri="{0D108BD9-81ED-4DB2-BD59-A6C34878D82A}">
                    <a16:rowId xmlns:a16="http://schemas.microsoft.com/office/drawing/2014/main" val="2926090781"/>
                  </a:ext>
                </a:extLst>
              </a:tr>
              <a:tr h="233891">
                <a:tc>
                  <a:txBody>
                    <a:bodyPr/>
                    <a:lstStyle/>
                    <a:p>
                      <a:r>
                        <a:rPr lang="en-US" sz="1400" dirty="0"/>
                        <a:t>4</a:t>
                      </a:r>
                    </a:p>
                  </a:txBody>
                  <a:tcPr/>
                </a:tc>
                <a:tc>
                  <a:txBody>
                    <a:bodyPr/>
                    <a:lstStyle/>
                    <a:p>
                      <a:r>
                        <a:rPr lang="en-US" sz="1400" dirty="0"/>
                        <a:t>0100</a:t>
                      </a:r>
                    </a:p>
                  </a:txBody>
                  <a:tcPr/>
                </a:tc>
                <a:extLst>
                  <a:ext uri="{0D108BD9-81ED-4DB2-BD59-A6C34878D82A}">
                    <a16:rowId xmlns:a16="http://schemas.microsoft.com/office/drawing/2014/main" val="3053084215"/>
                  </a:ext>
                </a:extLst>
              </a:tr>
              <a:tr h="233891">
                <a:tc>
                  <a:txBody>
                    <a:bodyPr/>
                    <a:lstStyle/>
                    <a:p>
                      <a:r>
                        <a:rPr lang="en-US" sz="1400" dirty="0"/>
                        <a:t>5</a:t>
                      </a:r>
                    </a:p>
                  </a:txBody>
                  <a:tcPr/>
                </a:tc>
                <a:tc>
                  <a:txBody>
                    <a:bodyPr/>
                    <a:lstStyle/>
                    <a:p>
                      <a:r>
                        <a:rPr lang="en-US" sz="1400" dirty="0"/>
                        <a:t>0101</a:t>
                      </a:r>
                    </a:p>
                  </a:txBody>
                  <a:tcPr/>
                </a:tc>
                <a:extLst>
                  <a:ext uri="{0D108BD9-81ED-4DB2-BD59-A6C34878D82A}">
                    <a16:rowId xmlns:a16="http://schemas.microsoft.com/office/drawing/2014/main" val="2813890008"/>
                  </a:ext>
                </a:extLst>
              </a:tr>
              <a:tr h="233891">
                <a:tc>
                  <a:txBody>
                    <a:bodyPr/>
                    <a:lstStyle/>
                    <a:p>
                      <a:r>
                        <a:rPr lang="en-US" sz="1400" dirty="0"/>
                        <a:t>6</a:t>
                      </a:r>
                    </a:p>
                  </a:txBody>
                  <a:tcPr/>
                </a:tc>
                <a:tc>
                  <a:txBody>
                    <a:bodyPr/>
                    <a:lstStyle/>
                    <a:p>
                      <a:r>
                        <a:rPr lang="en-US" sz="1400" dirty="0"/>
                        <a:t>0110</a:t>
                      </a:r>
                    </a:p>
                  </a:txBody>
                  <a:tcPr/>
                </a:tc>
                <a:extLst>
                  <a:ext uri="{0D108BD9-81ED-4DB2-BD59-A6C34878D82A}">
                    <a16:rowId xmlns:a16="http://schemas.microsoft.com/office/drawing/2014/main" val="3620352983"/>
                  </a:ext>
                </a:extLst>
              </a:tr>
              <a:tr h="233891">
                <a:tc>
                  <a:txBody>
                    <a:bodyPr/>
                    <a:lstStyle/>
                    <a:p>
                      <a:r>
                        <a:rPr lang="en-US" sz="1400" dirty="0"/>
                        <a:t>7</a:t>
                      </a:r>
                    </a:p>
                  </a:txBody>
                  <a:tcPr/>
                </a:tc>
                <a:tc>
                  <a:txBody>
                    <a:bodyPr/>
                    <a:lstStyle/>
                    <a:p>
                      <a:r>
                        <a:rPr lang="en-US" sz="1400" dirty="0"/>
                        <a:t>0111</a:t>
                      </a:r>
                    </a:p>
                  </a:txBody>
                  <a:tcPr/>
                </a:tc>
                <a:extLst>
                  <a:ext uri="{0D108BD9-81ED-4DB2-BD59-A6C34878D82A}">
                    <a16:rowId xmlns:a16="http://schemas.microsoft.com/office/drawing/2014/main" val="900546692"/>
                  </a:ext>
                </a:extLst>
              </a:tr>
              <a:tr h="233891">
                <a:tc>
                  <a:txBody>
                    <a:bodyPr/>
                    <a:lstStyle/>
                    <a:p>
                      <a:r>
                        <a:rPr lang="en-US" sz="1400" dirty="0"/>
                        <a:t>8</a:t>
                      </a:r>
                    </a:p>
                  </a:txBody>
                  <a:tcPr/>
                </a:tc>
                <a:tc>
                  <a:txBody>
                    <a:bodyPr/>
                    <a:lstStyle/>
                    <a:p>
                      <a:r>
                        <a:rPr lang="en-US" sz="1400" dirty="0"/>
                        <a:t>1000</a:t>
                      </a:r>
                    </a:p>
                  </a:txBody>
                  <a:tcPr/>
                </a:tc>
                <a:extLst>
                  <a:ext uri="{0D108BD9-81ED-4DB2-BD59-A6C34878D82A}">
                    <a16:rowId xmlns:a16="http://schemas.microsoft.com/office/drawing/2014/main" val="188562984"/>
                  </a:ext>
                </a:extLst>
              </a:tr>
              <a:tr h="233891">
                <a:tc>
                  <a:txBody>
                    <a:bodyPr/>
                    <a:lstStyle/>
                    <a:p>
                      <a:r>
                        <a:rPr lang="en-US" sz="1400" dirty="0"/>
                        <a:t>9</a:t>
                      </a:r>
                    </a:p>
                  </a:txBody>
                  <a:tcPr/>
                </a:tc>
                <a:tc>
                  <a:txBody>
                    <a:bodyPr/>
                    <a:lstStyle/>
                    <a:p>
                      <a:r>
                        <a:rPr lang="en-US" sz="1400" dirty="0"/>
                        <a:t>1001</a:t>
                      </a:r>
                    </a:p>
                  </a:txBody>
                  <a:tcPr/>
                </a:tc>
                <a:extLst>
                  <a:ext uri="{0D108BD9-81ED-4DB2-BD59-A6C34878D82A}">
                    <a16:rowId xmlns:a16="http://schemas.microsoft.com/office/drawing/2014/main" val="3827566750"/>
                  </a:ext>
                </a:extLst>
              </a:tr>
              <a:tr h="233891">
                <a:tc>
                  <a:txBody>
                    <a:bodyPr/>
                    <a:lstStyle/>
                    <a:p>
                      <a:r>
                        <a:rPr lang="en-US" sz="1400" dirty="0"/>
                        <a:t>A</a:t>
                      </a:r>
                    </a:p>
                  </a:txBody>
                  <a:tcPr/>
                </a:tc>
                <a:tc>
                  <a:txBody>
                    <a:bodyPr/>
                    <a:lstStyle/>
                    <a:p>
                      <a:r>
                        <a:rPr lang="en-US" sz="1400" dirty="0"/>
                        <a:t>1010</a:t>
                      </a:r>
                    </a:p>
                  </a:txBody>
                  <a:tcPr/>
                </a:tc>
                <a:extLst>
                  <a:ext uri="{0D108BD9-81ED-4DB2-BD59-A6C34878D82A}">
                    <a16:rowId xmlns:a16="http://schemas.microsoft.com/office/drawing/2014/main" val="177043815"/>
                  </a:ext>
                </a:extLst>
              </a:tr>
              <a:tr h="233891">
                <a:tc>
                  <a:txBody>
                    <a:bodyPr/>
                    <a:lstStyle/>
                    <a:p>
                      <a:r>
                        <a:rPr lang="en-US" sz="1400" dirty="0"/>
                        <a:t>B</a:t>
                      </a:r>
                    </a:p>
                  </a:txBody>
                  <a:tcPr/>
                </a:tc>
                <a:tc>
                  <a:txBody>
                    <a:bodyPr/>
                    <a:lstStyle/>
                    <a:p>
                      <a:r>
                        <a:rPr lang="en-US" sz="1400" dirty="0"/>
                        <a:t>1011</a:t>
                      </a:r>
                    </a:p>
                  </a:txBody>
                  <a:tcPr/>
                </a:tc>
                <a:extLst>
                  <a:ext uri="{0D108BD9-81ED-4DB2-BD59-A6C34878D82A}">
                    <a16:rowId xmlns:a16="http://schemas.microsoft.com/office/drawing/2014/main" val="1330881432"/>
                  </a:ext>
                </a:extLst>
              </a:tr>
              <a:tr h="233891">
                <a:tc>
                  <a:txBody>
                    <a:bodyPr/>
                    <a:lstStyle/>
                    <a:p>
                      <a:r>
                        <a:rPr lang="en-US" sz="1400" dirty="0"/>
                        <a:t>C</a:t>
                      </a:r>
                    </a:p>
                  </a:txBody>
                  <a:tcPr/>
                </a:tc>
                <a:tc>
                  <a:txBody>
                    <a:bodyPr/>
                    <a:lstStyle/>
                    <a:p>
                      <a:r>
                        <a:rPr lang="en-US" sz="1400" dirty="0"/>
                        <a:t>1100</a:t>
                      </a:r>
                    </a:p>
                  </a:txBody>
                  <a:tcPr/>
                </a:tc>
                <a:extLst>
                  <a:ext uri="{0D108BD9-81ED-4DB2-BD59-A6C34878D82A}">
                    <a16:rowId xmlns:a16="http://schemas.microsoft.com/office/drawing/2014/main" val="2781364772"/>
                  </a:ext>
                </a:extLst>
              </a:tr>
              <a:tr h="233891">
                <a:tc>
                  <a:txBody>
                    <a:bodyPr/>
                    <a:lstStyle/>
                    <a:p>
                      <a:r>
                        <a:rPr lang="en-US" sz="1400" dirty="0"/>
                        <a:t>D</a:t>
                      </a:r>
                    </a:p>
                  </a:txBody>
                  <a:tcPr/>
                </a:tc>
                <a:tc>
                  <a:txBody>
                    <a:bodyPr/>
                    <a:lstStyle/>
                    <a:p>
                      <a:r>
                        <a:rPr lang="en-US" sz="1400" dirty="0"/>
                        <a:t>1101</a:t>
                      </a:r>
                    </a:p>
                  </a:txBody>
                  <a:tcPr/>
                </a:tc>
                <a:extLst>
                  <a:ext uri="{0D108BD9-81ED-4DB2-BD59-A6C34878D82A}">
                    <a16:rowId xmlns:a16="http://schemas.microsoft.com/office/drawing/2014/main" val="145724268"/>
                  </a:ext>
                </a:extLst>
              </a:tr>
              <a:tr h="233891">
                <a:tc>
                  <a:txBody>
                    <a:bodyPr/>
                    <a:lstStyle/>
                    <a:p>
                      <a:r>
                        <a:rPr lang="en-US" sz="1400" dirty="0"/>
                        <a:t>E</a:t>
                      </a:r>
                    </a:p>
                  </a:txBody>
                  <a:tcPr/>
                </a:tc>
                <a:tc>
                  <a:txBody>
                    <a:bodyPr/>
                    <a:lstStyle/>
                    <a:p>
                      <a:r>
                        <a:rPr lang="en-US" sz="1400" dirty="0"/>
                        <a:t>1110</a:t>
                      </a:r>
                    </a:p>
                  </a:txBody>
                  <a:tcPr/>
                </a:tc>
                <a:extLst>
                  <a:ext uri="{0D108BD9-81ED-4DB2-BD59-A6C34878D82A}">
                    <a16:rowId xmlns:a16="http://schemas.microsoft.com/office/drawing/2014/main" val="528486265"/>
                  </a:ext>
                </a:extLst>
              </a:tr>
              <a:tr h="233891">
                <a:tc>
                  <a:txBody>
                    <a:bodyPr/>
                    <a:lstStyle/>
                    <a:p>
                      <a:r>
                        <a:rPr lang="en-US" sz="1400" dirty="0"/>
                        <a:t>F</a:t>
                      </a:r>
                    </a:p>
                  </a:txBody>
                  <a:tcPr/>
                </a:tc>
                <a:tc>
                  <a:txBody>
                    <a:bodyPr/>
                    <a:lstStyle/>
                    <a:p>
                      <a:r>
                        <a:rPr lang="en-US" sz="1400" dirty="0"/>
                        <a:t>1111</a:t>
                      </a:r>
                    </a:p>
                  </a:txBody>
                  <a:tcPr/>
                </a:tc>
                <a:extLst>
                  <a:ext uri="{0D108BD9-81ED-4DB2-BD59-A6C34878D82A}">
                    <a16:rowId xmlns:a16="http://schemas.microsoft.com/office/drawing/2014/main" val="3194166584"/>
                  </a:ext>
                </a:extLst>
              </a:tr>
            </a:tbl>
          </a:graphicData>
        </a:graphic>
      </p:graphicFrame>
    </p:spTree>
    <p:extLst>
      <p:ext uri="{BB962C8B-B14F-4D97-AF65-F5344CB8AC3E}">
        <p14:creationId xmlns:p14="http://schemas.microsoft.com/office/powerpoint/2010/main" val="37289672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0CD09-1F1C-3A21-3D45-3DD7C10960E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2D44C7B-FB63-C3F3-670E-03A6585FB992}"/>
                  </a:ext>
                </a:extLst>
              </p:cNvPr>
              <p:cNvSpPr>
                <a:spLocks noGrp="1"/>
              </p:cNvSpPr>
              <p:nvPr>
                <p:ph idx="1"/>
              </p:nvPr>
            </p:nvSpPr>
            <p:spPr>
              <a:xfrm>
                <a:off x="612646" y="1289830"/>
                <a:ext cx="8317042" cy="5019530"/>
              </a:xfrm>
            </p:spPr>
            <p:txBody>
              <a:bodyPr vert="horz" lIns="91440" tIns="45720" rIns="91440" bIns="45720" rtlCol="0">
                <a:noAutofit/>
              </a:bodyPr>
              <a:lstStyle/>
              <a:p>
                <a:pPr>
                  <a:lnSpc>
                    <a:spcPct val="110000"/>
                  </a:lnSpc>
                </a:pPr>
                <a:r>
                  <a:rPr lang="en-US" dirty="0">
                    <a:solidFill>
                      <a:srgbClr val="202122"/>
                    </a:solidFill>
                    <a:latin typeface="Arial" panose="020B0604020202020204" pitchFamily="34" charset="0"/>
                  </a:rPr>
                  <a:t>Convert the following hexadecimal numbers to their binary representation. </a:t>
                </a:r>
              </a:p>
              <a:p>
                <a:pPr lvl="1">
                  <a:lnSpc>
                    <a:spcPct val="110000"/>
                  </a:lnSpc>
                </a:pPr>
                <a14:m>
                  <m:oMath xmlns:m="http://schemas.openxmlformats.org/officeDocument/2006/math">
                    <m:sSub>
                      <m:sSubPr>
                        <m:ctrlPr>
                          <a:rPr lang="en-US" sz="2000" b="0" i="0" dirty="0" smtClean="0">
                            <a:solidFill>
                              <a:srgbClr val="202122"/>
                            </a:solidFill>
                            <a:latin typeface="Cambria Math" panose="02040503050406030204" pitchFamily="18" charset="0"/>
                          </a:rPr>
                        </m:ctrlPr>
                      </m:sSubPr>
                      <m:e>
                        <m:r>
                          <m:rPr>
                            <m:nor/>
                          </m:rPr>
                          <a:rPr lang="en-US" sz="2000" b="0" i="0" dirty="0" smtClean="0">
                            <a:solidFill>
                              <a:srgbClr val="202122"/>
                            </a:solidFill>
                            <a:latin typeface="Cambria Math" panose="02040503050406030204" pitchFamily="18" charset="0"/>
                          </a:rPr>
                          <m:t>F00D</m:t>
                        </m:r>
                      </m:e>
                      <m:sub>
                        <m:r>
                          <a:rPr lang="en-US" sz="2000" b="0" i="1" dirty="0" smtClean="0">
                            <a:solidFill>
                              <a:srgbClr val="202122"/>
                            </a:solidFill>
                            <a:latin typeface="Cambria Math" panose="02040503050406030204" pitchFamily="18" charset="0"/>
                          </a:rPr>
                          <m:t>16</m:t>
                        </m:r>
                      </m:sub>
                    </m:sSub>
                    <m:r>
                      <a:rPr lang="en-US" sz="2000" b="0" i="1" dirty="0" smtClean="0">
                        <a:solidFill>
                          <a:srgbClr val="202122"/>
                        </a:solidFill>
                        <a:latin typeface="Cambria Math" panose="02040503050406030204" pitchFamily="18" charset="0"/>
                      </a:rPr>
                      <m:t>=</m:t>
                    </m:r>
                    <m:sSub>
                      <m:sSubPr>
                        <m:ctrlPr>
                          <a:rPr lang="en-US" sz="2000" b="0" i="1" dirty="0" smtClean="0">
                            <a:solidFill>
                              <a:srgbClr val="202122"/>
                            </a:solidFill>
                            <a:latin typeface="Cambria Math" panose="02040503050406030204" pitchFamily="18" charset="0"/>
                          </a:rPr>
                        </m:ctrlPr>
                      </m:sSubPr>
                      <m:e>
                        <m:r>
                          <a:rPr lang="en-US" sz="2000" b="0" i="1" dirty="0" smtClean="0">
                            <a:solidFill>
                              <a:srgbClr val="202122"/>
                            </a:solidFill>
                            <a:latin typeface="Cambria Math" panose="02040503050406030204" pitchFamily="18" charset="0"/>
                          </a:rPr>
                          <m:t>1111000000001101</m:t>
                        </m:r>
                      </m:e>
                      <m:sub>
                        <m:r>
                          <a:rPr lang="en-US" sz="2000" b="0" i="1" dirty="0" smtClean="0">
                            <a:solidFill>
                              <a:srgbClr val="202122"/>
                            </a:solidFill>
                            <a:latin typeface="Cambria Math" panose="02040503050406030204" pitchFamily="18" charset="0"/>
                          </a:rPr>
                          <m:t>2</m:t>
                        </m:r>
                      </m:sub>
                    </m:sSub>
                  </m:oMath>
                </a14:m>
                <a:endParaRPr lang="en-US" sz="2000" dirty="0">
                  <a:solidFill>
                    <a:srgbClr val="202122"/>
                  </a:solidFill>
                  <a:latin typeface="Arial" panose="020B0604020202020204" pitchFamily="34" charset="0"/>
                </a:endParaRPr>
              </a:p>
              <a:p>
                <a:pPr lvl="1">
                  <a:lnSpc>
                    <a:spcPct val="110000"/>
                  </a:lnSpc>
                </a:pPr>
                <a14:m>
                  <m:oMath xmlns:m="http://schemas.openxmlformats.org/officeDocument/2006/math">
                    <m:r>
                      <a:rPr lang="en-US" sz="2000" b="0" i="1" dirty="0" smtClean="0">
                        <a:solidFill>
                          <a:srgbClr val="202122"/>
                        </a:solidFill>
                        <a:latin typeface="Cambria Math" panose="02040503050406030204" pitchFamily="18" charset="0"/>
                      </a:rPr>
                      <m:t>2</m:t>
                    </m:r>
                    <m:r>
                      <a:rPr lang="en-US" sz="2000" b="0" i="1" dirty="0" smtClean="0">
                        <a:solidFill>
                          <a:srgbClr val="202122"/>
                        </a:solidFill>
                        <a:latin typeface="Cambria Math" panose="02040503050406030204" pitchFamily="18" charset="0"/>
                      </a:rPr>
                      <m:t>𝐵</m:t>
                    </m:r>
                    <m:r>
                      <a:rPr lang="en-US" sz="2000" b="0" i="1" dirty="0" smtClean="0">
                        <a:solidFill>
                          <a:srgbClr val="202122"/>
                        </a:solidFill>
                        <a:latin typeface="Cambria Math" panose="02040503050406030204" pitchFamily="18" charset="0"/>
                      </a:rPr>
                      <m:t>3</m:t>
                    </m:r>
                    <m:r>
                      <a:rPr lang="en-US" sz="2000" b="0" i="1" dirty="0" smtClean="0">
                        <a:solidFill>
                          <a:srgbClr val="202122"/>
                        </a:solidFill>
                        <a:latin typeface="Cambria Math" panose="02040503050406030204" pitchFamily="18" charset="0"/>
                      </a:rPr>
                      <m:t>𝐵𝐴</m:t>
                    </m:r>
                    <m:sSub>
                      <m:sSubPr>
                        <m:ctrlPr>
                          <a:rPr lang="en-US" sz="2000" b="0" i="1" dirty="0" smtClean="0">
                            <a:solidFill>
                              <a:srgbClr val="202122"/>
                            </a:solidFill>
                            <a:latin typeface="Cambria Math" panose="02040503050406030204" pitchFamily="18" charset="0"/>
                          </a:rPr>
                        </m:ctrlPr>
                      </m:sSubPr>
                      <m:e>
                        <m:r>
                          <a:rPr lang="en-US" sz="2000" b="0" i="1" dirty="0" smtClean="0">
                            <a:solidFill>
                              <a:srgbClr val="202122"/>
                            </a:solidFill>
                            <a:latin typeface="Cambria Math" panose="02040503050406030204" pitchFamily="18" charset="0"/>
                          </a:rPr>
                          <m:t>𝐷</m:t>
                        </m:r>
                      </m:e>
                      <m:sub>
                        <m:r>
                          <a:rPr lang="en-US" sz="2000" b="0" i="1" dirty="0" smtClean="0">
                            <a:solidFill>
                              <a:srgbClr val="202122"/>
                            </a:solidFill>
                            <a:latin typeface="Cambria Math" panose="02040503050406030204" pitchFamily="18" charset="0"/>
                          </a:rPr>
                          <m:t>16</m:t>
                        </m:r>
                      </m:sub>
                    </m:sSub>
                    <m:r>
                      <a:rPr lang="en-US" sz="2000" b="0" i="1" dirty="0" smtClean="0">
                        <a:solidFill>
                          <a:srgbClr val="202122"/>
                        </a:solidFill>
                        <a:latin typeface="Cambria Math" panose="02040503050406030204" pitchFamily="18" charset="0"/>
                      </a:rPr>
                      <m:t>=</m:t>
                    </m:r>
                    <m:sSub>
                      <m:sSubPr>
                        <m:ctrlPr>
                          <a:rPr lang="en-US" sz="2000" b="0" i="1" dirty="0" smtClean="0">
                            <a:solidFill>
                              <a:srgbClr val="202122"/>
                            </a:solidFill>
                            <a:latin typeface="Cambria Math" panose="02040503050406030204" pitchFamily="18" charset="0"/>
                          </a:rPr>
                        </m:ctrlPr>
                      </m:sSubPr>
                      <m:e>
                        <m:r>
                          <a:rPr lang="en-US" sz="2000" b="0" i="1" dirty="0" smtClean="0">
                            <a:solidFill>
                              <a:srgbClr val="202122"/>
                            </a:solidFill>
                            <a:latin typeface="Cambria Math" panose="02040503050406030204" pitchFamily="18" charset="0"/>
                          </a:rPr>
                          <m:t>001010110011101110101101</m:t>
                        </m:r>
                      </m:e>
                      <m:sub>
                        <m:r>
                          <a:rPr lang="en-US" sz="2000" b="0" i="1" dirty="0" smtClean="0">
                            <a:solidFill>
                              <a:srgbClr val="202122"/>
                            </a:solidFill>
                            <a:latin typeface="Cambria Math" panose="02040503050406030204" pitchFamily="18" charset="0"/>
                          </a:rPr>
                          <m:t>2</m:t>
                        </m:r>
                      </m:sub>
                    </m:sSub>
                  </m:oMath>
                </a14:m>
                <a:endParaRPr lang="en-US" sz="2000" dirty="0">
                  <a:solidFill>
                    <a:srgbClr val="202122"/>
                  </a:solidFill>
                  <a:latin typeface="Arial" panose="020B0604020202020204" pitchFamily="34" charset="0"/>
                </a:endParaRPr>
              </a:p>
              <a:p>
                <a:pPr lvl="1">
                  <a:lnSpc>
                    <a:spcPct val="110000"/>
                  </a:lnSpc>
                </a:pPr>
                <a14:m>
                  <m:oMath xmlns:m="http://schemas.openxmlformats.org/officeDocument/2006/math">
                    <m:sSub>
                      <m:sSubPr>
                        <m:ctrlPr>
                          <a:rPr lang="en-US" sz="2000" i="0">
                            <a:latin typeface="Cambria Math" panose="02040503050406030204" pitchFamily="18" charset="0"/>
                            <a:ea typeface="Cambria Math" panose="02040503050406030204" pitchFamily="18" charset="0"/>
                          </a:rPr>
                        </m:ctrlPr>
                      </m:sSubPr>
                      <m:e>
                        <m:r>
                          <m:rPr>
                            <m:nor/>
                          </m:rPr>
                          <a:rPr lang="en-US" sz="2000" i="0">
                            <a:latin typeface="Cambria Math" panose="02040503050406030204" pitchFamily="18" charset="0"/>
                            <a:ea typeface="Cambria Math" panose="02040503050406030204" pitchFamily="18" charset="0"/>
                          </a:rPr>
                          <m:t>DEADC0DE</m:t>
                        </m:r>
                      </m:e>
                      <m:sub>
                        <m:r>
                          <a:rPr lang="en-US" sz="2000" i="1" dirty="0">
                            <a:solidFill>
                              <a:srgbClr val="202122"/>
                            </a:solidFill>
                            <a:latin typeface="Cambria Math" panose="02040503050406030204" pitchFamily="18" charset="0"/>
                            <a:ea typeface="Cambria Math" panose="02040503050406030204" pitchFamily="18" charset="0"/>
                          </a:rPr>
                          <m:t>16</m:t>
                        </m:r>
                      </m:sub>
                    </m:sSub>
                    <m:r>
                      <a:rPr lang="en-US" sz="2000" b="0" i="1" dirty="0" smtClean="0">
                        <a:solidFill>
                          <a:srgbClr val="202122"/>
                        </a:solidFill>
                        <a:latin typeface="Cambria Math" panose="02040503050406030204" pitchFamily="18" charset="0"/>
                      </a:rPr>
                      <m:t>=</m:t>
                    </m:r>
                    <m:sSub>
                      <m:sSubPr>
                        <m:ctrlPr>
                          <a:rPr lang="en-US" sz="2000" b="0" i="1" dirty="0" smtClean="0">
                            <a:solidFill>
                              <a:srgbClr val="202122"/>
                            </a:solidFill>
                            <a:latin typeface="Cambria Math" panose="02040503050406030204" pitchFamily="18" charset="0"/>
                          </a:rPr>
                        </m:ctrlPr>
                      </m:sSubPr>
                      <m:e>
                        <m:r>
                          <a:rPr lang="en-US" sz="2000" b="0" i="1" dirty="0" smtClean="0">
                            <a:solidFill>
                              <a:srgbClr val="202122"/>
                            </a:solidFill>
                            <a:latin typeface="Cambria Math" panose="02040503050406030204" pitchFamily="18" charset="0"/>
                          </a:rPr>
                          <m:t>11011110101011011100000011011110</m:t>
                        </m:r>
                      </m:e>
                      <m:sub>
                        <m:r>
                          <a:rPr lang="en-US" sz="2000" b="0" i="1" dirty="0" smtClean="0">
                            <a:solidFill>
                              <a:srgbClr val="202122"/>
                            </a:solidFill>
                            <a:latin typeface="Cambria Math" panose="02040503050406030204" pitchFamily="18" charset="0"/>
                          </a:rPr>
                          <m:t>2</m:t>
                        </m:r>
                      </m:sub>
                    </m:sSub>
                  </m:oMath>
                </a14:m>
                <a:endParaRPr lang="en-US" sz="2000" dirty="0">
                  <a:solidFill>
                    <a:srgbClr val="202122"/>
                  </a:solidFill>
                  <a:latin typeface="Arial" panose="020B0604020202020204" pitchFamily="34" charset="0"/>
                </a:endParaRPr>
              </a:p>
              <a:p>
                <a:pPr marL="228600" lvl="1" indent="0">
                  <a:lnSpc>
                    <a:spcPct val="110000"/>
                  </a:lnSpc>
                  <a:buNone/>
                </a:pPr>
                <a:endParaRPr lang="en-US" sz="2000" dirty="0">
                  <a:solidFill>
                    <a:srgbClr val="202122"/>
                  </a:solidFill>
                  <a:latin typeface="Arial" panose="020B0604020202020204" pitchFamily="34" charset="0"/>
                </a:endParaRPr>
              </a:p>
            </p:txBody>
          </p:sp>
        </mc:Choice>
        <mc:Fallback xmlns="">
          <p:sp>
            <p:nvSpPr>
              <p:cNvPr id="3" name="Content Placeholder 2">
                <a:extLst>
                  <a:ext uri="{FF2B5EF4-FFF2-40B4-BE49-F238E27FC236}">
                    <a16:creationId xmlns:a16="http://schemas.microsoft.com/office/drawing/2014/main" id="{82D44C7B-FB63-C3F3-670E-03A6585FB992}"/>
                  </a:ext>
                </a:extLst>
              </p:cNvPr>
              <p:cNvSpPr>
                <a:spLocks noGrp="1" noRot="1" noChangeAspect="1" noMove="1" noResize="1" noEditPoints="1" noAdjustHandles="1" noChangeArrowheads="1" noChangeShapeType="1" noTextEdit="1"/>
              </p:cNvSpPr>
              <p:nvPr>
                <p:ph idx="1"/>
              </p:nvPr>
            </p:nvSpPr>
            <p:spPr>
              <a:xfrm>
                <a:off x="612646" y="1289830"/>
                <a:ext cx="8317042" cy="5019530"/>
              </a:xfrm>
              <a:blipFill>
                <a:blip r:embed="rId3"/>
                <a:stretch>
                  <a:fillRect l="-610" t="-505"/>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9684DB40-7EF1-28F8-00EC-4F405CF6F697}"/>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ANSWER</a:t>
            </a:r>
          </a:p>
        </p:txBody>
      </p:sp>
      <p:sp>
        <p:nvSpPr>
          <p:cNvPr id="11" name="Slide Number Placeholder 10">
            <a:extLst>
              <a:ext uri="{FF2B5EF4-FFF2-40B4-BE49-F238E27FC236}">
                <a16:creationId xmlns:a16="http://schemas.microsoft.com/office/drawing/2014/main" id="{92D68711-B6C4-2730-2E9A-1CD2C9746EA9}"/>
              </a:ext>
            </a:extLst>
          </p:cNvPr>
          <p:cNvSpPr>
            <a:spLocks noGrp="1"/>
          </p:cNvSpPr>
          <p:nvPr>
            <p:ph type="sldNum" sz="quarter" idx="12"/>
          </p:nvPr>
        </p:nvSpPr>
        <p:spPr/>
        <p:txBody>
          <a:bodyPr/>
          <a:lstStyle/>
          <a:p>
            <a:fld id="{CC057153-B650-4DEB-B370-79DDCFDCE934}" type="slidenum">
              <a:rPr lang="en-US" smtClean="0"/>
              <a:t>87</a:t>
            </a:fld>
            <a:endParaRPr lang="en-US"/>
          </a:p>
        </p:txBody>
      </p:sp>
      <p:graphicFrame>
        <p:nvGraphicFramePr>
          <p:cNvPr id="2" name="Content Placeholder 2">
            <a:extLst>
              <a:ext uri="{FF2B5EF4-FFF2-40B4-BE49-F238E27FC236}">
                <a16:creationId xmlns:a16="http://schemas.microsoft.com/office/drawing/2014/main" id="{D06D4ACD-D613-115C-994F-3F912E368E05}"/>
              </a:ext>
            </a:extLst>
          </p:cNvPr>
          <p:cNvGraphicFramePr>
            <a:graphicFrameLocks/>
          </p:cNvGraphicFramePr>
          <p:nvPr>
            <p:extLst>
              <p:ext uri="{D42A27DB-BD31-4B8C-83A1-F6EECF244321}">
                <p14:modId xmlns:p14="http://schemas.microsoft.com/office/powerpoint/2010/main" val="329781136"/>
              </p:ext>
            </p:extLst>
          </p:nvPr>
        </p:nvGraphicFramePr>
        <p:xfrm>
          <a:off x="9077570" y="914400"/>
          <a:ext cx="3114430" cy="5394960"/>
        </p:xfrm>
        <a:graphic>
          <a:graphicData uri="http://schemas.openxmlformats.org/drawingml/2006/table">
            <a:tbl>
              <a:tblPr firstRow="1" bandRow="1">
                <a:tableStyleId>{00A15C55-8517-42AA-B614-E9B94910E393}</a:tableStyleId>
              </a:tblPr>
              <a:tblGrid>
                <a:gridCol w="1557215">
                  <a:extLst>
                    <a:ext uri="{9D8B030D-6E8A-4147-A177-3AD203B41FA5}">
                      <a16:colId xmlns:a16="http://schemas.microsoft.com/office/drawing/2014/main" val="2171318767"/>
                    </a:ext>
                  </a:extLst>
                </a:gridCol>
                <a:gridCol w="1557215">
                  <a:extLst>
                    <a:ext uri="{9D8B030D-6E8A-4147-A177-3AD203B41FA5}">
                      <a16:colId xmlns:a16="http://schemas.microsoft.com/office/drawing/2014/main" val="828498057"/>
                    </a:ext>
                  </a:extLst>
                </a:gridCol>
              </a:tblGrid>
              <a:tr h="378106">
                <a:tc>
                  <a:txBody>
                    <a:bodyPr/>
                    <a:lstStyle/>
                    <a:p>
                      <a:r>
                        <a:rPr lang="en-US" sz="1400" dirty="0"/>
                        <a:t>Hexadecimal digit</a:t>
                      </a:r>
                    </a:p>
                  </a:txBody>
                  <a:tcPr/>
                </a:tc>
                <a:tc>
                  <a:txBody>
                    <a:bodyPr/>
                    <a:lstStyle/>
                    <a:p>
                      <a:r>
                        <a:rPr lang="en-US" sz="1400" dirty="0"/>
                        <a:t>Binary equivalent</a:t>
                      </a:r>
                    </a:p>
                  </a:txBody>
                  <a:tcPr/>
                </a:tc>
                <a:extLst>
                  <a:ext uri="{0D108BD9-81ED-4DB2-BD59-A6C34878D82A}">
                    <a16:rowId xmlns:a16="http://schemas.microsoft.com/office/drawing/2014/main" val="7995495"/>
                  </a:ext>
                </a:extLst>
              </a:tr>
              <a:tr h="233891">
                <a:tc>
                  <a:txBody>
                    <a:bodyPr/>
                    <a:lstStyle/>
                    <a:p>
                      <a:r>
                        <a:rPr lang="en-US" sz="1400" dirty="0"/>
                        <a:t>0</a:t>
                      </a:r>
                    </a:p>
                  </a:txBody>
                  <a:tcPr/>
                </a:tc>
                <a:tc>
                  <a:txBody>
                    <a:bodyPr/>
                    <a:lstStyle/>
                    <a:p>
                      <a:r>
                        <a:rPr lang="en-US" sz="1400" dirty="0"/>
                        <a:t>0000</a:t>
                      </a:r>
                    </a:p>
                  </a:txBody>
                  <a:tcPr/>
                </a:tc>
                <a:extLst>
                  <a:ext uri="{0D108BD9-81ED-4DB2-BD59-A6C34878D82A}">
                    <a16:rowId xmlns:a16="http://schemas.microsoft.com/office/drawing/2014/main" val="2927604650"/>
                  </a:ext>
                </a:extLst>
              </a:tr>
              <a:tr h="233891">
                <a:tc>
                  <a:txBody>
                    <a:bodyPr/>
                    <a:lstStyle/>
                    <a:p>
                      <a:r>
                        <a:rPr lang="en-US" sz="1400" dirty="0"/>
                        <a:t>1</a:t>
                      </a:r>
                    </a:p>
                  </a:txBody>
                  <a:tcPr/>
                </a:tc>
                <a:tc>
                  <a:txBody>
                    <a:bodyPr/>
                    <a:lstStyle/>
                    <a:p>
                      <a:r>
                        <a:rPr lang="en-US" sz="1400" dirty="0"/>
                        <a:t>0001</a:t>
                      </a:r>
                    </a:p>
                  </a:txBody>
                  <a:tcPr/>
                </a:tc>
                <a:extLst>
                  <a:ext uri="{0D108BD9-81ED-4DB2-BD59-A6C34878D82A}">
                    <a16:rowId xmlns:a16="http://schemas.microsoft.com/office/drawing/2014/main" val="2590681899"/>
                  </a:ext>
                </a:extLst>
              </a:tr>
              <a:tr h="233891">
                <a:tc>
                  <a:txBody>
                    <a:bodyPr/>
                    <a:lstStyle/>
                    <a:p>
                      <a:r>
                        <a:rPr lang="en-US" sz="1400" dirty="0"/>
                        <a:t>2</a:t>
                      </a:r>
                    </a:p>
                  </a:txBody>
                  <a:tcPr/>
                </a:tc>
                <a:tc>
                  <a:txBody>
                    <a:bodyPr/>
                    <a:lstStyle/>
                    <a:p>
                      <a:r>
                        <a:rPr lang="en-US" sz="1400" dirty="0"/>
                        <a:t>0010</a:t>
                      </a:r>
                    </a:p>
                  </a:txBody>
                  <a:tcPr/>
                </a:tc>
                <a:extLst>
                  <a:ext uri="{0D108BD9-81ED-4DB2-BD59-A6C34878D82A}">
                    <a16:rowId xmlns:a16="http://schemas.microsoft.com/office/drawing/2014/main" val="3003850579"/>
                  </a:ext>
                </a:extLst>
              </a:tr>
              <a:tr h="233891">
                <a:tc>
                  <a:txBody>
                    <a:bodyPr/>
                    <a:lstStyle/>
                    <a:p>
                      <a:r>
                        <a:rPr lang="en-US" sz="1400" dirty="0"/>
                        <a:t>3</a:t>
                      </a:r>
                    </a:p>
                  </a:txBody>
                  <a:tcPr/>
                </a:tc>
                <a:tc>
                  <a:txBody>
                    <a:bodyPr/>
                    <a:lstStyle/>
                    <a:p>
                      <a:r>
                        <a:rPr lang="en-US" sz="1400" dirty="0"/>
                        <a:t>0011</a:t>
                      </a:r>
                    </a:p>
                  </a:txBody>
                  <a:tcPr/>
                </a:tc>
                <a:extLst>
                  <a:ext uri="{0D108BD9-81ED-4DB2-BD59-A6C34878D82A}">
                    <a16:rowId xmlns:a16="http://schemas.microsoft.com/office/drawing/2014/main" val="2926090781"/>
                  </a:ext>
                </a:extLst>
              </a:tr>
              <a:tr h="233891">
                <a:tc>
                  <a:txBody>
                    <a:bodyPr/>
                    <a:lstStyle/>
                    <a:p>
                      <a:r>
                        <a:rPr lang="en-US" sz="1400" dirty="0"/>
                        <a:t>4</a:t>
                      </a:r>
                    </a:p>
                  </a:txBody>
                  <a:tcPr/>
                </a:tc>
                <a:tc>
                  <a:txBody>
                    <a:bodyPr/>
                    <a:lstStyle/>
                    <a:p>
                      <a:r>
                        <a:rPr lang="en-US" sz="1400" dirty="0"/>
                        <a:t>0100</a:t>
                      </a:r>
                    </a:p>
                  </a:txBody>
                  <a:tcPr/>
                </a:tc>
                <a:extLst>
                  <a:ext uri="{0D108BD9-81ED-4DB2-BD59-A6C34878D82A}">
                    <a16:rowId xmlns:a16="http://schemas.microsoft.com/office/drawing/2014/main" val="3053084215"/>
                  </a:ext>
                </a:extLst>
              </a:tr>
              <a:tr h="233891">
                <a:tc>
                  <a:txBody>
                    <a:bodyPr/>
                    <a:lstStyle/>
                    <a:p>
                      <a:r>
                        <a:rPr lang="en-US" sz="1400" dirty="0"/>
                        <a:t>5</a:t>
                      </a:r>
                    </a:p>
                  </a:txBody>
                  <a:tcPr/>
                </a:tc>
                <a:tc>
                  <a:txBody>
                    <a:bodyPr/>
                    <a:lstStyle/>
                    <a:p>
                      <a:r>
                        <a:rPr lang="en-US" sz="1400" dirty="0"/>
                        <a:t>0101</a:t>
                      </a:r>
                    </a:p>
                  </a:txBody>
                  <a:tcPr/>
                </a:tc>
                <a:extLst>
                  <a:ext uri="{0D108BD9-81ED-4DB2-BD59-A6C34878D82A}">
                    <a16:rowId xmlns:a16="http://schemas.microsoft.com/office/drawing/2014/main" val="2813890008"/>
                  </a:ext>
                </a:extLst>
              </a:tr>
              <a:tr h="233891">
                <a:tc>
                  <a:txBody>
                    <a:bodyPr/>
                    <a:lstStyle/>
                    <a:p>
                      <a:r>
                        <a:rPr lang="en-US" sz="1400" dirty="0"/>
                        <a:t>6</a:t>
                      </a:r>
                    </a:p>
                  </a:txBody>
                  <a:tcPr/>
                </a:tc>
                <a:tc>
                  <a:txBody>
                    <a:bodyPr/>
                    <a:lstStyle/>
                    <a:p>
                      <a:r>
                        <a:rPr lang="en-US" sz="1400" dirty="0"/>
                        <a:t>0110</a:t>
                      </a:r>
                    </a:p>
                  </a:txBody>
                  <a:tcPr/>
                </a:tc>
                <a:extLst>
                  <a:ext uri="{0D108BD9-81ED-4DB2-BD59-A6C34878D82A}">
                    <a16:rowId xmlns:a16="http://schemas.microsoft.com/office/drawing/2014/main" val="3620352983"/>
                  </a:ext>
                </a:extLst>
              </a:tr>
              <a:tr h="233891">
                <a:tc>
                  <a:txBody>
                    <a:bodyPr/>
                    <a:lstStyle/>
                    <a:p>
                      <a:r>
                        <a:rPr lang="en-US" sz="1400" dirty="0"/>
                        <a:t>7</a:t>
                      </a:r>
                    </a:p>
                  </a:txBody>
                  <a:tcPr/>
                </a:tc>
                <a:tc>
                  <a:txBody>
                    <a:bodyPr/>
                    <a:lstStyle/>
                    <a:p>
                      <a:r>
                        <a:rPr lang="en-US" sz="1400" dirty="0"/>
                        <a:t>0111</a:t>
                      </a:r>
                    </a:p>
                  </a:txBody>
                  <a:tcPr/>
                </a:tc>
                <a:extLst>
                  <a:ext uri="{0D108BD9-81ED-4DB2-BD59-A6C34878D82A}">
                    <a16:rowId xmlns:a16="http://schemas.microsoft.com/office/drawing/2014/main" val="900546692"/>
                  </a:ext>
                </a:extLst>
              </a:tr>
              <a:tr h="233891">
                <a:tc>
                  <a:txBody>
                    <a:bodyPr/>
                    <a:lstStyle/>
                    <a:p>
                      <a:r>
                        <a:rPr lang="en-US" sz="1400" dirty="0"/>
                        <a:t>8</a:t>
                      </a:r>
                    </a:p>
                  </a:txBody>
                  <a:tcPr/>
                </a:tc>
                <a:tc>
                  <a:txBody>
                    <a:bodyPr/>
                    <a:lstStyle/>
                    <a:p>
                      <a:r>
                        <a:rPr lang="en-US" sz="1400" dirty="0"/>
                        <a:t>1000</a:t>
                      </a:r>
                    </a:p>
                  </a:txBody>
                  <a:tcPr/>
                </a:tc>
                <a:extLst>
                  <a:ext uri="{0D108BD9-81ED-4DB2-BD59-A6C34878D82A}">
                    <a16:rowId xmlns:a16="http://schemas.microsoft.com/office/drawing/2014/main" val="188562984"/>
                  </a:ext>
                </a:extLst>
              </a:tr>
              <a:tr h="233891">
                <a:tc>
                  <a:txBody>
                    <a:bodyPr/>
                    <a:lstStyle/>
                    <a:p>
                      <a:r>
                        <a:rPr lang="en-US" sz="1400" dirty="0"/>
                        <a:t>9</a:t>
                      </a:r>
                    </a:p>
                  </a:txBody>
                  <a:tcPr/>
                </a:tc>
                <a:tc>
                  <a:txBody>
                    <a:bodyPr/>
                    <a:lstStyle/>
                    <a:p>
                      <a:r>
                        <a:rPr lang="en-US" sz="1400" dirty="0"/>
                        <a:t>1001</a:t>
                      </a:r>
                    </a:p>
                  </a:txBody>
                  <a:tcPr/>
                </a:tc>
                <a:extLst>
                  <a:ext uri="{0D108BD9-81ED-4DB2-BD59-A6C34878D82A}">
                    <a16:rowId xmlns:a16="http://schemas.microsoft.com/office/drawing/2014/main" val="3827566750"/>
                  </a:ext>
                </a:extLst>
              </a:tr>
              <a:tr h="233891">
                <a:tc>
                  <a:txBody>
                    <a:bodyPr/>
                    <a:lstStyle/>
                    <a:p>
                      <a:r>
                        <a:rPr lang="en-US" sz="1400" dirty="0"/>
                        <a:t>A</a:t>
                      </a:r>
                    </a:p>
                  </a:txBody>
                  <a:tcPr/>
                </a:tc>
                <a:tc>
                  <a:txBody>
                    <a:bodyPr/>
                    <a:lstStyle/>
                    <a:p>
                      <a:r>
                        <a:rPr lang="en-US" sz="1400" dirty="0"/>
                        <a:t>1010</a:t>
                      </a:r>
                    </a:p>
                  </a:txBody>
                  <a:tcPr/>
                </a:tc>
                <a:extLst>
                  <a:ext uri="{0D108BD9-81ED-4DB2-BD59-A6C34878D82A}">
                    <a16:rowId xmlns:a16="http://schemas.microsoft.com/office/drawing/2014/main" val="177043815"/>
                  </a:ext>
                </a:extLst>
              </a:tr>
              <a:tr h="233891">
                <a:tc>
                  <a:txBody>
                    <a:bodyPr/>
                    <a:lstStyle/>
                    <a:p>
                      <a:r>
                        <a:rPr lang="en-US" sz="1400" dirty="0"/>
                        <a:t>B</a:t>
                      </a:r>
                    </a:p>
                  </a:txBody>
                  <a:tcPr/>
                </a:tc>
                <a:tc>
                  <a:txBody>
                    <a:bodyPr/>
                    <a:lstStyle/>
                    <a:p>
                      <a:r>
                        <a:rPr lang="en-US" sz="1400" dirty="0"/>
                        <a:t>1011</a:t>
                      </a:r>
                    </a:p>
                  </a:txBody>
                  <a:tcPr/>
                </a:tc>
                <a:extLst>
                  <a:ext uri="{0D108BD9-81ED-4DB2-BD59-A6C34878D82A}">
                    <a16:rowId xmlns:a16="http://schemas.microsoft.com/office/drawing/2014/main" val="1330881432"/>
                  </a:ext>
                </a:extLst>
              </a:tr>
              <a:tr h="233891">
                <a:tc>
                  <a:txBody>
                    <a:bodyPr/>
                    <a:lstStyle/>
                    <a:p>
                      <a:r>
                        <a:rPr lang="en-US" sz="1400" dirty="0"/>
                        <a:t>C</a:t>
                      </a:r>
                    </a:p>
                  </a:txBody>
                  <a:tcPr/>
                </a:tc>
                <a:tc>
                  <a:txBody>
                    <a:bodyPr/>
                    <a:lstStyle/>
                    <a:p>
                      <a:r>
                        <a:rPr lang="en-US" sz="1400" dirty="0"/>
                        <a:t>1100</a:t>
                      </a:r>
                    </a:p>
                  </a:txBody>
                  <a:tcPr/>
                </a:tc>
                <a:extLst>
                  <a:ext uri="{0D108BD9-81ED-4DB2-BD59-A6C34878D82A}">
                    <a16:rowId xmlns:a16="http://schemas.microsoft.com/office/drawing/2014/main" val="2781364772"/>
                  </a:ext>
                </a:extLst>
              </a:tr>
              <a:tr h="233891">
                <a:tc>
                  <a:txBody>
                    <a:bodyPr/>
                    <a:lstStyle/>
                    <a:p>
                      <a:r>
                        <a:rPr lang="en-US" sz="1400" dirty="0"/>
                        <a:t>D</a:t>
                      </a:r>
                    </a:p>
                  </a:txBody>
                  <a:tcPr/>
                </a:tc>
                <a:tc>
                  <a:txBody>
                    <a:bodyPr/>
                    <a:lstStyle/>
                    <a:p>
                      <a:r>
                        <a:rPr lang="en-US" sz="1400" dirty="0"/>
                        <a:t>1101</a:t>
                      </a:r>
                    </a:p>
                  </a:txBody>
                  <a:tcPr/>
                </a:tc>
                <a:extLst>
                  <a:ext uri="{0D108BD9-81ED-4DB2-BD59-A6C34878D82A}">
                    <a16:rowId xmlns:a16="http://schemas.microsoft.com/office/drawing/2014/main" val="145724268"/>
                  </a:ext>
                </a:extLst>
              </a:tr>
              <a:tr h="233891">
                <a:tc>
                  <a:txBody>
                    <a:bodyPr/>
                    <a:lstStyle/>
                    <a:p>
                      <a:r>
                        <a:rPr lang="en-US" sz="1400" dirty="0"/>
                        <a:t>E</a:t>
                      </a:r>
                    </a:p>
                  </a:txBody>
                  <a:tcPr/>
                </a:tc>
                <a:tc>
                  <a:txBody>
                    <a:bodyPr/>
                    <a:lstStyle/>
                    <a:p>
                      <a:r>
                        <a:rPr lang="en-US" sz="1400" dirty="0"/>
                        <a:t>1110</a:t>
                      </a:r>
                    </a:p>
                  </a:txBody>
                  <a:tcPr/>
                </a:tc>
                <a:extLst>
                  <a:ext uri="{0D108BD9-81ED-4DB2-BD59-A6C34878D82A}">
                    <a16:rowId xmlns:a16="http://schemas.microsoft.com/office/drawing/2014/main" val="528486265"/>
                  </a:ext>
                </a:extLst>
              </a:tr>
              <a:tr h="233891">
                <a:tc>
                  <a:txBody>
                    <a:bodyPr/>
                    <a:lstStyle/>
                    <a:p>
                      <a:r>
                        <a:rPr lang="en-US" sz="1400" dirty="0"/>
                        <a:t>F</a:t>
                      </a:r>
                    </a:p>
                  </a:txBody>
                  <a:tcPr/>
                </a:tc>
                <a:tc>
                  <a:txBody>
                    <a:bodyPr/>
                    <a:lstStyle/>
                    <a:p>
                      <a:r>
                        <a:rPr lang="en-US" sz="1400" dirty="0"/>
                        <a:t>1111</a:t>
                      </a:r>
                    </a:p>
                  </a:txBody>
                  <a:tcPr/>
                </a:tc>
                <a:extLst>
                  <a:ext uri="{0D108BD9-81ED-4DB2-BD59-A6C34878D82A}">
                    <a16:rowId xmlns:a16="http://schemas.microsoft.com/office/drawing/2014/main" val="3194166584"/>
                  </a:ext>
                </a:extLst>
              </a:tr>
            </a:tbl>
          </a:graphicData>
        </a:graphic>
      </p:graphicFrame>
    </p:spTree>
    <p:extLst>
      <p:ext uri="{BB962C8B-B14F-4D97-AF65-F5344CB8AC3E}">
        <p14:creationId xmlns:p14="http://schemas.microsoft.com/office/powerpoint/2010/main" val="42806126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9FCDC408-7776-B521-FDCE-986AC15295F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A653A5-2201-F524-DD96-9A859025228C}"/>
              </a:ext>
            </a:extLst>
          </p:cNvPr>
          <p:cNvSpPr>
            <a:spLocks noGrp="1"/>
          </p:cNvSpPr>
          <p:nvPr>
            <p:ph idx="1"/>
          </p:nvPr>
        </p:nvSpPr>
        <p:spPr>
          <a:xfrm>
            <a:off x="612647" y="479685"/>
            <a:ext cx="10917366" cy="5829675"/>
          </a:xfrm>
        </p:spPr>
        <p:txBody>
          <a:bodyPr anchor="ctr">
            <a:noAutofit/>
          </a:bodyPr>
          <a:lstStyle/>
          <a:p>
            <a:pPr marL="0" indent="0" algn="ctr">
              <a:buNone/>
            </a:pPr>
            <a:r>
              <a:rPr lang="en-US" sz="14400" dirty="0">
                <a:solidFill>
                  <a:schemeClr val="bg1"/>
                </a:solidFill>
              </a:rPr>
              <a:t>Practice Problems</a:t>
            </a:r>
          </a:p>
        </p:txBody>
      </p:sp>
      <p:sp>
        <p:nvSpPr>
          <p:cNvPr id="30" name="Slide Number Placeholder 29">
            <a:extLst>
              <a:ext uri="{FF2B5EF4-FFF2-40B4-BE49-F238E27FC236}">
                <a16:creationId xmlns:a16="http://schemas.microsoft.com/office/drawing/2014/main" id="{707C933A-1FFF-164F-CB9C-0806A4AF2880}"/>
              </a:ext>
            </a:extLst>
          </p:cNvPr>
          <p:cNvSpPr>
            <a:spLocks noGrp="1"/>
          </p:cNvSpPr>
          <p:nvPr>
            <p:ph type="sldNum" sz="quarter" idx="12"/>
          </p:nvPr>
        </p:nvSpPr>
        <p:spPr/>
        <p:txBody>
          <a:bodyPr/>
          <a:lstStyle/>
          <a:p>
            <a:fld id="{CC057153-B650-4DEB-B370-79DDCFDCE934}" type="slidenum">
              <a:rPr lang="en-US" smtClean="0"/>
              <a:t>88</a:t>
            </a:fld>
            <a:endParaRPr lang="en-US"/>
          </a:p>
        </p:txBody>
      </p:sp>
      <p:sp>
        <p:nvSpPr>
          <p:cNvPr id="31" name="TextBox 30">
            <a:extLst>
              <a:ext uri="{FF2B5EF4-FFF2-40B4-BE49-F238E27FC236}">
                <a16:creationId xmlns:a16="http://schemas.microsoft.com/office/drawing/2014/main" id="{BF9A8060-F72C-8A82-64B7-C353BCEC8856}"/>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46680243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735E0-0B10-5513-AB91-B7833F78AA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CCF72C-C494-3F87-1825-4AA574115E44}"/>
              </a:ext>
            </a:extLst>
          </p:cNvPr>
          <p:cNvSpPr>
            <a:spLocks noGrp="1"/>
          </p:cNvSpPr>
          <p:nvPr>
            <p:ph type="title"/>
          </p:nvPr>
        </p:nvSpPr>
        <p:spPr/>
        <p:txBody>
          <a:bodyPr/>
          <a:lstStyle/>
          <a:p>
            <a:r>
              <a:rPr lang="en-US" dirty="0"/>
              <a:t>Practice Problems – Problem 1</a:t>
            </a:r>
          </a:p>
        </p:txBody>
      </p:sp>
      <p:sp>
        <p:nvSpPr>
          <p:cNvPr id="3" name="Content Placeholder 2">
            <a:extLst>
              <a:ext uri="{FF2B5EF4-FFF2-40B4-BE49-F238E27FC236}">
                <a16:creationId xmlns:a16="http://schemas.microsoft.com/office/drawing/2014/main" id="{D26F42EF-46F1-F749-A971-8A8AE2443708}"/>
              </a:ext>
            </a:extLst>
          </p:cNvPr>
          <p:cNvSpPr>
            <a:spLocks noGrp="1"/>
          </p:cNvSpPr>
          <p:nvPr>
            <p:ph idx="1"/>
          </p:nvPr>
        </p:nvSpPr>
        <p:spPr>
          <a:xfrm>
            <a:off x="612647" y="1715532"/>
            <a:ext cx="10917366" cy="4593828"/>
          </a:xfrm>
        </p:spPr>
        <p:txBody>
          <a:bodyPr>
            <a:normAutofit/>
          </a:bodyPr>
          <a:lstStyle/>
          <a:p>
            <a:pPr marL="228600" lvl="1" indent="0">
              <a:buNone/>
            </a:pPr>
            <a:r>
              <a:rPr lang="en-US" sz="2000" dirty="0"/>
              <a:t>Assuming x = 6, y = 2, z = 12. What would the following Python expressions evaluate to?</a:t>
            </a:r>
          </a:p>
          <a:p>
            <a:pPr lvl="1"/>
            <a:r>
              <a:rPr lang="en-US" sz="2000" dirty="0"/>
              <a:t>x == 10 or x &lt; 5</a:t>
            </a:r>
          </a:p>
          <a:p>
            <a:pPr lvl="1"/>
            <a:r>
              <a:rPr lang="en-US" sz="2000" dirty="0"/>
              <a:t>x != 7 and x &gt; 3</a:t>
            </a:r>
          </a:p>
          <a:p>
            <a:pPr lvl="1"/>
            <a:r>
              <a:rPr lang="en-US" sz="2000" dirty="0"/>
              <a:t>not (x &gt;= 5 and y &lt;= 2)</a:t>
            </a:r>
          </a:p>
          <a:p>
            <a:pPr lvl="1"/>
            <a:r>
              <a:rPr lang="en-US" sz="2000" dirty="0"/>
              <a:t>(x &lt; 0) or (x &gt;= 0)</a:t>
            </a:r>
          </a:p>
          <a:p>
            <a:pPr lvl="1"/>
            <a:r>
              <a:rPr lang="en-US" sz="2000" dirty="0"/>
              <a:t>not (x != x)</a:t>
            </a:r>
          </a:p>
          <a:p>
            <a:pPr lvl="1"/>
            <a:r>
              <a:rPr lang="en-US" sz="2000" dirty="0"/>
              <a:t>x &gt; 1 and (z / x) != 2</a:t>
            </a:r>
          </a:p>
          <a:p>
            <a:pPr lvl="1"/>
            <a:r>
              <a:rPr lang="en-US" sz="2000" dirty="0"/>
              <a:t>x &lt;= 0 or (z / x) == 1</a:t>
            </a:r>
          </a:p>
          <a:p>
            <a:pPr lvl="1"/>
            <a:r>
              <a:rPr lang="en-US" sz="2000" dirty="0"/>
              <a:t>x == 4 and y == 4</a:t>
            </a:r>
          </a:p>
        </p:txBody>
      </p:sp>
      <p:sp>
        <p:nvSpPr>
          <p:cNvPr id="30" name="Slide Number Placeholder 29">
            <a:extLst>
              <a:ext uri="{FF2B5EF4-FFF2-40B4-BE49-F238E27FC236}">
                <a16:creationId xmlns:a16="http://schemas.microsoft.com/office/drawing/2014/main" id="{7334DA5A-7CF2-B1BA-B929-D3213367387D}"/>
              </a:ext>
            </a:extLst>
          </p:cNvPr>
          <p:cNvSpPr>
            <a:spLocks noGrp="1"/>
          </p:cNvSpPr>
          <p:nvPr>
            <p:ph type="sldNum" sz="quarter" idx="12"/>
          </p:nvPr>
        </p:nvSpPr>
        <p:spPr/>
        <p:txBody>
          <a:bodyPr/>
          <a:lstStyle/>
          <a:p>
            <a:fld id="{CC057153-B650-4DEB-B370-79DDCFDCE934}" type="slidenum">
              <a:rPr lang="en-US" smtClean="0"/>
              <a:t>89</a:t>
            </a:fld>
            <a:endParaRPr lang="en-US"/>
          </a:p>
        </p:txBody>
      </p:sp>
      <p:sp>
        <p:nvSpPr>
          <p:cNvPr id="31" name="TextBox 30">
            <a:extLst>
              <a:ext uri="{FF2B5EF4-FFF2-40B4-BE49-F238E27FC236}">
                <a16:creationId xmlns:a16="http://schemas.microsoft.com/office/drawing/2014/main" id="{DF71B2E0-1B88-28AB-F8A3-D31E846C2863}"/>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9487550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70F8D-912D-6247-520E-2E829C24DCC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79957-18D8-FA12-A507-B75347AD5E2E}"/>
              </a:ext>
            </a:extLst>
          </p:cNvPr>
          <p:cNvSpPr>
            <a:spLocks noGrp="1"/>
          </p:cNvSpPr>
          <p:nvPr>
            <p:ph idx="1"/>
          </p:nvPr>
        </p:nvSpPr>
        <p:spPr>
          <a:xfrm>
            <a:off x="612648" y="1387779"/>
            <a:ext cx="11187466" cy="5247785"/>
          </a:xfrm>
        </p:spPr>
        <p:txBody>
          <a:bodyPr vert="horz" lIns="91440" tIns="45720" rIns="91440" bIns="45720" rtlCol="0">
            <a:noAutofit/>
          </a:bodyPr>
          <a:lstStyle/>
          <a:p>
            <a:pPr>
              <a:lnSpc>
                <a:spcPct val="110000"/>
              </a:lnSpc>
            </a:pPr>
            <a:r>
              <a:rPr lang="en-US" dirty="0"/>
              <a:t>Rewrite the following code to make it cleaner and avoid the use of nested if statements:</a:t>
            </a:r>
            <a:endParaRPr lang="en-US" sz="1800" dirty="0"/>
          </a:p>
          <a:p>
            <a:pPr marL="0" indent="0">
              <a:lnSpc>
                <a:spcPct val="110000"/>
              </a:lnSpc>
              <a:buNone/>
            </a:pPr>
            <a:r>
              <a:rPr lang="en-US" sz="1800" dirty="0">
                <a:solidFill>
                  <a:prstClr val="black"/>
                </a:solidFill>
                <a:latin typeface="Monaco" pitchFamily="2" charset="77"/>
              </a:rPr>
              <a:t>def </a:t>
            </a:r>
            <a:r>
              <a:rPr lang="en-US" sz="1800" dirty="0" err="1">
                <a:solidFill>
                  <a:prstClr val="black"/>
                </a:solidFill>
                <a:latin typeface="Monaco" pitchFamily="2" charset="77"/>
              </a:rPr>
              <a:t>get_discount</a:t>
            </a:r>
            <a:r>
              <a:rPr lang="en-US" sz="1800" dirty="0">
                <a:solidFill>
                  <a:prstClr val="black"/>
                </a:solidFill>
                <a:latin typeface="Monaco" pitchFamily="2" charset="77"/>
              </a:rPr>
              <a:t>(member, </a:t>
            </a:r>
            <a:r>
              <a:rPr lang="en-US" sz="1800" dirty="0" err="1">
                <a:solidFill>
                  <a:prstClr val="black"/>
                </a:solidFill>
                <a:latin typeface="Monaco" pitchFamily="2" charset="77"/>
              </a:rPr>
              <a:t>purchase_amount</a:t>
            </a:r>
            <a:r>
              <a:rPr lang="en-US" sz="1800" dirty="0">
                <a:solidFill>
                  <a:prstClr val="black"/>
                </a:solidFill>
                <a:latin typeface="Monaco" pitchFamily="2" charset="77"/>
              </a:rPr>
              <a:t>): </a:t>
            </a:r>
            <a:br>
              <a:rPr lang="en-US" sz="1800" dirty="0">
                <a:solidFill>
                  <a:prstClr val="black"/>
                </a:solidFill>
                <a:latin typeface="Monaco" pitchFamily="2" charset="77"/>
              </a:rPr>
            </a:br>
            <a:r>
              <a:rPr lang="en-US" sz="1800" dirty="0">
                <a:solidFill>
                  <a:prstClr val="black"/>
                </a:solidFill>
                <a:latin typeface="Monaco" pitchFamily="2" charset="77"/>
              </a:rPr>
              <a:t>	if member == True:</a:t>
            </a:r>
            <a:br>
              <a:rPr lang="en-US" sz="1800" dirty="0">
                <a:solidFill>
                  <a:prstClr val="black"/>
                </a:solidFill>
                <a:latin typeface="Monaco" pitchFamily="2" charset="77"/>
              </a:rPr>
            </a:br>
            <a:r>
              <a:rPr lang="en-US" sz="1800" dirty="0">
                <a:solidFill>
                  <a:prstClr val="black"/>
                </a:solidFill>
                <a:latin typeface="Monaco" pitchFamily="2" charset="77"/>
              </a:rPr>
              <a:t>		if </a:t>
            </a:r>
            <a:r>
              <a:rPr lang="en-US" sz="1800" dirty="0" err="1">
                <a:solidFill>
                  <a:prstClr val="black"/>
                </a:solidFill>
                <a:latin typeface="Monaco" pitchFamily="2" charset="77"/>
              </a:rPr>
              <a:t>purchase_amount</a:t>
            </a:r>
            <a:r>
              <a:rPr lang="en-US" sz="1800" dirty="0">
                <a:solidFill>
                  <a:prstClr val="black"/>
                </a:solidFill>
                <a:latin typeface="Monaco" pitchFamily="2" charset="77"/>
              </a:rPr>
              <a:t> &gt; 100:</a:t>
            </a:r>
            <a:br>
              <a:rPr lang="en-US" sz="1800" dirty="0">
                <a:solidFill>
                  <a:prstClr val="black"/>
                </a:solidFill>
                <a:latin typeface="Monaco" pitchFamily="2" charset="77"/>
              </a:rPr>
            </a:br>
            <a:r>
              <a:rPr lang="en-US" sz="1800" dirty="0">
                <a:solidFill>
                  <a:prstClr val="black"/>
                </a:solidFill>
                <a:latin typeface="Monaco" pitchFamily="2" charset="77"/>
              </a:rPr>
              <a:t>			return "Discount applied"</a:t>
            </a:r>
            <a:br>
              <a:rPr lang="en-US" sz="1800" dirty="0">
                <a:solidFill>
                  <a:prstClr val="black"/>
                </a:solidFill>
                <a:latin typeface="Monaco" pitchFamily="2" charset="77"/>
              </a:rPr>
            </a:br>
            <a:r>
              <a:rPr lang="en-US" sz="1800" dirty="0">
                <a:solidFill>
                  <a:prstClr val="black"/>
                </a:solidFill>
                <a:latin typeface="Monaco" pitchFamily="2" charset="77"/>
              </a:rPr>
              <a:t>		else:</a:t>
            </a:r>
            <a:br>
              <a:rPr lang="en-US" sz="1800" dirty="0">
                <a:solidFill>
                  <a:prstClr val="black"/>
                </a:solidFill>
                <a:latin typeface="Monaco" pitchFamily="2" charset="77"/>
              </a:rPr>
            </a:br>
            <a:r>
              <a:rPr lang="en-US" sz="1800" dirty="0">
                <a:solidFill>
                  <a:prstClr val="black"/>
                </a:solidFill>
                <a:latin typeface="Monaco" pitchFamily="2" charset="77"/>
              </a:rPr>
              <a:t>			return "No discount"</a:t>
            </a:r>
            <a:br>
              <a:rPr lang="en-US" sz="1800" dirty="0">
                <a:solidFill>
                  <a:prstClr val="black"/>
                </a:solidFill>
                <a:latin typeface="Monaco" pitchFamily="2" charset="77"/>
              </a:rPr>
            </a:br>
            <a:r>
              <a:rPr lang="en-US" sz="1800" dirty="0">
                <a:solidFill>
                  <a:prstClr val="black"/>
                </a:solidFill>
                <a:latin typeface="Monaco" pitchFamily="2" charset="77"/>
              </a:rPr>
              <a:t>	else:</a:t>
            </a:r>
            <a:br>
              <a:rPr lang="en-US" sz="1800" dirty="0">
                <a:solidFill>
                  <a:prstClr val="black"/>
                </a:solidFill>
                <a:latin typeface="Monaco" pitchFamily="2" charset="77"/>
              </a:rPr>
            </a:br>
            <a:r>
              <a:rPr lang="en-US" sz="1800" dirty="0">
                <a:solidFill>
                  <a:prstClr val="black"/>
                </a:solidFill>
                <a:latin typeface="Monaco" pitchFamily="2" charset="77"/>
              </a:rPr>
              <a:t>		if </a:t>
            </a:r>
            <a:r>
              <a:rPr lang="en-US" sz="1800" dirty="0" err="1">
                <a:solidFill>
                  <a:prstClr val="black"/>
                </a:solidFill>
                <a:latin typeface="Monaco" pitchFamily="2" charset="77"/>
              </a:rPr>
              <a:t>purchase_amount</a:t>
            </a:r>
            <a:r>
              <a:rPr lang="en-US" sz="1800" dirty="0">
                <a:solidFill>
                  <a:prstClr val="black"/>
                </a:solidFill>
                <a:latin typeface="Monaco" pitchFamily="2" charset="77"/>
              </a:rPr>
              <a:t> &gt; 200:</a:t>
            </a:r>
            <a:br>
              <a:rPr lang="en-US" sz="1800" dirty="0">
                <a:solidFill>
                  <a:prstClr val="black"/>
                </a:solidFill>
                <a:latin typeface="Monaco" pitchFamily="2" charset="77"/>
              </a:rPr>
            </a:br>
            <a:r>
              <a:rPr lang="en-US" sz="1800" dirty="0">
                <a:solidFill>
                  <a:prstClr val="black"/>
                </a:solidFill>
                <a:latin typeface="Monaco" pitchFamily="2" charset="77"/>
              </a:rPr>
              <a:t>			return "Discount applied"</a:t>
            </a:r>
            <a:br>
              <a:rPr lang="en-US" sz="1800" dirty="0">
                <a:solidFill>
                  <a:prstClr val="black"/>
                </a:solidFill>
                <a:latin typeface="Monaco" pitchFamily="2" charset="77"/>
              </a:rPr>
            </a:br>
            <a:r>
              <a:rPr lang="en-US" sz="1800" dirty="0">
                <a:solidFill>
                  <a:prstClr val="black"/>
                </a:solidFill>
                <a:latin typeface="Monaco" pitchFamily="2" charset="77"/>
              </a:rPr>
              <a:t>		else:</a:t>
            </a:r>
            <a:br>
              <a:rPr lang="en-US" sz="1800" dirty="0">
                <a:solidFill>
                  <a:prstClr val="black"/>
                </a:solidFill>
                <a:latin typeface="Monaco" pitchFamily="2" charset="77"/>
              </a:rPr>
            </a:br>
            <a:r>
              <a:rPr lang="en-US" sz="1800" dirty="0">
                <a:solidFill>
                  <a:prstClr val="black"/>
                </a:solidFill>
                <a:latin typeface="Monaco" pitchFamily="2" charset="77"/>
              </a:rPr>
              <a:t>			return "No discount" </a:t>
            </a:r>
          </a:p>
          <a:p>
            <a:pPr marL="0" indent="0">
              <a:lnSpc>
                <a:spcPct val="110000"/>
              </a:lnSpc>
              <a:buNone/>
            </a:pPr>
            <a:r>
              <a:rPr lang="en-US" sz="1800" dirty="0">
                <a:solidFill>
                  <a:prstClr val="black"/>
                </a:solidFill>
                <a:latin typeface="Monaco" pitchFamily="2" charset="77"/>
              </a:rPr>
              <a:t>print(</a:t>
            </a:r>
            <a:r>
              <a:rPr lang="en-US" sz="1800" dirty="0" err="1">
                <a:solidFill>
                  <a:prstClr val="black"/>
                </a:solidFill>
                <a:latin typeface="Monaco" pitchFamily="2" charset="77"/>
              </a:rPr>
              <a:t>get_discount</a:t>
            </a:r>
            <a:r>
              <a:rPr lang="en-US" sz="1800" dirty="0">
                <a:solidFill>
                  <a:prstClr val="black"/>
                </a:solidFill>
                <a:latin typeface="Monaco" pitchFamily="2" charset="77"/>
              </a:rPr>
              <a:t>(True, 120)) # Expected: "Discount applied" print(</a:t>
            </a:r>
            <a:r>
              <a:rPr lang="en-US" sz="1800" dirty="0" err="1">
                <a:solidFill>
                  <a:prstClr val="black"/>
                </a:solidFill>
                <a:latin typeface="Monaco" pitchFamily="2" charset="77"/>
              </a:rPr>
              <a:t>get_discount</a:t>
            </a:r>
            <a:r>
              <a:rPr lang="en-US" sz="1800" dirty="0">
                <a:solidFill>
                  <a:prstClr val="black"/>
                </a:solidFill>
                <a:latin typeface="Monaco" pitchFamily="2" charset="77"/>
              </a:rPr>
              <a:t>(True, 80)) # Expected: "No discount" print(</a:t>
            </a:r>
            <a:r>
              <a:rPr lang="en-US" sz="1800" dirty="0" err="1">
                <a:solidFill>
                  <a:prstClr val="black"/>
                </a:solidFill>
                <a:latin typeface="Monaco" pitchFamily="2" charset="77"/>
              </a:rPr>
              <a:t>get_discount</a:t>
            </a:r>
            <a:r>
              <a:rPr lang="en-US" sz="1800" dirty="0">
                <a:solidFill>
                  <a:prstClr val="black"/>
                </a:solidFill>
                <a:latin typeface="Monaco" pitchFamily="2" charset="77"/>
              </a:rPr>
              <a:t>(False, 220)) # Expected: "Discount applied" print(</a:t>
            </a:r>
            <a:r>
              <a:rPr lang="en-US" sz="1800" dirty="0" err="1">
                <a:solidFill>
                  <a:prstClr val="black"/>
                </a:solidFill>
                <a:latin typeface="Monaco" pitchFamily="2" charset="77"/>
              </a:rPr>
              <a:t>get_discount</a:t>
            </a:r>
            <a:r>
              <a:rPr lang="en-US" sz="1800" dirty="0">
                <a:solidFill>
                  <a:prstClr val="black"/>
                </a:solidFill>
                <a:latin typeface="Monaco" pitchFamily="2" charset="77"/>
              </a:rPr>
              <a:t>(False, 50)) # Expected: "No discount"</a:t>
            </a:r>
            <a:endParaRPr lang="en-US" dirty="0"/>
          </a:p>
        </p:txBody>
      </p:sp>
      <p:sp>
        <p:nvSpPr>
          <p:cNvPr id="10" name="Title 1">
            <a:extLst>
              <a:ext uri="{FF2B5EF4-FFF2-40B4-BE49-F238E27FC236}">
                <a16:creationId xmlns:a16="http://schemas.microsoft.com/office/drawing/2014/main" id="{7DDD5D1C-CE47-37F9-E8E0-6D97B84D54DC}"/>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Practice Problems – Problem 2</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37222AF0-7A66-641E-1ACE-64672F907191}"/>
              </a:ext>
            </a:extLst>
          </p:cNvPr>
          <p:cNvSpPr>
            <a:spLocks noGrp="1"/>
          </p:cNvSpPr>
          <p:nvPr>
            <p:ph type="sldNum" sz="quarter" idx="12"/>
          </p:nvPr>
        </p:nvSpPr>
        <p:spPr/>
        <p:txBody>
          <a:bodyPr/>
          <a:lstStyle/>
          <a:p>
            <a:fld id="{CC057153-B650-4DEB-B370-79DDCFDCE934}" type="slidenum">
              <a:rPr lang="en-US" smtClean="0"/>
              <a:t>90</a:t>
            </a:fld>
            <a:endParaRPr lang="en-US"/>
          </a:p>
        </p:txBody>
      </p:sp>
    </p:spTree>
    <p:extLst>
      <p:ext uri="{BB962C8B-B14F-4D97-AF65-F5344CB8AC3E}">
        <p14:creationId xmlns:p14="http://schemas.microsoft.com/office/powerpoint/2010/main" val="21887807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9C391-A8ED-D471-3755-9783877F55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FA6F19-B208-72A0-77B7-AFBF6A9B44DB}"/>
              </a:ext>
            </a:extLst>
          </p:cNvPr>
          <p:cNvSpPr>
            <a:spLocks noGrp="1"/>
          </p:cNvSpPr>
          <p:nvPr>
            <p:ph type="title"/>
          </p:nvPr>
        </p:nvSpPr>
        <p:spPr/>
        <p:txBody>
          <a:bodyPr/>
          <a:lstStyle/>
          <a:p>
            <a:r>
              <a:rPr lang="en-US" dirty="0"/>
              <a:t>Practice Problems – Problem 3</a:t>
            </a:r>
          </a:p>
        </p:txBody>
      </p:sp>
      <p:sp>
        <p:nvSpPr>
          <p:cNvPr id="3" name="Content Placeholder 2">
            <a:extLst>
              <a:ext uri="{FF2B5EF4-FFF2-40B4-BE49-F238E27FC236}">
                <a16:creationId xmlns:a16="http://schemas.microsoft.com/office/drawing/2014/main" id="{D3D0FA25-B522-C3F9-5179-8329DFF23D64}"/>
              </a:ext>
            </a:extLst>
          </p:cNvPr>
          <p:cNvSpPr>
            <a:spLocks noGrp="1"/>
          </p:cNvSpPr>
          <p:nvPr>
            <p:ph idx="1"/>
          </p:nvPr>
        </p:nvSpPr>
        <p:spPr>
          <a:xfrm>
            <a:off x="612647" y="1715532"/>
            <a:ext cx="10917366" cy="4593828"/>
          </a:xfrm>
        </p:spPr>
        <p:txBody>
          <a:bodyPr>
            <a:normAutofit/>
          </a:bodyPr>
          <a:lstStyle/>
          <a:p>
            <a:pPr lvl="1"/>
            <a:r>
              <a:rPr lang="en-US" dirty="0"/>
              <a:t>For each row, fill in the missing entries by converting the given number from its representation to every other equivalent representation.</a:t>
            </a:r>
          </a:p>
        </p:txBody>
      </p:sp>
      <p:sp>
        <p:nvSpPr>
          <p:cNvPr id="30" name="Slide Number Placeholder 29">
            <a:extLst>
              <a:ext uri="{FF2B5EF4-FFF2-40B4-BE49-F238E27FC236}">
                <a16:creationId xmlns:a16="http://schemas.microsoft.com/office/drawing/2014/main" id="{26FA9BB6-E731-AA09-11AA-FC7514C891C0}"/>
              </a:ext>
            </a:extLst>
          </p:cNvPr>
          <p:cNvSpPr>
            <a:spLocks noGrp="1"/>
          </p:cNvSpPr>
          <p:nvPr>
            <p:ph type="sldNum" sz="quarter" idx="12"/>
          </p:nvPr>
        </p:nvSpPr>
        <p:spPr/>
        <p:txBody>
          <a:bodyPr/>
          <a:lstStyle/>
          <a:p>
            <a:fld id="{CC057153-B650-4DEB-B370-79DDCFDCE934}" type="slidenum">
              <a:rPr lang="en-US" smtClean="0"/>
              <a:t>91</a:t>
            </a:fld>
            <a:endParaRPr lang="en-US"/>
          </a:p>
        </p:txBody>
      </p:sp>
      <p:sp>
        <p:nvSpPr>
          <p:cNvPr id="31" name="TextBox 30">
            <a:extLst>
              <a:ext uri="{FF2B5EF4-FFF2-40B4-BE49-F238E27FC236}">
                <a16:creationId xmlns:a16="http://schemas.microsoft.com/office/drawing/2014/main" id="{27D4B9E3-7D55-0B3B-C4A4-636CA4972351}"/>
              </a:ext>
            </a:extLst>
          </p:cNvPr>
          <p:cNvSpPr txBox="1"/>
          <p:nvPr/>
        </p:nvSpPr>
        <p:spPr>
          <a:xfrm>
            <a:off x="1997612" y="1097280"/>
            <a:ext cx="184731" cy="369332"/>
          </a:xfrm>
          <a:prstGeom prst="rect">
            <a:avLst/>
          </a:prstGeom>
          <a:noFill/>
        </p:spPr>
        <p:txBody>
          <a:bodyPr wrap="none" rtlCol="0">
            <a:spAutoFit/>
          </a:bodyPr>
          <a:lstStyle/>
          <a:p>
            <a:endParaRPr lang="en-US" dirty="0"/>
          </a:p>
        </p:txBody>
      </p:sp>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A274FE36-B58B-0B38-4A67-ADC28840F426}"/>
                  </a:ext>
                </a:extLst>
              </p:cNvPr>
              <p:cNvGraphicFramePr>
                <a:graphicFrameLocks noGrp="1"/>
              </p:cNvGraphicFramePr>
              <p:nvPr>
                <p:extLst>
                  <p:ext uri="{D42A27DB-BD31-4B8C-83A1-F6EECF244321}">
                    <p14:modId xmlns:p14="http://schemas.microsoft.com/office/powerpoint/2010/main" val="1517852829"/>
                  </p:ext>
                </p:extLst>
              </p:nvPr>
            </p:nvGraphicFramePr>
            <p:xfrm>
              <a:off x="2818952" y="2962111"/>
              <a:ext cx="6240969" cy="2170812"/>
            </p:xfrm>
            <a:graphic>
              <a:graphicData uri="http://schemas.openxmlformats.org/drawingml/2006/table">
                <a:tbl>
                  <a:tblPr firstRow="1" bandRow="1">
                    <a:tableStyleId>{00A15C55-8517-42AA-B614-E9B94910E393}</a:tableStyleId>
                  </a:tblPr>
                  <a:tblGrid>
                    <a:gridCol w="2080323">
                      <a:extLst>
                        <a:ext uri="{9D8B030D-6E8A-4147-A177-3AD203B41FA5}">
                          <a16:colId xmlns:a16="http://schemas.microsoft.com/office/drawing/2014/main" val="1396284860"/>
                        </a:ext>
                      </a:extLst>
                    </a:gridCol>
                    <a:gridCol w="2080323">
                      <a:extLst>
                        <a:ext uri="{9D8B030D-6E8A-4147-A177-3AD203B41FA5}">
                          <a16:colId xmlns:a16="http://schemas.microsoft.com/office/drawing/2014/main" val="2466899368"/>
                        </a:ext>
                      </a:extLst>
                    </a:gridCol>
                    <a:gridCol w="2080323">
                      <a:extLst>
                        <a:ext uri="{9D8B030D-6E8A-4147-A177-3AD203B41FA5}">
                          <a16:colId xmlns:a16="http://schemas.microsoft.com/office/drawing/2014/main" val="1472037275"/>
                        </a:ext>
                      </a:extLst>
                    </a:gridCol>
                  </a:tblGrid>
                  <a:tr h="310116">
                    <a:tc>
                      <a:txBody>
                        <a:bodyPr/>
                        <a:lstStyle/>
                        <a:p>
                          <a:pPr algn="ctr"/>
                          <a:r>
                            <a:rPr lang="en-US" sz="1200" dirty="0"/>
                            <a:t>Binary</a:t>
                          </a:r>
                        </a:p>
                      </a:txBody>
                      <a:tcPr/>
                    </a:tc>
                    <a:tc>
                      <a:txBody>
                        <a:bodyPr/>
                        <a:lstStyle/>
                        <a:p>
                          <a:pPr algn="ctr"/>
                          <a:r>
                            <a:rPr lang="en-US" sz="1200" dirty="0"/>
                            <a:t>Decimal</a:t>
                          </a:r>
                        </a:p>
                      </a:txBody>
                      <a:tcPr/>
                    </a:tc>
                    <a:tc>
                      <a:txBody>
                        <a:bodyPr/>
                        <a:lstStyle/>
                        <a:p>
                          <a:pPr algn="ctr"/>
                          <a:r>
                            <a:rPr lang="en-US" sz="1200" dirty="0"/>
                            <a:t>Hexadecimal</a:t>
                          </a:r>
                        </a:p>
                      </a:txBody>
                      <a:tcPr/>
                    </a:tc>
                    <a:extLst>
                      <a:ext uri="{0D108BD9-81ED-4DB2-BD59-A6C34878D82A}">
                        <a16:rowId xmlns:a16="http://schemas.microsoft.com/office/drawing/2014/main" val="2131602632"/>
                      </a:ext>
                    </a:extLst>
                  </a:tr>
                  <a:tr h="310116">
                    <a:tc>
                      <a:txBody>
                        <a:bodyPr/>
                        <a:lstStyle/>
                        <a:p>
                          <a:pPr algn="ctr"/>
                          <a:endParaRPr lang="en-US" sz="1200" dirty="0"/>
                        </a:p>
                      </a:txBody>
                      <a:tcPr/>
                    </a:tc>
                    <a:tc>
                      <a:txBody>
                        <a:bodyPr/>
                        <a:lstStyle/>
                        <a:p>
                          <a:pPr algn="ctr"/>
                          <a14:m>
                            <m:oMathPara xmlns:m="http://schemas.openxmlformats.org/officeDocument/2006/math">
                              <m:oMath>
                                <m:sSub>
                                  <m:sSubPr>
                                    <m:ctrlPr>
                                      <a:rPr lang="en-US" sz="1200" i="1" dirty="0" smtClean="0">
                                        <a:latin typeface="Cambria Math" panose="02040503050406030204" pitchFamily="18" charset="0"/>
                                      </a:rPr>
                                    </m:ctrlPr>
                                  </m:sSubPr>
                                  <m:e>
                                    <m:r>
                                      <a:rPr lang="en-US" sz="1200" i="1" dirty="0" smtClean="0">
                                        <a:latin typeface="Cambria Math" panose="02040503050406030204" pitchFamily="18" charset="0"/>
                                      </a:rPr>
                                      <m:t>39</m:t>
                                    </m:r>
                                  </m:e>
                                  <m:sub>
                                    <m:r>
                                      <a:rPr lang="en-US" sz="1200" b="0" i="1" dirty="0" smtClean="0">
                                        <a:latin typeface="Cambria Math" panose="02040503050406030204" pitchFamily="18" charset="0"/>
                                      </a:rPr>
                                      <m:t>10</m:t>
                                    </m:r>
                                  </m:sub>
                                </m:sSub>
                              </m:oMath>
                            </m:oMathPara>
                          </a14:m>
                          <a:endParaRPr lang="en-US" sz="1200" dirty="0"/>
                        </a:p>
                      </a:txBody>
                      <a:tcPr/>
                    </a:tc>
                    <a:tc>
                      <a:txBody>
                        <a:bodyPr/>
                        <a:lstStyle/>
                        <a:p>
                          <a:pPr algn="ctr"/>
                          <a:endParaRPr lang="en-US" sz="1200" dirty="0"/>
                        </a:p>
                      </a:txBody>
                      <a:tcPr/>
                    </a:tc>
                    <a:extLst>
                      <a:ext uri="{0D108BD9-81ED-4DB2-BD59-A6C34878D82A}">
                        <a16:rowId xmlns:a16="http://schemas.microsoft.com/office/drawing/2014/main" val="614114445"/>
                      </a:ext>
                    </a:extLst>
                  </a:tr>
                  <a:tr h="310116">
                    <a:tc>
                      <a:txBody>
                        <a:bodyPr/>
                        <a:lstStyle/>
                        <a:p>
                          <a:pPr algn="ctr"/>
                          <a14:m>
                            <m:oMathPara xmlns:m="http://schemas.openxmlformats.org/officeDocument/2006/math">
                              <m:oMath>
                                <m:sSub>
                                  <m:sSubPr>
                                    <m:ctrlPr>
                                      <a:rPr lang="en-US" sz="1200" i="1" dirty="0" smtClean="0">
                                        <a:latin typeface="Cambria Math" panose="02040503050406030204" pitchFamily="18" charset="0"/>
                                      </a:rPr>
                                    </m:ctrlPr>
                                  </m:sSubPr>
                                  <m:e>
                                    <m:r>
                                      <a:rPr lang="en-US" sz="1200" i="1" dirty="0" smtClean="0">
                                        <a:latin typeface="Cambria Math" panose="02040503050406030204" pitchFamily="18" charset="0"/>
                                      </a:rPr>
                                      <m:t>100111010</m:t>
                                    </m:r>
                                  </m:e>
                                  <m:sub>
                                    <m:r>
                                      <a:rPr lang="en-US" sz="1200" b="0" i="1" dirty="0" smtClean="0">
                                        <a:latin typeface="Cambria Math" panose="02040503050406030204" pitchFamily="18" charset="0"/>
                                      </a:rPr>
                                      <m:t>2</m:t>
                                    </m:r>
                                  </m:sub>
                                </m:sSub>
                              </m:oMath>
                            </m:oMathPara>
                          </a14:m>
                          <a:endParaRPr/>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val="3063228719"/>
                      </a:ext>
                    </a:extLst>
                  </a:tr>
                  <a:tr h="310116">
                    <a:tc>
                      <a:txBody>
                        <a:bodyPr/>
                        <a:lstStyle/>
                        <a:p>
                          <a:pPr algn="ctr"/>
                          <a:endParaRPr lang="en-US" sz="1200" dirty="0"/>
                        </a:p>
                      </a:txBody>
                      <a:tcPr/>
                    </a:tc>
                    <a:tc>
                      <a:txBody>
                        <a:bodyPr/>
                        <a:lstStyle/>
                        <a:p>
                          <a:pPr algn="ctr"/>
                          <a:endParaRPr lang="en-US" sz="12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1200" i="1" dirty="0" smtClean="0">
                                    <a:latin typeface="Cambria Math" panose="02040503050406030204" pitchFamily="18" charset="0"/>
                                  </a:rPr>
                                  <m:t>𝐵𝐴𝐷</m:t>
                                </m:r>
                                <m:sSub>
                                  <m:sSubPr>
                                    <m:ctrlPr>
                                      <a:rPr lang="en-US" sz="1200" b="0" i="1" dirty="0" smtClean="0">
                                        <a:latin typeface="Cambria Math" panose="02040503050406030204" pitchFamily="18" charset="0"/>
                                      </a:rPr>
                                    </m:ctrlPr>
                                  </m:sSubPr>
                                  <m:e>
                                    <m:r>
                                      <a:rPr lang="en-US" sz="1200" b="0" i="1" dirty="0" smtClean="0">
                                        <a:latin typeface="Cambria Math" panose="02040503050406030204" pitchFamily="18" charset="0"/>
                                      </a:rPr>
                                      <m:t>𝐸</m:t>
                                    </m:r>
                                  </m:e>
                                  <m:sub>
                                    <m:r>
                                      <a:rPr lang="en-US" sz="1200" b="0" i="1" dirty="0" smtClean="0">
                                        <a:latin typeface="Cambria Math" panose="02040503050406030204" pitchFamily="18" charset="0"/>
                                      </a:rPr>
                                      <m:t>16</m:t>
                                    </m:r>
                                  </m:sub>
                                </m:sSub>
                              </m:oMath>
                            </m:oMathPara>
                          </a14:m>
                          <a:endParaRPr lang="en-US" sz="1200" dirty="0"/>
                        </a:p>
                      </a:txBody>
                      <a:tcPr/>
                    </a:tc>
                    <a:extLst>
                      <a:ext uri="{0D108BD9-81ED-4DB2-BD59-A6C34878D82A}">
                        <a16:rowId xmlns:a16="http://schemas.microsoft.com/office/drawing/2014/main" val="1068365532"/>
                      </a:ext>
                    </a:extLst>
                  </a:tr>
                  <a:tr h="310116">
                    <a:tc>
                      <a:txBody>
                        <a:bodyPr/>
                        <a:lstStyle/>
                        <a:p>
                          <a:pPr algn="ctr"/>
                          <a:endParaRPr lang="en-US" sz="1200" dirty="0"/>
                        </a:p>
                      </a:txBody>
                      <a:tcPr/>
                    </a:tc>
                    <a:tc>
                      <a:txBody>
                        <a:bodyPr/>
                        <a:lstStyle/>
                        <a:p>
                          <a:pPr algn="ctr"/>
                          <a14:m>
                            <m:oMathPara xmlns:m="http://schemas.openxmlformats.org/officeDocument/2006/math">
                              <m:oMath>
                                <m:sSub>
                                  <m:sSubPr>
                                    <m:ctrlPr>
                                      <a:rPr lang="en-US" sz="1200" i="1" dirty="0" smtClean="0">
                                        <a:latin typeface="Cambria Math" panose="02040503050406030204" pitchFamily="18" charset="0"/>
                                      </a:rPr>
                                    </m:ctrlPr>
                                  </m:sSubPr>
                                  <m:e>
                                    <m:r>
                                      <a:rPr lang="en-US" sz="1200" i="1" dirty="0" smtClean="0">
                                        <a:latin typeface="Cambria Math" panose="02040503050406030204" pitchFamily="18" charset="0"/>
                                      </a:rPr>
                                      <m:t>47</m:t>
                                    </m:r>
                                  </m:e>
                                  <m:sub>
                                    <m:r>
                                      <a:rPr lang="en-US" sz="1200" b="0" i="1" dirty="0" smtClean="0">
                                        <a:latin typeface="Cambria Math" panose="02040503050406030204" pitchFamily="18" charset="0"/>
                                      </a:rPr>
                                      <m:t>10</m:t>
                                    </m:r>
                                  </m:sub>
                                </m:sSub>
                              </m:oMath>
                            </m:oMathPara>
                          </a14:m>
                          <a:endParaRPr lang="en-US" sz="1200" b="0" dirty="0"/>
                        </a:p>
                      </a:txBody>
                      <a:tcPr/>
                    </a:tc>
                    <a:tc>
                      <a:txBody>
                        <a:bodyPr/>
                        <a:lstStyle/>
                        <a:p>
                          <a:pPr algn="ctr"/>
                          <a:endParaRPr lang="en-US" sz="1200" dirty="0"/>
                        </a:p>
                      </a:txBody>
                      <a:tcPr/>
                    </a:tc>
                    <a:extLst>
                      <a:ext uri="{0D108BD9-81ED-4DB2-BD59-A6C34878D82A}">
                        <a16:rowId xmlns:a16="http://schemas.microsoft.com/office/drawing/2014/main" val="1316670216"/>
                      </a:ext>
                    </a:extLst>
                  </a:tr>
                  <a:tr h="310116">
                    <a:tc>
                      <a:txBody>
                        <a:bodyPr/>
                        <a:lstStyle/>
                        <a:p>
                          <a:pPr algn="ctr"/>
                          <a14:m>
                            <m:oMathPara xmlns:m="http://schemas.openxmlformats.org/officeDocument/2006/math">
                              <m:oMath>
                                <m:sSub>
                                  <m:sSubPr>
                                    <m:ctrlPr>
                                      <a:rPr lang="en-US" sz="1200" i="1" dirty="0" smtClean="0">
                                        <a:latin typeface="Cambria Math" panose="02040503050406030204" pitchFamily="18" charset="0"/>
                                      </a:rPr>
                                    </m:ctrlPr>
                                  </m:sSubPr>
                                  <m:e>
                                    <m:r>
                                      <a:rPr lang="en-US" sz="1200" i="1" dirty="0" smtClean="0">
                                        <a:latin typeface="Cambria Math" panose="02040503050406030204" pitchFamily="18" charset="0"/>
                                      </a:rPr>
                                      <m:t>101100111</m:t>
                                    </m:r>
                                  </m:e>
                                  <m:sub>
                                    <m:r>
                                      <a:rPr lang="en-US" sz="1200" b="0" i="1" dirty="0" smtClean="0">
                                        <a:latin typeface="Cambria Math" panose="02040503050406030204" pitchFamily="18" charset="0"/>
                                      </a:rPr>
                                      <m:t>2</m:t>
                                    </m:r>
                                  </m:sub>
                                </m:sSub>
                              </m:oMath>
                            </m:oMathPara>
                          </a14:m>
                          <a:endParaRPr/>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val="1472130258"/>
                      </a:ext>
                    </a:extLst>
                  </a:tr>
                  <a:tr h="310116">
                    <a:tc>
                      <a:txBody>
                        <a:bodyPr/>
                        <a:lstStyle/>
                        <a:p>
                          <a:pPr algn="ctr"/>
                          <a:endParaRPr lang="en-US" sz="1200" dirty="0"/>
                        </a:p>
                      </a:txBody>
                      <a:tcPr/>
                    </a:tc>
                    <a:tc>
                      <a:txBody>
                        <a:bodyPr/>
                        <a:lstStyle/>
                        <a:p>
                          <a:pPr algn="ctr"/>
                          <a:endParaRPr lang="en-US" sz="1200" dirty="0"/>
                        </a:p>
                      </a:txBody>
                      <a:tcPr/>
                    </a:tc>
                    <a:tc>
                      <a:txBody>
                        <a:bodyPr/>
                        <a:lstStyle/>
                        <a:p>
                          <a:pPr algn="ctr"/>
                          <a14:m>
                            <m:oMathPara xmlns:m="http://schemas.openxmlformats.org/officeDocument/2006/math">
                              <m:oMath>
                                <m:r>
                                  <a:rPr lang="en-US" sz="1200" i="1" dirty="0" smtClean="0">
                                    <a:latin typeface="Cambria Math" panose="02040503050406030204" pitchFamily="18" charset="0"/>
                                  </a:rPr>
                                  <m:t>𝐶</m:t>
                                </m:r>
                                <m:r>
                                  <a:rPr lang="en-US" sz="1200" i="1" dirty="0" smtClean="0">
                                    <a:latin typeface="Cambria Math" panose="02040503050406030204" pitchFamily="18" charset="0"/>
                                  </a:rPr>
                                  <m:t>0</m:t>
                                </m:r>
                                <m:r>
                                  <a:rPr lang="en-US" sz="1200" i="1" dirty="0" smtClean="0">
                                    <a:latin typeface="Cambria Math" panose="02040503050406030204" pitchFamily="18" charset="0"/>
                                  </a:rPr>
                                  <m:t>𝐹𝐹𝐸</m:t>
                                </m:r>
                                <m:sSub>
                                  <m:sSubPr>
                                    <m:ctrlPr>
                                      <a:rPr lang="en-US" sz="1200" i="1" dirty="0" smtClean="0">
                                        <a:latin typeface="Cambria Math" panose="02040503050406030204" pitchFamily="18" charset="0"/>
                                      </a:rPr>
                                    </m:ctrlPr>
                                  </m:sSubPr>
                                  <m:e>
                                    <m:r>
                                      <a:rPr lang="en-US" sz="1200" i="1" dirty="0" smtClean="0">
                                        <a:latin typeface="Cambria Math" panose="02040503050406030204" pitchFamily="18" charset="0"/>
                                      </a:rPr>
                                      <m:t>𝐸</m:t>
                                    </m:r>
                                  </m:e>
                                  <m:sub>
                                    <m:r>
                                      <a:rPr lang="en-US" sz="1200" b="0" i="1" dirty="0" smtClean="0">
                                        <a:latin typeface="Cambria Math" panose="02040503050406030204" pitchFamily="18" charset="0"/>
                                      </a:rPr>
                                      <m:t>16</m:t>
                                    </m:r>
                                  </m:sub>
                                </m:sSub>
                              </m:oMath>
                            </m:oMathPara>
                          </a14:m>
                          <a:endParaRPr lang="en-US" sz="1200" dirty="0"/>
                        </a:p>
                      </a:txBody>
                      <a:tcPr/>
                    </a:tc>
                    <a:extLst>
                      <a:ext uri="{0D108BD9-81ED-4DB2-BD59-A6C34878D82A}">
                        <a16:rowId xmlns:a16="http://schemas.microsoft.com/office/drawing/2014/main" val="1838910750"/>
                      </a:ext>
                    </a:extLst>
                  </a:tr>
                </a:tbl>
              </a:graphicData>
            </a:graphic>
          </p:graphicFrame>
        </mc:Choice>
        <mc:Fallback xmlns="">
          <p:graphicFrame>
            <p:nvGraphicFramePr>
              <p:cNvPr id="8" name="Table 7">
                <a:extLst>
                  <a:ext uri="{FF2B5EF4-FFF2-40B4-BE49-F238E27FC236}">
                    <a16:creationId xmlns:a16="http://schemas.microsoft.com/office/drawing/2014/main" id="{A274FE36-B58B-0B38-4A67-ADC28840F426}"/>
                  </a:ext>
                </a:extLst>
              </p:cNvPr>
              <p:cNvGraphicFramePr>
                <a:graphicFrameLocks noGrp="1"/>
              </p:cNvGraphicFramePr>
              <p:nvPr>
                <p:extLst>
                  <p:ext uri="{D42A27DB-BD31-4B8C-83A1-F6EECF244321}">
                    <p14:modId xmlns:p14="http://schemas.microsoft.com/office/powerpoint/2010/main" val="1517852829"/>
                  </p:ext>
                </p:extLst>
              </p:nvPr>
            </p:nvGraphicFramePr>
            <p:xfrm>
              <a:off x="2818952" y="2962111"/>
              <a:ext cx="6240969" cy="2170812"/>
            </p:xfrm>
            <a:graphic>
              <a:graphicData uri="http://schemas.openxmlformats.org/drawingml/2006/table">
                <a:tbl>
                  <a:tblPr firstRow="1" bandRow="1">
                    <a:tableStyleId>{00A15C55-8517-42AA-B614-E9B94910E393}</a:tableStyleId>
                  </a:tblPr>
                  <a:tblGrid>
                    <a:gridCol w="2080323">
                      <a:extLst>
                        <a:ext uri="{9D8B030D-6E8A-4147-A177-3AD203B41FA5}">
                          <a16:colId xmlns:a16="http://schemas.microsoft.com/office/drawing/2014/main" val="1396284860"/>
                        </a:ext>
                      </a:extLst>
                    </a:gridCol>
                    <a:gridCol w="2080323">
                      <a:extLst>
                        <a:ext uri="{9D8B030D-6E8A-4147-A177-3AD203B41FA5}">
                          <a16:colId xmlns:a16="http://schemas.microsoft.com/office/drawing/2014/main" val="2466899368"/>
                        </a:ext>
                      </a:extLst>
                    </a:gridCol>
                    <a:gridCol w="2080323">
                      <a:extLst>
                        <a:ext uri="{9D8B030D-6E8A-4147-A177-3AD203B41FA5}">
                          <a16:colId xmlns:a16="http://schemas.microsoft.com/office/drawing/2014/main" val="1472037275"/>
                        </a:ext>
                      </a:extLst>
                    </a:gridCol>
                  </a:tblGrid>
                  <a:tr h="310116">
                    <a:tc>
                      <a:txBody>
                        <a:bodyPr/>
                        <a:lstStyle/>
                        <a:p>
                          <a:pPr algn="ctr"/>
                          <a:r>
                            <a:rPr lang="en-US" sz="1200" dirty="0"/>
                            <a:t>Binary</a:t>
                          </a:r>
                        </a:p>
                      </a:txBody>
                      <a:tcPr/>
                    </a:tc>
                    <a:tc>
                      <a:txBody>
                        <a:bodyPr/>
                        <a:lstStyle/>
                        <a:p>
                          <a:pPr algn="ctr"/>
                          <a:r>
                            <a:rPr lang="en-US" sz="1200" dirty="0"/>
                            <a:t>Decimal</a:t>
                          </a:r>
                        </a:p>
                      </a:txBody>
                      <a:tcPr/>
                    </a:tc>
                    <a:tc>
                      <a:txBody>
                        <a:bodyPr/>
                        <a:lstStyle/>
                        <a:p>
                          <a:pPr algn="ctr"/>
                          <a:r>
                            <a:rPr lang="en-US" sz="1200" dirty="0"/>
                            <a:t>Hexadecimal</a:t>
                          </a:r>
                        </a:p>
                      </a:txBody>
                      <a:tcPr/>
                    </a:tc>
                    <a:extLst>
                      <a:ext uri="{0D108BD9-81ED-4DB2-BD59-A6C34878D82A}">
                        <a16:rowId xmlns:a16="http://schemas.microsoft.com/office/drawing/2014/main" val="2131602632"/>
                      </a:ext>
                    </a:extLst>
                  </a:tr>
                  <a:tr h="310116">
                    <a:tc>
                      <a:txBody>
                        <a:bodyPr/>
                        <a:lstStyle/>
                        <a:p>
                          <a:pPr algn="ctr"/>
                          <a:endParaRPr lang="en-US" sz="1200" dirty="0"/>
                        </a:p>
                      </a:txBody>
                      <a:tcPr/>
                    </a:tc>
                    <a:tc>
                      <a:txBody>
                        <a:bodyPr/>
                        <a:lstStyle/>
                        <a:p>
                          <a:endParaRPr lang="en-US"/>
                        </a:p>
                      </a:txBody>
                      <a:tcPr>
                        <a:blipFill>
                          <a:blip r:embed="rId3"/>
                          <a:stretch>
                            <a:fillRect l="-99394" t="-108333" r="-100606" b="-516667"/>
                          </a:stretch>
                        </a:blipFill>
                      </a:tcPr>
                    </a:tc>
                    <a:tc>
                      <a:txBody>
                        <a:bodyPr/>
                        <a:lstStyle/>
                        <a:p>
                          <a:pPr algn="ctr"/>
                          <a:endParaRPr lang="en-US" sz="1200" dirty="0"/>
                        </a:p>
                      </a:txBody>
                      <a:tcPr/>
                    </a:tc>
                    <a:extLst>
                      <a:ext uri="{0D108BD9-81ED-4DB2-BD59-A6C34878D82A}">
                        <a16:rowId xmlns:a16="http://schemas.microsoft.com/office/drawing/2014/main" val="614114445"/>
                      </a:ext>
                    </a:extLst>
                  </a:tr>
                  <a:tr h="310116">
                    <a:tc>
                      <a:txBody>
                        <a:bodyPr/>
                        <a:lstStyle/>
                        <a:p>
                          <a:endParaRPr lang="en-US"/>
                        </a:p>
                      </a:txBody>
                      <a:tcPr>
                        <a:blipFill>
                          <a:blip r:embed="rId3"/>
                          <a:stretch>
                            <a:fillRect t="-200000" r="-201829" b="-396000"/>
                          </a:stretch>
                        </a:blipFill>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val="3063228719"/>
                      </a:ext>
                    </a:extLst>
                  </a:tr>
                  <a:tr h="310116">
                    <a:tc>
                      <a:txBody>
                        <a:bodyPr/>
                        <a:lstStyle/>
                        <a:p>
                          <a:pPr algn="ctr"/>
                          <a:endParaRPr lang="en-US" sz="1200" dirty="0"/>
                        </a:p>
                      </a:txBody>
                      <a:tcPr/>
                    </a:tc>
                    <a:tc>
                      <a:txBody>
                        <a:bodyPr/>
                        <a:lstStyle/>
                        <a:p>
                          <a:pPr algn="ctr"/>
                          <a:endParaRPr lang="en-US" sz="1200" dirty="0"/>
                        </a:p>
                      </a:txBody>
                      <a:tcPr/>
                    </a:tc>
                    <a:tc>
                      <a:txBody>
                        <a:bodyPr/>
                        <a:lstStyle/>
                        <a:p>
                          <a:endParaRPr lang="en-US"/>
                        </a:p>
                      </a:txBody>
                      <a:tcPr>
                        <a:blipFill>
                          <a:blip r:embed="rId3"/>
                          <a:stretch>
                            <a:fillRect l="-200610" t="-312500" r="-1220" b="-312500"/>
                          </a:stretch>
                        </a:blipFill>
                      </a:tcPr>
                    </a:tc>
                    <a:extLst>
                      <a:ext uri="{0D108BD9-81ED-4DB2-BD59-A6C34878D82A}">
                        <a16:rowId xmlns:a16="http://schemas.microsoft.com/office/drawing/2014/main" val="1068365532"/>
                      </a:ext>
                    </a:extLst>
                  </a:tr>
                  <a:tr h="310116">
                    <a:tc>
                      <a:txBody>
                        <a:bodyPr/>
                        <a:lstStyle/>
                        <a:p>
                          <a:pPr algn="ctr"/>
                          <a:endParaRPr lang="en-US" sz="1200" dirty="0"/>
                        </a:p>
                      </a:txBody>
                      <a:tcPr/>
                    </a:tc>
                    <a:tc>
                      <a:txBody>
                        <a:bodyPr/>
                        <a:lstStyle/>
                        <a:p>
                          <a:endParaRPr lang="en-US"/>
                        </a:p>
                      </a:txBody>
                      <a:tcPr>
                        <a:blipFill>
                          <a:blip r:embed="rId3"/>
                          <a:stretch>
                            <a:fillRect l="-99394" t="-396000" r="-100606" b="-200000"/>
                          </a:stretch>
                        </a:blipFill>
                      </a:tcPr>
                    </a:tc>
                    <a:tc>
                      <a:txBody>
                        <a:bodyPr/>
                        <a:lstStyle/>
                        <a:p>
                          <a:pPr algn="ctr"/>
                          <a:endParaRPr lang="en-US" sz="1200" dirty="0"/>
                        </a:p>
                      </a:txBody>
                      <a:tcPr/>
                    </a:tc>
                    <a:extLst>
                      <a:ext uri="{0D108BD9-81ED-4DB2-BD59-A6C34878D82A}">
                        <a16:rowId xmlns:a16="http://schemas.microsoft.com/office/drawing/2014/main" val="1316670216"/>
                      </a:ext>
                    </a:extLst>
                  </a:tr>
                  <a:tr h="310116">
                    <a:tc>
                      <a:txBody>
                        <a:bodyPr/>
                        <a:lstStyle/>
                        <a:p>
                          <a:endParaRPr lang="en-US"/>
                        </a:p>
                      </a:txBody>
                      <a:tcPr>
                        <a:blipFill>
                          <a:blip r:embed="rId3"/>
                          <a:stretch>
                            <a:fillRect t="-516667" r="-201829" b="-108333"/>
                          </a:stretch>
                        </a:blipFill>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val="1472130258"/>
                      </a:ext>
                    </a:extLst>
                  </a:tr>
                  <a:tr h="310116">
                    <a:tc>
                      <a:txBody>
                        <a:bodyPr/>
                        <a:lstStyle/>
                        <a:p>
                          <a:pPr algn="ctr"/>
                          <a:endParaRPr lang="en-US" sz="1200" dirty="0"/>
                        </a:p>
                      </a:txBody>
                      <a:tcPr/>
                    </a:tc>
                    <a:tc>
                      <a:txBody>
                        <a:bodyPr/>
                        <a:lstStyle/>
                        <a:p>
                          <a:pPr algn="ctr"/>
                          <a:endParaRPr lang="en-US" sz="1200" dirty="0"/>
                        </a:p>
                      </a:txBody>
                      <a:tcPr/>
                    </a:tc>
                    <a:tc>
                      <a:txBody>
                        <a:bodyPr/>
                        <a:lstStyle/>
                        <a:p>
                          <a:endParaRPr lang="en-US"/>
                        </a:p>
                      </a:txBody>
                      <a:tcPr>
                        <a:blipFill>
                          <a:blip r:embed="rId3"/>
                          <a:stretch>
                            <a:fillRect l="-200610" t="-592000" r="-1220" b="-4000"/>
                          </a:stretch>
                        </a:blipFill>
                      </a:tcPr>
                    </a:tc>
                    <a:extLst>
                      <a:ext uri="{0D108BD9-81ED-4DB2-BD59-A6C34878D82A}">
                        <a16:rowId xmlns:a16="http://schemas.microsoft.com/office/drawing/2014/main" val="1838910750"/>
                      </a:ext>
                    </a:extLst>
                  </a:tr>
                </a:tbl>
              </a:graphicData>
            </a:graphic>
          </p:graphicFrame>
        </mc:Fallback>
      </mc:AlternateContent>
    </p:spTree>
    <p:extLst>
      <p:ext uri="{BB962C8B-B14F-4D97-AF65-F5344CB8AC3E}">
        <p14:creationId xmlns:p14="http://schemas.microsoft.com/office/powerpoint/2010/main" val="11124423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7D182-8539-58F3-71B4-C32AA12697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E9F53F-D4D5-28BB-3615-F36FC6FFE218}"/>
              </a:ext>
            </a:extLst>
          </p:cNvPr>
          <p:cNvSpPr>
            <a:spLocks noGrp="1"/>
          </p:cNvSpPr>
          <p:nvPr>
            <p:ph type="title"/>
          </p:nvPr>
        </p:nvSpPr>
        <p:spPr/>
        <p:txBody>
          <a:bodyPr/>
          <a:lstStyle/>
          <a:p>
            <a:r>
              <a:rPr lang="en-US" dirty="0"/>
              <a:t>Practice Problem 1 – ANSWER</a:t>
            </a:r>
          </a:p>
        </p:txBody>
      </p:sp>
      <p:sp>
        <p:nvSpPr>
          <p:cNvPr id="3" name="Content Placeholder 2">
            <a:extLst>
              <a:ext uri="{FF2B5EF4-FFF2-40B4-BE49-F238E27FC236}">
                <a16:creationId xmlns:a16="http://schemas.microsoft.com/office/drawing/2014/main" id="{4E2635C6-2CD5-1918-809E-D2334A260882}"/>
              </a:ext>
            </a:extLst>
          </p:cNvPr>
          <p:cNvSpPr>
            <a:spLocks noGrp="1"/>
          </p:cNvSpPr>
          <p:nvPr>
            <p:ph idx="1"/>
          </p:nvPr>
        </p:nvSpPr>
        <p:spPr>
          <a:xfrm>
            <a:off x="612647" y="1715532"/>
            <a:ext cx="10917366" cy="4593828"/>
          </a:xfrm>
        </p:spPr>
        <p:txBody>
          <a:bodyPr>
            <a:normAutofit/>
          </a:bodyPr>
          <a:lstStyle/>
          <a:p>
            <a:pPr marL="228600" lvl="1" indent="0">
              <a:buNone/>
            </a:pPr>
            <a:r>
              <a:rPr lang="en-US" sz="2000" dirty="0"/>
              <a:t>Assuming x = 6, y = 2, z = 12. What would the following Python expressions evaluate to?</a:t>
            </a:r>
          </a:p>
          <a:p>
            <a:pPr lvl="1"/>
            <a:r>
              <a:rPr lang="en-US" sz="2000" dirty="0"/>
              <a:t>x == 10 or x &lt; 5 → 6 == 10 or 6 &lt; 5 → False or False → </a:t>
            </a:r>
            <a:r>
              <a:rPr lang="en-US" sz="2000" b="1" dirty="0"/>
              <a:t>False</a:t>
            </a:r>
            <a:endParaRPr lang="en-US" sz="2000" dirty="0"/>
          </a:p>
          <a:p>
            <a:pPr lvl="1"/>
            <a:r>
              <a:rPr lang="en-US" sz="2000" dirty="0"/>
              <a:t>x != 7 and x &gt; 3 → 6 != 7 and 6 &gt; 3 → True and True → </a:t>
            </a:r>
            <a:r>
              <a:rPr lang="en-US" sz="2000" b="1" dirty="0"/>
              <a:t>True</a:t>
            </a:r>
            <a:endParaRPr lang="en-US" sz="2000" dirty="0"/>
          </a:p>
          <a:p>
            <a:pPr lvl="1"/>
            <a:r>
              <a:rPr lang="en-US" sz="2000" dirty="0"/>
              <a:t>not (x &gt;= 5 and y &lt;= 2) → not (6 &gt;= 5 and 2 &lt;= 2) → not (True and True) → not True → </a:t>
            </a:r>
            <a:r>
              <a:rPr lang="en-US" sz="2000" b="1" dirty="0"/>
              <a:t>False</a:t>
            </a:r>
            <a:endParaRPr lang="en-US" sz="2000" dirty="0"/>
          </a:p>
          <a:p>
            <a:pPr lvl="1"/>
            <a:r>
              <a:rPr lang="en-US" sz="2000" dirty="0"/>
              <a:t>(x &lt; 0) or (x &gt;= 0) → 6 &lt; 0 or 6 &gt;= 0 → False or True → </a:t>
            </a:r>
            <a:r>
              <a:rPr lang="en-US" sz="2000" b="1" dirty="0"/>
              <a:t>True </a:t>
            </a:r>
            <a:r>
              <a:rPr lang="en-US" sz="2000" dirty="0"/>
              <a:t>(always true, no matter what x is)</a:t>
            </a:r>
          </a:p>
          <a:p>
            <a:pPr lvl="1"/>
            <a:r>
              <a:rPr lang="en-US" sz="2000" dirty="0"/>
              <a:t>not (x != x) → not False → </a:t>
            </a:r>
            <a:r>
              <a:rPr lang="en-US" sz="2000" b="1" dirty="0"/>
              <a:t>True </a:t>
            </a:r>
            <a:endParaRPr lang="en-US" sz="2000" dirty="0"/>
          </a:p>
          <a:p>
            <a:pPr lvl="1"/>
            <a:r>
              <a:rPr lang="en-US" sz="2000" dirty="0"/>
              <a:t>x &gt; 1 and (z / x) != 2 → 6 &gt; 1 and (12 / 6 != 2) → True and False → </a:t>
            </a:r>
            <a:r>
              <a:rPr lang="en-US" sz="2000" b="1" dirty="0"/>
              <a:t>False</a:t>
            </a:r>
            <a:endParaRPr lang="en-US" sz="2000" dirty="0"/>
          </a:p>
          <a:p>
            <a:pPr lvl="1"/>
            <a:r>
              <a:rPr lang="en-US" sz="2000" dirty="0"/>
              <a:t>x &lt;= 0 or (z / x) == 1 → 6 &lt;= 0 or (12 / 6 == 1) → False or False → </a:t>
            </a:r>
            <a:r>
              <a:rPr lang="en-US" sz="2000" b="1" dirty="0"/>
              <a:t>False</a:t>
            </a:r>
            <a:endParaRPr lang="en-US" sz="2000" dirty="0"/>
          </a:p>
          <a:p>
            <a:pPr lvl="1"/>
            <a:r>
              <a:rPr lang="en-US" sz="2000" dirty="0"/>
              <a:t>x == 4 and y == 4 → 6 == 4 and 2 == 4 → False and False → </a:t>
            </a:r>
            <a:r>
              <a:rPr lang="en-US" sz="2000" b="1" dirty="0"/>
              <a:t>False</a:t>
            </a:r>
            <a:endParaRPr lang="en-US" sz="2000" dirty="0"/>
          </a:p>
        </p:txBody>
      </p:sp>
      <p:sp>
        <p:nvSpPr>
          <p:cNvPr id="30" name="Slide Number Placeholder 29">
            <a:extLst>
              <a:ext uri="{FF2B5EF4-FFF2-40B4-BE49-F238E27FC236}">
                <a16:creationId xmlns:a16="http://schemas.microsoft.com/office/drawing/2014/main" id="{4FEB60A2-3880-CC9A-87B4-9858E4A5D9EB}"/>
              </a:ext>
            </a:extLst>
          </p:cNvPr>
          <p:cNvSpPr>
            <a:spLocks noGrp="1"/>
          </p:cNvSpPr>
          <p:nvPr>
            <p:ph type="sldNum" sz="quarter" idx="12"/>
          </p:nvPr>
        </p:nvSpPr>
        <p:spPr/>
        <p:txBody>
          <a:bodyPr/>
          <a:lstStyle/>
          <a:p>
            <a:fld id="{CC057153-B650-4DEB-B370-79DDCFDCE934}" type="slidenum">
              <a:rPr lang="en-US" smtClean="0"/>
              <a:t>92</a:t>
            </a:fld>
            <a:endParaRPr lang="en-US"/>
          </a:p>
        </p:txBody>
      </p:sp>
      <p:sp>
        <p:nvSpPr>
          <p:cNvPr id="31" name="TextBox 30">
            <a:extLst>
              <a:ext uri="{FF2B5EF4-FFF2-40B4-BE49-F238E27FC236}">
                <a16:creationId xmlns:a16="http://schemas.microsoft.com/office/drawing/2014/main" id="{2B9CC166-81DE-3DB9-0DD1-9C1B0EBAF5EC}"/>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8300725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6D17F-7BBF-59C0-6835-9ECFFE8CBE3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77650D-F91D-9F94-7790-DA9D1DC6AD98}"/>
              </a:ext>
            </a:extLst>
          </p:cNvPr>
          <p:cNvSpPr>
            <a:spLocks noGrp="1"/>
          </p:cNvSpPr>
          <p:nvPr>
            <p:ph idx="1"/>
          </p:nvPr>
        </p:nvSpPr>
        <p:spPr>
          <a:xfrm>
            <a:off x="612648" y="1387779"/>
            <a:ext cx="10966704" cy="5247785"/>
          </a:xfrm>
        </p:spPr>
        <p:txBody>
          <a:bodyPr vert="horz" lIns="91440" tIns="45720" rIns="91440" bIns="45720" rtlCol="0">
            <a:noAutofit/>
          </a:bodyPr>
          <a:lstStyle/>
          <a:p>
            <a:pPr>
              <a:lnSpc>
                <a:spcPct val="110000"/>
              </a:lnSpc>
            </a:pPr>
            <a:r>
              <a:rPr lang="en-US" dirty="0"/>
              <a:t>Rewrite the following code to make it cleaner and avoid the use of nested if statements:</a:t>
            </a:r>
            <a:endParaRPr lang="en-US" sz="1800" dirty="0"/>
          </a:p>
          <a:p>
            <a:pPr marL="0" indent="0">
              <a:lnSpc>
                <a:spcPct val="110000"/>
              </a:lnSpc>
              <a:buNone/>
            </a:pPr>
            <a:r>
              <a:rPr lang="en-US" sz="1800" dirty="0">
                <a:solidFill>
                  <a:prstClr val="black"/>
                </a:solidFill>
                <a:latin typeface="Monaco" pitchFamily="2" charset="77"/>
              </a:rPr>
              <a:t>def </a:t>
            </a:r>
            <a:r>
              <a:rPr lang="en-US" sz="1800" dirty="0" err="1">
                <a:solidFill>
                  <a:prstClr val="black"/>
                </a:solidFill>
                <a:latin typeface="Monaco" pitchFamily="2" charset="77"/>
              </a:rPr>
              <a:t>get_discount</a:t>
            </a:r>
            <a:r>
              <a:rPr lang="en-US" sz="1800" dirty="0">
                <a:solidFill>
                  <a:prstClr val="black"/>
                </a:solidFill>
                <a:latin typeface="Monaco" pitchFamily="2" charset="77"/>
              </a:rPr>
              <a:t>(member, </a:t>
            </a:r>
            <a:r>
              <a:rPr lang="en-US" sz="1800" dirty="0" err="1">
                <a:solidFill>
                  <a:prstClr val="black"/>
                </a:solidFill>
                <a:latin typeface="Monaco" pitchFamily="2" charset="77"/>
              </a:rPr>
              <a:t>purchase_amount</a:t>
            </a:r>
            <a:r>
              <a:rPr lang="en-US" sz="1800" dirty="0">
                <a:solidFill>
                  <a:prstClr val="black"/>
                </a:solidFill>
                <a:latin typeface="Monaco" pitchFamily="2" charset="77"/>
              </a:rPr>
              <a:t>): </a:t>
            </a:r>
            <a:br>
              <a:rPr lang="en-US" sz="1800" dirty="0">
                <a:solidFill>
                  <a:prstClr val="black"/>
                </a:solidFill>
                <a:latin typeface="Monaco" pitchFamily="2" charset="77"/>
              </a:rPr>
            </a:br>
            <a:r>
              <a:rPr lang="en-US" sz="1800" dirty="0">
                <a:solidFill>
                  <a:prstClr val="black"/>
                </a:solidFill>
                <a:latin typeface="Monaco" pitchFamily="2" charset="77"/>
              </a:rPr>
              <a:t>	if (</a:t>
            </a:r>
            <a:r>
              <a:rPr lang="en-US" sz="1800" dirty="0" err="1">
                <a:solidFill>
                  <a:prstClr val="black"/>
                </a:solidFill>
                <a:latin typeface="Monaco" pitchFamily="2" charset="77"/>
              </a:rPr>
              <a:t>purchase_amount</a:t>
            </a:r>
            <a:r>
              <a:rPr lang="en-US" sz="1800" dirty="0">
                <a:solidFill>
                  <a:prstClr val="black"/>
                </a:solidFill>
                <a:latin typeface="Monaco" pitchFamily="2" charset="77"/>
              </a:rPr>
              <a:t> &gt; 200) or (member and </a:t>
            </a:r>
            <a:r>
              <a:rPr lang="en-US" sz="1800" dirty="0" err="1">
                <a:solidFill>
                  <a:prstClr val="black"/>
                </a:solidFill>
                <a:latin typeface="Monaco" pitchFamily="2" charset="77"/>
              </a:rPr>
              <a:t>purchase_amount</a:t>
            </a:r>
            <a:r>
              <a:rPr lang="en-US" sz="1800" dirty="0">
                <a:solidFill>
                  <a:prstClr val="black"/>
                </a:solidFill>
                <a:latin typeface="Monaco" pitchFamily="2" charset="77"/>
              </a:rPr>
              <a:t> &gt; 100):</a:t>
            </a:r>
            <a:br>
              <a:rPr lang="en-US" sz="1800" dirty="0">
                <a:solidFill>
                  <a:prstClr val="black"/>
                </a:solidFill>
                <a:latin typeface="Monaco" pitchFamily="2" charset="77"/>
              </a:rPr>
            </a:br>
            <a:r>
              <a:rPr lang="en-US" sz="1800" dirty="0">
                <a:solidFill>
                  <a:prstClr val="black"/>
                </a:solidFill>
                <a:latin typeface="Monaco" pitchFamily="2" charset="77"/>
              </a:rPr>
              <a:t>		return "Discount applied"</a:t>
            </a:r>
            <a:br>
              <a:rPr lang="en-US" sz="1800" dirty="0">
                <a:solidFill>
                  <a:prstClr val="black"/>
                </a:solidFill>
                <a:latin typeface="Monaco" pitchFamily="2" charset="77"/>
              </a:rPr>
            </a:br>
            <a:r>
              <a:rPr lang="en-US" sz="1800" dirty="0">
                <a:solidFill>
                  <a:prstClr val="black"/>
                </a:solidFill>
                <a:latin typeface="Monaco" pitchFamily="2" charset="77"/>
              </a:rPr>
              <a:t>	else:</a:t>
            </a:r>
            <a:br>
              <a:rPr lang="en-US" sz="1800" dirty="0">
                <a:solidFill>
                  <a:prstClr val="black"/>
                </a:solidFill>
                <a:latin typeface="Monaco" pitchFamily="2" charset="77"/>
              </a:rPr>
            </a:br>
            <a:r>
              <a:rPr lang="en-US" sz="1800" dirty="0">
                <a:solidFill>
                  <a:prstClr val="black"/>
                </a:solidFill>
                <a:latin typeface="Monaco" pitchFamily="2" charset="77"/>
              </a:rPr>
              <a:t>		return "No discount"</a:t>
            </a:r>
          </a:p>
          <a:p>
            <a:pPr marL="0" indent="0">
              <a:lnSpc>
                <a:spcPct val="110000"/>
              </a:lnSpc>
              <a:buNone/>
            </a:pPr>
            <a:r>
              <a:rPr lang="en-US" sz="1800" dirty="0">
                <a:solidFill>
                  <a:prstClr val="black"/>
                </a:solidFill>
                <a:latin typeface="Monaco" pitchFamily="2" charset="77"/>
              </a:rPr>
              <a:t>print(</a:t>
            </a:r>
            <a:r>
              <a:rPr lang="en-US" sz="1800" dirty="0" err="1">
                <a:solidFill>
                  <a:prstClr val="black"/>
                </a:solidFill>
                <a:latin typeface="Monaco" pitchFamily="2" charset="77"/>
              </a:rPr>
              <a:t>get_discount</a:t>
            </a:r>
            <a:r>
              <a:rPr lang="en-US" sz="1800" dirty="0">
                <a:solidFill>
                  <a:prstClr val="black"/>
                </a:solidFill>
                <a:latin typeface="Monaco" pitchFamily="2" charset="77"/>
              </a:rPr>
              <a:t>(True, 120)) # Expected: "Discount applied" print(</a:t>
            </a:r>
            <a:r>
              <a:rPr lang="en-US" sz="1800" dirty="0" err="1">
                <a:solidFill>
                  <a:prstClr val="black"/>
                </a:solidFill>
                <a:latin typeface="Monaco" pitchFamily="2" charset="77"/>
              </a:rPr>
              <a:t>get_discount</a:t>
            </a:r>
            <a:r>
              <a:rPr lang="en-US" sz="1800" dirty="0">
                <a:solidFill>
                  <a:prstClr val="black"/>
                </a:solidFill>
                <a:latin typeface="Monaco" pitchFamily="2" charset="77"/>
              </a:rPr>
              <a:t>(True, 80)) # Expected: "No discount" print(</a:t>
            </a:r>
            <a:r>
              <a:rPr lang="en-US" sz="1800" dirty="0" err="1">
                <a:solidFill>
                  <a:prstClr val="black"/>
                </a:solidFill>
                <a:latin typeface="Monaco" pitchFamily="2" charset="77"/>
              </a:rPr>
              <a:t>get_discount</a:t>
            </a:r>
            <a:r>
              <a:rPr lang="en-US" sz="1800" dirty="0">
                <a:solidFill>
                  <a:prstClr val="black"/>
                </a:solidFill>
                <a:latin typeface="Monaco" pitchFamily="2" charset="77"/>
              </a:rPr>
              <a:t>(False, 220)) # Expected: "Discount applied" print(</a:t>
            </a:r>
            <a:r>
              <a:rPr lang="en-US" sz="1800" dirty="0" err="1">
                <a:solidFill>
                  <a:prstClr val="black"/>
                </a:solidFill>
                <a:latin typeface="Monaco" pitchFamily="2" charset="77"/>
              </a:rPr>
              <a:t>get_discount</a:t>
            </a:r>
            <a:r>
              <a:rPr lang="en-US" sz="1800" dirty="0">
                <a:solidFill>
                  <a:prstClr val="black"/>
                </a:solidFill>
                <a:latin typeface="Monaco" pitchFamily="2" charset="77"/>
              </a:rPr>
              <a:t>(False, 50)) # Expected: "No discount"</a:t>
            </a:r>
            <a:endParaRPr lang="en-US" dirty="0"/>
          </a:p>
        </p:txBody>
      </p:sp>
      <p:sp>
        <p:nvSpPr>
          <p:cNvPr id="10" name="Title 1">
            <a:extLst>
              <a:ext uri="{FF2B5EF4-FFF2-40B4-BE49-F238E27FC236}">
                <a16:creationId xmlns:a16="http://schemas.microsoft.com/office/drawing/2014/main" id="{D3E406FD-8565-8AE6-2BE1-A9CDADF41584}"/>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Practice Problem 2 - ANSWER</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38ACD4F6-91E6-F79A-4DC3-5D57A4239BFD}"/>
              </a:ext>
            </a:extLst>
          </p:cNvPr>
          <p:cNvSpPr>
            <a:spLocks noGrp="1"/>
          </p:cNvSpPr>
          <p:nvPr>
            <p:ph type="sldNum" sz="quarter" idx="12"/>
          </p:nvPr>
        </p:nvSpPr>
        <p:spPr/>
        <p:txBody>
          <a:bodyPr/>
          <a:lstStyle/>
          <a:p>
            <a:fld id="{CC057153-B650-4DEB-B370-79DDCFDCE934}" type="slidenum">
              <a:rPr lang="en-US" smtClean="0"/>
              <a:t>93</a:t>
            </a:fld>
            <a:endParaRPr lang="en-US"/>
          </a:p>
        </p:txBody>
      </p:sp>
    </p:spTree>
    <p:extLst>
      <p:ext uri="{BB962C8B-B14F-4D97-AF65-F5344CB8AC3E}">
        <p14:creationId xmlns:p14="http://schemas.microsoft.com/office/powerpoint/2010/main" val="191721659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CF526-344A-3DA0-3CE3-AF0A5CEE99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6C3418-E9F4-0E5F-56BC-C51EC2EC04E2}"/>
              </a:ext>
            </a:extLst>
          </p:cNvPr>
          <p:cNvSpPr>
            <a:spLocks noGrp="1"/>
          </p:cNvSpPr>
          <p:nvPr>
            <p:ph type="title"/>
          </p:nvPr>
        </p:nvSpPr>
        <p:spPr/>
        <p:txBody>
          <a:bodyPr/>
          <a:lstStyle/>
          <a:p>
            <a:r>
              <a:rPr lang="en-US" dirty="0"/>
              <a:t>Practice Problem 3 - ANSWER</a:t>
            </a:r>
          </a:p>
        </p:txBody>
      </p:sp>
      <p:sp>
        <p:nvSpPr>
          <p:cNvPr id="3" name="Content Placeholder 2">
            <a:extLst>
              <a:ext uri="{FF2B5EF4-FFF2-40B4-BE49-F238E27FC236}">
                <a16:creationId xmlns:a16="http://schemas.microsoft.com/office/drawing/2014/main" id="{A666FAF4-513A-4D84-4D98-4127B2882C60}"/>
              </a:ext>
            </a:extLst>
          </p:cNvPr>
          <p:cNvSpPr>
            <a:spLocks noGrp="1"/>
          </p:cNvSpPr>
          <p:nvPr>
            <p:ph idx="1"/>
          </p:nvPr>
        </p:nvSpPr>
        <p:spPr>
          <a:xfrm>
            <a:off x="612647" y="1715532"/>
            <a:ext cx="10917366" cy="4593828"/>
          </a:xfrm>
        </p:spPr>
        <p:txBody>
          <a:bodyPr>
            <a:normAutofit/>
          </a:bodyPr>
          <a:lstStyle/>
          <a:p>
            <a:pPr lvl="1"/>
            <a:r>
              <a:rPr lang="en-US" dirty="0"/>
              <a:t>For each row, fill in the missing entries by converting the given number from its representation to every other equivalent representation.</a:t>
            </a:r>
          </a:p>
        </p:txBody>
      </p:sp>
      <p:sp>
        <p:nvSpPr>
          <p:cNvPr id="30" name="Slide Number Placeholder 29">
            <a:extLst>
              <a:ext uri="{FF2B5EF4-FFF2-40B4-BE49-F238E27FC236}">
                <a16:creationId xmlns:a16="http://schemas.microsoft.com/office/drawing/2014/main" id="{43229BD7-9310-4D8D-EE93-604344CDBCE4}"/>
              </a:ext>
            </a:extLst>
          </p:cNvPr>
          <p:cNvSpPr>
            <a:spLocks noGrp="1"/>
          </p:cNvSpPr>
          <p:nvPr>
            <p:ph type="sldNum" sz="quarter" idx="12"/>
          </p:nvPr>
        </p:nvSpPr>
        <p:spPr/>
        <p:txBody>
          <a:bodyPr/>
          <a:lstStyle/>
          <a:p>
            <a:fld id="{CC057153-B650-4DEB-B370-79DDCFDCE934}" type="slidenum">
              <a:rPr lang="en-US" smtClean="0"/>
              <a:t>94</a:t>
            </a:fld>
            <a:endParaRPr lang="en-US"/>
          </a:p>
        </p:txBody>
      </p:sp>
      <p:sp>
        <p:nvSpPr>
          <p:cNvPr id="31" name="TextBox 30">
            <a:extLst>
              <a:ext uri="{FF2B5EF4-FFF2-40B4-BE49-F238E27FC236}">
                <a16:creationId xmlns:a16="http://schemas.microsoft.com/office/drawing/2014/main" id="{970A4C96-06D8-4EAA-9282-2801E08BC9E8}"/>
              </a:ext>
            </a:extLst>
          </p:cNvPr>
          <p:cNvSpPr txBox="1"/>
          <p:nvPr/>
        </p:nvSpPr>
        <p:spPr>
          <a:xfrm>
            <a:off x="1997612" y="1097280"/>
            <a:ext cx="184731" cy="369332"/>
          </a:xfrm>
          <a:prstGeom prst="rect">
            <a:avLst/>
          </a:prstGeom>
          <a:noFill/>
        </p:spPr>
        <p:txBody>
          <a:bodyPr wrap="none" rtlCol="0">
            <a:spAutoFit/>
          </a:bodyPr>
          <a:lstStyle/>
          <a:p>
            <a:endParaRPr lang="en-US" dirty="0"/>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E8733FAE-D50A-99F2-FB1A-DF0C90BF71F0}"/>
                  </a:ext>
                </a:extLst>
              </p:cNvPr>
              <p:cNvGraphicFramePr>
                <a:graphicFrameLocks noGrp="1"/>
              </p:cNvGraphicFramePr>
              <p:nvPr>
                <p:extLst>
                  <p:ext uri="{D42A27DB-BD31-4B8C-83A1-F6EECF244321}">
                    <p14:modId xmlns:p14="http://schemas.microsoft.com/office/powerpoint/2010/main" val="2016982875"/>
                  </p:ext>
                </p:extLst>
              </p:nvPr>
            </p:nvGraphicFramePr>
            <p:xfrm>
              <a:off x="2532186" y="2962111"/>
              <a:ext cx="6527736" cy="2170812"/>
            </p:xfrm>
            <a:graphic>
              <a:graphicData uri="http://schemas.openxmlformats.org/drawingml/2006/table">
                <a:tbl>
                  <a:tblPr firstRow="1" bandRow="1">
                    <a:tableStyleId>{00A15C55-8517-42AA-B614-E9B94910E393}</a:tableStyleId>
                  </a:tblPr>
                  <a:tblGrid>
                    <a:gridCol w="2175912">
                      <a:extLst>
                        <a:ext uri="{9D8B030D-6E8A-4147-A177-3AD203B41FA5}">
                          <a16:colId xmlns:a16="http://schemas.microsoft.com/office/drawing/2014/main" val="1396284860"/>
                        </a:ext>
                      </a:extLst>
                    </a:gridCol>
                    <a:gridCol w="2175912">
                      <a:extLst>
                        <a:ext uri="{9D8B030D-6E8A-4147-A177-3AD203B41FA5}">
                          <a16:colId xmlns:a16="http://schemas.microsoft.com/office/drawing/2014/main" val="2466899368"/>
                        </a:ext>
                      </a:extLst>
                    </a:gridCol>
                    <a:gridCol w="2175912">
                      <a:extLst>
                        <a:ext uri="{9D8B030D-6E8A-4147-A177-3AD203B41FA5}">
                          <a16:colId xmlns:a16="http://schemas.microsoft.com/office/drawing/2014/main" val="1472037275"/>
                        </a:ext>
                      </a:extLst>
                    </a:gridCol>
                  </a:tblGrid>
                  <a:tr h="310116">
                    <a:tc>
                      <a:txBody>
                        <a:bodyPr/>
                        <a:lstStyle/>
                        <a:p>
                          <a:pPr algn="ctr"/>
                          <a:r>
                            <a:rPr lang="en-US" sz="1200" dirty="0"/>
                            <a:t>Binary</a:t>
                          </a:r>
                        </a:p>
                      </a:txBody>
                      <a:tcPr/>
                    </a:tc>
                    <a:tc>
                      <a:txBody>
                        <a:bodyPr/>
                        <a:lstStyle/>
                        <a:p>
                          <a:pPr algn="ctr"/>
                          <a:r>
                            <a:rPr lang="en-US" sz="1200" dirty="0"/>
                            <a:t>Decimal</a:t>
                          </a:r>
                        </a:p>
                      </a:txBody>
                      <a:tcPr/>
                    </a:tc>
                    <a:tc>
                      <a:txBody>
                        <a:bodyPr/>
                        <a:lstStyle/>
                        <a:p>
                          <a:pPr algn="ctr"/>
                          <a:r>
                            <a:rPr lang="en-US" sz="1200" dirty="0"/>
                            <a:t>Hexadecimal</a:t>
                          </a:r>
                        </a:p>
                      </a:txBody>
                      <a:tcPr/>
                    </a:tc>
                    <a:extLst>
                      <a:ext uri="{0D108BD9-81ED-4DB2-BD59-A6C34878D82A}">
                        <a16:rowId xmlns:a16="http://schemas.microsoft.com/office/drawing/2014/main" val="2131602632"/>
                      </a:ext>
                    </a:extLst>
                  </a:tr>
                  <a:tr h="310116">
                    <a:tc>
                      <a:txBody>
                        <a:bodyPr/>
                        <a:lstStyle/>
                        <a:p>
                          <a:pPr algn="ctr"/>
                          <a14:m>
                            <m:oMathPara xmlns:m="http://schemas.openxmlformats.org/officeDocument/2006/math">
                              <m:oMath>
                                <m:sSub>
                                  <m:sSubPr>
                                    <m:ctrlPr>
                                      <a:rPr lang="en-US" sz="1200" i="1" smtClean="0">
                                        <a:latin typeface="Cambria Math" panose="02040503050406030204" pitchFamily="18" charset="0"/>
                                      </a:rPr>
                                    </m:ctrlPr>
                                  </m:sSubPr>
                                  <m:e>
                                    <m:r>
                                      <a:rPr lang="en-US" sz="1200" i="1" smtClean="0">
                                        <a:latin typeface="Cambria Math" panose="02040503050406030204" pitchFamily="18" charset="0"/>
                                      </a:rPr>
                                      <m:t>100111</m:t>
                                    </m:r>
                                  </m:e>
                                  <m:sub>
                                    <m:r>
                                      <a:rPr lang="en-US" sz="1200" b="0" i="1" smtClean="0">
                                        <a:latin typeface="Cambria Math" panose="02040503050406030204" pitchFamily="18" charset="0"/>
                                      </a:rPr>
                                      <m:t>2</m:t>
                                    </m:r>
                                  </m:sub>
                                </m:sSub>
                              </m:oMath>
                            </m:oMathPara>
                          </a14:m>
                          <a:endParaRPr lang="en-US" sz="1200" dirty="0"/>
                        </a:p>
                      </a:txBody>
                      <a:tcPr/>
                    </a:tc>
                    <a:tc>
                      <a:txBody>
                        <a:bodyPr/>
                        <a:lstStyle/>
                        <a:p>
                          <a:pPr algn="ctr"/>
                          <a14:m>
                            <m:oMathPara xmlns:m="http://schemas.openxmlformats.org/officeDocument/2006/math">
                              <m:oMath>
                                <m:sSub>
                                  <m:sSubPr>
                                    <m:ctrlPr>
                                      <a:rPr lang="en-US" sz="1200" i="1" dirty="0" smtClean="0">
                                        <a:latin typeface="Cambria Math" panose="02040503050406030204" pitchFamily="18" charset="0"/>
                                      </a:rPr>
                                    </m:ctrlPr>
                                  </m:sSubPr>
                                  <m:e>
                                    <m:r>
                                      <a:rPr lang="en-US" sz="1200" i="1" dirty="0" smtClean="0">
                                        <a:latin typeface="Cambria Math" panose="02040503050406030204" pitchFamily="18" charset="0"/>
                                      </a:rPr>
                                      <m:t>39</m:t>
                                    </m:r>
                                  </m:e>
                                  <m:sub>
                                    <m:r>
                                      <a:rPr lang="en-US" sz="1200" b="0" i="1" dirty="0" smtClean="0">
                                        <a:latin typeface="Cambria Math" panose="02040503050406030204" pitchFamily="18" charset="0"/>
                                      </a:rPr>
                                      <m:t>10</m:t>
                                    </m:r>
                                  </m:sub>
                                </m:sSub>
                              </m:oMath>
                            </m:oMathPara>
                          </a14:m>
                          <a:endParaRPr lang="en-US" sz="1200" dirty="0"/>
                        </a:p>
                      </a:txBody>
                      <a:tcPr/>
                    </a:tc>
                    <a:tc>
                      <a:txBody>
                        <a:bodyPr/>
                        <a:lstStyle/>
                        <a:p>
                          <a:pPr algn="ctr"/>
                          <a14:m>
                            <m:oMathPara xmlns:m="http://schemas.openxmlformats.org/officeDocument/2006/math">
                              <m:o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27</m:t>
                                    </m:r>
                                  </m:e>
                                  <m:sub>
                                    <m:r>
                                      <a:rPr lang="en-US" sz="1200" b="0" i="1" smtClean="0">
                                        <a:latin typeface="Cambria Math" panose="02040503050406030204" pitchFamily="18" charset="0"/>
                                      </a:rPr>
                                      <m:t>16</m:t>
                                    </m:r>
                                  </m:sub>
                                </m:sSub>
                              </m:oMath>
                            </m:oMathPara>
                          </a14:m>
                          <a:endParaRPr lang="en-US" sz="1200" dirty="0"/>
                        </a:p>
                      </a:txBody>
                      <a:tcPr/>
                    </a:tc>
                    <a:extLst>
                      <a:ext uri="{0D108BD9-81ED-4DB2-BD59-A6C34878D82A}">
                        <a16:rowId xmlns:a16="http://schemas.microsoft.com/office/drawing/2014/main" val="614114445"/>
                      </a:ext>
                    </a:extLst>
                  </a:tr>
                  <a:tr h="310116">
                    <a:tc>
                      <a:txBody>
                        <a:bodyPr/>
                        <a:lstStyle/>
                        <a:p>
                          <a:pPr algn="ctr"/>
                          <a14:m>
                            <m:oMathPara xmlns:m="http://schemas.openxmlformats.org/officeDocument/2006/math">
                              <m:oMath>
                                <m:sSub>
                                  <m:sSubPr>
                                    <m:ctrlPr>
                                      <a:rPr lang="en-US" sz="1200" i="1" dirty="0" smtClean="0">
                                        <a:latin typeface="Cambria Math" panose="02040503050406030204" pitchFamily="18" charset="0"/>
                                      </a:rPr>
                                    </m:ctrlPr>
                                  </m:sSubPr>
                                  <m:e>
                                    <m:r>
                                      <a:rPr lang="en-US" sz="1200" i="1" dirty="0" smtClean="0">
                                        <a:latin typeface="Cambria Math" panose="02040503050406030204" pitchFamily="18" charset="0"/>
                                      </a:rPr>
                                      <m:t>100111010</m:t>
                                    </m:r>
                                  </m:e>
                                  <m:sub>
                                    <m:r>
                                      <a:rPr lang="en-US" sz="1200" b="0" i="1" dirty="0" smtClean="0">
                                        <a:latin typeface="Cambria Math" panose="02040503050406030204" pitchFamily="18" charset="0"/>
                                      </a:rPr>
                                      <m:t>2</m:t>
                                    </m:r>
                                  </m:sub>
                                </m:sSub>
                              </m:oMath>
                            </m:oMathPara>
                          </a14:m>
                          <a:endParaRPr/>
                        </a:p>
                      </a:txBody>
                      <a:tcPr/>
                    </a:tc>
                    <a:tc>
                      <a:txBody>
                        <a:bodyPr/>
                        <a:lstStyle/>
                        <a:p>
                          <a:pPr algn="ctr"/>
                          <a14:m>
                            <m:oMathPara xmlns:m="http://schemas.openxmlformats.org/officeDocument/2006/math">
                              <m:o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314</m:t>
                                    </m:r>
                                  </m:e>
                                  <m:sub>
                                    <m:r>
                                      <a:rPr lang="en-US" sz="1200" b="0" i="1" smtClean="0">
                                        <a:latin typeface="Cambria Math" panose="02040503050406030204" pitchFamily="18" charset="0"/>
                                      </a:rPr>
                                      <m:t>10</m:t>
                                    </m:r>
                                  </m:sub>
                                </m:sSub>
                              </m:oMath>
                            </m:oMathPara>
                          </a14:m>
                          <a:endParaRPr lang="en-US" sz="1200" dirty="0"/>
                        </a:p>
                      </a:txBody>
                      <a:tcPr/>
                    </a:tc>
                    <a:tc>
                      <a:txBody>
                        <a:bodyPr/>
                        <a:lstStyle/>
                        <a:p>
                          <a:pPr algn="ctr"/>
                          <a14:m>
                            <m:oMathPara xmlns:m="http://schemas.openxmlformats.org/officeDocument/2006/math">
                              <m:oMath>
                                <m:r>
                                  <a:rPr lang="en-US" sz="1200" b="0" i="1" smtClean="0">
                                    <a:latin typeface="Cambria Math" panose="02040503050406030204" pitchFamily="18" charset="0"/>
                                  </a:rPr>
                                  <m:t>13</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𝐴</m:t>
                                    </m:r>
                                  </m:e>
                                  <m:sub>
                                    <m:r>
                                      <a:rPr lang="en-US" sz="1200" b="0" i="1" smtClean="0">
                                        <a:latin typeface="Cambria Math" panose="02040503050406030204" pitchFamily="18" charset="0"/>
                                      </a:rPr>
                                      <m:t>16</m:t>
                                    </m:r>
                                  </m:sub>
                                </m:sSub>
                              </m:oMath>
                            </m:oMathPara>
                          </a14:m>
                          <a:endParaRPr lang="en-US" sz="1200" dirty="0"/>
                        </a:p>
                      </a:txBody>
                      <a:tcPr/>
                    </a:tc>
                    <a:extLst>
                      <a:ext uri="{0D108BD9-81ED-4DB2-BD59-A6C34878D82A}">
                        <a16:rowId xmlns:a16="http://schemas.microsoft.com/office/drawing/2014/main" val="3063228719"/>
                      </a:ext>
                    </a:extLst>
                  </a:tr>
                  <a:tr h="310116">
                    <a:tc>
                      <a:txBody>
                        <a:bodyPr/>
                        <a:lstStyle/>
                        <a:p>
                          <a:pPr algn="ctr"/>
                          <a14:m>
                            <m:oMathPara xmlns:m="http://schemas.openxmlformats.org/officeDocument/2006/math">
                              <m:oMath>
                                <m:sSub>
                                  <m:sSubPr>
                                    <m:ctrlPr>
                                      <a:rPr lang="en-US" sz="1200" i="1" smtClean="0">
                                        <a:latin typeface="Cambria Math" panose="02040503050406030204" pitchFamily="18" charset="0"/>
                                      </a:rPr>
                                    </m:ctrlPr>
                                  </m:sSubPr>
                                  <m:e>
                                    <m:r>
                                      <a:rPr lang="en-US" sz="1200" i="1" smtClean="0">
                                        <a:latin typeface="Cambria Math" panose="02040503050406030204" pitchFamily="18" charset="0"/>
                                      </a:rPr>
                                      <m:t>1011101011011110</m:t>
                                    </m:r>
                                  </m:e>
                                  <m:sub>
                                    <m:r>
                                      <a:rPr lang="en-US" sz="1200" b="0" i="1" smtClean="0">
                                        <a:latin typeface="Cambria Math" panose="02040503050406030204" pitchFamily="18" charset="0"/>
                                      </a:rPr>
                                      <m:t>2</m:t>
                                    </m:r>
                                  </m:sub>
                                </m:sSub>
                              </m:oMath>
                            </m:oMathPara>
                          </a14:m>
                          <a:endParaRPr lang="en-US" sz="1200" dirty="0"/>
                        </a:p>
                      </a:txBody>
                      <a:tcPr/>
                    </a:tc>
                    <a:tc>
                      <a:txBody>
                        <a:bodyPr/>
                        <a:lstStyle/>
                        <a:p>
                          <a:pPr algn="ctr"/>
                          <a14:m>
                            <m:oMathPara xmlns:m="http://schemas.openxmlformats.org/officeDocument/2006/math">
                              <m:o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47838</m:t>
                                    </m:r>
                                  </m:e>
                                  <m:sub>
                                    <m:r>
                                      <a:rPr lang="en-US" sz="1200" b="0" i="1" smtClean="0">
                                        <a:latin typeface="Cambria Math" panose="02040503050406030204" pitchFamily="18" charset="0"/>
                                      </a:rPr>
                                      <m:t>10</m:t>
                                    </m:r>
                                  </m:sub>
                                </m:sSub>
                              </m:oMath>
                            </m:oMathPara>
                          </a14:m>
                          <a:endParaRPr lang="en-US" sz="12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1200" i="1" dirty="0" smtClean="0">
                                    <a:latin typeface="Cambria Math" panose="02040503050406030204" pitchFamily="18" charset="0"/>
                                  </a:rPr>
                                  <m:t>𝐵𝐴𝐷</m:t>
                                </m:r>
                                <m:sSub>
                                  <m:sSubPr>
                                    <m:ctrlPr>
                                      <a:rPr lang="en-US" sz="1200" b="0" i="1" dirty="0" smtClean="0">
                                        <a:latin typeface="Cambria Math" panose="02040503050406030204" pitchFamily="18" charset="0"/>
                                      </a:rPr>
                                    </m:ctrlPr>
                                  </m:sSubPr>
                                  <m:e>
                                    <m:r>
                                      <a:rPr lang="en-US" sz="1200" b="0" i="1" dirty="0" smtClean="0">
                                        <a:latin typeface="Cambria Math" panose="02040503050406030204" pitchFamily="18" charset="0"/>
                                      </a:rPr>
                                      <m:t>𝐸</m:t>
                                    </m:r>
                                  </m:e>
                                  <m:sub>
                                    <m:r>
                                      <a:rPr lang="en-US" sz="1200" b="0" i="1" dirty="0" smtClean="0">
                                        <a:latin typeface="Cambria Math" panose="02040503050406030204" pitchFamily="18" charset="0"/>
                                      </a:rPr>
                                      <m:t>16</m:t>
                                    </m:r>
                                  </m:sub>
                                </m:sSub>
                              </m:oMath>
                            </m:oMathPara>
                          </a14:m>
                          <a:endParaRPr lang="en-US" sz="1200" dirty="0"/>
                        </a:p>
                      </a:txBody>
                      <a:tcPr/>
                    </a:tc>
                    <a:extLst>
                      <a:ext uri="{0D108BD9-81ED-4DB2-BD59-A6C34878D82A}">
                        <a16:rowId xmlns:a16="http://schemas.microsoft.com/office/drawing/2014/main" val="1068365532"/>
                      </a:ext>
                    </a:extLst>
                  </a:tr>
                  <a:tr h="310116">
                    <a:tc>
                      <a:txBody>
                        <a:bodyPr/>
                        <a:lstStyle/>
                        <a:p>
                          <a:pPr algn="ctr"/>
                          <a14:m>
                            <m:oMathPara xmlns:m="http://schemas.openxmlformats.org/officeDocument/2006/math">
                              <m:oMath>
                                <m:sSub>
                                  <m:sSubPr>
                                    <m:ctrlPr>
                                      <a:rPr lang="en-US" sz="1200" i="1" smtClean="0">
                                        <a:latin typeface="Cambria Math" panose="02040503050406030204" pitchFamily="18" charset="0"/>
                                      </a:rPr>
                                    </m:ctrlPr>
                                  </m:sSubPr>
                                  <m:e>
                                    <m:r>
                                      <a:rPr lang="en-US" sz="1200" i="1" smtClean="0">
                                        <a:latin typeface="Cambria Math" panose="02040503050406030204" pitchFamily="18" charset="0"/>
                                      </a:rPr>
                                      <m:t>101111</m:t>
                                    </m:r>
                                  </m:e>
                                  <m:sub>
                                    <m:r>
                                      <a:rPr lang="en-US" sz="1200" b="0" i="1" smtClean="0">
                                        <a:latin typeface="Cambria Math" panose="02040503050406030204" pitchFamily="18" charset="0"/>
                                      </a:rPr>
                                      <m:t>2</m:t>
                                    </m:r>
                                  </m:sub>
                                </m:sSub>
                              </m:oMath>
                            </m:oMathPara>
                          </a14:m>
                          <a:endParaRPr lang="en-US" sz="1200" dirty="0"/>
                        </a:p>
                      </a:txBody>
                      <a:tcPr/>
                    </a:tc>
                    <a:tc>
                      <a:txBody>
                        <a:bodyPr/>
                        <a:lstStyle/>
                        <a:p>
                          <a:pPr algn="ctr"/>
                          <a14:m>
                            <m:oMathPara xmlns:m="http://schemas.openxmlformats.org/officeDocument/2006/math">
                              <m:oMath>
                                <m:sSub>
                                  <m:sSubPr>
                                    <m:ctrlPr>
                                      <a:rPr lang="en-US" sz="1200" i="1" dirty="0" smtClean="0">
                                        <a:latin typeface="Cambria Math" panose="02040503050406030204" pitchFamily="18" charset="0"/>
                                      </a:rPr>
                                    </m:ctrlPr>
                                  </m:sSubPr>
                                  <m:e>
                                    <m:r>
                                      <a:rPr lang="en-US" sz="1200" i="1" dirty="0" smtClean="0">
                                        <a:latin typeface="Cambria Math" panose="02040503050406030204" pitchFamily="18" charset="0"/>
                                      </a:rPr>
                                      <m:t>47</m:t>
                                    </m:r>
                                  </m:e>
                                  <m:sub>
                                    <m:r>
                                      <a:rPr lang="en-US" sz="1200" b="0" i="1" dirty="0" smtClean="0">
                                        <a:latin typeface="Cambria Math" panose="02040503050406030204" pitchFamily="18" charset="0"/>
                                      </a:rPr>
                                      <m:t>10</m:t>
                                    </m:r>
                                  </m:sub>
                                </m:sSub>
                              </m:oMath>
                            </m:oMathPara>
                          </a14:m>
                          <a:endParaRPr lang="en-US" sz="1200" b="0" dirty="0"/>
                        </a:p>
                      </a:txBody>
                      <a:tcPr/>
                    </a:tc>
                    <a:tc>
                      <a:txBody>
                        <a:bodyPr/>
                        <a:lstStyle/>
                        <a:p>
                          <a:pPr algn="ctr"/>
                          <a14:m>
                            <m:oMathPara xmlns:m="http://schemas.openxmlformats.org/officeDocument/2006/math">
                              <m:oMath>
                                <m:r>
                                  <a:rPr lang="en-US" sz="1200" b="0" i="1" smtClean="0">
                                    <a:latin typeface="Cambria Math" panose="02040503050406030204" pitchFamily="18" charset="0"/>
                                  </a:rPr>
                                  <m:t>2</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𝐹</m:t>
                                    </m:r>
                                  </m:e>
                                  <m:sub>
                                    <m:r>
                                      <a:rPr lang="en-US" sz="1200" b="0" i="1" smtClean="0">
                                        <a:latin typeface="Cambria Math" panose="02040503050406030204" pitchFamily="18" charset="0"/>
                                      </a:rPr>
                                      <m:t>16</m:t>
                                    </m:r>
                                  </m:sub>
                                </m:sSub>
                              </m:oMath>
                            </m:oMathPara>
                          </a14:m>
                          <a:endParaRPr lang="en-US" sz="1200" dirty="0"/>
                        </a:p>
                      </a:txBody>
                      <a:tcPr/>
                    </a:tc>
                    <a:extLst>
                      <a:ext uri="{0D108BD9-81ED-4DB2-BD59-A6C34878D82A}">
                        <a16:rowId xmlns:a16="http://schemas.microsoft.com/office/drawing/2014/main" val="1316670216"/>
                      </a:ext>
                    </a:extLst>
                  </a:tr>
                  <a:tr h="310116">
                    <a:tc>
                      <a:txBody>
                        <a:bodyPr/>
                        <a:lstStyle/>
                        <a:p>
                          <a:pPr algn="ctr"/>
                          <a14:m>
                            <m:oMathPara xmlns:m="http://schemas.openxmlformats.org/officeDocument/2006/math">
                              <m:oMath>
                                <m:sSub>
                                  <m:sSubPr>
                                    <m:ctrlPr>
                                      <a:rPr lang="en-US" sz="1200" i="1" dirty="0" smtClean="0">
                                        <a:latin typeface="Cambria Math" panose="02040503050406030204" pitchFamily="18" charset="0"/>
                                      </a:rPr>
                                    </m:ctrlPr>
                                  </m:sSubPr>
                                  <m:e>
                                    <m:r>
                                      <a:rPr lang="en-US" sz="1200" i="1" dirty="0" smtClean="0">
                                        <a:latin typeface="Cambria Math" panose="02040503050406030204" pitchFamily="18" charset="0"/>
                                      </a:rPr>
                                      <m:t>101100111</m:t>
                                    </m:r>
                                  </m:e>
                                  <m:sub>
                                    <m:r>
                                      <a:rPr lang="en-US" sz="1200" b="0" i="1" dirty="0" smtClean="0">
                                        <a:latin typeface="Cambria Math" panose="02040503050406030204" pitchFamily="18" charset="0"/>
                                      </a:rPr>
                                      <m:t>2</m:t>
                                    </m:r>
                                  </m:sub>
                                </m:sSub>
                              </m:oMath>
                            </m:oMathPara>
                          </a14:m>
                          <a:endParaRPr/>
                        </a:p>
                      </a:txBody>
                      <a:tcPr/>
                    </a:tc>
                    <a:tc>
                      <a:txBody>
                        <a:bodyPr/>
                        <a:lstStyle/>
                        <a:p>
                          <a:pPr algn="ctr"/>
                          <a14:m>
                            <m:oMathPara xmlns:m="http://schemas.openxmlformats.org/officeDocument/2006/math">
                              <m:o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359</m:t>
                                    </m:r>
                                  </m:e>
                                  <m:sub>
                                    <m:r>
                                      <a:rPr lang="en-US" sz="1200" b="0" i="1" smtClean="0">
                                        <a:latin typeface="Cambria Math" panose="02040503050406030204" pitchFamily="18" charset="0"/>
                                      </a:rPr>
                                      <m:t>10</m:t>
                                    </m:r>
                                  </m:sub>
                                </m:sSub>
                              </m:oMath>
                            </m:oMathPara>
                          </a14:m>
                          <a:endParaRPr lang="en-US" sz="1200" dirty="0"/>
                        </a:p>
                      </a:txBody>
                      <a:tcPr/>
                    </a:tc>
                    <a:tc>
                      <a:txBody>
                        <a:bodyPr/>
                        <a:lstStyle/>
                        <a:p>
                          <a:pPr algn="ctr"/>
                          <a14:m>
                            <m:oMathPara xmlns:m="http://schemas.openxmlformats.org/officeDocument/2006/math">
                              <m:o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167</m:t>
                                    </m:r>
                                  </m:e>
                                  <m:sub>
                                    <m:r>
                                      <a:rPr lang="en-US" sz="1200" b="0" i="1" smtClean="0">
                                        <a:latin typeface="Cambria Math" panose="02040503050406030204" pitchFamily="18" charset="0"/>
                                      </a:rPr>
                                      <m:t>16</m:t>
                                    </m:r>
                                  </m:sub>
                                </m:sSub>
                              </m:oMath>
                            </m:oMathPara>
                          </a14:m>
                          <a:endParaRPr lang="en-US" sz="1200" dirty="0"/>
                        </a:p>
                      </a:txBody>
                      <a:tcPr/>
                    </a:tc>
                    <a:extLst>
                      <a:ext uri="{0D108BD9-81ED-4DB2-BD59-A6C34878D82A}">
                        <a16:rowId xmlns:a16="http://schemas.microsoft.com/office/drawing/2014/main" val="1472130258"/>
                      </a:ext>
                    </a:extLst>
                  </a:tr>
                  <a:tr h="310116">
                    <a:tc>
                      <a:txBody>
                        <a:bodyPr/>
                        <a:lstStyle/>
                        <a:p>
                          <a:pPr algn="ctr"/>
                          <a14:m>
                            <m:oMathPara xmlns:m="http://schemas.openxmlformats.org/officeDocument/2006/math">
                              <m:oMath>
                                <m:sSub>
                                  <m:sSubPr>
                                    <m:ctrlPr>
                                      <a:rPr lang="en-US" sz="1200" i="1" smtClean="0">
                                        <a:latin typeface="Cambria Math" panose="02040503050406030204" pitchFamily="18" charset="0"/>
                                      </a:rPr>
                                    </m:ctrlPr>
                                  </m:sSubPr>
                                  <m:e>
                                    <m:r>
                                      <a:rPr lang="en-US" sz="1200" i="1" smtClean="0">
                                        <a:latin typeface="Cambria Math" panose="02040503050406030204" pitchFamily="18" charset="0"/>
                                      </a:rPr>
                                      <m:t>110000001111111111101110</m:t>
                                    </m:r>
                                  </m:e>
                                  <m:sub>
                                    <m:r>
                                      <a:rPr lang="en-US" sz="1200" b="0" i="1" smtClean="0">
                                        <a:latin typeface="Cambria Math" panose="02040503050406030204" pitchFamily="18" charset="0"/>
                                      </a:rPr>
                                      <m:t>2</m:t>
                                    </m:r>
                                  </m:sub>
                                </m:sSub>
                              </m:oMath>
                            </m:oMathPara>
                          </a14:m>
                          <a:endParaRPr lang="en-US" sz="1200" dirty="0"/>
                        </a:p>
                      </a:txBody>
                      <a:tcPr/>
                    </a:tc>
                    <a:tc>
                      <a:txBody>
                        <a:bodyPr/>
                        <a:lstStyle/>
                        <a:p>
                          <a:pPr algn="ctr"/>
                          <a14:m>
                            <m:oMathPara xmlns:m="http://schemas.openxmlformats.org/officeDocument/2006/math">
                              <m:oMath>
                                <m:sSub>
                                  <m:sSubPr>
                                    <m:ctrlPr>
                                      <a:rPr lang="en-US" sz="1200" i="1" smtClean="0">
                                        <a:latin typeface="Cambria Math" panose="02040503050406030204" pitchFamily="18" charset="0"/>
                                      </a:rPr>
                                    </m:ctrlPr>
                                  </m:sSubPr>
                                  <m:e>
                                    <m:r>
                                      <a:rPr lang="en-US" sz="1200" i="1" smtClean="0">
                                        <a:latin typeface="Cambria Math" panose="02040503050406030204" pitchFamily="18" charset="0"/>
                                      </a:rPr>
                                      <m:t>12648430</m:t>
                                    </m:r>
                                  </m:e>
                                  <m:sub>
                                    <m:r>
                                      <a:rPr lang="en-US" sz="1200" b="0" i="1" smtClean="0">
                                        <a:latin typeface="Cambria Math" panose="02040503050406030204" pitchFamily="18" charset="0"/>
                                      </a:rPr>
                                      <m:t>10</m:t>
                                    </m:r>
                                  </m:sub>
                                </m:sSub>
                              </m:oMath>
                            </m:oMathPara>
                          </a14:m>
                          <a:endParaRPr lang="en-US" sz="1200" dirty="0"/>
                        </a:p>
                      </a:txBody>
                      <a:tcPr/>
                    </a:tc>
                    <a:tc>
                      <a:txBody>
                        <a:bodyPr/>
                        <a:lstStyle/>
                        <a:p>
                          <a:pPr algn="ctr"/>
                          <a14:m>
                            <m:oMathPara xmlns:m="http://schemas.openxmlformats.org/officeDocument/2006/math">
                              <m:oMath>
                                <m:r>
                                  <a:rPr lang="en-US" sz="1200" i="1" dirty="0" smtClean="0">
                                    <a:latin typeface="Cambria Math" panose="02040503050406030204" pitchFamily="18" charset="0"/>
                                  </a:rPr>
                                  <m:t>𝐶</m:t>
                                </m:r>
                                <m:r>
                                  <a:rPr lang="en-US" sz="1200" i="1" dirty="0" smtClean="0">
                                    <a:latin typeface="Cambria Math" panose="02040503050406030204" pitchFamily="18" charset="0"/>
                                  </a:rPr>
                                  <m:t>0</m:t>
                                </m:r>
                                <m:r>
                                  <a:rPr lang="en-US" sz="1200" i="1" dirty="0" smtClean="0">
                                    <a:latin typeface="Cambria Math" panose="02040503050406030204" pitchFamily="18" charset="0"/>
                                  </a:rPr>
                                  <m:t>𝐹𝐹𝐸</m:t>
                                </m:r>
                                <m:sSub>
                                  <m:sSubPr>
                                    <m:ctrlPr>
                                      <a:rPr lang="en-US" sz="1200" i="1" dirty="0" smtClean="0">
                                        <a:latin typeface="Cambria Math" panose="02040503050406030204" pitchFamily="18" charset="0"/>
                                      </a:rPr>
                                    </m:ctrlPr>
                                  </m:sSubPr>
                                  <m:e>
                                    <m:r>
                                      <a:rPr lang="en-US" sz="1200" i="1" dirty="0" smtClean="0">
                                        <a:latin typeface="Cambria Math" panose="02040503050406030204" pitchFamily="18" charset="0"/>
                                      </a:rPr>
                                      <m:t>𝐸</m:t>
                                    </m:r>
                                  </m:e>
                                  <m:sub>
                                    <m:r>
                                      <a:rPr lang="en-US" sz="1200" b="0" i="1" dirty="0" smtClean="0">
                                        <a:latin typeface="Cambria Math" panose="02040503050406030204" pitchFamily="18" charset="0"/>
                                      </a:rPr>
                                      <m:t>16</m:t>
                                    </m:r>
                                  </m:sub>
                                </m:sSub>
                              </m:oMath>
                            </m:oMathPara>
                          </a14:m>
                          <a:endParaRPr lang="en-US" sz="1200" dirty="0"/>
                        </a:p>
                      </a:txBody>
                      <a:tcPr/>
                    </a:tc>
                    <a:extLst>
                      <a:ext uri="{0D108BD9-81ED-4DB2-BD59-A6C34878D82A}">
                        <a16:rowId xmlns:a16="http://schemas.microsoft.com/office/drawing/2014/main" val="1838910750"/>
                      </a:ext>
                    </a:extLst>
                  </a:tr>
                </a:tbl>
              </a:graphicData>
            </a:graphic>
          </p:graphicFrame>
        </mc:Choice>
        <mc:Fallback xmlns="">
          <p:graphicFrame>
            <p:nvGraphicFramePr>
              <p:cNvPr id="4" name="Table 3">
                <a:extLst>
                  <a:ext uri="{FF2B5EF4-FFF2-40B4-BE49-F238E27FC236}">
                    <a16:creationId xmlns:a16="http://schemas.microsoft.com/office/drawing/2014/main" id="{E8733FAE-D50A-99F2-FB1A-DF0C90BF71F0}"/>
                  </a:ext>
                </a:extLst>
              </p:cNvPr>
              <p:cNvGraphicFramePr>
                <a:graphicFrameLocks noGrp="1"/>
              </p:cNvGraphicFramePr>
              <p:nvPr>
                <p:extLst>
                  <p:ext uri="{D42A27DB-BD31-4B8C-83A1-F6EECF244321}">
                    <p14:modId xmlns:p14="http://schemas.microsoft.com/office/powerpoint/2010/main" val="2016982875"/>
                  </p:ext>
                </p:extLst>
              </p:nvPr>
            </p:nvGraphicFramePr>
            <p:xfrm>
              <a:off x="2532186" y="2962111"/>
              <a:ext cx="6527736" cy="2170812"/>
            </p:xfrm>
            <a:graphic>
              <a:graphicData uri="http://schemas.openxmlformats.org/drawingml/2006/table">
                <a:tbl>
                  <a:tblPr firstRow="1" bandRow="1">
                    <a:tableStyleId>{00A15C55-8517-42AA-B614-E9B94910E393}</a:tableStyleId>
                  </a:tblPr>
                  <a:tblGrid>
                    <a:gridCol w="2175912">
                      <a:extLst>
                        <a:ext uri="{9D8B030D-6E8A-4147-A177-3AD203B41FA5}">
                          <a16:colId xmlns:a16="http://schemas.microsoft.com/office/drawing/2014/main" val="1396284860"/>
                        </a:ext>
                      </a:extLst>
                    </a:gridCol>
                    <a:gridCol w="2175912">
                      <a:extLst>
                        <a:ext uri="{9D8B030D-6E8A-4147-A177-3AD203B41FA5}">
                          <a16:colId xmlns:a16="http://schemas.microsoft.com/office/drawing/2014/main" val="2466899368"/>
                        </a:ext>
                      </a:extLst>
                    </a:gridCol>
                    <a:gridCol w="2175912">
                      <a:extLst>
                        <a:ext uri="{9D8B030D-6E8A-4147-A177-3AD203B41FA5}">
                          <a16:colId xmlns:a16="http://schemas.microsoft.com/office/drawing/2014/main" val="1472037275"/>
                        </a:ext>
                      </a:extLst>
                    </a:gridCol>
                  </a:tblGrid>
                  <a:tr h="310116">
                    <a:tc>
                      <a:txBody>
                        <a:bodyPr/>
                        <a:lstStyle/>
                        <a:p>
                          <a:pPr algn="ctr"/>
                          <a:r>
                            <a:rPr lang="en-US" sz="1200" dirty="0"/>
                            <a:t>Binary</a:t>
                          </a:r>
                        </a:p>
                      </a:txBody>
                      <a:tcPr/>
                    </a:tc>
                    <a:tc>
                      <a:txBody>
                        <a:bodyPr/>
                        <a:lstStyle/>
                        <a:p>
                          <a:pPr algn="ctr"/>
                          <a:r>
                            <a:rPr lang="en-US" sz="1200" dirty="0"/>
                            <a:t>Decimal</a:t>
                          </a:r>
                        </a:p>
                      </a:txBody>
                      <a:tcPr/>
                    </a:tc>
                    <a:tc>
                      <a:txBody>
                        <a:bodyPr/>
                        <a:lstStyle/>
                        <a:p>
                          <a:pPr algn="ctr"/>
                          <a:r>
                            <a:rPr lang="en-US" sz="1200" dirty="0"/>
                            <a:t>Hexadecimal</a:t>
                          </a:r>
                        </a:p>
                      </a:txBody>
                      <a:tcPr/>
                    </a:tc>
                    <a:extLst>
                      <a:ext uri="{0D108BD9-81ED-4DB2-BD59-A6C34878D82A}">
                        <a16:rowId xmlns:a16="http://schemas.microsoft.com/office/drawing/2014/main" val="2131602632"/>
                      </a:ext>
                    </a:extLst>
                  </a:tr>
                  <a:tr h="310116">
                    <a:tc>
                      <a:txBody>
                        <a:bodyPr/>
                        <a:lstStyle/>
                        <a:p>
                          <a:endParaRPr lang="en-US"/>
                        </a:p>
                      </a:txBody>
                      <a:tcPr>
                        <a:blipFill>
                          <a:blip r:embed="rId3"/>
                          <a:stretch>
                            <a:fillRect l="-581" t="-108333" r="-200581" b="-516667"/>
                          </a:stretch>
                        </a:blipFill>
                      </a:tcPr>
                    </a:tc>
                    <a:tc>
                      <a:txBody>
                        <a:bodyPr/>
                        <a:lstStyle/>
                        <a:p>
                          <a:endParaRPr lang="en-US"/>
                        </a:p>
                      </a:txBody>
                      <a:tcPr>
                        <a:blipFill>
                          <a:blip r:embed="rId3"/>
                          <a:stretch>
                            <a:fillRect l="-101170" t="-108333" r="-101754" b="-516667"/>
                          </a:stretch>
                        </a:blipFill>
                      </a:tcPr>
                    </a:tc>
                    <a:tc>
                      <a:txBody>
                        <a:bodyPr/>
                        <a:lstStyle/>
                        <a:p>
                          <a:endParaRPr lang="en-US"/>
                        </a:p>
                      </a:txBody>
                      <a:tcPr>
                        <a:blipFill>
                          <a:blip r:embed="rId3"/>
                          <a:stretch>
                            <a:fillRect l="-200000" t="-108333" r="-1163" b="-516667"/>
                          </a:stretch>
                        </a:blipFill>
                      </a:tcPr>
                    </a:tc>
                    <a:extLst>
                      <a:ext uri="{0D108BD9-81ED-4DB2-BD59-A6C34878D82A}">
                        <a16:rowId xmlns:a16="http://schemas.microsoft.com/office/drawing/2014/main" val="614114445"/>
                      </a:ext>
                    </a:extLst>
                  </a:tr>
                  <a:tr h="310116">
                    <a:tc>
                      <a:txBody>
                        <a:bodyPr/>
                        <a:lstStyle/>
                        <a:p>
                          <a:endParaRPr lang="en-US"/>
                        </a:p>
                      </a:txBody>
                      <a:tcPr>
                        <a:blipFill>
                          <a:blip r:embed="rId3"/>
                          <a:stretch>
                            <a:fillRect l="-581" t="-200000" r="-200581" b="-396000"/>
                          </a:stretch>
                        </a:blipFill>
                      </a:tcPr>
                    </a:tc>
                    <a:tc>
                      <a:txBody>
                        <a:bodyPr/>
                        <a:lstStyle/>
                        <a:p>
                          <a:endParaRPr lang="en-US"/>
                        </a:p>
                      </a:txBody>
                      <a:tcPr>
                        <a:blipFill>
                          <a:blip r:embed="rId3"/>
                          <a:stretch>
                            <a:fillRect l="-101170" t="-200000" r="-101754" b="-396000"/>
                          </a:stretch>
                        </a:blipFill>
                      </a:tcPr>
                    </a:tc>
                    <a:tc>
                      <a:txBody>
                        <a:bodyPr/>
                        <a:lstStyle/>
                        <a:p>
                          <a:endParaRPr lang="en-US"/>
                        </a:p>
                      </a:txBody>
                      <a:tcPr>
                        <a:blipFill>
                          <a:blip r:embed="rId3"/>
                          <a:stretch>
                            <a:fillRect l="-200000" t="-200000" r="-1163" b="-396000"/>
                          </a:stretch>
                        </a:blipFill>
                      </a:tcPr>
                    </a:tc>
                    <a:extLst>
                      <a:ext uri="{0D108BD9-81ED-4DB2-BD59-A6C34878D82A}">
                        <a16:rowId xmlns:a16="http://schemas.microsoft.com/office/drawing/2014/main" val="3063228719"/>
                      </a:ext>
                    </a:extLst>
                  </a:tr>
                  <a:tr h="310116">
                    <a:tc>
                      <a:txBody>
                        <a:bodyPr/>
                        <a:lstStyle/>
                        <a:p>
                          <a:endParaRPr lang="en-US"/>
                        </a:p>
                      </a:txBody>
                      <a:tcPr>
                        <a:blipFill>
                          <a:blip r:embed="rId3"/>
                          <a:stretch>
                            <a:fillRect l="-581" t="-312500" r="-200581" b="-312500"/>
                          </a:stretch>
                        </a:blipFill>
                      </a:tcPr>
                    </a:tc>
                    <a:tc>
                      <a:txBody>
                        <a:bodyPr/>
                        <a:lstStyle/>
                        <a:p>
                          <a:endParaRPr lang="en-US"/>
                        </a:p>
                      </a:txBody>
                      <a:tcPr>
                        <a:blipFill>
                          <a:blip r:embed="rId3"/>
                          <a:stretch>
                            <a:fillRect l="-101170" t="-312500" r="-101754" b="-312500"/>
                          </a:stretch>
                        </a:blipFill>
                      </a:tcPr>
                    </a:tc>
                    <a:tc>
                      <a:txBody>
                        <a:bodyPr/>
                        <a:lstStyle/>
                        <a:p>
                          <a:endParaRPr lang="en-US"/>
                        </a:p>
                      </a:txBody>
                      <a:tcPr>
                        <a:blipFill>
                          <a:blip r:embed="rId3"/>
                          <a:stretch>
                            <a:fillRect l="-200000" t="-312500" r="-1163" b="-312500"/>
                          </a:stretch>
                        </a:blipFill>
                      </a:tcPr>
                    </a:tc>
                    <a:extLst>
                      <a:ext uri="{0D108BD9-81ED-4DB2-BD59-A6C34878D82A}">
                        <a16:rowId xmlns:a16="http://schemas.microsoft.com/office/drawing/2014/main" val="1068365532"/>
                      </a:ext>
                    </a:extLst>
                  </a:tr>
                  <a:tr h="310116">
                    <a:tc>
                      <a:txBody>
                        <a:bodyPr/>
                        <a:lstStyle/>
                        <a:p>
                          <a:endParaRPr lang="en-US"/>
                        </a:p>
                      </a:txBody>
                      <a:tcPr>
                        <a:blipFill>
                          <a:blip r:embed="rId3"/>
                          <a:stretch>
                            <a:fillRect l="-581" t="-396000" r="-200581" b="-200000"/>
                          </a:stretch>
                        </a:blipFill>
                      </a:tcPr>
                    </a:tc>
                    <a:tc>
                      <a:txBody>
                        <a:bodyPr/>
                        <a:lstStyle/>
                        <a:p>
                          <a:endParaRPr lang="en-US"/>
                        </a:p>
                      </a:txBody>
                      <a:tcPr>
                        <a:blipFill>
                          <a:blip r:embed="rId3"/>
                          <a:stretch>
                            <a:fillRect l="-101170" t="-396000" r="-101754" b="-200000"/>
                          </a:stretch>
                        </a:blipFill>
                      </a:tcPr>
                    </a:tc>
                    <a:tc>
                      <a:txBody>
                        <a:bodyPr/>
                        <a:lstStyle/>
                        <a:p>
                          <a:endParaRPr lang="en-US"/>
                        </a:p>
                      </a:txBody>
                      <a:tcPr>
                        <a:blipFill>
                          <a:blip r:embed="rId3"/>
                          <a:stretch>
                            <a:fillRect l="-200000" t="-396000" r="-1163" b="-200000"/>
                          </a:stretch>
                        </a:blipFill>
                      </a:tcPr>
                    </a:tc>
                    <a:extLst>
                      <a:ext uri="{0D108BD9-81ED-4DB2-BD59-A6C34878D82A}">
                        <a16:rowId xmlns:a16="http://schemas.microsoft.com/office/drawing/2014/main" val="1316670216"/>
                      </a:ext>
                    </a:extLst>
                  </a:tr>
                  <a:tr h="310116">
                    <a:tc>
                      <a:txBody>
                        <a:bodyPr/>
                        <a:lstStyle/>
                        <a:p>
                          <a:endParaRPr lang="en-US"/>
                        </a:p>
                      </a:txBody>
                      <a:tcPr>
                        <a:blipFill>
                          <a:blip r:embed="rId3"/>
                          <a:stretch>
                            <a:fillRect l="-581" t="-516667" r="-200581" b="-108333"/>
                          </a:stretch>
                        </a:blipFill>
                      </a:tcPr>
                    </a:tc>
                    <a:tc>
                      <a:txBody>
                        <a:bodyPr/>
                        <a:lstStyle/>
                        <a:p>
                          <a:endParaRPr lang="en-US"/>
                        </a:p>
                      </a:txBody>
                      <a:tcPr>
                        <a:blipFill>
                          <a:blip r:embed="rId3"/>
                          <a:stretch>
                            <a:fillRect l="-101170" t="-516667" r="-101754" b="-108333"/>
                          </a:stretch>
                        </a:blipFill>
                      </a:tcPr>
                    </a:tc>
                    <a:tc>
                      <a:txBody>
                        <a:bodyPr/>
                        <a:lstStyle/>
                        <a:p>
                          <a:endParaRPr lang="en-US"/>
                        </a:p>
                      </a:txBody>
                      <a:tcPr>
                        <a:blipFill>
                          <a:blip r:embed="rId3"/>
                          <a:stretch>
                            <a:fillRect l="-200000" t="-516667" r="-1163" b="-108333"/>
                          </a:stretch>
                        </a:blipFill>
                      </a:tcPr>
                    </a:tc>
                    <a:extLst>
                      <a:ext uri="{0D108BD9-81ED-4DB2-BD59-A6C34878D82A}">
                        <a16:rowId xmlns:a16="http://schemas.microsoft.com/office/drawing/2014/main" val="1472130258"/>
                      </a:ext>
                    </a:extLst>
                  </a:tr>
                  <a:tr h="310116">
                    <a:tc>
                      <a:txBody>
                        <a:bodyPr/>
                        <a:lstStyle/>
                        <a:p>
                          <a:endParaRPr lang="en-US"/>
                        </a:p>
                      </a:txBody>
                      <a:tcPr>
                        <a:blipFill>
                          <a:blip r:embed="rId3"/>
                          <a:stretch>
                            <a:fillRect l="-581" t="-592000" r="-200581" b="-4000"/>
                          </a:stretch>
                        </a:blipFill>
                      </a:tcPr>
                    </a:tc>
                    <a:tc>
                      <a:txBody>
                        <a:bodyPr/>
                        <a:lstStyle/>
                        <a:p>
                          <a:endParaRPr lang="en-US"/>
                        </a:p>
                      </a:txBody>
                      <a:tcPr>
                        <a:blipFill>
                          <a:blip r:embed="rId3"/>
                          <a:stretch>
                            <a:fillRect l="-101170" t="-592000" r="-101754" b="-4000"/>
                          </a:stretch>
                        </a:blipFill>
                      </a:tcPr>
                    </a:tc>
                    <a:tc>
                      <a:txBody>
                        <a:bodyPr/>
                        <a:lstStyle/>
                        <a:p>
                          <a:endParaRPr lang="en-US"/>
                        </a:p>
                      </a:txBody>
                      <a:tcPr>
                        <a:blipFill>
                          <a:blip r:embed="rId3"/>
                          <a:stretch>
                            <a:fillRect l="-200000" t="-592000" r="-1163" b="-4000"/>
                          </a:stretch>
                        </a:blipFill>
                      </a:tcPr>
                    </a:tc>
                    <a:extLst>
                      <a:ext uri="{0D108BD9-81ED-4DB2-BD59-A6C34878D82A}">
                        <a16:rowId xmlns:a16="http://schemas.microsoft.com/office/drawing/2014/main" val="1838910750"/>
                      </a:ext>
                    </a:extLst>
                  </a:tr>
                </a:tbl>
              </a:graphicData>
            </a:graphic>
          </p:graphicFrame>
        </mc:Fallback>
      </mc:AlternateContent>
    </p:spTree>
    <p:extLst>
      <p:ext uri="{BB962C8B-B14F-4D97-AF65-F5344CB8AC3E}">
        <p14:creationId xmlns:p14="http://schemas.microsoft.com/office/powerpoint/2010/main" val="2933012721"/>
      </p:ext>
    </p:extLst>
  </p:cSld>
  <p:clrMapOvr>
    <a:masterClrMapping/>
  </p:clrMapOvr>
</p:sld>
</file>

<file path=ppt/theme/theme1.xml><?xml version="1.0" encoding="utf-8"?>
<a:theme xmlns:a="http://schemas.openxmlformats.org/drawingml/2006/main" name="VanillaVTI">
  <a:themeElements>
    <a:clrScheme name="AnalogousFromDarkSeedLeftStep">
      <a:dk1>
        <a:srgbClr val="000000"/>
      </a:dk1>
      <a:lt1>
        <a:srgbClr val="FFFFFF"/>
      </a:lt1>
      <a:dk2>
        <a:srgbClr val="1C2432"/>
      </a:dk2>
      <a:lt2>
        <a:srgbClr val="F2F3F0"/>
      </a:lt2>
      <a:accent1>
        <a:srgbClr val="844BC5"/>
      </a:accent1>
      <a:accent2>
        <a:srgbClr val="4842B7"/>
      </a:accent2>
      <a:accent3>
        <a:srgbClr val="4B78C5"/>
      </a:accent3>
      <a:accent4>
        <a:srgbClr val="3999B3"/>
      </a:accent4>
      <a:accent5>
        <a:srgbClr val="49C0A8"/>
      </a:accent5>
      <a:accent6>
        <a:srgbClr val="39B368"/>
      </a:accent6>
      <a:hlink>
        <a:srgbClr val="339A97"/>
      </a:hlink>
      <a:folHlink>
        <a:srgbClr val="7F7F7F"/>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23851</TotalTime>
  <Words>8504</Words>
  <Application>Microsoft Macintosh PowerPoint</Application>
  <PresentationFormat>Widescreen</PresentationFormat>
  <Paragraphs>1588</Paragraphs>
  <Slides>94</Slides>
  <Notes>94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94</vt:i4>
      </vt:variant>
    </vt:vector>
  </HeadingPairs>
  <TitlesOfParts>
    <vt:vector size="101" baseType="lpstr">
      <vt:lpstr>Aptos</vt:lpstr>
      <vt:lpstr>Arial</vt:lpstr>
      <vt:lpstr>Cambria Math</vt:lpstr>
      <vt:lpstr>Monaco</vt:lpstr>
      <vt:lpstr>Neue Haas Grotesk Text Pro</vt:lpstr>
      <vt:lpstr>Noto serif</vt:lpstr>
      <vt:lpstr>VanillaVTI</vt:lpstr>
      <vt:lpstr>Numeral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Binary to hexadecimal conversion</vt:lpstr>
      <vt:lpstr>Binary to hexadecimal conversion</vt:lpstr>
      <vt:lpstr>Binary to hexadecimal conversion</vt:lpstr>
      <vt:lpstr>PowerPoint Presentation</vt:lpstr>
      <vt:lpstr>PowerPoint Presentation</vt:lpstr>
      <vt:lpstr>PowerPoint Presentation</vt:lpstr>
      <vt:lpstr>PowerPoint Presentation</vt:lpstr>
      <vt:lpstr>PowerPoint Presentation</vt:lpstr>
      <vt:lpstr>PowerPoint Presentation</vt:lpstr>
      <vt:lpstr>Practice Problems – Problem 1</vt:lpstr>
      <vt:lpstr>PowerPoint Presentation</vt:lpstr>
      <vt:lpstr>Practice Problems – Problem 3</vt:lpstr>
      <vt:lpstr>Practice Problem 1 – ANSWER</vt:lpstr>
      <vt:lpstr>PowerPoint Presentation</vt:lpstr>
      <vt:lpstr>Practice Problem 3 - ANSWER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Alexandra Papoutsaki</dc:creator>
  <cp:lastModifiedBy>Alexandra Papoutsaki</cp:lastModifiedBy>
  <cp:revision>229</cp:revision>
  <cp:lastPrinted>2026-09-07T17:23:02Z</cp:lastPrinted>
  <dcterms:created xsi:type="dcterms:W3CDTF">2025-02-11T22:53:59Z</dcterms:created>
  <dcterms:modified xsi:type="dcterms:W3CDTF">2026-09-08T21:30:55Z</dcterms:modified>
</cp:coreProperties>
</file>