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83"/>
  </p:notesMasterIdLst>
  <p:sldIdLst>
    <p:sldId id="256" r:id="rId2"/>
    <p:sldId id="313" r:id="rId3"/>
    <p:sldId id="314" r:id="rId4"/>
    <p:sldId id="316" r:id="rId5"/>
    <p:sldId id="317" r:id="rId6"/>
    <p:sldId id="319" r:id="rId7"/>
    <p:sldId id="320" r:id="rId8"/>
    <p:sldId id="322" r:id="rId9"/>
    <p:sldId id="323" r:id="rId10"/>
    <p:sldId id="324" r:id="rId11"/>
    <p:sldId id="262" r:id="rId12"/>
    <p:sldId id="263" r:id="rId13"/>
    <p:sldId id="261" r:id="rId14"/>
    <p:sldId id="264" r:id="rId15"/>
    <p:sldId id="276" r:id="rId16"/>
    <p:sldId id="277" r:id="rId17"/>
    <p:sldId id="340" r:id="rId18"/>
    <p:sldId id="325" r:id="rId19"/>
    <p:sldId id="326" r:id="rId20"/>
    <p:sldId id="327" r:id="rId21"/>
    <p:sldId id="328" r:id="rId22"/>
    <p:sldId id="330" r:id="rId23"/>
    <p:sldId id="331" r:id="rId24"/>
    <p:sldId id="332" r:id="rId25"/>
    <p:sldId id="334" r:id="rId26"/>
    <p:sldId id="335" r:id="rId27"/>
    <p:sldId id="338" r:id="rId28"/>
    <p:sldId id="339" r:id="rId29"/>
    <p:sldId id="269" r:id="rId30"/>
    <p:sldId id="301" r:id="rId31"/>
    <p:sldId id="343" r:id="rId32"/>
    <p:sldId id="344" r:id="rId33"/>
    <p:sldId id="307" r:id="rId34"/>
    <p:sldId id="346" r:id="rId35"/>
    <p:sldId id="347" r:id="rId36"/>
    <p:sldId id="348" r:id="rId37"/>
    <p:sldId id="349" r:id="rId38"/>
    <p:sldId id="350" r:id="rId39"/>
    <p:sldId id="351" r:id="rId40"/>
    <p:sldId id="353" r:id="rId41"/>
    <p:sldId id="354" r:id="rId42"/>
    <p:sldId id="309" r:id="rId43"/>
    <p:sldId id="355" r:id="rId44"/>
    <p:sldId id="356" r:id="rId45"/>
    <p:sldId id="357" r:id="rId46"/>
    <p:sldId id="358" r:id="rId47"/>
    <p:sldId id="359" r:id="rId48"/>
    <p:sldId id="360" r:id="rId49"/>
    <p:sldId id="361" r:id="rId50"/>
    <p:sldId id="362" r:id="rId51"/>
    <p:sldId id="364" r:id="rId52"/>
    <p:sldId id="363" r:id="rId53"/>
    <p:sldId id="318" r:id="rId54"/>
    <p:sldId id="387" r:id="rId55"/>
    <p:sldId id="368" r:id="rId56"/>
    <p:sldId id="369" r:id="rId57"/>
    <p:sldId id="370" r:id="rId58"/>
    <p:sldId id="371" r:id="rId59"/>
    <p:sldId id="265" r:id="rId60"/>
    <p:sldId id="259" r:id="rId61"/>
    <p:sldId id="373" r:id="rId62"/>
    <p:sldId id="365" r:id="rId63"/>
    <p:sldId id="366" r:id="rId64"/>
    <p:sldId id="367" r:id="rId65"/>
    <p:sldId id="374" r:id="rId66"/>
    <p:sldId id="375" r:id="rId67"/>
    <p:sldId id="376" r:id="rId68"/>
    <p:sldId id="377" r:id="rId69"/>
    <p:sldId id="378" r:id="rId70"/>
    <p:sldId id="379" r:id="rId71"/>
    <p:sldId id="380" r:id="rId72"/>
    <p:sldId id="381" r:id="rId73"/>
    <p:sldId id="382" r:id="rId74"/>
    <p:sldId id="383" r:id="rId75"/>
    <p:sldId id="384" r:id="rId76"/>
    <p:sldId id="385" r:id="rId77"/>
    <p:sldId id="386" r:id="rId78"/>
    <p:sldId id="303" r:id="rId79"/>
    <p:sldId id="305" r:id="rId80"/>
    <p:sldId id="304" r:id="rId81"/>
    <p:sldId id="306"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0089E5"/>
    <a:srgbClr val="E8EFF3"/>
    <a:srgbClr val="CEDEE6"/>
    <a:srgbClr val="00FA00"/>
    <a:srgbClr val="FF9300"/>
    <a:srgbClr val="8EFA00"/>
    <a:srgbClr val="009051"/>
    <a:srgbClr val="FFD579"/>
    <a:srgbClr val="0118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435"/>
    <p:restoredTop sz="79961"/>
  </p:normalViewPr>
  <p:slideViewPr>
    <p:cSldViewPr snapToGrid="0">
      <p:cViewPr varScale="1">
        <p:scale>
          <a:sx n="97" d="100"/>
          <a:sy n="97" d="100"/>
        </p:scale>
        <p:origin x="1088" y="1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CDBA23-DB00-314B-A470-A362519CA314}" type="datetimeFigureOut">
              <a:rPr lang="en-US" smtClean="0"/>
              <a:t>1/21/26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EC9309-185D-B241-857D-6AB647741F6D}" type="slidenum">
              <a:rPr lang="en-US" smtClean="0"/>
              <a:t>‹#›</a:t>
            </a:fld>
            <a:endParaRPr lang="en-US"/>
          </a:p>
        </p:txBody>
      </p:sp>
    </p:spTree>
    <p:extLst>
      <p:ext uri="{BB962C8B-B14F-4D97-AF65-F5344CB8AC3E}">
        <p14:creationId xmlns:p14="http://schemas.microsoft.com/office/powerpoint/2010/main" val="1507590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EC9309-185D-B241-857D-6AB647741F6D}" type="slidenum">
              <a:rPr lang="en-US" smtClean="0"/>
              <a:t>1</a:t>
            </a:fld>
            <a:endParaRPr lang="en-US"/>
          </a:p>
        </p:txBody>
      </p:sp>
    </p:spTree>
    <p:extLst>
      <p:ext uri="{BB962C8B-B14F-4D97-AF65-F5344CB8AC3E}">
        <p14:creationId xmlns:p14="http://schemas.microsoft.com/office/powerpoint/2010/main" val="446043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4289E-4A2D-747D-9ED0-519184FB3F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F3B930-6EDB-D861-959C-8E50B4D1CE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0FB0AC-BFD3-8BE3-422B-0F2F04ABDA01}"/>
              </a:ext>
            </a:extLst>
          </p:cNvPr>
          <p:cNvSpPr>
            <a:spLocks noGrp="1"/>
          </p:cNvSpPr>
          <p:nvPr>
            <p:ph type="body" idx="1"/>
          </p:nvPr>
        </p:nvSpPr>
        <p:spPr/>
        <p:txBody>
          <a:bodyPr/>
          <a:lstStyle/>
          <a:p>
            <a:endParaRPr lang="en-US" b="0" i="0" dirty="0">
              <a:solidFill>
                <a:srgbClr val="202122"/>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473D0768-4261-ECCA-38FB-A51139A127B6}"/>
              </a:ext>
            </a:extLst>
          </p:cNvPr>
          <p:cNvSpPr>
            <a:spLocks noGrp="1"/>
          </p:cNvSpPr>
          <p:nvPr>
            <p:ph type="sldNum" sz="quarter" idx="5"/>
          </p:nvPr>
        </p:nvSpPr>
        <p:spPr/>
        <p:txBody>
          <a:bodyPr/>
          <a:lstStyle/>
          <a:p>
            <a:fld id="{D1EC9309-185D-B241-857D-6AB647741F6D}" type="slidenum">
              <a:rPr lang="en-US" smtClean="0"/>
              <a:t>16</a:t>
            </a:fld>
            <a:endParaRPr lang="en-US"/>
          </a:p>
        </p:txBody>
      </p:sp>
    </p:spTree>
    <p:extLst>
      <p:ext uri="{BB962C8B-B14F-4D97-AF65-F5344CB8AC3E}">
        <p14:creationId xmlns:p14="http://schemas.microsoft.com/office/powerpoint/2010/main" val="1604889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07C19-5A25-D869-B746-E9F443CE9A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7A3B17-160B-389D-FC1D-55C4325DDCB0}"/>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EF9081C7-A85B-CBE7-A2BE-09F25E11A74C}"/>
                  </a:ext>
                </a:extLst>
              </p:cNvPr>
              <p:cNvSpPr>
                <a:spLocks noGrp="1"/>
              </p:cNvSpPr>
              <p:nvPr>
                <p:ph type="body" idx="1"/>
              </p:nvPr>
            </p:nvSpPr>
            <p:spPr/>
            <p:txBody>
              <a:bodyPr/>
              <a:lstStyle/>
              <a:p>
                <a:endParaRPr lang="en-US" b="0" i="0" dirty="0">
                  <a:solidFill>
                    <a:srgbClr val="202122"/>
                  </a:solidFill>
                  <a:effectLst/>
                  <a:latin typeface="Arial" panose="020B0604020202020204" pitchFamily="34" charset="0"/>
                </a:endParaRPr>
              </a:p>
            </p:txBody>
          </p:sp>
        </mc:Choice>
        <mc:Fallback xmlns="">
          <p:sp>
            <p:nvSpPr>
              <p:cNvPr id="3" name="Notes Placeholder 2">
                <a:extLst>
                  <a:ext uri="{FF2B5EF4-FFF2-40B4-BE49-F238E27FC236}">
                    <a16:creationId xmlns:a16="http://schemas.microsoft.com/office/drawing/2014/main" id="{A7665135-700C-A912-DD2D-96C22C6DB5AC}"/>
                  </a:ext>
                </a:extLst>
              </p:cNvPr>
              <p:cNvSpPr>
                <a:spLocks noGrp="1"/>
              </p:cNvSpPr>
              <p:nvPr>
                <p:ph type="body" idx="1"/>
              </p:nvPr>
            </p:nvSpPr>
            <p:spPr/>
            <p:txBody>
              <a:bodyPr/>
              <a:lstStyle/>
              <a:p>
                <a:r>
                  <a:rPr lang="en-US" b="0" i="0" dirty="0">
                    <a:solidFill>
                      <a:srgbClr val="202122"/>
                    </a:solidFill>
                    <a:effectLst/>
                    <a:latin typeface="Arial" panose="020B0604020202020204" pitchFamily="34" charset="0"/>
                  </a:rPr>
                  <a:t>So far we have seen that you can apply AND and OR on two arguments. In practice, you can write Boolean functions with more than two variables. For example, </a:t>
                </a:r>
                <a:r>
                  <a:rPr lang="en-US" dirty="0"/>
                  <a:t>AND(</a:t>
                </a:r>
                <a:r>
                  <a:rPr lang="en-US" i="0" dirty="0">
                    <a:latin typeface="Cambria Math" panose="02040503050406030204" pitchFamily="18" charset="0"/>
                  </a:rPr>
                  <a:t>𝑋_1, 𝑋_2, …,</a:t>
                </a:r>
                <a:r>
                  <a:rPr lang="en-US" i="0" dirty="0" err="1">
                    <a:latin typeface="Cambria Math" panose="02040503050406030204" pitchFamily="18" charset="0"/>
                  </a:rPr>
                  <a:t>𝑋_𝑛</a:t>
                </a:r>
                <a:r>
                  <a:rPr lang="en-US" dirty="0"/>
                  <a:t>)  would evaluate to 0 if any argument is 0. It would only evaluate</a:t>
                </a:r>
                <a:r>
                  <a:rPr lang="en-US" baseline="0" dirty="0"/>
                  <a:t> to 1 if all arguments were 1. </a:t>
                </a:r>
                <a:r>
                  <a:rPr lang="en-US" dirty="0"/>
                  <a:t>OR(</a:t>
                </a:r>
                <a:r>
                  <a:rPr lang="en-US" i="0" dirty="0">
                    <a:latin typeface="Cambria Math" panose="02040503050406030204" pitchFamily="18" charset="0"/>
                  </a:rPr>
                  <a:t>𝑋_1, 𝑋_2, …,</a:t>
                </a:r>
                <a:r>
                  <a:rPr lang="en-US" i="0" dirty="0" err="1">
                    <a:latin typeface="Cambria Math" panose="02040503050406030204" pitchFamily="18" charset="0"/>
                  </a:rPr>
                  <a:t>𝑋_𝑛</a:t>
                </a:r>
                <a:r>
                  <a:rPr lang="en-US" dirty="0"/>
                  <a:t>) evaluates to 1 as long</a:t>
                </a:r>
                <a:r>
                  <a:rPr lang="en-US" baseline="0" dirty="0"/>
                  <a:t> as least one argument is 1. If all arguments are 0, then it evaluates to 0. There are infinite possibilities of what we can do with Boolean functions. Here are two more functions. MAJ</a:t>
                </a:r>
                <a:r>
                  <a:rPr lang="en-US" dirty="0"/>
                  <a:t>(</a:t>
                </a:r>
                <a:r>
                  <a:rPr lang="en-US" i="0" dirty="0">
                    <a:latin typeface="Cambria Math" panose="02040503050406030204" pitchFamily="18" charset="0"/>
                  </a:rPr>
                  <a:t>𝑋_1, 𝑋_2, …,</a:t>
                </a:r>
                <a:r>
                  <a:rPr lang="en-US" i="0" dirty="0" err="1">
                    <a:latin typeface="Cambria Math" panose="02040503050406030204" pitchFamily="18" charset="0"/>
                  </a:rPr>
                  <a:t>𝑋_𝑛</a:t>
                </a:r>
                <a:r>
                  <a:rPr lang="en-US" dirty="0"/>
                  <a:t>) evaluates to 1 if strictly more</a:t>
                </a:r>
                <a:r>
                  <a:rPr lang="en-US" baseline="0" dirty="0"/>
                  <a:t> arguments are 1 than 0, while </a:t>
                </a:r>
                <a:r>
                  <a:rPr lang="en-US" dirty="0"/>
                  <a:t>ODD(</a:t>
                </a:r>
                <a:r>
                  <a:rPr lang="en-US" i="0" dirty="0">
                    <a:latin typeface="Cambria Math" panose="02040503050406030204" pitchFamily="18" charset="0"/>
                  </a:rPr>
                  <a:t>𝑋_1, 𝑋_2, …,</a:t>
                </a:r>
                <a:r>
                  <a:rPr lang="en-US" i="0" dirty="0" err="1">
                    <a:latin typeface="Cambria Math" panose="02040503050406030204" pitchFamily="18" charset="0"/>
                  </a:rPr>
                  <a:t>𝑋_𝑛</a:t>
                </a:r>
                <a:r>
                  <a:rPr lang="en-US" dirty="0"/>
                  <a:t>) evaluates to 1 if an odd number of arguments is</a:t>
                </a:r>
                <a:r>
                  <a:rPr lang="en-US" baseline="0" dirty="0"/>
                  <a:t> 1. You can see the truth tables for all those Boolean functions here.</a:t>
                </a:r>
                <a:endParaRPr lang="en-US" b="0" i="0" dirty="0">
                  <a:solidFill>
                    <a:srgbClr val="202122"/>
                  </a:solidFill>
                  <a:effectLst/>
                  <a:latin typeface="Arial" panose="020B0604020202020204" pitchFamily="34" charset="0"/>
                </a:endParaRPr>
              </a:p>
            </p:txBody>
          </p:sp>
        </mc:Fallback>
      </mc:AlternateContent>
      <p:sp>
        <p:nvSpPr>
          <p:cNvPr id="4" name="Slide Number Placeholder 3">
            <a:extLst>
              <a:ext uri="{FF2B5EF4-FFF2-40B4-BE49-F238E27FC236}">
                <a16:creationId xmlns:a16="http://schemas.microsoft.com/office/drawing/2014/main" id="{5B952618-93B7-44B4-AC91-ADB37E69E445}"/>
              </a:ext>
            </a:extLst>
          </p:cNvPr>
          <p:cNvSpPr>
            <a:spLocks noGrp="1"/>
          </p:cNvSpPr>
          <p:nvPr>
            <p:ph type="sldNum" sz="quarter" idx="5"/>
          </p:nvPr>
        </p:nvSpPr>
        <p:spPr/>
        <p:txBody>
          <a:bodyPr/>
          <a:lstStyle/>
          <a:p>
            <a:fld id="{D1EC9309-185D-B241-857D-6AB647741F6D}" type="slidenum">
              <a:rPr lang="en-US" smtClean="0"/>
              <a:t>17</a:t>
            </a:fld>
            <a:endParaRPr lang="en-US"/>
          </a:p>
        </p:txBody>
      </p:sp>
    </p:spTree>
    <p:extLst>
      <p:ext uri="{BB962C8B-B14F-4D97-AF65-F5344CB8AC3E}">
        <p14:creationId xmlns:p14="http://schemas.microsoft.com/office/powerpoint/2010/main" val="1386583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86D44-3B58-BCFF-B5DF-5A8D2AC5FC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F62071-A14D-9748-FC5B-35FDF23309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E47991-876C-F795-AC12-B5E9320AD7E4}"/>
              </a:ext>
            </a:extLst>
          </p:cNvPr>
          <p:cNvSpPr>
            <a:spLocks noGrp="1"/>
          </p:cNvSpPr>
          <p:nvPr>
            <p:ph type="body" idx="1"/>
          </p:nvPr>
        </p:nvSpPr>
        <p:spPr/>
        <p:txBody>
          <a:bodyPr/>
          <a:lstStyle/>
          <a:p>
            <a:endParaRPr lang="en-US" b="0" i="0" dirty="0">
              <a:solidFill>
                <a:srgbClr val="202122"/>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E4E09D8A-3E50-A30A-4091-E1A8233420E3}"/>
              </a:ext>
            </a:extLst>
          </p:cNvPr>
          <p:cNvSpPr>
            <a:spLocks noGrp="1"/>
          </p:cNvSpPr>
          <p:nvPr>
            <p:ph type="sldNum" sz="quarter" idx="5"/>
          </p:nvPr>
        </p:nvSpPr>
        <p:spPr/>
        <p:txBody>
          <a:bodyPr/>
          <a:lstStyle/>
          <a:p>
            <a:fld id="{D1EC9309-185D-B241-857D-6AB647741F6D}" type="slidenum">
              <a:rPr lang="en-US" smtClean="0"/>
              <a:t>28</a:t>
            </a:fld>
            <a:endParaRPr lang="en-US"/>
          </a:p>
        </p:txBody>
      </p:sp>
    </p:spTree>
    <p:extLst>
      <p:ext uri="{BB962C8B-B14F-4D97-AF65-F5344CB8AC3E}">
        <p14:creationId xmlns:p14="http://schemas.microsoft.com/office/powerpoint/2010/main" val="553272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9DE58-251D-9473-409A-C823AE2A18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22E8A6-E9BF-0F66-E6E3-2C148E4958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3B60D1-920C-F58E-58F2-97BD0CF41F4A}"/>
              </a:ext>
            </a:extLst>
          </p:cNvPr>
          <p:cNvSpPr>
            <a:spLocks noGrp="1"/>
          </p:cNvSpPr>
          <p:nvPr>
            <p:ph type="body" idx="1"/>
          </p:nvPr>
        </p:nvSpPr>
        <p:spPr/>
        <p:txBody>
          <a:bodyPr/>
          <a:lstStyle/>
          <a:p>
            <a:endParaRPr lang="en-US" b="0" i="0" dirty="0">
              <a:solidFill>
                <a:srgbClr val="202122"/>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92AA15FD-0EA6-702F-C7B0-C50A59520F53}"/>
              </a:ext>
            </a:extLst>
          </p:cNvPr>
          <p:cNvSpPr>
            <a:spLocks noGrp="1"/>
          </p:cNvSpPr>
          <p:nvPr>
            <p:ph type="sldNum" sz="quarter" idx="5"/>
          </p:nvPr>
        </p:nvSpPr>
        <p:spPr/>
        <p:txBody>
          <a:bodyPr/>
          <a:lstStyle/>
          <a:p>
            <a:fld id="{D1EC9309-185D-B241-857D-6AB647741F6D}" type="slidenum">
              <a:rPr lang="en-US" smtClean="0"/>
              <a:t>29</a:t>
            </a:fld>
            <a:endParaRPr lang="en-US"/>
          </a:p>
        </p:txBody>
      </p:sp>
    </p:spTree>
    <p:extLst>
      <p:ext uri="{BB962C8B-B14F-4D97-AF65-F5344CB8AC3E}">
        <p14:creationId xmlns:p14="http://schemas.microsoft.com/office/powerpoint/2010/main" val="2406789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E36EC-5E8B-201C-D524-01EE75865C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C494C5-04B6-562D-7BFA-2D791FC6B4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DCE91E-7A0D-9C1C-1FEB-321E4FEB4A37}"/>
              </a:ext>
            </a:extLst>
          </p:cNvPr>
          <p:cNvSpPr>
            <a:spLocks noGrp="1"/>
          </p:cNvSpPr>
          <p:nvPr>
            <p:ph type="body" idx="1"/>
          </p:nvPr>
        </p:nvSpPr>
        <p:spPr/>
        <p:txBody>
          <a:bodyPr/>
          <a:lstStyle/>
          <a:p>
            <a:r>
              <a:rPr lang="en-US" b="0" i="0" dirty="0">
                <a:solidFill>
                  <a:srgbClr val="202122"/>
                </a:solidFill>
                <a:effectLst/>
                <a:latin typeface="Arial" panose="020B0604020202020204" pitchFamily="34" charset="0"/>
              </a:rPr>
              <a:t>Interesting tidbit of history. </a:t>
            </a:r>
            <a:r>
              <a:rPr lang="en-US" dirty="0"/>
              <a:t>De Morgan’s Laws are named after Augustus De Morgan (1806–1871), a British mathematician and logician who was also the math tutor of Ada Lovelace (1815–1852). As we saw last week, Ada Lovelace was an English mathematician and the only legitimate child of poet Lord Byron! She is known as the first computer programmer and she maintained correspondence and translated the work of English mathematician and inventor Charles Babbage (1791-1871) who worked on the idea of what is considered the first digital computer, the Analytical Engine, which would be </a:t>
            </a:r>
            <a:r>
              <a:rPr lang="en-US" b="0" i="0" dirty="0">
                <a:solidFill>
                  <a:srgbClr val="1A1A1A"/>
                </a:solidFill>
                <a:effectLst/>
                <a:latin typeface="Georgia" panose="02040502050405020303" pitchFamily="18" charset="0"/>
              </a:rPr>
              <a:t>a general-purpose, fully program-controlled computer. </a:t>
            </a:r>
            <a:endParaRPr lang="en-US" b="0" i="0" dirty="0">
              <a:solidFill>
                <a:srgbClr val="202122"/>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FEB2D4E5-D1FB-AC02-F855-2607D693B6E5}"/>
              </a:ext>
            </a:extLst>
          </p:cNvPr>
          <p:cNvSpPr>
            <a:spLocks noGrp="1"/>
          </p:cNvSpPr>
          <p:nvPr>
            <p:ph type="sldNum" sz="quarter" idx="5"/>
          </p:nvPr>
        </p:nvSpPr>
        <p:spPr/>
        <p:txBody>
          <a:bodyPr/>
          <a:lstStyle/>
          <a:p>
            <a:fld id="{D1EC9309-185D-B241-857D-6AB647741F6D}" type="slidenum">
              <a:rPr lang="en-US" smtClean="0"/>
              <a:t>30</a:t>
            </a:fld>
            <a:endParaRPr lang="en-US"/>
          </a:p>
        </p:txBody>
      </p:sp>
    </p:spTree>
    <p:extLst>
      <p:ext uri="{BB962C8B-B14F-4D97-AF65-F5344CB8AC3E}">
        <p14:creationId xmlns:p14="http://schemas.microsoft.com/office/powerpoint/2010/main" val="2366135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4142C-F422-487A-A9A9-4AC231546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9F5BF6-4FB6-407E-4E3B-88433E35DC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9EFE8C-47B9-5874-3F6C-DF60E4DCCFDC}"/>
              </a:ext>
            </a:extLst>
          </p:cNvPr>
          <p:cNvSpPr>
            <a:spLocks noGrp="1"/>
          </p:cNvSpPr>
          <p:nvPr>
            <p:ph type="body" idx="1"/>
          </p:nvPr>
        </p:nvSpPr>
        <p:spPr/>
        <p:txBody>
          <a:bodyPr/>
          <a:lstStyle/>
          <a:p>
            <a:endParaRPr lang="en-US" sz="1200" dirty="0"/>
          </a:p>
        </p:txBody>
      </p:sp>
      <p:sp>
        <p:nvSpPr>
          <p:cNvPr id="4" name="Slide Number Placeholder 3">
            <a:extLst>
              <a:ext uri="{FF2B5EF4-FFF2-40B4-BE49-F238E27FC236}">
                <a16:creationId xmlns:a16="http://schemas.microsoft.com/office/drawing/2014/main" id="{D1DAAAF4-33E3-E079-CF7A-31A1D80A9FEB}"/>
              </a:ext>
            </a:extLst>
          </p:cNvPr>
          <p:cNvSpPr>
            <a:spLocks noGrp="1"/>
          </p:cNvSpPr>
          <p:nvPr>
            <p:ph type="sldNum" sz="quarter" idx="5"/>
          </p:nvPr>
        </p:nvSpPr>
        <p:spPr/>
        <p:txBody>
          <a:bodyPr/>
          <a:lstStyle/>
          <a:p>
            <a:fld id="{D1EC9309-185D-B241-857D-6AB647741F6D}" type="slidenum">
              <a:rPr lang="en-US" smtClean="0"/>
              <a:t>31</a:t>
            </a:fld>
            <a:endParaRPr lang="en-US"/>
          </a:p>
        </p:txBody>
      </p:sp>
    </p:spTree>
    <p:extLst>
      <p:ext uri="{BB962C8B-B14F-4D97-AF65-F5344CB8AC3E}">
        <p14:creationId xmlns:p14="http://schemas.microsoft.com/office/powerpoint/2010/main" val="3231434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F46C8-5B8B-753A-15FD-8D3CE45B6D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E83212-ACDF-15C7-CC28-1A8FD956BF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B38A81-0CD3-8886-8EA8-31C72E362105}"/>
              </a:ext>
            </a:extLst>
          </p:cNvPr>
          <p:cNvSpPr>
            <a:spLocks noGrp="1"/>
          </p:cNvSpPr>
          <p:nvPr>
            <p:ph type="body" idx="1"/>
          </p:nvPr>
        </p:nvSpPr>
        <p:spPr/>
        <p:txBody>
          <a:bodyPr/>
          <a:lstStyle/>
          <a:p>
            <a:endParaRPr lang="en-US" sz="1200" dirty="0"/>
          </a:p>
        </p:txBody>
      </p:sp>
      <p:sp>
        <p:nvSpPr>
          <p:cNvPr id="4" name="Slide Number Placeholder 3">
            <a:extLst>
              <a:ext uri="{FF2B5EF4-FFF2-40B4-BE49-F238E27FC236}">
                <a16:creationId xmlns:a16="http://schemas.microsoft.com/office/drawing/2014/main" id="{50EF9652-67B3-9F6E-28C0-0D3013E9B105}"/>
              </a:ext>
            </a:extLst>
          </p:cNvPr>
          <p:cNvSpPr>
            <a:spLocks noGrp="1"/>
          </p:cNvSpPr>
          <p:nvPr>
            <p:ph type="sldNum" sz="quarter" idx="5"/>
          </p:nvPr>
        </p:nvSpPr>
        <p:spPr/>
        <p:txBody>
          <a:bodyPr/>
          <a:lstStyle/>
          <a:p>
            <a:fld id="{D1EC9309-185D-B241-857D-6AB647741F6D}" type="slidenum">
              <a:rPr lang="en-US" smtClean="0"/>
              <a:t>33</a:t>
            </a:fld>
            <a:endParaRPr lang="en-US"/>
          </a:p>
        </p:txBody>
      </p:sp>
    </p:spTree>
    <p:extLst>
      <p:ext uri="{BB962C8B-B14F-4D97-AF65-F5344CB8AC3E}">
        <p14:creationId xmlns:p14="http://schemas.microsoft.com/office/powerpoint/2010/main" val="1083149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354EE-9A44-76C1-75C7-159E12C4AA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AF638C-445D-75A1-1119-B80B704D8A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C3C676-FD3D-50B0-E09A-2BBAD7559BB1}"/>
              </a:ext>
            </a:extLst>
          </p:cNvPr>
          <p:cNvSpPr>
            <a:spLocks noGrp="1"/>
          </p:cNvSpPr>
          <p:nvPr>
            <p:ph type="body" idx="1"/>
          </p:nvPr>
        </p:nvSpPr>
        <p:spPr/>
        <p:txBody>
          <a:bodyPr/>
          <a:lstStyle/>
          <a:p>
            <a:endParaRPr lang="en-US" sz="1200" dirty="0"/>
          </a:p>
        </p:txBody>
      </p:sp>
      <p:sp>
        <p:nvSpPr>
          <p:cNvPr id="4" name="Slide Number Placeholder 3">
            <a:extLst>
              <a:ext uri="{FF2B5EF4-FFF2-40B4-BE49-F238E27FC236}">
                <a16:creationId xmlns:a16="http://schemas.microsoft.com/office/drawing/2014/main" id="{47DB5EC5-B826-599D-4364-7EB274F7CE14}"/>
              </a:ext>
            </a:extLst>
          </p:cNvPr>
          <p:cNvSpPr>
            <a:spLocks noGrp="1"/>
          </p:cNvSpPr>
          <p:nvPr>
            <p:ph type="sldNum" sz="quarter" idx="5"/>
          </p:nvPr>
        </p:nvSpPr>
        <p:spPr/>
        <p:txBody>
          <a:bodyPr/>
          <a:lstStyle/>
          <a:p>
            <a:fld id="{D1EC9309-185D-B241-857D-6AB647741F6D}" type="slidenum">
              <a:rPr lang="en-US" smtClean="0"/>
              <a:t>34</a:t>
            </a:fld>
            <a:endParaRPr lang="en-US"/>
          </a:p>
        </p:txBody>
      </p:sp>
    </p:spTree>
    <p:extLst>
      <p:ext uri="{BB962C8B-B14F-4D97-AF65-F5344CB8AC3E}">
        <p14:creationId xmlns:p14="http://schemas.microsoft.com/office/powerpoint/2010/main" val="2770192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EC9309-185D-B241-857D-6AB647741F6D}" type="slidenum">
              <a:rPr lang="en-US" smtClean="0"/>
              <a:t>37</a:t>
            </a:fld>
            <a:endParaRPr lang="en-US"/>
          </a:p>
        </p:txBody>
      </p:sp>
    </p:spTree>
    <p:extLst>
      <p:ext uri="{BB962C8B-B14F-4D97-AF65-F5344CB8AC3E}">
        <p14:creationId xmlns:p14="http://schemas.microsoft.com/office/powerpoint/2010/main" val="39566707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88D5A-50A7-7842-EF22-0CA8D8F14C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0D73E9-8E81-8843-D8B9-412F0A64E9FA}"/>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A3E52A92-F5DF-45EB-D4AB-9288B1B05F5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0" i="0" dirty="0">
                    <a:solidFill>
                      <a:srgbClr val="202122"/>
                    </a:solidFill>
                    <a:effectLst/>
                    <a:latin typeface="Arial" panose="020B0604020202020204" pitchFamily="34" charset="0"/>
                  </a:rPr>
                  <a:t> </a:t>
                </a:r>
              </a:p>
            </p:txBody>
          </p:sp>
        </mc:Choice>
        <mc:Fallback xmlns="">
          <p:sp>
            <p:nvSpPr>
              <p:cNvPr id="3" name="Notes Placeholder 2">
                <a:extLst>
                  <a:ext uri="{FF2B5EF4-FFF2-40B4-BE49-F238E27FC236}">
                    <a16:creationId xmlns:a16="http://schemas.microsoft.com/office/drawing/2014/main" id="{378B0315-24F8-E6C4-C676-E965401D0A2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2"/>
                    </a:solidFill>
                    <a:effectLst/>
                    <a:latin typeface="Arial" panose="020B0604020202020204" pitchFamily="34" charset="0"/>
                  </a:rPr>
                  <a:t>Now that we calculated the </a:t>
                </a:r>
                <a:r>
                  <a:rPr lang="en-US" b="0" i="0" dirty="0" err="1">
                    <a:solidFill>
                      <a:srgbClr val="202122"/>
                    </a:solidFill>
                    <a:effectLst/>
                    <a:latin typeface="Arial" panose="020B0604020202020204" pitchFamily="34" charset="0"/>
                  </a:rPr>
                  <a:t>minterms</a:t>
                </a:r>
                <a:r>
                  <a:rPr lang="en-US" b="0" i="0" dirty="0">
                    <a:solidFill>
                      <a:srgbClr val="202122"/>
                    </a:solidFill>
                    <a:effectLst/>
                    <a:latin typeface="Arial" panose="020B0604020202020204" pitchFamily="34" charset="0"/>
                  </a:rPr>
                  <a:t> and maxterms we can use them to calculate the disjunctive normal form (DNF) and conjunctive normal form (CNF) that describe this Boolean function. In general, t</a:t>
                </a:r>
                <a:r>
                  <a:rPr lang="en-US" dirty="0"/>
                  <a:t>o derive the disjunctive normal form of a function, we will isolate the rows where the output is equal to 1. We will then connect with a disjunction (OR) the corresponding </a:t>
                </a:r>
                <a:r>
                  <a:rPr lang="en-US" dirty="0" err="1"/>
                  <a:t>minterms</a:t>
                </a:r>
                <a:r>
                  <a:rPr lang="en-US" dirty="0"/>
                  <a:t>. For the MAJ Boolean function (returns 1 if strictly more arguments are 1 other than 0,</a:t>
                </a:r>
                <a:r>
                  <a:rPr lang="en-US" baseline="0" dirty="0"/>
                  <a:t> 0 otherwise)</a:t>
                </a:r>
                <a:r>
                  <a:rPr lang="en-US" dirty="0"/>
                  <a:t> over three variables, this will result in:</a:t>
                </a:r>
                <a:br>
                  <a:rPr lang="en-US" dirty="0"/>
                </a:br>
                <a:r>
                  <a:rPr lang="en-US" dirty="0"/>
                  <a:t>DNF of MAJ(X, Y, Z) = </a:t>
                </a:r>
                <a:r>
                  <a:rPr lang="en-US" i="0" dirty="0">
                    <a:latin typeface="Cambria Math" panose="02040503050406030204" pitchFamily="18" charset="0"/>
                  </a:rPr>
                  <a:t>𝑚_(3</a:t>
                </a:r>
                <a:r>
                  <a:rPr lang="en-US" b="0" i="0" dirty="0">
                    <a:latin typeface="Cambria Math" panose="02040503050406030204" pitchFamily="18" charset="0"/>
                  </a:rPr>
                  <a:t> ) "</a:t>
                </a:r>
                <a:r>
                  <a:rPr lang="en-US" i="0" dirty="0">
                    <a:latin typeface="Cambria Math" panose="02040503050406030204" pitchFamily="18" charset="0"/>
                  </a:rPr>
                  <a:t>∨</a:t>
                </a:r>
                <a:r>
                  <a:rPr lang="en-US" b="0" i="0" dirty="0">
                    <a:latin typeface="Cambria Math" panose="02040503050406030204" pitchFamily="18" charset="0"/>
                  </a:rPr>
                  <a:t>" 〖 𝑚〗_(5  ) "</a:t>
                </a:r>
                <a:r>
                  <a:rPr lang="en-US" i="0" dirty="0">
                    <a:latin typeface="Cambria Math" panose="02040503050406030204" pitchFamily="18" charset="0"/>
                  </a:rPr>
                  <a:t>∨</a:t>
                </a:r>
                <a:r>
                  <a:rPr lang="en-US" b="0" i="0" dirty="0">
                    <a:latin typeface="Cambria Math" panose="02040503050406030204" pitchFamily="18" charset="0"/>
                  </a:rPr>
                  <a:t> " 𝑚_6 〖"</a:t>
                </a:r>
                <a:r>
                  <a:rPr lang="en-US" i="0" dirty="0"/>
                  <a:t>∨</a:t>
                </a:r>
                <a:r>
                  <a:rPr lang="en-US" b="0" i="0" dirty="0"/>
                  <a:t> </a:t>
                </a:r>
                <a:r>
                  <a:rPr lang="en-US" b="0" i="0" dirty="0">
                    <a:latin typeface="Cambria Math" panose="02040503050406030204" pitchFamily="18" charset="0"/>
                  </a:rPr>
                  <a:t>" 𝑚〗_7 "= "</a:t>
                </a:r>
                <a:r>
                  <a:rPr lang="en-US" dirty="0"/>
                  <a:t>(¬X ∧ Y ∧ Z) ∨ (X ∧ ¬Y ∧ Z) ∨ (X ∧ Y ∧ ¬Z) ∨ (X ∧ Y ∧ 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0" i="0" dirty="0">
                    <a:solidFill>
                      <a:srgbClr val="202122"/>
                    </a:solidFill>
                    <a:effectLst/>
                    <a:latin typeface="Arial" panose="020B0604020202020204" pitchFamily="34" charset="0"/>
                  </a:rPr>
                  <a:t> </a:t>
                </a:r>
              </a:p>
            </p:txBody>
          </p:sp>
        </mc:Fallback>
      </mc:AlternateContent>
      <p:sp>
        <p:nvSpPr>
          <p:cNvPr id="4" name="Slide Number Placeholder 3">
            <a:extLst>
              <a:ext uri="{FF2B5EF4-FFF2-40B4-BE49-F238E27FC236}">
                <a16:creationId xmlns:a16="http://schemas.microsoft.com/office/drawing/2014/main" id="{5C39EDCE-3176-D368-FFA3-BC2ACF47FBB0}"/>
              </a:ext>
            </a:extLst>
          </p:cNvPr>
          <p:cNvSpPr>
            <a:spLocks noGrp="1"/>
          </p:cNvSpPr>
          <p:nvPr>
            <p:ph type="sldNum" sz="quarter" idx="5"/>
          </p:nvPr>
        </p:nvSpPr>
        <p:spPr/>
        <p:txBody>
          <a:bodyPr/>
          <a:lstStyle/>
          <a:p>
            <a:fld id="{D1EC9309-185D-B241-857D-6AB647741F6D}" type="slidenum">
              <a:rPr lang="en-US" smtClean="0"/>
              <a:t>38</a:t>
            </a:fld>
            <a:endParaRPr lang="en-US"/>
          </a:p>
        </p:txBody>
      </p:sp>
    </p:spTree>
    <p:extLst>
      <p:ext uri="{BB962C8B-B14F-4D97-AF65-F5344CB8AC3E}">
        <p14:creationId xmlns:p14="http://schemas.microsoft.com/office/powerpoint/2010/main" val="1468890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EC9309-185D-B241-857D-6AB647741F6D}" type="slidenum">
              <a:rPr lang="en-US" smtClean="0"/>
              <a:t>4</a:t>
            </a:fld>
            <a:endParaRPr lang="en-US"/>
          </a:p>
        </p:txBody>
      </p:sp>
    </p:spTree>
    <p:extLst>
      <p:ext uri="{BB962C8B-B14F-4D97-AF65-F5344CB8AC3E}">
        <p14:creationId xmlns:p14="http://schemas.microsoft.com/office/powerpoint/2010/main" val="10603218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1A549-6ABA-8046-EC3C-9C03C2A5DA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1B6C0E-75F0-5B67-1E19-3AA1D406C3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9C0280-E36D-22EC-300C-4CC54BAEEF3C}"/>
              </a:ext>
            </a:extLst>
          </p:cNvPr>
          <p:cNvSpPr>
            <a:spLocks noGrp="1"/>
          </p:cNvSpPr>
          <p:nvPr>
            <p:ph type="body" idx="1"/>
          </p:nvPr>
        </p:nvSpPr>
        <p:spPr/>
        <p:txBody>
          <a:bodyPr/>
          <a:lstStyle/>
          <a:p>
            <a:endParaRPr lang="en-US" b="0" i="0" dirty="0">
              <a:solidFill>
                <a:srgbClr val="202122"/>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82334C51-235D-D01B-3400-252D921E7F49}"/>
              </a:ext>
            </a:extLst>
          </p:cNvPr>
          <p:cNvSpPr>
            <a:spLocks noGrp="1"/>
          </p:cNvSpPr>
          <p:nvPr>
            <p:ph type="sldNum" sz="quarter" idx="5"/>
          </p:nvPr>
        </p:nvSpPr>
        <p:spPr/>
        <p:txBody>
          <a:bodyPr/>
          <a:lstStyle/>
          <a:p>
            <a:fld id="{D1EC9309-185D-B241-857D-6AB647741F6D}" type="slidenum">
              <a:rPr lang="en-US" smtClean="0"/>
              <a:t>39</a:t>
            </a:fld>
            <a:endParaRPr lang="en-US"/>
          </a:p>
        </p:txBody>
      </p:sp>
    </p:spTree>
    <p:extLst>
      <p:ext uri="{BB962C8B-B14F-4D97-AF65-F5344CB8AC3E}">
        <p14:creationId xmlns:p14="http://schemas.microsoft.com/office/powerpoint/2010/main" val="34183882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69FFE-F351-C8FE-37B0-5E9084A91A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F13E57-191F-FD6A-AE80-CDD1DB855A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2AFEA7-67C4-2360-E684-1EF892CE2123}"/>
              </a:ext>
            </a:extLst>
          </p:cNvPr>
          <p:cNvSpPr>
            <a:spLocks noGrp="1"/>
          </p:cNvSpPr>
          <p:nvPr>
            <p:ph type="body" idx="1"/>
          </p:nvPr>
        </p:nvSpPr>
        <p:spPr/>
        <p:txBody>
          <a:bodyPr/>
          <a:lstStyle/>
          <a:p>
            <a:endParaRPr lang="en-US" b="0" i="0" dirty="0">
              <a:solidFill>
                <a:srgbClr val="202122"/>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65DCD517-2C66-154A-0C54-0FD3DF6BCB9F}"/>
              </a:ext>
            </a:extLst>
          </p:cNvPr>
          <p:cNvSpPr>
            <a:spLocks noGrp="1"/>
          </p:cNvSpPr>
          <p:nvPr>
            <p:ph type="sldNum" sz="quarter" idx="5"/>
          </p:nvPr>
        </p:nvSpPr>
        <p:spPr/>
        <p:txBody>
          <a:bodyPr/>
          <a:lstStyle/>
          <a:p>
            <a:fld id="{D1EC9309-185D-B241-857D-6AB647741F6D}" type="slidenum">
              <a:rPr lang="en-US" smtClean="0"/>
              <a:t>40</a:t>
            </a:fld>
            <a:endParaRPr lang="en-US"/>
          </a:p>
        </p:txBody>
      </p:sp>
    </p:spTree>
    <p:extLst>
      <p:ext uri="{BB962C8B-B14F-4D97-AF65-F5344CB8AC3E}">
        <p14:creationId xmlns:p14="http://schemas.microsoft.com/office/powerpoint/2010/main" val="2160761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541E7-45C1-6E5D-D7DC-0EEC6820EF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DB6A-FF9F-92B1-CB11-E08CB79A2F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E8971E-63EA-6347-2004-2A79ABD5F08D}"/>
              </a:ext>
            </a:extLst>
          </p:cNvPr>
          <p:cNvSpPr>
            <a:spLocks noGrp="1"/>
          </p:cNvSpPr>
          <p:nvPr>
            <p:ph type="body" idx="1"/>
          </p:nvPr>
        </p:nvSpPr>
        <p:spPr/>
        <p:txBody>
          <a:bodyPr/>
          <a:lstStyle/>
          <a:p>
            <a:endParaRPr lang="en-US" sz="1200" dirty="0"/>
          </a:p>
        </p:txBody>
      </p:sp>
      <p:sp>
        <p:nvSpPr>
          <p:cNvPr id="4" name="Slide Number Placeholder 3">
            <a:extLst>
              <a:ext uri="{FF2B5EF4-FFF2-40B4-BE49-F238E27FC236}">
                <a16:creationId xmlns:a16="http://schemas.microsoft.com/office/drawing/2014/main" id="{40A8ECA9-8910-DB30-7BD8-B501D8E390D0}"/>
              </a:ext>
            </a:extLst>
          </p:cNvPr>
          <p:cNvSpPr>
            <a:spLocks noGrp="1"/>
          </p:cNvSpPr>
          <p:nvPr>
            <p:ph type="sldNum" sz="quarter" idx="5"/>
          </p:nvPr>
        </p:nvSpPr>
        <p:spPr/>
        <p:txBody>
          <a:bodyPr/>
          <a:lstStyle/>
          <a:p>
            <a:fld id="{D1EC9309-185D-B241-857D-6AB647741F6D}" type="slidenum">
              <a:rPr lang="en-US" smtClean="0"/>
              <a:t>41</a:t>
            </a:fld>
            <a:endParaRPr lang="en-US"/>
          </a:p>
        </p:txBody>
      </p:sp>
    </p:spTree>
    <p:extLst>
      <p:ext uri="{BB962C8B-B14F-4D97-AF65-F5344CB8AC3E}">
        <p14:creationId xmlns:p14="http://schemas.microsoft.com/office/powerpoint/2010/main" val="20130959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9F321-D956-A11B-7E3F-4587ABB04F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218979-1C2A-FD0F-A806-3B076A4A62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3BB553-294F-98E6-3752-D79B7C7CD6B2}"/>
              </a:ext>
            </a:extLst>
          </p:cNvPr>
          <p:cNvSpPr>
            <a:spLocks noGrp="1"/>
          </p:cNvSpPr>
          <p:nvPr>
            <p:ph type="body" idx="1"/>
          </p:nvPr>
        </p:nvSpPr>
        <p:spPr/>
        <p:txBody>
          <a:bodyPr/>
          <a:lstStyle/>
          <a:p>
            <a:endParaRPr lang="en-US" sz="1200" dirty="0"/>
          </a:p>
        </p:txBody>
      </p:sp>
      <p:sp>
        <p:nvSpPr>
          <p:cNvPr id="4" name="Slide Number Placeholder 3">
            <a:extLst>
              <a:ext uri="{FF2B5EF4-FFF2-40B4-BE49-F238E27FC236}">
                <a16:creationId xmlns:a16="http://schemas.microsoft.com/office/drawing/2014/main" id="{13C8967B-B7FF-D332-0FFB-291449675073}"/>
              </a:ext>
            </a:extLst>
          </p:cNvPr>
          <p:cNvSpPr>
            <a:spLocks noGrp="1"/>
          </p:cNvSpPr>
          <p:nvPr>
            <p:ph type="sldNum" sz="quarter" idx="5"/>
          </p:nvPr>
        </p:nvSpPr>
        <p:spPr/>
        <p:txBody>
          <a:bodyPr/>
          <a:lstStyle/>
          <a:p>
            <a:fld id="{D1EC9309-185D-B241-857D-6AB647741F6D}" type="slidenum">
              <a:rPr lang="en-US" smtClean="0"/>
              <a:t>42</a:t>
            </a:fld>
            <a:endParaRPr lang="en-US"/>
          </a:p>
        </p:txBody>
      </p:sp>
    </p:spTree>
    <p:extLst>
      <p:ext uri="{BB962C8B-B14F-4D97-AF65-F5344CB8AC3E}">
        <p14:creationId xmlns:p14="http://schemas.microsoft.com/office/powerpoint/2010/main" val="30243824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0D415-7AC0-CB12-2222-7C8F11D045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81E19F-0EAF-3498-5B39-80B42EB383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4A2921-10F3-5D26-1F71-A7E4D4B164BC}"/>
              </a:ext>
            </a:extLst>
          </p:cNvPr>
          <p:cNvSpPr>
            <a:spLocks noGrp="1"/>
          </p:cNvSpPr>
          <p:nvPr>
            <p:ph type="body" idx="1"/>
          </p:nvPr>
        </p:nvSpPr>
        <p:spPr/>
        <p:txBody>
          <a:bodyPr/>
          <a:lstStyle/>
          <a:p>
            <a:endParaRPr lang="en-US" sz="1200" dirty="0"/>
          </a:p>
        </p:txBody>
      </p:sp>
      <p:sp>
        <p:nvSpPr>
          <p:cNvPr id="4" name="Slide Number Placeholder 3">
            <a:extLst>
              <a:ext uri="{FF2B5EF4-FFF2-40B4-BE49-F238E27FC236}">
                <a16:creationId xmlns:a16="http://schemas.microsoft.com/office/drawing/2014/main" id="{1A6476E0-133F-2004-4C36-675552628637}"/>
              </a:ext>
            </a:extLst>
          </p:cNvPr>
          <p:cNvSpPr>
            <a:spLocks noGrp="1"/>
          </p:cNvSpPr>
          <p:nvPr>
            <p:ph type="sldNum" sz="quarter" idx="5"/>
          </p:nvPr>
        </p:nvSpPr>
        <p:spPr/>
        <p:txBody>
          <a:bodyPr/>
          <a:lstStyle/>
          <a:p>
            <a:fld id="{D1EC9309-185D-B241-857D-6AB647741F6D}" type="slidenum">
              <a:rPr lang="en-US" smtClean="0"/>
              <a:t>43</a:t>
            </a:fld>
            <a:endParaRPr lang="en-US"/>
          </a:p>
        </p:txBody>
      </p:sp>
    </p:spTree>
    <p:extLst>
      <p:ext uri="{BB962C8B-B14F-4D97-AF65-F5344CB8AC3E}">
        <p14:creationId xmlns:p14="http://schemas.microsoft.com/office/powerpoint/2010/main" val="1831987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63B51-32C8-C7EA-C092-48A2C997DD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D734EC-6C42-DEB7-94CF-CE9EB69F23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EA89C0-98D1-4992-567E-71EBCEFAB6E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8C3546-DE19-D803-84B2-018D158C7A15}"/>
              </a:ext>
            </a:extLst>
          </p:cNvPr>
          <p:cNvSpPr>
            <a:spLocks noGrp="1"/>
          </p:cNvSpPr>
          <p:nvPr>
            <p:ph type="sldNum" sz="quarter" idx="5"/>
          </p:nvPr>
        </p:nvSpPr>
        <p:spPr/>
        <p:txBody>
          <a:bodyPr/>
          <a:lstStyle/>
          <a:p>
            <a:fld id="{D1EC9309-185D-B241-857D-6AB647741F6D}" type="slidenum">
              <a:rPr lang="en-US" smtClean="0"/>
              <a:t>45</a:t>
            </a:fld>
            <a:endParaRPr lang="en-US"/>
          </a:p>
        </p:txBody>
      </p:sp>
    </p:spTree>
    <p:extLst>
      <p:ext uri="{BB962C8B-B14F-4D97-AF65-F5344CB8AC3E}">
        <p14:creationId xmlns:p14="http://schemas.microsoft.com/office/powerpoint/2010/main" val="14976427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BCD36-1E1D-30F8-F9FC-41674DD227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9C23D2-65E4-0672-6BA7-BAA192FCF9D1}"/>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0925F480-31BD-A5F5-FDA2-1750183B9A0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0" i="0" dirty="0">
                    <a:solidFill>
                      <a:srgbClr val="202122"/>
                    </a:solidFill>
                    <a:effectLst/>
                    <a:latin typeface="Arial" panose="020B0604020202020204" pitchFamily="34" charset="0"/>
                  </a:rPr>
                  <a:t> </a:t>
                </a:r>
              </a:p>
            </p:txBody>
          </p:sp>
        </mc:Choice>
        <mc:Fallback xmlns="">
          <p:sp>
            <p:nvSpPr>
              <p:cNvPr id="3" name="Notes Placeholder 2">
                <a:extLst>
                  <a:ext uri="{FF2B5EF4-FFF2-40B4-BE49-F238E27FC236}">
                    <a16:creationId xmlns:a16="http://schemas.microsoft.com/office/drawing/2014/main" id="{378B0315-24F8-E6C4-C676-E965401D0A2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2"/>
                    </a:solidFill>
                    <a:effectLst/>
                    <a:latin typeface="Arial" panose="020B0604020202020204" pitchFamily="34" charset="0"/>
                  </a:rPr>
                  <a:t>Now that we calculated the </a:t>
                </a:r>
                <a:r>
                  <a:rPr lang="en-US" b="0" i="0" dirty="0" err="1">
                    <a:solidFill>
                      <a:srgbClr val="202122"/>
                    </a:solidFill>
                    <a:effectLst/>
                    <a:latin typeface="Arial" panose="020B0604020202020204" pitchFamily="34" charset="0"/>
                  </a:rPr>
                  <a:t>minterms</a:t>
                </a:r>
                <a:r>
                  <a:rPr lang="en-US" b="0" i="0" dirty="0">
                    <a:solidFill>
                      <a:srgbClr val="202122"/>
                    </a:solidFill>
                    <a:effectLst/>
                    <a:latin typeface="Arial" panose="020B0604020202020204" pitchFamily="34" charset="0"/>
                  </a:rPr>
                  <a:t> and maxterms we can use them to calculate the disjunctive normal form (DNF) and conjunctive normal form (CNF) that describe this Boolean function. In general, t</a:t>
                </a:r>
                <a:r>
                  <a:rPr lang="en-US" dirty="0"/>
                  <a:t>o derive the disjunctive normal form of a function, we will isolate the rows where the output is equal to 1. We will then connect with a disjunction (OR) the corresponding </a:t>
                </a:r>
                <a:r>
                  <a:rPr lang="en-US" dirty="0" err="1"/>
                  <a:t>minterms</a:t>
                </a:r>
                <a:r>
                  <a:rPr lang="en-US" dirty="0"/>
                  <a:t>. For the MAJ Boolean function (returns 1 if strictly more arguments are 1 other than 0,</a:t>
                </a:r>
                <a:r>
                  <a:rPr lang="en-US" baseline="0" dirty="0"/>
                  <a:t> 0 otherwise)</a:t>
                </a:r>
                <a:r>
                  <a:rPr lang="en-US" dirty="0"/>
                  <a:t> over three variables, this will result in:</a:t>
                </a:r>
                <a:br>
                  <a:rPr lang="en-US" dirty="0"/>
                </a:br>
                <a:r>
                  <a:rPr lang="en-US" dirty="0"/>
                  <a:t>DNF of MAJ(X, Y, Z) = </a:t>
                </a:r>
                <a:r>
                  <a:rPr lang="en-US" i="0" dirty="0">
                    <a:latin typeface="Cambria Math" panose="02040503050406030204" pitchFamily="18" charset="0"/>
                  </a:rPr>
                  <a:t>𝑚_(3</a:t>
                </a:r>
                <a:r>
                  <a:rPr lang="en-US" b="0" i="0" dirty="0">
                    <a:latin typeface="Cambria Math" panose="02040503050406030204" pitchFamily="18" charset="0"/>
                  </a:rPr>
                  <a:t> ) "</a:t>
                </a:r>
                <a:r>
                  <a:rPr lang="en-US" i="0" dirty="0">
                    <a:latin typeface="Cambria Math" panose="02040503050406030204" pitchFamily="18" charset="0"/>
                  </a:rPr>
                  <a:t>∨</a:t>
                </a:r>
                <a:r>
                  <a:rPr lang="en-US" b="0" i="0" dirty="0">
                    <a:latin typeface="Cambria Math" panose="02040503050406030204" pitchFamily="18" charset="0"/>
                  </a:rPr>
                  <a:t>" 〖 𝑚〗_(5  ) "</a:t>
                </a:r>
                <a:r>
                  <a:rPr lang="en-US" i="0" dirty="0">
                    <a:latin typeface="Cambria Math" panose="02040503050406030204" pitchFamily="18" charset="0"/>
                  </a:rPr>
                  <a:t>∨</a:t>
                </a:r>
                <a:r>
                  <a:rPr lang="en-US" b="0" i="0" dirty="0">
                    <a:latin typeface="Cambria Math" panose="02040503050406030204" pitchFamily="18" charset="0"/>
                  </a:rPr>
                  <a:t> " 𝑚_6 〖"</a:t>
                </a:r>
                <a:r>
                  <a:rPr lang="en-US" i="0" dirty="0"/>
                  <a:t>∨</a:t>
                </a:r>
                <a:r>
                  <a:rPr lang="en-US" b="0" i="0" dirty="0"/>
                  <a:t> </a:t>
                </a:r>
                <a:r>
                  <a:rPr lang="en-US" b="0" i="0" dirty="0">
                    <a:latin typeface="Cambria Math" panose="02040503050406030204" pitchFamily="18" charset="0"/>
                  </a:rPr>
                  <a:t>" 𝑚〗_7 "= "</a:t>
                </a:r>
                <a:r>
                  <a:rPr lang="en-US" dirty="0"/>
                  <a:t>(¬X ∧ Y ∧ Z) ∨ (X ∧ ¬Y ∧ Z) ∨ (X ∧ Y ∧ ¬Z) ∨ (X ∧ Y ∧ 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0" i="0" dirty="0">
                    <a:solidFill>
                      <a:srgbClr val="202122"/>
                    </a:solidFill>
                    <a:effectLst/>
                    <a:latin typeface="Arial" panose="020B0604020202020204" pitchFamily="34" charset="0"/>
                  </a:rPr>
                  <a:t> </a:t>
                </a:r>
              </a:p>
            </p:txBody>
          </p:sp>
        </mc:Fallback>
      </mc:AlternateContent>
      <p:sp>
        <p:nvSpPr>
          <p:cNvPr id="4" name="Slide Number Placeholder 3">
            <a:extLst>
              <a:ext uri="{FF2B5EF4-FFF2-40B4-BE49-F238E27FC236}">
                <a16:creationId xmlns:a16="http://schemas.microsoft.com/office/drawing/2014/main" id="{9D260A18-70CE-9C96-40F7-3996CE3BA919}"/>
              </a:ext>
            </a:extLst>
          </p:cNvPr>
          <p:cNvSpPr>
            <a:spLocks noGrp="1"/>
          </p:cNvSpPr>
          <p:nvPr>
            <p:ph type="sldNum" sz="quarter" idx="5"/>
          </p:nvPr>
        </p:nvSpPr>
        <p:spPr/>
        <p:txBody>
          <a:bodyPr/>
          <a:lstStyle/>
          <a:p>
            <a:fld id="{D1EC9309-185D-B241-857D-6AB647741F6D}" type="slidenum">
              <a:rPr lang="en-US" smtClean="0"/>
              <a:t>46</a:t>
            </a:fld>
            <a:endParaRPr lang="en-US"/>
          </a:p>
        </p:txBody>
      </p:sp>
    </p:spTree>
    <p:extLst>
      <p:ext uri="{BB962C8B-B14F-4D97-AF65-F5344CB8AC3E}">
        <p14:creationId xmlns:p14="http://schemas.microsoft.com/office/powerpoint/2010/main" val="789700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9B2E2-2697-16DC-5691-A035231431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F91B2B-11F9-FA44-8F8E-CD5F998B58D4}"/>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D6839D61-4F8C-A9CB-48BA-C89929261D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0" i="0" dirty="0">
                    <a:solidFill>
                      <a:srgbClr val="202122"/>
                    </a:solidFill>
                    <a:effectLst/>
                    <a:latin typeface="Arial" panose="020B0604020202020204" pitchFamily="34" charset="0"/>
                  </a:rPr>
                  <a:t> </a:t>
                </a:r>
              </a:p>
            </p:txBody>
          </p:sp>
        </mc:Choice>
        <mc:Fallback xmlns="">
          <p:sp>
            <p:nvSpPr>
              <p:cNvPr id="3" name="Notes Placeholder 2">
                <a:extLst>
                  <a:ext uri="{FF2B5EF4-FFF2-40B4-BE49-F238E27FC236}">
                    <a16:creationId xmlns:a16="http://schemas.microsoft.com/office/drawing/2014/main" id="{378B0315-24F8-E6C4-C676-E965401D0A2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2"/>
                    </a:solidFill>
                    <a:effectLst/>
                    <a:latin typeface="Arial" panose="020B0604020202020204" pitchFamily="34" charset="0"/>
                  </a:rPr>
                  <a:t>Now that we calculated the </a:t>
                </a:r>
                <a:r>
                  <a:rPr lang="en-US" b="0" i="0" dirty="0" err="1">
                    <a:solidFill>
                      <a:srgbClr val="202122"/>
                    </a:solidFill>
                    <a:effectLst/>
                    <a:latin typeface="Arial" panose="020B0604020202020204" pitchFamily="34" charset="0"/>
                  </a:rPr>
                  <a:t>minterms</a:t>
                </a:r>
                <a:r>
                  <a:rPr lang="en-US" b="0" i="0" dirty="0">
                    <a:solidFill>
                      <a:srgbClr val="202122"/>
                    </a:solidFill>
                    <a:effectLst/>
                    <a:latin typeface="Arial" panose="020B0604020202020204" pitchFamily="34" charset="0"/>
                  </a:rPr>
                  <a:t> and maxterms we can use them to calculate the disjunctive normal form (DNF) and conjunctive normal form (CNF) that describe this Boolean function. In general, t</a:t>
                </a:r>
                <a:r>
                  <a:rPr lang="en-US" dirty="0"/>
                  <a:t>o derive the disjunctive normal form of a function, we will isolate the rows where the output is equal to 1. We will then connect with a disjunction (OR) the corresponding </a:t>
                </a:r>
                <a:r>
                  <a:rPr lang="en-US" dirty="0" err="1"/>
                  <a:t>minterms</a:t>
                </a:r>
                <a:r>
                  <a:rPr lang="en-US" dirty="0"/>
                  <a:t>. For the MAJ Boolean function (returns 1 if strictly more arguments are 1 other than 0,</a:t>
                </a:r>
                <a:r>
                  <a:rPr lang="en-US" baseline="0" dirty="0"/>
                  <a:t> 0 otherwise)</a:t>
                </a:r>
                <a:r>
                  <a:rPr lang="en-US" dirty="0"/>
                  <a:t> over three variables, this will result in:</a:t>
                </a:r>
                <a:br>
                  <a:rPr lang="en-US" dirty="0"/>
                </a:br>
                <a:r>
                  <a:rPr lang="en-US" dirty="0"/>
                  <a:t>DNF of MAJ(X, Y, Z) = </a:t>
                </a:r>
                <a:r>
                  <a:rPr lang="en-US" i="0" dirty="0">
                    <a:latin typeface="Cambria Math" panose="02040503050406030204" pitchFamily="18" charset="0"/>
                  </a:rPr>
                  <a:t>𝑚_(3</a:t>
                </a:r>
                <a:r>
                  <a:rPr lang="en-US" b="0" i="0" dirty="0">
                    <a:latin typeface="Cambria Math" panose="02040503050406030204" pitchFamily="18" charset="0"/>
                  </a:rPr>
                  <a:t> ) "</a:t>
                </a:r>
                <a:r>
                  <a:rPr lang="en-US" i="0" dirty="0">
                    <a:latin typeface="Cambria Math" panose="02040503050406030204" pitchFamily="18" charset="0"/>
                  </a:rPr>
                  <a:t>∨</a:t>
                </a:r>
                <a:r>
                  <a:rPr lang="en-US" b="0" i="0" dirty="0">
                    <a:latin typeface="Cambria Math" panose="02040503050406030204" pitchFamily="18" charset="0"/>
                  </a:rPr>
                  <a:t>" 〖 𝑚〗_(5  ) "</a:t>
                </a:r>
                <a:r>
                  <a:rPr lang="en-US" i="0" dirty="0">
                    <a:latin typeface="Cambria Math" panose="02040503050406030204" pitchFamily="18" charset="0"/>
                  </a:rPr>
                  <a:t>∨</a:t>
                </a:r>
                <a:r>
                  <a:rPr lang="en-US" b="0" i="0" dirty="0">
                    <a:latin typeface="Cambria Math" panose="02040503050406030204" pitchFamily="18" charset="0"/>
                  </a:rPr>
                  <a:t> " 𝑚_6 〖"</a:t>
                </a:r>
                <a:r>
                  <a:rPr lang="en-US" i="0" dirty="0"/>
                  <a:t>∨</a:t>
                </a:r>
                <a:r>
                  <a:rPr lang="en-US" b="0" i="0" dirty="0"/>
                  <a:t> </a:t>
                </a:r>
                <a:r>
                  <a:rPr lang="en-US" b="0" i="0" dirty="0">
                    <a:latin typeface="Cambria Math" panose="02040503050406030204" pitchFamily="18" charset="0"/>
                  </a:rPr>
                  <a:t>" 𝑚〗_7 "= "</a:t>
                </a:r>
                <a:r>
                  <a:rPr lang="en-US" dirty="0"/>
                  <a:t>(¬X ∧ Y ∧ Z) ∨ (X ∧ ¬Y ∧ Z) ∨ (X ∧ Y ∧ ¬Z) ∨ (X ∧ Y ∧ 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0" i="0" dirty="0">
                    <a:solidFill>
                      <a:srgbClr val="202122"/>
                    </a:solidFill>
                    <a:effectLst/>
                    <a:latin typeface="Arial" panose="020B0604020202020204" pitchFamily="34" charset="0"/>
                  </a:rPr>
                  <a:t> </a:t>
                </a:r>
              </a:p>
            </p:txBody>
          </p:sp>
        </mc:Fallback>
      </mc:AlternateContent>
      <p:sp>
        <p:nvSpPr>
          <p:cNvPr id="4" name="Slide Number Placeholder 3">
            <a:extLst>
              <a:ext uri="{FF2B5EF4-FFF2-40B4-BE49-F238E27FC236}">
                <a16:creationId xmlns:a16="http://schemas.microsoft.com/office/drawing/2014/main" id="{23F203C6-4A9F-8946-F77B-87DDE78E2C23}"/>
              </a:ext>
            </a:extLst>
          </p:cNvPr>
          <p:cNvSpPr>
            <a:spLocks noGrp="1"/>
          </p:cNvSpPr>
          <p:nvPr>
            <p:ph type="sldNum" sz="quarter" idx="5"/>
          </p:nvPr>
        </p:nvSpPr>
        <p:spPr/>
        <p:txBody>
          <a:bodyPr/>
          <a:lstStyle/>
          <a:p>
            <a:fld id="{D1EC9309-185D-B241-857D-6AB647741F6D}" type="slidenum">
              <a:rPr lang="en-US" smtClean="0"/>
              <a:t>47</a:t>
            </a:fld>
            <a:endParaRPr lang="en-US"/>
          </a:p>
        </p:txBody>
      </p:sp>
    </p:spTree>
    <p:extLst>
      <p:ext uri="{BB962C8B-B14F-4D97-AF65-F5344CB8AC3E}">
        <p14:creationId xmlns:p14="http://schemas.microsoft.com/office/powerpoint/2010/main" val="18484781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229C9-0A22-655B-C8E0-55868F4E79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A25562-4BC3-88B8-016C-4C4D5E6F269A}"/>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99128ED3-F3D1-56D6-01BB-76079D6A7D7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0" i="0" dirty="0">
                    <a:solidFill>
                      <a:srgbClr val="202122"/>
                    </a:solidFill>
                    <a:effectLst/>
                    <a:latin typeface="Arial" panose="020B0604020202020204" pitchFamily="34" charset="0"/>
                  </a:rPr>
                  <a:t> </a:t>
                </a:r>
              </a:p>
            </p:txBody>
          </p:sp>
        </mc:Choice>
        <mc:Fallback xmlns="">
          <p:sp>
            <p:nvSpPr>
              <p:cNvPr id="3" name="Notes Placeholder 2">
                <a:extLst>
                  <a:ext uri="{FF2B5EF4-FFF2-40B4-BE49-F238E27FC236}">
                    <a16:creationId xmlns:a16="http://schemas.microsoft.com/office/drawing/2014/main" id="{378B0315-24F8-E6C4-C676-E965401D0A2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2"/>
                    </a:solidFill>
                    <a:effectLst/>
                    <a:latin typeface="Arial" panose="020B0604020202020204" pitchFamily="34" charset="0"/>
                  </a:rPr>
                  <a:t>Now that we calculated the </a:t>
                </a:r>
                <a:r>
                  <a:rPr lang="en-US" b="0" i="0" dirty="0" err="1">
                    <a:solidFill>
                      <a:srgbClr val="202122"/>
                    </a:solidFill>
                    <a:effectLst/>
                    <a:latin typeface="Arial" panose="020B0604020202020204" pitchFamily="34" charset="0"/>
                  </a:rPr>
                  <a:t>minterms</a:t>
                </a:r>
                <a:r>
                  <a:rPr lang="en-US" b="0" i="0" dirty="0">
                    <a:solidFill>
                      <a:srgbClr val="202122"/>
                    </a:solidFill>
                    <a:effectLst/>
                    <a:latin typeface="Arial" panose="020B0604020202020204" pitchFamily="34" charset="0"/>
                  </a:rPr>
                  <a:t> and maxterms we can use them to calculate the disjunctive normal form (DNF) and conjunctive normal form (CNF) that describe this Boolean function. In general, t</a:t>
                </a:r>
                <a:r>
                  <a:rPr lang="en-US" dirty="0"/>
                  <a:t>o derive the disjunctive normal form of a function, we will isolate the rows where the output is equal to 1. We will then connect with a disjunction (OR) the corresponding </a:t>
                </a:r>
                <a:r>
                  <a:rPr lang="en-US" dirty="0" err="1"/>
                  <a:t>minterms</a:t>
                </a:r>
                <a:r>
                  <a:rPr lang="en-US" dirty="0"/>
                  <a:t>. For the MAJ Boolean function (returns 1 if strictly more arguments are 1 other than 0,</a:t>
                </a:r>
                <a:r>
                  <a:rPr lang="en-US" baseline="0" dirty="0"/>
                  <a:t> 0 otherwise)</a:t>
                </a:r>
                <a:r>
                  <a:rPr lang="en-US" dirty="0"/>
                  <a:t> over three variables, this will result in:</a:t>
                </a:r>
                <a:br>
                  <a:rPr lang="en-US" dirty="0"/>
                </a:br>
                <a:r>
                  <a:rPr lang="en-US" dirty="0"/>
                  <a:t>DNF of MAJ(X, Y, Z) = </a:t>
                </a:r>
                <a:r>
                  <a:rPr lang="en-US" i="0" dirty="0">
                    <a:latin typeface="Cambria Math" panose="02040503050406030204" pitchFamily="18" charset="0"/>
                  </a:rPr>
                  <a:t>𝑚_(3</a:t>
                </a:r>
                <a:r>
                  <a:rPr lang="en-US" b="0" i="0" dirty="0">
                    <a:latin typeface="Cambria Math" panose="02040503050406030204" pitchFamily="18" charset="0"/>
                  </a:rPr>
                  <a:t> ) "</a:t>
                </a:r>
                <a:r>
                  <a:rPr lang="en-US" i="0" dirty="0">
                    <a:latin typeface="Cambria Math" panose="02040503050406030204" pitchFamily="18" charset="0"/>
                  </a:rPr>
                  <a:t>∨</a:t>
                </a:r>
                <a:r>
                  <a:rPr lang="en-US" b="0" i="0" dirty="0">
                    <a:latin typeface="Cambria Math" panose="02040503050406030204" pitchFamily="18" charset="0"/>
                  </a:rPr>
                  <a:t>" 〖 𝑚〗_(5  ) "</a:t>
                </a:r>
                <a:r>
                  <a:rPr lang="en-US" i="0" dirty="0">
                    <a:latin typeface="Cambria Math" panose="02040503050406030204" pitchFamily="18" charset="0"/>
                  </a:rPr>
                  <a:t>∨</a:t>
                </a:r>
                <a:r>
                  <a:rPr lang="en-US" b="0" i="0" dirty="0">
                    <a:latin typeface="Cambria Math" panose="02040503050406030204" pitchFamily="18" charset="0"/>
                  </a:rPr>
                  <a:t> " 𝑚_6 〖"</a:t>
                </a:r>
                <a:r>
                  <a:rPr lang="en-US" i="0" dirty="0"/>
                  <a:t>∨</a:t>
                </a:r>
                <a:r>
                  <a:rPr lang="en-US" b="0" i="0" dirty="0"/>
                  <a:t> </a:t>
                </a:r>
                <a:r>
                  <a:rPr lang="en-US" b="0" i="0" dirty="0">
                    <a:latin typeface="Cambria Math" panose="02040503050406030204" pitchFamily="18" charset="0"/>
                  </a:rPr>
                  <a:t>" 𝑚〗_7 "= "</a:t>
                </a:r>
                <a:r>
                  <a:rPr lang="en-US" dirty="0"/>
                  <a:t>(¬X ∧ Y ∧ Z) ∨ (X ∧ ¬Y ∧ Z) ∨ (X ∧ Y ∧ ¬Z) ∨ (X ∧ Y ∧ 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0" i="0" dirty="0">
                    <a:solidFill>
                      <a:srgbClr val="202122"/>
                    </a:solidFill>
                    <a:effectLst/>
                    <a:latin typeface="Arial" panose="020B0604020202020204" pitchFamily="34" charset="0"/>
                  </a:rPr>
                  <a:t> </a:t>
                </a:r>
              </a:p>
            </p:txBody>
          </p:sp>
        </mc:Fallback>
      </mc:AlternateContent>
      <p:sp>
        <p:nvSpPr>
          <p:cNvPr id="4" name="Slide Number Placeholder 3">
            <a:extLst>
              <a:ext uri="{FF2B5EF4-FFF2-40B4-BE49-F238E27FC236}">
                <a16:creationId xmlns:a16="http://schemas.microsoft.com/office/drawing/2014/main" id="{984FD40E-6F90-8C7C-FC53-EE66521311D6}"/>
              </a:ext>
            </a:extLst>
          </p:cNvPr>
          <p:cNvSpPr>
            <a:spLocks noGrp="1"/>
          </p:cNvSpPr>
          <p:nvPr>
            <p:ph type="sldNum" sz="quarter" idx="5"/>
          </p:nvPr>
        </p:nvSpPr>
        <p:spPr/>
        <p:txBody>
          <a:bodyPr/>
          <a:lstStyle/>
          <a:p>
            <a:fld id="{D1EC9309-185D-B241-857D-6AB647741F6D}" type="slidenum">
              <a:rPr lang="en-US" smtClean="0"/>
              <a:t>48</a:t>
            </a:fld>
            <a:endParaRPr lang="en-US"/>
          </a:p>
        </p:txBody>
      </p:sp>
    </p:spTree>
    <p:extLst>
      <p:ext uri="{BB962C8B-B14F-4D97-AF65-F5344CB8AC3E}">
        <p14:creationId xmlns:p14="http://schemas.microsoft.com/office/powerpoint/2010/main" val="12320111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93C8B-4227-E751-934A-7C5A4C4C4A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9143F1-F560-873B-03DB-7A78FBC1D2F4}"/>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06149EBE-50D8-A1F0-7597-9073666DCD5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0" i="0" dirty="0">
                    <a:solidFill>
                      <a:srgbClr val="202122"/>
                    </a:solidFill>
                    <a:effectLst/>
                    <a:latin typeface="Arial" panose="020B0604020202020204" pitchFamily="34" charset="0"/>
                  </a:rPr>
                  <a:t> </a:t>
                </a:r>
              </a:p>
            </p:txBody>
          </p:sp>
        </mc:Choice>
        <mc:Fallback xmlns="">
          <p:sp>
            <p:nvSpPr>
              <p:cNvPr id="3" name="Notes Placeholder 2">
                <a:extLst>
                  <a:ext uri="{FF2B5EF4-FFF2-40B4-BE49-F238E27FC236}">
                    <a16:creationId xmlns:a16="http://schemas.microsoft.com/office/drawing/2014/main" id="{378B0315-24F8-E6C4-C676-E965401D0A2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2"/>
                    </a:solidFill>
                    <a:effectLst/>
                    <a:latin typeface="Arial" panose="020B0604020202020204" pitchFamily="34" charset="0"/>
                  </a:rPr>
                  <a:t>Now that we calculated the </a:t>
                </a:r>
                <a:r>
                  <a:rPr lang="en-US" b="0" i="0" dirty="0" err="1">
                    <a:solidFill>
                      <a:srgbClr val="202122"/>
                    </a:solidFill>
                    <a:effectLst/>
                    <a:latin typeface="Arial" panose="020B0604020202020204" pitchFamily="34" charset="0"/>
                  </a:rPr>
                  <a:t>minterms</a:t>
                </a:r>
                <a:r>
                  <a:rPr lang="en-US" b="0" i="0" dirty="0">
                    <a:solidFill>
                      <a:srgbClr val="202122"/>
                    </a:solidFill>
                    <a:effectLst/>
                    <a:latin typeface="Arial" panose="020B0604020202020204" pitchFamily="34" charset="0"/>
                  </a:rPr>
                  <a:t> and maxterms we can use them to calculate the disjunctive normal form (DNF) and conjunctive normal form (CNF) that describe this Boolean function. In general, t</a:t>
                </a:r>
                <a:r>
                  <a:rPr lang="en-US" dirty="0"/>
                  <a:t>o derive the disjunctive normal form of a function, we will isolate the rows where the output is equal to 1. We will then connect with a disjunction (OR) the corresponding </a:t>
                </a:r>
                <a:r>
                  <a:rPr lang="en-US" dirty="0" err="1"/>
                  <a:t>minterms</a:t>
                </a:r>
                <a:r>
                  <a:rPr lang="en-US" dirty="0"/>
                  <a:t>. For the MAJ Boolean function (returns 1 if strictly more arguments are 1 other than 0,</a:t>
                </a:r>
                <a:r>
                  <a:rPr lang="en-US" baseline="0" dirty="0"/>
                  <a:t> 0 otherwise)</a:t>
                </a:r>
                <a:r>
                  <a:rPr lang="en-US" dirty="0"/>
                  <a:t> over three variables, this will result in:</a:t>
                </a:r>
                <a:br>
                  <a:rPr lang="en-US" dirty="0"/>
                </a:br>
                <a:r>
                  <a:rPr lang="en-US" dirty="0"/>
                  <a:t>DNF of MAJ(X, Y, Z) = </a:t>
                </a:r>
                <a:r>
                  <a:rPr lang="en-US" i="0" dirty="0">
                    <a:latin typeface="Cambria Math" panose="02040503050406030204" pitchFamily="18" charset="0"/>
                  </a:rPr>
                  <a:t>𝑚_(3</a:t>
                </a:r>
                <a:r>
                  <a:rPr lang="en-US" b="0" i="0" dirty="0">
                    <a:latin typeface="Cambria Math" panose="02040503050406030204" pitchFamily="18" charset="0"/>
                  </a:rPr>
                  <a:t> ) "</a:t>
                </a:r>
                <a:r>
                  <a:rPr lang="en-US" i="0" dirty="0">
                    <a:latin typeface="Cambria Math" panose="02040503050406030204" pitchFamily="18" charset="0"/>
                  </a:rPr>
                  <a:t>∨</a:t>
                </a:r>
                <a:r>
                  <a:rPr lang="en-US" b="0" i="0" dirty="0">
                    <a:latin typeface="Cambria Math" panose="02040503050406030204" pitchFamily="18" charset="0"/>
                  </a:rPr>
                  <a:t>" 〖 𝑚〗_(5  ) "</a:t>
                </a:r>
                <a:r>
                  <a:rPr lang="en-US" i="0" dirty="0">
                    <a:latin typeface="Cambria Math" panose="02040503050406030204" pitchFamily="18" charset="0"/>
                  </a:rPr>
                  <a:t>∨</a:t>
                </a:r>
                <a:r>
                  <a:rPr lang="en-US" b="0" i="0" dirty="0">
                    <a:latin typeface="Cambria Math" panose="02040503050406030204" pitchFamily="18" charset="0"/>
                  </a:rPr>
                  <a:t> " 𝑚_6 〖"</a:t>
                </a:r>
                <a:r>
                  <a:rPr lang="en-US" i="0" dirty="0"/>
                  <a:t>∨</a:t>
                </a:r>
                <a:r>
                  <a:rPr lang="en-US" b="0" i="0" dirty="0"/>
                  <a:t> </a:t>
                </a:r>
                <a:r>
                  <a:rPr lang="en-US" b="0" i="0" dirty="0">
                    <a:latin typeface="Cambria Math" panose="02040503050406030204" pitchFamily="18" charset="0"/>
                  </a:rPr>
                  <a:t>" 𝑚〗_7 "= "</a:t>
                </a:r>
                <a:r>
                  <a:rPr lang="en-US" dirty="0"/>
                  <a:t>(¬X ∧ Y ∧ Z) ∨ (X ∧ ¬Y ∧ Z) ∨ (X ∧ Y ∧ ¬Z) ∨ (X ∧ Y ∧ 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0" i="0" dirty="0">
                    <a:solidFill>
                      <a:srgbClr val="202122"/>
                    </a:solidFill>
                    <a:effectLst/>
                    <a:latin typeface="Arial" panose="020B0604020202020204" pitchFamily="34" charset="0"/>
                  </a:rPr>
                  <a:t> </a:t>
                </a:r>
              </a:p>
            </p:txBody>
          </p:sp>
        </mc:Fallback>
      </mc:AlternateContent>
      <p:sp>
        <p:nvSpPr>
          <p:cNvPr id="4" name="Slide Number Placeholder 3">
            <a:extLst>
              <a:ext uri="{FF2B5EF4-FFF2-40B4-BE49-F238E27FC236}">
                <a16:creationId xmlns:a16="http://schemas.microsoft.com/office/drawing/2014/main" id="{1F4F8F81-9A88-1B91-AF2C-474C587995FC}"/>
              </a:ext>
            </a:extLst>
          </p:cNvPr>
          <p:cNvSpPr>
            <a:spLocks noGrp="1"/>
          </p:cNvSpPr>
          <p:nvPr>
            <p:ph type="sldNum" sz="quarter" idx="5"/>
          </p:nvPr>
        </p:nvSpPr>
        <p:spPr/>
        <p:txBody>
          <a:bodyPr/>
          <a:lstStyle/>
          <a:p>
            <a:fld id="{D1EC9309-185D-B241-857D-6AB647741F6D}" type="slidenum">
              <a:rPr lang="en-US" smtClean="0"/>
              <a:t>49</a:t>
            </a:fld>
            <a:endParaRPr lang="en-US"/>
          </a:p>
        </p:txBody>
      </p:sp>
    </p:spTree>
    <p:extLst>
      <p:ext uri="{BB962C8B-B14F-4D97-AF65-F5344CB8AC3E}">
        <p14:creationId xmlns:p14="http://schemas.microsoft.com/office/powerpoint/2010/main" val="2995052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75ED7-8868-46CE-D386-13ACBA7044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4ED60F-E60F-A04D-3487-29CE2B8D9A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5A0077-891C-1938-5973-28E0079B035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1B03AE4-62E9-7CF6-CEBF-070E5609187C}"/>
              </a:ext>
            </a:extLst>
          </p:cNvPr>
          <p:cNvSpPr>
            <a:spLocks noGrp="1"/>
          </p:cNvSpPr>
          <p:nvPr>
            <p:ph type="sldNum" sz="quarter" idx="5"/>
          </p:nvPr>
        </p:nvSpPr>
        <p:spPr/>
        <p:txBody>
          <a:bodyPr/>
          <a:lstStyle/>
          <a:p>
            <a:fld id="{D1EC9309-185D-B241-857D-6AB647741F6D}" type="slidenum">
              <a:rPr lang="en-US" smtClean="0"/>
              <a:t>9</a:t>
            </a:fld>
            <a:endParaRPr lang="en-US"/>
          </a:p>
        </p:txBody>
      </p:sp>
    </p:spTree>
    <p:extLst>
      <p:ext uri="{BB962C8B-B14F-4D97-AF65-F5344CB8AC3E}">
        <p14:creationId xmlns:p14="http://schemas.microsoft.com/office/powerpoint/2010/main" val="6069010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634E4-6C7C-B9B6-2630-6A8BA2E0E3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F2DAD5-D74C-106C-2007-23CAA80AA7FA}"/>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181EC41E-451E-EE12-F13C-F8753C17719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0" i="0" dirty="0">
                    <a:solidFill>
                      <a:srgbClr val="202122"/>
                    </a:solidFill>
                    <a:effectLst/>
                    <a:latin typeface="Arial" panose="020B0604020202020204" pitchFamily="34" charset="0"/>
                  </a:rPr>
                  <a:t> </a:t>
                </a:r>
              </a:p>
            </p:txBody>
          </p:sp>
        </mc:Choice>
        <mc:Fallback xmlns="">
          <p:sp>
            <p:nvSpPr>
              <p:cNvPr id="3" name="Notes Placeholder 2">
                <a:extLst>
                  <a:ext uri="{FF2B5EF4-FFF2-40B4-BE49-F238E27FC236}">
                    <a16:creationId xmlns:a16="http://schemas.microsoft.com/office/drawing/2014/main" id="{378B0315-24F8-E6C4-C676-E965401D0A2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2"/>
                    </a:solidFill>
                    <a:effectLst/>
                    <a:latin typeface="Arial" panose="020B0604020202020204" pitchFamily="34" charset="0"/>
                  </a:rPr>
                  <a:t>Now that we calculated the </a:t>
                </a:r>
                <a:r>
                  <a:rPr lang="en-US" b="0" i="0" dirty="0" err="1">
                    <a:solidFill>
                      <a:srgbClr val="202122"/>
                    </a:solidFill>
                    <a:effectLst/>
                    <a:latin typeface="Arial" panose="020B0604020202020204" pitchFamily="34" charset="0"/>
                  </a:rPr>
                  <a:t>minterms</a:t>
                </a:r>
                <a:r>
                  <a:rPr lang="en-US" b="0" i="0" dirty="0">
                    <a:solidFill>
                      <a:srgbClr val="202122"/>
                    </a:solidFill>
                    <a:effectLst/>
                    <a:latin typeface="Arial" panose="020B0604020202020204" pitchFamily="34" charset="0"/>
                  </a:rPr>
                  <a:t> and maxterms we can use them to calculate the disjunctive normal form (DNF) and conjunctive normal form (CNF) that describe this Boolean function. In general, t</a:t>
                </a:r>
                <a:r>
                  <a:rPr lang="en-US" dirty="0"/>
                  <a:t>o derive the disjunctive normal form of a function, we will isolate the rows where the output is equal to 1. We will then connect with a disjunction (OR) the corresponding </a:t>
                </a:r>
                <a:r>
                  <a:rPr lang="en-US" dirty="0" err="1"/>
                  <a:t>minterms</a:t>
                </a:r>
                <a:r>
                  <a:rPr lang="en-US" dirty="0"/>
                  <a:t>. For the MAJ Boolean function (returns 1 if strictly more arguments are 1 other than 0,</a:t>
                </a:r>
                <a:r>
                  <a:rPr lang="en-US" baseline="0" dirty="0"/>
                  <a:t> 0 otherwise)</a:t>
                </a:r>
                <a:r>
                  <a:rPr lang="en-US" dirty="0"/>
                  <a:t> over three variables, this will result in:</a:t>
                </a:r>
                <a:br>
                  <a:rPr lang="en-US" dirty="0"/>
                </a:br>
                <a:r>
                  <a:rPr lang="en-US" dirty="0"/>
                  <a:t>DNF of MAJ(X, Y, Z) = </a:t>
                </a:r>
                <a:r>
                  <a:rPr lang="en-US" i="0" dirty="0">
                    <a:latin typeface="Cambria Math" panose="02040503050406030204" pitchFamily="18" charset="0"/>
                  </a:rPr>
                  <a:t>𝑚_(3</a:t>
                </a:r>
                <a:r>
                  <a:rPr lang="en-US" b="0" i="0" dirty="0">
                    <a:latin typeface="Cambria Math" panose="02040503050406030204" pitchFamily="18" charset="0"/>
                  </a:rPr>
                  <a:t> ) "</a:t>
                </a:r>
                <a:r>
                  <a:rPr lang="en-US" i="0" dirty="0">
                    <a:latin typeface="Cambria Math" panose="02040503050406030204" pitchFamily="18" charset="0"/>
                  </a:rPr>
                  <a:t>∨</a:t>
                </a:r>
                <a:r>
                  <a:rPr lang="en-US" b="0" i="0" dirty="0">
                    <a:latin typeface="Cambria Math" panose="02040503050406030204" pitchFamily="18" charset="0"/>
                  </a:rPr>
                  <a:t>" 〖 𝑚〗_(5  ) "</a:t>
                </a:r>
                <a:r>
                  <a:rPr lang="en-US" i="0" dirty="0">
                    <a:latin typeface="Cambria Math" panose="02040503050406030204" pitchFamily="18" charset="0"/>
                  </a:rPr>
                  <a:t>∨</a:t>
                </a:r>
                <a:r>
                  <a:rPr lang="en-US" b="0" i="0" dirty="0">
                    <a:latin typeface="Cambria Math" panose="02040503050406030204" pitchFamily="18" charset="0"/>
                  </a:rPr>
                  <a:t> " 𝑚_6 〖"</a:t>
                </a:r>
                <a:r>
                  <a:rPr lang="en-US" i="0" dirty="0"/>
                  <a:t>∨</a:t>
                </a:r>
                <a:r>
                  <a:rPr lang="en-US" b="0" i="0" dirty="0"/>
                  <a:t> </a:t>
                </a:r>
                <a:r>
                  <a:rPr lang="en-US" b="0" i="0" dirty="0">
                    <a:latin typeface="Cambria Math" panose="02040503050406030204" pitchFamily="18" charset="0"/>
                  </a:rPr>
                  <a:t>" 𝑚〗_7 "= "</a:t>
                </a:r>
                <a:r>
                  <a:rPr lang="en-US" dirty="0"/>
                  <a:t>(¬X ∧ Y ∧ Z) ∨ (X ∧ ¬Y ∧ Z) ∨ (X ∧ Y ∧ ¬Z) ∨ (X ∧ Y ∧ 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0" i="0" dirty="0">
                    <a:solidFill>
                      <a:srgbClr val="202122"/>
                    </a:solidFill>
                    <a:effectLst/>
                    <a:latin typeface="Arial" panose="020B0604020202020204" pitchFamily="34" charset="0"/>
                  </a:rPr>
                  <a:t> </a:t>
                </a:r>
              </a:p>
            </p:txBody>
          </p:sp>
        </mc:Fallback>
      </mc:AlternateContent>
      <p:sp>
        <p:nvSpPr>
          <p:cNvPr id="4" name="Slide Number Placeholder 3">
            <a:extLst>
              <a:ext uri="{FF2B5EF4-FFF2-40B4-BE49-F238E27FC236}">
                <a16:creationId xmlns:a16="http://schemas.microsoft.com/office/drawing/2014/main" id="{4F3F1BB6-C1C3-DE34-95A1-BFB7F478BCB9}"/>
              </a:ext>
            </a:extLst>
          </p:cNvPr>
          <p:cNvSpPr>
            <a:spLocks noGrp="1"/>
          </p:cNvSpPr>
          <p:nvPr>
            <p:ph type="sldNum" sz="quarter" idx="5"/>
          </p:nvPr>
        </p:nvSpPr>
        <p:spPr/>
        <p:txBody>
          <a:bodyPr/>
          <a:lstStyle/>
          <a:p>
            <a:fld id="{D1EC9309-185D-B241-857D-6AB647741F6D}" type="slidenum">
              <a:rPr lang="en-US" smtClean="0"/>
              <a:t>50</a:t>
            </a:fld>
            <a:endParaRPr lang="en-US"/>
          </a:p>
        </p:txBody>
      </p:sp>
    </p:spTree>
    <p:extLst>
      <p:ext uri="{BB962C8B-B14F-4D97-AF65-F5344CB8AC3E}">
        <p14:creationId xmlns:p14="http://schemas.microsoft.com/office/powerpoint/2010/main" val="3136488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955F3-EEDD-CF23-B72B-D2EF25113F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A878DD-38FA-38FC-E1BD-A9E1DFE259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F44A72-D018-4C75-2DF3-03DE67565B85}"/>
              </a:ext>
            </a:extLst>
          </p:cNvPr>
          <p:cNvSpPr>
            <a:spLocks noGrp="1"/>
          </p:cNvSpPr>
          <p:nvPr>
            <p:ph type="body" idx="1"/>
          </p:nvPr>
        </p:nvSpPr>
        <p:spPr/>
        <p:txBody>
          <a:bodyPr/>
          <a:lstStyle/>
          <a:p>
            <a:endParaRPr lang="en-US" b="0" i="0" dirty="0">
              <a:solidFill>
                <a:srgbClr val="202122"/>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A7742D73-77B4-43B8-6C18-90F22880EA96}"/>
              </a:ext>
            </a:extLst>
          </p:cNvPr>
          <p:cNvSpPr>
            <a:spLocks noGrp="1"/>
          </p:cNvSpPr>
          <p:nvPr>
            <p:ph type="sldNum" sz="quarter" idx="5"/>
          </p:nvPr>
        </p:nvSpPr>
        <p:spPr/>
        <p:txBody>
          <a:bodyPr/>
          <a:lstStyle/>
          <a:p>
            <a:fld id="{D1EC9309-185D-B241-857D-6AB647741F6D}" type="slidenum">
              <a:rPr lang="en-US" smtClean="0"/>
              <a:t>51</a:t>
            </a:fld>
            <a:endParaRPr lang="en-US"/>
          </a:p>
        </p:txBody>
      </p:sp>
    </p:spTree>
    <p:extLst>
      <p:ext uri="{BB962C8B-B14F-4D97-AF65-F5344CB8AC3E}">
        <p14:creationId xmlns:p14="http://schemas.microsoft.com/office/powerpoint/2010/main" val="6022156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A1AC7-3E37-CE80-306C-93CC219AC7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0EAFAF-E7C6-CF51-C019-6CF4DBEF5D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9EEB54-F472-B4A6-B42E-783C9C0DDD2D}"/>
              </a:ext>
            </a:extLst>
          </p:cNvPr>
          <p:cNvSpPr>
            <a:spLocks noGrp="1"/>
          </p:cNvSpPr>
          <p:nvPr>
            <p:ph type="body" idx="1"/>
          </p:nvPr>
        </p:nvSpPr>
        <p:spPr/>
        <p:txBody>
          <a:bodyPr/>
          <a:lstStyle/>
          <a:p>
            <a:endParaRPr lang="en-US" b="0" i="0" dirty="0">
              <a:solidFill>
                <a:srgbClr val="202122"/>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9371FCD0-2687-777E-3D88-8B5A4EE98A6F}"/>
              </a:ext>
            </a:extLst>
          </p:cNvPr>
          <p:cNvSpPr>
            <a:spLocks noGrp="1"/>
          </p:cNvSpPr>
          <p:nvPr>
            <p:ph type="sldNum" sz="quarter" idx="5"/>
          </p:nvPr>
        </p:nvSpPr>
        <p:spPr/>
        <p:txBody>
          <a:bodyPr/>
          <a:lstStyle/>
          <a:p>
            <a:fld id="{D1EC9309-185D-B241-857D-6AB647741F6D}" type="slidenum">
              <a:rPr lang="en-US" smtClean="0"/>
              <a:t>52</a:t>
            </a:fld>
            <a:endParaRPr lang="en-US"/>
          </a:p>
        </p:txBody>
      </p:sp>
    </p:spTree>
    <p:extLst>
      <p:ext uri="{BB962C8B-B14F-4D97-AF65-F5344CB8AC3E}">
        <p14:creationId xmlns:p14="http://schemas.microsoft.com/office/powerpoint/2010/main" val="22534836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7CBF3-DAB8-6849-8709-B4CDC0F46A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E60FE9-A84F-651B-DDB9-3C5DC67FEA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64DA0D-5FD3-C5E5-31CA-46A98283B88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71B64BA-23A8-97EC-93FC-C0BD492BE62C}"/>
              </a:ext>
            </a:extLst>
          </p:cNvPr>
          <p:cNvSpPr>
            <a:spLocks noGrp="1"/>
          </p:cNvSpPr>
          <p:nvPr>
            <p:ph type="sldNum" sz="quarter" idx="5"/>
          </p:nvPr>
        </p:nvSpPr>
        <p:spPr/>
        <p:txBody>
          <a:bodyPr/>
          <a:lstStyle/>
          <a:p>
            <a:fld id="{D1EC9309-185D-B241-857D-6AB647741F6D}" type="slidenum">
              <a:rPr lang="en-US" smtClean="0"/>
              <a:t>59</a:t>
            </a:fld>
            <a:endParaRPr lang="en-US"/>
          </a:p>
        </p:txBody>
      </p:sp>
    </p:spTree>
    <p:extLst>
      <p:ext uri="{BB962C8B-B14F-4D97-AF65-F5344CB8AC3E}">
        <p14:creationId xmlns:p14="http://schemas.microsoft.com/office/powerpoint/2010/main" val="28681278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A13DE-0D5B-EF5F-7A01-8E61A10085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09B55A-37BF-5A90-583F-DED3FFB110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86C19F-E9A5-670B-5639-E81ED1BA24D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CA8F617-015A-A836-3B47-73282B99783F}"/>
              </a:ext>
            </a:extLst>
          </p:cNvPr>
          <p:cNvSpPr>
            <a:spLocks noGrp="1"/>
          </p:cNvSpPr>
          <p:nvPr>
            <p:ph type="sldNum" sz="quarter" idx="5"/>
          </p:nvPr>
        </p:nvSpPr>
        <p:spPr/>
        <p:txBody>
          <a:bodyPr/>
          <a:lstStyle/>
          <a:p>
            <a:fld id="{D1EC9309-185D-B241-857D-6AB647741F6D}" type="slidenum">
              <a:rPr lang="en-US" smtClean="0"/>
              <a:t>60</a:t>
            </a:fld>
            <a:endParaRPr lang="en-US"/>
          </a:p>
        </p:txBody>
      </p:sp>
    </p:spTree>
    <p:extLst>
      <p:ext uri="{BB962C8B-B14F-4D97-AF65-F5344CB8AC3E}">
        <p14:creationId xmlns:p14="http://schemas.microsoft.com/office/powerpoint/2010/main" val="11766532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1A8EF-1ED9-D6F8-19A0-005D3F31D2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4A6268-353B-4E64-3A06-8B9069DC40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8C01BD-A4EE-33D3-0C4F-EBFD9964D98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F85744-0D51-C599-32EA-1933E3DF7029}"/>
              </a:ext>
            </a:extLst>
          </p:cNvPr>
          <p:cNvSpPr>
            <a:spLocks noGrp="1"/>
          </p:cNvSpPr>
          <p:nvPr>
            <p:ph type="sldNum" sz="quarter" idx="5"/>
          </p:nvPr>
        </p:nvSpPr>
        <p:spPr/>
        <p:txBody>
          <a:bodyPr/>
          <a:lstStyle/>
          <a:p>
            <a:fld id="{D1EC9309-185D-B241-857D-6AB647741F6D}" type="slidenum">
              <a:rPr lang="en-US" smtClean="0"/>
              <a:t>61</a:t>
            </a:fld>
            <a:endParaRPr lang="en-US"/>
          </a:p>
        </p:txBody>
      </p:sp>
    </p:spTree>
    <p:extLst>
      <p:ext uri="{BB962C8B-B14F-4D97-AF65-F5344CB8AC3E}">
        <p14:creationId xmlns:p14="http://schemas.microsoft.com/office/powerpoint/2010/main" val="13126597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EC9309-185D-B241-857D-6AB647741F6D}" type="slidenum">
              <a:rPr lang="en-US" smtClean="0"/>
              <a:t>76</a:t>
            </a:fld>
            <a:endParaRPr lang="en-US"/>
          </a:p>
        </p:txBody>
      </p:sp>
    </p:spTree>
    <p:extLst>
      <p:ext uri="{BB962C8B-B14F-4D97-AF65-F5344CB8AC3E}">
        <p14:creationId xmlns:p14="http://schemas.microsoft.com/office/powerpoint/2010/main" val="20055502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3E528-3492-58B7-FCE1-6835DCD662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E73173-67C2-B312-F118-24ACB351EC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20D224-B0F0-7272-0337-6E3BAE74AE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3E5D5B-8F90-5589-628A-248B6A446401}"/>
              </a:ext>
            </a:extLst>
          </p:cNvPr>
          <p:cNvSpPr>
            <a:spLocks noGrp="1"/>
          </p:cNvSpPr>
          <p:nvPr>
            <p:ph type="sldNum" sz="quarter" idx="5"/>
          </p:nvPr>
        </p:nvSpPr>
        <p:spPr/>
        <p:txBody>
          <a:bodyPr/>
          <a:lstStyle/>
          <a:p>
            <a:fld id="{D1EC9309-185D-B241-857D-6AB647741F6D}" type="slidenum">
              <a:rPr lang="en-US" smtClean="0"/>
              <a:t>77</a:t>
            </a:fld>
            <a:endParaRPr lang="en-US"/>
          </a:p>
        </p:txBody>
      </p:sp>
    </p:spTree>
    <p:extLst>
      <p:ext uri="{BB962C8B-B14F-4D97-AF65-F5344CB8AC3E}">
        <p14:creationId xmlns:p14="http://schemas.microsoft.com/office/powerpoint/2010/main" val="5537639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63A1B-0C3B-1376-F4B2-EC7F73DFDC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D96680-3524-61B5-DE3B-6C23286322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926290-1934-D5A3-A1AE-EBED0D31F8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CECCB8-2D8A-9BF7-FA6E-7FA9DAABC23C}"/>
              </a:ext>
            </a:extLst>
          </p:cNvPr>
          <p:cNvSpPr>
            <a:spLocks noGrp="1"/>
          </p:cNvSpPr>
          <p:nvPr>
            <p:ph type="sldNum" sz="quarter" idx="5"/>
          </p:nvPr>
        </p:nvSpPr>
        <p:spPr/>
        <p:txBody>
          <a:bodyPr/>
          <a:lstStyle/>
          <a:p>
            <a:fld id="{D1EC9309-185D-B241-857D-6AB647741F6D}" type="slidenum">
              <a:rPr lang="en-US" smtClean="0"/>
              <a:t>78</a:t>
            </a:fld>
            <a:endParaRPr lang="en-US"/>
          </a:p>
        </p:txBody>
      </p:sp>
    </p:spTree>
    <p:extLst>
      <p:ext uri="{BB962C8B-B14F-4D97-AF65-F5344CB8AC3E}">
        <p14:creationId xmlns:p14="http://schemas.microsoft.com/office/powerpoint/2010/main" val="38342692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F65CF-A7B6-46DD-42F5-BAF39627A5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11FBDE-BB32-D5DE-2D4D-C6E411D7C4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887E5F-4D03-6EB9-BF0A-557C04E7C1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2F0513E-F6C5-E329-294E-8A812626D1B5}"/>
              </a:ext>
            </a:extLst>
          </p:cNvPr>
          <p:cNvSpPr>
            <a:spLocks noGrp="1"/>
          </p:cNvSpPr>
          <p:nvPr>
            <p:ph type="sldNum" sz="quarter" idx="5"/>
          </p:nvPr>
        </p:nvSpPr>
        <p:spPr/>
        <p:txBody>
          <a:bodyPr/>
          <a:lstStyle/>
          <a:p>
            <a:fld id="{D1EC9309-185D-B241-857D-6AB647741F6D}" type="slidenum">
              <a:rPr lang="en-US" smtClean="0"/>
              <a:t>79</a:t>
            </a:fld>
            <a:endParaRPr lang="en-US"/>
          </a:p>
        </p:txBody>
      </p:sp>
    </p:spTree>
    <p:extLst>
      <p:ext uri="{BB962C8B-B14F-4D97-AF65-F5344CB8AC3E}">
        <p14:creationId xmlns:p14="http://schemas.microsoft.com/office/powerpoint/2010/main" val="1487309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07A1D-295E-8739-472A-42C20AAF36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49BDC2-1CCE-08F5-8372-BD95760000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A4B2DB-9410-E8B9-2189-371F9BC7FA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D733A0-3037-4CAA-2FD9-091D85A30E05}"/>
              </a:ext>
            </a:extLst>
          </p:cNvPr>
          <p:cNvSpPr>
            <a:spLocks noGrp="1"/>
          </p:cNvSpPr>
          <p:nvPr>
            <p:ph type="sldNum" sz="quarter" idx="5"/>
          </p:nvPr>
        </p:nvSpPr>
        <p:spPr/>
        <p:txBody>
          <a:bodyPr/>
          <a:lstStyle/>
          <a:p>
            <a:fld id="{D1EC9309-185D-B241-857D-6AB647741F6D}" type="slidenum">
              <a:rPr lang="en-US" smtClean="0"/>
              <a:t>10</a:t>
            </a:fld>
            <a:endParaRPr lang="en-US"/>
          </a:p>
        </p:txBody>
      </p:sp>
    </p:spTree>
    <p:extLst>
      <p:ext uri="{BB962C8B-B14F-4D97-AF65-F5344CB8AC3E}">
        <p14:creationId xmlns:p14="http://schemas.microsoft.com/office/powerpoint/2010/main" val="8657675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1AF2D-FC86-4B62-15A7-FEC477ACDF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FB912-4494-E40D-6BC3-F7280B5BEC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9259A5-8F8D-562D-6DC6-E95BB7EEC64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0F91FA-3F0B-12AB-4AE0-AD2851E966C0}"/>
              </a:ext>
            </a:extLst>
          </p:cNvPr>
          <p:cNvSpPr>
            <a:spLocks noGrp="1"/>
          </p:cNvSpPr>
          <p:nvPr>
            <p:ph type="sldNum" sz="quarter" idx="5"/>
          </p:nvPr>
        </p:nvSpPr>
        <p:spPr/>
        <p:txBody>
          <a:bodyPr/>
          <a:lstStyle/>
          <a:p>
            <a:fld id="{D1EC9309-185D-B241-857D-6AB647741F6D}" type="slidenum">
              <a:rPr lang="en-US" smtClean="0"/>
              <a:t>80</a:t>
            </a:fld>
            <a:endParaRPr lang="en-US"/>
          </a:p>
        </p:txBody>
      </p:sp>
    </p:spTree>
    <p:extLst>
      <p:ext uri="{BB962C8B-B14F-4D97-AF65-F5344CB8AC3E}">
        <p14:creationId xmlns:p14="http://schemas.microsoft.com/office/powerpoint/2010/main" val="12641074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394E3-1ED5-511B-7104-9185FE173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86A95E-C6E7-F282-EAD2-23040110EC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48D824-8EF6-FB28-7A2B-C19E46877C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DD6D743-5A3E-63DE-7BAD-D48DD9B0DD61}"/>
              </a:ext>
            </a:extLst>
          </p:cNvPr>
          <p:cNvSpPr>
            <a:spLocks noGrp="1"/>
          </p:cNvSpPr>
          <p:nvPr>
            <p:ph type="sldNum" sz="quarter" idx="5"/>
          </p:nvPr>
        </p:nvSpPr>
        <p:spPr/>
        <p:txBody>
          <a:bodyPr/>
          <a:lstStyle/>
          <a:p>
            <a:fld id="{D1EC9309-185D-B241-857D-6AB647741F6D}" type="slidenum">
              <a:rPr lang="en-US" smtClean="0"/>
              <a:t>81</a:t>
            </a:fld>
            <a:endParaRPr lang="en-US"/>
          </a:p>
        </p:txBody>
      </p:sp>
    </p:spTree>
    <p:extLst>
      <p:ext uri="{BB962C8B-B14F-4D97-AF65-F5344CB8AC3E}">
        <p14:creationId xmlns:p14="http://schemas.microsoft.com/office/powerpoint/2010/main" val="2546125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5AB0F-7A63-464C-00FE-5211D4BE67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5AEEDF-6998-89CA-9CDB-03F5DD3269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84AB1B-B20B-2485-170D-F351284C2DE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210A02-8DFB-48ED-DA62-1A851C5F89B1}"/>
              </a:ext>
            </a:extLst>
          </p:cNvPr>
          <p:cNvSpPr>
            <a:spLocks noGrp="1"/>
          </p:cNvSpPr>
          <p:nvPr>
            <p:ph type="sldNum" sz="quarter" idx="5"/>
          </p:nvPr>
        </p:nvSpPr>
        <p:spPr/>
        <p:txBody>
          <a:bodyPr/>
          <a:lstStyle/>
          <a:p>
            <a:fld id="{D1EC9309-185D-B241-857D-6AB647741F6D}" type="slidenum">
              <a:rPr lang="en-US" smtClean="0"/>
              <a:t>11</a:t>
            </a:fld>
            <a:endParaRPr lang="en-US"/>
          </a:p>
        </p:txBody>
      </p:sp>
    </p:spTree>
    <p:extLst>
      <p:ext uri="{BB962C8B-B14F-4D97-AF65-F5344CB8AC3E}">
        <p14:creationId xmlns:p14="http://schemas.microsoft.com/office/powerpoint/2010/main" val="3958370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F2E25-C2CC-1E37-72E6-CE99778E13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69169B-DC2F-1771-388F-A2A867C1ED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45EF57-9A1C-F2D5-5DD0-7BBEB224CA81}"/>
              </a:ext>
            </a:extLst>
          </p:cNvPr>
          <p:cNvSpPr>
            <a:spLocks noGrp="1"/>
          </p:cNvSpPr>
          <p:nvPr>
            <p:ph type="body" idx="1"/>
          </p:nvPr>
        </p:nvSpPr>
        <p:spPr/>
        <p:txBody>
          <a:bodyPr/>
          <a:lstStyle/>
          <a:p>
            <a:endParaRPr lang="en-US" b="0" i="0" dirty="0">
              <a:solidFill>
                <a:srgbClr val="202122"/>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20058AC4-0F86-32D6-EB57-771ACC8EBC3B}"/>
              </a:ext>
            </a:extLst>
          </p:cNvPr>
          <p:cNvSpPr>
            <a:spLocks noGrp="1"/>
          </p:cNvSpPr>
          <p:nvPr>
            <p:ph type="sldNum" sz="quarter" idx="5"/>
          </p:nvPr>
        </p:nvSpPr>
        <p:spPr/>
        <p:txBody>
          <a:bodyPr/>
          <a:lstStyle/>
          <a:p>
            <a:fld id="{D1EC9309-185D-B241-857D-6AB647741F6D}" type="slidenum">
              <a:rPr lang="en-US" smtClean="0"/>
              <a:t>12</a:t>
            </a:fld>
            <a:endParaRPr lang="en-US"/>
          </a:p>
        </p:txBody>
      </p:sp>
    </p:spTree>
    <p:extLst>
      <p:ext uri="{BB962C8B-B14F-4D97-AF65-F5344CB8AC3E}">
        <p14:creationId xmlns:p14="http://schemas.microsoft.com/office/powerpoint/2010/main" val="3743452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19FC2-E88C-3109-CD86-00C550D10C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A1E1D4-929C-6F13-6194-0E2BF766A0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F3D3E0-C2AB-215B-F07E-3E9E05C1559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60B6F5E-6EC6-6247-E3AD-B9277077B0CB}"/>
              </a:ext>
            </a:extLst>
          </p:cNvPr>
          <p:cNvSpPr>
            <a:spLocks noGrp="1"/>
          </p:cNvSpPr>
          <p:nvPr>
            <p:ph type="sldNum" sz="quarter" idx="5"/>
          </p:nvPr>
        </p:nvSpPr>
        <p:spPr/>
        <p:txBody>
          <a:bodyPr/>
          <a:lstStyle/>
          <a:p>
            <a:fld id="{D1EC9309-185D-B241-857D-6AB647741F6D}" type="slidenum">
              <a:rPr lang="en-US" smtClean="0"/>
              <a:t>13</a:t>
            </a:fld>
            <a:endParaRPr lang="en-US"/>
          </a:p>
        </p:txBody>
      </p:sp>
    </p:spTree>
    <p:extLst>
      <p:ext uri="{BB962C8B-B14F-4D97-AF65-F5344CB8AC3E}">
        <p14:creationId xmlns:p14="http://schemas.microsoft.com/office/powerpoint/2010/main" val="2620130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A49E6-F968-737A-9090-3681E10D24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CB0B0F-82DC-AB0F-5344-FBBBD2AC62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F7C75A-DAA0-F29F-8CE5-9D1EBF1B13A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Beyond these three basic operators that were introduced by Boole, there have been secondary ones that have been subsequently introduced, with XOR being the most popular. XOR, also known as exclusive OR, is a binary operator, that is it is applied on two operands. It is also denoted as ⊕ . XOR produces TRUE (1) if exactly one of the operands it is applied to is TRUE (1).</a:t>
            </a:r>
            <a:r>
              <a:rPr lang="en-US" b="0" i="0" dirty="0">
                <a:solidFill>
                  <a:srgbClr val="202122"/>
                </a:solidFill>
                <a:effectLst/>
                <a:latin typeface="Nimbus Roman No9 L"/>
              </a:rPr>
              <a:t> Similarly to NOT, AND, OR, you can encounter two commonly used truth tables for XOR. Note how only the second and third row where only one of X and Y is TRUE/1 produces TRUE/1, all other rows produce FALSE/0. In circuit design, the logic gate that represents XOR is shown above. Note, that similar to AND and OR, it receives two wires that it applies XOR on their electrical input and produces one output.</a:t>
            </a:r>
            <a:r>
              <a:rPr lang="en-US" b="0" i="0" dirty="0">
                <a:solidFill>
                  <a:srgbClr val="202122"/>
                </a:solidFill>
                <a:effectLst/>
                <a:latin typeface="Arial" panose="020B0604020202020204" pitchFamily="34" charset="0"/>
              </a:rPr>
              <a:t> It looks a bit like OR but it has that extra smile :) before the gate.</a:t>
            </a:r>
          </a:p>
          <a:p>
            <a:endParaRPr lang="en-US" b="0" i="0" dirty="0">
              <a:solidFill>
                <a:srgbClr val="202122"/>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0C6D99C9-9CF6-0036-A168-CB6CE2700A19}"/>
              </a:ext>
            </a:extLst>
          </p:cNvPr>
          <p:cNvSpPr>
            <a:spLocks noGrp="1"/>
          </p:cNvSpPr>
          <p:nvPr>
            <p:ph type="sldNum" sz="quarter" idx="5"/>
          </p:nvPr>
        </p:nvSpPr>
        <p:spPr/>
        <p:txBody>
          <a:bodyPr/>
          <a:lstStyle/>
          <a:p>
            <a:fld id="{D1EC9309-185D-B241-857D-6AB647741F6D}" type="slidenum">
              <a:rPr lang="en-US" smtClean="0"/>
              <a:t>14</a:t>
            </a:fld>
            <a:endParaRPr lang="en-US"/>
          </a:p>
        </p:txBody>
      </p:sp>
    </p:spTree>
    <p:extLst>
      <p:ext uri="{BB962C8B-B14F-4D97-AF65-F5344CB8AC3E}">
        <p14:creationId xmlns:p14="http://schemas.microsoft.com/office/powerpoint/2010/main" val="435103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67BE0-2961-5476-A22C-C808B18ABB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FD8EF6-8357-B4D3-5BF4-4EA736046C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6F592F-E1ED-76C3-5195-79B4EA059B07}"/>
              </a:ext>
            </a:extLst>
          </p:cNvPr>
          <p:cNvSpPr>
            <a:spLocks noGrp="1"/>
          </p:cNvSpPr>
          <p:nvPr>
            <p:ph type="body" idx="1"/>
          </p:nvPr>
        </p:nvSpPr>
        <p:spPr/>
        <p:txBody>
          <a:bodyPr/>
          <a:lstStyle/>
          <a:p>
            <a:r>
              <a:rPr lang="en-US" b="0" i="0" dirty="0">
                <a:solidFill>
                  <a:srgbClr val="202122"/>
                </a:solidFill>
                <a:effectLst/>
                <a:latin typeface="Arial" panose="020B0604020202020204" pitchFamily="34" charset="0"/>
              </a:rPr>
              <a:t>A bit more practice time. Using our understanding of how NOT, AND, OR, and XOR work, write what the results of evaluating the following expressions would be.</a:t>
            </a:r>
          </a:p>
        </p:txBody>
      </p:sp>
      <p:sp>
        <p:nvSpPr>
          <p:cNvPr id="4" name="Slide Number Placeholder 3">
            <a:extLst>
              <a:ext uri="{FF2B5EF4-FFF2-40B4-BE49-F238E27FC236}">
                <a16:creationId xmlns:a16="http://schemas.microsoft.com/office/drawing/2014/main" id="{A69BA51F-BBA4-3107-6EBB-E476976D7E48}"/>
              </a:ext>
            </a:extLst>
          </p:cNvPr>
          <p:cNvSpPr>
            <a:spLocks noGrp="1"/>
          </p:cNvSpPr>
          <p:nvPr>
            <p:ph type="sldNum" sz="quarter" idx="5"/>
          </p:nvPr>
        </p:nvSpPr>
        <p:spPr/>
        <p:txBody>
          <a:bodyPr/>
          <a:lstStyle/>
          <a:p>
            <a:fld id="{D1EC9309-185D-B241-857D-6AB647741F6D}" type="slidenum">
              <a:rPr lang="en-US" smtClean="0"/>
              <a:t>15</a:t>
            </a:fld>
            <a:endParaRPr lang="en-US"/>
          </a:p>
        </p:txBody>
      </p:sp>
    </p:spTree>
    <p:extLst>
      <p:ext uri="{BB962C8B-B14F-4D97-AF65-F5344CB8AC3E}">
        <p14:creationId xmlns:p14="http://schemas.microsoft.com/office/powerpoint/2010/main" val="3338245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4844443D-EB41-0E4B-9199-7070F6E90ED2}" type="datetime1">
              <a:rPr lang="en-US" smtClean="0"/>
              <a:t>1/21/26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983930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B31EFA83-F244-5343-BB18-993A36B4F493}" type="datetime1">
              <a:rPr lang="en-US" smtClean="0"/>
              <a:t>1/21/26</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721739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D9932B89-1C08-124C-A818-4A226C9F6271}" type="datetime1">
              <a:rPr lang="en-US" smtClean="0"/>
              <a:t>1/21/26</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642506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677F5C59-1998-9841-AEAE-EAACED0CEF34}" type="datetime1">
              <a:rPr lang="en-US" smtClean="0"/>
              <a:t>1/21/26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81870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FA9BFD55-DE59-EA44-B02F-6DE9BFFB3E31}" type="datetime1">
              <a:rPr lang="en-US" smtClean="0"/>
              <a:t>1/21/26</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61482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4741594-637E-8D48-9FDF-668DFC83BD98}" type="datetime1">
              <a:rPr lang="en-US" smtClean="0"/>
              <a:t>1/21/26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152669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770B3330-7ECC-7045-AE22-C708889960F4}" type="datetime1">
              <a:rPr lang="en-US" smtClean="0"/>
              <a:t>1/21/26</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08247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62010638-B5CB-F74F-93C4-B73DD9CD1A25}" type="datetime1">
              <a:rPr lang="en-US" smtClean="0"/>
              <a:t>1/21/26</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704063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19A173C5-0D32-4446-97DB-44F61BE88692}" type="datetime1">
              <a:rPr lang="en-US" smtClean="0"/>
              <a:t>1/21/26</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988379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47CA7D7E-3769-3D4C-A8F3-5C7A88FE5F2C}" type="datetime1">
              <a:rPr lang="en-US" smtClean="0"/>
              <a:t>1/21/26</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351372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D77748DF-A835-9F46-A06F-C97E0D4C5357}" type="datetime1">
              <a:rPr lang="en-US" smtClean="0"/>
              <a:t>1/21/26</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515846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ED21E448-AF3A-0844-8572-89C25B065DCC}" type="datetime1">
              <a:rPr lang="en-US" smtClean="0"/>
              <a:t>1/21/26</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843159155"/>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5.png"/></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3.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8.png"/><Relationship Id="rId4" Type="http://schemas.openxmlformats.org/officeDocument/2006/relationships/image" Target="../media/image47.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51.png"/></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en.wikipedia.org/wiki/Boole_(crater)"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448DB1-4196-18A6-15DA-C72635C1B1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0" name="Rectangle 19">
            <a:extLst>
              <a:ext uri="{FF2B5EF4-FFF2-40B4-BE49-F238E27FC236}">
                <a16:creationId xmlns:a16="http://schemas.microsoft.com/office/drawing/2014/main" id="{4C9BE195-C8FE-8C88-CE12-BD45674DC10F}"/>
              </a:ext>
            </a:extLst>
          </p:cNvPr>
          <p:cNvSpPr/>
          <p:nvPr/>
        </p:nvSpPr>
        <p:spPr>
          <a:xfrm>
            <a:off x="0" y="0"/>
            <a:ext cx="12192000" cy="6858000"/>
          </a:xfrm>
          <a:prstGeom prst="rect">
            <a:avLst/>
          </a:prstGeom>
          <a:solidFill>
            <a:srgbClr val="0089E5">
              <a:alpha val="81961"/>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7D064F0-6D2A-219C-C000-14ABD99ECE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06" y="0"/>
            <a:ext cx="4903694" cy="6858001"/>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7D07FA-19A2-9519-3A07-2572285E7C63}"/>
              </a:ext>
            </a:extLst>
          </p:cNvPr>
          <p:cNvSpPr>
            <a:spLocks noGrp="1"/>
          </p:cNvSpPr>
          <p:nvPr>
            <p:ph type="ctrTitle"/>
          </p:nvPr>
        </p:nvSpPr>
        <p:spPr>
          <a:xfrm>
            <a:off x="7620001" y="822960"/>
            <a:ext cx="4286054" cy="3474720"/>
          </a:xfrm>
        </p:spPr>
        <p:txBody>
          <a:bodyPr anchor="b">
            <a:normAutofit/>
          </a:bodyPr>
          <a:lstStyle/>
          <a:p>
            <a:pPr algn="l"/>
            <a:r>
              <a:rPr lang="en-US" sz="5200" dirty="0">
                <a:solidFill>
                  <a:schemeClr val="bg1"/>
                </a:solidFill>
              </a:rPr>
              <a:t>Boolean Algebra</a:t>
            </a:r>
          </a:p>
        </p:txBody>
      </p:sp>
      <p:sp>
        <p:nvSpPr>
          <p:cNvPr id="3" name="Subtitle 2">
            <a:extLst>
              <a:ext uri="{FF2B5EF4-FFF2-40B4-BE49-F238E27FC236}">
                <a16:creationId xmlns:a16="http://schemas.microsoft.com/office/drawing/2014/main" id="{4DC3AA49-8991-E970-8924-4D274A1997A3}"/>
              </a:ext>
            </a:extLst>
          </p:cNvPr>
          <p:cNvSpPr>
            <a:spLocks noGrp="1"/>
          </p:cNvSpPr>
          <p:nvPr>
            <p:ph type="subTitle" idx="1"/>
          </p:nvPr>
        </p:nvSpPr>
        <p:spPr>
          <a:xfrm>
            <a:off x="7620001" y="4419600"/>
            <a:ext cx="3931920" cy="1386840"/>
          </a:xfrm>
        </p:spPr>
        <p:txBody>
          <a:bodyPr anchor="t">
            <a:normAutofit/>
          </a:bodyPr>
          <a:lstStyle/>
          <a:p>
            <a:pPr algn="l"/>
            <a:r>
              <a:rPr lang="en-US" sz="2200" dirty="0">
                <a:solidFill>
                  <a:schemeClr val="bg1"/>
                </a:solidFill>
              </a:rPr>
              <a:t>CS51 – Spring 2026</a:t>
            </a:r>
          </a:p>
        </p:txBody>
      </p:sp>
      <p:grpSp>
        <p:nvGrpSpPr>
          <p:cNvPr id="21" name="Group 20">
            <a:extLst>
              <a:ext uri="{FF2B5EF4-FFF2-40B4-BE49-F238E27FC236}">
                <a16:creationId xmlns:a16="http://schemas.microsoft.com/office/drawing/2014/main" id="{CC83E4AD-C417-FC12-FFFB-F760147FB456}"/>
              </a:ext>
            </a:extLst>
          </p:cNvPr>
          <p:cNvGrpSpPr/>
          <p:nvPr/>
        </p:nvGrpSpPr>
        <p:grpSpPr>
          <a:xfrm>
            <a:off x="863907" y="2225735"/>
            <a:ext cx="5532355" cy="4143890"/>
            <a:chOff x="1890619" y="2177662"/>
            <a:chExt cx="5532355" cy="4143890"/>
          </a:xfrm>
        </p:grpSpPr>
        <p:pic>
          <p:nvPicPr>
            <p:cNvPr id="5" name="Picture 4">
              <a:extLst>
                <a:ext uri="{FF2B5EF4-FFF2-40B4-BE49-F238E27FC236}">
                  <a16:creationId xmlns:a16="http://schemas.microsoft.com/office/drawing/2014/main" id="{ECBB6A44-A84B-D320-1595-78B35FEE6BE2}"/>
                </a:ext>
              </a:extLst>
            </p:cNvPr>
            <p:cNvPicPr>
              <a:picLocks noChangeAspect="1"/>
            </p:cNvPicPr>
            <p:nvPr/>
          </p:nvPicPr>
          <p:blipFill>
            <a:blip r:embed="rId3"/>
            <a:stretch>
              <a:fillRect/>
            </a:stretch>
          </p:blipFill>
          <p:spPr>
            <a:xfrm>
              <a:off x="2319932" y="2177662"/>
              <a:ext cx="1905000" cy="1905000"/>
            </a:xfrm>
            <a:prstGeom prst="rect">
              <a:avLst/>
            </a:prstGeom>
          </p:spPr>
        </p:pic>
        <p:pic>
          <p:nvPicPr>
            <p:cNvPr id="7" name="Picture 6">
              <a:extLst>
                <a:ext uri="{FF2B5EF4-FFF2-40B4-BE49-F238E27FC236}">
                  <a16:creationId xmlns:a16="http://schemas.microsoft.com/office/drawing/2014/main" id="{173964CE-76D2-B08A-5BB9-FC59B2A72257}"/>
                </a:ext>
              </a:extLst>
            </p:cNvPr>
            <p:cNvPicPr>
              <a:picLocks noChangeAspect="1"/>
            </p:cNvPicPr>
            <p:nvPr/>
          </p:nvPicPr>
          <p:blipFill>
            <a:blip r:embed="rId4"/>
            <a:stretch>
              <a:fillRect/>
            </a:stretch>
          </p:blipFill>
          <p:spPr>
            <a:xfrm>
              <a:off x="4787317" y="2180710"/>
              <a:ext cx="2617365" cy="1901952"/>
            </a:xfrm>
            <a:prstGeom prst="rect">
              <a:avLst/>
            </a:prstGeom>
          </p:spPr>
        </p:pic>
        <p:pic>
          <p:nvPicPr>
            <p:cNvPr id="8" name="Picture 7">
              <a:extLst>
                <a:ext uri="{FF2B5EF4-FFF2-40B4-BE49-F238E27FC236}">
                  <a16:creationId xmlns:a16="http://schemas.microsoft.com/office/drawing/2014/main" id="{26DE219E-D9E1-C4A2-529E-1A7D788ADA61}"/>
                </a:ext>
              </a:extLst>
            </p:cNvPr>
            <p:cNvPicPr>
              <a:picLocks noChangeAspect="1"/>
            </p:cNvPicPr>
            <p:nvPr/>
          </p:nvPicPr>
          <p:blipFill>
            <a:blip r:embed="rId5"/>
            <a:stretch>
              <a:fillRect/>
            </a:stretch>
          </p:blipFill>
          <p:spPr>
            <a:xfrm>
              <a:off x="1890619" y="4419600"/>
              <a:ext cx="2578918" cy="1901952"/>
            </a:xfrm>
            <a:prstGeom prst="rect">
              <a:avLst/>
            </a:prstGeom>
          </p:spPr>
        </p:pic>
        <p:pic>
          <p:nvPicPr>
            <p:cNvPr id="10" name="Picture 9">
              <a:extLst>
                <a:ext uri="{FF2B5EF4-FFF2-40B4-BE49-F238E27FC236}">
                  <a16:creationId xmlns:a16="http://schemas.microsoft.com/office/drawing/2014/main" id="{B64BC836-6C83-31BD-89CE-7FC949C2DF9C}"/>
                </a:ext>
              </a:extLst>
            </p:cNvPr>
            <p:cNvPicPr>
              <a:picLocks noChangeAspect="1"/>
            </p:cNvPicPr>
            <p:nvPr/>
          </p:nvPicPr>
          <p:blipFill>
            <a:blip r:embed="rId6"/>
            <a:stretch>
              <a:fillRect/>
            </a:stretch>
          </p:blipFill>
          <p:spPr>
            <a:xfrm>
              <a:off x="4805609" y="4397327"/>
              <a:ext cx="2617365" cy="1901952"/>
            </a:xfrm>
            <a:prstGeom prst="rect">
              <a:avLst/>
            </a:prstGeom>
          </p:spPr>
        </p:pic>
      </p:grpSp>
      <p:sp>
        <p:nvSpPr>
          <p:cNvPr id="12" name="TextBox 11">
            <a:extLst>
              <a:ext uri="{FF2B5EF4-FFF2-40B4-BE49-F238E27FC236}">
                <a16:creationId xmlns:a16="http://schemas.microsoft.com/office/drawing/2014/main" id="{97683AEE-3AA7-1AC4-3203-936A945D0694}"/>
              </a:ext>
            </a:extLst>
          </p:cNvPr>
          <p:cNvSpPr txBox="1"/>
          <p:nvPr/>
        </p:nvSpPr>
        <p:spPr>
          <a:xfrm>
            <a:off x="1888067" y="2993569"/>
            <a:ext cx="715305" cy="369332"/>
          </a:xfrm>
          <a:prstGeom prst="rect">
            <a:avLst/>
          </a:prstGeom>
          <a:noFill/>
        </p:spPr>
        <p:txBody>
          <a:bodyPr wrap="square" rtlCol="0">
            <a:spAutoFit/>
          </a:bodyPr>
          <a:lstStyle/>
          <a:p>
            <a:r>
              <a:rPr lang="en-US" dirty="0"/>
              <a:t>NOT</a:t>
            </a:r>
          </a:p>
        </p:txBody>
      </p:sp>
      <p:sp>
        <p:nvSpPr>
          <p:cNvPr id="13" name="TextBox 12">
            <a:extLst>
              <a:ext uri="{FF2B5EF4-FFF2-40B4-BE49-F238E27FC236}">
                <a16:creationId xmlns:a16="http://schemas.microsoft.com/office/drawing/2014/main" id="{B343363E-2C13-6320-76F5-666F1836ED14}"/>
              </a:ext>
            </a:extLst>
          </p:cNvPr>
          <p:cNvSpPr txBox="1"/>
          <p:nvPr/>
        </p:nvSpPr>
        <p:spPr>
          <a:xfrm>
            <a:off x="4727413" y="2993569"/>
            <a:ext cx="715305" cy="369332"/>
          </a:xfrm>
          <a:prstGeom prst="rect">
            <a:avLst/>
          </a:prstGeom>
          <a:noFill/>
        </p:spPr>
        <p:txBody>
          <a:bodyPr wrap="square" rtlCol="0">
            <a:spAutoFit/>
          </a:bodyPr>
          <a:lstStyle/>
          <a:p>
            <a:r>
              <a:rPr lang="en-US" dirty="0">
                <a:solidFill>
                  <a:schemeClr val="bg2"/>
                </a:solidFill>
              </a:rPr>
              <a:t>AND</a:t>
            </a:r>
          </a:p>
        </p:txBody>
      </p:sp>
      <p:sp>
        <p:nvSpPr>
          <p:cNvPr id="15" name="TextBox 14">
            <a:extLst>
              <a:ext uri="{FF2B5EF4-FFF2-40B4-BE49-F238E27FC236}">
                <a16:creationId xmlns:a16="http://schemas.microsoft.com/office/drawing/2014/main" id="{B89C2930-DCAB-B5B0-6A6C-F3ADC8265A1A}"/>
              </a:ext>
            </a:extLst>
          </p:cNvPr>
          <p:cNvSpPr txBox="1"/>
          <p:nvPr/>
        </p:nvSpPr>
        <p:spPr>
          <a:xfrm>
            <a:off x="4778393" y="5209122"/>
            <a:ext cx="715305" cy="369332"/>
          </a:xfrm>
          <a:prstGeom prst="rect">
            <a:avLst/>
          </a:prstGeom>
          <a:noFill/>
        </p:spPr>
        <p:txBody>
          <a:bodyPr wrap="square" rtlCol="0">
            <a:spAutoFit/>
          </a:bodyPr>
          <a:lstStyle/>
          <a:p>
            <a:r>
              <a:rPr lang="en-US" dirty="0"/>
              <a:t>XOR</a:t>
            </a:r>
          </a:p>
        </p:txBody>
      </p:sp>
      <p:sp>
        <p:nvSpPr>
          <p:cNvPr id="14" name="TextBox 13">
            <a:extLst>
              <a:ext uri="{FF2B5EF4-FFF2-40B4-BE49-F238E27FC236}">
                <a16:creationId xmlns:a16="http://schemas.microsoft.com/office/drawing/2014/main" id="{25A667AD-A014-F049-1565-6B510A66C5CC}"/>
              </a:ext>
            </a:extLst>
          </p:cNvPr>
          <p:cNvSpPr txBox="1"/>
          <p:nvPr/>
        </p:nvSpPr>
        <p:spPr>
          <a:xfrm>
            <a:off x="1888066" y="5233983"/>
            <a:ext cx="715305" cy="369332"/>
          </a:xfrm>
          <a:prstGeom prst="rect">
            <a:avLst/>
          </a:prstGeom>
          <a:noFill/>
        </p:spPr>
        <p:txBody>
          <a:bodyPr wrap="square" rtlCol="0">
            <a:spAutoFit/>
          </a:bodyPr>
          <a:lstStyle/>
          <a:p>
            <a:r>
              <a:rPr lang="en-US" dirty="0">
                <a:solidFill>
                  <a:schemeClr val="bg2"/>
                </a:solidFill>
              </a:rPr>
              <a:t>OR</a:t>
            </a:r>
          </a:p>
        </p:txBody>
      </p:sp>
      <p:sp>
        <p:nvSpPr>
          <p:cNvPr id="4" name="Rectangle 3">
            <a:extLst>
              <a:ext uri="{FF2B5EF4-FFF2-40B4-BE49-F238E27FC236}">
                <a16:creationId xmlns:a16="http://schemas.microsoft.com/office/drawing/2014/main" id="{6C53D3CF-9C10-BC1A-91DF-EE7DD1B7B2BE}"/>
              </a:ext>
            </a:extLst>
          </p:cNvPr>
          <p:cNvSpPr/>
          <p:nvPr/>
        </p:nvSpPr>
        <p:spPr>
          <a:xfrm>
            <a:off x="9101138" y="357188"/>
            <a:ext cx="3090862" cy="465772"/>
          </a:xfrm>
          <a:prstGeom prst="rect">
            <a:avLst/>
          </a:prstGeom>
          <a:solidFill>
            <a:srgbClr val="FE95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Computer Systems</a:t>
            </a:r>
          </a:p>
        </p:txBody>
      </p:sp>
    </p:spTree>
    <p:extLst>
      <p:ext uri="{BB962C8B-B14F-4D97-AF65-F5344CB8AC3E}">
        <p14:creationId xmlns:p14="http://schemas.microsoft.com/office/powerpoint/2010/main" val="2765529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BCD90-1A25-A0FA-EB32-C171AC48D5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2E061D-2405-FD12-D895-018FAD723A00}"/>
              </a:ext>
            </a:extLst>
          </p:cNvPr>
          <p:cNvSpPr>
            <a:spLocks noGrp="1"/>
          </p:cNvSpPr>
          <p:nvPr>
            <p:ph type="title"/>
          </p:nvPr>
        </p:nvSpPr>
        <p:spPr/>
        <p:txBody>
          <a:bodyPr/>
          <a:lstStyle/>
          <a:p>
            <a:r>
              <a:rPr lang="en-US" dirty="0"/>
              <a:t>Boolean algebra</a:t>
            </a:r>
          </a:p>
        </p:txBody>
      </p:sp>
      <p:sp>
        <p:nvSpPr>
          <p:cNvPr id="3" name="Content Placeholder 2">
            <a:extLst>
              <a:ext uri="{FF2B5EF4-FFF2-40B4-BE49-F238E27FC236}">
                <a16:creationId xmlns:a16="http://schemas.microsoft.com/office/drawing/2014/main" id="{7B7BAB46-3739-C7EE-ADE3-E7B5E8F87BE7}"/>
              </a:ext>
            </a:extLst>
          </p:cNvPr>
          <p:cNvSpPr>
            <a:spLocks noGrp="1"/>
          </p:cNvSpPr>
          <p:nvPr>
            <p:ph idx="1"/>
          </p:nvPr>
        </p:nvSpPr>
        <p:spPr/>
        <p:txBody>
          <a:bodyPr>
            <a:normAutofit/>
          </a:bodyPr>
          <a:lstStyle/>
          <a:p>
            <a:pPr marL="0" indent="0">
              <a:buNone/>
            </a:pPr>
            <a:r>
              <a:rPr lang="en-US" sz="3200" dirty="0"/>
              <a:t>Boolean algebra is a branch of algebra where variables can only have two values</a:t>
            </a:r>
          </a:p>
          <a:p>
            <a:pPr marL="0" indent="0">
              <a:buNone/>
            </a:pPr>
            <a:endParaRPr lang="en-US" sz="3200" dirty="0"/>
          </a:p>
          <a:p>
            <a:pPr marL="0" indent="0">
              <a:buNone/>
            </a:pPr>
            <a:r>
              <a:rPr lang="en-US" sz="3200" dirty="0"/>
              <a:t>Literals: True, False (alternatively: 1, 0)</a:t>
            </a:r>
          </a:p>
          <a:p>
            <a:pPr marL="0" indent="0">
              <a:buNone/>
            </a:pPr>
            <a:r>
              <a:rPr lang="en-US" sz="3200" dirty="0">
                <a:solidFill>
                  <a:srgbClr val="FF0000"/>
                </a:solidFill>
              </a:rPr>
              <a:t>Operators?</a:t>
            </a:r>
          </a:p>
        </p:txBody>
      </p:sp>
      <p:sp>
        <p:nvSpPr>
          <p:cNvPr id="4" name="Slide Number Placeholder 3">
            <a:extLst>
              <a:ext uri="{FF2B5EF4-FFF2-40B4-BE49-F238E27FC236}">
                <a16:creationId xmlns:a16="http://schemas.microsoft.com/office/drawing/2014/main" id="{C8A3EE1F-BC7E-5E94-E8BC-1760FFFE1A3A}"/>
              </a:ext>
            </a:extLst>
          </p:cNvPr>
          <p:cNvSpPr>
            <a:spLocks noGrp="1"/>
          </p:cNvSpPr>
          <p:nvPr>
            <p:ph type="sldNum" sz="quarter" idx="12"/>
          </p:nvPr>
        </p:nvSpPr>
        <p:spPr/>
        <p:txBody>
          <a:bodyPr/>
          <a:lstStyle/>
          <a:p>
            <a:fld id="{CC057153-B650-4DEB-B370-79DDCFDCE934}" type="slidenum">
              <a:rPr lang="en-US" smtClean="0"/>
              <a:t>10</a:t>
            </a:fld>
            <a:endParaRPr lang="en-US"/>
          </a:p>
        </p:txBody>
      </p:sp>
    </p:spTree>
    <p:extLst>
      <p:ext uri="{BB962C8B-B14F-4D97-AF65-F5344CB8AC3E}">
        <p14:creationId xmlns:p14="http://schemas.microsoft.com/office/powerpoint/2010/main" val="3509145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39FA1-AD1E-8D51-9AB9-66E512247129}"/>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EE5F13D2-5C12-4817-AA1C-F0951786A53E}"/>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b="1" kern="1200" dirty="0">
                <a:solidFill>
                  <a:schemeClr val="tx1"/>
                </a:solidFill>
                <a:latin typeface="+mj-lt"/>
                <a:ea typeface="+mj-ea"/>
                <a:cs typeface="+mj-cs"/>
              </a:rPr>
              <a:t>AND operation – Conjunction</a:t>
            </a:r>
          </a:p>
        </p:txBody>
      </p:sp>
      <p:graphicFrame>
        <p:nvGraphicFramePr>
          <p:cNvPr id="5" name="Table 4">
            <a:extLst>
              <a:ext uri="{FF2B5EF4-FFF2-40B4-BE49-F238E27FC236}">
                <a16:creationId xmlns:a16="http://schemas.microsoft.com/office/drawing/2014/main" id="{6846ADCD-444D-6922-B1F3-6893855A4AEF}"/>
              </a:ext>
            </a:extLst>
          </p:cNvPr>
          <p:cNvGraphicFramePr>
            <a:graphicFrameLocks noGrp="1"/>
          </p:cNvGraphicFramePr>
          <p:nvPr>
            <p:extLst>
              <p:ext uri="{D42A27DB-BD31-4B8C-83A1-F6EECF244321}">
                <p14:modId xmlns:p14="http://schemas.microsoft.com/office/powerpoint/2010/main" val="288644745"/>
              </p:ext>
            </p:extLst>
          </p:nvPr>
        </p:nvGraphicFramePr>
        <p:xfrm>
          <a:off x="1390010" y="2325129"/>
          <a:ext cx="3239287" cy="1854200"/>
        </p:xfrm>
        <a:graphic>
          <a:graphicData uri="http://schemas.openxmlformats.org/drawingml/2006/table">
            <a:tbl>
              <a:tblPr firstRow="1" bandRow="1">
                <a:tableStyleId>{00A15C55-8517-42AA-B614-E9B94910E393}</a:tableStyleId>
              </a:tblPr>
              <a:tblGrid>
                <a:gridCol w="1121455">
                  <a:extLst>
                    <a:ext uri="{9D8B030D-6E8A-4147-A177-3AD203B41FA5}">
                      <a16:colId xmlns:a16="http://schemas.microsoft.com/office/drawing/2014/main" val="3264958069"/>
                    </a:ext>
                  </a:extLst>
                </a:gridCol>
                <a:gridCol w="971042">
                  <a:extLst>
                    <a:ext uri="{9D8B030D-6E8A-4147-A177-3AD203B41FA5}">
                      <a16:colId xmlns:a16="http://schemas.microsoft.com/office/drawing/2014/main" val="910396186"/>
                    </a:ext>
                  </a:extLst>
                </a:gridCol>
                <a:gridCol w="1146790">
                  <a:extLst>
                    <a:ext uri="{9D8B030D-6E8A-4147-A177-3AD203B41FA5}">
                      <a16:colId xmlns:a16="http://schemas.microsoft.com/office/drawing/2014/main" val="4184236198"/>
                    </a:ext>
                  </a:extLst>
                </a:gridCol>
              </a:tblGrid>
              <a:tr h="370840">
                <a:tc>
                  <a:txBody>
                    <a:bodyPr/>
                    <a:lstStyle/>
                    <a:p>
                      <a:pPr algn="ctr"/>
                      <a:r>
                        <a:rPr lang="en-US" dirty="0"/>
                        <a:t>X</a:t>
                      </a:r>
                    </a:p>
                  </a:txBody>
                  <a:tcPr/>
                </a:tc>
                <a:tc>
                  <a:txBody>
                    <a:bodyPr/>
                    <a:lstStyle/>
                    <a:p>
                      <a:pPr algn="ctr"/>
                      <a:r>
                        <a:rPr lang="en-US" dirty="0"/>
                        <a:t>Y</a:t>
                      </a:r>
                    </a:p>
                  </a:txBody>
                  <a:tcPr/>
                </a:tc>
                <a:tc>
                  <a:txBody>
                    <a:bodyPr/>
                    <a:lstStyle/>
                    <a:p>
                      <a:pPr algn="ctr"/>
                      <a:r>
                        <a:rPr lang="en-US" dirty="0"/>
                        <a:t>X AND Y</a:t>
                      </a:r>
                    </a:p>
                  </a:txBody>
                  <a:tcPr/>
                </a:tc>
                <a:extLst>
                  <a:ext uri="{0D108BD9-81ED-4DB2-BD59-A6C34878D82A}">
                    <a16:rowId xmlns:a16="http://schemas.microsoft.com/office/drawing/2014/main" val="4058499360"/>
                  </a:ext>
                </a:extLst>
              </a:tr>
              <a:tr h="370840">
                <a:tc>
                  <a:txBody>
                    <a:bodyPr/>
                    <a:lstStyle/>
                    <a:p>
                      <a:pPr algn="ctr"/>
                      <a:r>
                        <a:rPr lang="en-US" dirty="0"/>
                        <a:t>FALSE</a:t>
                      </a:r>
                    </a:p>
                  </a:txBody>
                  <a:tcPr/>
                </a:tc>
                <a:tc>
                  <a:txBody>
                    <a:bodyPr/>
                    <a:lstStyle/>
                    <a:p>
                      <a:pPr algn="ctr"/>
                      <a:r>
                        <a:rPr lang="en-US" dirty="0"/>
                        <a:t>FALSE</a:t>
                      </a:r>
                    </a:p>
                  </a:txBody>
                  <a:tcPr/>
                </a:tc>
                <a:tc>
                  <a:txBody>
                    <a:bodyPr/>
                    <a:lstStyle/>
                    <a:p>
                      <a:pPr algn="ctr"/>
                      <a:r>
                        <a:rPr lang="en-US" dirty="0"/>
                        <a:t>FALSE</a:t>
                      </a:r>
                    </a:p>
                  </a:txBody>
                  <a:tcPr/>
                </a:tc>
                <a:extLst>
                  <a:ext uri="{0D108BD9-81ED-4DB2-BD59-A6C34878D82A}">
                    <a16:rowId xmlns:a16="http://schemas.microsoft.com/office/drawing/2014/main" val="68841992"/>
                  </a:ext>
                </a:extLst>
              </a:tr>
              <a:tr h="370840">
                <a:tc>
                  <a:txBody>
                    <a:bodyPr/>
                    <a:lstStyle/>
                    <a:p>
                      <a:pPr algn="ctr"/>
                      <a:r>
                        <a:rPr lang="en-US" dirty="0"/>
                        <a:t>FALSE</a:t>
                      </a:r>
                    </a:p>
                  </a:txBody>
                  <a:tcPr/>
                </a:tc>
                <a:tc>
                  <a:txBody>
                    <a:bodyPr/>
                    <a:lstStyle/>
                    <a:p>
                      <a:pPr algn="ctr"/>
                      <a:r>
                        <a:rPr lang="en-US" dirty="0"/>
                        <a:t>TRUE</a:t>
                      </a:r>
                    </a:p>
                  </a:txBody>
                  <a:tcPr/>
                </a:tc>
                <a:tc>
                  <a:txBody>
                    <a:bodyPr/>
                    <a:lstStyle/>
                    <a:p>
                      <a:pPr algn="ctr"/>
                      <a:r>
                        <a:rPr lang="en-US" dirty="0"/>
                        <a:t>FALSE</a:t>
                      </a:r>
                    </a:p>
                  </a:txBody>
                  <a:tcPr/>
                </a:tc>
                <a:extLst>
                  <a:ext uri="{0D108BD9-81ED-4DB2-BD59-A6C34878D82A}">
                    <a16:rowId xmlns:a16="http://schemas.microsoft.com/office/drawing/2014/main" val="667803333"/>
                  </a:ext>
                </a:extLst>
              </a:tr>
              <a:tr h="370840">
                <a:tc>
                  <a:txBody>
                    <a:bodyPr/>
                    <a:lstStyle/>
                    <a:p>
                      <a:pPr algn="ctr"/>
                      <a:r>
                        <a:rPr lang="en-US" dirty="0"/>
                        <a:t>TRUE</a:t>
                      </a:r>
                    </a:p>
                  </a:txBody>
                  <a:tcPr/>
                </a:tc>
                <a:tc>
                  <a:txBody>
                    <a:bodyPr/>
                    <a:lstStyle/>
                    <a:p>
                      <a:pPr algn="ctr"/>
                      <a:r>
                        <a:rPr lang="en-US" dirty="0"/>
                        <a:t>FALSE</a:t>
                      </a:r>
                    </a:p>
                  </a:txBody>
                  <a:tcPr/>
                </a:tc>
                <a:tc>
                  <a:txBody>
                    <a:bodyPr/>
                    <a:lstStyle/>
                    <a:p>
                      <a:pPr algn="ctr"/>
                      <a:r>
                        <a:rPr lang="en-US" dirty="0"/>
                        <a:t>FALSE</a:t>
                      </a:r>
                    </a:p>
                  </a:txBody>
                  <a:tcPr/>
                </a:tc>
                <a:extLst>
                  <a:ext uri="{0D108BD9-81ED-4DB2-BD59-A6C34878D82A}">
                    <a16:rowId xmlns:a16="http://schemas.microsoft.com/office/drawing/2014/main" val="1284451998"/>
                  </a:ext>
                </a:extLst>
              </a:tr>
              <a:tr h="370840">
                <a:tc>
                  <a:txBody>
                    <a:bodyPr/>
                    <a:lstStyle/>
                    <a:p>
                      <a:pPr algn="ctr"/>
                      <a:r>
                        <a:rPr lang="en-US" dirty="0"/>
                        <a:t>TRUE</a:t>
                      </a:r>
                    </a:p>
                  </a:txBody>
                  <a:tcPr/>
                </a:tc>
                <a:tc>
                  <a:txBody>
                    <a:bodyPr/>
                    <a:lstStyle/>
                    <a:p>
                      <a:pPr algn="ctr"/>
                      <a:r>
                        <a:rPr lang="en-US" dirty="0"/>
                        <a:t>TRUE</a:t>
                      </a:r>
                    </a:p>
                  </a:txBody>
                  <a:tcPr/>
                </a:tc>
                <a:tc>
                  <a:txBody>
                    <a:bodyPr/>
                    <a:lstStyle/>
                    <a:p>
                      <a:pPr algn="ctr"/>
                      <a:r>
                        <a:rPr lang="en-US" dirty="0"/>
                        <a:t>TRUE</a:t>
                      </a:r>
                    </a:p>
                  </a:txBody>
                  <a:tcPr/>
                </a:tc>
                <a:extLst>
                  <a:ext uri="{0D108BD9-81ED-4DB2-BD59-A6C34878D82A}">
                    <a16:rowId xmlns:a16="http://schemas.microsoft.com/office/drawing/2014/main" val="2398767911"/>
                  </a:ext>
                </a:extLst>
              </a:tr>
            </a:tbl>
          </a:graphicData>
        </a:graphic>
      </p:graphicFrame>
      <p:graphicFrame>
        <p:nvGraphicFramePr>
          <p:cNvPr id="6" name="Table 5">
            <a:extLst>
              <a:ext uri="{FF2B5EF4-FFF2-40B4-BE49-F238E27FC236}">
                <a16:creationId xmlns:a16="http://schemas.microsoft.com/office/drawing/2014/main" id="{1F47DF32-D30A-C60C-82AD-078F15DF0512}"/>
              </a:ext>
            </a:extLst>
          </p:cNvPr>
          <p:cNvGraphicFramePr>
            <a:graphicFrameLocks noGrp="1"/>
          </p:cNvGraphicFramePr>
          <p:nvPr>
            <p:extLst>
              <p:ext uri="{D42A27DB-BD31-4B8C-83A1-F6EECF244321}">
                <p14:modId xmlns:p14="http://schemas.microsoft.com/office/powerpoint/2010/main" val="3011046798"/>
              </p:ext>
            </p:extLst>
          </p:nvPr>
        </p:nvGraphicFramePr>
        <p:xfrm>
          <a:off x="6848919" y="2325129"/>
          <a:ext cx="3543288" cy="1854200"/>
        </p:xfrm>
        <a:graphic>
          <a:graphicData uri="http://schemas.openxmlformats.org/drawingml/2006/table">
            <a:tbl>
              <a:tblPr firstRow="1" bandRow="1">
                <a:tableStyleId>{00A15C55-8517-42AA-B614-E9B94910E393}</a:tableStyleId>
              </a:tblPr>
              <a:tblGrid>
                <a:gridCol w="1181096">
                  <a:extLst>
                    <a:ext uri="{9D8B030D-6E8A-4147-A177-3AD203B41FA5}">
                      <a16:colId xmlns:a16="http://schemas.microsoft.com/office/drawing/2014/main" val="3264958069"/>
                    </a:ext>
                  </a:extLst>
                </a:gridCol>
                <a:gridCol w="1181096">
                  <a:extLst>
                    <a:ext uri="{9D8B030D-6E8A-4147-A177-3AD203B41FA5}">
                      <a16:colId xmlns:a16="http://schemas.microsoft.com/office/drawing/2014/main" val="3181845814"/>
                    </a:ext>
                  </a:extLst>
                </a:gridCol>
                <a:gridCol w="1181096">
                  <a:extLst>
                    <a:ext uri="{9D8B030D-6E8A-4147-A177-3AD203B41FA5}">
                      <a16:colId xmlns:a16="http://schemas.microsoft.com/office/drawing/2014/main" val="4184236198"/>
                    </a:ext>
                  </a:extLst>
                </a:gridCol>
              </a:tblGrid>
              <a:tr h="370840">
                <a:tc>
                  <a:txBody>
                    <a:bodyPr/>
                    <a:lstStyle/>
                    <a:p>
                      <a:pPr algn="ctr"/>
                      <a:r>
                        <a:rPr lang="en-US" dirty="0"/>
                        <a:t>X</a:t>
                      </a:r>
                    </a:p>
                  </a:txBody>
                  <a:tcPr/>
                </a:tc>
                <a:tc>
                  <a:txBody>
                    <a:bodyPr/>
                    <a:lstStyle/>
                    <a:p>
                      <a:pPr algn="ctr"/>
                      <a:r>
                        <a:rPr lang="en-US" dirty="0"/>
                        <a:t>Y</a:t>
                      </a:r>
                    </a:p>
                  </a:txBody>
                  <a:tcPr/>
                </a:tc>
                <a:tc>
                  <a:txBody>
                    <a:bodyPr/>
                    <a:lstStyle/>
                    <a:p>
                      <a:pPr algn="ctr"/>
                      <a:r>
                        <a:rPr lang="en-US" dirty="0"/>
                        <a:t>X ∧ Y</a:t>
                      </a:r>
                    </a:p>
                  </a:txBody>
                  <a:tcPr/>
                </a:tc>
                <a:extLst>
                  <a:ext uri="{0D108BD9-81ED-4DB2-BD59-A6C34878D82A}">
                    <a16:rowId xmlns:a16="http://schemas.microsoft.com/office/drawing/2014/main" val="4058499360"/>
                  </a:ext>
                </a:extLst>
              </a:tr>
              <a:tr h="370840">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68841992"/>
                  </a:ext>
                </a:extLst>
              </a:tr>
              <a:tr h="370840">
                <a:tc>
                  <a:txBody>
                    <a:bodyPr/>
                    <a:lstStyle/>
                    <a:p>
                      <a:pPr algn="ctr"/>
                      <a:r>
                        <a:rPr lang="en-US" dirty="0"/>
                        <a:t>0</a:t>
                      </a:r>
                    </a:p>
                  </a:txBody>
                  <a:tcPr/>
                </a:tc>
                <a:tc>
                  <a:txBody>
                    <a:bodyPr/>
                    <a:lstStyle/>
                    <a:p>
                      <a:pPr algn="ctr"/>
                      <a:r>
                        <a:rPr lang="en-US" dirty="0"/>
                        <a:t>1</a:t>
                      </a:r>
                    </a:p>
                  </a:txBody>
                  <a:tcPr/>
                </a:tc>
                <a:tc>
                  <a:txBody>
                    <a:bodyPr/>
                    <a:lstStyle/>
                    <a:p>
                      <a:pPr algn="ctr"/>
                      <a:r>
                        <a:rPr lang="en-US" dirty="0"/>
                        <a:t>0</a:t>
                      </a:r>
                    </a:p>
                  </a:txBody>
                  <a:tcPr/>
                </a:tc>
                <a:extLst>
                  <a:ext uri="{0D108BD9-81ED-4DB2-BD59-A6C34878D82A}">
                    <a16:rowId xmlns:a16="http://schemas.microsoft.com/office/drawing/2014/main" val="2366759319"/>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1738387248"/>
                  </a:ext>
                </a:extLst>
              </a:tr>
              <a:tr h="370840">
                <a:tc>
                  <a:txBody>
                    <a:bodyPr/>
                    <a:lstStyle/>
                    <a:p>
                      <a:pPr algn="ctr"/>
                      <a:r>
                        <a:rPr lang="en-US" dirty="0"/>
                        <a:t>1</a:t>
                      </a:r>
                    </a:p>
                  </a:txBody>
                  <a:tcPr/>
                </a:tc>
                <a:tc>
                  <a:txBody>
                    <a:bodyPr/>
                    <a:lstStyle/>
                    <a:p>
                      <a:pPr algn="ctr"/>
                      <a:r>
                        <a:rPr lang="en-US" dirty="0"/>
                        <a:t>1</a:t>
                      </a:r>
                    </a:p>
                  </a:txBody>
                  <a:tcPr/>
                </a:tc>
                <a:tc>
                  <a:txBody>
                    <a:bodyPr/>
                    <a:lstStyle/>
                    <a:p>
                      <a:pPr algn="ctr"/>
                      <a:r>
                        <a:rPr lang="en-US" dirty="0"/>
                        <a:t>1</a:t>
                      </a:r>
                    </a:p>
                  </a:txBody>
                  <a:tcPr/>
                </a:tc>
                <a:extLst>
                  <a:ext uri="{0D108BD9-81ED-4DB2-BD59-A6C34878D82A}">
                    <a16:rowId xmlns:a16="http://schemas.microsoft.com/office/drawing/2014/main" val="667803333"/>
                  </a:ext>
                </a:extLst>
              </a:tr>
            </a:tbl>
          </a:graphicData>
        </a:graphic>
      </p:graphicFrame>
      <p:pic>
        <p:nvPicPr>
          <p:cNvPr id="8" name="Picture 7">
            <a:extLst>
              <a:ext uri="{FF2B5EF4-FFF2-40B4-BE49-F238E27FC236}">
                <a16:creationId xmlns:a16="http://schemas.microsoft.com/office/drawing/2014/main" id="{55CB7CE5-615B-5763-68A0-C16D0C2FAD9E}"/>
              </a:ext>
            </a:extLst>
          </p:cNvPr>
          <p:cNvPicPr>
            <a:picLocks noChangeAspect="1"/>
          </p:cNvPicPr>
          <p:nvPr/>
        </p:nvPicPr>
        <p:blipFill>
          <a:blip r:embed="rId3"/>
          <a:stretch>
            <a:fillRect/>
          </a:stretch>
        </p:blipFill>
        <p:spPr>
          <a:xfrm>
            <a:off x="9574635" y="3705"/>
            <a:ext cx="2617365" cy="1901952"/>
          </a:xfrm>
          <a:prstGeom prst="rect">
            <a:avLst/>
          </a:prstGeom>
        </p:spPr>
      </p:pic>
      <p:sp>
        <p:nvSpPr>
          <p:cNvPr id="12" name="Slide Number Placeholder 11">
            <a:extLst>
              <a:ext uri="{FF2B5EF4-FFF2-40B4-BE49-F238E27FC236}">
                <a16:creationId xmlns:a16="http://schemas.microsoft.com/office/drawing/2014/main" id="{9308D42B-5347-49A6-03EE-DFFE6E147CAF}"/>
              </a:ext>
            </a:extLst>
          </p:cNvPr>
          <p:cNvSpPr>
            <a:spLocks noGrp="1"/>
          </p:cNvSpPr>
          <p:nvPr>
            <p:ph type="sldNum" sz="quarter" idx="12"/>
          </p:nvPr>
        </p:nvSpPr>
        <p:spPr/>
        <p:txBody>
          <a:bodyPr/>
          <a:lstStyle/>
          <a:p>
            <a:fld id="{CC057153-B650-4DEB-B370-79DDCFDCE934}" type="slidenum">
              <a:rPr lang="en-US" smtClean="0"/>
              <a:t>11</a:t>
            </a:fld>
            <a:endParaRPr lang="en-US"/>
          </a:p>
        </p:txBody>
      </p:sp>
      <p:sp>
        <p:nvSpPr>
          <p:cNvPr id="7" name="TextBox 6">
            <a:extLst>
              <a:ext uri="{FF2B5EF4-FFF2-40B4-BE49-F238E27FC236}">
                <a16:creationId xmlns:a16="http://schemas.microsoft.com/office/drawing/2014/main" id="{77A1930E-99C4-0EE9-11FB-BF63BBA31D62}"/>
              </a:ext>
            </a:extLst>
          </p:cNvPr>
          <p:cNvSpPr txBox="1"/>
          <p:nvPr/>
        </p:nvSpPr>
        <p:spPr>
          <a:xfrm>
            <a:off x="2222696" y="4712678"/>
            <a:ext cx="7190815" cy="523220"/>
          </a:xfrm>
          <a:prstGeom prst="rect">
            <a:avLst/>
          </a:prstGeom>
          <a:noFill/>
        </p:spPr>
        <p:txBody>
          <a:bodyPr wrap="none" rtlCol="0">
            <a:spAutoFit/>
          </a:bodyPr>
          <a:lstStyle/>
          <a:p>
            <a:r>
              <a:rPr lang="en-US" sz="2800" dirty="0"/>
              <a:t>Only TRUE if both (or all) values are TRUE</a:t>
            </a:r>
          </a:p>
        </p:txBody>
      </p:sp>
      <p:sp>
        <p:nvSpPr>
          <p:cNvPr id="9" name="TextBox 8">
            <a:extLst>
              <a:ext uri="{FF2B5EF4-FFF2-40B4-BE49-F238E27FC236}">
                <a16:creationId xmlns:a16="http://schemas.microsoft.com/office/drawing/2014/main" id="{AD75AD18-1DBA-56AD-911F-190464BEF667}"/>
              </a:ext>
            </a:extLst>
          </p:cNvPr>
          <p:cNvSpPr txBox="1"/>
          <p:nvPr/>
        </p:nvSpPr>
        <p:spPr>
          <a:xfrm>
            <a:off x="1555353" y="5681457"/>
            <a:ext cx="8836854" cy="954107"/>
          </a:xfrm>
          <a:prstGeom prst="rect">
            <a:avLst/>
          </a:prstGeom>
          <a:noFill/>
        </p:spPr>
        <p:txBody>
          <a:bodyPr wrap="square" rtlCol="0">
            <a:spAutoFit/>
          </a:bodyPr>
          <a:lstStyle/>
          <a:p>
            <a:r>
              <a:rPr lang="en-US" sz="2800" dirty="0">
                <a:solidFill>
                  <a:srgbClr val="0432FF"/>
                </a:solidFill>
              </a:rPr>
              <a:t>Example: </a:t>
            </a:r>
            <a:r>
              <a:rPr lang="en-US" sz="2800" dirty="0"/>
              <a:t>I’m going to hang out if I finish my homework </a:t>
            </a:r>
            <a:r>
              <a:rPr lang="en-US" sz="2800" b="1" dirty="0"/>
              <a:t>AND</a:t>
            </a:r>
            <a:r>
              <a:rPr lang="en-US" sz="2800" dirty="0"/>
              <a:t> it doesn’t get too late.</a:t>
            </a:r>
          </a:p>
        </p:txBody>
      </p:sp>
    </p:spTree>
    <p:extLst>
      <p:ext uri="{BB962C8B-B14F-4D97-AF65-F5344CB8AC3E}">
        <p14:creationId xmlns:p14="http://schemas.microsoft.com/office/powerpoint/2010/main" val="179060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AA144-EE6F-3022-05E8-CFD9BB809CF5}"/>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3F84890F-B11F-ADBB-F546-60F71AB2FD78}"/>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b="1" kern="1200" dirty="0">
                <a:solidFill>
                  <a:schemeClr val="tx1"/>
                </a:solidFill>
                <a:latin typeface="+mj-lt"/>
                <a:ea typeface="+mj-ea"/>
                <a:cs typeface="+mj-cs"/>
              </a:rPr>
              <a:t>OR operation – </a:t>
            </a:r>
            <a:r>
              <a:rPr lang="en-US" dirty="0"/>
              <a:t>Dis</a:t>
            </a:r>
            <a:r>
              <a:rPr lang="en-US" b="1" kern="1200" dirty="0">
                <a:solidFill>
                  <a:schemeClr val="tx1"/>
                </a:solidFill>
                <a:latin typeface="+mj-lt"/>
                <a:ea typeface="+mj-ea"/>
                <a:cs typeface="+mj-cs"/>
              </a:rPr>
              <a:t>junction</a:t>
            </a:r>
          </a:p>
        </p:txBody>
      </p:sp>
      <p:graphicFrame>
        <p:nvGraphicFramePr>
          <p:cNvPr id="5" name="Table 4">
            <a:extLst>
              <a:ext uri="{FF2B5EF4-FFF2-40B4-BE49-F238E27FC236}">
                <a16:creationId xmlns:a16="http://schemas.microsoft.com/office/drawing/2014/main" id="{8EDCF6BE-3AD8-F122-643E-4A9992988F82}"/>
              </a:ext>
            </a:extLst>
          </p:cNvPr>
          <p:cNvGraphicFramePr>
            <a:graphicFrameLocks noGrp="1"/>
          </p:cNvGraphicFramePr>
          <p:nvPr>
            <p:extLst>
              <p:ext uri="{D42A27DB-BD31-4B8C-83A1-F6EECF244321}">
                <p14:modId xmlns:p14="http://schemas.microsoft.com/office/powerpoint/2010/main" val="4090805153"/>
              </p:ext>
            </p:extLst>
          </p:nvPr>
        </p:nvGraphicFramePr>
        <p:xfrm>
          <a:off x="1164926" y="2323277"/>
          <a:ext cx="3239287" cy="1854200"/>
        </p:xfrm>
        <a:graphic>
          <a:graphicData uri="http://schemas.openxmlformats.org/drawingml/2006/table">
            <a:tbl>
              <a:tblPr firstRow="1" bandRow="1">
                <a:tableStyleId>{00A15C55-8517-42AA-B614-E9B94910E393}</a:tableStyleId>
              </a:tblPr>
              <a:tblGrid>
                <a:gridCol w="1121455">
                  <a:extLst>
                    <a:ext uri="{9D8B030D-6E8A-4147-A177-3AD203B41FA5}">
                      <a16:colId xmlns:a16="http://schemas.microsoft.com/office/drawing/2014/main" val="3264958069"/>
                    </a:ext>
                  </a:extLst>
                </a:gridCol>
                <a:gridCol w="971042">
                  <a:extLst>
                    <a:ext uri="{9D8B030D-6E8A-4147-A177-3AD203B41FA5}">
                      <a16:colId xmlns:a16="http://schemas.microsoft.com/office/drawing/2014/main" val="910396186"/>
                    </a:ext>
                  </a:extLst>
                </a:gridCol>
                <a:gridCol w="1146790">
                  <a:extLst>
                    <a:ext uri="{9D8B030D-6E8A-4147-A177-3AD203B41FA5}">
                      <a16:colId xmlns:a16="http://schemas.microsoft.com/office/drawing/2014/main" val="4184236198"/>
                    </a:ext>
                  </a:extLst>
                </a:gridCol>
              </a:tblGrid>
              <a:tr h="370840">
                <a:tc>
                  <a:txBody>
                    <a:bodyPr/>
                    <a:lstStyle/>
                    <a:p>
                      <a:pPr algn="ctr"/>
                      <a:r>
                        <a:rPr lang="en-US" dirty="0"/>
                        <a:t>X</a:t>
                      </a:r>
                    </a:p>
                  </a:txBody>
                  <a:tcPr/>
                </a:tc>
                <a:tc>
                  <a:txBody>
                    <a:bodyPr/>
                    <a:lstStyle/>
                    <a:p>
                      <a:pPr algn="ctr"/>
                      <a:r>
                        <a:rPr lang="en-US" dirty="0"/>
                        <a:t>Y</a:t>
                      </a:r>
                    </a:p>
                  </a:txBody>
                  <a:tcPr/>
                </a:tc>
                <a:tc>
                  <a:txBody>
                    <a:bodyPr/>
                    <a:lstStyle/>
                    <a:p>
                      <a:pPr algn="ctr"/>
                      <a:r>
                        <a:rPr lang="en-US" dirty="0"/>
                        <a:t>X OR Y</a:t>
                      </a:r>
                    </a:p>
                  </a:txBody>
                  <a:tcPr/>
                </a:tc>
                <a:extLst>
                  <a:ext uri="{0D108BD9-81ED-4DB2-BD59-A6C34878D82A}">
                    <a16:rowId xmlns:a16="http://schemas.microsoft.com/office/drawing/2014/main" val="4058499360"/>
                  </a:ext>
                </a:extLst>
              </a:tr>
              <a:tr h="370840">
                <a:tc>
                  <a:txBody>
                    <a:bodyPr/>
                    <a:lstStyle/>
                    <a:p>
                      <a:pPr algn="ctr"/>
                      <a:r>
                        <a:rPr lang="en-US" dirty="0"/>
                        <a:t>FALSE</a:t>
                      </a:r>
                    </a:p>
                  </a:txBody>
                  <a:tcPr/>
                </a:tc>
                <a:tc>
                  <a:txBody>
                    <a:bodyPr/>
                    <a:lstStyle/>
                    <a:p>
                      <a:pPr algn="ctr"/>
                      <a:r>
                        <a:rPr lang="en-US" dirty="0"/>
                        <a:t>FALSE</a:t>
                      </a:r>
                    </a:p>
                  </a:txBody>
                  <a:tcPr/>
                </a:tc>
                <a:tc>
                  <a:txBody>
                    <a:bodyPr/>
                    <a:lstStyle/>
                    <a:p>
                      <a:pPr algn="ctr"/>
                      <a:r>
                        <a:rPr lang="en-US" dirty="0"/>
                        <a:t>FALSE</a:t>
                      </a:r>
                    </a:p>
                  </a:txBody>
                  <a:tcPr/>
                </a:tc>
                <a:extLst>
                  <a:ext uri="{0D108BD9-81ED-4DB2-BD59-A6C34878D82A}">
                    <a16:rowId xmlns:a16="http://schemas.microsoft.com/office/drawing/2014/main" val="68841992"/>
                  </a:ext>
                </a:extLst>
              </a:tr>
              <a:tr h="370840">
                <a:tc>
                  <a:txBody>
                    <a:bodyPr/>
                    <a:lstStyle/>
                    <a:p>
                      <a:pPr algn="ctr"/>
                      <a:r>
                        <a:rPr lang="en-US" dirty="0"/>
                        <a:t>FALSE</a:t>
                      </a:r>
                    </a:p>
                  </a:txBody>
                  <a:tcPr/>
                </a:tc>
                <a:tc>
                  <a:txBody>
                    <a:bodyPr/>
                    <a:lstStyle/>
                    <a:p>
                      <a:pPr algn="ctr"/>
                      <a:r>
                        <a:rPr lang="en-US" dirty="0"/>
                        <a:t>TRUE</a:t>
                      </a:r>
                    </a:p>
                  </a:txBody>
                  <a:tcPr/>
                </a:tc>
                <a:tc>
                  <a:txBody>
                    <a:bodyPr/>
                    <a:lstStyle/>
                    <a:p>
                      <a:pPr algn="ctr"/>
                      <a:r>
                        <a:rPr lang="en-US" dirty="0"/>
                        <a:t>TRUE</a:t>
                      </a:r>
                    </a:p>
                  </a:txBody>
                  <a:tcPr/>
                </a:tc>
                <a:extLst>
                  <a:ext uri="{0D108BD9-81ED-4DB2-BD59-A6C34878D82A}">
                    <a16:rowId xmlns:a16="http://schemas.microsoft.com/office/drawing/2014/main" val="667803333"/>
                  </a:ext>
                </a:extLst>
              </a:tr>
              <a:tr h="370840">
                <a:tc>
                  <a:txBody>
                    <a:bodyPr/>
                    <a:lstStyle/>
                    <a:p>
                      <a:pPr algn="ctr"/>
                      <a:r>
                        <a:rPr lang="en-US" dirty="0"/>
                        <a:t>TRUE</a:t>
                      </a:r>
                    </a:p>
                  </a:txBody>
                  <a:tcPr/>
                </a:tc>
                <a:tc>
                  <a:txBody>
                    <a:bodyPr/>
                    <a:lstStyle/>
                    <a:p>
                      <a:pPr algn="ctr"/>
                      <a:r>
                        <a:rPr lang="en-US" dirty="0"/>
                        <a:t>FALSE</a:t>
                      </a:r>
                    </a:p>
                  </a:txBody>
                  <a:tcPr/>
                </a:tc>
                <a:tc>
                  <a:txBody>
                    <a:bodyPr/>
                    <a:lstStyle/>
                    <a:p>
                      <a:pPr algn="ctr"/>
                      <a:r>
                        <a:rPr lang="en-US" dirty="0"/>
                        <a:t>TRUE</a:t>
                      </a:r>
                    </a:p>
                  </a:txBody>
                  <a:tcPr/>
                </a:tc>
                <a:extLst>
                  <a:ext uri="{0D108BD9-81ED-4DB2-BD59-A6C34878D82A}">
                    <a16:rowId xmlns:a16="http://schemas.microsoft.com/office/drawing/2014/main" val="1284451998"/>
                  </a:ext>
                </a:extLst>
              </a:tr>
              <a:tr h="370840">
                <a:tc>
                  <a:txBody>
                    <a:bodyPr/>
                    <a:lstStyle/>
                    <a:p>
                      <a:pPr algn="ctr"/>
                      <a:r>
                        <a:rPr lang="en-US" dirty="0"/>
                        <a:t>TRUE</a:t>
                      </a:r>
                    </a:p>
                  </a:txBody>
                  <a:tcPr/>
                </a:tc>
                <a:tc>
                  <a:txBody>
                    <a:bodyPr/>
                    <a:lstStyle/>
                    <a:p>
                      <a:pPr algn="ctr"/>
                      <a:r>
                        <a:rPr lang="en-US" dirty="0"/>
                        <a:t>TRUE</a:t>
                      </a:r>
                    </a:p>
                  </a:txBody>
                  <a:tcPr/>
                </a:tc>
                <a:tc>
                  <a:txBody>
                    <a:bodyPr/>
                    <a:lstStyle/>
                    <a:p>
                      <a:pPr algn="ctr"/>
                      <a:r>
                        <a:rPr lang="en-US" dirty="0"/>
                        <a:t>TRUE</a:t>
                      </a:r>
                    </a:p>
                  </a:txBody>
                  <a:tcPr/>
                </a:tc>
                <a:extLst>
                  <a:ext uri="{0D108BD9-81ED-4DB2-BD59-A6C34878D82A}">
                    <a16:rowId xmlns:a16="http://schemas.microsoft.com/office/drawing/2014/main" val="2398767911"/>
                  </a:ext>
                </a:extLst>
              </a:tr>
            </a:tbl>
          </a:graphicData>
        </a:graphic>
      </p:graphicFrame>
      <p:graphicFrame>
        <p:nvGraphicFramePr>
          <p:cNvPr id="6" name="Table 5">
            <a:extLst>
              <a:ext uri="{FF2B5EF4-FFF2-40B4-BE49-F238E27FC236}">
                <a16:creationId xmlns:a16="http://schemas.microsoft.com/office/drawing/2014/main" id="{7445D09E-5AEE-9852-2735-E9FB4B380A01}"/>
              </a:ext>
            </a:extLst>
          </p:cNvPr>
          <p:cNvGraphicFramePr>
            <a:graphicFrameLocks noGrp="1"/>
          </p:cNvGraphicFramePr>
          <p:nvPr>
            <p:extLst>
              <p:ext uri="{D42A27DB-BD31-4B8C-83A1-F6EECF244321}">
                <p14:modId xmlns:p14="http://schemas.microsoft.com/office/powerpoint/2010/main" val="2433217303"/>
              </p:ext>
            </p:extLst>
          </p:nvPr>
        </p:nvGraphicFramePr>
        <p:xfrm>
          <a:off x="6776620" y="2323277"/>
          <a:ext cx="2978937" cy="1854200"/>
        </p:xfrm>
        <a:graphic>
          <a:graphicData uri="http://schemas.openxmlformats.org/drawingml/2006/table">
            <a:tbl>
              <a:tblPr firstRow="1" bandRow="1">
                <a:tableStyleId>{00A15C55-8517-42AA-B614-E9B94910E393}</a:tableStyleId>
              </a:tblPr>
              <a:tblGrid>
                <a:gridCol w="992979">
                  <a:extLst>
                    <a:ext uri="{9D8B030D-6E8A-4147-A177-3AD203B41FA5}">
                      <a16:colId xmlns:a16="http://schemas.microsoft.com/office/drawing/2014/main" val="3264958069"/>
                    </a:ext>
                  </a:extLst>
                </a:gridCol>
                <a:gridCol w="992979">
                  <a:extLst>
                    <a:ext uri="{9D8B030D-6E8A-4147-A177-3AD203B41FA5}">
                      <a16:colId xmlns:a16="http://schemas.microsoft.com/office/drawing/2014/main" val="3181845814"/>
                    </a:ext>
                  </a:extLst>
                </a:gridCol>
                <a:gridCol w="992979">
                  <a:extLst>
                    <a:ext uri="{9D8B030D-6E8A-4147-A177-3AD203B41FA5}">
                      <a16:colId xmlns:a16="http://schemas.microsoft.com/office/drawing/2014/main" val="4184236198"/>
                    </a:ext>
                  </a:extLst>
                </a:gridCol>
              </a:tblGrid>
              <a:tr h="370840">
                <a:tc>
                  <a:txBody>
                    <a:bodyPr/>
                    <a:lstStyle/>
                    <a:p>
                      <a:pPr algn="ctr"/>
                      <a:r>
                        <a:rPr lang="en-US" dirty="0"/>
                        <a:t>X</a:t>
                      </a:r>
                    </a:p>
                  </a:txBody>
                  <a:tcPr/>
                </a:tc>
                <a:tc>
                  <a:txBody>
                    <a:bodyPr/>
                    <a:lstStyle/>
                    <a:p>
                      <a:pPr algn="ctr"/>
                      <a:r>
                        <a:rPr lang="en-US" dirty="0"/>
                        <a:t>Y</a:t>
                      </a:r>
                    </a:p>
                  </a:txBody>
                  <a:tcPr/>
                </a:tc>
                <a:tc>
                  <a:txBody>
                    <a:bodyPr/>
                    <a:lstStyle/>
                    <a:p>
                      <a:pPr algn="ctr"/>
                      <a:r>
                        <a:rPr lang="en-US" dirty="0"/>
                        <a:t>X ∨ Y</a:t>
                      </a:r>
                    </a:p>
                  </a:txBody>
                  <a:tcPr/>
                </a:tc>
                <a:extLst>
                  <a:ext uri="{0D108BD9-81ED-4DB2-BD59-A6C34878D82A}">
                    <a16:rowId xmlns:a16="http://schemas.microsoft.com/office/drawing/2014/main" val="4058499360"/>
                  </a:ext>
                </a:extLst>
              </a:tr>
              <a:tr h="370840">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68841992"/>
                  </a:ext>
                </a:extLst>
              </a:tr>
              <a:tr h="370840">
                <a:tc>
                  <a:txBody>
                    <a:bodyPr/>
                    <a:lstStyle/>
                    <a:p>
                      <a:pPr algn="ctr"/>
                      <a:r>
                        <a:rPr lang="en-US" dirty="0"/>
                        <a:t>0</a:t>
                      </a:r>
                    </a:p>
                  </a:txBody>
                  <a:tcPr/>
                </a:tc>
                <a:tc>
                  <a:txBody>
                    <a:bodyPr/>
                    <a:lstStyle/>
                    <a:p>
                      <a:pPr algn="ctr"/>
                      <a:r>
                        <a:rPr lang="en-US" dirty="0"/>
                        <a:t>1</a:t>
                      </a:r>
                    </a:p>
                  </a:txBody>
                  <a:tcPr/>
                </a:tc>
                <a:tc>
                  <a:txBody>
                    <a:bodyPr/>
                    <a:lstStyle/>
                    <a:p>
                      <a:pPr algn="ctr"/>
                      <a:r>
                        <a:rPr lang="en-US" dirty="0"/>
                        <a:t>1</a:t>
                      </a:r>
                    </a:p>
                  </a:txBody>
                  <a:tcPr/>
                </a:tc>
                <a:extLst>
                  <a:ext uri="{0D108BD9-81ED-4DB2-BD59-A6C34878D82A}">
                    <a16:rowId xmlns:a16="http://schemas.microsoft.com/office/drawing/2014/main" val="2366759319"/>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1738387248"/>
                  </a:ext>
                </a:extLst>
              </a:tr>
              <a:tr h="370840">
                <a:tc>
                  <a:txBody>
                    <a:bodyPr/>
                    <a:lstStyle/>
                    <a:p>
                      <a:pPr algn="ctr"/>
                      <a:r>
                        <a:rPr lang="en-US" dirty="0"/>
                        <a:t>1</a:t>
                      </a:r>
                    </a:p>
                  </a:txBody>
                  <a:tcPr/>
                </a:tc>
                <a:tc>
                  <a:txBody>
                    <a:bodyPr/>
                    <a:lstStyle/>
                    <a:p>
                      <a:pPr algn="ctr"/>
                      <a:r>
                        <a:rPr lang="en-US" dirty="0"/>
                        <a:t>1</a:t>
                      </a:r>
                    </a:p>
                  </a:txBody>
                  <a:tcPr/>
                </a:tc>
                <a:tc>
                  <a:txBody>
                    <a:bodyPr/>
                    <a:lstStyle/>
                    <a:p>
                      <a:pPr algn="ctr"/>
                      <a:r>
                        <a:rPr lang="en-US" dirty="0"/>
                        <a:t>1</a:t>
                      </a:r>
                    </a:p>
                  </a:txBody>
                  <a:tcPr/>
                </a:tc>
                <a:extLst>
                  <a:ext uri="{0D108BD9-81ED-4DB2-BD59-A6C34878D82A}">
                    <a16:rowId xmlns:a16="http://schemas.microsoft.com/office/drawing/2014/main" val="667803333"/>
                  </a:ext>
                </a:extLst>
              </a:tr>
            </a:tbl>
          </a:graphicData>
        </a:graphic>
      </p:graphicFrame>
      <p:pic>
        <p:nvPicPr>
          <p:cNvPr id="8" name="Picture 7">
            <a:extLst>
              <a:ext uri="{FF2B5EF4-FFF2-40B4-BE49-F238E27FC236}">
                <a16:creationId xmlns:a16="http://schemas.microsoft.com/office/drawing/2014/main" id="{8D1F2562-11D2-21D3-D64F-74744C0B59FA}"/>
              </a:ext>
            </a:extLst>
          </p:cNvPr>
          <p:cNvPicPr>
            <a:picLocks noChangeAspect="1"/>
          </p:cNvPicPr>
          <p:nvPr/>
        </p:nvPicPr>
        <p:blipFill>
          <a:blip r:embed="rId3"/>
          <a:stretch>
            <a:fillRect/>
          </a:stretch>
        </p:blipFill>
        <p:spPr>
          <a:xfrm>
            <a:off x="9613082" y="0"/>
            <a:ext cx="2578918" cy="1901952"/>
          </a:xfrm>
          <a:prstGeom prst="rect">
            <a:avLst/>
          </a:prstGeom>
        </p:spPr>
      </p:pic>
      <p:sp>
        <p:nvSpPr>
          <p:cNvPr id="11" name="Slide Number Placeholder 10">
            <a:extLst>
              <a:ext uri="{FF2B5EF4-FFF2-40B4-BE49-F238E27FC236}">
                <a16:creationId xmlns:a16="http://schemas.microsoft.com/office/drawing/2014/main" id="{0C31F2B8-D356-C3F1-A78D-DA90A0306935}"/>
              </a:ext>
            </a:extLst>
          </p:cNvPr>
          <p:cNvSpPr>
            <a:spLocks noGrp="1"/>
          </p:cNvSpPr>
          <p:nvPr>
            <p:ph type="sldNum" sz="quarter" idx="12"/>
          </p:nvPr>
        </p:nvSpPr>
        <p:spPr/>
        <p:txBody>
          <a:bodyPr/>
          <a:lstStyle/>
          <a:p>
            <a:fld id="{CC057153-B650-4DEB-B370-79DDCFDCE934}" type="slidenum">
              <a:rPr lang="en-US" smtClean="0"/>
              <a:t>12</a:t>
            </a:fld>
            <a:endParaRPr lang="en-US" dirty="0"/>
          </a:p>
        </p:txBody>
      </p:sp>
      <p:sp>
        <p:nvSpPr>
          <p:cNvPr id="7" name="TextBox 6">
            <a:extLst>
              <a:ext uri="{FF2B5EF4-FFF2-40B4-BE49-F238E27FC236}">
                <a16:creationId xmlns:a16="http://schemas.microsoft.com/office/drawing/2014/main" id="{318235B4-63B3-8E17-66F5-E657846E117F}"/>
              </a:ext>
            </a:extLst>
          </p:cNvPr>
          <p:cNvSpPr txBox="1"/>
          <p:nvPr/>
        </p:nvSpPr>
        <p:spPr>
          <a:xfrm>
            <a:off x="2110155" y="4937761"/>
            <a:ext cx="5607048" cy="523220"/>
          </a:xfrm>
          <a:prstGeom prst="rect">
            <a:avLst/>
          </a:prstGeom>
          <a:noFill/>
        </p:spPr>
        <p:txBody>
          <a:bodyPr wrap="none" rtlCol="0">
            <a:spAutoFit/>
          </a:bodyPr>
          <a:lstStyle/>
          <a:p>
            <a:r>
              <a:rPr lang="en-US" sz="2800" dirty="0"/>
              <a:t>TRUE at least one value is TRUE</a:t>
            </a:r>
          </a:p>
        </p:txBody>
      </p:sp>
    </p:spTree>
    <p:extLst>
      <p:ext uri="{BB962C8B-B14F-4D97-AF65-F5344CB8AC3E}">
        <p14:creationId xmlns:p14="http://schemas.microsoft.com/office/powerpoint/2010/main" val="2772260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DF1A6-3721-BBD7-C587-638BEF933F17}"/>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DB05F5DD-AABE-A124-B149-5B8CEB10C0C8}"/>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b="1" kern="1200" dirty="0">
                <a:solidFill>
                  <a:schemeClr val="tx1"/>
                </a:solidFill>
                <a:latin typeface="+mj-lt"/>
                <a:ea typeface="+mj-ea"/>
                <a:cs typeface="+mj-cs"/>
              </a:rPr>
              <a:t>NOT operation – Negation</a:t>
            </a:r>
          </a:p>
        </p:txBody>
      </p:sp>
      <p:graphicFrame>
        <p:nvGraphicFramePr>
          <p:cNvPr id="5" name="Table 4">
            <a:extLst>
              <a:ext uri="{FF2B5EF4-FFF2-40B4-BE49-F238E27FC236}">
                <a16:creationId xmlns:a16="http://schemas.microsoft.com/office/drawing/2014/main" id="{E40FAD31-2956-1FAB-9D79-53561F14787B}"/>
              </a:ext>
            </a:extLst>
          </p:cNvPr>
          <p:cNvGraphicFramePr>
            <a:graphicFrameLocks noGrp="1"/>
          </p:cNvGraphicFramePr>
          <p:nvPr>
            <p:extLst>
              <p:ext uri="{D42A27DB-BD31-4B8C-83A1-F6EECF244321}">
                <p14:modId xmlns:p14="http://schemas.microsoft.com/office/powerpoint/2010/main" val="388082647"/>
              </p:ext>
            </p:extLst>
          </p:nvPr>
        </p:nvGraphicFramePr>
        <p:xfrm>
          <a:off x="1758956" y="2696691"/>
          <a:ext cx="2978938" cy="1112520"/>
        </p:xfrm>
        <a:graphic>
          <a:graphicData uri="http://schemas.openxmlformats.org/drawingml/2006/table">
            <a:tbl>
              <a:tblPr firstRow="1" bandRow="1">
                <a:tableStyleId>{00A15C55-8517-42AA-B614-E9B94910E393}</a:tableStyleId>
              </a:tblPr>
              <a:tblGrid>
                <a:gridCol w="1489469">
                  <a:extLst>
                    <a:ext uri="{9D8B030D-6E8A-4147-A177-3AD203B41FA5}">
                      <a16:colId xmlns:a16="http://schemas.microsoft.com/office/drawing/2014/main" val="3264958069"/>
                    </a:ext>
                  </a:extLst>
                </a:gridCol>
                <a:gridCol w="1489469">
                  <a:extLst>
                    <a:ext uri="{9D8B030D-6E8A-4147-A177-3AD203B41FA5}">
                      <a16:colId xmlns:a16="http://schemas.microsoft.com/office/drawing/2014/main" val="4184236198"/>
                    </a:ext>
                  </a:extLst>
                </a:gridCol>
              </a:tblGrid>
              <a:tr h="370840">
                <a:tc>
                  <a:txBody>
                    <a:bodyPr/>
                    <a:lstStyle/>
                    <a:p>
                      <a:pPr algn="ctr"/>
                      <a:r>
                        <a:rPr lang="en-US" dirty="0"/>
                        <a:t>X</a:t>
                      </a:r>
                    </a:p>
                  </a:txBody>
                  <a:tcPr/>
                </a:tc>
                <a:tc>
                  <a:txBody>
                    <a:bodyPr/>
                    <a:lstStyle/>
                    <a:p>
                      <a:pPr algn="ctr"/>
                      <a:r>
                        <a:rPr lang="en-US" dirty="0"/>
                        <a:t>NOT X</a:t>
                      </a:r>
                    </a:p>
                  </a:txBody>
                  <a:tcPr/>
                </a:tc>
                <a:extLst>
                  <a:ext uri="{0D108BD9-81ED-4DB2-BD59-A6C34878D82A}">
                    <a16:rowId xmlns:a16="http://schemas.microsoft.com/office/drawing/2014/main" val="4058499360"/>
                  </a:ext>
                </a:extLst>
              </a:tr>
              <a:tr h="370840">
                <a:tc>
                  <a:txBody>
                    <a:bodyPr/>
                    <a:lstStyle/>
                    <a:p>
                      <a:pPr algn="ctr"/>
                      <a:r>
                        <a:rPr lang="en-US" dirty="0"/>
                        <a:t>FALSE</a:t>
                      </a:r>
                    </a:p>
                  </a:txBody>
                  <a:tcPr/>
                </a:tc>
                <a:tc>
                  <a:txBody>
                    <a:bodyPr/>
                    <a:lstStyle/>
                    <a:p>
                      <a:pPr algn="ctr"/>
                      <a:r>
                        <a:rPr lang="en-US" dirty="0"/>
                        <a:t>TRUE</a:t>
                      </a:r>
                    </a:p>
                  </a:txBody>
                  <a:tcPr/>
                </a:tc>
                <a:extLst>
                  <a:ext uri="{0D108BD9-81ED-4DB2-BD59-A6C34878D82A}">
                    <a16:rowId xmlns:a16="http://schemas.microsoft.com/office/drawing/2014/main" val="667803333"/>
                  </a:ext>
                </a:extLst>
              </a:tr>
              <a:tr h="370840">
                <a:tc>
                  <a:txBody>
                    <a:bodyPr/>
                    <a:lstStyle/>
                    <a:p>
                      <a:pPr algn="ctr"/>
                      <a:r>
                        <a:rPr lang="en-US" dirty="0"/>
                        <a:t>TRUE</a:t>
                      </a:r>
                    </a:p>
                  </a:txBody>
                  <a:tcPr/>
                </a:tc>
                <a:tc>
                  <a:txBody>
                    <a:bodyPr/>
                    <a:lstStyle/>
                    <a:p>
                      <a:pPr algn="ctr"/>
                      <a:r>
                        <a:rPr lang="en-US" dirty="0"/>
                        <a:t>FALSE</a:t>
                      </a:r>
                    </a:p>
                  </a:txBody>
                  <a:tcPr/>
                </a:tc>
                <a:extLst>
                  <a:ext uri="{0D108BD9-81ED-4DB2-BD59-A6C34878D82A}">
                    <a16:rowId xmlns:a16="http://schemas.microsoft.com/office/drawing/2014/main" val="1510080248"/>
                  </a:ext>
                </a:extLst>
              </a:tr>
            </a:tbl>
          </a:graphicData>
        </a:graphic>
      </p:graphicFrame>
      <p:graphicFrame>
        <p:nvGraphicFramePr>
          <p:cNvPr id="6" name="Table 5">
            <a:extLst>
              <a:ext uri="{FF2B5EF4-FFF2-40B4-BE49-F238E27FC236}">
                <a16:creationId xmlns:a16="http://schemas.microsoft.com/office/drawing/2014/main" id="{3D10BA4F-96BE-6528-C2FF-53392F9CDAC0}"/>
              </a:ext>
            </a:extLst>
          </p:cNvPr>
          <p:cNvGraphicFramePr>
            <a:graphicFrameLocks noGrp="1"/>
          </p:cNvGraphicFramePr>
          <p:nvPr>
            <p:extLst>
              <p:ext uri="{D42A27DB-BD31-4B8C-83A1-F6EECF244321}">
                <p14:modId xmlns:p14="http://schemas.microsoft.com/office/powerpoint/2010/main" val="60972433"/>
              </p:ext>
            </p:extLst>
          </p:nvPr>
        </p:nvGraphicFramePr>
        <p:xfrm>
          <a:off x="6714571" y="2696691"/>
          <a:ext cx="2978936" cy="1112520"/>
        </p:xfrm>
        <a:graphic>
          <a:graphicData uri="http://schemas.openxmlformats.org/drawingml/2006/table">
            <a:tbl>
              <a:tblPr firstRow="1" bandRow="1">
                <a:tableStyleId>{00A15C55-8517-42AA-B614-E9B94910E393}</a:tableStyleId>
              </a:tblPr>
              <a:tblGrid>
                <a:gridCol w="1489468">
                  <a:extLst>
                    <a:ext uri="{9D8B030D-6E8A-4147-A177-3AD203B41FA5}">
                      <a16:colId xmlns:a16="http://schemas.microsoft.com/office/drawing/2014/main" val="3264958069"/>
                    </a:ext>
                  </a:extLst>
                </a:gridCol>
                <a:gridCol w="1489468">
                  <a:extLst>
                    <a:ext uri="{9D8B030D-6E8A-4147-A177-3AD203B41FA5}">
                      <a16:colId xmlns:a16="http://schemas.microsoft.com/office/drawing/2014/main" val="4184236198"/>
                    </a:ext>
                  </a:extLst>
                </a:gridCol>
              </a:tblGrid>
              <a:tr h="370840">
                <a:tc>
                  <a:txBody>
                    <a:bodyPr/>
                    <a:lstStyle/>
                    <a:p>
                      <a:pPr algn="ctr"/>
                      <a:r>
                        <a:rPr lang="en-US" dirty="0"/>
                        <a:t>X</a:t>
                      </a:r>
                    </a:p>
                  </a:txBody>
                  <a:tcPr/>
                </a:tc>
                <a:tc>
                  <a:txBody>
                    <a:bodyPr/>
                    <a:lstStyle/>
                    <a:p>
                      <a:pPr algn="ctr"/>
                      <a:r>
                        <a:rPr lang="en-US" dirty="0"/>
                        <a:t>¬ X</a:t>
                      </a:r>
                    </a:p>
                  </a:txBody>
                  <a:tcPr/>
                </a:tc>
                <a:extLst>
                  <a:ext uri="{0D108BD9-81ED-4DB2-BD59-A6C34878D82A}">
                    <a16:rowId xmlns:a16="http://schemas.microsoft.com/office/drawing/2014/main" val="4058499360"/>
                  </a:ext>
                </a:extLst>
              </a:tr>
              <a:tr h="370840">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68841992"/>
                  </a:ext>
                </a:extLst>
              </a:tr>
              <a:tr h="370840">
                <a:tc>
                  <a:txBody>
                    <a:bodyPr/>
                    <a:lstStyle/>
                    <a:p>
                      <a:pPr algn="ctr"/>
                      <a:r>
                        <a:rPr lang="en-US" dirty="0"/>
                        <a:t>1</a:t>
                      </a:r>
                    </a:p>
                  </a:txBody>
                  <a:tcPr/>
                </a:tc>
                <a:tc>
                  <a:txBody>
                    <a:bodyPr/>
                    <a:lstStyle/>
                    <a:p>
                      <a:pPr algn="ctr"/>
                      <a:r>
                        <a:rPr lang="en-US" dirty="0"/>
                        <a:t>0</a:t>
                      </a:r>
                    </a:p>
                  </a:txBody>
                  <a:tcPr/>
                </a:tc>
                <a:extLst>
                  <a:ext uri="{0D108BD9-81ED-4DB2-BD59-A6C34878D82A}">
                    <a16:rowId xmlns:a16="http://schemas.microsoft.com/office/drawing/2014/main" val="667803333"/>
                  </a:ext>
                </a:extLst>
              </a:tr>
            </a:tbl>
          </a:graphicData>
        </a:graphic>
      </p:graphicFrame>
      <p:pic>
        <p:nvPicPr>
          <p:cNvPr id="11" name="Picture 10">
            <a:extLst>
              <a:ext uri="{FF2B5EF4-FFF2-40B4-BE49-F238E27FC236}">
                <a16:creationId xmlns:a16="http://schemas.microsoft.com/office/drawing/2014/main" id="{6F749B82-1069-0981-9E2E-0CE4D8B17DC3}"/>
              </a:ext>
            </a:extLst>
          </p:cNvPr>
          <p:cNvPicPr>
            <a:picLocks noChangeAspect="1"/>
          </p:cNvPicPr>
          <p:nvPr/>
        </p:nvPicPr>
        <p:blipFill>
          <a:blip r:embed="rId3"/>
          <a:stretch>
            <a:fillRect/>
          </a:stretch>
        </p:blipFill>
        <p:spPr>
          <a:xfrm>
            <a:off x="10301068" y="0"/>
            <a:ext cx="1905000" cy="1905000"/>
          </a:xfrm>
          <a:prstGeom prst="rect">
            <a:avLst/>
          </a:prstGeom>
        </p:spPr>
      </p:pic>
      <p:sp>
        <p:nvSpPr>
          <p:cNvPr id="13" name="Slide Number Placeholder 12">
            <a:extLst>
              <a:ext uri="{FF2B5EF4-FFF2-40B4-BE49-F238E27FC236}">
                <a16:creationId xmlns:a16="http://schemas.microsoft.com/office/drawing/2014/main" id="{9BEAD92A-A30F-B06E-C1CE-DD9652B5BAEC}"/>
              </a:ext>
            </a:extLst>
          </p:cNvPr>
          <p:cNvSpPr>
            <a:spLocks noGrp="1"/>
          </p:cNvSpPr>
          <p:nvPr>
            <p:ph type="sldNum" sz="quarter" idx="12"/>
          </p:nvPr>
        </p:nvSpPr>
        <p:spPr/>
        <p:txBody>
          <a:bodyPr/>
          <a:lstStyle/>
          <a:p>
            <a:fld id="{CC057153-B650-4DEB-B370-79DDCFDCE934}" type="slidenum">
              <a:rPr lang="en-US" smtClean="0"/>
              <a:t>13</a:t>
            </a:fld>
            <a:endParaRPr lang="en-US"/>
          </a:p>
        </p:txBody>
      </p:sp>
      <p:sp>
        <p:nvSpPr>
          <p:cNvPr id="7" name="TextBox 6">
            <a:extLst>
              <a:ext uri="{FF2B5EF4-FFF2-40B4-BE49-F238E27FC236}">
                <a16:creationId xmlns:a16="http://schemas.microsoft.com/office/drawing/2014/main" id="{333CA4F2-EA0E-CB8B-F3E6-30A8BDCF6E74}"/>
              </a:ext>
            </a:extLst>
          </p:cNvPr>
          <p:cNvSpPr txBox="1"/>
          <p:nvPr/>
        </p:nvSpPr>
        <p:spPr>
          <a:xfrm>
            <a:off x="2672862" y="4563394"/>
            <a:ext cx="4414606" cy="523220"/>
          </a:xfrm>
          <a:prstGeom prst="rect">
            <a:avLst/>
          </a:prstGeom>
          <a:noFill/>
        </p:spPr>
        <p:txBody>
          <a:bodyPr wrap="none" rtlCol="0">
            <a:spAutoFit/>
          </a:bodyPr>
          <a:lstStyle/>
          <a:p>
            <a:r>
              <a:rPr lang="en-US" sz="2800" dirty="0"/>
              <a:t>Negates or flips the value</a:t>
            </a:r>
          </a:p>
        </p:txBody>
      </p:sp>
      <p:sp>
        <p:nvSpPr>
          <p:cNvPr id="8" name="TextBox 7">
            <a:extLst>
              <a:ext uri="{FF2B5EF4-FFF2-40B4-BE49-F238E27FC236}">
                <a16:creationId xmlns:a16="http://schemas.microsoft.com/office/drawing/2014/main" id="{F9E4A597-01FB-7ACC-3B15-8B8357839710}"/>
              </a:ext>
            </a:extLst>
          </p:cNvPr>
          <p:cNvSpPr txBox="1"/>
          <p:nvPr/>
        </p:nvSpPr>
        <p:spPr>
          <a:xfrm>
            <a:off x="1555353" y="5681457"/>
            <a:ext cx="8836854" cy="523220"/>
          </a:xfrm>
          <a:prstGeom prst="rect">
            <a:avLst/>
          </a:prstGeom>
          <a:noFill/>
        </p:spPr>
        <p:txBody>
          <a:bodyPr wrap="square" rtlCol="0">
            <a:spAutoFit/>
          </a:bodyPr>
          <a:lstStyle/>
          <a:p>
            <a:r>
              <a:rPr lang="en-US" sz="2800" dirty="0">
                <a:solidFill>
                  <a:srgbClr val="0432FF"/>
                </a:solidFill>
              </a:rPr>
              <a:t>Example: </a:t>
            </a:r>
            <a:r>
              <a:rPr lang="en-US" sz="2800" dirty="0"/>
              <a:t>I’m going to hate CS51. NOT.</a:t>
            </a:r>
          </a:p>
        </p:txBody>
      </p:sp>
    </p:spTree>
    <p:extLst>
      <p:ext uri="{BB962C8B-B14F-4D97-AF65-F5344CB8AC3E}">
        <p14:creationId xmlns:p14="http://schemas.microsoft.com/office/powerpoint/2010/main" val="2690374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4D87F-F479-BC96-41A0-1FA5C08F3A11}"/>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F86D6A37-CA6B-A8A9-6D27-B70D27C49B0E}"/>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b="1" kern="1200" dirty="0">
                <a:solidFill>
                  <a:schemeClr val="tx1"/>
                </a:solidFill>
                <a:latin typeface="+mj-lt"/>
                <a:ea typeface="+mj-ea"/>
                <a:cs typeface="+mj-cs"/>
              </a:rPr>
              <a:t>XOR operation – </a:t>
            </a:r>
            <a:r>
              <a:rPr lang="en-US" dirty="0"/>
              <a:t>Exclusive OR</a:t>
            </a:r>
            <a:endParaRPr lang="en-US" b="1" kern="1200" dirty="0">
              <a:solidFill>
                <a:schemeClr val="tx1"/>
              </a:solidFill>
              <a:latin typeface="+mj-lt"/>
              <a:ea typeface="+mj-ea"/>
              <a:cs typeface="+mj-cs"/>
            </a:endParaRPr>
          </a:p>
        </p:txBody>
      </p:sp>
      <p:graphicFrame>
        <p:nvGraphicFramePr>
          <p:cNvPr id="5" name="Table 4">
            <a:extLst>
              <a:ext uri="{FF2B5EF4-FFF2-40B4-BE49-F238E27FC236}">
                <a16:creationId xmlns:a16="http://schemas.microsoft.com/office/drawing/2014/main" id="{CB11E808-083E-690A-4BA9-B05459EEE1E6}"/>
              </a:ext>
            </a:extLst>
          </p:cNvPr>
          <p:cNvGraphicFramePr>
            <a:graphicFrameLocks noGrp="1"/>
          </p:cNvGraphicFramePr>
          <p:nvPr>
            <p:extLst>
              <p:ext uri="{D42A27DB-BD31-4B8C-83A1-F6EECF244321}">
                <p14:modId xmlns:p14="http://schemas.microsoft.com/office/powerpoint/2010/main" val="1653954933"/>
              </p:ext>
            </p:extLst>
          </p:nvPr>
        </p:nvGraphicFramePr>
        <p:xfrm>
          <a:off x="1175647" y="2229538"/>
          <a:ext cx="3415035" cy="1854200"/>
        </p:xfrm>
        <a:graphic>
          <a:graphicData uri="http://schemas.openxmlformats.org/drawingml/2006/table">
            <a:tbl>
              <a:tblPr firstRow="1" bandRow="1">
                <a:tableStyleId>{00A15C55-8517-42AA-B614-E9B94910E393}</a:tableStyleId>
              </a:tblPr>
              <a:tblGrid>
                <a:gridCol w="1121455">
                  <a:extLst>
                    <a:ext uri="{9D8B030D-6E8A-4147-A177-3AD203B41FA5}">
                      <a16:colId xmlns:a16="http://schemas.microsoft.com/office/drawing/2014/main" val="3264958069"/>
                    </a:ext>
                  </a:extLst>
                </a:gridCol>
                <a:gridCol w="1146790">
                  <a:extLst>
                    <a:ext uri="{9D8B030D-6E8A-4147-A177-3AD203B41FA5}">
                      <a16:colId xmlns:a16="http://schemas.microsoft.com/office/drawing/2014/main" val="910396186"/>
                    </a:ext>
                  </a:extLst>
                </a:gridCol>
                <a:gridCol w="1146790">
                  <a:extLst>
                    <a:ext uri="{9D8B030D-6E8A-4147-A177-3AD203B41FA5}">
                      <a16:colId xmlns:a16="http://schemas.microsoft.com/office/drawing/2014/main" val="4184236198"/>
                    </a:ext>
                  </a:extLst>
                </a:gridCol>
              </a:tblGrid>
              <a:tr h="370840">
                <a:tc>
                  <a:txBody>
                    <a:bodyPr/>
                    <a:lstStyle/>
                    <a:p>
                      <a:pPr algn="ctr"/>
                      <a:r>
                        <a:rPr lang="en-US" dirty="0"/>
                        <a:t>X</a:t>
                      </a:r>
                    </a:p>
                  </a:txBody>
                  <a:tcPr/>
                </a:tc>
                <a:tc>
                  <a:txBody>
                    <a:bodyPr/>
                    <a:lstStyle/>
                    <a:p>
                      <a:pPr algn="ctr"/>
                      <a:r>
                        <a:rPr lang="en-US" dirty="0"/>
                        <a:t>Y</a:t>
                      </a:r>
                    </a:p>
                  </a:txBody>
                  <a:tcPr/>
                </a:tc>
                <a:tc>
                  <a:txBody>
                    <a:bodyPr/>
                    <a:lstStyle/>
                    <a:p>
                      <a:pPr algn="ctr"/>
                      <a:r>
                        <a:rPr lang="en-US" dirty="0"/>
                        <a:t>X XOR Y</a:t>
                      </a:r>
                    </a:p>
                  </a:txBody>
                  <a:tcPr/>
                </a:tc>
                <a:extLst>
                  <a:ext uri="{0D108BD9-81ED-4DB2-BD59-A6C34878D82A}">
                    <a16:rowId xmlns:a16="http://schemas.microsoft.com/office/drawing/2014/main" val="4058499360"/>
                  </a:ext>
                </a:extLst>
              </a:tr>
              <a:tr h="370840">
                <a:tc>
                  <a:txBody>
                    <a:bodyPr/>
                    <a:lstStyle/>
                    <a:p>
                      <a:pPr algn="ctr"/>
                      <a:r>
                        <a:rPr lang="en-US" dirty="0"/>
                        <a:t>FALSE</a:t>
                      </a:r>
                    </a:p>
                  </a:txBody>
                  <a:tcPr/>
                </a:tc>
                <a:tc>
                  <a:txBody>
                    <a:bodyPr/>
                    <a:lstStyle/>
                    <a:p>
                      <a:pPr algn="ctr"/>
                      <a:r>
                        <a:rPr lang="en-US" dirty="0"/>
                        <a:t>FALSE</a:t>
                      </a:r>
                    </a:p>
                  </a:txBody>
                  <a:tcPr/>
                </a:tc>
                <a:tc>
                  <a:txBody>
                    <a:bodyPr/>
                    <a:lstStyle/>
                    <a:p>
                      <a:pPr algn="ctr"/>
                      <a:r>
                        <a:rPr lang="en-US" dirty="0"/>
                        <a:t>FALSE</a:t>
                      </a:r>
                    </a:p>
                  </a:txBody>
                  <a:tcPr/>
                </a:tc>
                <a:extLst>
                  <a:ext uri="{0D108BD9-81ED-4DB2-BD59-A6C34878D82A}">
                    <a16:rowId xmlns:a16="http://schemas.microsoft.com/office/drawing/2014/main" val="68841992"/>
                  </a:ext>
                </a:extLst>
              </a:tr>
              <a:tr h="370840">
                <a:tc>
                  <a:txBody>
                    <a:bodyPr/>
                    <a:lstStyle/>
                    <a:p>
                      <a:pPr algn="ctr"/>
                      <a:r>
                        <a:rPr lang="en-US" dirty="0"/>
                        <a:t>FALSE</a:t>
                      </a:r>
                    </a:p>
                  </a:txBody>
                  <a:tcPr/>
                </a:tc>
                <a:tc>
                  <a:txBody>
                    <a:bodyPr/>
                    <a:lstStyle/>
                    <a:p>
                      <a:pPr algn="ctr"/>
                      <a:r>
                        <a:rPr lang="en-US" dirty="0"/>
                        <a:t>TRUE</a:t>
                      </a:r>
                    </a:p>
                  </a:txBody>
                  <a:tcPr/>
                </a:tc>
                <a:tc>
                  <a:txBody>
                    <a:bodyPr/>
                    <a:lstStyle/>
                    <a:p>
                      <a:pPr algn="ctr"/>
                      <a:r>
                        <a:rPr lang="en-US" dirty="0"/>
                        <a:t>TRUE</a:t>
                      </a:r>
                    </a:p>
                  </a:txBody>
                  <a:tcPr/>
                </a:tc>
                <a:extLst>
                  <a:ext uri="{0D108BD9-81ED-4DB2-BD59-A6C34878D82A}">
                    <a16:rowId xmlns:a16="http://schemas.microsoft.com/office/drawing/2014/main" val="667803333"/>
                  </a:ext>
                </a:extLst>
              </a:tr>
              <a:tr h="370840">
                <a:tc>
                  <a:txBody>
                    <a:bodyPr/>
                    <a:lstStyle/>
                    <a:p>
                      <a:pPr algn="ctr"/>
                      <a:r>
                        <a:rPr lang="en-US" dirty="0"/>
                        <a:t>TRUE</a:t>
                      </a:r>
                    </a:p>
                  </a:txBody>
                  <a:tcPr/>
                </a:tc>
                <a:tc>
                  <a:txBody>
                    <a:bodyPr/>
                    <a:lstStyle/>
                    <a:p>
                      <a:pPr algn="ctr"/>
                      <a:r>
                        <a:rPr lang="en-US" dirty="0"/>
                        <a:t>FALSE</a:t>
                      </a:r>
                    </a:p>
                  </a:txBody>
                  <a:tcPr/>
                </a:tc>
                <a:tc>
                  <a:txBody>
                    <a:bodyPr/>
                    <a:lstStyle/>
                    <a:p>
                      <a:pPr algn="ctr"/>
                      <a:r>
                        <a:rPr lang="en-US" dirty="0"/>
                        <a:t>TRUE</a:t>
                      </a:r>
                    </a:p>
                  </a:txBody>
                  <a:tcPr/>
                </a:tc>
                <a:extLst>
                  <a:ext uri="{0D108BD9-81ED-4DB2-BD59-A6C34878D82A}">
                    <a16:rowId xmlns:a16="http://schemas.microsoft.com/office/drawing/2014/main" val="1284451998"/>
                  </a:ext>
                </a:extLst>
              </a:tr>
              <a:tr h="370840">
                <a:tc>
                  <a:txBody>
                    <a:bodyPr/>
                    <a:lstStyle/>
                    <a:p>
                      <a:pPr algn="ctr"/>
                      <a:r>
                        <a:rPr lang="en-US" dirty="0"/>
                        <a:t>TRUE</a:t>
                      </a:r>
                    </a:p>
                  </a:txBody>
                  <a:tcPr/>
                </a:tc>
                <a:tc>
                  <a:txBody>
                    <a:bodyPr/>
                    <a:lstStyle/>
                    <a:p>
                      <a:pPr algn="ctr"/>
                      <a:r>
                        <a:rPr lang="en-US" dirty="0"/>
                        <a:t>TRUE</a:t>
                      </a:r>
                    </a:p>
                  </a:txBody>
                  <a:tcPr/>
                </a:tc>
                <a:tc>
                  <a:txBody>
                    <a:bodyPr/>
                    <a:lstStyle/>
                    <a:p>
                      <a:pPr algn="ctr"/>
                      <a:r>
                        <a:rPr lang="en-US" dirty="0"/>
                        <a:t>FALSE</a:t>
                      </a:r>
                    </a:p>
                  </a:txBody>
                  <a:tcPr/>
                </a:tc>
                <a:extLst>
                  <a:ext uri="{0D108BD9-81ED-4DB2-BD59-A6C34878D82A}">
                    <a16:rowId xmlns:a16="http://schemas.microsoft.com/office/drawing/2014/main" val="2398767911"/>
                  </a:ext>
                </a:extLst>
              </a:tr>
            </a:tbl>
          </a:graphicData>
        </a:graphic>
      </p:graphicFrame>
      <p:graphicFrame>
        <p:nvGraphicFramePr>
          <p:cNvPr id="6" name="Table 5">
            <a:extLst>
              <a:ext uri="{FF2B5EF4-FFF2-40B4-BE49-F238E27FC236}">
                <a16:creationId xmlns:a16="http://schemas.microsoft.com/office/drawing/2014/main" id="{AF0E4544-8DBA-45FF-38CF-C5CDD5682D81}"/>
              </a:ext>
            </a:extLst>
          </p:cNvPr>
          <p:cNvGraphicFramePr>
            <a:graphicFrameLocks noGrp="1"/>
          </p:cNvGraphicFramePr>
          <p:nvPr>
            <p:extLst>
              <p:ext uri="{D42A27DB-BD31-4B8C-83A1-F6EECF244321}">
                <p14:modId xmlns:p14="http://schemas.microsoft.com/office/powerpoint/2010/main" val="845247529"/>
              </p:ext>
            </p:extLst>
          </p:nvPr>
        </p:nvGraphicFramePr>
        <p:xfrm>
          <a:off x="6944185" y="2229538"/>
          <a:ext cx="3415035" cy="1854200"/>
        </p:xfrm>
        <a:graphic>
          <a:graphicData uri="http://schemas.openxmlformats.org/drawingml/2006/table">
            <a:tbl>
              <a:tblPr firstRow="1" bandRow="1">
                <a:tableStyleId>{00A15C55-8517-42AA-B614-E9B94910E393}</a:tableStyleId>
              </a:tblPr>
              <a:tblGrid>
                <a:gridCol w="1138345">
                  <a:extLst>
                    <a:ext uri="{9D8B030D-6E8A-4147-A177-3AD203B41FA5}">
                      <a16:colId xmlns:a16="http://schemas.microsoft.com/office/drawing/2014/main" val="3264958069"/>
                    </a:ext>
                  </a:extLst>
                </a:gridCol>
                <a:gridCol w="1138345">
                  <a:extLst>
                    <a:ext uri="{9D8B030D-6E8A-4147-A177-3AD203B41FA5}">
                      <a16:colId xmlns:a16="http://schemas.microsoft.com/office/drawing/2014/main" val="3181845814"/>
                    </a:ext>
                  </a:extLst>
                </a:gridCol>
                <a:gridCol w="1138345">
                  <a:extLst>
                    <a:ext uri="{9D8B030D-6E8A-4147-A177-3AD203B41FA5}">
                      <a16:colId xmlns:a16="http://schemas.microsoft.com/office/drawing/2014/main" val="4184236198"/>
                    </a:ext>
                  </a:extLst>
                </a:gridCol>
              </a:tblGrid>
              <a:tr h="370840">
                <a:tc>
                  <a:txBody>
                    <a:bodyPr/>
                    <a:lstStyle/>
                    <a:p>
                      <a:pPr algn="ctr"/>
                      <a:r>
                        <a:rPr lang="en-US" dirty="0"/>
                        <a:t>X</a:t>
                      </a:r>
                    </a:p>
                  </a:txBody>
                  <a:tcPr/>
                </a:tc>
                <a:tc>
                  <a:txBody>
                    <a:bodyPr/>
                    <a:lstStyle/>
                    <a:p>
                      <a:pPr algn="ctr"/>
                      <a:r>
                        <a:rPr lang="en-US" dirty="0"/>
                        <a:t>Y</a:t>
                      </a:r>
                    </a:p>
                  </a:txBody>
                  <a:tcPr/>
                </a:tc>
                <a:tc>
                  <a:txBody>
                    <a:bodyPr/>
                    <a:lstStyle/>
                    <a:p>
                      <a:pPr algn="ctr"/>
                      <a:r>
                        <a:rPr lang="en-US" dirty="0"/>
                        <a:t>X ⊕ Y</a:t>
                      </a:r>
                    </a:p>
                  </a:txBody>
                  <a:tcPr/>
                </a:tc>
                <a:extLst>
                  <a:ext uri="{0D108BD9-81ED-4DB2-BD59-A6C34878D82A}">
                    <a16:rowId xmlns:a16="http://schemas.microsoft.com/office/drawing/2014/main" val="4058499360"/>
                  </a:ext>
                </a:extLst>
              </a:tr>
              <a:tr h="370840">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68841992"/>
                  </a:ext>
                </a:extLst>
              </a:tr>
              <a:tr h="370840">
                <a:tc>
                  <a:txBody>
                    <a:bodyPr/>
                    <a:lstStyle/>
                    <a:p>
                      <a:pPr algn="ctr"/>
                      <a:r>
                        <a:rPr lang="en-US" dirty="0"/>
                        <a:t>0</a:t>
                      </a:r>
                    </a:p>
                  </a:txBody>
                  <a:tcPr/>
                </a:tc>
                <a:tc>
                  <a:txBody>
                    <a:bodyPr/>
                    <a:lstStyle/>
                    <a:p>
                      <a:pPr algn="ctr"/>
                      <a:r>
                        <a:rPr lang="en-US" dirty="0"/>
                        <a:t>1</a:t>
                      </a:r>
                    </a:p>
                  </a:txBody>
                  <a:tcPr/>
                </a:tc>
                <a:tc>
                  <a:txBody>
                    <a:bodyPr/>
                    <a:lstStyle/>
                    <a:p>
                      <a:pPr algn="ctr"/>
                      <a:r>
                        <a:rPr lang="en-US" dirty="0"/>
                        <a:t>1</a:t>
                      </a:r>
                    </a:p>
                  </a:txBody>
                  <a:tcPr/>
                </a:tc>
                <a:extLst>
                  <a:ext uri="{0D108BD9-81ED-4DB2-BD59-A6C34878D82A}">
                    <a16:rowId xmlns:a16="http://schemas.microsoft.com/office/drawing/2014/main" val="2366759319"/>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1738387248"/>
                  </a:ext>
                </a:extLst>
              </a:tr>
              <a:tr h="370840">
                <a:tc>
                  <a:txBody>
                    <a:bodyPr/>
                    <a:lstStyle/>
                    <a:p>
                      <a:pPr algn="ctr"/>
                      <a:r>
                        <a:rPr lang="en-US" dirty="0"/>
                        <a:t>1</a:t>
                      </a:r>
                    </a:p>
                  </a:txBody>
                  <a:tcPr/>
                </a:tc>
                <a:tc>
                  <a:txBody>
                    <a:bodyPr/>
                    <a:lstStyle/>
                    <a:p>
                      <a:pPr algn="ctr"/>
                      <a:r>
                        <a:rPr lang="en-US" dirty="0"/>
                        <a:t>1</a:t>
                      </a:r>
                    </a:p>
                  </a:txBody>
                  <a:tcPr/>
                </a:tc>
                <a:tc>
                  <a:txBody>
                    <a:bodyPr/>
                    <a:lstStyle/>
                    <a:p>
                      <a:pPr algn="ctr"/>
                      <a:r>
                        <a:rPr lang="en-US" dirty="0"/>
                        <a:t>0</a:t>
                      </a:r>
                    </a:p>
                  </a:txBody>
                  <a:tcPr/>
                </a:tc>
                <a:extLst>
                  <a:ext uri="{0D108BD9-81ED-4DB2-BD59-A6C34878D82A}">
                    <a16:rowId xmlns:a16="http://schemas.microsoft.com/office/drawing/2014/main" val="667803333"/>
                  </a:ext>
                </a:extLst>
              </a:tr>
            </a:tbl>
          </a:graphicData>
        </a:graphic>
      </p:graphicFrame>
      <p:pic>
        <p:nvPicPr>
          <p:cNvPr id="8" name="Picture 7">
            <a:extLst>
              <a:ext uri="{FF2B5EF4-FFF2-40B4-BE49-F238E27FC236}">
                <a16:creationId xmlns:a16="http://schemas.microsoft.com/office/drawing/2014/main" id="{F6A3E78A-B0E6-E614-1371-A5D1527F11A4}"/>
              </a:ext>
            </a:extLst>
          </p:cNvPr>
          <p:cNvPicPr>
            <a:picLocks noChangeAspect="1"/>
          </p:cNvPicPr>
          <p:nvPr/>
        </p:nvPicPr>
        <p:blipFill>
          <a:blip r:embed="rId3"/>
          <a:stretch>
            <a:fillRect/>
          </a:stretch>
        </p:blipFill>
        <p:spPr>
          <a:xfrm>
            <a:off x="9574635" y="0"/>
            <a:ext cx="2617365" cy="1901952"/>
          </a:xfrm>
          <a:prstGeom prst="rect">
            <a:avLst/>
          </a:prstGeom>
        </p:spPr>
      </p:pic>
      <p:sp>
        <p:nvSpPr>
          <p:cNvPr id="11" name="Slide Number Placeholder 10">
            <a:extLst>
              <a:ext uri="{FF2B5EF4-FFF2-40B4-BE49-F238E27FC236}">
                <a16:creationId xmlns:a16="http://schemas.microsoft.com/office/drawing/2014/main" id="{24027F96-7420-141C-3B70-C4A26546B64E}"/>
              </a:ext>
            </a:extLst>
          </p:cNvPr>
          <p:cNvSpPr>
            <a:spLocks noGrp="1"/>
          </p:cNvSpPr>
          <p:nvPr>
            <p:ph type="sldNum" sz="quarter" idx="12"/>
          </p:nvPr>
        </p:nvSpPr>
        <p:spPr/>
        <p:txBody>
          <a:bodyPr/>
          <a:lstStyle/>
          <a:p>
            <a:fld id="{CC057153-B650-4DEB-B370-79DDCFDCE934}" type="slidenum">
              <a:rPr lang="en-US" smtClean="0"/>
              <a:t>14</a:t>
            </a:fld>
            <a:endParaRPr lang="en-US"/>
          </a:p>
        </p:txBody>
      </p:sp>
      <p:sp>
        <p:nvSpPr>
          <p:cNvPr id="7" name="TextBox 6">
            <a:extLst>
              <a:ext uri="{FF2B5EF4-FFF2-40B4-BE49-F238E27FC236}">
                <a16:creationId xmlns:a16="http://schemas.microsoft.com/office/drawing/2014/main" id="{460248F3-8260-0FF5-B1B6-A4C474179F8A}"/>
              </a:ext>
            </a:extLst>
          </p:cNvPr>
          <p:cNvSpPr txBox="1"/>
          <p:nvPr/>
        </p:nvSpPr>
        <p:spPr>
          <a:xfrm>
            <a:off x="2222696" y="4712678"/>
            <a:ext cx="5875583" cy="523220"/>
          </a:xfrm>
          <a:prstGeom prst="rect">
            <a:avLst/>
          </a:prstGeom>
          <a:noFill/>
        </p:spPr>
        <p:txBody>
          <a:bodyPr wrap="none" rtlCol="0">
            <a:spAutoFit/>
          </a:bodyPr>
          <a:lstStyle/>
          <a:p>
            <a:r>
              <a:rPr lang="en-US" sz="2800" dirty="0"/>
              <a:t>TRUE if </a:t>
            </a:r>
            <a:r>
              <a:rPr lang="en-US" sz="2800" i="1" dirty="0"/>
              <a:t>exactly one </a:t>
            </a:r>
            <a:r>
              <a:rPr lang="en-US" sz="2800" dirty="0"/>
              <a:t>value is TRUE</a:t>
            </a:r>
          </a:p>
        </p:txBody>
      </p:sp>
    </p:spTree>
    <p:extLst>
      <p:ext uri="{BB962C8B-B14F-4D97-AF65-F5344CB8AC3E}">
        <p14:creationId xmlns:p14="http://schemas.microsoft.com/office/powerpoint/2010/main" val="2511580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98B45-FE55-6F1B-2C1F-FF6DD06E553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403380-173B-435C-1263-82053C535263}"/>
              </a:ext>
            </a:extLst>
          </p:cNvPr>
          <p:cNvSpPr>
            <a:spLocks noGrp="1"/>
          </p:cNvSpPr>
          <p:nvPr>
            <p:ph idx="1"/>
          </p:nvPr>
        </p:nvSpPr>
        <p:spPr>
          <a:xfrm>
            <a:off x="612646" y="1289830"/>
            <a:ext cx="10653578" cy="5019530"/>
          </a:xfrm>
        </p:spPr>
        <p:txBody>
          <a:bodyPr vert="horz" lIns="91440" tIns="45720" rIns="91440" bIns="45720" rtlCol="0">
            <a:noAutofit/>
          </a:bodyPr>
          <a:lstStyle/>
          <a:p>
            <a:pPr>
              <a:lnSpc>
                <a:spcPct val="110000"/>
              </a:lnSpc>
            </a:pPr>
            <a:r>
              <a:rPr lang="en-US" sz="2400" dirty="0">
                <a:solidFill>
                  <a:srgbClr val="202122"/>
                </a:solidFill>
                <a:latin typeface="Arial" panose="020B0604020202020204" pitchFamily="34" charset="0"/>
              </a:rPr>
              <a:t>0 </a:t>
            </a:r>
            <a:r>
              <a:rPr lang="en-US" sz="2400" dirty="0"/>
              <a:t>∨</a:t>
            </a:r>
            <a:r>
              <a:rPr lang="en-US" sz="2400" dirty="0">
                <a:solidFill>
                  <a:srgbClr val="202122"/>
                </a:solidFill>
                <a:latin typeface="Arial" panose="020B0604020202020204" pitchFamily="34" charset="0"/>
              </a:rPr>
              <a:t> </a:t>
            </a:r>
            <a:r>
              <a:rPr lang="en-US" sz="2400" dirty="0"/>
              <a:t>¬</a:t>
            </a:r>
            <a:r>
              <a:rPr lang="en-US" sz="2400" dirty="0">
                <a:solidFill>
                  <a:srgbClr val="202122"/>
                </a:solidFill>
                <a:latin typeface="Arial" panose="020B0604020202020204" pitchFamily="34" charset="0"/>
              </a:rPr>
              <a:t> 0</a:t>
            </a:r>
          </a:p>
          <a:p>
            <a:pPr>
              <a:lnSpc>
                <a:spcPct val="110000"/>
              </a:lnSpc>
            </a:pPr>
            <a:r>
              <a:rPr lang="en-US" sz="2400" dirty="0">
                <a:solidFill>
                  <a:srgbClr val="202122"/>
                </a:solidFill>
                <a:latin typeface="Arial" panose="020B0604020202020204" pitchFamily="34" charset="0"/>
              </a:rPr>
              <a:t>1 </a:t>
            </a:r>
            <a:r>
              <a:rPr lang="en-US" sz="2400" dirty="0"/>
              <a:t>∧</a:t>
            </a:r>
            <a:r>
              <a:rPr lang="en-US" sz="2400" dirty="0">
                <a:solidFill>
                  <a:srgbClr val="202122"/>
                </a:solidFill>
                <a:latin typeface="Arial" panose="020B0604020202020204" pitchFamily="34" charset="0"/>
              </a:rPr>
              <a:t> </a:t>
            </a:r>
            <a:r>
              <a:rPr lang="en-US" sz="2400" dirty="0"/>
              <a:t>¬</a:t>
            </a:r>
            <a:r>
              <a:rPr lang="en-US" sz="2400" dirty="0">
                <a:solidFill>
                  <a:srgbClr val="202122"/>
                </a:solidFill>
                <a:latin typeface="Arial" panose="020B0604020202020204" pitchFamily="34" charset="0"/>
              </a:rPr>
              <a:t> 1</a:t>
            </a:r>
          </a:p>
          <a:p>
            <a:pPr>
              <a:lnSpc>
                <a:spcPct val="110000"/>
              </a:lnSpc>
            </a:pPr>
            <a:r>
              <a:rPr lang="en-US" sz="2400" dirty="0"/>
              <a:t>¬</a:t>
            </a:r>
            <a:r>
              <a:rPr lang="en-US" sz="2400" dirty="0">
                <a:solidFill>
                  <a:srgbClr val="202122"/>
                </a:solidFill>
                <a:latin typeface="Arial" panose="020B0604020202020204" pitchFamily="34" charset="0"/>
              </a:rPr>
              <a:t> (1 </a:t>
            </a:r>
            <a:r>
              <a:rPr lang="en-US" sz="2400" dirty="0"/>
              <a:t>∧</a:t>
            </a:r>
            <a:r>
              <a:rPr lang="en-US" sz="2400" dirty="0">
                <a:solidFill>
                  <a:srgbClr val="202122"/>
                </a:solidFill>
                <a:latin typeface="Arial" panose="020B0604020202020204" pitchFamily="34" charset="0"/>
              </a:rPr>
              <a:t> 0)</a:t>
            </a:r>
          </a:p>
          <a:p>
            <a:pPr>
              <a:lnSpc>
                <a:spcPct val="110000"/>
              </a:lnSpc>
            </a:pPr>
            <a:r>
              <a:rPr lang="en-US" sz="2400" dirty="0">
                <a:solidFill>
                  <a:srgbClr val="202122"/>
                </a:solidFill>
                <a:latin typeface="Arial" panose="020B0604020202020204" pitchFamily="34" charset="0"/>
              </a:rPr>
              <a:t>0 </a:t>
            </a:r>
            <a:r>
              <a:rPr lang="en-US" sz="2400" dirty="0"/>
              <a:t>∧</a:t>
            </a:r>
            <a:r>
              <a:rPr lang="en-US" sz="2400" dirty="0">
                <a:solidFill>
                  <a:srgbClr val="202122"/>
                </a:solidFill>
                <a:latin typeface="Arial" panose="020B0604020202020204" pitchFamily="34" charset="0"/>
              </a:rPr>
              <a:t> </a:t>
            </a:r>
            <a:r>
              <a:rPr lang="en-US" sz="2400" dirty="0"/>
              <a:t>¬</a:t>
            </a:r>
            <a:r>
              <a:rPr lang="en-US" sz="2400" dirty="0">
                <a:solidFill>
                  <a:srgbClr val="202122"/>
                </a:solidFill>
                <a:latin typeface="Arial" panose="020B0604020202020204" pitchFamily="34" charset="0"/>
              </a:rPr>
              <a:t> 1</a:t>
            </a:r>
          </a:p>
          <a:p>
            <a:pPr>
              <a:lnSpc>
                <a:spcPct val="110000"/>
              </a:lnSpc>
            </a:pPr>
            <a:r>
              <a:rPr lang="en-US" sz="2400" dirty="0"/>
              <a:t>¬</a:t>
            </a:r>
            <a:r>
              <a:rPr lang="en-US" sz="2400" dirty="0">
                <a:solidFill>
                  <a:srgbClr val="202122"/>
                </a:solidFill>
                <a:latin typeface="Arial" panose="020B0604020202020204" pitchFamily="34" charset="0"/>
              </a:rPr>
              <a:t> (1 </a:t>
            </a:r>
            <a:r>
              <a:rPr lang="en-US" sz="2400" dirty="0"/>
              <a:t>∨</a:t>
            </a:r>
            <a:r>
              <a:rPr lang="en-US" sz="2400" dirty="0">
                <a:solidFill>
                  <a:srgbClr val="202122"/>
                </a:solidFill>
                <a:latin typeface="Arial" panose="020B0604020202020204" pitchFamily="34" charset="0"/>
              </a:rPr>
              <a:t> </a:t>
            </a:r>
            <a:r>
              <a:rPr lang="en-US" sz="2400" dirty="0"/>
              <a:t>¬</a:t>
            </a:r>
            <a:r>
              <a:rPr lang="en-US" sz="2400" dirty="0">
                <a:solidFill>
                  <a:srgbClr val="202122"/>
                </a:solidFill>
                <a:latin typeface="Arial" panose="020B0604020202020204" pitchFamily="34" charset="0"/>
              </a:rPr>
              <a:t> 1)</a:t>
            </a:r>
          </a:p>
          <a:p>
            <a:pPr>
              <a:lnSpc>
                <a:spcPct val="110000"/>
              </a:lnSpc>
            </a:pPr>
            <a:r>
              <a:rPr lang="en-US" sz="2400" dirty="0">
                <a:solidFill>
                  <a:srgbClr val="202122"/>
                </a:solidFill>
                <a:latin typeface="Arial" panose="020B0604020202020204" pitchFamily="34" charset="0"/>
              </a:rPr>
              <a:t>1 </a:t>
            </a:r>
            <a:r>
              <a:rPr lang="en-US" sz="2400" dirty="0"/>
              <a:t>⊕</a:t>
            </a:r>
            <a:r>
              <a:rPr lang="en-US" sz="2400" dirty="0">
                <a:solidFill>
                  <a:srgbClr val="202122"/>
                </a:solidFill>
                <a:latin typeface="Arial" panose="020B0604020202020204" pitchFamily="34" charset="0"/>
              </a:rPr>
              <a:t> </a:t>
            </a:r>
            <a:r>
              <a:rPr lang="en-US" sz="2400" dirty="0"/>
              <a:t>¬ 1</a:t>
            </a:r>
          </a:p>
          <a:p>
            <a:pPr>
              <a:lnSpc>
                <a:spcPct val="110000"/>
              </a:lnSpc>
            </a:pPr>
            <a:r>
              <a:rPr lang="en-US" sz="2400" dirty="0">
                <a:solidFill>
                  <a:srgbClr val="202122"/>
                </a:solidFill>
                <a:latin typeface="Arial" panose="020B0604020202020204" pitchFamily="34" charset="0"/>
              </a:rPr>
              <a:t>(1</a:t>
            </a:r>
            <a:r>
              <a:rPr lang="en-US" sz="2400" dirty="0"/>
              <a:t> ∧ (1 ⊕ ¬(0 ∨ ¬</a:t>
            </a:r>
            <a:r>
              <a:rPr lang="en-US" sz="2400" dirty="0">
                <a:solidFill>
                  <a:srgbClr val="202122"/>
                </a:solidFill>
                <a:latin typeface="Arial" panose="020B0604020202020204" pitchFamily="34" charset="0"/>
              </a:rPr>
              <a:t> 1)))</a:t>
            </a:r>
          </a:p>
          <a:p>
            <a:pPr>
              <a:lnSpc>
                <a:spcPct val="110000"/>
              </a:lnSpc>
            </a:pPr>
            <a:endParaRPr lang="en-US" sz="2400" dirty="0">
              <a:solidFill>
                <a:srgbClr val="202122"/>
              </a:solidFill>
              <a:latin typeface="Arial" panose="020B0604020202020204" pitchFamily="34" charset="0"/>
            </a:endParaRPr>
          </a:p>
        </p:txBody>
      </p:sp>
      <p:sp>
        <p:nvSpPr>
          <p:cNvPr id="10" name="Title 1">
            <a:extLst>
              <a:ext uri="{FF2B5EF4-FFF2-40B4-BE49-F238E27FC236}">
                <a16:creationId xmlns:a16="http://schemas.microsoft.com/office/drawing/2014/main" id="{22B876DF-15D5-1C6C-2444-9A97151F62B9}"/>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b="1" kern="1200" dirty="0">
                <a:solidFill>
                  <a:schemeClr val="tx1"/>
                </a:solidFill>
                <a:latin typeface="+mj-lt"/>
                <a:ea typeface="+mj-ea"/>
                <a:cs typeface="+mj-cs"/>
              </a:rPr>
              <a:t>PRACTICE TIME – Evaluate these expressions</a:t>
            </a:r>
          </a:p>
        </p:txBody>
      </p:sp>
      <p:sp>
        <p:nvSpPr>
          <p:cNvPr id="11" name="Slide Number Placeholder 10">
            <a:extLst>
              <a:ext uri="{FF2B5EF4-FFF2-40B4-BE49-F238E27FC236}">
                <a16:creationId xmlns:a16="http://schemas.microsoft.com/office/drawing/2014/main" id="{48CEF2EB-0D1F-0B08-5EE2-C71C6A7C0512}"/>
              </a:ext>
            </a:extLst>
          </p:cNvPr>
          <p:cNvSpPr>
            <a:spLocks noGrp="1"/>
          </p:cNvSpPr>
          <p:nvPr>
            <p:ph type="sldNum" sz="quarter" idx="12"/>
          </p:nvPr>
        </p:nvSpPr>
        <p:spPr/>
        <p:txBody>
          <a:bodyPr/>
          <a:lstStyle/>
          <a:p>
            <a:fld id="{CC057153-B650-4DEB-B370-79DDCFDCE934}" type="slidenum">
              <a:rPr lang="en-US" smtClean="0"/>
              <a:t>15</a:t>
            </a:fld>
            <a:endParaRPr lang="en-US"/>
          </a:p>
        </p:txBody>
      </p:sp>
      <p:graphicFrame>
        <p:nvGraphicFramePr>
          <p:cNvPr id="2" name="Table 1">
            <a:extLst>
              <a:ext uri="{FF2B5EF4-FFF2-40B4-BE49-F238E27FC236}">
                <a16:creationId xmlns:a16="http://schemas.microsoft.com/office/drawing/2014/main" id="{E08E3D3B-C628-A3F9-F4A6-4F3FA3C14566}"/>
              </a:ext>
            </a:extLst>
          </p:cNvPr>
          <p:cNvGraphicFramePr>
            <a:graphicFrameLocks noGrp="1"/>
          </p:cNvGraphicFramePr>
          <p:nvPr>
            <p:extLst>
              <p:ext uri="{D42A27DB-BD31-4B8C-83A1-F6EECF244321}">
                <p14:modId xmlns:p14="http://schemas.microsoft.com/office/powerpoint/2010/main" val="1136090835"/>
              </p:ext>
            </p:extLst>
          </p:nvPr>
        </p:nvGraphicFramePr>
        <p:xfrm>
          <a:off x="8470168" y="4455160"/>
          <a:ext cx="3415035" cy="1854200"/>
        </p:xfrm>
        <a:graphic>
          <a:graphicData uri="http://schemas.openxmlformats.org/drawingml/2006/table">
            <a:tbl>
              <a:tblPr firstRow="1" bandRow="1">
                <a:tableStyleId>{00A15C55-8517-42AA-B614-E9B94910E393}</a:tableStyleId>
              </a:tblPr>
              <a:tblGrid>
                <a:gridCol w="1138345">
                  <a:extLst>
                    <a:ext uri="{9D8B030D-6E8A-4147-A177-3AD203B41FA5}">
                      <a16:colId xmlns:a16="http://schemas.microsoft.com/office/drawing/2014/main" val="3264958069"/>
                    </a:ext>
                  </a:extLst>
                </a:gridCol>
                <a:gridCol w="1138345">
                  <a:extLst>
                    <a:ext uri="{9D8B030D-6E8A-4147-A177-3AD203B41FA5}">
                      <a16:colId xmlns:a16="http://schemas.microsoft.com/office/drawing/2014/main" val="3181845814"/>
                    </a:ext>
                  </a:extLst>
                </a:gridCol>
                <a:gridCol w="1138345">
                  <a:extLst>
                    <a:ext uri="{9D8B030D-6E8A-4147-A177-3AD203B41FA5}">
                      <a16:colId xmlns:a16="http://schemas.microsoft.com/office/drawing/2014/main" val="4184236198"/>
                    </a:ext>
                  </a:extLst>
                </a:gridCol>
              </a:tblGrid>
              <a:tr h="370840">
                <a:tc>
                  <a:txBody>
                    <a:bodyPr/>
                    <a:lstStyle/>
                    <a:p>
                      <a:pPr algn="ctr"/>
                      <a:r>
                        <a:rPr lang="en-US" dirty="0"/>
                        <a:t>X</a:t>
                      </a:r>
                    </a:p>
                  </a:txBody>
                  <a:tcPr/>
                </a:tc>
                <a:tc>
                  <a:txBody>
                    <a:bodyPr/>
                    <a:lstStyle/>
                    <a:p>
                      <a:pPr algn="ctr"/>
                      <a:r>
                        <a:rPr lang="en-US" dirty="0"/>
                        <a:t>Y</a:t>
                      </a:r>
                    </a:p>
                  </a:txBody>
                  <a:tcPr/>
                </a:tc>
                <a:tc>
                  <a:txBody>
                    <a:bodyPr/>
                    <a:lstStyle/>
                    <a:p>
                      <a:pPr algn="ctr"/>
                      <a:r>
                        <a:rPr lang="en-US" dirty="0"/>
                        <a:t>X ⊕ Y</a:t>
                      </a:r>
                    </a:p>
                  </a:txBody>
                  <a:tcPr/>
                </a:tc>
                <a:extLst>
                  <a:ext uri="{0D108BD9-81ED-4DB2-BD59-A6C34878D82A}">
                    <a16:rowId xmlns:a16="http://schemas.microsoft.com/office/drawing/2014/main" val="4058499360"/>
                  </a:ext>
                </a:extLst>
              </a:tr>
              <a:tr h="370840">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68841992"/>
                  </a:ext>
                </a:extLst>
              </a:tr>
              <a:tr h="370840">
                <a:tc>
                  <a:txBody>
                    <a:bodyPr/>
                    <a:lstStyle/>
                    <a:p>
                      <a:pPr algn="ctr"/>
                      <a:r>
                        <a:rPr lang="en-US" dirty="0"/>
                        <a:t>0</a:t>
                      </a:r>
                    </a:p>
                  </a:txBody>
                  <a:tcPr/>
                </a:tc>
                <a:tc>
                  <a:txBody>
                    <a:bodyPr/>
                    <a:lstStyle/>
                    <a:p>
                      <a:pPr algn="ctr"/>
                      <a:r>
                        <a:rPr lang="en-US" dirty="0"/>
                        <a:t>1</a:t>
                      </a:r>
                    </a:p>
                  </a:txBody>
                  <a:tcPr/>
                </a:tc>
                <a:tc>
                  <a:txBody>
                    <a:bodyPr/>
                    <a:lstStyle/>
                    <a:p>
                      <a:pPr algn="ctr"/>
                      <a:r>
                        <a:rPr lang="en-US" dirty="0"/>
                        <a:t>1</a:t>
                      </a:r>
                    </a:p>
                  </a:txBody>
                  <a:tcPr/>
                </a:tc>
                <a:extLst>
                  <a:ext uri="{0D108BD9-81ED-4DB2-BD59-A6C34878D82A}">
                    <a16:rowId xmlns:a16="http://schemas.microsoft.com/office/drawing/2014/main" val="2366759319"/>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1738387248"/>
                  </a:ext>
                </a:extLst>
              </a:tr>
              <a:tr h="370840">
                <a:tc>
                  <a:txBody>
                    <a:bodyPr/>
                    <a:lstStyle/>
                    <a:p>
                      <a:pPr algn="ctr"/>
                      <a:r>
                        <a:rPr lang="en-US" dirty="0"/>
                        <a:t>1</a:t>
                      </a:r>
                    </a:p>
                  </a:txBody>
                  <a:tcPr/>
                </a:tc>
                <a:tc>
                  <a:txBody>
                    <a:bodyPr/>
                    <a:lstStyle/>
                    <a:p>
                      <a:pPr algn="ctr"/>
                      <a:r>
                        <a:rPr lang="en-US" dirty="0"/>
                        <a:t>1</a:t>
                      </a:r>
                    </a:p>
                  </a:txBody>
                  <a:tcPr/>
                </a:tc>
                <a:tc>
                  <a:txBody>
                    <a:bodyPr/>
                    <a:lstStyle/>
                    <a:p>
                      <a:pPr algn="ctr"/>
                      <a:r>
                        <a:rPr lang="en-US" dirty="0"/>
                        <a:t>0</a:t>
                      </a:r>
                    </a:p>
                  </a:txBody>
                  <a:tcPr/>
                </a:tc>
                <a:extLst>
                  <a:ext uri="{0D108BD9-81ED-4DB2-BD59-A6C34878D82A}">
                    <a16:rowId xmlns:a16="http://schemas.microsoft.com/office/drawing/2014/main" val="667803333"/>
                  </a:ext>
                </a:extLst>
              </a:tr>
            </a:tbl>
          </a:graphicData>
        </a:graphic>
      </p:graphicFrame>
      <p:graphicFrame>
        <p:nvGraphicFramePr>
          <p:cNvPr id="4" name="Table 3">
            <a:extLst>
              <a:ext uri="{FF2B5EF4-FFF2-40B4-BE49-F238E27FC236}">
                <a16:creationId xmlns:a16="http://schemas.microsoft.com/office/drawing/2014/main" id="{42F77FE8-C29E-B8AB-7BCC-A2BFF0778D99}"/>
              </a:ext>
            </a:extLst>
          </p:cNvPr>
          <p:cNvGraphicFramePr>
            <a:graphicFrameLocks noGrp="1"/>
          </p:cNvGraphicFramePr>
          <p:nvPr>
            <p:extLst>
              <p:ext uri="{D42A27DB-BD31-4B8C-83A1-F6EECF244321}">
                <p14:modId xmlns:p14="http://schemas.microsoft.com/office/powerpoint/2010/main" val="4222532675"/>
              </p:ext>
            </p:extLst>
          </p:nvPr>
        </p:nvGraphicFramePr>
        <p:xfrm>
          <a:off x="4133853" y="1945395"/>
          <a:ext cx="3543288" cy="1854200"/>
        </p:xfrm>
        <a:graphic>
          <a:graphicData uri="http://schemas.openxmlformats.org/drawingml/2006/table">
            <a:tbl>
              <a:tblPr firstRow="1" bandRow="1">
                <a:tableStyleId>{00A15C55-8517-42AA-B614-E9B94910E393}</a:tableStyleId>
              </a:tblPr>
              <a:tblGrid>
                <a:gridCol w="1181096">
                  <a:extLst>
                    <a:ext uri="{9D8B030D-6E8A-4147-A177-3AD203B41FA5}">
                      <a16:colId xmlns:a16="http://schemas.microsoft.com/office/drawing/2014/main" val="3264958069"/>
                    </a:ext>
                  </a:extLst>
                </a:gridCol>
                <a:gridCol w="1181096">
                  <a:extLst>
                    <a:ext uri="{9D8B030D-6E8A-4147-A177-3AD203B41FA5}">
                      <a16:colId xmlns:a16="http://schemas.microsoft.com/office/drawing/2014/main" val="3181845814"/>
                    </a:ext>
                  </a:extLst>
                </a:gridCol>
                <a:gridCol w="1181096">
                  <a:extLst>
                    <a:ext uri="{9D8B030D-6E8A-4147-A177-3AD203B41FA5}">
                      <a16:colId xmlns:a16="http://schemas.microsoft.com/office/drawing/2014/main" val="4184236198"/>
                    </a:ext>
                  </a:extLst>
                </a:gridCol>
              </a:tblGrid>
              <a:tr h="370840">
                <a:tc>
                  <a:txBody>
                    <a:bodyPr/>
                    <a:lstStyle/>
                    <a:p>
                      <a:pPr algn="ctr"/>
                      <a:r>
                        <a:rPr lang="en-US" dirty="0"/>
                        <a:t>X</a:t>
                      </a:r>
                    </a:p>
                  </a:txBody>
                  <a:tcPr/>
                </a:tc>
                <a:tc>
                  <a:txBody>
                    <a:bodyPr/>
                    <a:lstStyle/>
                    <a:p>
                      <a:pPr algn="ctr"/>
                      <a:r>
                        <a:rPr lang="en-US" dirty="0"/>
                        <a:t>Y</a:t>
                      </a:r>
                    </a:p>
                  </a:txBody>
                  <a:tcPr/>
                </a:tc>
                <a:tc>
                  <a:txBody>
                    <a:bodyPr/>
                    <a:lstStyle/>
                    <a:p>
                      <a:pPr algn="ctr"/>
                      <a:r>
                        <a:rPr lang="en-US" dirty="0"/>
                        <a:t>X ∧ Y</a:t>
                      </a:r>
                    </a:p>
                  </a:txBody>
                  <a:tcPr/>
                </a:tc>
                <a:extLst>
                  <a:ext uri="{0D108BD9-81ED-4DB2-BD59-A6C34878D82A}">
                    <a16:rowId xmlns:a16="http://schemas.microsoft.com/office/drawing/2014/main" val="4058499360"/>
                  </a:ext>
                </a:extLst>
              </a:tr>
              <a:tr h="370840">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68841992"/>
                  </a:ext>
                </a:extLst>
              </a:tr>
              <a:tr h="370840">
                <a:tc>
                  <a:txBody>
                    <a:bodyPr/>
                    <a:lstStyle/>
                    <a:p>
                      <a:pPr algn="ctr"/>
                      <a:r>
                        <a:rPr lang="en-US" dirty="0"/>
                        <a:t>0</a:t>
                      </a:r>
                    </a:p>
                  </a:txBody>
                  <a:tcPr/>
                </a:tc>
                <a:tc>
                  <a:txBody>
                    <a:bodyPr/>
                    <a:lstStyle/>
                    <a:p>
                      <a:pPr algn="ctr"/>
                      <a:r>
                        <a:rPr lang="en-US" dirty="0"/>
                        <a:t>1</a:t>
                      </a:r>
                    </a:p>
                  </a:txBody>
                  <a:tcPr/>
                </a:tc>
                <a:tc>
                  <a:txBody>
                    <a:bodyPr/>
                    <a:lstStyle/>
                    <a:p>
                      <a:pPr algn="ctr"/>
                      <a:r>
                        <a:rPr lang="en-US" dirty="0"/>
                        <a:t>0</a:t>
                      </a:r>
                    </a:p>
                  </a:txBody>
                  <a:tcPr/>
                </a:tc>
                <a:extLst>
                  <a:ext uri="{0D108BD9-81ED-4DB2-BD59-A6C34878D82A}">
                    <a16:rowId xmlns:a16="http://schemas.microsoft.com/office/drawing/2014/main" val="2366759319"/>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1738387248"/>
                  </a:ext>
                </a:extLst>
              </a:tr>
              <a:tr h="370840">
                <a:tc>
                  <a:txBody>
                    <a:bodyPr/>
                    <a:lstStyle/>
                    <a:p>
                      <a:pPr algn="ctr"/>
                      <a:r>
                        <a:rPr lang="en-US" dirty="0"/>
                        <a:t>1</a:t>
                      </a:r>
                    </a:p>
                  </a:txBody>
                  <a:tcPr/>
                </a:tc>
                <a:tc>
                  <a:txBody>
                    <a:bodyPr/>
                    <a:lstStyle/>
                    <a:p>
                      <a:pPr algn="ctr"/>
                      <a:r>
                        <a:rPr lang="en-US" dirty="0"/>
                        <a:t>1</a:t>
                      </a:r>
                    </a:p>
                  </a:txBody>
                  <a:tcPr/>
                </a:tc>
                <a:tc>
                  <a:txBody>
                    <a:bodyPr/>
                    <a:lstStyle/>
                    <a:p>
                      <a:pPr algn="ctr"/>
                      <a:r>
                        <a:rPr lang="en-US" dirty="0"/>
                        <a:t>1</a:t>
                      </a:r>
                    </a:p>
                  </a:txBody>
                  <a:tcPr/>
                </a:tc>
                <a:extLst>
                  <a:ext uri="{0D108BD9-81ED-4DB2-BD59-A6C34878D82A}">
                    <a16:rowId xmlns:a16="http://schemas.microsoft.com/office/drawing/2014/main" val="667803333"/>
                  </a:ext>
                </a:extLst>
              </a:tr>
            </a:tbl>
          </a:graphicData>
        </a:graphic>
      </p:graphicFrame>
      <p:graphicFrame>
        <p:nvGraphicFramePr>
          <p:cNvPr id="5" name="Table 4">
            <a:extLst>
              <a:ext uri="{FF2B5EF4-FFF2-40B4-BE49-F238E27FC236}">
                <a16:creationId xmlns:a16="http://schemas.microsoft.com/office/drawing/2014/main" id="{F08B9142-C99C-4594-E734-BECCBB83636A}"/>
              </a:ext>
            </a:extLst>
          </p:cNvPr>
          <p:cNvGraphicFramePr>
            <a:graphicFrameLocks noGrp="1"/>
          </p:cNvGraphicFramePr>
          <p:nvPr>
            <p:extLst>
              <p:ext uri="{D42A27DB-BD31-4B8C-83A1-F6EECF244321}">
                <p14:modId xmlns:p14="http://schemas.microsoft.com/office/powerpoint/2010/main" val="3554129544"/>
              </p:ext>
            </p:extLst>
          </p:nvPr>
        </p:nvGraphicFramePr>
        <p:xfrm>
          <a:off x="4416029" y="4435912"/>
          <a:ext cx="2978937" cy="1854200"/>
        </p:xfrm>
        <a:graphic>
          <a:graphicData uri="http://schemas.openxmlformats.org/drawingml/2006/table">
            <a:tbl>
              <a:tblPr firstRow="1" bandRow="1">
                <a:tableStyleId>{00A15C55-8517-42AA-B614-E9B94910E393}</a:tableStyleId>
              </a:tblPr>
              <a:tblGrid>
                <a:gridCol w="992979">
                  <a:extLst>
                    <a:ext uri="{9D8B030D-6E8A-4147-A177-3AD203B41FA5}">
                      <a16:colId xmlns:a16="http://schemas.microsoft.com/office/drawing/2014/main" val="3264958069"/>
                    </a:ext>
                  </a:extLst>
                </a:gridCol>
                <a:gridCol w="992979">
                  <a:extLst>
                    <a:ext uri="{9D8B030D-6E8A-4147-A177-3AD203B41FA5}">
                      <a16:colId xmlns:a16="http://schemas.microsoft.com/office/drawing/2014/main" val="3181845814"/>
                    </a:ext>
                  </a:extLst>
                </a:gridCol>
                <a:gridCol w="992979">
                  <a:extLst>
                    <a:ext uri="{9D8B030D-6E8A-4147-A177-3AD203B41FA5}">
                      <a16:colId xmlns:a16="http://schemas.microsoft.com/office/drawing/2014/main" val="4184236198"/>
                    </a:ext>
                  </a:extLst>
                </a:gridCol>
              </a:tblGrid>
              <a:tr h="370840">
                <a:tc>
                  <a:txBody>
                    <a:bodyPr/>
                    <a:lstStyle/>
                    <a:p>
                      <a:pPr algn="ctr"/>
                      <a:r>
                        <a:rPr lang="en-US" dirty="0"/>
                        <a:t>X</a:t>
                      </a:r>
                    </a:p>
                  </a:txBody>
                  <a:tcPr/>
                </a:tc>
                <a:tc>
                  <a:txBody>
                    <a:bodyPr/>
                    <a:lstStyle/>
                    <a:p>
                      <a:pPr algn="ctr"/>
                      <a:r>
                        <a:rPr lang="en-US" dirty="0"/>
                        <a:t>Y</a:t>
                      </a:r>
                    </a:p>
                  </a:txBody>
                  <a:tcPr/>
                </a:tc>
                <a:tc>
                  <a:txBody>
                    <a:bodyPr/>
                    <a:lstStyle/>
                    <a:p>
                      <a:pPr algn="ctr"/>
                      <a:r>
                        <a:rPr lang="en-US" dirty="0"/>
                        <a:t>X ∨ Y</a:t>
                      </a:r>
                    </a:p>
                  </a:txBody>
                  <a:tcPr/>
                </a:tc>
                <a:extLst>
                  <a:ext uri="{0D108BD9-81ED-4DB2-BD59-A6C34878D82A}">
                    <a16:rowId xmlns:a16="http://schemas.microsoft.com/office/drawing/2014/main" val="4058499360"/>
                  </a:ext>
                </a:extLst>
              </a:tr>
              <a:tr h="370840">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68841992"/>
                  </a:ext>
                </a:extLst>
              </a:tr>
              <a:tr h="370840">
                <a:tc>
                  <a:txBody>
                    <a:bodyPr/>
                    <a:lstStyle/>
                    <a:p>
                      <a:pPr algn="ctr"/>
                      <a:r>
                        <a:rPr lang="en-US" dirty="0"/>
                        <a:t>0</a:t>
                      </a:r>
                    </a:p>
                  </a:txBody>
                  <a:tcPr/>
                </a:tc>
                <a:tc>
                  <a:txBody>
                    <a:bodyPr/>
                    <a:lstStyle/>
                    <a:p>
                      <a:pPr algn="ctr"/>
                      <a:r>
                        <a:rPr lang="en-US" dirty="0"/>
                        <a:t>1</a:t>
                      </a:r>
                    </a:p>
                  </a:txBody>
                  <a:tcPr/>
                </a:tc>
                <a:tc>
                  <a:txBody>
                    <a:bodyPr/>
                    <a:lstStyle/>
                    <a:p>
                      <a:pPr algn="ctr"/>
                      <a:r>
                        <a:rPr lang="en-US" dirty="0"/>
                        <a:t>1</a:t>
                      </a:r>
                    </a:p>
                  </a:txBody>
                  <a:tcPr/>
                </a:tc>
                <a:extLst>
                  <a:ext uri="{0D108BD9-81ED-4DB2-BD59-A6C34878D82A}">
                    <a16:rowId xmlns:a16="http://schemas.microsoft.com/office/drawing/2014/main" val="2366759319"/>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1738387248"/>
                  </a:ext>
                </a:extLst>
              </a:tr>
              <a:tr h="370840">
                <a:tc>
                  <a:txBody>
                    <a:bodyPr/>
                    <a:lstStyle/>
                    <a:p>
                      <a:pPr algn="ctr"/>
                      <a:r>
                        <a:rPr lang="en-US" dirty="0"/>
                        <a:t>1</a:t>
                      </a:r>
                    </a:p>
                  </a:txBody>
                  <a:tcPr/>
                </a:tc>
                <a:tc>
                  <a:txBody>
                    <a:bodyPr/>
                    <a:lstStyle/>
                    <a:p>
                      <a:pPr algn="ctr"/>
                      <a:r>
                        <a:rPr lang="en-US" dirty="0"/>
                        <a:t>1</a:t>
                      </a:r>
                    </a:p>
                  </a:txBody>
                  <a:tcPr/>
                </a:tc>
                <a:tc>
                  <a:txBody>
                    <a:bodyPr/>
                    <a:lstStyle/>
                    <a:p>
                      <a:pPr algn="ctr"/>
                      <a:r>
                        <a:rPr lang="en-US" dirty="0"/>
                        <a:t>1</a:t>
                      </a:r>
                    </a:p>
                  </a:txBody>
                  <a:tcPr/>
                </a:tc>
                <a:extLst>
                  <a:ext uri="{0D108BD9-81ED-4DB2-BD59-A6C34878D82A}">
                    <a16:rowId xmlns:a16="http://schemas.microsoft.com/office/drawing/2014/main" val="667803333"/>
                  </a:ext>
                </a:extLst>
              </a:tr>
            </a:tbl>
          </a:graphicData>
        </a:graphic>
      </p:graphicFrame>
      <p:sp>
        <p:nvSpPr>
          <p:cNvPr id="6" name="TextBox 5">
            <a:extLst>
              <a:ext uri="{FF2B5EF4-FFF2-40B4-BE49-F238E27FC236}">
                <a16:creationId xmlns:a16="http://schemas.microsoft.com/office/drawing/2014/main" id="{5B12F90B-1F8D-BC37-E123-E5CC85E32CEA}"/>
              </a:ext>
            </a:extLst>
          </p:cNvPr>
          <p:cNvSpPr txBox="1"/>
          <p:nvPr/>
        </p:nvSpPr>
        <p:spPr>
          <a:xfrm>
            <a:off x="5562294" y="1496232"/>
            <a:ext cx="686406" cy="369332"/>
          </a:xfrm>
          <a:prstGeom prst="rect">
            <a:avLst/>
          </a:prstGeom>
          <a:noFill/>
        </p:spPr>
        <p:txBody>
          <a:bodyPr wrap="none" rtlCol="0">
            <a:spAutoFit/>
          </a:bodyPr>
          <a:lstStyle/>
          <a:p>
            <a:r>
              <a:rPr lang="en-US" dirty="0"/>
              <a:t>AND</a:t>
            </a:r>
          </a:p>
        </p:txBody>
      </p:sp>
      <p:sp>
        <p:nvSpPr>
          <p:cNvPr id="7" name="TextBox 6">
            <a:extLst>
              <a:ext uri="{FF2B5EF4-FFF2-40B4-BE49-F238E27FC236}">
                <a16:creationId xmlns:a16="http://schemas.microsoft.com/office/drawing/2014/main" id="{82483C1D-D73B-77D1-D9BF-A710E59687B0}"/>
              </a:ext>
            </a:extLst>
          </p:cNvPr>
          <p:cNvSpPr txBox="1"/>
          <p:nvPr/>
        </p:nvSpPr>
        <p:spPr>
          <a:xfrm>
            <a:off x="5562294" y="4047332"/>
            <a:ext cx="537327" cy="369332"/>
          </a:xfrm>
          <a:prstGeom prst="rect">
            <a:avLst/>
          </a:prstGeom>
          <a:noFill/>
        </p:spPr>
        <p:txBody>
          <a:bodyPr wrap="none" rtlCol="0">
            <a:spAutoFit/>
          </a:bodyPr>
          <a:lstStyle/>
          <a:p>
            <a:r>
              <a:rPr lang="en-US" dirty="0"/>
              <a:t>OR</a:t>
            </a:r>
          </a:p>
        </p:txBody>
      </p:sp>
      <p:sp>
        <p:nvSpPr>
          <p:cNvPr id="8" name="TextBox 7">
            <a:extLst>
              <a:ext uri="{FF2B5EF4-FFF2-40B4-BE49-F238E27FC236}">
                <a16:creationId xmlns:a16="http://schemas.microsoft.com/office/drawing/2014/main" id="{74335A45-DEE9-4E6A-0BB4-ECA9F928D813}"/>
              </a:ext>
            </a:extLst>
          </p:cNvPr>
          <p:cNvSpPr txBox="1"/>
          <p:nvPr/>
        </p:nvSpPr>
        <p:spPr>
          <a:xfrm>
            <a:off x="9640358" y="4047332"/>
            <a:ext cx="677365" cy="369332"/>
          </a:xfrm>
          <a:prstGeom prst="rect">
            <a:avLst/>
          </a:prstGeom>
          <a:noFill/>
        </p:spPr>
        <p:txBody>
          <a:bodyPr wrap="none" rtlCol="0">
            <a:spAutoFit/>
          </a:bodyPr>
          <a:lstStyle/>
          <a:p>
            <a:r>
              <a:rPr lang="en-US" dirty="0"/>
              <a:t>XOR</a:t>
            </a:r>
          </a:p>
        </p:txBody>
      </p:sp>
      <p:graphicFrame>
        <p:nvGraphicFramePr>
          <p:cNvPr id="9" name="Table 8">
            <a:extLst>
              <a:ext uri="{FF2B5EF4-FFF2-40B4-BE49-F238E27FC236}">
                <a16:creationId xmlns:a16="http://schemas.microsoft.com/office/drawing/2014/main" id="{675806F6-74D8-018D-90ED-00E992AE0C89}"/>
              </a:ext>
            </a:extLst>
          </p:cNvPr>
          <p:cNvGraphicFramePr>
            <a:graphicFrameLocks noGrp="1"/>
          </p:cNvGraphicFramePr>
          <p:nvPr>
            <p:extLst>
              <p:ext uri="{D42A27DB-BD31-4B8C-83A1-F6EECF244321}">
                <p14:modId xmlns:p14="http://schemas.microsoft.com/office/powerpoint/2010/main" val="1437208335"/>
              </p:ext>
            </p:extLst>
          </p:nvPr>
        </p:nvGraphicFramePr>
        <p:xfrm>
          <a:off x="8688217" y="2254408"/>
          <a:ext cx="2978936" cy="1112520"/>
        </p:xfrm>
        <a:graphic>
          <a:graphicData uri="http://schemas.openxmlformats.org/drawingml/2006/table">
            <a:tbl>
              <a:tblPr firstRow="1" bandRow="1">
                <a:tableStyleId>{00A15C55-8517-42AA-B614-E9B94910E393}</a:tableStyleId>
              </a:tblPr>
              <a:tblGrid>
                <a:gridCol w="1489468">
                  <a:extLst>
                    <a:ext uri="{9D8B030D-6E8A-4147-A177-3AD203B41FA5}">
                      <a16:colId xmlns:a16="http://schemas.microsoft.com/office/drawing/2014/main" val="3264958069"/>
                    </a:ext>
                  </a:extLst>
                </a:gridCol>
                <a:gridCol w="1489468">
                  <a:extLst>
                    <a:ext uri="{9D8B030D-6E8A-4147-A177-3AD203B41FA5}">
                      <a16:colId xmlns:a16="http://schemas.microsoft.com/office/drawing/2014/main" val="4184236198"/>
                    </a:ext>
                  </a:extLst>
                </a:gridCol>
              </a:tblGrid>
              <a:tr h="370840">
                <a:tc>
                  <a:txBody>
                    <a:bodyPr/>
                    <a:lstStyle/>
                    <a:p>
                      <a:pPr algn="ctr"/>
                      <a:r>
                        <a:rPr lang="en-US" dirty="0"/>
                        <a:t>X</a:t>
                      </a:r>
                    </a:p>
                  </a:txBody>
                  <a:tcPr/>
                </a:tc>
                <a:tc>
                  <a:txBody>
                    <a:bodyPr/>
                    <a:lstStyle/>
                    <a:p>
                      <a:pPr algn="ctr"/>
                      <a:r>
                        <a:rPr lang="en-US" dirty="0"/>
                        <a:t>¬ X</a:t>
                      </a:r>
                    </a:p>
                  </a:txBody>
                  <a:tcPr/>
                </a:tc>
                <a:extLst>
                  <a:ext uri="{0D108BD9-81ED-4DB2-BD59-A6C34878D82A}">
                    <a16:rowId xmlns:a16="http://schemas.microsoft.com/office/drawing/2014/main" val="4058499360"/>
                  </a:ext>
                </a:extLst>
              </a:tr>
              <a:tr h="370840">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68841992"/>
                  </a:ext>
                </a:extLst>
              </a:tr>
              <a:tr h="370840">
                <a:tc>
                  <a:txBody>
                    <a:bodyPr/>
                    <a:lstStyle/>
                    <a:p>
                      <a:pPr algn="ctr"/>
                      <a:r>
                        <a:rPr lang="en-US" dirty="0"/>
                        <a:t>1</a:t>
                      </a:r>
                    </a:p>
                  </a:txBody>
                  <a:tcPr/>
                </a:tc>
                <a:tc>
                  <a:txBody>
                    <a:bodyPr/>
                    <a:lstStyle/>
                    <a:p>
                      <a:pPr algn="ctr"/>
                      <a:r>
                        <a:rPr lang="en-US" dirty="0"/>
                        <a:t>0</a:t>
                      </a:r>
                    </a:p>
                  </a:txBody>
                  <a:tcPr/>
                </a:tc>
                <a:extLst>
                  <a:ext uri="{0D108BD9-81ED-4DB2-BD59-A6C34878D82A}">
                    <a16:rowId xmlns:a16="http://schemas.microsoft.com/office/drawing/2014/main" val="667803333"/>
                  </a:ext>
                </a:extLst>
              </a:tr>
            </a:tbl>
          </a:graphicData>
        </a:graphic>
      </p:graphicFrame>
      <p:sp>
        <p:nvSpPr>
          <p:cNvPr id="12" name="TextBox 11">
            <a:extLst>
              <a:ext uri="{FF2B5EF4-FFF2-40B4-BE49-F238E27FC236}">
                <a16:creationId xmlns:a16="http://schemas.microsoft.com/office/drawing/2014/main" id="{FB23C6BC-1CE3-1743-3388-348A5E99B6D1}"/>
              </a:ext>
            </a:extLst>
          </p:cNvPr>
          <p:cNvSpPr txBox="1"/>
          <p:nvPr/>
        </p:nvSpPr>
        <p:spPr>
          <a:xfrm>
            <a:off x="9808986" y="1836434"/>
            <a:ext cx="687239" cy="369332"/>
          </a:xfrm>
          <a:prstGeom prst="rect">
            <a:avLst/>
          </a:prstGeom>
          <a:noFill/>
        </p:spPr>
        <p:txBody>
          <a:bodyPr wrap="none" rtlCol="0">
            <a:spAutoFit/>
          </a:bodyPr>
          <a:lstStyle/>
          <a:p>
            <a:r>
              <a:rPr lang="en-US" dirty="0"/>
              <a:t>NOT</a:t>
            </a:r>
          </a:p>
        </p:txBody>
      </p:sp>
    </p:spTree>
    <p:extLst>
      <p:ext uri="{BB962C8B-B14F-4D97-AF65-F5344CB8AC3E}">
        <p14:creationId xmlns:p14="http://schemas.microsoft.com/office/powerpoint/2010/main" val="3084622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F506D-AA81-882D-4AC7-DFF2C3649C3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E7325B-0FA4-4707-6065-7074C7ED3609}"/>
              </a:ext>
            </a:extLst>
          </p:cNvPr>
          <p:cNvSpPr>
            <a:spLocks noGrp="1"/>
          </p:cNvSpPr>
          <p:nvPr>
            <p:ph idx="1"/>
          </p:nvPr>
        </p:nvSpPr>
        <p:spPr>
          <a:xfrm>
            <a:off x="612646" y="1289830"/>
            <a:ext cx="10653578" cy="5019530"/>
          </a:xfrm>
        </p:spPr>
        <p:txBody>
          <a:bodyPr vert="horz" lIns="91440" tIns="45720" rIns="91440" bIns="45720" rtlCol="0">
            <a:noAutofit/>
          </a:bodyPr>
          <a:lstStyle/>
          <a:p>
            <a:pPr>
              <a:lnSpc>
                <a:spcPct val="110000"/>
              </a:lnSpc>
            </a:pPr>
            <a:r>
              <a:rPr lang="en-US" sz="2400" dirty="0">
                <a:solidFill>
                  <a:srgbClr val="202122"/>
                </a:solidFill>
                <a:latin typeface="Arial" panose="020B0604020202020204" pitchFamily="34" charset="0"/>
              </a:rPr>
              <a:t>0 </a:t>
            </a:r>
            <a:r>
              <a:rPr lang="en-US" sz="2400" dirty="0"/>
              <a:t>∨</a:t>
            </a:r>
            <a:r>
              <a:rPr lang="en-US" sz="2400" dirty="0">
                <a:solidFill>
                  <a:srgbClr val="202122"/>
                </a:solidFill>
                <a:latin typeface="Arial" panose="020B0604020202020204" pitchFamily="34" charset="0"/>
              </a:rPr>
              <a:t> </a:t>
            </a:r>
            <a:r>
              <a:rPr lang="en-US" sz="2400" dirty="0"/>
              <a:t>¬</a:t>
            </a:r>
            <a:r>
              <a:rPr lang="en-US" sz="2400" dirty="0">
                <a:solidFill>
                  <a:srgbClr val="202122"/>
                </a:solidFill>
                <a:latin typeface="Arial" panose="020B0604020202020204" pitchFamily="34" charset="0"/>
              </a:rPr>
              <a:t> 0= 0 </a:t>
            </a:r>
            <a:r>
              <a:rPr lang="en-US" sz="2400" dirty="0"/>
              <a:t>∨</a:t>
            </a:r>
            <a:r>
              <a:rPr lang="en-US" sz="2400" dirty="0">
                <a:solidFill>
                  <a:srgbClr val="202122"/>
                </a:solidFill>
                <a:latin typeface="Arial" panose="020B0604020202020204" pitchFamily="34" charset="0"/>
              </a:rPr>
              <a:t> 1 = 1</a:t>
            </a:r>
          </a:p>
          <a:p>
            <a:pPr>
              <a:lnSpc>
                <a:spcPct val="110000"/>
              </a:lnSpc>
            </a:pPr>
            <a:r>
              <a:rPr lang="en-US" sz="2400" dirty="0">
                <a:solidFill>
                  <a:srgbClr val="202122"/>
                </a:solidFill>
                <a:latin typeface="Arial" panose="020B0604020202020204" pitchFamily="34" charset="0"/>
              </a:rPr>
              <a:t>1 </a:t>
            </a:r>
            <a:r>
              <a:rPr lang="en-US" sz="2400" dirty="0"/>
              <a:t>∧</a:t>
            </a:r>
            <a:r>
              <a:rPr lang="en-US" sz="2400" dirty="0">
                <a:solidFill>
                  <a:srgbClr val="202122"/>
                </a:solidFill>
                <a:latin typeface="Arial" panose="020B0604020202020204" pitchFamily="34" charset="0"/>
              </a:rPr>
              <a:t> </a:t>
            </a:r>
            <a:r>
              <a:rPr lang="en-US" sz="2400" dirty="0"/>
              <a:t>¬</a:t>
            </a:r>
            <a:r>
              <a:rPr lang="en-US" sz="2400" dirty="0">
                <a:solidFill>
                  <a:srgbClr val="202122"/>
                </a:solidFill>
                <a:latin typeface="Arial" panose="020B0604020202020204" pitchFamily="34" charset="0"/>
              </a:rPr>
              <a:t> 1 = 1 </a:t>
            </a:r>
            <a:r>
              <a:rPr lang="en-US" sz="2400" dirty="0"/>
              <a:t>∧</a:t>
            </a:r>
            <a:r>
              <a:rPr lang="en-US" sz="2400" dirty="0">
                <a:solidFill>
                  <a:srgbClr val="202122"/>
                </a:solidFill>
                <a:latin typeface="Arial" panose="020B0604020202020204" pitchFamily="34" charset="0"/>
              </a:rPr>
              <a:t> 0 = 0</a:t>
            </a:r>
          </a:p>
          <a:p>
            <a:pPr>
              <a:lnSpc>
                <a:spcPct val="110000"/>
              </a:lnSpc>
            </a:pPr>
            <a:r>
              <a:rPr lang="en-US" sz="2400" dirty="0"/>
              <a:t>¬</a:t>
            </a:r>
            <a:r>
              <a:rPr lang="en-US" sz="2400" dirty="0">
                <a:solidFill>
                  <a:srgbClr val="202122"/>
                </a:solidFill>
                <a:latin typeface="Arial" panose="020B0604020202020204" pitchFamily="34" charset="0"/>
              </a:rPr>
              <a:t> (1 </a:t>
            </a:r>
            <a:r>
              <a:rPr lang="en-US" sz="2400" dirty="0"/>
              <a:t>∧</a:t>
            </a:r>
            <a:r>
              <a:rPr lang="en-US" sz="2400" dirty="0">
                <a:solidFill>
                  <a:srgbClr val="202122"/>
                </a:solidFill>
                <a:latin typeface="Arial" panose="020B0604020202020204" pitchFamily="34" charset="0"/>
              </a:rPr>
              <a:t> 0) = </a:t>
            </a:r>
            <a:r>
              <a:rPr lang="en-US" sz="2400" dirty="0"/>
              <a:t>¬</a:t>
            </a:r>
            <a:r>
              <a:rPr lang="en-US" sz="2400" dirty="0">
                <a:solidFill>
                  <a:srgbClr val="202122"/>
                </a:solidFill>
                <a:latin typeface="Arial" panose="020B0604020202020204" pitchFamily="34" charset="0"/>
              </a:rPr>
              <a:t> 0 = 1</a:t>
            </a:r>
          </a:p>
          <a:p>
            <a:pPr>
              <a:lnSpc>
                <a:spcPct val="110000"/>
              </a:lnSpc>
            </a:pPr>
            <a:r>
              <a:rPr lang="en-US" sz="2400" dirty="0">
                <a:solidFill>
                  <a:srgbClr val="202122"/>
                </a:solidFill>
                <a:latin typeface="Arial" panose="020B0604020202020204" pitchFamily="34" charset="0"/>
              </a:rPr>
              <a:t>0 </a:t>
            </a:r>
            <a:r>
              <a:rPr lang="en-US" sz="2400" dirty="0"/>
              <a:t>∧</a:t>
            </a:r>
            <a:r>
              <a:rPr lang="en-US" sz="2400" dirty="0">
                <a:solidFill>
                  <a:srgbClr val="202122"/>
                </a:solidFill>
                <a:latin typeface="Arial" panose="020B0604020202020204" pitchFamily="34" charset="0"/>
              </a:rPr>
              <a:t> </a:t>
            </a:r>
            <a:r>
              <a:rPr lang="en-US" sz="2400" dirty="0"/>
              <a:t>¬</a:t>
            </a:r>
            <a:r>
              <a:rPr lang="en-US" sz="2400" dirty="0">
                <a:solidFill>
                  <a:srgbClr val="202122"/>
                </a:solidFill>
                <a:latin typeface="Arial" panose="020B0604020202020204" pitchFamily="34" charset="0"/>
              </a:rPr>
              <a:t> 1 = 0 </a:t>
            </a:r>
            <a:r>
              <a:rPr lang="en-US" sz="2400" dirty="0"/>
              <a:t>∧</a:t>
            </a:r>
            <a:r>
              <a:rPr lang="en-US" sz="2400" dirty="0">
                <a:solidFill>
                  <a:srgbClr val="202122"/>
                </a:solidFill>
                <a:latin typeface="Arial" panose="020B0604020202020204" pitchFamily="34" charset="0"/>
              </a:rPr>
              <a:t> 0 = 0</a:t>
            </a:r>
          </a:p>
          <a:p>
            <a:pPr>
              <a:lnSpc>
                <a:spcPct val="110000"/>
              </a:lnSpc>
            </a:pPr>
            <a:r>
              <a:rPr lang="en-US" sz="2400" dirty="0"/>
              <a:t>¬</a:t>
            </a:r>
            <a:r>
              <a:rPr lang="en-US" sz="2400" dirty="0">
                <a:solidFill>
                  <a:srgbClr val="202122"/>
                </a:solidFill>
                <a:latin typeface="Arial" panose="020B0604020202020204" pitchFamily="34" charset="0"/>
              </a:rPr>
              <a:t> (1 </a:t>
            </a:r>
            <a:r>
              <a:rPr lang="en-US" sz="2400" dirty="0"/>
              <a:t>∨</a:t>
            </a:r>
            <a:r>
              <a:rPr lang="en-US" sz="2400" dirty="0">
                <a:solidFill>
                  <a:srgbClr val="202122"/>
                </a:solidFill>
                <a:latin typeface="Arial" panose="020B0604020202020204" pitchFamily="34" charset="0"/>
              </a:rPr>
              <a:t> </a:t>
            </a:r>
            <a:r>
              <a:rPr lang="en-US" sz="2400" dirty="0"/>
              <a:t>¬</a:t>
            </a:r>
            <a:r>
              <a:rPr lang="en-US" sz="2400" dirty="0">
                <a:solidFill>
                  <a:srgbClr val="202122"/>
                </a:solidFill>
                <a:latin typeface="Arial" panose="020B0604020202020204" pitchFamily="34" charset="0"/>
              </a:rPr>
              <a:t> 1) </a:t>
            </a:r>
            <a:r>
              <a:rPr lang="el-GR" sz="2400" dirty="0">
                <a:solidFill>
                  <a:srgbClr val="202122"/>
                </a:solidFill>
                <a:latin typeface="Arial" panose="020B0604020202020204" pitchFamily="34" charset="0"/>
              </a:rPr>
              <a:t>= </a:t>
            </a:r>
            <a:r>
              <a:rPr lang="en-US" sz="2400" dirty="0"/>
              <a:t>¬</a:t>
            </a:r>
            <a:r>
              <a:rPr lang="en-US" sz="2400" dirty="0">
                <a:solidFill>
                  <a:srgbClr val="202122"/>
                </a:solidFill>
                <a:latin typeface="Arial" panose="020B0604020202020204" pitchFamily="34" charset="0"/>
              </a:rPr>
              <a:t> (1 </a:t>
            </a:r>
            <a:r>
              <a:rPr lang="en-US" sz="2400" dirty="0"/>
              <a:t>∨</a:t>
            </a:r>
            <a:r>
              <a:rPr lang="en-US" sz="2400" dirty="0">
                <a:solidFill>
                  <a:srgbClr val="202122"/>
                </a:solidFill>
                <a:latin typeface="Arial" panose="020B0604020202020204" pitchFamily="34" charset="0"/>
              </a:rPr>
              <a:t> 0) = </a:t>
            </a:r>
            <a:r>
              <a:rPr lang="en-US" sz="2400" dirty="0"/>
              <a:t>¬</a:t>
            </a:r>
            <a:r>
              <a:rPr lang="en-US" sz="2400" dirty="0">
                <a:solidFill>
                  <a:srgbClr val="202122"/>
                </a:solidFill>
                <a:latin typeface="Arial" panose="020B0604020202020204" pitchFamily="34" charset="0"/>
              </a:rPr>
              <a:t> 1 = 0</a:t>
            </a:r>
          </a:p>
          <a:p>
            <a:pPr>
              <a:lnSpc>
                <a:spcPct val="110000"/>
              </a:lnSpc>
            </a:pPr>
            <a:r>
              <a:rPr lang="en-US" sz="2400" dirty="0">
                <a:solidFill>
                  <a:srgbClr val="202122"/>
                </a:solidFill>
                <a:latin typeface="Arial" panose="020B0604020202020204" pitchFamily="34" charset="0"/>
              </a:rPr>
              <a:t>1 </a:t>
            </a:r>
            <a:r>
              <a:rPr lang="en-US" sz="2400" dirty="0"/>
              <a:t>⊕</a:t>
            </a:r>
            <a:r>
              <a:rPr lang="en-US" sz="2400" dirty="0">
                <a:solidFill>
                  <a:srgbClr val="202122"/>
                </a:solidFill>
                <a:latin typeface="Arial" panose="020B0604020202020204" pitchFamily="34" charset="0"/>
              </a:rPr>
              <a:t> </a:t>
            </a:r>
            <a:r>
              <a:rPr lang="en-US" sz="2400" dirty="0"/>
              <a:t>¬ 1</a:t>
            </a:r>
            <a:r>
              <a:rPr lang="en-US" sz="2400" dirty="0">
                <a:solidFill>
                  <a:srgbClr val="202122"/>
                </a:solidFill>
                <a:latin typeface="Arial" panose="020B0604020202020204" pitchFamily="34" charset="0"/>
              </a:rPr>
              <a:t> = 1 </a:t>
            </a:r>
            <a:r>
              <a:rPr lang="en-US" sz="2400" dirty="0"/>
              <a:t>⊕</a:t>
            </a:r>
            <a:r>
              <a:rPr lang="en-US" sz="2400" dirty="0">
                <a:solidFill>
                  <a:srgbClr val="202122"/>
                </a:solidFill>
                <a:latin typeface="Arial" panose="020B0604020202020204" pitchFamily="34" charset="0"/>
              </a:rPr>
              <a:t> 0 = 1</a:t>
            </a:r>
          </a:p>
          <a:p>
            <a:pPr>
              <a:lnSpc>
                <a:spcPct val="110000"/>
              </a:lnSpc>
            </a:pPr>
            <a:r>
              <a:rPr lang="en-US" sz="2400" dirty="0">
                <a:solidFill>
                  <a:srgbClr val="202122"/>
                </a:solidFill>
                <a:latin typeface="Arial" panose="020B0604020202020204" pitchFamily="34" charset="0"/>
              </a:rPr>
              <a:t>(1</a:t>
            </a:r>
            <a:r>
              <a:rPr lang="en-US" sz="2400" dirty="0"/>
              <a:t> ∧ (1 ⊕ ¬(0 ∨ ¬</a:t>
            </a:r>
            <a:r>
              <a:rPr lang="en-US" sz="2400" dirty="0">
                <a:solidFill>
                  <a:srgbClr val="202122"/>
                </a:solidFill>
                <a:latin typeface="Arial" panose="020B0604020202020204" pitchFamily="34" charset="0"/>
              </a:rPr>
              <a:t> 1))) =</a:t>
            </a:r>
            <a:br>
              <a:rPr lang="en-US" sz="2400" dirty="0">
                <a:solidFill>
                  <a:srgbClr val="202122"/>
                </a:solidFill>
                <a:latin typeface="Arial" panose="020B0604020202020204" pitchFamily="34" charset="0"/>
              </a:rPr>
            </a:br>
            <a:r>
              <a:rPr lang="en-US" sz="2400" dirty="0">
                <a:solidFill>
                  <a:srgbClr val="202122"/>
                </a:solidFill>
                <a:latin typeface="Arial" panose="020B0604020202020204" pitchFamily="34" charset="0"/>
              </a:rPr>
              <a:t>(1</a:t>
            </a:r>
            <a:r>
              <a:rPr lang="en-US" sz="2400" dirty="0"/>
              <a:t> ∧ (1 ⊕ ¬(0 ∨ 0</a:t>
            </a:r>
            <a:r>
              <a:rPr lang="en-US" sz="2400" dirty="0">
                <a:solidFill>
                  <a:srgbClr val="202122"/>
                </a:solidFill>
                <a:latin typeface="Arial" panose="020B0604020202020204" pitchFamily="34" charset="0"/>
              </a:rPr>
              <a:t>))) =</a:t>
            </a:r>
            <a:br>
              <a:rPr lang="en-US" sz="2400" dirty="0">
                <a:solidFill>
                  <a:srgbClr val="202122"/>
                </a:solidFill>
                <a:latin typeface="Arial" panose="020B0604020202020204" pitchFamily="34" charset="0"/>
              </a:rPr>
            </a:br>
            <a:r>
              <a:rPr lang="en-US" sz="2400" dirty="0">
                <a:solidFill>
                  <a:srgbClr val="202122"/>
                </a:solidFill>
                <a:latin typeface="Arial" panose="020B0604020202020204" pitchFamily="34" charset="0"/>
              </a:rPr>
              <a:t>(1</a:t>
            </a:r>
            <a:r>
              <a:rPr lang="en-US" sz="2400" dirty="0"/>
              <a:t> ∧ (1 ⊕ ¬1</a:t>
            </a:r>
            <a:r>
              <a:rPr lang="en-US" sz="2400" dirty="0">
                <a:solidFill>
                  <a:srgbClr val="202122"/>
                </a:solidFill>
                <a:latin typeface="Arial" panose="020B0604020202020204" pitchFamily="34" charset="0"/>
              </a:rPr>
              <a:t>))=</a:t>
            </a:r>
            <a:br>
              <a:rPr lang="en-US" sz="2400" dirty="0">
                <a:solidFill>
                  <a:srgbClr val="202122"/>
                </a:solidFill>
                <a:latin typeface="Arial" panose="020B0604020202020204" pitchFamily="34" charset="0"/>
              </a:rPr>
            </a:br>
            <a:r>
              <a:rPr lang="en-US" sz="2400" dirty="0">
                <a:solidFill>
                  <a:srgbClr val="202122"/>
                </a:solidFill>
                <a:latin typeface="Arial" panose="020B0604020202020204" pitchFamily="34" charset="0"/>
              </a:rPr>
              <a:t>(1</a:t>
            </a:r>
            <a:r>
              <a:rPr lang="en-US" sz="2400" dirty="0"/>
              <a:t> ∧ (1 ⊕0))= 1 ∧ 1 = 1</a:t>
            </a:r>
            <a:endParaRPr lang="en-US" sz="2400" dirty="0">
              <a:solidFill>
                <a:srgbClr val="202122"/>
              </a:solidFill>
              <a:latin typeface="Arial" panose="020B0604020202020204" pitchFamily="34" charset="0"/>
            </a:endParaRPr>
          </a:p>
        </p:txBody>
      </p:sp>
      <p:sp>
        <p:nvSpPr>
          <p:cNvPr id="10" name="Title 1">
            <a:extLst>
              <a:ext uri="{FF2B5EF4-FFF2-40B4-BE49-F238E27FC236}">
                <a16:creationId xmlns:a16="http://schemas.microsoft.com/office/drawing/2014/main" id="{BA74219F-E891-4A7F-2BF7-A5662DEB0D45}"/>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b="1" kern="1200" dirty="0">
                <a:solidFill>
                  <a:schemeClr val="tx1"/>
                </a:solidFill>
                <a:latin typeface="+mj-lt"/>
                <a:ea typeface="+mj-ea"/>
                <a:cs typeface="+mj-cs"/>
              </a:rPr>
              <a:t>ANSWER– Evaluate these expressions</a:t>
            </a:r>
          </a:p>
        </p:txBody>
      </p:sp>
      <p:sp>
        <p:nvSpPr>
          <p:cNvPr id="11" name="Slide Number Placeholder 10">
            <a:extLst>
              <a:ext uri="{FF2B5EF4-FFF2-40B4-BE49-F238E27FC236}">
                <a16:creationId xmlns:a16="http://schemas.microsoft.com/office/drawing/2014/main" id="{EB18DE7F-FBD7-D7D4-0544-54B871E40495}"/>
              </a:ext>
            </a:extLst>
          </p:cNvPr>
          <p:cNvSpPr>
            <a:spLocks noGrp="1"/>
          </p:cNvSpPr>
          <p:nvPr>
            <p:ph type="sldNum" sz="quarter" idx="12"/>
          </p:nvPr>
        </p:nvSpPr>
        <p:spPr/>
        <p:txBody>
          <a:bodyPr/>
          <a:lstStyle/>
          <a:p>
            <a:fld id="{CC057153-B650-4DEB-B370-79DDCFDCE934}" type="slidenum">
              <a:rPr lang="en-US" smtClean="0"/>
              <a:t>16</a:t>
            </a:fld>
            <a:endParaRPr lang="en-US"/>
          </a:p>
        </p:txBody>
      </p:sp>
    </p:spTree>
    <p:extLst>
      <p:ext uri="{BB962C8B-B14F-4D97-AF65-F5344CB8AC3E}">
        <p14:creationId xmlns:p14="http://schemas.microsoft.com/office/powerpoint/2010/main" val="1484336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A360E-6DCD-B935-C719-83618836E7E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DB1E1E-A82C-B1B1-7C21-8816211DECD0}"/>
              </a:ext>
            </a:extLst>
          </p:cNvPr>
          <p:cNvSpPr>
            <a:spLocks noGrp="1"/>
          </p:cNvSpPr>
          <p:nvPr>
            <p:ph idx="1"/>
          </p:nvPr>
        </p:nvSpPr>
        <p:spPr>
          <a:xfrm>
            <a:off x="612646" y="1719072"/>
            <a:ext cx="10653578" cy="5019530"/>
          </a:xfrm>
        </p:spPr>
        <p:txBody>
          <a:bodyPr vert="horz" lIns="91440" tIns="45720" rIns="91440" bIns="45720" rtlCol="0">
            <a:noAutofit/>
          </a:bodyPr>
          <a:lstStyle/>
          <a:p>
            <a:pPr marL="0" indent="0">
              <a:lnSpc>
                <a:spcPct val="110000"/>
              </a:lnSpc>
              <a:buNone/>
            </a:pPr>
            <a:r>
              <a:rPr lang="en-US" dirty="0"/>
              <a:t>We can have Boolean functions with any number of variables:</a:t>
            </a:r>
          </a:p>
          <a:p>
            <a:pPr marL="0" indent="0">
              <a:lnSpc>
                <a:spcPct val="110000"/>
              </a:lnSpc>
              <a:buNone/>
            </a:pPr>
            <a:endParaRPr lang="en-US" dirty="0"/>
          </a:p>
          <a:p>
            <a:pPr marL="0" indent="0">
              <a:lnSpc>
                <a:spcPct val="110000"/>
              </a:lnSpc>
              <a:buNone/>
            </a:pPr>
            <a:r>
              <a:rPr lang="en-US" dirty="0"/>
              <a:t>For example, AND and OR generalize as expected:</a:t>
            </a:r>
          </a:p>
          <a:p>
            <a:pPr>
              <a:lnSpc>
                <a:spcPct val="110000"/>
              </a:lnSpc>
            </a:pPr>
            <a:endParaRPr lang="en-US" dirty="0"/>
          </a:p>
          <a:p>
            <a:pPr>
              <a:lnSpc>
                <a:spcPct val="110000"/>
              </a:lnSpc>
            </a:pPr>
            <a:endParaRPr lang="en-US" dirty="0"/>
          </a:p>
          <a:p>
            <a:pPr lvl="1">
              <a:lnSpc>
                <a:spcPct val="110000"/>
              </a:lnSpc>
            </a:pPr>
            <a:endParaRPr lang="en-US" dirty="0"/>
          </a:p>
        </p:txBody>
      </p:sp>
      <p:sp>
        <p:nvSpPr>
          <p:cNvPr id="10" name="Title 1">
            <a:extLst>
              <a:ext uri="{FF2B5EF4-FFF2-40B4-BE49-F238E27FC236}">
                <a16:creationId xmlns:a16="http://schemas.microsoft.com/office/drawing/2014/main" id="{0FC6F5D1-F141-DCFB-E1F4-190197C2D025}"/>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b="1" kern="1200" dirty="0">
                <a:solidFill>
                  <a:schemeClr val="tx1"/>
                </a:solidFill>
                <a:latin typeface="+mj-lt"/>
                <a:ea typeface="+mj-ea"/>
                <a:cs typeface="+mj-cs"/>
              </a:rPr>
              <a:t>Boolean functions of three+ variables</a:t>
            </a:r>
          </a:p>
        </p:txBody>
      </p:sp>
      <p:sp>
        <p:nvSpPr>
          <p:cNvPr id="11" name="Slide Number Placeholder 10">
            <a:extLst>
              <a:ext uri="{FF2B5EF4-FFF2-40B4-BE49-F238E27FC236}">
                <a16:creationId xmlns:a16="http://schemas.microsoft.com/office/drawing/2014/main" id="{32428A67-D175-EC68-8EA4-BDF0096638AF}"/>
              </a:ext>
            </a:extLst>
          </p:cNvPr>
          <p:cNvSpPr>
            <a:spLocks noGrp="1"/>
          </p:cNvSpPr>
          <p:nvPr>
            <p:ph type="sldNum" sz="quarter" idx="12"/>
          </p:nvPr>
        </p:nvSpPr>
        <p:spPr/>
        <p:txBody>
          <a:bodyPr/>
          <a:lstStyle/>
          <a:p>
            <a:fld id="{CC057153-B650-4DEB-B370-79DDCFDCE934}" type="slidenum">
              <a:rPr lang="en-US" smtClean="0"/>
              <a:t>17</a:t>
            </a:fld>
            <a:endParaRPr lang="en-US"/>
          </a:p>
        </p:txBody>
      </p:sp>
      <p:graphicFrame>
        <p:nvGraphicFramePr>
          <p:cNvPr id="4" name="Table 3">
            <a:extLst>
              <a:ext uri="{FF2B5EF4-FFF2-40B4-BE49-F238E27FC236}">
                <a16:creationId xmlns:a16="http://schemas.microsoft.com/office/drawing/2014/main" id="{635C4485-6B1F-9A4F-4FD7-D378149721F0}"/>
              </a:ext>
            </a:extLst>
          </p:cNvPr>
          <p:cNvGraphicFramePr>
            <a:graphicFrameLocks noGrp="1"/>
          </p:cNvGraphicFramePr>
          <p:nvPr>
            <p:extLst>
              <p:ext uri="{D42A27DB-BD31-4B8C-83A1-F6EECF244321}">
                <p14:modId xmlns:p14="http://schemas.microsoft.com/office/powerpoint/2010/main" val="3154513261"/>
              </p:ext>
            </p:extLst>
          </p:nvPr>
        </p:nvGraphicFramePr>
        <p:xfrm>
          <a:off x="1649256" y="3518316"/>
          <a:ext cx="7231645" cy="2791044"/>
        </p:xfrm>
        <a:graphic>
          <a:graphicData uri="http://schemas.openxmlformats.org/drawingml/2006/table">
            <a:tbl>
              <a:tblPr firstRow="1" bandRow="1">
                <a:tableStyleId>{00A15C55-8517-42AA-B614-E9B94910E393}</a:tableStyleId>
              </a:tblPr>
              <a:tblGrid>
                <a:gridCol w="1446329">
                  <a:extLst>
                    <a:ext uri="{9D8B030D-6E8A-4147-A177-3AD203B41FA5}">
                      <a16:colId xmlns:a16="http://schemas.microsoft.com/office/drawing/2014/main" val="1396284860"/>
                    </a:ext>
                  </a:extLst>
                </a:gridCol>
                <a:gridCol w="1446329">
                  <a:extLst>
                    <a:ext uri="{9D8B030D-6E8A-4147-A177-3AD203B41FA5}">
                      <a16:colId xmlns:a16="http://schemas.microsoft.com/office/drawing/2014/main" val="2466899368"/>
                    </a:ext>
                  </a:extLst>
                </a:gridCol>
                <a:gridCol w="1446329">
                  <a:extLst>
                    <a:ext uri="{9D8B030D-6E8A-4147-A177-3AD203B41FA5}">
                      <a16:colId xmlns:a16="http://schemas.microsoft.com/office/drawing/2014/main" val="1472037275"/>
                    </a:ext>
                  </a:extLst>
                </a:gridCol>
                <a:gridCol w="1446329">
                  <a:extLst>
                    <a:ext uri="{9D8B030D-6E8A-4147-A177-3AD203B41FA5}">
                      <a16:colId xmlns:a16="http://schemas.microsoft.com/office/drawing/2014/main" val="2766643732"/>
                    </a:ext>
                  </a:extLst>
                </a:gridCol>
                <a:gridCol w="1446329">
                  <a:extLst>
                    <a:ext uri="{9D8B030D-6E8A-4147-A177-3AD203B41FA5}">
                      <a16:colId xmlns:a16="http://schemas.microsoft.com/office/drawing/2014/main" val="265467823"/>
                    </a:ext>
                  </a:extLst>
                </a:gridCol>
              </a:tblGrid>
              <a:tr h="310116">
                <a:tc>
                  <a:txBody>
                    <a:bodyPr/>
                    <a:lstStyle/>
                    <a:p>
                      <a:pPr algn="ctr"/>
                      <a:r>
                        <a:rPr lang="en-US" sz="1200" dirty="0"/>
                        <a:t>X</a:t>
                      </a:r>
                    </a:p>
                  </a:txBody>
                  <a:tcPr/>
                </a:tc>
                <a:tc>
                  <a:txBody>
                    <a:bodyPr/>
                    <a:lstStyle/>
                    <a:p>
                      <a:pPr algn="ctr"/>
                      <a:r>
                        <a:rPr lang="en-US" sz="1200" dirty="0"/>
                        <a:t>Y</a:t>
                      </a:r>
                    </a:p>
                  </a:txBody>
                  <a:tcPr/>
                </a:tc>
                <a:tc>
                  <a:txBody>
                    <a:bodyPr/>
                    <a:lstStyle/>
                    <a:p>
                      <a:pPr algn="ctr"/>
                      <a:r>
                        <a:rPr lang="en-US" sz="1200" dirty="0"/>
                        <a:t>Z</a:t>
                      </a:r>
                    </a:p>
                  </a:txBody>
                  <a:tcPr/>
                </a:tc>
                <a:tc>
                  <a:txBody>
                    <a:bodyPr/>
                    <a:lstStyle/>
                    <a:p>
                      <a:pPr algn="ctr"/>
                      <a:r>
                        <a:rPr lang="en-US" sz="1200" dirty="0"/>
                        <a:t>AND(X,Y,Z)</a:t>
                      </a:r>
                    </a:p>
                  </a:txBody>
                  <a:tcPr/>
                </a:tc>
                <a:tc>
                  <a:txBody>
                    <a:bodyPr/>
                    <a:lstStyle/>
                    <a:p>
                      <a:pPr algn="ctr"/>
                      <a:r>
                        <a:rPr lang="en-US" sz="1200" dirty="0"/>
                        <a:t>OR(X,Y,Z)</a:t>
                      </a:r>
                    </a:p>
                  </a:txBody>
                  <a:tcPr/>
                </a:tc>
                <a:extLst>
                  <a:ext uri="{0D108BD9-81ED-4DB2-BD59-A6C34878D82A}">
                    <a16:rowId xmlns:a16="http://schemas.microsoft.com/office/drawing/2014/main" val="2131602632"/>
                  </a:ext>
                </a:extLst>
              </a:tr>
              <a:tr h="310116">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0</a:t>
                      </a:r>
                    </a:p>
                  </a:txBody>
                  <a:tcPr/>
                </a:tc>
                <a:extLst>
                  <a:ext uri="{0D108BD9-81ED-4DB2-BD59-A6C34878D82A}">
                    <a16:rowId xmlns:a16="http://schemas.microsoft.com/office/drawing/2014/main" val="614114445"/>
                  </a:ext>
                </a:extLst>
              </a:tr>
              <a:tr h="310116">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1</a:t>
                      </a:r>
                    </a:p>
                  </a:txBody>
                  <a:tcPr/>
                </a:tc>
                <a:tc>
                  <a:txBody>
                    <a:bodyPr/>
                    <a:lstStyle/>
                    <a:p>
                      <a:pPr algn="ctr"/>
                      <a:r>
                        <a:rPr lang="en-US" sz="1200" dirty="0"/>
                        <a:t>0</a:t>
                      </a:r>
                    </a:p>
                  </a:txBody>
                  <a:tcPr/>
                </a:tc>
                <a:tc>
                  <a:txBody>
                    <a:bodyPr/>
                    <a:lstStyle/>
                    <a:p>
                      <a:pPr algn="ctr"/>
                      <a:r>
                        <a:rPr lang="en-US" sz="1200" dirty="0"/>
                        <a:t>1</a:t>
                      </a:r>
                    </a:p>
                  </a:txBody>
                  <a:tcPr/>
                </a:tc>
                <a:extLst>
                  <a:ext uri="{0D108BD9-81ED-4DB2-BD59-A6C34878D82A}">
                    <a16:rowId xmlns:a16="http://schemas.microsoft.com/office/drawing/2014/main" val="3063228719"/>
                  </a:ext>
                </a:extLst>
              </a:tr>
              <a:tr h="310116">
                <a:tc>
                  <a:txBody>
                    <a:bodyPr/>
                    <a:lstStyle/>
                    <a:p>
                      <a:pPr algn="ctr"/>
                      <a:r>
                        <a:rPr lang="en-US" sz="1200" dirty="0"/>
                        <a:t>0</a:t>
                      </a:r>
                    </a:p>
                  </a:txBody>
                  <a:tcPr/>
                </a:tc>
                <a:tc>
                  <a:txBody>
                    <a:bodyPr/>
                    <a:lstStyle/>
                    <a:p>
                      <a:pPr algn="ctr"/>
                      <a:r>
                        <a:rPr lang="en-US" sz="1200" dirty="0"/>
                        <a:t>1</a:t>
                      </a:r>
                    </a:p>
                  </a:txBody>
                  <a:tcPr/>
                </a:tc>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1</a:t>
                      </a:r>
                    </a:p>
                  </a:txBody>
                  <a:tcPr/>
                </a:tc>
                <a:extLst>
                  <a:ext uri="{0D108BD9-81ED-4DB2-BD59-A6C34878D82A}">
                    <a16:rowId xmlns:a16="http://schemas.microsoft.com/office/drawing/2014/main" val="1068365532"/>
                  </a:ext>
                </a:extLst>
              </a:tr>
              <a:tr h="310116">
                <a:tc>
                  <a:txBody>
                    <a:bodyPr/>
                    <a:lstStyle/>
                    <a:p>
                      <a:pPr algn="ctr"/>
                      <a:r>
                        <a:rPr lang="en-US" sz="1200" dirty="0"/>
                        <a:t>0</a:t>
                      </a:r>
                    </a:p>
                  </a:txBody>
                  <a:tcPr/>
                </a:tc>
                <a:tc>
                  <a:txBody>
                    <a:bodyPr/>
                    <a:lstStyle/>
                    <a:p>
                      <a:pPr algn="ctr"/>
                      <a:r>
                        <a:rPr lang="en-US" sz="1200" dirty="0"/>
                        <a:t>1</a:t>
                      </a:r>
                    </a:p>
                  </a:txBody>
                  <a:tcPr/>
                </a:tc>
                <a:tc>
                  <a:txBody>
                    <a:bodyPr/>
                    <a:lstStyle/>
                    <a:p>
                      <a:pPr algn="ctr"/>
                      <a:r>
                        <a:rPr lang="en-US" sz="1200" dirty="0"/>
                        <a:t>1</a:t>
                      </a:r>
                    </a:p>
                  </a:txBody>
                  <a:tcPr/>
                </a:tc>
                <a:tc>
                  <a:txBody>
                    <a:bodyPr/>
                    <a:lstStyle/>
                    <a:p>
                      <a:pPr algn="ctr"/>
                      <a:r>
                        <a:rPr lang="en-US" sz="1200" dirty="0"/>
                        <a:t>0</a:t>
                      </a:r>
                    </a:p>
                  </a:txBody>
                  <a:tcPr/>
                </a:tc>
                <a:tc>
                  <a:txBody>
                    <a:bodyPr/>
                    <a:lstStyle/>
                    <a:p>
                      <a:pPr algn="ctr"/>
                      <a:r>
                        <a:rPr lang="en-US" sz="1200" dirty="0"/>
                        <a:t>1</a:t>
                      </a:r>
                    </a:p>
                  </a:txBody>
                  <a:tcPr/>
                </a:tc>
                <a:extLst>
                  <a:ext uri="{0D108BD9-81ED-4DB2-BD59-A6C34878D82A}">
                    <a16:rowId xmlns:a16="http://schemas.microsoft.com/office/drawing/2014/main" val="1316670216"/>
                  </a:ext>
                </a:extLst>
              </a:tr>
              <a:tr h="310116">
                <a:tc>
                  <a:txBody>
                    <a:bodyPr/>
                    <a:lstStyle/>
                    <a:p>
                      <a:pPr algn="ctr"/>
                      <a:r>
                        <a:rPr lang="en-US" sz="1200" dirty="0"/>
                        <a:t>1</a:t>
                      </a:r>
                    </a:p>
                  </a:txBody>
                  <a:tcPr/>
                </a:tc>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1</a:t>
                      </a:r>
                    </a:p>
                  </a:txBody>
                  <a:tcPr/>
                </a:tc>
                <a:extLst>
                  <a:ext uri="{0D108BD9-81ED-4DB2-BD59-A6C34878D82A}">
                    <a16:rowId xmlns:a16="http://schemas.microsoft.com/office/drawing/2014/main" val="1472130258"/>
                  </a:ext>
                </a:extLst>
              </a:tr>
              <a:tr h="310116">
                <a:tc>
                  <a:txBody>
                    <a:bodyPr/>
                    <a:lstStyle/>
                    <a:p>
                      <a:pPr algn="ctr"/>
                      <a:r>
                        <a:rPr lang="en-US" sz="1200" dirty="0"/>
                        <a:t>1</a:t>
                      </a:r>
                    </a:p>
                  </a:txBody>
                  <a:tcPr/>
                </a:tc>
                <a:tc>
                  <a:txBody>
                    <a:bodyPr/>
                    <a:lstStyle/>
                    <a:p>
                      <a:pPr algn="ctr"/>
                      <a:r>
                        <a:rPr lang="en-US" sz="1200" dirty="0"/>
                        <a:t>0</a:t>
                      </a:r>
                    </a:p>
                  </a:txBody>
                  <a:tcPr/>
                </a:tc>
                <a:tc>
                  <a:txBody>
                    <a:bodyPr/>
                    <a:lstStyle/>
                    <a:p>
                      <a:pPr algn="ctr"/>
                      <a:r>
                        <a:rPr lang="en-US" sz="1200" dirty="0"/>
                        <a:t>1</a:t>
                      </a:r>
                    </a:p>
                  </a:txBody>
                  <a:tcPr/>
                </a:tc>
                <a:tc>
                  <a:txBody>
                    <a:bodyPr/>
                    <a:lstStyle/>
                    <a:p>
                      <a:pPr algn="ctr"/>
                      <a:r>
                        <a:rPr lang="en-US" sz="1200" dirty="0"/>
                        <a:t>0</a:t>
                      </a:r>
                    </a:p>
                  </a:txBody>
                  <a:tcPr/>
                </a:tc>
                <a:tc>
                  <a:txBody>
                    <a:bodyPr/>
                    <a:lstStyle/>
                    <a:p>
                      <a:pPr algn="ctr"/>
                      <a:r>
                        <a:rPr lang="en-US" sz="1200" dirty="0"/>
                        <a:t>1</a:t>
                      </a:r>
                    </a:p>
                  </a:txBody>
                  <a:tcPr/>
                </a:tc>
                <a:extLst>
                  <a:ext uri="{0D108BD9-81ED-4DB2-BD59-A6C34878D82A}">
                    <a16:rowId xmlns:a16="http://schemas.microsoft.com/office/drawing/2014/main" val="1838910750"/>
                  </a:ext>
                </a:extLst>
              </a:tr>
              <a:tr h="310116">
                <a:tc>
                  <a:txBody>
                    <a:bodyPr/>
                    <a:lstStyle/>
                    <a:p>
                      <a:pPr algn="ctr"/>
                      <a:r>
                        <a:rPr lang="en-US" sz="1200" dirty="0"/>
                        <a:t>1</a:t>
                      </a:r>
                    </a:p>
                  </a:txBody>
                  <a:tcPr/>
                </a:tc>
                <a:tc>
                  <a:txBody>
                    <a:bodyPr/>
                    <a:lstStyle/>
                    <a:p>
                      <a:pPr algn="ctr"/>
                      <a:r>
                        <a:rPr lang="en-US" sz="1200" dirty="0"/>
                        <a:t>1</a:t>
                      </a:r>
                    </a:p>
                  </a:txBody>
                  <a:tcPr/>
                </a:tc>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1</a:t>
                      </a:r>
                    </a:p>
                  </a:txBody>
                  <a:tcPr/>
                </a:tc>
                <a:extLst>
                  <a:ext uri="{0D108BD9-81ED-4DB2-BD59-A6C34878D82A}">
                    <a16:rowId xmlns:a16="http://schemas.microsoft.com/office/drawing/2014/main" val="3298726595"/>
                  </a:ext>
                </a:extLst>
              </a:tr>
              <a:tr h="310116">
                <a:tc>
                  <a:txBody>
                    <a:bodyPr/>
                    <a:lstStyle/>
                    <a:p>
                      <a:pPr algn="ctr"/>
                      <a:r>
                        <a:rPr lang="en-US" sz="1200" dirty="0"/>
                        <a:t>1</a:t>
                      </a:r>
                    </a:p>
                  </a:txBody>
                  <a:tcPr/>
                </a:tc>
                <a:tc>
                  <a:txBody>
                    <a:bodyPr/>
                    <a:lstStyle/>
                    <a:p>
                      <a:pPr algn="ctr"/>
                      <a:r>
                        <a:rPr lang="en-US" sz="1200" dirty="0"/>
                        <a:t>1</a:t>
                      </a:r>
                    </a:p>
                  </a:txBody>
                  <a:tcPr/>
                </a:tc>
                <a:tc>
                  <a:txBody>
                    <a:bodyPr/>
                    <a:lstStyle/>
                    <a:p>
                      <a:pPr algn="ctr"/>
                      <a:r>
                        <a:rPr lang="en-US" sz="1200" dirty="0"/>
                        <a:t>1</a:t>
                      </a:r>
                    </a:p>
                  </a:txBody>
                  <a:tcPr/>
                </a:tc>
                <a:tc>
                  <a:txBody>
                    <a:bodyPr/>
                    <a:lstStyle/>
                    <a:p>
                      <a:pPr algn="ctr"/>
                      <a:r>
                        <a:rPr lang="en-US" sz="1200" dirty="0"/>
                        <a:t>1</a:t>
                      </a:r>
                    </a:p>
                  </a:txBody>
                  <a:tcPr/>
                </a:tc>
                <a:tc>
                  <a:txBody>
                    <a:bodyPr/>
                    <a:lstStyle/>
                    <a:p>
                      <a:pPr algn="ctr"/>
                      <a:r>
                        <a:rPr lang="en-US" sz="1200" dirty="0"/>
                        <a:t>1</a:t>
                      </a:r>
                    </a:p>
                  </a:txBody>
                  <a:tcPr/>
                </a:tc>
                <a:extLst>
                  <a:ext uri="{0D108BD9-81ED-4DB2-BD59-A6C34878D82A}">
                    <a16:rowId xmlns:a16="http://schemas.microsoft.com/office/drawing/2014/main" val="831370525"/>
                  </a:ext>
                </a:extLst>
              </a:tr>
            </a:tbl>
          </a:graphicData>
        </a:graphic>
      </p:graphicFrame>
    </p:spTree>
    <p:extLst>
      <p:ext uri="{BB962C8B-B14F-4D97-AF65-F5344CB8AC3E}">
        <p14:creationId xmlns:p14="http://schemas.microsoft.com/office/powerpoint/2010/main" val="2535622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39767-CF72-97BF-EC43-C6E9BB527E30}"/>
              </a:ext>
            </a:extLst>
          </p:cNvPr>
          <p:cNvSpPr>
            <a:spLocks noGrp="1"/>
          </p:cNvSpPr>
          <p:nvPr>
            <p:ph type="title"/>
          </p:nvPr>
        </p:nvSpPr>
        <p:spPr/>
        <p:txBody>
          <a:bodyPr/>
          <a:lstStyle/>
          <a:p>
            <a:r>
              <a:rPr lang="en-US" dirty="0"/>
              <a:t>Operator precedence</a:t>
            </a:r>
          </a:p>
        </p:txBody>
      </p:sp>
      <p:sp>
        <p:nvSpPr>
          <p:cNvPr id="3" name="Content Placeholder 2">
            <a:extLst>
              <a:ext uri="{FF2B5EF4-FFF2-40B4-BE49-F238E27FC236}">
                <a16:creationId xmlns:a16="http://schemas.microsoft.com/office/drawing/2014/main" id="{31E59C73-593F-55C9-3FF1-F08C2F8307A7}"/>
              </a:ext>
            </a:extLst>
          </p:cNvPr>
          <p:cNvSpPr>
            <a:spLocks noGrp="1"/>
          </p:cNvSpPr>
          <p:nvPr>
            <p:ph idx="1"/>
          </p:nvPr>
        </p:nvSpPr>
        <p:spPr/>
        <p:txBody>
          <a:bodyPr>
            <a:normAutofit/>
          </a:bodyPr>
          <a:lstStyle/>
          <a:p>
            <a:pPr marL="0" indent="0">
              <a:buNone/>
            </a:pPr>
            <a:r>
              <a:rPr lang="en-US" sz="2800" dirty="0"/>
              <a:t>2 + 3 * 5 = </a:t>
            </a:r>
          </a:p>
          <a:p>
            <a:pPr marL="0" indent="0">
              <a:buNone/>
            </a:pPr>
            <a:endParaRPr lang="en-US" sz="2800" dirty="0"/>
          </a:p>
          <a:p>
            <a:pPr marL="0" indent="0">
              <a:buNone/>
            </a:pPr>
            <a:r>
              <a:rPr lang="en-US" sz="2800" dirty="0"/>
              <a:t>(2 + 3) * 5 = </a:t>
            </a:r>
          </a:p>
        </p:txBody>
      </p:sp>
      <p:sp>
        <p:nvSpPr>
          <p:cNvPr id="4" name="Slide Number Placeholder 3">
            <a:extLst>
              <a:ext uri="{FF2B5EF4-FFF2-40B4-BE49-F238E27FC236}">
                <a16:creationId xmlns:a16="http://schemas.microsoft.com/office/drawing/2014/main" id="{1F8307C6-4310-C943-3F12-DA32C3F7D380}"/>
              </a:ext>
            </a:extLst>
          </p:cNvPr>
          <p:cNvSpPr>
            <a:spLocks noGrp="1"/>
          </p:cNvSpPr>
          <p:nvPr>
            <p:ph type="sldNum" sz="quarter" idx="12"/>
          </p:nvPr>
        </p:nvSpPr>
        <p:spPr/>
        <p:txBody>
          <a:bodyPr/>
          <a:lstStyle/>
          <a:p>
            <a:fld id="{CC057153-B650-4DEB-B370-79DDCFDCE934}" type="slidenum">
              <a:rPr lang="en-US" smtClean="0"/>
              <a:t>18</a:t>
            </a:fld>
            <a:endParaRPr lang="en-US"/>
          </a:p>
        </p:txBody>
      </p:sp>
    </p:spTree>
    <p:extLst>
      <p:ext uri="{BB962C8B-B14F-4D97-AF65-F5344CB8AC3E}">
        <p14:creationId xmlns:p14="http://schemas.microsoft.com/office/powerpoint/2010/main" val="2999563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677D9-EA3C-11F9-A82E-26CDFFE15B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28BD85-3866-9011-848D-6DB3CF6C3D7D}"/>
              </a:ext>
            </a:extLst>
          </p:cNvPr>
          <p:cNvSpPr>
            <a:spLocks noGrp="1"/>
          </p:cNvSpPr>
          <p:nvPr>
            <p:ph type="title"/>
          </p:nvPr>
        </p:nvSpPr>
        <p:spPr/>
        <p:txBody>
          <a:bodyPr/>
          <a:lstStyle/>
          <a:p>
            <a:r>
              <a:rPr lang="en-US" dirty="0"/>
              <a:t>Operator precedence</a:t>
            </a:r>
          </a:p>
        </p:txBody>
      </p:sp>
      <p:sp>
        <p:nvSpPr>
          <p:cNvPr id="3" name="Content Placeholder 2">
            <a:extLst>
              <a:ext uri="{FF2B5EF4-FFF2-40B4-BE49-F238E27FC236}">
                <a16:creationId xmlns:a16="http://schemas.microsoft.com/office/drawing/2014/main" id="{5223665A-4EA8-3E08-9211-EC6B1E5CAA0E}"/>
              </a:ext>
            </a:extLst>
          </p:cNvPr>
          <p:cNvSpPr>
            <a:spLocks noGrp="1"/>
          </p:cNvSpPr>
          <p:nvPr>
            <p:ph idx="1"/>
          </p:nvPr>
        </p:nvSpPr>
        <p:spPr/>
        <p:txBody>
          <a:bodyPr>
            <a:normAutofit/>
          </a:bodyPr>
          <a:lstStyle/>
          <a:p>
            <a:pPr marL="0" indent="0">
              <a:buNone/>
            </a:pPr>
            <a:r>
              <a:rPr lang="en-US" sz="2800" dirty="0"/>
              <a:t>2 + 3 * 5 = 17</a:t>
            </a:r>
          </a:p>
          <a:p>
            <a:pPr marL="0" indent="0">
              <a:buNone/>
            </a:pPr>
            <a:endParaRPr lang="en-US" sz="2800" dirty="0"/>
          </a:p>
          <a:p>
            <a:pPr marL="0" indent="0">
              <a:buNone/>
            </a:pPr>
            <a:r>
              <a:rPr lang="en-US" sz="2800" dirty="0"/>
              <a:t>(2 + 3) * 5 = 25</a:t>
            </a:r>
          </a:p>
        </p:txBody>
      </p:sp>
      <p:sp>
        <p:nvSpPr>
          <p:cNvPr id="4" name="Slide Number Placeholder 3">
            <a:extLst>
              <a:ext uri="{FF2B5EF4-FFF2-40B4-BE49-F238E27FC236}">
                <a16:creationId xmlns:a16="http://schemas.microsoft.com/office/drawing/2014/main" id="{FA54A974-A6DB-E992-F204-DE56EE772221}"/>
              </a:ext>
            </a:extLst>
          </p:cNvPr>
          <p:cNvSpPr>
            <a:spLocks noGrp="1"/>
          </p:cNvSpPr>
          <p:nvPr>
            <p:ph type="sldNum" sz="quarter" idx="12"/>
          </p:nvPr>
        </p:nvSpPr>
        <p:spPr/>
        <p:txBody>
          <a:bodyPr/>
          <a:lstStyle/>
          <a:p>
            <a:fld id="{CC057153-B650-4DEB-B370-79DDCFDCE934}" type="slidenum">
              <a:rPr lang="en-US" smtClean="0"/>
              <a:t>19</a:t>
            </a:fld>
            <a:endParaRPr lang="en-US"/>
          </a:p>
        </p:txBody>
      </p:sp>
    </p:spTree>
    <p:extLst>
      <p:ext uri="{BB962C8B-B14F-4D97-AF65-F5344CB8AC3E}">
        <p14:creationId xmlns:p14="http://schemas.microsoft.com/office/powerpoint/2010/main" val="734236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69287-A737-ACF2-3B55-BCA92A5CCC4F}"/>
              </a:ext>
            </a:extLst>
          </p:cNvPr>
          <p:cNvSpPr>
            <a:spLocks noGrp="1"/>
          </p:cNvSpPr>
          <p:nvPr>
            <p:ph type="title"/>
          </p:nvPr>
        </p:nvSpPr>
        <p:spPr/>
        <p:txBody>
          <a:bodyPr/>
          <a:lstStyle/>
          <a:p>
            <a:r>
              <a:rPr lang="en-US" dirty="0"/>
              <a:t>Admin</a:t>
            </a:r>
          </a:p>
        </p:txBody>
      </p:sp>
      <p:sp>
        <p:nvSpPr>
          <p:cNvPr id="3" name="Content Placeholder 2">
            <a:extLst>
              <a:ext uri="{FF2B5EF4-FFF2-40B4-BE49-F238E27FC236}">
                <a16:creationId xmlns:a16="http://schemas.microsoft.com/office/drawing/2014/main" id="{1102F4AE-760C-D098-5A8A-9BC653E6F09B}"/>
              </a:ext>
            </a:extLst>
          </p:cNvPr>
          <p:cNvSpPr>
            <a:spLocks noGrp="1"/>
          </p:cNvSpPr>
          <p:nvPr>
            <p:ph idx="1"/>
          </p:nvPr>
        </p:nvSpPr>
        <p:spPr/>
        <p:txBody>
          <a:bodyPr>
            <a:normAutofit/>
          </a:bodyPr>
          <a:lstStyle/>
          <a:p>
            <a:pPr marL="0" indent="0">
              <a:buNone/>
            </a:pPr>
            <a:r>
              <a:rPr lang="en-US" sz="3200" dirty="0"/>
              <a:t>How is Assignment 1 going?</a:t>
            </a:r>
          </a:p>
          <a:p>
            <a:pPr marL="0" indent="0">
              <a:buNone/>
            </a:pPr>
            <a:endParaRPr lang="en-US" sz="3200" dirty="0"/>
          </a:p>
          <a:p>
            <a:pPr marL="0" indent="0">
              <a:buNone/>
            </a:pPr>
            <a:endParaRPr lang="en-US" sz="3200" dirty="0"/>
          </a:p>
        </p:txBody>
      </p:sp>
      <p:sp>
        <p:nvSpPr>
          <p:cNvPr id="4" name="Slide Number Placeholder 3">
            <a:extLst>
              <a:ext uri="{FF2B5EF4-FFF2-40B4-BE49-F238E27FC236}">
                <a16:creationId xmlns:a16="http://schemas.microsoft.com/office/drawing/2014/main" id="{0B6A0EB8-426D-94DA-7ABE-6E817E6774B4}"/>
              </a:ext>
            </a:extLst>
          </p:cNvPr>
          <p:cNvSpPr>
            <a:spLocks noGrp="1"/>
          </p:cNvSpPr>
          <p:nvPr>
            <p:ph type="sldNum" sz="quarter" idx="12"/>
          </p:nvPr>
        </p:nvSpPr>
        <p:spPr/>
        <p:txBody>
          <a:bodyPr/>
          <a:lstStyle/>
          <a:p>
            <a:fld id="{CC057153-B650-4DEB-B370-79DDCFDCE934}" type="slidenum">
              <a:rPr lang="en-US" smtClean="0"/>
              <a:t>2</a:t>
            </a:fld>
            <a:endParaRPr lang="en-US"/>
          </a:p>
        </p:txBody>
      </p:sp>
    </p:spTree>
    <p:extLst>
      <p:ext uri="{BB962C8B-B14F-4D97-AF65-F5344CB8AC3E}">
        <p14:creationId xmlns:p14="http://schemas.microsoft.com/office/powerpoint/2010/main" val="3826177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7EF0F-E249-C209-FE14-76BEF6F99147}"/>
              </a:ext>
            </a:extLst>
          </p:cNvPr>
          <p:cNvSpPr>
            <a:spLocks noGrp="1"/>
          </p:cNvSpPr>
          <p:nvPr>
            <p:ph type="title"/>
          </p:nvPr>
        </p:nvSpPr>
        <p:spPr/>
        <p:txBody>
          <a:bodyPr/>
          <a:lstStyle/>
          <a:p>
            <a:r>
              <a:rPr lang="en-US" dirty="0"/>
              <a:t>Boolean operator precedence</a:t>
            </a:r>
          </a:p>
        </p:txBody>
      </p:sp>
      <p:sp>
        <p:nvSpPr>
          <p:cNvPr id="3" name="Content Placeholder 2">
            <a:extLst>
              <a:ext uri="{FF2B5EF4-FFF2-40B4-BE49-F238E27FC236}">
                <a16:creationId xmlns:a16="http://schemas.microsoft.com/office/drawing/2014/main" id="{5D17EF8B-7139-2C48-6F4E-F71FB60209DC}"/>
              </a:ext>
            </a:extLst>
          </p:cNvPr>
          <p:cNvSpPr>
            <a:spLocks noGrp="1"/>
          </p:cNvSpPr>
          <p:nvPr>
            <p:ph idx="1"/>
          </p:nvPr>
        </p:nvSpPr>
        <p:spPr/>
        <p:txBody>
          <a:bodyPr>
            <a:normAutofit/>
          </a:bodyPr>
          <a:lstStyle/>
          <a:p>
            <a:pPr marL="0" indent="0">
              <a:buNone/>
            </a:pPr>
            <a:r>
              <a:rPr lang="en-US" sz="3600" dirty="0"/>
              <a:t>1 ∨ 1 ∧ 0 = </a:t>
            </a:r>
          </a:p>
          <a:p>
            <a:pPr marL="0" indent="0">
              <a:buNone/>
            </a:pPr>
            <a:endParaRPr lang="en-US" sz="3600" dirty="0"/>
          </a:p>
          <a:p>
            <a:pPr marL="0" indent="0">
              <a:buNone/>
            </a:pPr>
            <a:r>
              <a:rPr lang="en-US" sz="3600" dirty="0"/>
              <a:t>¬0 ∧ 0 = </a:t>
            </a:r>
          </a:p>
          <a:p>
            <a:pPr marL="0" indent="0">
              <a:buNone/>
            </a:pPr>
            <a:endParaRPr lang="en-US" sz="3600" dirty="0"/>
          </a:p>
          <a:p>
            <a:pPr marL="0" indent="0">
              <a:buNone/>
            </a:pPr>
            <a:r>
              <a:rPr lang="en-US" sz="3600" dirty="0"/>
              <a:t> </a:t>
            </a:r>
          </a:p>
        </p:txBody>
      </p:sp>
      <p:sp>
        <p:nvSpPr>
          <p:cNvPr id="4" name="Slide Number Placeholder 3">
            <a:extLst>
              <a:ext uri="{FF2B5EF4-FFF2-40B4-BE49-F238E27FC236}">
                <a16:creationId xmlns:a16="http://schemas.microsoft.com/office/drawing/2014/main" id="{2A779A7A-B453-EFF9-3431-40C8BBA85B3F}"/>
              </a:ext>
            </a:extLst>
          </p:cNvPr>
          <p:cNvSpPr>
            <a:spLocks noGrp="1"/>
          </p:cNvSpPr>
          <p:nvPr>
            <p:ph type="sldNum" sz="quarter" idx="12"/>
          </p:nvPr>
        </p:nvSpPr>
        <p:spPr/>
        <p:txBody>
          <a:bodyPr/>
          <a:lstStyle/>
          <a:p>
            <a:fld id="{CC057153-B650-4DEB-B370-79DDCFDCE934}" type="slidenum">
              <a:rPr lang="en-US" smtClean="0"/>
              <a:t>20</a:t>
            </a:fld>
            <a:endParaRPr lang="en-US"/>
          </a:p>
        </p:txBody>
      </p:sp>
    </p:spTree>
    <p:extLst>
      <p:ext uri="{BB962C8B-B14F-4D97-AF65-F5344CB8AC3E}">
        <p14:creationId xmlns:p14="http://schemas.microsoft.com/office/powerpoint/2010/main" val="2276246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BC383-0E0C-9936-A89F-050F09652A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4C3E19-F68D-E072-19B4-DEF591F6DB22}"/>
              </a:ext>
            </a:extLst>
          </p:cNvPr>
          <p:cNvSpPr>
            <a:spLocks noGrp="1"/>
          </p:cNvSpPr>
          <p:nvPr>
            <p:ph type="title"/>
          </p:nvPr>
        </p:nvSpPr>
        <p:spPr/>
        <p:txBody>
          <a:bodyPr/>
          <a:lstStyle/>
          <a:p>
            <a:r>
              <a:rPr lang="en-US" dirty="0"/>
              <a:t>Boolean operator precedence</a:t>
            </a:r>
          </a:p>
        </p:txBody>
      </p:sp>
      <p:sp>
        <p:nvSpPr>
          <p:cNvPr id="3" name="Content Placeholder 2">
            <a:extLst>
              <a:ext uri="{FF2B5EF4-FFF2-40B4-BE49-F238E27FC236}">
                <a16:creationId xmlns:a16="http://schemas.microsoft.com/office/drawing/2014/main" id="{32BEE769-637F-BCD5-D61B-4AFEA688FF0F}"/>
              </a:ext>
            </a:extLst>
          </p:cNvPr>
          <p:cNvSpPr>
            <a:spLocks noGrp="1"/>
          </p:cNvSpPr>
          <p:nvPr>
            <p:ph idx="1"/>
          </p:nvPr>
        </p:nvSpPr>
        <p:spPr>
          <a:xfrm>
            <a:off x="612647" y="1715532"/>
            <a:ext cx="4522061" cy="4593828"/>
          </a:xfrm>
        </p:spPr>
        <p:txBody>
          <a:bodyPr>
            <a:normAutofit/>
          </a:bodyPr>
          <a:lstStyle/>
          <a:p>
            <a:pPr marL="0" indent="0">
              <a:buNone/>
            </a:pPr>
            <a:r>
              <a:rPr lang="en-US" sz="3600" dirty="0"/>
              <a:t>1 ∨ 1 ∧ 0 = 1</a:t>
            </a:r>
          </a:p>
          <a:p>
            <a:pPr marL="0" indent="0">
              <a:buNone/>
            </a:pPr>
            <a:endParaRPr lang="en-US" sz="3600" dirty="0"/>
          </a:p>
          <a:p>
            <a:pPr marL="0" indent="0">
              <a:buNone/>
            </a:pPr>
            <a:r>
              <a:rPr lang="en-US" sz="3600" dirty="0"/>
              <a:t>¬0 ∧ 0 = 0</a:t>
            </a:r>
          </a:p>
        </p:txBody>
      </p:sp>
      <p:sp>
        <p:nvSpPr>
          <p:cNvPr id="4" name="Slide Number Placeholder 3">
            <a:extLst>
              <a:ext uri="{FF2B5EF4-FFF2-40B4-BE49-F238E27FC236}">
                <a16:creationId xmlns:a16="http://schemas.microsoft.com/office/drawing/2014/main" id="{4ABB0B3D-AED4-72A6-B66D-35287B1FCC78}"/>
              </a:ext>
            </a:extLst>
          </p:cNvPr>
          <p:cNvSpPr>
            <a:spLocks noGrp="1"/>
          </p:cNvSpPr>
          <p:nvPr>
            <p:ph type="sldNum" sz="quarter" idx="12"/>
          </p:nvPr>
        </p:nvSpPr>
        <p:spPr/>
        <p:txBody>
          <a:bodyPr/>
          <a:lstStyle/>
          <a:p>
            <a:fld id="{CC057153-B650-4DEB-B370-79DDCFDCE934}" type="slidenum">
              <a:rPr lang="en-US" smtClean="0"/>
              <a:t>21</a:t>
            </a:fld>
            <a:endParaRPr lang="en-US"/>
          </a:p>
        </p:txBody>
      </p:sp>
      <p:sp>
        <p:nvSpPr>
          <p:cNvPr id="5" name="TextBox 4">
            <a:extLst>
              <a:ext uri="{FF2B5EF4-FFF2-40B4-BE49-F238E27FC236}">
                <a16:creationId xmlns:a16="http://schemas.microsoft.com/office/drawing/2014/main" id="{B70C4109-2685-12F8-2F9A-5070E06275CB}"/>
              </a:ext>
            </a:extLst>
          </p:cNvPr>
          <p:cNvSpPr txBox="1"/>
          <p:nvPr/>
        </p:nvSpPr>
        <p:spPr>
          <a:xfrm>
            <a:off x="4290576" y="1412060"/>
            <a:ext cx="3939092" cy="461665"/>
          </a:xfrm>
          <a:prstGeom prst="rect">
            <a:avLst/>
          </a:prstGeom>
          <a:noFill/>
        </p:spPr>
        <p:txBody>
          <a:bodyPr wrap="none" rtlCol="0">
            <a:spAutoFit/>
          </a:bodyPr>
          <a:lstStyle/>
          <a:p>
            <a:r>
              <a:rPr lang="en-US" sz="2400" dirty="0"/>
              <a:t>Most common convention:</a:t>
            </a:r>
          </a:p>
        </p:txBody>
      </p:sp>
      <p:sp>
        <p:nvSpPr>
          <p:cNvPr id="7" name="TextBox 6">
            <a:extLst>
              <a:ext uri="{FF2B5EF4-FFF2-40B4-BE49-F238E27FC236}">
                <a16:creationId xmlns:a16="http://schemas.microsoft.com/office/drawing/2014/main" id="{A2A75833-C159-8CAA-70DA-FF6309AAE90B}"/>
              </a:ext>
            </a:extLst>
          </p:cNvPr>
          <p:cNvSpPr txBox="1"/>
          <p:nvPr/>
        </p:nvSpPr>
        <p:spPr>
          <a:xfrm>
            <a:off x="7057294" y="4600877"/>
            <a:ext cx="3907416" cy="369332"/>
          </a:xfrm>
          <a:prstGeom prst="rect">
            <a:avLst/>
          </a:prstGeom>
          <a:noFill/>
        </p:spPr>
        <p:txBody>
          <a:bodyPr wrap="none" rtlCol="0">
            <a:spAutoFit/>
          </a:bodyPr>
          <a:lstStyle/>
          <a:p>
            <a:r>
              <a:rPr lang="en-US" dirty="0"/>
              <a:t>lowest precedence (happens later)</a:t>
            </a:r>
          </a:p>
        </p:txBody>
      </p:sp>
      <p:sp>
        <p:nvSpPr>
          <p:cNvPr id="8" name="TextBox 7">
            <a:extLst>
              <a:ext uri="{FF2B5EF4-FFF2-40B4-BE49-F238E27FC236}">
                <a16:creationId xmlns:a16="http://schemas.microsoft.com/office/drawing/2014/main" id="{3B7E59D6-4C5B-1F45-16A8-FE4A3C1AA6C1}"/>
              </a:ext>
            </a:extLst>
          </p:cNvPr>
          <p:cNvSpPr txBox="1"/>
          <p:nvPr/>
        </p:nvSpPr>
        <p:spPr>
          <a:xfrm>
            <a:off x="7057294" y="2010282"/>
            <a:ext cx="3933641" cy="369332"/>
          </a:xfrm>
          <a:prstGeom prst="rect">
            <a:avLst/>
          </a:prstGeom>
          <a:noFill/>
        </p:spPr>
        <p:txBody>
          <a:bodyPr wrap="none" rtlCol="0">
            <a:spAutoFit/>
          </a:bodyPr>
          <a:lstStyle/>
          <a:p>
            <a:r>
              <a:rPr lang="en-US" dirty="0"/>
              <a:t>highest precedence (happens first)</a:t>
            </a:r>
          </a:p>
        </p:txBody>
      </p:sp>
      <p:sp>
        <p:nvSpPr>
          <p:cNvPr id="10" name="TextBox 9">
            <a:extLst>
              <a:ext uri="{FF2B5EF4-FFF2-40B4-BE49-F238E27FC236}">
                <a16:creationId xmlns:a16="http://schemas.microsoft.com/office/drawing/2014/main" id="{0B3A705A-EEE8-9645-428F-28FFB502E1CD}"/>
              </a:ext>
            </a:extLst>
          </p:cNvPr>
          <p:cNvSpPr txBox="1"/>
          <p:nvPr/>
        </p:nvSpPr>
        <p:spPr>
          <a:xfrm>
            <a:off x="5180496" y="2338025"/>
            <a:ext cx="6098344" cy="1754326"/>
          </a:xfrm>
          <a:prstGeom prst="rect">
            <a:avLst/>
          </a:prstGeom>
          <a:noFill/>
        </p:spPr>
        <p:txBody>
          <a:bodyPr wrap="square">
            <a:spAutoFit/>
          </a:bodyPr>
          <a:lstStyle/>
          <a:p>
            <a:r>
              <a:rPr lang="en-US" sz="3600" dirty="0"/>
              <a:t>¬</a:t>
            </a:r>
          </a:p>
          <a:p>
            <a:r>
              <a:rPr lang="en-US" sz="3600" dirty="0"/>
              <a:t>∧</a:t>
            </a:r>
          </a:p>
          <a:p>
            <a:r>
              <a:rPr lang="en-US" sz="3600" dirty="0"/>
              <a:t>∨</a:t>
            </a:r>
          </a:p>
        </p:txBody>
      </p:sp>
    </p:spTree>
    <p:extLst>
      <p:ext uri="{BB962C8B-B14F-4D97-AF65-F5344CB8AC3E}">
        <p14:creationId xmlns:p14="http://schemas.microsoft.com/office/powerpoint/2010/main" val="3601197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D25E1-B123-2E32-4398-E69746AB25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68BF0C-33D6-D35B-49E0-F008836F43A5}"/>
              </a:ext>
            </a:extLst>
          </p:cNvPr>
          <p:cNvSpPr>
            <a:spLocks noGrp="1"/>
          </p:cNvSpPr>
          <p:nvPr>
            <p:ph type="title"/>
          </p:nvPr>
        </p:nvSpPr>
        <p:spPr/>
        <p:txBody>
          <a:bodyPr/>
          <a:lstStyle/>
          <a:p>
            <a:r>
              <a:rPr lang="en-US" dirty="0"/>
              <a:t>Boolean operator precedence: use </a:t>
            </a:r>
            <a:r>
              <a:rPr lang="en-US" dirty="0" err="1"/>
              <a:t>parens</a:t>
            </a:r>
            <a:endParaRPr lang="en-US" dirty="0"/>
          </a:p>
        </p:txBody>
      </p:sp>
      <p:sp>
        <p:nvSpPr>
          <p:cNvPr id="3" name="Content Placeholder 2">
            <a:extLst>
              <a:ext uri="{FF2B5EF4-FFF2-40B4-BE49-F238E27FC236}">
                <a16:creationId xmlns:a16="http://schemas.microsoft.com/office/drawing/2014/main" id="{03EAB84A-383D-60AC-534D-43D2928FCD2B}"/>
              </a:ext>
            </a:extLst>
          </p:cNvPr>
          <p:cNvSpPr>
            <a:spLocks noGrp="1"/>
          </p:cNvSpPr>
          <p:nvPr>
            <p:ph idx="1"/>
          </p:nvPr>
        </p:nvSpPr>
        <p:spPr>
          <a:xfrm>
            <a:off x="612647" y="1715532"/>
            <a:ext cx="4522061" cy="4593828"/>
          </a:xfrm>
        </p:spPr>
        <p:txBody>
          <a:bodyPr>
            <a:normAutofit/>
          </a:bodyPr>
          <a:lstStyle/>
          <a:p>
            <a:pPr marL="0" indent="0">
              <a:buNone/>
            </a:pPr>
            <a:r>
              <a:rPr lang="en-US" sz="3600" dirty="0"/>
              <a:t>(1 ∨ 1) ∧ 0 = 0</a:t>
            </a:r>
          </a:p>
          <a:p>
            <a:pPr marL="0" indent="0">
              <a:buNone/>
            </a:pPr>
            <a:endParaRPr lang="en-US" sz="3600" dirty="0"/>
          </a:p>
          <a:p>
            <a:pPr marL="0" indent="0">
              <a:buNone/>
            </a:pPr>
            <a:r>
              <a:rPr lang="en-US" sz="3600" dirty="0"/>
              <a:t>¬(0 ∧ 0) = 1</a:t>
            </a:r>
          </a:p>
          <a:p>
            <a:pPr marL="0" indent="0">
              <a:buNone/>
            </a:pPr>
            <a:endParaRPr lang="en-US" sz="3600" dirty="0"/>
          </a:p>
          <a:p>
            <a:pPr marL="0" indent="0">
              <a:buNone/>
            </a:pPr>
            <a:r>
              <a:rPr lang="en-US" sz="3600" dirty="0"/>
              <a:t> </a:t>
            </a:r>
          </a:p>
        </p:txBody>
      </p:sp>
      <p:sp>
        <p:nvSpPr>
          <p:cNvPr id="4" name="Slide Number Placeholder 3">
            <a:extLst>
              <a:ext uri="{FF2B5EF4-FFF2-40B4-BE49-F238E27FC236}">
                <a16:creationId xmlns:a16="http://schemas.microsoft.com/office/drawing/2014/main" id="{47CEFFCA-E2B5-4CD9-5E32-5CA973DA2D4D}"/>
              </a:ext>
            </a:extLst>
          </p:cNvPr>
          <p:cNvSpPr>
            <a:spLocks noGrp="1"/>
          </p:cNvSpPr>
          <p:nvPr>
            <p:ph type="sldNum" sz="quarter" idx="12"/>
          </p:nvPr>
        </p:nvSpPr>
        <p:spPr/>
        <p:txBody>
          <a:bodyPr/>
          <a:lstStyle/>
          <a:p>
            <a:fld id="{CC057153-B650-4DEB-B370-79DDCFDCE934}" type="slidenum">
              <a:rPr lang="en-US" smtClean="0"/>
              <a:t>22</a:t>
            </a:fld>
            <a:endParaRPr lang="en-US"/>
          </a:p>
        </p:txBody>
      </p:sp>
      <p:sp>
        <p:nvSpPr>
          <p:cNvPr id="5" name="TextBox 4">
            <a:extLst>
              <a:ext uri="{FF2B5EF4-FFF2-40B4-BE49-F238E27FC236}">
                <a16:creationId xmlns:a16="http://schemas.microsoft.com/office/drawing/2014/main" id="{A373F7DE-DA9D-12B0-CD37-8EE9A4A6FD83}"/>
              </a:ext>
            </a:extLst>
          </p:cNvPr>
          <p:cNvSpPr txBox="1"/>
          <p:nvPr/>
        </p:nvSpPr>
        <p:spPr>
          <a:xfrm>
            <a:off x="4290576" y="1412060"/>
            <a:ext cx="3939092" cy="461665"/>
          </a:xfrm>
          <a:prstGeom prst="rect">
            <a:avLst/>
          </a:prstGeom>
          <a:noFill/>
        </p:spPr>
        <p:txBody>
          <a:bodyPr wrap="none" rtlCol="0">
            <a:spAutoFit/>
          </a:bodyPr>
          <a:lstStyle/>
          <a:p>
            <a:r>
              <a:rPr lang="en-US" sz="2400" dirty="0"/>
              <a:t>Most common convention:</a:t>
            </a:r>
          </a:p>
        </p:txBody>
      </p:sp>
      <p:sp>
        <p:nvSpPr>
          <p:cNvPr id="7" name="TextBox 6">
            <a:extLst>
              <a:ext uri="{FF2B5EF4-FFF2-40B4-BE49-F238E27FC236}">
                <a16:creationId xmlns:a16="http://schemas.microsoft.com/office/drawing/2014/main" id="{684EC415-C0B4-0D0E-4D38-792B35D9BA0B}"/>
              </a:ext>
            </a:extLst>
          </p:cNvPr>
          <p:cNvSpPr txBox="1"/>
          <p:nvPr/>
        </p:nvSpPr>
        <p:spPr>
          <a:xfrm>
            <a:off x="7057294" y="4600877"/>
            <a:ext cx="3907416" cy="369332"/>
          </a:xfrm>
          <a:prstGeom prst="rect">
            <a:avLst/>
          </a:prstGeom>
          <a:noFill/>
        </p:spPr>
        <p:txBody>
          <a:bodyPr wrap="none" rtlCol="0">
            <a:spAutoFit/>
          </a:bodyPr>
          <a:lstStyle/>
          <a:p>
            <a:r>
              <a:rPr lang="en-US" dirty="0"/>
              <a:t>lowest precedence (happens later)</a:t>
            </a:r>
          </a:p>
        </p:txBody>
      </p:sp>
      <p:sp>
        <p:nvSpPr>
          <p:cNvPr id="8" name="TextBox 7">
            <a:extLst>
              <a:ext uri="{FF2B5EF4-FFF2-40B4-BE49-F238E27FC236}">
                <a16:creationId xmlns:a16="http://schemas.microsoft.com/office/drawing/2014/main" id="{02D756F6-69A1-090B-12A0-F4E099C38E06}"/>
              </a:ext>
            </a:extLst>
          </p:cNvPr>
          <p:cNvSpPr txBox="1"/>
          <p:nvPr/>
        </p:nvSpPr>
        <p:spPr>
          <a:xfrm>
            <a:off x="7057294" y="2010282"/>
            <a:ext cx="3933641" cy="369332"/>
          </a:xfrm>
          <a:prstGeom prst="rect">
            <a:avLst/>
          </a:prstGeom>
          <a:noFill/>
        </p:spPr>
        <p:txBody>
          <a:bodyPr wrap="none" rtlCol="0">
            <a:spAutoFit/>
          </a:bodyPr>
          <a:lstStyle/>
          <a:p>
            <a:r>
              <a:rPr lang="en-US" dirty="0"/>
              <a:t>highest precedence (happens first)</a:t>
            </a:r>
          </a:p>
        </p:txBody>
      </p:sp>
      <p:sp>
        <p:nvSpPr>
          <p:cNvPr id="10" name="TextBox 9">
            <a:extLst>
              <a:ext uri="{FF2B5EF4-FFF2-40B4-BE49-F238E27FC236}">
                <a16:creationId xmlns:a16="http://schemas.microsoft.com/office/drawing/2014/main" id="{6424BD21-F2EF-4CB2-236D-CFD8D12552DA}"/>
              </a:ext>
            </a:extLst>
          </p:cNvPr>
          <p:cNvSpPr txBox="1"/>
          <p:nvPr/>
        </p:nvSpPr>
        <p:spPr>
          <a:xfrm>
            <a:off x="5180496" y="2338025"/>
            <a:ext cx="6098344" cy="2308324"/>
          </a:xfrm>
          <a:prstGeom prst="rect">
            <a:avLst/>
          </a:prstGeom>
          <a:noFill/>
        </p:spPr>
        <p:txBody>
          <a:bodyPr wrap="square">
            <a:spAutoFit/>
          </a:bodyPr>
          <a:lstStyle/>
          <a:p>
            <a:r>
              <a:rPr lang="en-US" sz="3600" dirty="0"/>
              <a:t>()</a:t>
            </a:r>
            <a:br>
              <a:rPr lang="en-US" sz="3600" dirty="0"/>
            </a:br>
            <a:r>
              <a:rPr lang="en-US" sz="3600" dirty="0"/>
              <a:t>¬</a:t>
            </a:r>
          </a:p>
          <a:p>
            <a:r>
              <a:rPr lang="en-US" sz="3600" dirty="0"/>
              <a:t>∧</a:t>
            </a:r>
          </a:p>
          <a:p>
            <a:r>
              <a:rPr lang="en-US" sz="3600" dirty="0"/>
              <a:t>∨</a:t>
            </a:r>
          </a:p>
        </p:txBody>
      </p:sp>
      <p:sp>
        <p:nvSpPr>
          <p:cNvPr id="6" name="TextBox 5">
            <a:extLst>
              <a:ext uri="{FF2B5EF4-FFF2-40B4-BE49-F238E27FC236}">
                <a16:creationId xmlns:a16="http://schemas.microsoft.com/office/drawing/2014/main" id="{329440EF-665B-B17A-E0C9-63C1C9B9341C}"/>
              </a:ext>
            </a:extLst>
          </p:cNvPr>
          <p:cNvSpPr txBox="1"/>
          <p:nvPr/>
        </p:nvSpPr>
        <p:spPr>
          <a:xfrm>
            <a:off x="3418449" y="5725551"/>
            <a:ext cx="2134559" cy="369332"/>
          </a:xfrm>
          <a:prstGeom prst="rect">
            <a:avLst/>
          </a:prstGeom>
          <a:noFill/>
        </p:spPr>
        <p:txBody>
          <a:bodyPr wrap="none" rtlCol="0">
            <a:spAutoFit/>
          </a:bodyPr>
          <a:lstStyle/>
          <a:p>
            <a:r>
              <a:rPr lang="en-US" dirty="0"/>
              <a:t>Programming lang</a:t>
            </a:r>
          </a:p>
        </p:txBody>
      </p:sp>
    </p:spTree>
    <p:extLst>
      <p:ext uri="{BB962C8B-B14F-4D97-AF65-F5344CB8AC3E}">
        <p14:creationId xmlns:p14="http://schemas.microsoft.com/office/powerpoint/2010/main" val="20404621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D7383-BA2C-C00E-81BC-231AC291BBF7}"/>
              </a:ext>
            </a:extLst>
          </p:cNvPr>
          <p:cNvSpPr>
            <a:spLocks noGrp="1"/>
          </p:cNvSpPr>
          <p:nvPr>
            <p:ph type="title"/>
          </p:nvPr>
        </p:nvSpPr>
        <p:spPr/>
        <p:txBody>
          <a:bodyPr/>
          <a:lstStyle/>
          <a:p>
            <a:r>
              <a:rPr lang="en-US" dirty="0"/>
              <a:t>Distributive law</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42630DE9-C1D9-90DE-9692-98C27301CFDA}"/>
                  </a:ext>
                </a:extLst>
              </p:cNvPr>
              <p:cNvSpPr>
                <a:spLocks noGrp="1"/>
              </p:cNvSpPr>
              <p:nvPr>
                <p:ph idx="1"/>
              </p:nvPr>
            </p:nvSpPr>
            <p:spPr/>
            <p:txBody>
              <a:bodyPr>
                <a:normAutofit/>
              </a:bodyPr>
              <a:lstStyle/>
              <a:p>
                <a:pPr marL="0" indent="0">
                  <a:buNone/>
                </a:pPr>
                <a14:m>
                  <m:oMathPara xmlns:m="http://schemas.openxmlformats.org/officeDocument/2006/math">
                    <m:oMathParaPr>
                      <m:jc m:val="left"/>
                    </m:oMathParaPr>
                    <m:oMath xmlns:m="http://schemas.openxmlformats.org/officeDocument/2006/math">
                      <m:r>
                        <a:rPr lang="en-US" sz="3200" b="0" i="1" smtClean="0">
                          <a:latin typeface="Cambria Math" panose="02040503050406030204" pitchFamily="18" charset="0"/>
                        </a:rPr>
                        <m:t>𝑥</m:t>
                      </m:r>
                      <m:r>
                        <a:rPr lang="en-US" sz="3200" b="0" i="1" smtClean="0">
                          <a:latin typeface="Cambria Math" panose="02040503050406030204" pitchFamily="18" charset="0"/>
                        </a:rPr>
                        <m:t> </m:t>
                      </m:r>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𝑦</m:t>
                          </m:r>
                          <m:r>
                            <a:rPr lang="en-US" sz="3200" b="0" i="1" smtClean="0">
                              <a:latin typeface="Cambria Math" panose="02040503050406030204" pitchFamily="18" charset="0"/>
                            </a:rPr>
                            <m:t>+</m:t>
                          </m:r>
                          <m:r>
                            <a:rPr lang="en-US" sz="3200" b="0" i="1" smtClean="0">
                              <a:latin typeface="Cambria Math" panose="02040503050406030204" pitchFamily="18" charset="0"/>
                            </a:rPr>
                            <m:t>𝑧</m:t>
                          </m:r>
                        </m:e>
                      </m:d>
                      <m:r>
                        <a:rPr lang="en-US" sz="3200" b="0" i="1" smtClean="0">
                          <a:latin typeface="Cambria Math" panose="02040503050406030204" pitchFamily="18" charset="0"/>
                        </a:rPr>
                        <m:t>= </m:t>
                      </m:r>
                    </m:oMath>
                  </m:oMathPara>
                </a14:m>
                <a:endParaRPr lang="en-US" sz="3200" dirty="0"/>
              </a:p>
            </p:txBody>
          </p:sp>
        </mc:Choice>
        <mc:Fallback>
          <p:sp>
            <p:nvSpPr>
              <p:cNvPr id="3" name="Content Placeholder 2">
                <a:extLst>
                  <a:ext uri="{FF2B5EF4-FFF2-40B4-BE49-F238E27FC236}">
                    <a16:creationId xmlns:a16="http://schemas.microsoft.com/office/drawing/2014/main" id="{42630DE9-C1D9-90DE-9692-98C27301CFDA}"/>
                  </a:ext>
                </a:extLst>
              </p:cNvPr>
              <p:cNvSpPr>
                <a:spLocks noGrp="1" noRot="1" noChangeAspect="1" noMove="1" noResize="1" noEditPoints="1" noAdjustHandles="1" noChangeArrowheads="1" noChangeShapeType="1" noTextEdit="1"/>
              </p:cNvSpPr>
              <p:nvPr>
                <p:ph idx="1"/>
              </p:nvPr>
            </p:nvSpPr>
            <p:spPr>
              <a:blipFill>
                <a:blip r:embed="rId2"/>
                <a:stretch>
                  <a:fillRect l="-11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B40E094-D234-D98B-2B00-A72993C28511}"/>
              </a:ext>
            </a:extLst>
          </p:cNvPr>
          <p:cNvSpPr>
            <a:spLocks noGrp="1"/>
          </p:cNvSpPr>
          <p:nvPr>
            <p:ph type="sldNum" sz="quarter" idx="12"/>
          </p:nvPr>
        </p:nvSpPr>
        <p:spPr/>
        <p:txBody>
          <a:bodyPr/>
          <a:lstStyle/>
          <a:p>
            <a:fld id="{CC057153-B650-4DEB-B370-79DDCFDCE934}" type="slidenum">
              <a:rPr lang="en-US" smtClean="0"/>
              <a:t>23</a:t>
            </a:fld>
            <a:endParaRPr lang="en-US"/>
          </a:p>
        </p:txBody>
      </p:sp>
    </p:spTree>
    <p:extLst>
      <p:ext uri="{BB962C8B-B14F-4D97-AF65-F5344CB8AC3E}">
        <p14:creationId xmlns:p14="http://schemas.microsoft.com/office/powerpoint/2010/main" val="38425880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B696E-32E9-0CF5-9AD9-137220277F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3F4697-D7A7-3E50-4910-FC88FF772271}"/>
              </a:ext>
            </a:extLst>
          </p:cNvPr>
          <p:cNvSpPr>
            <a:spLocks noGrp="1"/>
          </p:cNvSpPr>
          <p:nvPr>
            <p:ph type="title"/>
          </p:nvPr>
        </p:nvSpPr>
        <p:spPr/>
        <p:txBody>
          <a:bodyPr/>
          <a:lstStyle/>
          <a:p>
            <a:r>
              <a:rPr lang="en-US" dirty="0"/>
              <a:t>Distributive law</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04BED772-0F0F-A4FE-6A67-0F54B7616875}"/>
                  </a:ext>
                </a:extLst>
              </p:cNvPr>
              <p:cNvSpPr>
                <a:spLocks noGrp="1"/>
              </p:cNvSpPr>
              <p:nvPr>
                <p:ph idx="1"/>
              </p:nvPr>
            </p:nvSpPr>
            <p:spPr/>
            <p:txBody>
              <a:bodyPr>
                <a:normAutofit/>
              </a:bodyPr>
              <a:lstStyle/>
              <a:p>
                <a:pPr marL="0" indent="0">
                  <a:buNone/>
                </a:pPr>
                <a14:m>
                  <m:oMathPara xmlns:m="http://schemas.openxmlformats.org/officeDocument/2006/math">
                    <m:oMathParaPr>
                      <m:jc m:val="left"/>
                    </m:oMathParaPr>
                    <m:oMath xmlns:m="http://schemas.openxmlformats.org/officeDocument/2006/math">
                      <m:r>
                        <a:rPr lang="en-US" sz="3200" b="0" i="1" smtClean="0">
                          <a:latin typeface="Cambria Math" panose="02040503050406030204" pitchFamily="18" charset="0"/>
                        </a:rPr>
                        <m:t>𝑥</m:t>
                      </m:r>
                      <m:r>
                        <a:rPr lang="en-US" sz="3200" b="0" i="1" smtClean="0">
                          <a:latin typeface="Cambria Math" panose="02040503050406030204" pitchFamily="18" charset="0"/>
                        </a:rPr>
                        <m:t> </m:t>
                      </m:r>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𝑦</m:t>
                          </m:r>
                          <m:r>
                            <a:rPr lang="en-US" sz="3200" b="0" i="1" smtClean="0">
                              <a:latin typeface="Cambria Math" panose="02040503050406030204" pitchFamily="18" charset="0"/>
                            </a:rPr>
                            <m:t>+</m:t>
                          </m:r>
                          <m:r>
                            <a:rPr lang="en-US" sz="3200" b="0" i="1" smtClean="0">
                              <a:latin typeface="Cambria Math" panose="02040503050406030204" pitchFamily="18" charset="0"/>
                            </a:rPr>
                            <m:t>𝑧</m:t>
                          </m:r>
                        </m:e>
                      </m:d>
                      <m:r>
                        <a:rPr lang="en-US" sz="3200" b="0" i="1" smtClean="0">
                          <a:latin typeface="Cambria Math" panose="02040503050406030204" pitchFamily="18" charset="0"/>
                        </a:rPr>
                        <m:t>=</m:t>
                      </m:r>
                      <m:r>
                        <a:rPr lang="en-US" sz="3200" b="0" i="1" smtClean="0">
                          <a:latin typeface="Cambria Math" panose="02040503050406030204" pitchFamily="18" charset="0"/>
                        </a:rPr>
                        <m:t>𝑥𝑦</m:t>
                      </m:r>
                      <m:r>
                        <a:rPr lang="en-US" sz="3200" b="0" i="1" smtClean="0">
                          <a:latin typeface="Cambria Math" panose="02040503050406030204" pitchFamily="18" charset="0"/>
                        </a:rPr>
                        <m:t>+</m:t>
                      </m:r>
                      <m:r>
                        <a:rPr lang="en-US" sz="3200" b="0" i="1" smtClean="0">
                          <a:latin typeface="Cambria Math" panose="02040503050406030204" pitchFamily="18" charset="0"/>
                        </a:rPr>
                        <m:t>𝑧𝑦</m:t>
                      </m:r>
                      <m:r>
                        <a:rPr lang="en-US" sz="3200" b="0" i="1" smtClean="0">
                          <a:latin typeface="Cambria Math" panose="02040503050406030204" pitchFamily="18" charset="0"/>
                        </a:rPr>
                        <m:t> </m:t>
                      </m:r>
                    </m:oMath>
                  </m:oMathPara>
                </a14:m>
                <a:endParaRPr lang="en-US" sz="3200" dirty="0"/>
              </a:p>
            </p:txBody>
          </p:sp>
        </mc:Choice>
        <mc:Fallback>
          <p:sp>
            <p:nvSpPr>
              <p:cNvPr id="3" name="Content Placeholder 2">
                <a:extLst>
                  <a:ext uri="{FF2B5EF4-FFF2-40B4-BE49-F238E27FC236}">
                    <a16:creationId xmlns:a16="http://schemas.microsoft.com/office/drawing/2014/main" id="{04BED772-0F0F-A4FE-6A67-0F54B7616875}"/>
                  </a:ext>
                </a:extLst>
              </p:cNvPr>
              <p:cNvSpPr>
                <a:spLocks noGrp="1" noRot="1" noChangeAspect="1" noMove="1" noResize="1" noEditPoints="1" noAdjustHandles="1" noChangeArrowheads="1" noChangeShapeType="1" noTextEdit="1"/>
              </p:cNvSpPr>
              <p:nvPr>
                <p:ph idx="1"/>
              </p:nvPr>
            </p:nvSpPr>
            <p:spPr>
              <a:blipFill>
                <a:blip r:embed="rId2"/>
                <a:stretch>
                  <a:fillRect l="-11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4B0C833-8F95-1053-2EF2-E67EE87E9071}"/>
              </a:ext>
            </a:extLst>
          </p:cNvPr>
          <p:cNvSpPr>
            <a:spLocks noGrp="1"/>
          </p:cNvSpPr>
          <p:nvPr>
            <p:ph type="sldNum" sz="quarter" idx="12"/>
          </p:nvPr>
        </p:nvSpPr>
        <p:spPr/>
        <p:txBody>
          <a:bodyPr/>
          <a:lstStyle/>
          <a:p>
            <a:fld id="{CC057153-B650-4DEB-B370-79DDCFDCE934}" type="slidenum">
              <a:rPr lang="en-US" smtClean="0"/>
              <a:t>24</a:t>
            </a:fld>
            <a:endParaRPr lang="en-US"/>
          </a:p>
        </p:txBody>
      </p:sp>
    </p:spTree>
    <p:extLst>
      <p:ext uri="{BB962C8B-B14F-4D97-AF65-F5344CB8AC3E}">
        <p14:creationId xmlns:p14="http://schemas.microsoft.com/office/powerpoint/2010/main" val="3351245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13A1E-3BF3-639D-FA88-72637C3676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A2A402-B5F2-EEF6-0E4C-AEEA1F949809}"/>
              </a:ext>
            </a:extLst>
          </p:cNvPr>
          <p:cNvSpPr>
            <a:spLocks noGrp="1"/>
          </p:cNvSpPr>
          <p:nvPr>
            <p:ph type="title"/>
          </p:nvPr>
        </p:nvSpPr>
        <p:spPr/>
        <p:txBody>
          <a:bodyPr/>
          <a:lstStyle/>
          <a:p>
            <a:r>
              <a:rPr lang="en-US" dirty="0"/>
              <a:t>Distributive law in Boolean algebra</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00A54015-D3D8-A041-E192-0629F116CD14}"/>
                  </a:ext>
                </a:extLst>
              </p:cNvPr>
              <p:cNvSpPr>
                <a:spLocks noGrp="1"/>
              </p:cNvSpPr>
              <p:nvPr>
                <p:ph idx="1"/>
              </p:nvPr>
            </p:nvSpPr>
            <p:spPr/>
            <p:txBody>
              <a:bodyPr>
                <a:normAutofit/>
              </a:bodyPr>
              <a:lstStyle/>
              <a:p>
                <a:pPr marL="0" indent="0">
                  <a:buNone/>
                </a:pPr>
                <a14:m>
                  <m:oMathPara xmlns:m="http://schemas.openxmlformats.org/officeDocument/2006/math">
                    <m:oMathParaPr>
                      <m:jc m:val="left"/>
                    </m:oMathParaPr>
                    <m:oMath xmlns:m="http://schemas.openxmlformats.org/officeDocument/2006/math">
                      <m:r>
                        <a:rPr lang="en-US" sz="3200" b="0" i="1" smtClean="0">
                          <a:latin typeface="Cambria Math" panose="02040503050406030204" pitchFamily="18" charset="0"/>
                        </a:rPr>
                        <m:t>𝑥</m:t>
                      </m:r>
                      <m:r>
                        <m:rPr>
                          <m:nor/>
                        </m:rPr>
                        <a:rPr lang="en-US" sz="3200" b="0" i="0" smtClean="0">
                          <a:latin typeface="Cambria Math" panose="02040503050406030204" pitchFamily="18" charset="0"/>
                        </a:rPr>
                        <m:t> </m:t>
                      </m:r>
                      <m:r>
                        <m:rPr>
                          <m:nor/>
                        </m:rPr>
                        <a:rPr lang="en-US" sz="3200" dirty="0"/>
                        <m:t>∧</m:t>
                      </m:r>
                      <m:r>
                        <a:rPr lang="en-US" sz="3200" b="0" i="1" dirty="0" smtClean="0">
                          <a:latin typeface="Cambria Math" panose="02040503050406030204" pitchFamily="18" charset="0"/>
                        </a:rPr>
                        <m:t> </m:t>
                      </m:r>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𝑦</m:t>
                          </m:r>
                          <m:r>
                            <m:rPr>
                              <m:nor/>
                            </m:rPr>
                            <a:rPr lang="en-US" sz="3200" b="0" i="0" smtClean="0">
                              <a:latin typeface="Cambria Math" panose="02040503050406030204" pitchFamily="18" charset="0"/>
                            </a:rPr>
                            <m:t> </m:t>
                          </m:r>
                          <m:r>
                            <m:rPr>
                              <m:nor/>
                            </m:rPr>
                            <a:rPr lang="en-US" sz="3200" dirty="0"/>
                            <m:t>∨</m:t>
                          </m:r>
                          <m:r>
                            <m:rPr>
                              <m:nor/>
                            </m:rPr>
                            <a:rPr lang="en-US" sz="3200" b="0" i="0" dirty="0" smtClean="0"/>
                            <m:t> </m:t>
                          </m:r>
                          <m:r>
                            <a:rPr lang="en-US" sz="3200" b="0" i="1" smtClean="0">
                              <a:latin typeface="Cambria Math" panose="02040503050406030204" pitchFamily="18" charset="0"/>
                            </a:rPr>
                            <m:t>𝑧</m:t>
                          </m:r>
                        </m:e>
                      </m:d>
                      <m:r>
                        <a:rPr lang="en-US" sz="3200" b="0" i="1" smtClean="0">
                          <a:latin typeface="Cambria Math" panose="02040503050406030204" pitchFamily="18" charset="0"/>
                        </a:rPr>
                        <m:t>= </m:t>
                      </m:r>
                    </m:oMath>
                  </m:oMathPara>
                </a14:m>
                <a:endParaRPr lang="en-US" sz="3200" dirty="0"/>
              </a:p>
            </p:txBody>
          </p:sp>
        </mc:Choice>
        <mc:Fallback>
          <p:sp>
            <p:nvSpPr>
              <p:cNvPr id="3" name="Content Placeholder 2">
                <a:extLst>
                  <a:ext uri="{FF2B5EF4-FFF2-40B4-BE49-F238E27FC236}">
                    <a16:creationId xmlns:a16="http://schemas.microsoft.com/office/drawing/2014/main" id="{00A54015-D3D8-A041-E192-0629F116CD14}"/>
                  </a:ext>
                </a:extLst>
              </p:cNvPr>
              <p:cNvSpPr>
                <a:spLocks noGrp="1" noRot="1" noChangeAspect="1" noMove="1" noResize="1" noEditPoints="1" noAdjustHandles="1" noChangeArrowheads="1" noChangeShapeType="1" noTextEdit="1"/>
              </p:cNvSpPr>
              <p:nvPr>
                <p:ph idx="1"/>
              </p:nvPr>
            </p:nvSpPr>
            <p:spPr>
              <a:blipFill>
                <a:blip r:embed="rId2"/>
                <a:stretch>
                  <a:fillRect l="-119" t="-27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12D7BBC1-D25D-D250-BA24-AEAE7B7D8489}"/>
              </a:ext>
            </a:extLst>
          </p:cNvPr>
          <p:cNvSpPr>
            <a:spLocks noGrp="1"/>
          </p:cNvSpPr>
          <p:nvPr>
            <p:ph type="sldNum" sz="quarter" idx="12"/>
          </p:nvPr>
        </p:nvSpPr>
        <p:spPr/>
        <p:txBody>
          <a:bodyPr/>
          <a:lstStyle/>
          <a:p>
            <a:fld id="{CC057153-B650-4DEB-B370-79DDCFDCE934}" type="slidenum">
              <a:rPr lang="en-US" smtClean="0"/>
              <a:t>25</a:t>
            </a:fld>
            <a:endParaRPr lang="en-US"/>
          </a:p>
        </p:txBody>
      </p:sp>
    </p:spTree>
    <p:extLst>
      <p:ext uri="{BB962C8B-B14F-4D97-AF65-F5344CB8AC3E}">
        <p14:creationId xmlns:p14="http://schemas.microsoft.com/office/powerpoint/2010/main" val="20022645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8834D-3B7F-F9FC-035C-78AEC3DF7B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73EBB9-AD69-9443-222A-2F699C5C394F}"/>
              </a:ext>
            </a:extLst>
          </p:cNvPr>
          <p:cNvSpPr>
            <a:spLocks noGrp="1"/>
          </p:cNvSpPr>
          <p:nvPr>
            <p:ph type="title"/>
          </p:nvPr>
        </p:nvSpPr>
        <p:spPr/>
        <p:txBody>
          <a:bodyPr/>
          <a:lstStyle/>
          <a:p>
            <a:r>
              <a:rPr lang="en-US" dirty="0"/>
              <a:t>Distributive law in Boolean algebra</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B4CCC1E-F7BD-9C3E-4D10-E27A864E63FE}"/>
                  </a:ext>
                </a:extLst>
              </p:cNvPr>
              <p:cNvSpPr>
                <a:spLocks noGrp="1"/>
              </p:cNvSpPr>
              <p:nvPr>
                <p:ph idx="1"/>
              </p:nvPr>
            </p:nvSpPr>
            <p:spPr/>
            <p:txBody>
              <a:bodyPr>
                <a:normAutofit/>
              </a:bodyPr>
              <a:lstStyle/>
              <a:p>
                <a:pPr marL="0" indent="0">
                  <a:buNone/>
                </a:pPr>
                <a14:m>
                  <m:oMathPara xmlns:m="http://schemas.openxmlformats.org/officeDocument/2006/math">
                    <m:oMathParaPr>
                      <m:jc m:val="left"/>
                    </m:oMathParaPr>
                    <m:oMath xmlns:m="http://schemas.openxmlformats.org/officeDocument/2006/math">
                      <m:r>
                        <a:rPr lang="en-US" sz="3200" b="0" i="1" smtClean="0">
                          <a:latin typeface="Cambria Math" panose="02040503050406030204" pitchFamily="18" charset="0"/>
                        </a:rPr>
                        <m:t>𝑥</m:t>
                      </m:r>
                      <m:r>
                        <m:rPr>
                          <m:nor/>
                        </m:rPr>
                        <a:rPr lang="en-US" sz="3200" b="0" i="0" smtClean="0">
                          <a:latin typeface="Cambria Math" panose="02040503050406030204" pitchFamily="18" charset="0"/>
                        </a:rPr>
                        <m:t> </m:t>
                      </m:r>
                      <m:r>
                        <m:rPr>
                          <m:nor/>
                        </m:rPr>
                        <a:rPr lang="en-US" sz="3200" dirty="0"/>
                        <m:t>∧</m:t>
                      </m:r>
                      <m:r>
                        <a:rPr lang="en-US" sz="3200" b="0" i="1" dirty="0" smtClean="0">
                          <a:latin typeface="Cambria Math" panose="02040503050406030204" pitchFamily="18" charset="0"/>
                        </a:rPr>
                        <m:t> </m:t>
                      </m:r>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𝑦</m:t>
                          </m:r>
                          <m:r>
                            <m:rPr>
                              <m:nor/>
                            </m:rPr>
                            <a:rPr lang="en-US" sz="3200" b="0" i="0" smtClean="0">
                              <a:latin typeface="Cambria Math" panose="02040503050406030204" pitchFamily="18" charset="0"/>
                            </a:rPr>
                            <m:t> </m:t>
                          </m:r>
                          <m:r>
                            <m:rPr>
                              <m:nor/>
                            </m:rPr>
                            <a:rPr lang="en-US" sz="3200" dirty="0"/>
                            <m:t>∨</m:t>
                          </m:r>
                          <m:r>
                            <m:rPr>
                              <m:nor/>
                            </m:rPr>
                            <a:rPr lang="en-US" sz="3200" b="0" i="0" dirty="0" smtClean="0"/>
                            <m:t> </m:t>
                          </m:r>
                          <m:r>
                            <a:rPr lang="en-US" sz="3200" b="0" i="1" smtClean="0">
                              <a:latin typeface="Cambria Math" panose="02040503050406030204" pitchFamily="18" charset="0"/>
                            </a:rPr>
                            <m:t>𝑧</m:t>
                          </m:r>
                        </m:e>
                      </m:d>
                      <m:r>
                        <a:rPr lang="en-US" sz="3200" b="0" i="1" smtClean="0">
                          <a:latin typeface="Cambria Math" panose="02040503050406030204" pitchFamily="18" charset="0"/>
                        </a:rPr>
                        <m:t>=</m:t>
                      </m:r>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𝑥</m:t>
                          </m:r>
                          <m:r>
                            <m:rPr>
                              <m:nor/>
                            </m:rPr>
                            <a:rPr lang="en-US" sz="3200" b="0" i="0" smtClean="0">
                              <a:latin typeface="Cambria Math" panose="02040503050406030204" pitchFamily="18" charset="0"/>
                            </a:rPr>
                            <m:t> </m:t>
                          </m:r>
                          <m:r>
                            <m:rPr>
                              <m:nor/>
                            </m:rPr>
                            <a:rPr lang="en-US" sz="3200" dirty="0"/>
                            <m:t>∧</m:t>
                          </m:r>
                          <m:r>
                            <m:rPr>
                              <m:nor/>
                            </m:rPr>
                            <a:rPr lang="en-US" sz="3200" b="0" i="0" dirty="0" smtClean="0"/>
                            <m:t> </m:t>
                          </m:r>
                          <m:r>
                            <a:rPr lang="en-US" sz="3200" b="0" i="1" smtClean="0">
                              <a:latin typeface="Cambria Math" panose="02040503050406030204" pitchFamily="18" charset="0"/>
                            </a:rPr>
                            <m:t>𝑦</m:t>
                          </m:r>
                        </m:e>
                      </m:d>
                      <m:r>
                        <a:rPr lang="en-US" sz="3200" b="0" i="1" smtClean="0">
                          <a:latin typeface="Cambria Math" panose="02040503050406030204" pitchFamily="18" charset="0"/>
                        </a:rPr>
                        <m:t> </m:t>
                      </m:r>
                      <m:r>
                        <m:rPr>
                          <m:nor/>
                        </m:rPr>
                        <a:rPr lang="en-US" sz="3200" dirty="0"/>
                        <m:t>∨</m:t>
                      </m:r>
                      <m:r>
                        <m:rPr>
                          <m:nor/>
                        </m:rPr>
                        <a:rPr lang="en-US" sz="3200" b="0" i="0" dirty="0" smtClean="0"/>
                        <m:t> </m:t>
                      </m:r>
                      <m:d>
                        <m:dPr>
                          <m:ctrlPr>
                            <a:rPr lang="en-US" sz="3200" i="1">
                              <a:latin typeface="Cambria Math" panose="02040503050406030204" pitchFamily="18" charset="0"/>
                            </a:rPr>
                          </m:ctrlPr>
                        </m:dPr>
                        <m:e>
                          <m:r>
                            <m:rPr>
                              <m:nor/>
                            </m:rPr>
                            <a:rPr lang="en-US" sz="3200" b="0" i="0" smtClean="0">
                              <a:latin typeface="Cambria Math" panose="02040503050406030204" pitchFamily="18" charset="0"/>
                            </a:rPr>
                            <m:t>x</m:t>
                          </m:r>
                          <m:r>
                            <m:rPr>
                              <m:nor/>
                            </m:rPr>
                            <a:rPr lang="en-US" sz="3200">
                              <a:latin typeface="Cambria Math" panose="02040503050406030204" pitchFamily="18" charset="0"/>
                            </a:rPr>
                            <m:t> </m:t>
                          </m:r>
                          <m:r>
                            <m:rPr>
                              <m:nor/>
                            </m:rPr>
                            <a:rPr lang="en-US" sz="3200" dirty="0"/>
                            <m:t>∧</m:t>
                          </m:r>
                          <m:r>
                            <m:rPr>
                              <m:nor/>
                            </m:rPr>
                            <a:rPr lang="en-US" sz="3200" dirty="0"/>
                            <m:t> </m:t>
                          </m:r>
                          <m:r>
                            <a:rPr lang="en-US" sz="3200" b="0" i="1" dirty="0" smtClean="0">
                              <a:latin typeface="Cambria Math" panose="02040503050406030204" pitchFamily="18" charset="0"/>
                            </a:rPr>
                            <m:t>𝑧</m:t>
                          </m:r>
                        </m:e>
                      </m:d>
                    </m:oMath>
                  </m:oMathPara>
                </a14:m>
                <a:endParaRPr lang="en-US" sz="3200" dirty="0"/>
              </a:p>
            </p:txBody>
          </p:sp>
        </mc:Choice>
        <mc:Fallback>
          <p:sp>
            <p:nvSpPr>
              <p:cNvPr id="3" name="Content Placeholder 2">
                <a:extLst>
                  <a:ext uri="{FF2B5EF4-FFF2-40B4-BE49-F238E27FC236}">
                    <a16:creationId xmlns:a16="http://schemas.microsoft.com/office/drawing/2014/main" id="{AB4CCC1E-F7BD-9C3E-4D10-E27A864E63FE}"/>
                  </a:ext>
                </a:extLst>
              </p:cNvPr>
              <p:cNvSpPr>
                <a:spLocks noGrp="1" noRot="1" noChangeAspect="1" noMove="1" noResize="1" noEditPoints="1" noAdjustHandles="1" noChangeArrowheads="1" noChangeShapeType="1" noTextEdit="1"/>
              </p:cNvSpPr>
              <p:nvPr>
                <p:ph idx="1"/>
              </p:nvPr>
            </p:nvSpPr>
            <p:spPr>
              <a:blipFill>
                <a:blip r:embed="rId2"/>
                <a:stretch>
                  <a:fillRect l="-119" t="-27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AFBCF590-6B02-F4BB-6973-78E57E253433}"/>
              </a:ext>
            </a:extLst>
          </p:cNvPr>
          <p:cNvSpPr>
            <a:spLocks noGrp="1"/>
          </p:cNvSpPr>
          <p:nvPr>
            <p:ph type="sldNum" sz="quarter" idx="12"/>
          </p:nvPr>
        </p:nvSpPr>
        <p:spPr/>
        <p:txBody>
          <a:bodyPr/>
          <a:lstStyle/>
          <a:p>
            <a:fld id="{CC057153-B650-4DEB-B370-79DDCFDCE934}" type="slidenum">
              <a:rPr lang="en-US" smtClean="0"/>
              <a:t>26</a:t>
            </a:fld>
            <a:endParaRPr lang="en-US"/>
          </a:p>
        </p:txBody>
      </p:sp>
      <p:sp>
        <p:nvSpPr>
          <p:cNvPr id="5" name="TextBox 4">
            <a:extLst>
              <a:ext uri="{FF2B5EF4-FFF2-40B4-BE49-F238E27FC236}">
                <a16:creationId xmlns:a16="http://schemas.microsoft.com/office/drawing/2014/main" id="{59A25EBC-8222-A7D6-4649-DCBF0263A41B}"/>
              </a:ext>
            </a:extLst>
          </p:cNvPr>
          <p:cNvSpPr txBox="1"/>
          <p:nvPr/>
        </p:nvSpPr>
        <p:spPr>
          <a:xfrm>
            <a:off x="3024554" y="3489226"/>
            <a:ext cx="4710841" cy="523220"/>
          </a:xfrm>
          <a:prstGeom prst="rect">
            <a:avLst/>
          </a:prstGeom>
          <a:noFill/>
        </p:spPr>
        <p:txBody>
          <a:bodyPr wrap="none" rtlCol="0">
            <a:spAutoFit/>
          </a:bodyPr>
          <a:lstStyle/>
          <a:p>
            <a:r>
              <a:rPr lang="en-US" sz="2800" dirty="0">
                <a:solidFill>
                  <a:srgbClr val="FF0000"/>
                </a:solidFill>
              </a:rPr>
              <a:t>How would you check this?</a:t>
            </a:r>
          </a:p>
        </p:txBody>
      </p:sp>
    </p:spTree>
    <p:extLst>
      <p:ext uri="{BB962C8B-B14F-4D97-AF65-F5344CB8AC3E}">
        <p14:creationId xmlns:p14="http://schemas.microsoft.com/office/powerpoint/2010/main" val="2077957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ED5F3-256B-142C-FE76-BA4093AFE2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0F714F-3016-F1CB-A0F8-76AD52AD5502}"/>
              </a:ext>
            </a:extLst>
          </p:cNvPr>
          <p:cNvSpPr>
            <a:spLocks noGrp="1"/>
          </p:cNvSpPr>
          <p:nvPr>
            <p:ph type="title"/>
          </p:nvPr>
        </p:nvSpPr>
        <p:spPr/>
        <p:txBody>
          <a:bodyPr/>
          <a:lstStyle/>
          <a:p>
            <a:r>
              <a:rPr lang="en-US" dirty="0"/>
              <a:t>Distributive law in Boolean algebra</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291425BB-A184-C296-A5FB-588A43FCFAEC}"/>
                  </a:ext>
                </a:extLst>
              </p:cNvPr>
              <p:cNvSpPr>
                <a:spLocks noGrp="1"/>
              </p:cNvSpPr>
              <p:nvPr>
                <p:ph idx="1"/>
              </p:nvPr>
            </p:nvSpPr>
            <p:spPr/>
            <p:txBody>
              <a:bodyPr>
                <a:normAutofit/>
              </a:bodyPr>
              <a:lstStyle/>
              <a:p>
                <a:pPr marL="0" indent="0">
                  <a:buNone/>
                </a:pPr>
                <a14:m>
                  <m:oMathPara xmlns:m="http://schemas.openxmlformats.org/officeDocument/2006/math">
                    <m:oMathParaPr>
                      <m:jc m:val="left"/>
                    </m:oMathParaPr>
                    <m:oMath xmlns:m="http://schemas.openxmlformats.org/officeDocument/2006/math">
                      <m:r>
                        <a:rPr lang="en-US" sz="3200" b="0" i="1" smtClean="0">
                          <a:latin typeface="Cambria Math" panose="02040503050406030204" pitchFamily="18" charset="0"/>
                        </a:rPr>
                        <m:t>𝑥</m:t>
                      </m:r>
                      <m:r>
                        <m:rPr>
                          <m:nor/>
                        </m:rPr>
                        <a:rPr lang="en-US" sz="3200" b="0" i="0" smtClean="0">
                          <a:latin typeface="Cambria Math" panose="02040503050406030204" pitchFamily="18" charset="0"/>
                        </a:rPr>
                        <m:t> </m:t>
                      </m:r>
                      <m:r>
                        <m:rPr>
                          <m:nor/>
                        </m:rPr>
                        <a:rPr lang="en-US" sz="3200" dirty="0"/>
                        <m:t>∧</m:t>
                      </m:r>
                      <m:r>
                        <a:rPr lang="en-US" sz="3200" b="0" i="1" dirty="0" smtClean="0">
                          <a:latin typeface="Cambria Math" panose="02040503050406030204" pitchFamily="18" charset="0"/>
                        </a:rPr>
                        <m:t> </m:t>
                      </m:r>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𝑦</m:t>
                          </m:r>
                          <m:r>
                            <m:rPr>
                              <m:nor/>
                            </m:rPr>
                            <a:rPr lang="en-US" sz="3200" b="0" i="0" smtClean="0">
                              <a:latin typeface="Cambria Math" panose="02040503050406030204" pitchFamily="18" charset="0"/>
                            </a:rPr>
                            <m:t> </m:t>
                          </m:r>
                          <m:r>
                            <m:rPr>
                              <m:nor/>
                            </m:rPr>
                            <a:rPr lang="en-US" sz="3200" dirty="0"/>
                            <m:t>∨</m:t>
                          </m:r>
                          <m:r>
                            <m:rPr>
                              <m:nor/>
                            </m:rPr>
                            <a:rPr lang="en-US" sz="3200" b="0" i="0" dirty="0" smtClean="0"/>
                            <m:t> </m:t>
                          </m:r>
                          <m:r>
                            <a:rPr lang="en-US" sz="3200" b="0" i="1" smtClean="0">
                              <a:latin typeface="Cambria Math" panose="02040503050406030204" pitchFamily="18" charset="0"/>
                            </a:rPr>
                            <m:t>𝑧</m:t>
                          </m:r>
                        </m:e>
                      </m:d>
                      <m:r>
                        <a:rPr lang="en-US" sz="3200" b="0" i="1" smtClean="0">
                          <a:latin typeface="Cambria Math" panose="02040503050406030204" pitchFamily="18" charset="0"/>
                        </a:rPr>
                        <m:t>=</m:t>
                      </m:r>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𝑥</m:t>
                          </m:r>
                          <m:r>
                            <m:rPr>
                              <m:nor/>
                            </m:rPr>
                            <a:rPr lang="en-US" sz="3200" b="0" i="0" smtClean="0">
                              <a:latin typeface="Cambria Math" panose="02040503050406030204" pitchFamily="18" charset="0"/>
                            </a:rPr>
                            <m:t> </m:t>
                          </m:r>
                          <m:r>
                            <m:rPr>
                              <m:nor/>
                            </m:rPr>
                            <a:rPr lang="en-US" sz="3200" dirty="0"/>
                            <m:t>∧</m:t>
                          </m:r>
                          <m:r>
                            <m:rPr>
                              <m:nor/>
                            </m:rPr>
                            <a:rPr lang="en-US" sz="3200" b="0" i="0" dirty="0" smtClean="0"/>
                            <m:t> </m:t>
                          </m:r>
                          <m:r>
                            <a:rPr lang="en-US" sz="3200" b="0" i="1" smtClean="0">
                              <a:latin typeface="Cambria Math" panose="02040503050406030204" pitchFamily="18" charset="0"/>
                            </a:rPr>
                            <m:t>𝑦</m:t>
                          </m:r>
                        </m:e>
                      </m:d>
                      <m:r>
                        <a:rPr lang="en-US" sz="3200" b="0" i="1" smtClean="0">
                          <a:latin typeface="Cambria Math" panose="02040503050406030204" pitchFamily="18" charset="0"/>
                        </a:rPr>
                        <m:t> </m:t>
                      </m:r>
                      <m:r>
                        <m:rPr>
                          <m:nor/>
                        </m:rPr>
                        <a:rPr lang="en-US" sz="3200" dirty="0"/>
                        <m:t>∨</m:t>
                      </m:r>
                      <m:r>
                        <m:rPr>
                          <m:nor/>
                        </m:rPr>
                        <a:rPr lang="en-US" sz="3200" b="0" i="0" dirty="0" smtClean="0"/>
                        <m:t> </m:t>
                      </m:r>
                      <m:d>
                        <m:dPr>
                          <m:ctrlPr>
                            <a:rPr lang="en-US" sz="3200" i="1">
                              <a:latin typeface="Cambria Math" panose="02040503050406030204" pitchFamily="18" charset="0"/>
                            </a:rPr>
                          </m:ctrlPr>
                        </m:dPr>
                        <m:e>
                          <m:r>
                            <m:rPr>
                              <m:nor/>
                            </m:rPr>
                            <a:rPr lang="en-US" sz="3200" b="0" i="0" smtClean="0">
                              <a:latin typeface="Cambria Math" panose="02040503050406030204" pitchFamily="18" charset="0"/>
                            </a:rPr>
                            <m:t>x</m:t>
                          </m:r>
                          <m:r>
                            <m:rPr>
                              <m:nor/>
                            </m:rPr>
                            <a:rPr lang="en-US" sz="3200">
                              <a:latin typeface="Cambria Math" panose="02040503050406030204" pitchFamily="18" charset="0"/>
                            </a:rPr>
                            <m:t> </m:t>
                          </m:r>
                          <m:r>
                            <m:rPr>
                              <m:nor/>
                            </m:rPr>
                            <a:rPr lang="en-US" sz="3200" dirty="0"/>
                            <m:t>∧</m:t>
                          </m:r>
                          <m:r>
                            <m:rPr>
                              <m:nor/>
                            </m:rPr>
                            <a:rPr lang="en-US" sz="3200" dirty="0"/>
                            <m:t> </m:t>
                          </m:r>
                          <m:r>
                            <a:rPr lang="en-US" sz="3200" b="0" i="1" dirty="0" smtClean="0">
                              <a:latin typeface="Cambria Math" panose="02040503050406030204" pitchFamily="18" charset="0"/>
                            </a:rPr>
                            <m:t>𝑧</m:t>
                          </m:r>
                        </m:e>
                      </m:d>
                    </m:oMath>
                  </m:oMathPara>
                </a14:m>
                <a:endParaRPr lang="en-US" sz="3200" dirty="0"/>
              </a:p>
            </p:txBody>
          </p:sp>
        </mc:Choice>
        <mc:Fallback>
          <p:sp>
            <p:nvSpPr>
              <p:cNvPr id="3" name="Content Placeholder 2">
                <a:extLst>
                  <a:ext uri="{FF2B5EF4-FFF2-40B4-BE49-F238E27FC236}">
                    <a16:creationId xmlns:a16="http://schemas.microsoft.com/office/drawing/2014/main" id="{291425BB-A184-C296-A5FB-588A43FCFAEC}"/>
                  </a:ext>
                </a:extLst>
              </p:cNvPr>
              <p:cNvSpPr>
                <a:spLocks noGrp="1" noRot="1" noChangeAspect="1" noMove="1" noResize="1" noEditPoints="1" noAdjustHandles="1" noChangeArrowheads="1" noChangeShapeType="1" noTextEdit="1"/>
              </p:cNvSpPr>
              <p:nvPr>
                <p:ph idx="1"/>
              </p:nvPr>
            </p:nvSpPr>
            <p:spPr>
              <a:blipFill>
                <a:blip r:embed="rId2"/>
                <a:stretch>
                  <a:fillRect l="-119" t="-27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0D7C93F5-33FC-4DE4-0C82-CDBA7FE9F6EE}"/>
              </a:ext>
            </a:extLst>
          </p:cNvPr>
          <p:cNvSpPr>
            <a:spLocks noGrp="1"/>
          </p:cNvSpPr>
          <p:nvPr>
            <p:ph type="sldNum" sz="quarter" idx="12"/>
          </p:nvPr>
        </p:nvSpPr>
        <p:spPr/>
        <p:txBody>
          <a:bodyPr/>
          <a:lstStyle/>
          <a:p>
            <a:fld id="{CC057153-B650-4DEB-B370-79DDCFDCE934}" type="slidenum">
              <a:rPr lang="en-US" smtClean="0"/>
              <a:t>27</a:t>
            </a:fld>
            <a:endParaRPr lang="en-US"/>
          </a:p>
        </p:txBody>
      </p:sp>
      <p:graphicFrame>
        <p:nvGraphicFramePr>
          <p:cNvPr id="7" name="Table 6">
            <a:extLst>
              <a:ext uri="{FF2B5EF4-FFF2-40B4-BE49-F238E27FC236}">
                <a16:creationId xmlns:a16="http://schemas.microsoft.com/office/drawing/2014/main" id="{563B22CE-87C4-26E6-4D37-C8A78F7E66FC}"/>
              </a:ext>
            </a:extLst>
          </p:cNvPr>
          <p:cNvGraphicFramePr>
            <a:graphicFrameLocks noGrp="1"/>
          </p:cNvGraphicFramePr>
          <p:nvPr>
            <p:extLst>
              <p:ext uri="{D42A27DB-BD31-4B8C-83A1-F6EECF244321}">
                <p14:modId xmlns:p14="http://schemas.microsoft.com/office/powerpoint/2010/main" val="948446578"/>
              </p:ext>
            </p:extLst>
          </p:nvPr>
        </p:nvGraphicFramePr>
        <p:xfrm>
          <a:off x="1216074" y="3115442"/>
          <a:ext cx="8856394" cy="3337560"/>
        </p:xfrm>
        <a:graphic>
          <a:graphicData uri="http://schemas.openxmlformats.org/drawingml/2006/table">
            <a:tbl>
              <a:tblPr firstRow="1" bandRow="1">
                <a:tableStyleId>{00A15C55-8517-42AA-B614-E9B94910E393}</a:tableStyleId>
              </a:tblPr>
              <a:tblGrid>
                <a:gridCol w="630379">
                  <a:extLst>
                    <a:ext uri="{9D8B030D-6E8A-4147-A177-3AD203B41FA5}">
                      <a16:colId xmlns:a16="http://schemas.microsoft.com/office/drawing/2014/main" val="2618373166"/>
                    </a:ext>
                  </a:extLst>
                </a:gridCol>
                <a:gridCol w="534578">
                  <a:extLst>
                    <a:ext uri="{9D8B030D-6E8A-4147-A177-3AD203B41FA5}">
                      <a16:colId xmlns:a16="http://schemas.microsoft.com/office/drawing/2014/main" val="3528373532"/>
                    </a:ext>
                  </a:extLst>
                </a:gridCol>
                <a:gridCol w="620799">
                  <a:extLst>
                    <a:ext uri="{9D8B030D-6E8A-4147-A177-3AD203B41FA5}">
                      <a16:colId xmlns:a16="http://schemas.microsoft.com/office/drawing/2014/main" val="1222392800"/>
                    </a:ext>
                  </a:extLst>
                </a:gridCol>
                <a:gridCol w="1293331">
                  <a:extLst>
                    <a:ext uri="{9D8B030D-6E8A-4147-A177-3AD203B41FA5}">
                      <a16:colId xmlns:a16="http://schemas.microsoft.com/office/drawing/2014/main" val="1300425964"/>
                    </a:ext>
                  </a:extLst>
                </a:gridCol>
                <a:gridCol w="1672710">
                  <a:extLst>
                    <a:ext uri="{9D8B030D-6E8A-4147-A177-3AD203B41FA5}">
                      <a16:colId xmlns:a16="http://schemas.microsoft.com/office/drawing/2014/main" val="3715480347"/>
                    </a:ext>
                  </a:extLst>
                </a:gridCol>
                <a:gridCol w="911231">
                  <a:extLst>
                    <a:ext uri="{9D8B030D-6E8A-4147-A177-3AD203B41FA5}">
                      <a16:colId xmlns:a16="http://schemas.microsoft.com/office/drawing/2014/main" val="1143506200"/>
                    </a:ext>
                  </a:extLst>
                </a:gridCol>
                <a:gridCol w="1055076">
                  <a:extLst>
                    <a:ext uri="{9D8B030D-6E8A-4147-A177-3AD203B41FA5}">
                      <a16:colId xmlns:a16="http://schemas.microsoft.com/office/drawing/2014/main" val="1475759909"/>
                    </a:ext>
                  </a:extLst>
                </a:gridCol>
                <a:gridCol w="2138290">
                  <a:extLst>
                    <a:ext uri="{9D8B030D-6E8A-4147-A177-3AD203B41FA5}">
                      <a16:colId xmlns:a16="http://schemas.microsoft.com/office/drawing/2014/main" val="447986631"/>
                    </a:ext>
                  </a:extLst>
                </a:gridCol>
              </a:tblGrid>
              <a:tr h="370840">
                <a:tc>
                  <a:txBody>
                    <a:bodyPr/>
                    <a:lstStyle/>
                    <a:p>
                      <a:pPr algn="ctr"/>
                      <a:r>
                        <a:rPr lang="en-US" sz="1400" b="1" dirty="0"/>
                        <a:t>X</a:t>
                      </a:r>
                    </a:p>
                  </a:txBody>
                  <a:tcPr/>
                </a:tc>
                <a:tc>
                  <a:txBody>
                    <a:bodyPr/>
                    <a:lstStyle/>
                    <a:p>
                      <a:pPr algn="ctr"/>
                      <a:r>
                        <a:rPr lang="en-US" sz="1400" b="1" dirty="0"/>
                        <a:t>Y</a:t>
                      </a:r>
                    </a:p>
                  </a:txBody>
                  <a:tcPr/>
                </a:tc>
                <a:tc>
                  <a:txBody>
                    <a:bodyPr/>
                    <a:lstStyle/>
                    <a:p>
                      <a:pPr algn="ctr"/>
                      <a:r>
                        <a:rPr lang="en-US" sz="1400" b="1" dirty="0"/>
                        <a:t>Z</a:t>
                      </a:r>
                    </a:p>
                  </a:txBody>
                  <a:tcPr/>
                </a:tc>
                <a:tc>
                  <a:txBody>
                    <a:bodyPr/>
                    <a:lstStyle/>
                    <a:p>
                      <a:pPr algn="ctr"/>
                      <a:r>
                        <a:rPr lang="en-US" sz="1400" b="1" dirty="0"/>
                        <a:t>Y ∨ Z</a:t>
                      </a:r>
                    </a:p>
                  </a:txBody>
                  <a:tcPr/>
                </a:tc>
                <a:tc>
                  <a:txBody>
                    <a:bodyPr/>
                    <a:lstStyle/>
                    <a:p>
                      <a:pPr algn="ctr"/>
                      <a:r>
                        <a:rPr lang="en-US" sz="1400" b="1" dirty="0"/>
                        <a:t>X </a:t>
                      </a:r>
                      <a:r>
                        <a:rPr lang="en-US" sz="1400" dirty="0"/>
                        <a:t>∧ (Y</a:t>
                      </a:r>
                      <a:r>
                        <a:rPr lang="en-US" sz="1400" b="1" dirty="0"/>
                        <a:t>∨ Z)</a:t>
                      </a:r>
                    </a:p>
                  </a:txBody>
                  <a:tcPr/>
                </a:tc>
                <a:tc>
                  <a:txBody>
                    <a:bodyPr/>
                    <a:lstStyle/>
                    <a:p>
                      <a:pPr algn="ctr"/>
                      <a:r>
                        <a:rPr lang="en-US" sz="1400" dirty="0"/>
                        <a:t>(X ∧</a:t>
                      </a:r>
                      <a:r>
                        <a:rPr lang="en-US" sz="1400" b="1" dirty="0"/>
                        <a:t> Y)</a:t>
                      </a:r>
                      <a:endParaRPr lang="en-US" sz="1400" b="0" dirty="0"/>
                    </a:p>
                  </a:txBody>
                  <a:tcPr/>
                </a:tc>
                <a:tc>
                  <a:txBody>
                    <a:bodyPr/>
                    <a:lstStyle/>
                    <a:p>
                      <a:pPr algn="ctr"/>
                      <a:r>
                        <a:rPr lang="en-US" sz="1400" dirty="0"/>
                        <a:t>(X ∧</a:t>
                      </a:r>
                      <a:r>
                        <a:rPr lang="en-US" sz="1400" b="1" dirty="0"/>
                        <a:t> Z)</a:t>
                      </a:r>
                      <a:endParaRPr lang="en-US" sz="1400" b="0" dirty="0"/>
                    </a:p>
                  </a:txBody>
                  <a:tcPr/>
                </a:tc>
                <a:tc>
                  <a:txBody>
                    <a:bodyPr/>
                    <a:lstStyle/>
                    <a:p>
                      <a:pPr algn="ctr"/>
                      <a:r>
                        <a:rPr lang="en-US" sz="1400" dirty="0"/>
                        <a:t>(X</a:t>
                      </a:r>
                      <a:r>
                        <a:rPr lang="en-US" sz="1400" b="1" dirty="0"/>
                        <a:t> </a:t>
                      </a:r>
                      <a:r>
                        <a:rPr lang="en-US" sz="1400" dirty="0"/>
                        <a:t>∧ </a:t>
                      </a:r>
                      <a:r>
                        <a:rPr lang="en-US" sz="1400" b="1" dirty="0"/>
                        <a:t>Y) ∨</a:t>
                      </a:r>
                      <a:r>
                        <a:rPr lang="en-US" sz="1400" dirty="0"/>
                        <a:t> (X ∧</a:t>
                      </a:r>
                      <a:r>
                        <a:rPr lang="en-US" sz="1400" b="1" dirty="0"/>
                        <a:t> Z)</a:t>
                      </a:r>
                      <a:endParaRPr lang="en-US" sz="1400" b="0" dirty="0"/>
                    </a:p>
                  </a:txBody>
                  <a:tcPr/>
                </a:tc>
                <a:extLst>
                  <a:ext uri="{0D108BD9-81ED-4DB2-BD59-A6C34878D82A}">
                    <a16:rowId xmlns:a16="http://schemas.microsoft.com/office/drawing/2014/main" val="449696639"/>
                  </a:ext>
                </a:extLst>
              </a:tr>
              <a:tr h="370840">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solidFill>
                      <a:schemeClr val="accent6">
                        <a:lumMod val="60000"/>
                        <a:lumOff val="40000"/>
                      </a:schemeClr>
                    </a:solidFill>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solidFill>
                      <a:schemeClr val="accent6">
                        <a:lumMod val="60000"/>
                        <a:lumOff val="40000"/>
                      </a:schemeClr>
                    </a:solidFill>
                  </a:tcPr>
                </a:tc>
                <a:extLst>
                  <a:ext uri="{0D108BD9-81ED-4DB2-BD59-A6C34878D82A}">
                    <a16:rowId xmlns:a16="http://schemas.microsoft.com/office/drawing/2014/main" val="665248499"/>
                  </a:ext>
                </a:extLst>
              </a:tr>
              <a:tr h="370840">
                <a:tc>
                  <a:txBody>
                    <a:bodyPr/>
                    <a:lstStyle/>
                    <a:p>
                      <a:pPr algn="ctr"/>
                      <a:r>
                        <a:rPr lang="en-US" dirty="0"/>
                        <a:t>0</a:t>
                      </a:r>
                    </a:p>
                  </a:txBody>
                  <a:tcPr/>
                </a:tc>
                <a:tc>
                  <a:txBody>
                    <a:bodyPr/>
                    <a:lstStyle/>
                    <a:p>
                      <a:pPr algn="ctr"/>
                      <a:r>
                        <a:rPr lang="en-US" dirty="0"/>
                        <a:t>0</a:t>
                      </a:r>
                    </a:p>
                  </a:txBody>
                  <a:tcPr/>
                </a:tc>
                <a:tc>
                  <a:txBody>
                    <a:bodyPr/>
                    <a:lstStyle/>
                    <a:p>
                      <a:pPr algn="ctr"/>
                      <a:r>
                        <a:rPr lang="en-US" dirty="0"/>
                        <a:t>1</a:t>
                      </a:r>
                    </a:p>
                  </a:txBody>
                  <a:tcPr/>
                </a:tc>
                <a:tc>
                  <a:txBody>
                    <a:bodyPr/>
                    <a:lstStyle/>
                    <a:p>
                      <a:pPr algn="ctr"/>
                      <a:r>
                        <a:rPr lang="en-US" dirty="0"/>
                        <a:t>1</a:t>
                      </a:r>
                    </a:p>
                  </a:txBody>
                  <a:tcPr/>
                </a:tc>
                <a:tc>
                  <a:txBody>
                    <a:bodyPr/>
                    <a:lstStyle/>
                    <a:p>
                      <a:pPr algn="ctr"/>
                      <a:r>
                        <a:rPr lang="en-US" dirty="0"/>
                        <a:t>0</a:t>
                      </a:r>
                    </a:p>
                  </a:txBody>
                  <a:tcPr>
                    <a:solidFill>
                      <a:schemeClr val="accent6">
                        <a:lumMod val="60000"/>
                        <a:lumOff val="40000"/>
                      </a:schemeClr>
                    </a:solidFill>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solidFill>
                      <a:schemeClr val="accent6">
                        <a:lumMod val="60000"/>
                        <a:lumOff val="40000"/>
                      </a:schemeClr>
                    </a:solidFill>
                  </a:tcPr>
                </a:tc>
                <a:extLst>
                  <a:ext uri="{0D108BD9-81ED-4DB2-BD59-A6C34878D82A}">
                    <a16:rowId xmlns:a16="http://schemas.microsoft.com/office/drawing/2014/main" val="1242950191"/>
                  </a:ext>
                </a:extLst>
              </a:tr>
              <a:tr h="370840">
                <a:tc>
                  <a:txBody>
                    <a:bodyPr/>
                    <a:lstStyle/>
                    <a:p>
                      <a:pPr algn="ctr"/>
                      <a:r>
                        <a:rPr lang="en-US" dirty="0"/>
                        <a:t>0</a:t>
                      </a:r>
                    </a:p>
                  </a:txBody>
                  <a:tcPr/>
                </a:tc>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tc>
                  <a:txBody>
                    <a:bodyPr/>
                    <a:lstStyle/>
                    <a:p>
                      <a:pPr algn="ctr"/>
                      <a:r>
                        <a:rPr lang="en-US" dirty="0"/>
                        <a:t>0</a:t>
                      </a:r>
                    </a:p>
                  </a:txBody>
                  <a:tcPr>
                    <a:solidFill>
                      <a:schemeClr val="accent6">
                        <a:lumMod val="60000"/>
                        <a:lumOff val="40000"/>
                      </a:schemeClr>
                    </a:solidFill>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solidFill>
                      <a:schemeClr val="accent6">
                        <a:lumMod val="60000"/>
                        <a:lumOff val="40000"/>
                      </a:schemeClr>
                    </a:solidFill>
                  </a:tcPr>
                </a:tc>
                <a:extLst>
                  <a:ext uri="{0D108BD9-81ED-4DB2-BD59-A6C34878D82A}">
                    <a16:rowId xmlns:a16="http://schemas.microsoft.com/office/drawing/2014/main" val="2087455889"/>
                  </a:ext>
                </a:extLst>
              </a:tr>
              <a:tr h="370840">
                <a:tc>
                  <a:txBody>
                    <a:bodyPr/>
                    <a:lstStyle/>
                    <a:p>
                      <a:pPr algn="ctr"/>
                      <a:r>
                        <a:rPr lang="en-US" dirty="0"/>
                        <a:t>0</a:t>
                      </a:r>
                    </a:p>
                  </a:txBody>
                  <a:tcPr/>
                </a:tc>
                <a:tc>
                  <a:txBody>
                    <a:bodyPr/>
                    <a:lstStyle/>
                    <a:p>
                      <a:pPr algn="ctr"/>
                      <a:r>
                        <a:rPr lang="en-US" dirty="0"/>
                        <a:t>1</a:t>
                      </a:r>
                    </a:p>
                  </a:txBody>
                  <a:tcPr/>
                </a:tc>
                <a:tc>
                  <a:txBody>
                    <a:bodyPr/>
                    <a:lstStyle/>
                    <a:p>
                      <a:pPr algn="ctr"/>
                      <a:r>
                        <a:rPr lang="en-US" dirty="0"/>
                        <a:t>1</a:t>
                      </a:r>
                    </a:p>
                  </a:txBody>
                  <a:tcPr/>
                </a:tc>
                <a:tc>
                  <a:txBody>
                    <a:bodyPr/>
                    <a:lstStyle/>
                    <a:p>
                      <a:pPr algn="ctr"/>
                      <a:r>
                        <a:rPr lang="en-US" dirty="0"/>
                        <a:t>1</a:t>
                      </a:r>
                    </a:p>
                  </a:txBody>
                  <a:tcPr/>
                </a:tc>
                <a:tc>
                  <a:txBody>
                    <a:bodyPr/>
                    <a:lstStyle/>
                    <a:p>
                      <a:pPr algn="ctr"/>
                      <a:r>
                        <a:rPr lang="en-US" dirty="0"/>
                        <a:t>0</a:t>
                      </a:r>
                    </a:p>
                  </a:txBody>
                  <a:tcPr>
                    <a:solidFill>
                      <a:schemeClr val="accent6">
                        <a:lumMod val="60000"/>
                        <a:lumOff val="40000"/>
                      </a:schemeClr>
                    </a:solidFill>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solidFill>
                      <a:schemeClr val="accent6">
                        <a:lumMod val="60000"/>
                        <a:lumOff val="40000"/>
                      </a:schemeClr>
                    </a:solidFill>
                  </a:tcPr>
                </a:tc>
                <a:extLst>
                  <a:ext uri="{0D108BD9-81ED-4DB2-BD59-A6C34878D82A}">
                    <a16:rowId xmlns:a16="http://schemas.microsoft.com/office/drawing/2014/main" val="4005695583"/>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solidFill>
                      <a:schemeClr val="accent6">
                        <a:lumMod val="60000"/>
                        <a:lumOff val="40000"/>
                      </a:schemeClr>
                    </a:solidFill>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solidFill>
                      <a:schemeClr val="accent6">
                        <a:lumMod val="60000"/>
                        <a:lumOff val="40000"/>
                      </a:schemeClr>
                    </a:solidFill>
                  </a:tcPr>
                </a:tc>
                <a:extLst>
                  <a:ext uri="{0D108BD9-81ED-4DB2-BD59-A6C34878D82A}">
                    <a16:rowId xmlns:a16="http://schemas.microsoft.com/office/drawing/2014/main" val="2241657277"/>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tc>
                  <a:txBody>
                    <a:bodyPr/>
                    <a:lstStyle/>
                    <a:p>
                      <a:pPr algn="ctr"/>
                      <a:r>
                        <a:rPr lang="en-US" dirty="0"/>
                        <a:t>1</a:t>
                      </a:r>
                    </a:p>
                  </a:txBody>
                  <a:tcPr/>
                </a:tc>
                <a:tc>
                  <a:txBody>
                    <a:bodyPr/>
                    <a:lstStyle/>
                    <a:p>
                      <a:pPr algn="ctr"/>
                      <a:r>
                        <a:rPr lang="en-US" dirty="0"/>
                        <a:t>1</a:t>
                      </a:r>
                    </a:p>
                  </a:txBody>
                  <a:tcPr>
                    <a:solidFill>
                      <a:schemeClr val="accent6">
                        <a:lumMod val="60000"/>
                        <a:lumOff val="40000"/>
                      </a:schemeClr>
                    </a:solidFill>
                  </a:tcPr>
                </a:tc>
                <a:tc>
                  <a:txBody>
                    <a:bodyPr/>
                    <a:lstStyle/>
                    <a:p>
                      <a:pPr algn="ctr"/>
                      <a:r>
                        <a:rPr lang="en-US" dirty="0"/>
                        <a:t>0</a:t>
                      </a:r>
                    </a:p>
                  </a:txBody>
                  <a:tcPr/>
                </a:tc>
                <a:tc>
                  <a:txBody>
                    <a:bodyPr/>
                    <a:lstStyle/>
                    <a:p>
                      <a:pPr algn="ctr"/>
                      <a:r>
                        <a:rPr lang="en-US" dirty="0"/>
                        <a:t>1</a:t>
                      </a:r>
                    </a:p>
                  </a:txBody>
                  <a:tcPr/>
                </a:tc>
                <a:tc>
                  <a:txBody>
                    <a:bodyPr/>
                    <a:lstStyle/>
                    <a:p>
                      <a:pPr algn="ctr"/>
                      <a:r>
                        <a:rPr lang="en-US" dirty="0"/>
                        <a:t>1</a:t>
                      </a:r>
                    </a:p>
                  </a:txBody>
                  <a:tcPr>
                    <a:solidFill>
                      <a:schemeClr val="accent6">
                        <a:lumMod val="60000"/>
                        <a:lumOff val="40000"/>
                      </a:schemeClr>
                    </a:solidFill>
                  </a:tcPr>
                </a:tc>
                <a:extLst>
                  <a:ext uri="{0D108BD9-81ED-4DB2-BD59-A6C34878D82A}">
                    <a16:rowId xmlns:a16="http://schemas.microsoft.com/office/drawing/2014/main" val="3047768516"/>
                  </a:ext>
                </a:extLst>
              </a:tr>
              <a:tr h="370840">
                <a:tc>
                  <a:txBody>
                    <a:bodyPr/>
                    <a:lstStyle/>
                    <a:p>
                      <a:pPr algn="ctr"/>
                      <a:r>
                        <a:rPr lang="en-US" dirty="0"/>
                        <a:t>1</a:t>
                      </a:r>
                    </a:p>
                  </a:txBody>
                  <a:tcPr/>
                </a:tc>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tc>
                  <a:txBody>
                    <a:bodyPr/>
                    <a:lstStyle/>
                    <a:p>
                      <a:pPr algn="ctr"/>
                      <a:r>
                        <a:rPr lang="en-US" dirty="0"/>
                        <a:t>1</a:t>
                      </a:r>
                    </a:p>
                  </a:txBody>
                  <a:tcPr>
                    <a:solidFill>
                      <a:schemeClr val="accent6">
                        <a:lumMod val="60000"/>
                        <a:lumOff val="40000"/>
                      </a:schemeClr>
                    </a:solidFill>
                  </a:tcPr>
                </a:tc>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solidFill>
                      <a:schemeClr val="accent6">
                        <a:lumMod val="60000"/>
                        <a:lumOff val="40000"/>
                      </a:schemeClr>
                    </a:solidFill>
                  </a:tcPr>
                </a:tc>
                <a:extLst>
                  <a:ext uri="{0D108BD9-81ED-4DB2-BD59-A6C34878D82A}">
                    <a16:rowId xmlns:a16="http://schemas.microsoft.com/office/drawing/2014/main" val="3930064882"/>
                  </a:ext>
                </a:extLst>
              </a:tr>
              <a:tr h="370840">
                <a:tc>
                  <a:txBody>
                    <a:bodyPr/>
                    <a:lstStyle/>
                    <a:p>
                      <a:pPr algn="ctr"/>
                      <a:r>
                        <a:rPr lang="en-US" dirty="0"/>
                        <a:t>1</a:t>
                      </a:r>
                    </a:p>
                  </a:txBody>
                  <a:tcPr/>
                </a:tc>
                <a:tc>
                  <a:txBody>
                    <a:bodyPr/>
                    <a:lstStyle/>
                    <a:p>
                      <a:pPr algn="ctr"/>
                      <a:r>
                        <a:rPr lang="en-US" dirty="0"/>
                        <a:t>1</a:t>
                      </a:r>
                    </a:p>
                  </a:txBody>
                  <a:tcPr/>
                </a:tc>
                <a:tc>
                  <a:txBody>
                    <a:bodyPr/>
                    <a:lstStyle/>
                    <a:p>
                      <a:pPr algn="ctr"/>
                      <a:r>
                        <a:rPr lang="en-US" dirty="0"/>
                        <a:t>1</a:t>
                      </a:r>
                    </a:p>
                  </a:txBody>
                  <a:tcPr/>
                </a:tc>
                <a:tc>
                  <a:txBody>
                    <a:bodyPr/>
                    <a:lstStyle/>
                    <a:p>
                      <a:pPr algn="ctr"/>
                      <a:r>
                        <a:rPr lang="en-US" dirty="0"/>
                        <a:t>1</a:t>
                      </a:r>
                    </a:p>
                  </a:txBody>
                  <a:tcPr/>
                </a:tc>
                <a:tc>
                  <a:txBody>
                    <a:bodyPr/>
                    <a:lstStyle/>
                    <a:p>
                      <a:pPr algn="ctr"/>
                      <a:r>
                        <a:rPr lang="en-US" dirty="0"/>
                        <a:t>1</a:t>
                      </a:r>
                    </a:p>
                  </a:txBody>
                  <a:tcPr>
                    <a:solidFill>
                      <a:schemeClr val="accent6">
                        <a:lumMod val="60000"/>
                        <a:lumOff val="40000"/>
                      </a:schemeClr>
                    </a:solidFill>
                  </a:tcPr>
                </a:tc>
                <a:tc>
                  <a:txBody>
                    <a:bodyPr/>
                    <a:lstStyle/>
                    <a:p>
                      <a:pPr algn="ctr"/>
                      <a:r>
                        <a:rPr lang="en-US" dirty="0"/>
                        <a:t>1</a:t>
                      </a:r>
                    </a:p>
                  </a:txBody>
                  <a:tcPr/>
                </a:tc>
                <a:tc>
                  <a:txBody>
                    <a:bodyPr/>
                    <a:lstStyle/>
                    <a:p>
                      <a:pPr algn="ctr"/>
                      <a:r>
                        <a:rPr lang="en-US" dirty="0"/>
                        <a:t>1</a:t>
                      </a:r>
                    </a:p>
                  </a:txBody>
                  <a:tcPr/>
                </a:tc>
                <a:tc>
                  <a:txBody>
                    <a:bodyPr/>
                    <a:lstStyle/>
                    <a:p>
                      <a:pPr algn="ctr"/>
                      <a:r>
                        <a:rPr lang="en-US" dirty="0"/>
                        <a:t>1</a:t>
                      </a:r>
                    </a:p>
                  </a:txBody>
                  <a:tcPr>
                    <a:solidFill>
                      <a:schemeClr val="accent6">
                        <a:lumMod val="60000"/>
                        <a:lumOff val="40000"/>
                      </a:schemeClr>
                    </a:solidFill>
                  </a:tcPr>
                </a:tc>
                <a:extLst>
                  <a:ext uri="{0D108BD9-81ED-4DB2-BD59-A6C34878D82A}">
                    <a16:rowId xmlns:a16="http://schemas.microsoft.com/office/drawing/2014/main" val="3949205764"/>
                  </a:ext>
                </a:extLst>
              </a:tr>
            </a:tbl>
          </a:graphicData>
        </a:graphic>
      </p:graphicFrame>
    </p:spTree>
    <p:extLst>
      <p:ext uri="{BB962C8B-B14F-4D97-AF65-F5344CB8AC3E}">
        <p14:creationId xmlns:p14="http://schemas.microsoft.com/office/powerpoint/2010/main" val="649410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80867-CA18-10E5-EFA4-AF59C456489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CD2D9A-42D1-056B-0B7B-4BE3A19C223D}"/>
              </a:ext>
            </a:extLst>
          </p:cNvPr>
          <p:cNvSpPr>
            <a:spLocks noGrp="1"/>
          </p:cNvSpPr>
          <p:nvPr>
            <p:ph idx="1"/>
          </p:nvPr>
        </p:nvSpPr>
        <p:spPr>
          <a:xfrm>
            <a:off x="612646" y="1289830"/>
            <a:ext cx="10653578" cy="5019530"/>
          </a:xfrm>
        </p:spPr>
        <p:txBody>
          <a:bodyPr vert="horz" lIns="91440" tIns="45720" rIns="91440" bIns="45720" rtlCol="0">
            <a:noAutofit/>
          </a:bodyPr>
          <a:lstStyle/>
          <a:p>
            <a:pPr>
              <a:lnSpc>
                <a:spcPct val="110000"/>
              </a:lnSpc>
            </a:pPr>
            <a:r>
              <a:rPr lang="en-US" dirty="0"/>
              <a:t>¬</a:t>
            </a:r>
            <a:r>
              <a:rPr lang="en-US" dirty="0">
                <a:solidFill>
                  <a:srgbClr val="202122"/>
                </a:solidFill>
                <a:latin typeface="Arial" panose="020B0604020202020204" pitchFamily="34" charset="0"/>
              </a:rPr>
              <a:t> (X </a:t>
            </a:r>
            <a:r>
              <a:rPr lang="en-US" dirty="0"/>
              <a:t>∧</a:t>
            </a:r>
            <a:r>
              <a:rPr lang="en-US" dirty="0">
                <a:solidFill>
                  <a:srgbClr val="202122"/>
                </a:solidFill>
                <a:latin typeface="Arial" panose="020B0604020202020204" pitchFamily="34" charset="0"/>
              </a:rPr>
              <a:t> Y) = </a:t>
            </a:r>
          </a:p>
          <a:p>
            <a:pPr>
              <a:lnSpc>
                <a:spcPct val="110000"/>
              </a:lnSpc>
            </a:pPr>
            <a:r>
              <a:rPr lang="en-US" dirty="0"/>
              <a:t>¬</a:t>
            </a:r>
            <a:r>
              <a:rPr lang="en-US" dirty="0">
                <a:solidFill>
                  <a:srgbClr val="202122"/>
                </a:solidFill>
                <a:latin typeface="Arial" panose="020B0604020202020204" pitchFamily="34" charset="0"/>
              </a:rPr>
              <a:t> (X </a:t>
            </a:r>
            <a:r>
              <a:rPr lang="en-US" dirty="0"/>
              <a:t>∨</a:t>
            </a:r>
            <a:r>
              <a:rPr lang="en-US" dirty="0">
                <a:solidFill>
                  <a:srgbClr val="202122"/>
                </a:solidFill>
                <a:latin typeface="Arial" panose="020B0604020202020204" pitchFamily="34" charset="0"/>
              </a:rPr>
              <a:t> Y) =</a:t>
            </a:r>
          </a:p>
        </p:txBody>
      </p:sp>
      <p:sp>
        <p:nvSpPr>
          <p:cNvPr id="10" name="Title 1">
            <a:extLst>
              <a:ext uri="{FF2B5EF4-FFF2-40B4-BE49-F238E27FC236}">
                <a16:creationId xmlns:a16="http://schemas.microsoft.com/office/drawing/2014/main" id="{F57A872F-A0AE-D842-5CA7-FC9A61E66CF4}"/>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b="1" kern="1200" dirty="0">
                <a:solidFill>
                  <a:schemeClr val="tx1"/>
                </a:solidFill>
                <a:latin typeface="+mj-lt"/>
                <a:ea typeface="+mj-ea"/>
                <a:cs typeface="+mj-cs"/>
              </a:rPr>
              <a:t>PRACTICE TIME – De Morgan</a:t>
            </a:r>
            <a:r>
              <a:rPr lang="en-US" dirty="0"/>
              <a:t>’s laws</a:t>
            </a:r>
            <a:endParaRPr lang="en-US" b="1" kern="1200" dirty="0">
              <a:solidFill>
                <a:schemeClr val="tx1"/>
              </a:solidFill>
              <a:latin typeface="+mj-lt"/>
              <a:ea typeface="+mj-ea"/>
              <a:cs typeface="+mj-cs"/>
            </a:endParaRPr>
          </a:p>
        </p:txBody>
      </p:sp>
      <p:graphicFrame>
        <p:nvGraphicFramePr>
          <p:cNvPr id="5" name="Table 4">
            <a:extLst>
              <a:ext uri="{FF2B5EF4-FFF2-40B4-BE49-F238E27FC236}">
                <a16:creationId xmlns:a16="http://schemas.microsoft.com/office/drawing/2014/main" id="{45AFABC2-1888-B809-559D-B5EEE80696ED}"/>
              </a:ext>
            </a:extLst>
          </p:cNvPr>
          <p:cNvGraphicFramePr>
            <a:graphicFrameLocks noGrp="1"/>
          </p:cNvGraphicFramePr>
          <p:nvPr/>
        </p:nvGraphicFramePr>
        <p:xfrm>
          <a:off x="761750" y="2501900"/>
          <a:ext cx="9409192" cy="3807460"/>
        </p:xfrm>
        <a:graphic>
          <a:graphicData uri="http://schemas.openxmlformats.org/drawingml/2006/table">
            <a:tbl>
              <a:tblPr firstRow="1" bandRow="1">
                <a:tableStyleId>{00A15C55-8517-42AA-B614-E9B94910E393}</a:tableStyleId>
              </a:tblPr>
              <a:tblGrid>
                <a:gridCol w="538413">
                  <a:extLst>
                    <a:ext uri="{9D8B030D-6E8A-4147-A177-3AD203B41FA5}">
                      <a16:colId xmlns:a16="http://schemas.microsoft.com/office/drawing/2014/main" val="3264958069"/>
                    </a:ext>
                  </a:extLst>
                </a:gridCol>
                <a:gridCol w="600075">
                  <a:extLst>
                    <a:ext uri="{9D8B030D-6E8A-4147-A177-3AD203B41FA5}">
                      <a16:colId xmlns:a16="http://schemas.microsoft.com/office/drawing/2014/main" val="910396186"/>
                    </a:ext>
                  </a:extLst>
                </a:gridCol>
                <a:gridCol w="913300">
                  <a:extLst>
                    <a:ext uri="{9D8B030D-6E8A-4147-A177-3AD203B41FA5}">
                      <a16:colId xmlns:a16="http://schemas.microsoft.com/office/drawing/2014/main" val="4184236198"/>
                    </a:ext>
                  </a:extLst>
                </a:gridCol>
                <a:gridCol w="1029800">
                  <a:extLst>
                    <a:ext uri="{9D8B030D-6E8A-4147-A177-3AD203B41FA5}">
                      <a16:colId xmlns:a16="http://schemas.microsoft.com/office/drawing/2014/main" val="3215061311"/>
                    </a:ext>
                  </a:extLst>
                </a:gridCol>
                <a:gridCol w="1010016">
                  <a:extLst>
                    <a:ext uri="{9D8B030D-6E8A-4147-A177-3AD203B41FA5}">
                      <a16:colId xmlns:a16="http://schemas.microsoft.com/office/drawing/2014/main" val="798940044"/>
                    </a:ext>
                  </a:extLst>
                </a:gridCol>
                <a:gridCol w="1012874">
                  <a:extLst>
                    <a:ext uri="{9D8B030D-6E8A-4147-A177-3AD203B41FA5}">
                      <a16:colId xmlns:a16="http://schemas.microsoft.com/office/drawing/2014/main" val="2509816745"/>
                    </a:ext>
                  </a:extLst>
                </a:gridCol>
                <a:gridCol w="891760">
                  <a:extLst>
                    <a:ext uri="{9D8B030D-6E8A-4147-A177-3AD203B41FA5}">
                      <a16:colId xmlns:a16="http://schemas.microsoft.com/office/drawing/2014/main" val="3711913996"/>
                    </a:ext>
                  </a:extLst>
                </a:gridCol>
                <a:gridCol w="771525">
                  <a:extLst>
                    <a:ext uri="{9D8B030D-6E8A-4147-A177-3AD203B41FA5}">
                      <a16:colId xmlns:a16="http://schemas.microsoft.com/office/drawing/2014/main" val="3126786975"/>
                    </a:ext>
                  </a:extLst>
                </a:gridCol>
                <a:gridCol w="1333133">
                  <a:extLst>
                    <a:ext uri="{9D8B030D-6E8A-4147-A177-3AD203B41FA5}">
                      <a16:colId xmlns:a16="http://schemas.microsoft.com/office/drawing/2014/main" val="4161414191"/>
                    </a:ext>
                  </a:extLst>
                </a:gridCol>
                <a:gridCol w="1308296">
                  <a:extLst>
                    <a:ext uri="{9D8B030D-6E8A-4147-A177-3AD203B41FA5}">
                      <a16:colId xmlns:a16="http://schemas.microsoft.com/office/drawing/2014/main" val="476230371"/>
                    </a:ext>
                  </a:extLst>
                </a:gridCol>
              </a:tblGrid>
              <a:tr h="761492">
                <a:tc>
                  <a:txBody>
                    <a:bodyPr/>
                    <a:lstStyle/>
                    <a:p>
                      <a:pPr algn="ctr"/>
                      <a:r>
                        <a:rPr lang="en-US" sz="1400" dirty="0"/>
                        <a:t>X</a:t>
                      </a:r>
                    </a:p>
                  </a:txBody>
                  <a:tcPr/>
                </a:tc>
                <a:tc>
                  <a:txBody>
                    <a:bodyPr/>
                    <a:lstStyle/>
                    <a:p>
                      <a:pPr algn="ctr"/>
                      <a:r>
                        <a:rPr lang="en-US" sz="1400" dirty="0"/>
                        <a:t>Y</a:t>
                      </a:r>
                    </a:p>
                  </a:txBody>
                  <a:tcPr/>
                </a:tc>
                <a:tc>
                  <a:txBody>
                    <a:bodyPr/>
                    <a:lstStyle/>
                    <a:p>
                      <a:pPr algn="ctr"/>
                      <a:r>
                        <a:rPr lang="en-US" sz="1400" dirty="0"/>
                        <a:t>X ∧ 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 (X ∧ Y)</a:t>
                      </a:r>
                    </a:p>
                    <a:p>
                      <a:pPr algn="ct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X ∨ Y</a:t>
                      </a:r>
                    </a:p>
                    <a:p>
                      <a:pPr algn="ct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 (X ∨ 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 X</a:t>
                      </a:r>
                    </a:p>
                    <a:p>
                      <a:pPr algn="ctr"/>
                      <a:endParaRPr lang="en-US" sz="1400" dirty="0"/>
                    </a:p>
                  </a:txBody>
                  <a:tcPr/>
                </a:tc>
                <a:tc>
                  <a:txBody>
                    <a:bodyPr/>
                    <a:lstStyle/>
                    <a:p>
                      <a:pPr algn="ctr"/>
                      <a:r>
                        <a:rPr lang="en-US" sz="1400" dirty="0"/>
                        <a:t>¬ Y</a:t>
                      </a:r>
                    </a:p>
                  </a:txBody>
                  <a:tcPr/>
                </a:tc>
                <a:tc>
                  <a:txBody>
                    <a:bodyPr/>
                    <a:lstStyle/>
                    <a:p>
                      <a:pPr algn="ctr"/>
                      <a:r>
                        <a:rPr lang="en-US" sz="1400" dirty="0"/>
                        <a:t>¬ X ∧ ¬ Y</a:t>
                      </a:r>
                    </a:p>
                  </a:txBody>
                  <a:tcPr/>
                </a:tc>
                <a:tc>
                  <a:txBody>
                    <a:bodyPr/>
                    <a:lstStyle/>
                    <a:p>
                      <a:pPr algn="ctr"/>
                      <a:r>
                        <a:rPr lang="en-US" sz="1400" dirty="0"/>
                        <a:t>¬ X ∨ ¬ Y</a:t>
                      </a:r>
                    </a:p>
                  </a:txBody>
                  <a:tcPr/>
                </a:tc>
                <a:extLst>
                  <a:ext uri="{0D108BD9-81ED-4DB2-BD59-A6C34878D82A}">
                    <a16:rowId xmlns:a16="http://schemas.microsoft.com/office/drawing/2014/main" val="4058499360"/>
                  </a:ext>
                </a:extLst>
              </a:tr>
              <a:tr h="761492">
                <a:tc>
                  <a:txBody>
                    <a:bodyPr/>
                    <a:lstStyle/>
                    <a:p>
                      <a:pPr algn="ctr"/>
                      <a:r>
                        <a:rPr lang="en-US" sz="1400" dirty="0"/>
                        <a:t>0</a:t>
                      </a:r>
                    </a:p>
                  </a:txBody>
                  <a:tcPr/>
                </a:tc>
                <a:tc>
                  <a:txBody>
                    <a:bodyPr/>
                    <a:lstStyle/>
                    <a:p>
                      <a:pPr algn="ctr"/>
                      <a:r>
                        <a:rPr lang="en-US" sz="1400" dirty="0"/>
                        <a:t>0</a:t>
                      </a:r>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extLst>
                  <a:ext uri="{0D108BD9-81ED-4DB2-BD59-A6C34878D82A}">
                    <a16:rowId xmlns:a16="http://schemas.microsoft.com/office/drawing/2014/main" val="68841992"/>
                  </a:ext>
                </a:extLst>
              </a:tr>
              <a:tr h="761492">
                <a:tc>
                  <a:txBody>
                    <a:bodyPr/>
                    <a:lstStyle/>
                    <a:p>
                      <a:pPr algn="ctr"/>
                      <a:r>
                        <a:rPr lang="en-US" sz="1400" dirty="0"/>
                        <a:t>0</a:t>
                      </a:r>
                    </a:p>
                  </a:txBody>
                  <a:tcPr/>
                </a:tc>
                <a:tc>
                  <a:txBody>
                    <a:bodyPr/>
                    <a:lstStyle/>
                    <a:p>
                      <a:pPr algn="ctr"/>
                      <a:r>
                        <a:rPr lang="en-US" sz="1400" dirty="0"/>
                        <a:t>1</a:t>
                      </a:r>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extLst>
                  <a:ext uri="{0D108BD9-81ED-4DB2-BD59-A6C34878D82A}">
                    <a16:rowId xmlns:a16="http://schemas.microsoft.com/office/drawing/2014/main" val="667803333"/>
                  </a:ext>
                </a:extLst>
              </a:tr>
              <a:tr h="761492">
                <a:tc>
                  <a:txBody>
                    <a:bodyPr/>
                    <a:lstStyle/>
                    <a:p>
                      <a:pPr algn="ctr"/>
                      <a:r>
                        <a:rPr lang="en-US" sz="1400" dirty="0"/>
                        <a:t>1</a:t>
                      </a:r>
                    </a:p>
                  </a:txBody>
                  <a:tcPr/>
                </a:tc>
                <a:tc>
                  <a:txBody>
                    <a:bodyPr/>
                    <a:lstStyle/>
                    <a:p>
                      <a:pPr algn="ctr"/>
                      <a:r>
                        <a:rPr lang="en-US" sz="1400" dirty="0"/>
                        <a:t>0</a:t>
                      </a:r>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extLst>
                  <a:ext uri="{0D108BD9-81ED-4DB2-BD59-A6C34878D82A}">
                    <a16:rowId xmlns:a16="http://schemas.microsoft.com/office/drawing/2014/main" val="1284451998"/>
                  </a:ext>
                </a:extLst>
              </a:tr>
              <a:tr h="761492">
                <a:tc>
                  <a:txBody>
                    <a:bodyPr/>
                    <a:lstStyle/>
                    <a:p>
                      <a:pPr algn="ctr"/>
                      <a:r>
                        <a:rPr lang="en-US" sz="1400" dirty="0"/>
                        <a:t>1</a:t>
                      </a:r>
                    </a:p>
                  </a:txBody>
                  <a:tcPr/>
                </a:tc>
                <a:tc>
                  <a:txBody>
                    <a:bodyPr/>
                    <a:lstStyle/>
                    <a:p>
                      <a:pPr algn="ctr"/>
                      <a:r>
                        <a:rPr lang="en-US" sz="1400" dirty="0"/>
                        <a:t>1</a:t>
                      </a:r>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extLst>
                  <a:ext uri="{0D108BD9-81ED-4DB2-BD59-A6C34878D82A}">
                    <a16:rowId xmlns:a16="http://schemas.microsoft.com/office/drawing/2014/main" val="2398767911"/>
                  </a:ext>
                </a:extLst>
              </a:tr>
            </a:tbl>
          </a:graphicData>
        </a:graphic>
      </p:graphicFrame>
      <p:sp>
        <p:nvSpPr>
          <p:cNvPr id="11" name="Slide Number Placeholder 10">
            <a:extLst>
              <a:ext uri="{FF2B5EF4-FFF2-40B4-BE49-F238E27FC236}">
                <a16:creationId xmlns:a16="http://schemas.microsoft.com/office/drawing/2014/main" id="{3B14B48F-597E-7D60-A925-6FD4234184CF}"/>
              </a:ext>
            </a:extLst>
          </p:cNvPr>
          <p:cNvSpPr>
            <a:spLocks noGrp="1"/>
          </p:cNvSpPr>
          <p:nvPr>
            <p:ph type="sldNum" sz="quarter" idx="12"/>
          </p:nvPr>
        </p:nvSpPr>
        <p:spPr/>
        <p:txBody>
          <a:bodyPr/>
          <a:lstStyle/>
          <a:p>
            <a:fld id="{CC057153-B650-4DEB-B370-79DDCFDCE934}" type="slidenum">
              <a:rPr lang="en-US" smtClean="0"/>
              <a:t>28</a:t>
            </a:fld>
            <a:endParaRPr lang="en-US"/>
          </a:p>
        </p:txBody>
      </p:sp>
    </p:spTree>
    <p:extLst>
      <p:ext uri="{BB962C8B-B14F-4D97-AF65-F5344CB8AC3E}">
        <p14:creationId xmlns:p14="http://schemas.microsoft.com/office/powerpoint/2010/main" val="2526194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4BE40-664E-D640-BB89-0708EE1E034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466C02-9F30-6112-14C7-413EF824B8A2}"/>
              </a:ext>
            </a:extLst>
          </p:cNvPr>
          <p:cNvSpPr>
            <a:spLocks noGrp="1"/>
          </p:cNvSpPr>
          <p:nvPr>
            <p:ph idx="1"/>
          </p:nvPr>
        </p:nvSpPr>
        <p:spPr>
          <a:xfrm>
            <a:off x="612646" y="1289830"/>
            <a:ext cx="10653578" cy="5019530"/>
          </a:xfrm>
        </p:spPr>
        <p:txBody>
          <a:bodyPr vert="horz" lIns="91440" tIns="45720" rIns="91440" bIns="45720" rtlCol="0">
            <a:noAutofit/>
          </a:bodyPr>
          <a:lstStyle/>
          <a:p>
            <a:pPr>
              <a:lnSpc>
                <a:spcPct val="110000"/>
              </a:lnSpc>
            </a:pPr>
            <a:r>
              <a:rPr lang="en-US" dirty="0">
                <a:solidFill>
                  <a:schemeClr val="accent6"/>
                </a:solidFill>
                <a:latin typeface="Arial" panose="020B0604020202020204" pitchFamily="34" charset="0"/>
              </a:rPr>
              <a:t>¬ (X ∧ Y) = ¬ X ∨ ¬ Y</a:t>
            </a:r>
          </a:p>
          <a:p>
            <a:pPr>
              <a:lnSpc>
                <a:spcPct val="110000"/>
              </a:lnSpc>
            </a:pPr>
            <a:r>
              <a:rPr lang="en-US" dirty="0">
                <a:solidFill>
                  <a:srgbClr val="FF9300"/>
                </a:solidFill>
                <a:latin typeface="Arial" panose="020B0604020202020204" pitchFamily="34" charset="0"/>
              </a:rPr>
              <a:t>¬ (X ∨ Y) = ¬ X ∧ ¬ Y</a:t>
            </a:r>
          </a:p>
          <a:p>
            <a:pPr>
              <a:lnSpc>
                <a:spcPct val="110000"/>
              </a:lnSpc>
            </a:pPr>
            <a:endParaRPr lang="en-US" dirty="0">
              <a:solidFill>
                <a:srgbClr val="FF9300"/>
              </a:solidFill>
              <a:latin typeface="Arial" panose="020B0604020202020204" pitchFamily="34" charset="0"/>
            </a:endParaRPr>
          </a:p>
          <a:p>
            <a:pPr marL="0" indent="0">
              <a:lnSpc>
                <a:spcPct val="110000"/>
              </a:lnSpc>
              <a:buNone/>
            </a:pPr>
            <a:endParaRPr lang="en-US" dirty="0">
              <a:solidFill>
                <a:srgbClr val="202122"/>
              </a:solidFill>
              <a:latin typeface="Arial" panose="020B0604020202020204" pitchFamily="34" charset="0"/>
            </a:endParaRPr>
          </a:p>
          <a:p>
            <a:pPr lvl="7">
              <a:lnSpc>
                <a:spcPct val="110000"/>
              </a:lnSpc>
            </a:pPr>
            <a:endParaRPr lang="en-US" dirty="0"/>
          </a:p>
          <a:p>
            <a:pPr marL="0" indent="0">
              <a:lnSpc>
                <a:spcPct val="110000"/>
              </a:lnSpc>
              <a:buNone/>
            </a:pPr>
            <a:endParaRPr lang="en-US" dirty="0"/>
          </a:p>
        </p:txBody>
      </p:sp>
      <p:sp>
        <p:nvSpPr>
          <p:cNvPr id="10" name="Title 1">
            <a:extLst>
              <a:ext uri="{FF2B5EF4-FFF2-40B4-BE49-F238E27FC236}">
                <a16:creationId xmlns:a16="http://schemas.microsoft.com/office/drawing/2014/main" id="{287C6DA0-414B-4F11-3EB5-91D41BBB315B}"/>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b="1" kern="1200" dirty="0">
                <a:solidFill>
                  <a:schemeClr val="tx1"/>
                </a:solidFill>
                <a:latin typeface="+mj-lt"/>
                <a:ea typeface="+mj-ea"/>
                <a:cs typeface="+mj-cs"/>
              </a:rPr>
              <a:t>ANSWER – De Morgan</a:t>
            </a:r>
            <a:r>
              <a:rPr lang="en-US" dirty="0"/>
              <a:t>’s laws</a:t>
            </a:r>
            <a:endParaRPr lang="en-US" b="1" kern="1200" dirty="0">
              <a:solidFill>
                <a:schemeClr val="tx1"/>
              </a:solidFill>
              <a:latin typeface="+mj-lt"/>
              <a:ea typeface="+mj-ea"/>
              <a:cs typeface="+mj-cs"/>
            </a:endParaRPr>
          </a:p>
        </p:txBody>
      </p:sp>
      <p:sp>
        <p:nvSpPr>
          <p:cNvPr id="11" name="Slide Number Placeholder 10">
            <a:extLst>
              <a:ext uri="{FF2B5EF4-FFF2-40B4-BE49-F238E27FC236}">
                <a16:creationId xmlns:a16="http://schemas.microsoft.com/office/drawing/2014/main" id="{2DC51874-8C96-A89E-1C57-BF47FBB68F4C}"/>
              </a:ext>
            </a:extLst>
          </p:cNvPr>
          <p:cNvSpPr>
            <a:spLocks noGrp="1"/>
          </p:cNvSpPr>
          <p:nvPr>
            <p:ph type="sldNum" sz="quarter" idx="12"/>
          </p:nvPr>
        </p:nvSpPr>
        <p:spPr/>
        <p:txBody>
          <a:bodyPr/>
          <a:lstStyle/>
          <a:p>
            <a:fld id="{CC057153-B650-4DEB-B370-79DDCFDCE934}" type="slidenum">
              <a:rPr lang="en-US" smtClean="0"/>
              <a:t>29</a:t>
            </a:fld>
            <a:endParaRPr lang="en-US"/>
          </a:p>
        </p:txBody>
      </p:sp>
      <p:graphicFrame>
        <p:nvGraphicFramePr>
          <p:cNvPr id="6" name="Table 5">
            <a:extLst>
              <a:ext uri="{FF2B5EF4-FFF2-40B4-BE49-F238E27FC236}">
                <a16:creationId xmlns:a16="http://schemas.microsoft.com/office/drawing/2014/main" id="{D8F92A82-BBB5-50A9-1003-6AC4DA85E236}"/>
              </a:ext>
            </a:extLst>
          </p:cNvPr>
          <p:cNvGraphicFramePr>
            <a:graphicFrameLocks noGrp="1"/>
          </p:cNvGraphicFramePr>
          <p:nvPr>
            <p:extLst>
              <p:ext uri="{D42A27DB-BD31-4B8C-83A1-F6EECF244321}">
                <p14:modId xmlns:p14="http://schemas.microsoft.com/office/powerpoint/2010/main" val="3774476554"/>
              </p:ext>
            </p:extLst>
          </p:nvPr>
        </p:nvGraphicFramePr>
        <p:xfrm>
          <a:off x="761750" y="2501900"/>
          <a:ext cx="9971899" cy="3807460"/>
        </p:xfrm>
        <a:graphic>
          <a:graphicData uri="http://schemas.openxmlformats.org/drawingml/2006/table">
            <a:tbl>
              <a:tblPr firstRow="1" bandRow="1">
                <a:tableStyleId>{5C22544A-7EE6-4342-B048-85BDC9FD1C3A}</a:tableStyleId>
              </a:tblPr>
              <a:tblGrid>
                <a:gridCol w="538413">
                  <a:extLst>
                    <a:ext uri="{9D8B030D-6E8A-4147-A177-3AD203B41FA5}">
                      <a16:colId xmlns:a16="http://schemas.microsoft.com/office/drawing/2014/main" val="3264958069"/>
                    </a:ext>
                  </a:extLst>
                </a:gridCol>
                <a:gridCol w="600075">
                  <a:extLst>
                    <a:ext uri="{9D8B030D-6E8A-4147-A177-3AD203B41FA5}">
                      <a16:colId xmlns:a16="http://schemas.microsoft.com/office/drawing/2014/main" val="910396186"/>
                    </a:ext>
                  </a:extLst>
                </a:gridCol>
                <a:gridCol w="899233">
                  <a:extLst>
                    <a:ext uri="{9D8B030D-6E8A-4147-A177-3AD203B41FA5}">
                      <a16:colId xmlns:a16="http://schemas.microsoft.com/office/drawing/2014/main" val="4184236198"/>
                    </a:ext>
                  </a:extLst>
                </a:gridCol>
                <a:gridCol w="1043867">
                  <a:extLst>
                    <a:ext uri="{9D8B030D-6E8A-4147-A177-3AD203B41FA5}">
                      <a16:colId xmlns:a16="http://schemas.microsoft.com/office/drawing/2014/main" val="3215061311"/>
                    </a:ext>
                  </a:extLst>
                </a:gridCol>
                <a:gridCol w="1045772">
                  <a:extLst>
                    <a:ext uri="{9D8B030D-6E8A-4147-A177-3AD203B41FA5}">
                      <a16:colId xmlns:a16="http://schemas.microsoft.com/office/drawing/2014/main" val="798940044"/>
                    </a:ext>
                  </a:extLst>
                </a:gridCol>
                <a:gridCol w="1101596">
                  <a:extLst>
                    <a:ext uri="{9D8B030D-6E8A-4147-A177-3AD203B41FA5}">
                      <a16:colId xmlns:a16="http://schemas.microsoft.com/office/drawing/2014/main" val="2509816745"/>
                    </a:ext>
                  </a:extLst>
                </a:gridCol>
                <a:gridCol w="767282">
                  <a:extLst>
                    <a:ext uri="{9D8B030D-6E8A-4147-A177-3AD203B41FA5}">
                      <a16:colId xmlns:a16="http://schemas.microsoft.com/office/drawing/2014/main" val="3711913996"/>
                    </a:ext>
                  </a:extLst>
                </a:gridCol>
                <a:gridCol w="771525">
                  <a:extLst>
                    <a:ext uri="{9D8B030D-6E8A-4147-A177-3AD203B41FA5}">
                      <a16:colId xmlns:a16="http://schemas.microsoft.com/office/drawing/2014/main" val="3126786975"/>
                    </a:ext>
                  </a:extLst>
                </a:gridCol>
                <a:gridCol w="1417539">
                  <a:extLst>
                    <a:ext uri="{9D8B030D-6E8A-4147-A177-3AD203B41FA5}">
                      <a16:colId xmlns:a16="http://schemas.microsoft.com/office/drawing/2014/main" val="4161414191"/>
                    </a:ext>
                  </a:extLst>
                </a:gridCol>
                <a:gridCol w="1786597">
                  <a:extLst>
                    <a:ext uri="{9D8B030D-6E8A-4147-A177-3AD203B41FA5}">
                      <a16:colId xmlns:a16="http://schemas.microsoft.com/office/drawing/2014/main" val="476230371"/>
                    </a:ext>
                  </a:extLst>
                </a:gridCol>
              </a:tblGrid>
              <a:tr h="761492">
                <a:tc>
                  <a:txBody>
                    <a:bodyPr/>
                    <a:lstStyle/>
                    <a:p>
                      <a:pPr algn="ctr"/>
                      <a:r>
                        <a:rPr lang="en-US" sz="1400" dirty="0"/>
                        <a:t>X</a:t>
                      </a:r>
                    </a:p>
                  </a:txBody>
                  <a:tcPr/>
                </a:tc>
                <a:tc>
                  <a:txBody>
                    <a:bodyPr/>
                    <a:lstStyle/>
                    <a:p>
                      <a:pPr algn="ctr"/>
                      <a:r>
                        <a:rPr lang="en-US" sz="1400" dirty="0"/>
                        <a:t>Y</a:t>
                      </a:r>
                    </a:p>
                  </a:txBody>
                  <a:tcPr/>
                </a:tc>
                <a:tc>
                  <a:txBody>
                    <a:bodyPr/>
                    <a:lstStyle/>
                    <a:p>
                      <a:pPr algn="ctr"/>
                      <a:r>
                        <a:rPr lang="en-US" sz="1400" dirty="0"/>
                        <a:t>X ∧ 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 (X ∧ Y)</a:t>
                      </a:r>
                    </a:p>
                  </a:txBody>
                  <a:tcPr>
                    <a:solidFill>
                      <a:srgbClr val="00905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X ∨ 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 (X ∨ Y)</a:t>
                      </a:r>
                    </a:p>
                  </a:txBody>
                  <a:tcPr>
                    <a:solidFill>
                      <a:srgbClr val="FF93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 X</a:t>
                      </a:r>
                    </a:p>
                  </a:txBody>
                  <a:tcPr/>
                </a:tc>
                <a:tc>
                  <a:txBody>
                    <a:bodyPr/>
                    <a:lstStyle/>
                    <a:p>
                      <a:pPr algn="ctr"/>
                      <a:r>
                        <a:rPr lang="en-US" sz="1400" dirty="0"/>
                        <a:t>¬ Y</a:t>
                      </a:r>
                    </a:p>
                  </a:txBody>
                  <a:tcPr/>
                </a:tc>
                <a:tc>
                  <a:txBody>
                    <a:bodyPr/>
                    <a:lstStyle/>
                    <a:p>
                      <a:pPr algn="ctr"/>
                      <a:r>
                        <a:rPr lang="en-US" sz="1400" dirty="0"/>
                        <a:t>¬ X ∧ ¬ Y</a:t>
                      </a:r>
                    </a:p>
                  </a:txBody>
                  <a:tcPr>
                    <a:solidFill>
                      <a:srgbClr val="FF9300"/>
                    </a:solidFill>
                  </a:tcPr>
                </a:tc>
                <a:tc>
                  <a:txBody>
                    <a:bodyPr/>
                    <a:lstStyle/>
                    <a:p>
                      <a:pPr algn="ctr"/>
                      <a:r>
                        <a:rPr lang="en-US" sz="1400" dirty="0"/>
                        <a:t>¬ X ∨ ¬ Y</a:t>
                      </a:r>
                    </a:p>
                  </a:txBody>
                  <a:tcPr>
                    <a:solidFill>
                      <a:srgbClr val="009051"/>
                    </a:solidFill>
                  </a:tcPr>
                </a:tc>
                <a:extLst>
                  <a:ext uri="{0D108BD9-81ED-4DB2-BD59-A6C34878D82A}">
                    <a16:rowId xmlns:a16="http://schemas.microsoft.com/office/drawing/2014/main" val="4058499360"/>
                  </a:ext>
                </a:extLst>
              </a:tr>
              <a:tr h="761492">
                <a:tc>
                  <a:txBody>
                    <a:bodyPr/>
                    <a:lstStyle/>
                    <a:p>
                      <a:pPr algn="ctr"/>
                      <a:r>
                        <a:rPr lang="en-US" sz="1400" dirty="0"/>
                        <a:t>0</a:t>
                      </a:r>
                    </a:p>
                  </a:txBody>
                  <a:tcPr/>
                </a:tc>
                <a:tc>
                  <a:txBody>
                    <a:bodyPr/>
                    <a:lstStyle/>
                    <a:p>
                      <a:pPr algn="ctr"/>
                      <a:r>
                        <a:rPr lang="en-US" sz="1400" dirty="0"/>
                        <a:t>0</a:t>
                      </a:r>
                    </a:p>
                  </a:txBody>
                  <a:tcPr/>
                </a:tc>
                <a:tc>
                  <a:txBody>
                    <a:bodyPr/>
                    <a:lstStyle/>
                    <a:p>
                      <a:pPr algn="ctr"/>
                      <a:r>
                        <a:rPr lang="en-US" sz="1400" dirty="0"/>
                        <a:t>0</a:t>
                      </a:r>
                    </a:p>
                  </a:txBody>
                  <a:tcPr/>
                </a:tc>
                <a:tc>
                  <a:txBody>
                    <a:bodyPr/>
                    <a:lstStyle/>
                    <a:p>
                      <a:pPr algn="ctr"/>
                      <a:r>
                        <a:rPr lang="en-US" sz="1400" dirty="0"/>
                        <a:t>1</a:t>
                      </a:r>
                    </a:p>
                  </a:txBody>
                  <a:tcPr>
                    <a:solidFill>
                      <a:srgbClr val="009051"/>
                    </a:solidFill>
                  </a:tcPr>
                </a:tc>
                <a:tc>
                  <a:txBody>
                    <a:bodyPr/>
                    <a:lstStyle/>
                    <a:p>
                      <a:pPr algn="ctr"/>
                      <a:r>
                        <a:rPr lang="en-US" sz="1400" dirty="0"/>
                        <a:t>0</a:t>
                      </a:r>
                    </a:p>
                  </a:txBody>
                  <a:tcPr/>
                </a:tc>
                <a:tc>
                  <a:txBody>
                    <a:bodyPr/>
                    <a:lstStyle/>
                    <a:p>
                      <a:pPr algn="ctr"/>
                      <a:r>
                        <a:rPr lang="en-US" sz="1400" dirty="0"/>
                        <a:t>1</a:t>
                      </a:r>
                    </a:p>
                  </a:txBody>
                  <a:tcPr>
                    <a:solidFill>
                      <a:srgbClr val="FF9300"/>
                    </a:solidFill>
                  </a:tcPr>
                </a:tc>
                <a:tc>
                  <a:txBody>
                    <a:bodyPr/>
                    <a:lstStyle/>
                    <a:p>
                      <a:pPr algn="ctr"/>
                      <a:r>
                        <a:rPr lang="en-US" sz="1400" dirty="0"/>
                        <a:t>1</a:t>
                      </a:r>
                    </a:p>
                  </a:txBody>
                  <a:tcPr/>
                </a:tc>
                <a:tc>
                  <a:txBody>
                    <a:bodyPr/>
                    <a:lstStyle/>
                    <a:p>
                      <a:pPr algn="ctr"/>
                      <a:r>
                        <a:rPr lang="en-US" sz="1400" dirty="0"/>
                        <a:t>1</a:t>
                      </a:r>
                    </a:p>
                  </a:txBody>
                  <a:tcPr/>
                </a:tc>
                <a:tc>
                  <a:txBody>
                    <a:bodyPr/>
                    <a:lstStyle/>
                    <a:p>
                      <a:pPr algn="ctr"/>
                      <a:r>
                        <a:rPr lang="en-US" sz="1400" dirty="0"/>
                        <a:t>1</a:t>
                      </a:r>
                    </a:p>
                  </a:txBody>
                  <a:tcPr>
                    <a:solidFill>
                      <a:srgbClr val="FF9300"/>
                    </a:solidFill>
                  </a:tcPr>
                </a:tc>
                <a:tc>
                  <a:txBody>
                    <a:bodyPr/>
                    <a:lstStyle/>
                    <a:p>
                      <a:pPr algn="ctr"/>
                      <a:r>
                        <a:rPr lang="en-US" sz="1400" dirty="0"/>
                        <a:t>1</a:t>
                      </a:r>
                    </a:p>
                  </a:txBody>
                  <a:tcPr>
                    <a:solidFill>
                      <a:srgbClr val="009051"/>
                    </a:solidFill>
                  </a:tcPr>
                </a:tc>
                <a:extLst>
                  <a:ext uri="{0D108BD9-81ED-4DB2-BD59-A6C34878D82A}">
                    <a16:rowId xmlns:a16="http://schemas.microsoft.com/office/drawing/2014/main" val="68841992"/>
                  </a:ext>
                </a:extLst>
              </a:tr>
              <a:tr h="761492">
                <a:tc>
                  <a:txBody>
                    <a:bodyPr/>
                    <a:lstStyle/>
                    <a:p>
                      <a:pPr algn="ctr"/>
                      <a:r>
                        <a:rPr lang="en-US" sz="1400" dirty="0"/>
                        <a:t>0</a:t>
                      </a:r>
                    </a:p>
                  </a:txBody>
                  <a:tcPr/>
                </a:tc>
                <a:tc>
                  <a:txBody>
                    <a:bodyPr/>
                    <a:lstStyle/>
                    <a:p>
                      <a:pPr algn="ctr"/>
                      <a:r>
                        <a:rPr lang="en-US" sz="1400" dirty="0"/>
                        <a:t>1</a:t>
                      </a:r>
                    </a:p>
                  </a:txBody>
                  <a:tcPr/>
                </a:tc>
                <a:tc>
                  <a:txBody>
                    <a:bodyPr/>
                    <a:lstStyle/>
                    <a:p>
                      <a:pPr algn="ctr"/>
                      <a:r>
                        <a:rPr lang="en-US" sz="1400" dirty="0"/>
                        <a:t>0</a:t>
                      </a:r>
                    </a:p>
                  </a:txBody>
                  <a:tcPr/>
                </a:tc>
                <a:tc>
                  <a:txBody>
                    <a:bodyPr/>
                    <a:lstStyle/>
                    <a:p>
                      <a:pPr algn="ctr"/>
                      <a:r>
                        <a:rPr lang="en-US" sz="1400" dirty="0"/>
                        <a:t>1</a:t>
                      </a:r>
                    </a:p>
                  </a:txBody>
                  <a:tcPr>
                    <a:solidFill>
                      <a:srgbClr val="009051"/>
                    </a:solidFill>
                  </a:tcPr>
                </a:tc>
                <a:tc>
                  <a:txBody>
                    <a:bodyPr/>
                    <a:lstStyle/>
                    <a:p>
                      <a:pPr algn="ctr"/>
                      <a:r>
                        <a:rPr lang="en-US" sz="1400" dirty="0"/>
                        <a:t>1</a:t>
                      </a:r>
                    </a:p>
                  </a:txBody>
                  <a:tcPr/>
                </a:tc>
                <a:tc>
                  <a:txBody>
                    <a:bodyPr/>
                    <a:lstStyle/>
                    <a:p>
                      <a:pPr algn="ctr"/>
                      <a:r>
                        <a:rPr lang="en-US" sz="1400" dirty="0"/>
                        <a:t>0</a:t>
                      </a:r>
                    </a:p>
                  </a:txBody>
                  <a:tcPr>
                    <a:solidFill>
                      <a:srgbClr val="FF9300"/>
                    </a:solidFill>
                  </a:tcPr>
                </a:tc>
                <a:tc>
                  <a:txBody>
                    <a:bodyPr/>
                    <a:lstStyle/>
                    <a:p>
                      <a:pPr algn="ctr"/>
                      <a:r>
                        <a:rPr lang="en-US" sz="1400" dirty="0"/>
                        <a:t>1</a:t>
                      </a:r>
                    </a:p>
                  </a:txBody>
                  <a:tcPr/>
                </a:tc>
                <a:tc>
                  <a:txBody>
                    <a:bodyPr/>
                    <a:lstStyle/>
                    <a:p>
                      <a:pPr algn="ctr"/>
                      <a:r>
                        <a:rPr lang="en-US" sz="1400" dirty="0"/>
                        <a:t>0</a:t>
                      </a:r>
                    </a:p>
                  </a:txBody>
                  <a:tcPr/>
                </a:tc>
                <a:tc>
                  <a:txBody>
                    <a:bodyPr/>
                    <a:lstStyle/>
                    <a:p>
                      <a:pPr algn="ctr"/>
                      <a:r>
                        <a:rPr lang="en-US" sz="1400" dirty="0"/>
                        <a:t>0</a:t>
                      </a:r>
                    </a:p>
                  </a:txBody>
                  <a:tcPr>
                    <a:solidFill>
                      <a:srgbClr val="FF9300"/>
                    </a:solidFill>
                  </a:tcPr>
                </a:tc>
                <a:tc>
                  <a:txBody>
                    <a:bodyPr/>
                    <a:lstStyle/>
                    <a:p>
                      <a:pPr algn="ctr"/>
                      <a:r>
                        <a:rPr lang="en-US" sz="1400" dirty="0"/>
                        <a:t>1</a:t>
                      </a:r>
                    </a:p>
                  </a:txBody>
                  <a:tcPr>
                    <a:solidFill>
                      <a:srgbClr val="009051"/>
                    </a:solidFill>
                  </a:tcPr>
                </a:tc>
                <a:extLst>
                  <a:ext uri="{0D108BD9-81ED-4DB2-BD59-A6C34878D82A}">
                    <a16:rowId xmlns:a16="http://schemas.microsoft.com/office/drawing/2014/main" val="667803333"/>
                  </a:ext>
                </a:extLst>
              </a:tr>
              <a:tr h="761492">
                <a:tc>
                  <a:txBody>
                    <a:bodyPr/>
                    <a:lstStyle/>
                    <a:p>
                      <a:pPr algn="ctr"/>
                      <a:r>
                        <a:rPr lang="en-US" sz="1400" dirty="0"/>
                        <a:t>1</a:t>
                      </a:r>
                    </a:p>
                  </a:txBody>
                  <a:tcPr/>
                </a:tc>
                <a:tc>
                  <a:txBody>
                    <a:bodyPr/>
                    <a:lstStyle/>
                    <a:p>
                      <a:pPr algn="ctr"/>
                      <a:r>
                        <a:rPr lang="en-US" sz="1400" dirty="0"/>
                        <a:t>0</a:t>
                      </a:r>
                    </a:p>
                  </a:txBody>
                  <a:tcPr/>
                </a:tc>
                <a:tc>
                  <a:txBody>
                    <a:bodyPr/>
                    <a:lstStyle/>
                    <a:p>
                      <a:pPr algn="ctr"/>
                      <a:r>
                        <a:rPr lang="en-US" sz="1400" dirty="0"/>
                        <a:t>0</a:t>
                      </a:r>
                    </a:p>
                  </a:txBody>
                  <a:tcPr/>
                </a:tc>
                <a:tc>
                  <a:txBody>
                    <a:bodyPr/>
                    <a:lstStyle/>
                    <a:p>
                      <a:pPr algn="ctr"/>
                      <a:r>
                        <a:rPr lang="en-US" sz="1400" dirty="0"/>
                        <a:t>1</a:t>
                      </a:r>
                    </a:p>
                  </a:txBody>
                  <a:tcPr>
                    <a:solidFill>
                      <a:srgbClr val="009051"/>
                    </a:solidFill>
                  </a:tcPr>
                </a:tc>
                <a:tc>
                  <a:txBody>
                    <a:bodyPr/>
                    <a:lstStyle/>
                    <a:p>
                      <a:pPr algn="ctr"/>
                      <a:r>
                        <a:rPr lang="en-US" sz="1400" dirty="0"/>
                        <a:t>1</a:t>
                      </a:r>
                    </a:p>
                  </a:txBody>
                  <a:tcPr/>
                </a:tc>
                <a:tc>
                  <a:txBody>
                    <a:bodyPr/>
                    <a:lstStyle/>
                    <a:p>
                      <a:pPr algn="ctr"/>
                      <a:r>
                        <a:rPr lang="en-US" sz="1400" dirty="0"/>
                        <a:t>0</a:t>
                      </a:r>
                    </a:p>
                  </a:txBody>
                  <a:tcPr>
                    <a:solidFill>
                      <a:srgbClr val="FF9300"/>
                    </a:solidFill>
                  </a:tcPr>
                </a:tc>
                <a:tc>
                  <a:txBody>
                    <a:bodyPr/>
                    <a:lstStyle/>
                    <a:p>
                      <a:pPr algn="ctr"/>
                      <a:r>
                        <a:rPr lang="en-US" sz="1400" dirty="0"/>
                        <a:t>0</a:t>
                      </a:r>
                    </a:p>
                  </a:txBody>
                  <a:tcPr/>
                </a:tc>
                <a:tc>
                  <a:txBody>
                    <a:bodyPr/>
                    <a:lstStyle/>
                    <a:p>
                      <a:pPr algn="ctr"/>
                      <a:r>
                        <a:rPr lang="en-US" sz="1400" dirty="0"/>
                        <a:t>1</a:t>
                      </a:r>
                    </a:p>
                  </a:txBody>
                  <a:tcPr/>
                </a:tc>
                <a:tc>
                  <a:txBody>
                    <a:bodyPr/>
                    <a:lstStyle/>
                    <a:p>
                      <a:pPr algn="ctr"/>
                      <a:r>
                        <a:rPr lang="en-US" sz="1400" dirty="0"/>
                        <a:t>0</a:t>
                      </a:r>
                    </a:p>
                  </a:txBody>
                  <a:tcPr>
                    <a:solidFill>
                      <a:srgbClr val="FF9300"/>
                    </a:solidFill>
                  </a:tcPr>
                </a:tc>
                <a:tc>
                  <a:txBody>
                    <a:bodyPr/>
                    <a:lstStyle/>
                    <a:p>
                      <a:pPr algn="ctr"/>
                      <a:r>
                        <a:rPr lang="en-US" sz="1400" dirty="0"/>
                        <a:t>1</a:t>
                      </a:r>
                    </a:p>
                  </a:txBody>
                  <a:tcPr>
                    <a:solidFill>
                      <a:srgbClr val="009051"/>
                    </a:solidFill>
                  </a:tcPr>
                </a:tc>
                <a:extLst>
                  <a:ext uri="{0D108BD9-81ED-4DB2-BD59-A6C34878D82A}">
                    <a16:rowId xmlns:a16="http://schemas.microsoft.com/office/drawing/2014/main" val="1284451998"/>
                  </a:ext>
                </a:extLst>
              </a:tr>
              <a:tr h="761492">
                <a:tc>
                  <a:txBody>
                    <a:bodyPr/>
                    <a:lstStyle/>
                    <a:p>
                      <a:pPr algn="ctr"/>
                      <a:r>
                        <a:rPr lang="en-US" sz="1400" dirty="0"/>
                        <a:t>1</a:t>
                      </a:r>
                    </a:p>
                  </a:txBody>
                  <a:tcPr/>
                </a:tc>
                <a:tc>
                  <a:txBody>
                    <a:bodyPr/>
                    <a:lstStyle/>
                    <a:p>
                      <a:pPr algn="ctr"/>
                      <a:r>
                        <a:rPr lang="en-US" sz="1400" dirty="0"/>
                        <a:t>1</a:t>
                      </a:r>
                    </a:p>
                  </a:txBody>
                  <a:tcPr/>
                </a:tc>
                <a:tc>
                  <a:txBody>
                    <a:bodyPr/>
                    <a:lstStyle/>
                    <a:p>
                      <a:pPr algn="ctr"/>
                      <a:r>
                        <a:rPr lang="en-US" sz="1400" dirty="0"/>
                        <a:t>1</a:t>
                      </a:r>
                    </a:p>
                  </a:txBody>
                  <a:tcPr/>
                </a:tc>
                <a:tc>
                  <a:txBody>
                    <a:bodyPr/>
                    <a:lstStyle/>
                    <a:p>
                      <a:pPr algn="ctr"/>
                      <a:r>
                        <a:rPr lang="en-US" sz="1400" dirty="0"/>
                        <a:t>0</a:t>
                      </a:r>
                    </a:p>
                  </a:txBody>
                  <a:tcPr>
                    <a:solidFill>
                      <a:srgbClr val="009051"/>
                    </a:solidFill>
                  </a:tcPr>
                </a:tc>
                <a:tc>
                  <a:txBody>
                    <a:bodyPr/>
                    <a:lstStyle/>
                    <a:p>
                      <a:pPr algn="ctr"/>
                      <a:r>
                        <a:rPr lang="en-US" sz="1400" dirty="0"/>
                        <a:t>1</a:t>
                      </a:r>
                    </a:p>
                  </a:txBody>
                  <a:tcPr/>
                </a:tc>
                <a:tc>
                  <a:txBody>
                    <a:bodyPr/>
                    <a:lstStyle/>
                    <a:p>
                      <a:pPr algn="ctr"/>
                      <a:r>
                        <a:rPr lang="en-US" sz="1400" dirty="0"/>
                        <a:t>0</a:t>
                      </a:r>
                    </a:p>
                  </a:txBody>
                  <a:tcPr>
                    <a:solidFill>
                      <a:srgbClr val="FF9300"/>
                    </a:solidFill>
                  </a:tcPr>
                </a:tc>
                <a:tc>
                  <a:txBody>
                    <a:bodyPr/>
                    <a:lstStyle/>
                    <a:p>
                      <a:pPr algn="ctr"/>
                      <a:r>
                        <a:rPr lang="en-US" sz="1400" dirty="0"/>
                        <a:t>0</a:t>
                      </a:r>
                    </a:p>
                  </a:txBody>
                  <a:tcPr/>
                </a:tc>
                <a:tc>
                  <a:txBody>
                    <a:bodyPr/>
                    <a:lstStyle/>
                    <a:p>
                      <a:pPr algn="ctr"/>
                      <a:r>
                        <a:rPr lang="en-US" sz="1400" dirty="0"/>
                        <a:t>0</a:t>
                      </a:r>
                    </a:p>
                  </a:txBody>
                  <a:tcPr/>
                </a:tc>
                <a:tc>
                  <a:txBody>
                    <a:bodyPr/>
                    <a:lstStyle/>
                    <a:p>
                      <a:pPr algn="ctr"/>
                      <a:r>
                        <a:rPr lang="en-US" sz="1400" dirty="0"/>
                        <a:t>0</a:t>
                      </a:r>
                    </a:p>
                  </a:txBody>
                  <a:tcPr>
                    <a:solidFill>
                      <a:srgbClr val="FF9300"/>
                    </a:solidFill>
                  </a:tcPr>
                </a:tc>
                <a:tc>
                  <a:txBody>
                    <a:bodyPr/>
                    <a:lstStyle/>
                    <a:p>
                      <a:pPr algn="ctr"/>
                      <a:r>
                        <a:rPr lang="en-US" sz="1400" dirty="0"/>
                        <a:t>0</a:t>
                      </a:r>
                    </a:p>
                  </a:txBody>
                  <a:tcPr>
                    <a:solidFill>
                      <a:srgbClr val="009051"/>
                    </a:solidFill>
                  </a:tcPr>
                </a:tc>
                <a:extLst>
                  <a:ext uri="{0D108BD9-81ED-4DB2-BD59-A6C34878D82A}">
                    <a16:rowId xmlns:a16="http://schemas.microsoft.com/office/drawing/2014/main" val="2398767911"/>
                  </a:ext>
                </a:extLst>
              </a:tr>
            </a:tbl>
          </a:graphicData>
        </a:graphic>
      </p:graphicFrame>
    </p:spTree>
    <p:extLst>
      <p:ext uri="{BB962C8B-B14F-4D97-AF65-F5344CB8AC3E}">
        <p14:creationId xmlns:p14="http://schemas.microsoft.com/office/powerpoint/2010/main" val="426832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46077-9783-744F-7398-326FFD913B07}"/>
              </a:ext>
            </a:extLst>
          </p:cNvPr>
          <p:cNvSpPr>
            <a:spLocks noGrp="1"/>
          </p:cNvSpPr>
          <p:nvPr>
            <p:ph type="title"/>
          </p:nvPr>
        </p:nvSpPr>
        <p:spPr/>
        <p:txBody>
          <a:bodyPr/>
          <a:lstStyle/>
          <a:p>
            <a:r>
              <a:rPr lang="en-US" dirty="0"/>
              <a:t>Booleans</a:t>
            </a:r>
          </a:p>
        </p:txBody>
      </p:sp>
      <p:sp>
        <p:nvSpPr>
          <p:cNvPr id="3" name="Content Placeholder 2">
            <a:extLst>
              <a:ext uri="{FF2B5EF4-FFF2-40B4-BE49-F238E27FC236}">
                <a16:creationId xmlns:a16="http://schemas.microsoft.com/office/drawing/2014/main" id="{B217006E-1907-6D99-C769-FFB01F00FE63}"/>
              </a:ext>
            </a:extLst>
          </p:cNvPr>
          <p:cNvSpPr>
            <a:spLocks noGrp="1"/>
          </p:cNvSpPr>
          <p:nvPr>
            <p:ph idx="1"/>
          </p:nvPr>
        </p:nvSpPr>
        <p:spPr/>
        <p:txBody>
          <a:bodyPr>
            <a:normAutofit/>
          </a:bodyPr>
          <a:lstStyle/>
          <a:p>
            <a:pPr marL="0" indent="0">
              <a:buNone/>
            </a:pPr>
            <a:r>
              <a:rPr lang="en-US" sz="3200" dirty="0">
                <a:solidFill>
                  <a:srgbClr val="FF0000"/>
                </a:solidFill>
              </a:rPr>
              <a:t>What is a Boolean (e.g., a Boolean variable)?</a:t>
            </a:r>
          </a:p>
        </p:txBody>
      </p:sp>
      <p:sp>
        <p:nvSpPr>
          <p:cNvPr id="4" name="Slide Number Placeholder 3">
            <a:extLst>
              <a:ext uri="{FF2B5EF4-FFF2-40B4-BE49-F238E27FC236}">
                <a16:creationId xmlns:a16="http://schemas.microsoft.com/office/drawing/2014/main" id="{82385AF3-F0F1-0AEB-379C-330D51B90394}"/>
              </a:ext>
            </a:extLst>
          </p:cNvPr>
          <p:cNvSpPr>
            <a:spLocks noGrp="1"/>
          </p:cNvSpPr>
          <p:nvPr>
            <p:ph type="sldNum" sz="quarter" idx="12"/>
          </p:nvPr>
        </p:nvSpPr>
        <p:spPr/>
        <p:txBody>
          <a:bodyPr/>
          <a:lstStyle/>
          <a:p>
            <a:fld id="{CC057153-B650-4DEB-B370-79DDCFDCE934}" type="slidenum">
              <a:rPr lang="en-US" smtClean="0"/>
              <a:t>3</a:t>
            </a:fld>
            <a:endParaRPr lang="en-US"/>
          </a:p>
        </p:txBody>
      </p:sp>
    </p:spTree>
    <p:extLst>
      <p:ext uri="{BB962C8B-B14F-4D97-AF65-F5344CB8AC3E}">
        <p14:creationId xmlns:p14="http://schemas.microsoft.com/office/powerpoint/2010/main" val="30697226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BE72A-3420-8EBC-BCA4-E2E26B392B45}"/>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090AB1E0-1070-A740-B554-441A9F45C1B4}"/>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b="1" kern="1200" dirty="0">
                <a:solidFill>
                  <a:schemeClr val="tx1"/>
                </a:solidFill>
                <a:latin typeface="+mj-lt"/>
                <a:ea typeface="+mj-ea"/>
                <a:cs typeface="+mj-cs"/>
              </a:rPr>
              <a:t>A </a:t>
            </a:r>
            <a:r>
              <a:rPr lang="en-US" dirty="0"/>
              <a:t>m</a:t>
            </a:r>
            <a:r>
              <a:rPr lang="en-US" b="1" kern="1200" dirty="0">
                <a:solidFill>
                  <a:schemeClr val="tx1"/>
                </a:solidFill>
                <a:latin typeface="+mj-lt"/>
                <a:ea typeface="+mj-ea"/>
                <a:cs typeface="+mj-cs"/>
              </a:rPr>
              <a:t>athematical lineage to the first computer</a:t>
            </a:r>
          </a:p>
        </p:txBody>
      </p:sp>
      <p:sp>
        <p:nvSpPr>
          <p:cNvPr id="11" name="Slide Number Placeholder 10">
            <a:extLst>
              <a:ext uri="{FF2B5EF4-FFF2-40B4-BE49-F238E27FC236}">
                <a16:creationId xmlns:a16="http://schemas.microsoft.com/office/drawing/2014/main" id="{77CDA7CE-E68B-BD9B-2403-7084CC7998C3}"/>
              </a:ext>
            </a:extLst>
          </p:cNvPr>
          <p:cNvSpPr>
            <a:spLocks noGrp="1"/>
          </p:cNvSpPr>
          <p:nvPr>
            <p:ph type="sldNum" sz="quarter" idx="12"/>
          </p:nvPr>
        </p:nvSpPr>
        <p:spPr/>
        <p:txBody>
          <a:bodyPr/>
          <a:lstStyle/>
          <a:p>
            <a:fld id="{CC057153-B650-4DEB-B370-79DDCFDCE934}" type="slidenum">
              <a:rPr lang="en-US" smtClean="0"/>
              <a:t>30</a:t>
            </a:fld>
            <a:endParaRPr lang="en-US"/>
          </a:p>
        </p:txBody>
      </p:sp>
      <p:pic>
        <p:nvPicPr>
          <p:cNvPr id="13" name="Content Placeholder 12" descr="A person wearing glasses and a suit&#10;&#10;AI-generated content may be incorrect.">
            <a:extLst>
              <a:ext uri="{FF2B5EF4-FFF2-40B4-BE49-F238E27FC236}">
                <a16:creationId xmlns:a16="http://schemas.microsoft.com/office/drawing/2014/main" id="{6FA86D1F-5B74-4EEF-0448-3767D3BA1B10}"/>
              </a:ext>
            </a:extLst>
          </p:cNvPr>
          <p:cNvPicPr>
            <a:picLocks noGrp="1" noChangeAspect="1"/>
          </p:cNvPicPr>
          <p:nvPr>
            <p:ph idx="1"/>
          </p:nvPr>
        </p:nvPicPr>
        <p:blipFill>
          <a:blip r:embed="rId3"/>
          <a:stretch>
            <a:fillRect/>
          </a:stretch>
        </p:blipFill>
        <p:spPr>
          <a:xfrm>
            <a:off x="1140846" y="1995827"/>
            <a:ext cx="2708868" cy="3340937"/>
          </a:xfrm>
        </p:spPr>
      </p:pic>
      <p:pic>
        <p:nvPicPr>
          <p:cNvPr id="15" name="Picture 14" descr="A person in a dress with a fan&#10;&#10;AI-generated content may be incorrect.">
            <a:extLst>
              <a:ext uri="{FF2B5EF4-FFF2-40B4-BE49-F238E27FC236}">
                <a16:creationId xmlns:a16="http://schemas.microsoft.com/office/drawing/2014/main" id="{785F6000-DD22-F872-CAFA-2EEA0DD19BB2}"/>
              </a:ext>
            </a:extLst>
          </p:cNvPr>
          <p:cNvPicPr>
            <a:picLocks noChangeAspect="1"/>
          </p:cNvPicPr>
          <p:nvPr/>
        </p:nvPicPr>
        <p:blipFill>
          <a:blip r:embed="rId4"/>
          <a:srcRect l="14981" t="10370" r="6759" b="23386"/>
          <a:stretch/>
        </p:blipFill>
        <p:spPr>
          <a:xfrm>
            <a:off x="4412344" y="1995828"/>
            <a:ext cx="2743199" cy="3340938"/>
          </a:xfrm>
          <a:prstGeom prst="rect">
            <a:avLst/>
          </a:prstGeom>
        </p:spPr>
      </p:pic>
      <p:pic>
        <p:nvPicPr>
          <p:cNvPr id="17" name="Picture 16" descr="A portrait of a person&#10;&#10;AI-generated content may be incorrect.">
            <a:extLst>
              <a:ext uri="{FF2B5EF4-FFF2-40B4-BE49-F238E27FC236}">
                <a16:creationId xmlns:a16="http://schemas.microsoft.com/office/drawing/2014/main" id="{CDF677CE-DE32-996D-6F70-9AD120FD303A}"/>
              </a:ext>
            </a:extLst>
          </p:cNvPr>
          <p:cNvPicPr>
            <a:picLocks noChangeAspect="1"/>
          </p:cNvPicPr>
          <p:nvPr/>
        </p:nvPicPr>
        <p:blipFill>
          <a:blip r:embed="rId5"/>
          <a:stretch>
            <a:fillRect/>
          </a:stretch>
        </p:blipFill>
        <p:spPr>
          <a:xfrm>
            <a:off x="8140187" y="1886934"/>
            <a:ext cx="3100041" cy="3558721"/>
          </a:xfrm>
          <a:prstGeom prst="rect">
            <a:avLst/>
          </a:prstGeom>
        </p:spPr>
      </p:pic>
      <p:sp>
        <p:nvSpPr>
          <p:cNvPr id="18" name="TextBox 17">
            <a:extLst>
              <a:ext uri="{FF2B5EF4-FFF2-40B4-BE49-F238E27FC236}">
                <a16:creationId xmlns:a16="http://schemas.microsoft.com/office/drawing/2014/main" id="{6E5DBBD3-8851-26BA-BB08-CC00DA639D02}"/>
              </a:ext>
            </a:extLst>
          </p:cNvPr>
          <p:cNvSpPr txBox="1"/>
          <p:nvPr/>
        </p:nvSpPr>
        <p:spPr>
          <a:xfrm>
            <a:off x="1099459" y="5467027"/>
            <a:ext cx="2708867" cy="369332"/>
          </a:xfrm>
          <a:prstGeom prst="rect">
            <a:avLst/>
          </a:prstGeom>
          <a:noFill/>
        </p:spPr>
        <p:txBody>
          <a:bodyPr wrap="square" rtlCol="0">
            <a:spAutoFit/>
          </a:bodyPr>
          <a:lstStyle/>
          <a:p>
            <a:r>
              <a:rPr lang="en-US" dirty="0"/>
              <a:t>Augustus De Morgan</a:t>
            </a:r>
          </a:p>
        </p:txBody>
      </p:sp>
      <p:sp>
        <p:nvSpPr>
          <p:cNvPr id="19" name="TextBox 18">
            <a:extLst>
              <a:ext uri="{FF2B5EF4-FFF2-40B4-BE49-F238E27FC236}">
                <a16:creationId xmlns:a16="http://schemas.microsoft.com/office/drawing/2014/main" id="{9D7DFD65-F63F-1FDD-0B9F-3D190862E2BC}"/>
              </a:ext>
            </a:extLst>
          </p:cNvPr>
          <p:cNvSpPr txBox="1"/>
          <p:nvPr/>
        </p:nvSpPr>
        <p:spPr>
          <a:xfrm>
            <a:off x="4950697" y="5467027"/>
            <a:ext cx="1666491" cy="369332"/>
          </a:xfrm>
          <a:prstGeom prst="rect">
            <a:avLst/>
          </a:prstGeom>
          <a:noFill/>
        </p:spPr>
        <p:txBody>
          <a:bodyPr wrap="square" rtlCol="0">
            <a:spAutoFit/>
          </a:bodyPr>
          <a:lstStyle/>
          <a:p>
            <a:r>
              <a:rPr lang="en-US" dirty="0"/>
              <a:t>Ada Lovelace</a:t>
            </a:r>
          </a:p>
        </p:txBody>
      </p:sp>
      <p:sp>
        <p:nvSpPr>
          <p:cNvPr id="20" name="TextBox 19">
            <a:extLst>
              <a:ext uri="{FF2B5EF4-FFF2-40B4-BE49-F238E27FC236}">
                <a16:creationId xmlns:a16="http://schemas.microsoft.com/office/drawing/2014/main" id="{7770587E-0087-0F8F-0588-07E23F631655}"/>
              </a:ext>
            </a:extLst>
          </p:cNvPr>
          <p:cNvSpPr txBox="1"/>
          <p:nvPr/>
        </p:nvSpPr>
        <p:spPr>
          <a:xfrm>
            <a:off x="8620443" y="5467027"/>
            <a:ext cx="2139531" cy="369332"/>
          </a:xfrm>
          <a:prstGeom prst="rect">
            <a:avLst/>
          </a:prstGeom>
          <a:noFill/>
        </p:spPr>
        <p:txBody>
          <a:bodyPr wrap="square" rtlCol="0">
            <a:spAutoFit/>
          </a:bodyPr>
          <a:lstStyle/>
          <a:p>
            <a:r>
              <a:rPr lang="en-US" dirty="0"/>
              <a:t>Charles Babbage</a:t>
            </a:r>
          </a:p>
        </p:txBody>
      </p:sp>
    </p:spTree>
    <p:extLst>
      <p:ext uri="{BB962C8B-B14F-4D97-AF65-F5344CB8AC3E}">
        <p14:creationId xmlns:p14="http://schemas.microsoft.com/office/powerpoint/2010/main" val="14296103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19150-FE12-177C-565A-AE3FFE06D23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61E3E3-4ED4-607C-C3AA-0B01A59404DA}"/>
              </a:ext>
            </a:extLst>
          </p:cNvPr>
          <p:cNvSpPr>
            <a:spLocks noGrp="1"/>
          </p:cNvSpPr>
          <p:nvPr>
            <p:ph idx="1"/>
          </p:nvPr>
        </p:nvSpPr>
        <p:spPr>
          <a:xfrm>
            <a:off x="612648" y="1387170"/>
            <a:ext cx="10966704" cy="1834332"/>
          </a:xfrm>
        </p:spPr>
        <p:txBody>
          <a:bodyPr vert="horz" lIns="91440" tIns="45720" rIns="91440" bIns="45720" rtlCol="0">
            <a:noAutofit/>
          </a:bodyPr>
          <a:lstStyle/>
          <a:p>
            <a:pPr marL="0" indent="0">
              <a:lnSpc>
                <a:spcPct val="110000"/>
              </a:lnSpc>
              <a:buNone/>
            </a:pPr>
            <a:r>
              <a:rPr lang="en-US" b="1" dirty="0"/>
              <a:t>Theorem (Boole, 1847): </a:t>
            </a:r>
          </a:p>
          <a:p>
            <a:pPr marL="0" indent="0">
              <a:lnSpc>
                <a:spcPct val="110000"/>
              </a:lnSpc>
              <a:buNone/>
            </a:pPr>
            <a:r>
              <a:rPr lang="en-US" b="1" dirty="0">
                <a:solidFill>
                  <a:srgbClr val="0432FF"/>
                </a:solidFill>
              </a:rPr>
              <a:t>Any Boolean function</a:t>
            </a:r>
            <a:r>
              <a:rPr lang="en-US" dirty="0"/>
              <a:t> can be represented as a disjunction (i.e., OR) of conjunctions (i.e., ANDs) of its arguments and their negation (NOT). This is also known as </a:t>
            </a:r>
            <a:r>
              <a:rPr lang="en-US" b="1" dirty="0"/>
              <a:t>disjunctive normal form </a:t>
            </a:r>
            <a:r>
              <a:rPr lang="en-US" dirty="0"/>
              <a:t>(DNF) or a sum of products/</a:t>
            </a:r>
            <a:r>
              <a:rPr lang="en-US" dirty="0" err="1"/>
              <a:t>minterms</a:t>
            </a:r>
            <a:r>
              <a:rPr lang="en-US" dirty="0"/>
              <a:t>. </a:t>
            </a:r>
          </a:p>
          <a:p>
            <a:pPr>
              <a:lnSpc>
                <a:spcPct val="110000"/>
              </a:lnSpc>
            </a:pPr>
            <a:endParaRPr lang="en-US" sz="2200" dirty="0"/>
          </a:p>
        </p:txBody>
      </p:sp>
      <p:sp>
        <p:nvSpPr>
          <p:cNvPr id="10" name="Title 1">
            <a:extLst>
              <a:ext uri="{FF2B5EF4-FFF2-40B4-BE49-F238E27FC236}">
                <a16:creationId xmlns:a16="http://schemas.microsoft.com/office/drawing/2014/main" id="{CC06FAFD-933E-F468-2740-47A9BEFFC086}"/>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b="1" kern="1200" dirty="0">
                <a:solidFill>
                  <a:schemeClr val="tx1"/>
                </a:solidFill>
                <a:latin typeface="+mj-lt"/>
                <a:ea typeface="+mj-ea"/>
                <a:cs typeface="+mj-cs"/>
              </a:rPr>
              <a:t>Disjunctive normal form (DNF)</a:t>
            </a:r>
          </a:p>
        </p:txBody>
      </p:sp>
      <p:sp>
        <p:nvSpPr>
          <p:cNvPr id="11" name="Slide Number Placeholder 10">
            <a:extLst>
              <a:ext uri="{FF2B5EF4-FFF2-40B4-BE49-F238E27FC236}">
                <a16:creationId xmlns:a16="http://schemas.microsoft.com/office/drawing/2014/main" id="{80AD15A1-DFF5-7878-DDA1-8E3ADE11B496}"/>
              </a:ext>
            </a:extLst>
          </p:cNvPr>
          <p:cNvSpPr>
            <a:spLocks noGrp="1"/>
          </p:cNvSpPr>
          <p:nvPr>
            <p:ph type="sldNum" sz="quarter" idx="12"/>
          </p:nvPr>
        </p:nvSpPr>
        <p:spPr/>
        <p:txBody>
          <a:bodyPr/>
          <a:lstStyle/>
          <a:p>
            <a:fld id="{CC057153-B650-4DEB-B370-79DDCFDCE934}" type="slidenum">
              <a:rPr lang="en-US" smtClean="0"/>
              <a:t>31</a:t>
            </a:fld>
            <a:endParaRPr lang="en-US"/>
          </a:p>
        </p:txBody>
      </p:sp>
      <p:sp>
        <p:nvSpPr>
          <p:cNvPr id="2" name="TextBox 1">
            <a:extLst>
              <a:ext uri="{FF2B5EF4-FFF2-40B4-BE49-F238E27FC236}">
                <a16:creationId xmlns:a16="http://schemas.microsoft.com/office/drawing/2014/main" id="{111DE150-F4A1-A1AE-B4B3-140E2C977F61}"/>
              </a:ext>
            </a:extLst>
          </p:cNvPr>
          <p:cNvSpPr txBox="1"/>
          <p:nvPr/>
        </p:nvSpPr>
        <p:spPr>
          <a:xfrm>
            <a:off x="956604" y="4886055"/>
            <a:ext cx="9123908" cy="584775"/>
          </a:xfrm>
          <a:prstGeom prst="rect">
            <a:avLst/>
          </a:prstGeom>
          <a:noFill/>
        </p:spPr>
        <p:txBody>
          <a:bodyPr wrap="none" rtlCol="0">
            <a:spAutoFit/>
          </a:bodyPr>
          <a:lstStyle/>
          <a:p>
            <a:r>
              <a:rPr lang="en-US" sz="3200" dirty="0"/>
              <a:t>(A ∧ ¬ B ∧ C) ∨ (¬ A ∧ ¬ B ∧ C) ∨ (A ∧ B ∧ C) ∨ …</a:t>
            </a:r>
          </a:p>
        </p:txBody>
      </p:sp>
      <p:sp>
        <p:nvSpPr>
          <p:cNvPr id="5" name="TextBox 4">
            <a:extLst>
              <a:ext uri="{FF2B5EF4-FFF2-40B4-BE49-F238E27FC236}">
                <a16:creationId xmlns:a16="http://schemas.microsoft.com/office/drawing/2014/main" id="{3658132D-007F-28EF-235F-3D00C65744C8}"/>
              </a:ext>
            </a:extLst>
          </p:cNvPr>
          <p:cNvSpPr txBox="1"/>
          <p:nvPr/>
        </p:nvSpPr>
        <p:spPr>
          <a:xfrm>
            <a:off x="2715065" y="3429000"/>
            <a:ext cx="4373505" cy="461665"/>
          </a:xfrm>
          <a:prstGeom prst="rect">
            <a:avLst/>
          </a:prstGeom>
          <a:noFill/>
        </p:spPr>
        <p:txBody>
          <a:bodyPr wrap="none" rtlCol="0">
            <a:spAutoFit/>
          </a:bodyPr>
          <a:lstStyle/>
          <a:p>
            <a:r>
              <a:rPr lang="en-US" sz="2400" dirty="0"/>
              <a:t>conjunction: ANDed variables</a:t>
            </a:r>
          </a:p>
        </p:txBody>
      </p:sp>
      <p:cxnSp>
        <p:nvCxnSpPr>
          <p:cNvPr id="8" name="Straight Arrow Connector 7">
            <a:extLst>
              <a:ext uri="{FF2B5EF4-FFF2-40B4-BE49-F238E27FC236}">
                <a16:creationId xmlns:a16="http://schemas.microsoft.com/office/drawing/2014/main" id="{53EFEAB5-63CD-0F0D-2A63-F5C6A192670E}"/>
              </a:ext>
            </a:extLst>
          </p:cNvPr>
          <p:cNvCxnSpPr>
            <a:cxnSpLocks/>
          </p:cNvCxnSpPr>
          <p:nvPr/>
        </p:nvCxnSpPr>
        <p:spPr>
          <a:xfrm>
            <a:off x="4181672" y="4060032"/>
            <a:ext cx="1065577" cy="82602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4F9E96D-E617-BD25-D6BB-543E48BF332D}"/>
              </a:ext>
            </a:extLst>
          </p:cNvPr>
          <p:cNvSpPr txBox="1"/>
          <p:nvPr/>
        </p:nvSpPr>
        <p:spPr>
          <a:xfrm>
            <a:off x="3531283" y="6173899"/>
            <a:ext cx="3974550" cy="461665"/>
          </a:xfrm>
          <a:prstGeom prst="rect">
            <a:avLst/>
          </a:prstGeom>
          <a:noFill/>
        </p:spPr>
        <p:txBody>
          <a:bodyPr wrap="none" rtlCol="0">
            <a:spAutoFit/>
          </a:bodyPr>
          <a:lstStyle/>
          <a:p>
            <a:r>
              <a:rPr lang="en-US" sz="2400" dirty="0"/>
              <a:t>disjunctive: ORed together</a:t>
            </a:r>
          </a:p>
        </p:txBody>
      </p:sp>
      <p:cxnSp>
        <p:nvCxnSpPr>
          <p:cNvPr id="15" name="Straight Arrow Connector 14">
            <a:extLst>
              <a:ext uri="{FF2B5EF4-FFF2-40B4-BE49-F238E27FC236}">
                <a16:creationId xmlns:a16="http://schemas.microsoft.com/office/drawing/2014/main" id="{2D234C12-DB9D-E96B-8650-9D826912101E}"/>
              </a:ext>
            </a:extLst>
          </p:cNvPr>
          <p:cNvCxnSpPr>
            <a:cxnSpLocks/>
          </p:cNvCxnSpPr>
          <p:nvPr/>
        </p:nvCxnSpPr>
        <p:spPr>
          <a:xfrm flipH="1">
            <a:off x="2391508" y="4060031"/>
            <a:ext cx="1562737" cy="82602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C37360B-C412-D59E-D077-C5125A384534}"/>
              </a:ext>
            </a:extLst>
          </p:cNvPr>
          <p:cNvCxnSpPr>
            <a:cxnSpLocks/>
          </p:cNvCxnSpPr>
          <p:nvPr/>
        </p:nvCxnSpPr>
        <p:spPr>
          <a:xfrm flipV="1">
            <a:off x="5247249" y="5409353"/>
            <a:ext cx="1519311" cy="7645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F03D583-E044-257F-121F-ED39995031DC}"/>
              </a:ext>
            </a:extLst>
          </p:cNvPr>
          <p:cNvCxnSpPr>
            <a:cxnSpLocks/>
          </p:cNvCxnSpPr>
          <p:nvPr/>
        </p:nvCxnSpPr>
        <p:spPr>
          <a:xfrm flipH="1" flipV="1">
            <a:off x="3658935" y="5409353"/>
            <a:ext cx="1405434" cy="7645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34452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FB482-B951-0640-82ED-21A6F8135C1E}"/>
              </a:ext>
            </a:extLst>
          </p:cNvPr>
          <p:cNvSpPr>
            <a:spLocks noGrp="1"/>
          </p:cNvSpPr>
          <p:nvPr>
            <p:ph type="title"/>
          </p:nvPr>
        </p:nvSpPr>
        <p:spPr/>
        <p:txBody>
          <a:bodyPr/>
          <a:lstStyle/>
          <a:p>
            <a:pPr>
              <a:spcAft>
                <a:spcPts val="600"/>
              </a:spcAft>
            </a:pPr>
            <a:r>
              <a:rPr lang="en-US" dirty="0"/>
              <a:t>Disjunctive normal form (DNF)</a:t>
            </a:r>
          </a:p>
        </p:txBody>
      </p:sp>
      <p:sp>
        <p:nvSpPr>
          <p:cNvPr id="3" name="Content Placeholder 2">
            <a:extLst>
              <a:ext uri="{FF2B5EF4-FFF2-40B4-BE49-F238E27FC236}">
                <a16:creationId xmlns:a16="http://schemas.microsoft.com/office/drawing/2014/main" id="{8481435C-513B-3008-3D39-AB001CA288B9}"/>
              </a:ext>
            </a:extLst>
          </p:cNvPr>
          <p:cNvSpPr>
            <a:spLocks noGrp="1"/>
          </p:cNvSpPr>
          <p:nvPr>
            <p:ph idx="1"/>
          </p:nvPr>
        </p:nvSpPr>
        <p:spPr>
          <a:xfrm>
            <a:off x="612647" y="1715532"/>
            <a:ext cx="10653578" cy="802585"/>
          </a:xfrm>
        </p:spPr>
        <p:txBody>
          <a:bodyPr>
            <a:normAutofit/>
          </a:bodyPr>
          <a:lstStyle/>
          <a:p>
            <a:pPr marL="0" indent="0">
              <a:buNone/>
            </a:pPr>
            <a:r>
              <a:rPr lang="en-US" sz="2800" dirty="0"/>
              <a:t>One way this can happen is by using “laws”, specifically:</a:t>
            </a:r>
          </a:p>
          <a:p>
            <a:pPr marL="0" indent="0">
              <a:buNone/>
            </a:pPr>
            <a:endParaRPr lang="en-US" sz="2800" dirty="0"/>
          </a:p>
        </p:txBody>
      </p:sp>
      <p:sp>
        <p:nvSpPr>
          <p:cNvPr id="4" name="Slide Number Placeholder 3">
            <a:extLst>
              <a:ext uri="{FF2B5EF4-FFF2-40B4-BE49-F238E27FC236}">
                <a16:creationId xmlns:a16="http://schemas.microsoft.com/office/drawing/2014/main" id="{5B1AAFD4-D68D-72A9-C25C-DA79E65C9B01}"/>
              </a:ext>
            </a:extLst>
          </p:cNvPr>
          <p:cNvSpPr>
            <a:spLocks noGrp="1"/>
          </p:cNvSpPr>
          <p:nvPr>
            <p:ph type="sldNum" sz="quarter" idx="12"/>
          </p:nvPr>
        </p:nvSpPr>
        <p:spPr/>
        <p:txBody>
          <a:bodyPr/>
          <a:lstStyle/>
          <a:p>
            <a:fld id="{CC057153-B650-4DEB-B370-79DDCFDCE934}" type="slidenum">
              <a:rPr lang="en-US" smtClean="0"/>
              <a:t>32</a:t>
            </a:fld>
            <a:endParaRPr lang="en-US"/>
          </a:p>
        </p:txBody>
      </p:sp>
      <p:pic>
        <p:nvPicPr>
          <p:cNvPr id="6" name="Picture 5">
            <a:extLst>
              <a:ext uri="{FF2B5EF4-FFF2-40B4-BE49-F238E27FC236}">
                <a16:creationId xmlns:a16="http://schemas.microsoft.com/office/drawing/2014/main" id="{A5EF8907-7AF9-5619-E26D-65E1D9E2EA0C}"/>
              </a:ext>
            </a:extLst>
          </p:cNvPr>
          <p:cNvPicPr>
            <a:picLocks noChangeAspect="1"/>
          </p:cNvPicPr>
          <p:nvPr/>
        </p:nvPicPr>
        <p:blipFill>
          <a:blip r:embed="rId2"/>
          <a:stretch>
            <a:fillRect/>
          </a:stretch>
        </p:blipFill>
        <p:spPr>
          <a:xfrm>
            <a:off x="612646" y="3013808"/>
            <a:ext cx="6560553" cy="2768014"/>
          </a:xfrm>
          <a:prstGeom prst="rect">
            <a:avLst/>
          </a:prstGeom>
        </p:spPr>
      </p:pic>
      <p:sp>
        <p:nvSpPr>
          <p:cNvPr id="7" name="TextBox 6">
            <a:extLst>
              <a:ext uri="{FF2B5EF4-FFF2-40B4-BE49-F238E27FC236}">
                <a16:creationId xmlns:a16="http://schemas.microsoft.com/office/drawing/2014/main" id="{AFA323E4-722A-FDC0-9536-A5511A48175B}"/>
              </a:ext>
            </a:extLst>
          </p:cNvPr>
          <p:cNvSpPr txBox="1"/>
          <p:nvPr/>
        </p:nvSpPr>
        <p:spPr>
          <a:xfrm>
            <a:off x="7343335" y="3155963"/>
            <a:ext cx="2477088" cy="461665"/>
          </a:xfrm>
          <a:prstGeom prst="rect">
            <a:avLst/>
          </a:prstGeom>
          <a:noFill/>
        </p:spPr>
        <p:txBody>
          <a:bodyPr wrap="none" rtlCol="0">
            <a:spAutoFit/>
          </a:bodyPr>
          <a:lstStyle/>
          <a:p>
            <a:r>
              <a:rPr lang="en-US" sz="2400" dirty="0"/>
              <a:t>double negation</a:t>
            </a:r>
          </a:p>
        </p:txBody>
      </p:sp>
      <p:sp>
        <p:nvSpPr>
          <p:cNvPr id="8" name="TextBox 7">
            <a:extLst>
              <a:ext uri="{FF2B5EF4-FFF2-40B4-BE49-F238E27FC236}">
                <a16:creationId xmlns:a16="http://schemas.microsoft.com/office/drawing/2014/main" id="{E6C7006B-8D63-0891-11B6-63C36E96BEAC}"/>
              </a:ext>
            </a:extLst>
          </p:cNvPr>
          <p:cNvSpPr txBox="1"/>
          <p:nvPr/>
        </p:nvSpPr>
        <p:spPr>
          <a:xfrm>
            <a:off x="7429159" y="4827674"/>
            <a:ext cx="2305439" cy="461665"/>
          </a:xfrm>
          <a:prstGeom prst="rect">
            <a:avLst/>
          </a:prstGeom>
          <a:noFill/>
        </p:spPr>
        <p:txBody>
          <a:bodyPr wrap="none" rtlCol="0">
            <a:spAutoFit/>
          </a:bodyPr>
          <a:lstStyle/>
          <a:p>
            <a:r>
              <a:rPr lang="en-US" sz="2400" dirty="0"/>
              <a:t>distributive law</a:t>
            </a:r>
          </a:p>
        </p:txBody>
      </p:sp>
      <p:sp>
        <p:nvSpPr>
          <p:cNvPr id="9" name="TextBox 8">
            <a:extLst>
              <a:ext uri="{FF2B5EF4-FFF2-40B4-BE49-F238E27FC236}">
                <a16:creationId xmlns:a16="http://schemas.microsoft.com/office/drawing/2014/main" id="{D43688C0-66BA-1818-7AB0-279ABA650316}"/>
              </a:ext>
            </a:extLst>
          </p:cNvPr>
          <p:cNvSpPr txBox="1"/>
          <p:nvPr/>
        </p:nvSpPr>
        <p:spPr>
          <a:xfrm>
            <a:off x="7343335" y="3858284"/>
            <a:ext cx="2705934" cy="461665"/>
          </a:xfrm>
          <a:prstGeom prst="rect">
            <a:avLst/>
          </a:prstGeom>
          <a:noFill/>
        </p:spPr>
        <p:txBody>
          <a:bodyPr wrap="none" rtlCol="0">
            <a:spAutoFit/>
          </a:bodyPr>
          <a:lstStyle/>
          <a:p>
            <a:r>
              <a:rPr lang="en-US" sz="2400" dirty="0"/>
              <a:t>De Morgan’s laws</a:t>
            </a:r>
          </a:p>
        </p:txBody>
      </p:sp>
    </p:spTree>
    <p:extLst>
      <p:ext uri="{BB962C8B-B14F-4D97-AF65-F5344CB8AC3E}">
        <p14:creationId xmlns:p14="http://schemas.microsoft.com/office/powerpoint/2010/main" val="26157716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1D528-D9AD-509A-8655-DD8E2702AD38}"/>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2" name="Content Placeholder 1">
                <a:extLst>
                  <a:ext uri="{FF2B5EF4-FFF2-40B4-BE49-F238E27FC236}">
                    <a16:creationId xmlns:a16="http://schemas.microsoft.com/office/drawing/2014/main" id="{B63916B5-B98D-C7FA-600C-2B61DB5EA3B4}"/>
                  </a:ext>
                </a:extLst>
              </p:cNvPr>
              <p:cNvGraphicFramePr>
                <a:graphicFrameLocks noGrp="1"/>
              </p:cNvGraphicFramePr>
              <p:nvPr>
                <p:ph idx="1"/>
                <p:extLst>
                  <p:ext uri="{D42A27DB-BD31-4B8C-83A1-F6EECF244321}">
                    <p14:modId xmlns:p14="http://schemas.microsoft.com/office/powerpoint/2010/main" val="3487326976"/>
                  </p:ext>
                </p:extLst>
              </p:nvPr>
            </p:nvGraphicFramePr>
            <p:xfrm>
              <a:off x="612648" y="2576962"/>
              <a:ext cx="6941576" cy="3606800"/>
            </p:xfrm>
            <a:graphic>
              <a:graphicData uri="http://schemas.openxmlformats.org/drawingml/2006/table">
                <a:tbl>
                  <a:tblPr firstRow="1" bandRow="1">
                    <a:tableStyleId>{00A15C55-8517-42AA-B614-E9B94910E393}</a:tableStyleId>
                  </a:tblPr>
                  <a:tblGrid>
                    <a:gridCol w="1230093">
                      <a:extLst>
                        <a:ext uri="{9D8B030D-6E8A-4147-A177-3AD203B41FA5}">
                          <a16:colId xmlns:a16="http://schemas.microsoft.com/office/drawing/2014/main" val="2214972085"/>
                        </a:ext>
                      </a:extLst>
                    </a:gridCol>
                    <a:gridCol w="872197">
                      <a:extLst>
                        <a:ext uri="{9D8B030D-6E8A-4147-A177-3AD203B41FA5}">
                          <a16:colId xmlns:a16="http://schemas.microsoft.com/office/drawing/2014/main" val="3665392540"/>
                        </a:ext>
                      </a:extLst>
                    </a:gridCol>
                    <a:gridCol w="914400">
                      <a:extLst>
                        <a:ext uri="{9D8B030D-6E8A-4147-A177-3AD203B41FA5}">
                          <a16:colId xmlns:a16="http://schemas.microsoft.com/office/drawing/2014/main" val="1930864628"/>
                        </a:ext>
                      </a:extLst>
                    </a:gridCol>
                    <a:gridCol w="928467">
                      <a:extLst>
                        <a:ext uri="{9D8B030D-6E8A-4147-A177-3AD203B41FA5}">
                          <a16:colId xmlns:a16="http://schemas.microsoft.com/office/drawing/2014/main" val="2516331521"/>
                        </a:ext>
                      </a:extLst>
                    </a:gridCol>
                    <a:gridCol w="2996419">
                      <a:extLst>
                        <a:ext uri="{9D8B030D-6E8A-4147-A177-3AD203B41FA5}">
                          <a16:colId xmlns:a16="http://schemas.microsoft.com/office/drawing/2014/main" val="3662875968"/>
                        </a:ext>
                      </a:extLst>
                    </a:gridCol>
                  </a:tblGrid>
                  <a:tr h="370840">
                    <a:tc>
                      <a:txBody>
                        <a:bodyPr/>
                        <a:lstStyle/>
                        <a:p>
                          <a:pPr algn="ctr"/>
                          <a:r>
                            <a:rPr lang="en-US" dirty="0"/>
                            <a:t>Row number</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X</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Y</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Z</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err="1"/>
                            <a:t>Minterm</a:t>
                          </a:r>
                          <a:endParaRPr lang="en-US" dirty="0">
                            <a:latin typeface="Neue Haas Grotesk Text Pro" panose="020B0504020202020204" pitchFamily="34" charset="77"/>
                            <a:ea typeface="Cambria Math" panose="02040503050406030204" pitchFamily="18" charset="0"/>
                          </a:endParaRPr>
                        </a:p>
                      </a:txBody>
                      <a:tcPr/>
                    </a:tc>
                    <a:extLst>
                      <a:ext uri="{0D108BD9-81ED-4DB2-BD59-A6C34878D82A}">
                        <a16:rowId xmlns:a16="http://schemas.microsoft.com/office/drawing/2014/main" val="1558015712"/>
                      </a:ext>
                    </a:extLst>
                  </a:tr>
                  <a:tr h="370840">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l"/>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𝑚</m:t>
                                    </m:r>
                                  </m:e>
                                  <m:sub>
                                    <m:r>
                                      <a:rPr lang="en-US" b="0" smtClean="0">
                                        <a:latin typeface="Cambria Math" panose="02040503050406030204" pitchFamily="18" charset="0"/>
                                      </a:rPr>
                                      <m:t>0</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816471689"/>
                      </a:ext>
                    </a:extLst>
                  </a:tr>
                  <a:tr h="370840">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l"/>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𝑚</m:t>
                                    </m:r>
                                  </m:e>
                                  <m:sub>
                                    <m:r>
                                      <a:rPr lang="en-US" b="0" smtClean="0">
                                        <a:latin typeface="Cambria Math" panose="02040503050406030204" pitchFamily="18" charset="0"/>
                                      </a:rPr>
                                      <m:t>1</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3043848151"/>
                      </a:ext>
                    </a:extLst>
                  </a:tr>
                  <a:tr h="370840">
                    <a:tc>
                      <a:txBody>
                        <a:bodyPr/>
                        <a:lstStyle/>
                        <a:p>
                          <a:pPr algn="ctr"/>
                          <a:r>
                            <a:rPr lang="en-US" dirty="0"/>
                            <a:t>2</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l"/>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𝑚</m:t>
                                    </m:r>
                                  </m:e>
                                  <m:sub>
                                    <m:r>
                                      <a:rPr lang="en-US" b="0" smtClean="0">
                                        <a:latin typeface="Cambria Math" panose="02040503050406030204" pitchFamily="18" charset="0"/>
                                      </a:rPr>
                                      <m:t>2</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4146218680"/>
                      </a:ext>
                    </a:extLst>
                  </a:tr>
                  <a:tr h="370840">
                    <a:tc>
                      <a:txBody>
                        <a:bodyPr/>
                        <a:lstStyle/>
                        <a:p>
                          <a:pPr algn="ctr"/>
                          <a:r>
                            <a:rPr lang="en-US" dirty="0"/>
                            <a:t>3</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l"/>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𝑚</m:t>
                                    </m:r>
                                  </m:e>
                                  <m:sub>
                                    <m:r>
                                      <a:rPr lang="en-US" b="0" smtClean="0">
                                        <a:latin typeface="Cambria Math" panose="02040503050406030204" pitchFamily="18" charset="0"/>
                                      </a:rPr>
                                      <m:t>3</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3104358933"/>
                      </a:ext>
                    </a:extLst>
                  </a:tr>
                  <a:tr h="370840">
                    <a:tc>
                      <a:txBody>
                        <a:bodyPr/>
                        <a:lstStyle/>
                        <a:p>
                          <a:pPr algn="ctr"/>
                          <a:r>
                            <a:rPr lang="en-US" dirty="0"/>
                            <a:t>4</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l"/>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𝑚</m:t>
                                    </m:r>
                                  </m:e>
                                  <m:sub>
                                    <m:r>
                                      <a:rPr lang="en-US" b="0" smtClean="0">
                                        <a:latin typeface="Cambria Math" panose="02040503050406030204" pitchFamily="18" charset="0"/>
                                      </a:rPr>
                                      <m:t>4</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332557209"/>
                      </a:ext>
                    </a:extLst>
                  </a:tr>
                  <a:tr h="370840">
                    <a:tc>
                      <a:txBody>
                        <a:bodyPr/>
                        <a:lstStyle/>
                        <a:p>
                          <a:pPr algn="ctr"/>
                          <a:r>
                            <a:rPr lang="en-US" dirty="0"/>
                            <a:t>5</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l"/>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𝑚</m:t>
                                    </m:r>
                                  </m:e>
                                  <m:sub>
                                    <m:r>
                                      <a:rPr lang="en-US" b="0" smtClean="0">
                                        <a:latin typeface="Cambria Math" panose="02040503050406030204" pitchFamily="18" charset="0"/>
                                      </a:rPr>
                                      <m:t>5</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3859090982"/>
                      </a:ext>
                    </a:extLst>
                  </a:tr>
                  <a:tr h="370840">
                    <a:tc>
                      <a:txBody>
                        <a:bodyPr/>
                        <a:lstStyle/>
                        <a:p>
                          <a:pPr algn="ctr"/>
                          <a:r>
                            <a:rPr lang="en-US" dirty="0"/>
                            <a:t>6</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l"/>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𝑚</m:t>
                                    </m:r>
                                  </m:e>
                                  <m:sub>
                                    <m:r>
                                      <a:rPr lang="en-US" b="0" smtClean="0">
                                        <a:latin typeface="Cambria Math" panose="02040503050406030204" pitchFamily="18" charset="0"/>
                                      </a:rPr>
                                      <m:t>6</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3696528942"/>
                      </a:ext>
                    </a:extLst>
                  </a:tr>
                  <a:tr h="370840">
                    <a:tc>
                      <a:txBody>
                        <a:bodyPr/>
                        <a:lstStyle/>
                        <a:p>
                          <a:pPr algn="ctr"/>
                          <a:r>
                            <a:rPr lang="en-US" dirty="0"/>
                            <a:t>7</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l"/>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𝑚</m:t>
                                    </m:r>
                                  </m:e>
                                  <m:sub>
                                    <m:r>
                                      <a:rPr lang="en-US" b="0" smtClean="0">
                                        <a:latin typeface="Cambria Math" panose="02040503050406030204" pitchFamily="18" charset="0"/>
                                      </a:rPr>
                                      <m:t>7</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2225481125"/>
                      </a:ext>
                    </a:extLst>
                  </a:tr>
                </a:tbl>
              </a:graphicData>
            </a:graphic>
          </p:graphicFrame>
        </mc:Choice>
        <mc:Fallback>
          <p:graphicFrame>
            <p:nvGraphicFramePr>
              <p:cNvPr id="2" name="Content Placeholder 1">
                <a:extLst>
                  <a:ext uri="{FF2B5EF4-FFF2-40B4-BE49-F238E27FC236}">
                    <a16:creationId xmlns:a16="http://schemas.microsoft.com/office/drawing/2014/main" id="{B63916B5-B98D-C7FA-600C-2B61DB5EA3B4}"/>
                  </a:ext>
                </a:extLst>
              </p:cNvPr>
              <p:cNvGraphicFramePr>
                <a:graphicFrameLocks noGrp="1"/>
              </p:cNvGraphicFramePr>
              <p:nvPr>
                <p:ph idx="1"/>
                <p:extLst>
                  <p:ext uri="{D42A27DB-BD31-4B8C-83A1-F6EECF244321}">
                    <p14:modId xmlns:p14="http://schemas.microsoft.com/office/powerpoint/2010/main" val="3487326976"/>
                  </p:ext>
                </p:extLst>
              </p:nvPr>
            </p:nvGraphicFramePr>
            <p:xfrm>
              <a:off x="612648" y="2576962"/>
              <a:ext cx="6941576" cy="3606800"/>
            </p:xfrm>
            <a:graphic>
              <a:graphicData uri="http://schemas.openxmlformats.org/drawingml/2006/table">
                <a:tbl>
                  <a:tblPr firstRow="1" bandRow="1">
                    <a:tableStyleId>{00A15C55-8517-42AA-B614-E9B94910E393}</a:tableStyleId>
                  </a:tblPr>
                  <a:tblGrid>
                    <a:gridCol w="1230093">
                      <a:extLst>
                        <a:ext uri="{9D8B030D-6E8A-4147-A177-3AD203B41FA5}">
                          <a16:colId xmlns:a16="http://schemas.microsoft.com/office/drawing/2014/main" val="2214972085"/>
                        </a:ext>
                      </a:extLst>
                    </a:gridCol>
                    <a:gridCol w="872197">
                      <a:extLst>
                        <a:ext uri="{9D8B030D-6E8A-4147-A177-3AD203B41FA5}">
                          <a16:colId xmlns:a16="http://schemas.microsoft.com/office/drawing/2014/main" val="3665392540"/>
                        </a:ext>
                      </a:extLst>
                    </a:gridCol>
                    <a:gridCol w="914400">
                      <a:extLst>
                        <a:ext uri="{9D8B030D-6E8A-4147-A177-3AD203B41FA5}">
                          <a16:colId xmlns:a16="http://schemas.microsoft.com/office/drawing/2014/main" val="1930864628"/>
                        </a:ext>
                      </a:extLst>
                    </a:gridCol>
                    <a:gridCol w="928467">
                      <a:extLst>
                        <a:ext uri="{9D8B030D-6E8A-4147-A177-3AD203B41FA5}">
                          <a16:colId xmlns:a16="http://schemas.microsoft.com/office/drawing/2014/main" val="2516331521"/>
                        </a:ext>
                      </a:extLst>
                    </a:gridCol>
                    <a:gridCol w="2996419">
                      <a:extLst>
                        <a:ext uri="{9D8B030D-6E8A-4147-A177-3AD203B41FA5}">
                          <a16:colId xmlns:a16="http://schemas.microsoft.com/office/drawing/2014/main" val="3662875968"/>
                        </a:ext>
                      </a:extLst>
                    </a:gridCol>
                  </a:tblGrid>
                  <a:tr h="640080">
                    <a:tc>
                      <a:txBody>
                        <a:bodyPr/>
                        <a:lstStyle/>
                        <a:p>
                          <a:pPr algn="ctr"/>
                          <a:r>
                            <a:rPr lang="en-US" dirty="0"/>
                            <a:t>Row number</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X</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Y</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Z</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err="1"/>
                            <a:t>Minterm</a:t>
                          </a:r>
                          <a:endParaRPr lang="en-US" dirty="0">
                            <a:latin typeface="Neue Haas Grotesk Text Pro" panose="020B0504020202020204" pitchFamily="34" charset="77"/>
                            <a:ea typeface="Cambria Math" panose="02040503050406030204" pitchFamily="18" charset="0"/>
                          </a:endParaRPr>
                        </a:p>
                      </a:txBody>
                      <a:tcPr/>
                    </a:tc>
                    <a:extLst>
                      <a:ext uri="{0D108BD9-81ED-4DB2-BD59-A6C34878D82A}">
                        <a16:rowId xmlns:a16="http://schemas.microsoft.com/office/drawing/2014/main" val="1558015712"/>
                      </a:ext>
                    </a:extLst>
                  </a:tr>
                  <a:tr h="370840">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endParaRPr lang="en-US"/>
                        </a:p>
                      </a:txBody>
                      <a:tcPr>
                        <a:blipFill>
                          <a:blip r:embed="rId3"/>
                          <a:stretch>
                            <a:fillRect l="-132203" t="-182759" r="-1271" b="-731034"/>
                          </a:stretch>
                        </a:blipFill>
                      </a:tcPr>
                    </a:tc>
                    <a:extLst>
                      <a:ext uri="{0D108BD9-81ED-4DB2-BD59-A6C34878D82A}">
                        <a16:rowId xmlns:a16="http://schemas.microsoft.com/office/drawing/2014/main" val="816471689"/>
                      </a:ext>
                    </a:extLst>
                  </a:tr>
                  <a:tr h="370840">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endParaRPr lang="en-US"/>
                        </a:p>
                      </a:txBody>
                      <a:tcPr>
                        <a:blipFill>
                          <a:blip r:embed="rId3"/>
                          <a:stretch>
                            <a:fillRect l="-132203" t="-282759" r="-1271" b="-631034"/>
                          </a:stretch>
                        </a:blipFill>
                      </a:tcPr>
                    </a:tc>
                    <a:extLst>
                      <a:ext uri="{0D108BD9-81ED-4DB2-BD59-A6C34878D82A}">
                        <a16:rowId xmlns:a16="http://schemas.microsoft.com/office/drawing/2014/main" val="3043848151"/>
                      </a:ext>
                    </a:extLst>
                  </a:tr>
                  <a:tr h="370840">
                    <a:tc>
                      <a:txBody>
                        <a:bodyPr/>
                        <a:lstStyle/>
                        <a:p>
                          <a:pPr algn="ctr"/>
                          <a:r>
                            <a:rPr lang="en-US" dirty="0"/>
                            <a:t>2</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endParaRPr lang="en-US"/>
                        </a:p>
                      </a:txBody>
                      <a:tcPr>
                        <a:blipFill>
                          <a:blip r:embed="rId3"/>
                          <a:stretch>
                            <a:fillRect l="-132203" t="-382759" r="-1271" b="-531034"/>
                          </a:stretch>
                        </a:blipFill>
                      </a:tcPr>
                    </a:tc>
                    <a:extLst>
                      <a:ext uri="{0D108BD9-81ED-4DB2-BD59-A6C34878D82A}">
                        <a16:rowId xmlns:a16="http://schemas.microsoft.com/office/drawing/2014/main" val="4146218680"/>
                      </a:ext>
                    </a:extLst>
                  </a:tr>
                  <a:tr h="370840">
                    <a:tc>
                      <a:txBody>
                        <a:bodyPr/>
                        <a:lstStyle/>
                        <a:p>
                          <a:pPr algn="ctr"/>
                          <a:r>
                            <a:rPr lang="en-US" dirty="0"/>
                            <a:t>3</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endParaRPr lang="en-US"/>
                        </a:p>
                      </a:txBody>
                      <a:tcPr>
                        <a:blipFill>
                          <a:blip r:embed="rId3"/>
                          <a:stretch>
                            <a:fillRect l="-132203" t="-466667" r="-1271" b="-413333"/>
                          </a:stretch>
                        </a:blipFill>
                      </a:tcPr>
                    </a:tc>
                    <a:extLst>
                      <a:ext uri="{0D108BD9-81ED-4DB2-BD59-A6C34878D82A}">
                        <a16:rowId xmlns:a16="http://schemas.microsoft.com/office/drawing/2014/main" val="3104358933"/>
                      </a:ext>
                    </a:extLst>
                  </a:tr>
                  <a:tr h="370840">
                    <a:tc>
                      <a:txBody>
                        <a:bodyPr/>
                        <a:lstStyle/>
                        <a:p>
                          <a:pPr algn="ctr"/>
                          <a:r>
                            <a:rPr lang="en-US" dirty="0"/>
                            <a:t>4</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endParaRPr lang="en-US"/>
                        </a:p>
                      </a:txBody>
                      <a:tcPr>
                        <a:blipFill>
                          <a:blip r:embed="rId3"/>
                          <a:stretch>
                            <a:fillRect l="-132203" t="-586207" r="-1271" b="-327586"/>
                          </a:stretch>
                        </a:blipFill>
                      </a:tcPr>
                    </a:tc>
                    <a:extLst>
                      <a:ext uri="{0D108BD9-81ED-4DB2-BD59-A6C34878D82A}">
                        <a16:rowId xmlns:a16="http://schemas.microsoft.com/office/drawing/2014/main" val="1332557209"/>
                      </a:ext>
                    </a:extLst>
                  </a:tr>
                  <a:tr h="370840">
                    <a:tc>
                      <a:txBody>
                        <a:bodyPr/>
                        <a:lstStyle/>
                        <a:p>
                          <a:pPr algn="ctr"/>
                          <a:r>
                            <a:rPr lang="en-US" dirty="0"/>
                            <a:t>5</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endParaRPr lang="en-US"/>
                        </a:p>
                      </a:txBody>
                      <a:tcPr>
                        <a:blipFill>
                          <a:blip r:embed="rId3"/>
                          <a:stretch>
                            <a:fillRect l="-132203" t="-686207" r="-1271" b="-227586"/>
                          </a:stretch>
                        </a:blipFill>
                      </a:tcPr>
                    </a:tc>
                    <a:extLst>
                      <a:ext uri="{0D108BD9-81ED-4DB2-BD59-A6C34878D82A}">
                        <a16:rowId xmlns:a16="http://schemas.microsoft.com/office/drawing/2014/main" val="3859090982"/>
                      </a:ext>
                    </a:extLst>
                  </a:tr>
                  <a:tr h="370840">
                    <a:tc>
                      <a:txBody>
                        <a:bodyPr/>
                        <a:lstStyle/>
                        <a:p>
                          <a:pPr algn="ctr"/>
                          <a:r>
                            <a:rPr lang="en-US" dirty="0"/>
                            <a:t>6</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endParaRPr lang="en-US"/>
                        </a:p>
                      </a:txBody>
                      <a:tcPr>
                        <a:blipFill>
                          <a:blip r:embed="rId3"/>
                          <a:stretch>
                            <a:fillRect l="-132203" t="-760000" r="-1271" b="-120000"/>
                          </a:stretch>
                        </a:blipFill>
                      </a:tcPr>
                    </a:tc>
                    <a:extLst>
                      <a:ext uri="{0D108BD9-81ED-4DB2-BD59-A6C34878D82A}">
                        <a16:rowId xmlns:a16="http://schemas.microsoft.com/office/drawing/2014/main" val="3696528942"/>
                      </a:ext>
                    </a:extLst>
                  </a:tr>
                  <a:tr h="370840">
                    <a:tc>
                      <a:txBody>
                        <a:bodyPr/>
                        <a:lstStyle/>
                        <a:p>
                          <a:pPr algn="ctr"/>
                          <a:r>
                            <a:rPr lang="en-US" dirty="0"/>
                            <a:t>7</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endParaRPr lang="en-US"/>
                        </a:p>
                      </a:txBody>
                      <a:tcPr>
                        <a:blipFill>
                          <a:blip r:embed="rId3"/>
                          <a:stretch>
                            <a:fillRect l="-132203" t="-889655" r="-1271" b="-24138"/>
                          </a:stretch>
                        </a:blipFill>
                      </a:tcPr>
                    </a:tc>
                    <a:extLst>
                      <a:ext uri="{0D108BD9-81ED-4DB2-BD59-A6C34878D82A}">
                        <a16:rowId xmlns:a16="http://schemas.microsoft.com/office/drawing/2014/main" val="2225481125"/>
                      </a:ext>
                    </a:extLst>
                  </a:tr>
                </a:tbl>
              </a:graphicData>
            </a:graphic>
          </p:graphicFrame>
        </mc:Fallback>
      </mc:AlternateContent>
      <p:sp>
        <p:nvSpPr>
          <p:cNvPr id="10" name="Title 1">
            <a:extLst>
              <a:ext uri="{FF2B5EF4-FFF2-40B4-BE49-F238E27FC236}">
                <a16:creationId xmlns:a16="http://schemas.microsoft.com/office/drawing/2014/main" id="{39516F7C-9502-9D2A-A942-645095BD2041}"/>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b="1" kern="1200" dirty="0" err="1">
                <a:solidFill>
                  <a:schemeClr val="tx1"/>
                </a:solidFill>
                <a:latin typeface="+mj-lt"/>
                <a:ea typeface="+mj-ea"/>
                <a:cs typeface="+mj-cs"/>
              </a:rPr>
              <a:t>Minterms</a:t>
            </a:r>
            <a:endParaRPr lang="en-US" b="1" kern="1200" dirty="0">
              <a:solidFill>
                <a:schemeClr val="tx1"/>
              </a:solidFill>
              <a:latin typeface="+mj-lt"/>
              <a:ea typeface="+mj-ea"/>
              <a:cs typeface="+mj-cs"/>
            </a:endParaRPr>
          </a:p>
        </p:txBody>
      </p:sp>
      <p:sp>
        <p:nvSpPr>
          <p:cNvPr id="11" name="Slide Number Placeholder 10">
            <a:extLst>
              <a:ext uri="{FF2B5EF4-FFF2-40B4-BE49-F238E27FC236}">
                <a16:creationId xmlns:a16="http://schemas.microsoft.com/office/drawing/2014/main" id="{50E7ECF1-B8E4-A4B5-8F1B-F9F471168CF4}"/>
              </a:ext>
            </a:extLst>
          </p:cNvPr>
          <p:cNvSpPr>
            <a:spLocks noGrp="1"/>
          </p:cNvSpPr>
          <p:nvPr>
            <p:ph type="sldNum" sz="quarter" idx="12"/>
          </p:nvPr>
        </p:nvSpPr>
        <p:spPr/>
        <p:txBody>
          <a:bodyPr/>
          <a:lstStyle/>
          <a:p>
            <a:fld id="{CC057153-B650-4DEB-B370-79DDCFDCE934}" type="slidenum">
              <a:rPr lang="en-US" smtClean="0"/>
              <a:t>33</a:t>
            </a:fld>
            <a:endParaRPr lang="en-US"/>
          </a:p>
        </p:txBody>
      </p:sp>
      <p:sp>
        <p:nvSpPr>
          <p:cNvPr id="4" name="TextBox 3">
            <a:extLst>
              <a:ext uri="{FF2B5EF4-FFF2-40B4-BE49-F238E27FC236}">
                <a16:creationId xmlns:a16="http://schemas.microsoft.com/office/drawing/2014/main" id="{DE10A1A4-3AA6-E2FF-937B-908CF4B83902}"/>
              </a:ext>
            </a:extLst>
          </p:cNvPr>
          <p:cNvSpPr txBox="1"/>
          <p:nvPr/>
        </p:nvSpPr>
        <p:spPr>
          <a:xfrm>
            <a:off x="7738644" y="3042091"/>
            <a:ext cx="4453356" cy="2096087"/>
          </a:xfrm>
          <a:prstGeom prst="rect">
            <a:avLst/>
          </a:prstGeom>
          <a:noFill/>
        </p:spPr>
        <p:txBody>
          <a:bodyPr wrap="square">
            <a:spAutoFit/>
          </a:bodyPr>
          <a:lstStyle/>
          <a:p>
            <a:pPr>
              <a:lnSpc>
                <a:spcPct val="110000"/>
              </a:lnSpc>
            </a:pPr>
            <a:r>
              <a:rPr lang="en-US" sz="2400" b="1" dirty="0" err="1"/>
              <a:t>Minterm</a:t>
            </a:r>
            <a:r>
              <a:rPr lang="en-US" sz="2400" dirty="0"/>
              <a:t>: a Boolean expression consisting of the conjunction (AND) of all variables of a Boolean function</a:t>
            </a:r>
          </a:p>
        </p:txBody>
      </p:sp>
      <p:sp>
        <p:nvSpPr>
          <p:cNvPr id="3" name="TextBox 2">
            <a:extLst>
              <a:ext uri="{FF2B5EF4-FFF2-40B4-BE49-F238E27FC236}">
                <a16:creationId xmlns:a16="http://schemas.microsoft.com/office/drawing/2014/main" id="{AB5A7CC5-F944-69D8-D07E-3B845AD54067}"/>
              </a:ext>
            </a:extLst>
          </p:cNvPr>
          <p:cNvSpPr txBox="1"/>
          <p:nvPr/>
        </p:nvSpPr>
        <p:spPr>
          <a:xfrm>
            <a:off x="612648" y="1553480"/>
            <a:ext cx="10122130" cy="523220"/>
          </a:xfrm>
          <a:prstGeom prst="rect">
            <a:avLst/>
          </a:prstGeom>
          <a:noFill/>
        </p:spPr>
        <p:txBody>
          <a:bodyPr wrap="none" rtlCol="0">
            <a:spAutoFit/>
          </a:bodyPr>
          <a:lstStyle/>
          <a:p>
            <a:r>
              <a:rPr lang="en-US" sz="2800" dirty="0"/>
              <a:t>Another way this can happen is directly from the truth table</a:t>
            </a:r>
          </a:p>
        </p:txBody>
      </p:sp>
    </p:spTree>
    <p:extLst>
      <p:ext uri="{BB962C8B-B14F-4D97-AF65-F5344CB8AC3E}">
        <p14:creationId xmlns:p14="http://schemas.microsoft.com/office/powerpoint/2010/main" val="4979660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A56A2-0AE4-75A7-BF12-2E1A62E3D05F}"/>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2" name="Content Placeholder 1">
                <a:extLst>
                  <a:ext uri="{FF2B5EF4-FFF2-40B4-BE49-F238E27FC236}">
                    <a16:creationId xmlns:a16="http://schemas.microsoft.com/office/drawing/2014/main" id="{B85997C4-B753-8994-42ED-B022C5B42F54}"/>
                  </a:ext>
                </a:extLst>
              </p:cNvPr>
              <p:cNvGraphicFramePr>
                <a:graphicFrameLocks noGrp="1"/>
              </p:cNvGraphicFramePr>
              <p:nvPr>
                <p:ph idx="1"/>
                <p:extLst>
                  <p:ext uri="{D42A27DB-BD31-4B8C-83A1-F6EECF244321}">
                    <p14:modId xmlns:p14="http://schemas.microsoft.com/office/powerpoint/2010/main" val="3810677001"/>
                  </p:ext>
                </p:extLst>
              </p:nvPr>
            </p:nvGraphicFramePr>
            <p:xfrm>
              <a:off x="612648" y="2576962"/>
              <a:ext cx="6941576" cy="3606800"/>
            </p:xfrm>
            <a:graphic>
              <a:graphicData uri="http://schemas.openxmlformats.org/drawingml/2006/table">
                <a:tbl>
                  <a:tblPr firstRow="1" bandRow="1">
                    <a:tableStyleId>{00A15C55-8517-42AA-B614-E9B94910E393}</a:tableStyleId>
                  </a:tblPr>
                  <a:tblGrid>
                    <a:gridCol w="1230093">
                      <a:extLst>
                        <a:ext uri="{9D8B030D-6E8A-4147-A177-3AD203B41FA5}">
                          <a16:colId xmlns:a16="http://schemas.microsoft.com/office/drawing/2014/main" val="2214972085"/>
                        </a:ext>
                      </a:extLst>
                    </a:gridCol>
                    <a:gridCol w="872197">
                      <a:extLst>
                        <a:ext uri="{9D8B030D-6E8A-4147-A177-3AD203B41FA5}">
                          <a16:colId xmlns:a16="http://schemas.microsoft.com/office/drawing/2014/main" val="3665392540"/>
                        </a:ext>
                      </a:extLst>
                    </a:gridCol>
                    <a:gridCol w="914400">
                      <a:extLst>
                        <a:ext uri="{9D8B030D-6E8A-4147-A177-3AD203B41FA5}">
                          <a16:colId xmlns:a16="http://schemas.microsoft.com/office/drawing/2014/main" val="1930864628"/>
                        </a:ext>
                      </a:extLst>
                    </a:gridCol>
                    <a:gridCol w="928467">
                      <a:extLst>
                        <a:ext uri="{9D8B030D-6E8A-4147-A177-3AD203B41FA5}">
                          <a16:colId xmlns:a16="http://schemas.microsoft.com/office/drawing/2014/main" val="2516331521"/>
                        </a:ext>
                      </a:extLst>
                    </a:gridCol>
                    <a:gridCol w="2996419">
                      <a:extLst>
                        <a:ext uri="{9D8B030D-6E8A-4147-A177-3AD203B41FA5}">
                          <a16:colId xmlns:a16="http://schemas.microsoft.com/office/drawing/2014/main" val="3662875968"/>
                        </a:ext>
                      </a:extLst>
                    </a:gridCol>
                  </a:tblGrid>
                  <a:tr h="370840">
                    <a:tc>
                      <a:txBody>
                        <a:bodyPr/>
                        <a:lstStyle/>
                        <a:p>
                          <a:pPr algn="ctr"/>
                          <a:r>
                            <a:rPr lang="en-US" dirty="0"/>
                            <a:t>Row number</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X</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Y</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Z</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𝑚</m:t>
                                    </m:r>
                                  </m:e>
                                  <m:sub>
                                    <m:r>
                                      <a:rPr lang="en-US" b="0" smtClean="0">
                                        <a:latin typeface="Cambria Math" panose="02040503050406030204" pitchFamily="18" charset="0"/>
                                      </a:rPr>
                                      <m:t>3</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558015712"/>
                      </a:ext>
                    </a:extLst>
                  </a:tr>
                  <a:tr h="370840">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latin typeface="Cambria Math" panose="02040503050406030204" pitchFamily="18" charset="0"/>
                              <a:ea typeface="Cambria Math" panose="02040503050406030204" pitchFamily="18" charset="0"/>
                            </a:rPr>
                            <a:t>0</a:t>
                          </a:r>
                        </a:p>
                      </a:txBody>
                      <a:tcPr/>
                    </a:tc>
                    <a:extLst>
                      <a:ext uri="{0D108BD9-81ED-4DB2-BD59-A6C34878D82A}">
                        <a16:rowId xmlns:a16="http://schemas.microsoft.com/office/drawing/2014/main" val="816471689"/>
                      </a:ext>
                    </a:extLst>
                  </a:tr>
                  <a:tr h="370840">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latin typeface="Cambria Math" panose="02040503050406030204" pitchFamily="18" charset="0"/>
                              <a:ea typeface="Cambria Math" panose="02040503050406030204" pitchFamily="18" charset="0"/>
                            </a:rPr>
                            <a:t>0</a:t>
                          </a:r>
                        </a:p>
                      </a:txBody>
                      <a:tcPr/>
                    </a:tc>
                    <a:extLst>
                      <a:ext uri="{0D108BD9-81ED-4DB2-BD59-A6C34878D82A}">
                        <a16:rowId xmlns:a16="http://schemas.microsoft.com/office/drawing/2014/main" val="3043848151"/>
                      </a:ext>
                    </a:extLst>
                  </a:tr>
                  <a:tr h="370840">
                    <a:tc>
                      <a:txBody>
                        <a:bodyPr/>
                        <a:lstStyle/>
                        <a:p>
                          <a:pPr algn="ctr"/>
                          <a:r>
                            <a:rPr lang="en-US" dirty="0"/>
                            <a:t>2</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latin typeface="Cambria Math" panose="02040503050406030204" pitchFamily="18" charset="0"/>
                              <a:ea typeface="Cambria Math" panose="02040503050406030204" pitchFamily="18" charset="0"/>
                            </a:rPr>
                            <a:t>0</a:t>
                          </a:r>
                        </a:p>
                      </a:txBody>
                      <a:tcPr/>
                    </a:tc>
                    <a:extLst>
                      <a:ext uri="{0D108BD9-81ED-4DB2-BD59-A6C34878D82A}">
                        <a16:rowId xmlns:a16="http://schemas.microsoft.com/office/drawing/2014/main" val="4146218680"/>
                      </a:ext>
                    </a:extLst>
                  </a:tr>
                  <a:tr h="370840">
                    <a:tc>
                      <a:txBody>
                        <a:bodyPr/>
                        <a:lstStyle/>
                        <a:p>
                          <a:pPr algn="ctr"/>
                          <a:r>
                            <a:rPr lang="en-US" dirty="0"/>
                            <a:t>3</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latin typeface="Cambria Math" panose="02040503050406030204" pitchFamily="18" charset="0"/>
                              <a:ea typeface="Cambria Math" panose="02040503050406030204" pitchFamily="18" charset="0"/>
                            </a:rPr>
                            <a:t>1</a:t>
                          </a:r>
                        </a:p>
                      </a:txBody>
                      <a:tcPr>
                        <a:solidFill>
                          <a:schemeClr val="accent6">
                            <a:lumMod val="60000"/>
                            <a:lumOff val="40000"/>
                          </a:schemeClr>
                        </a:solidFill>
                      </a:tcPr>
                    </a:tc>
                    <a:extLst>
                      <a:ext uri="{0D108BD9-81ED-4DB2-BD59-A6C34878D82A}">
                        <a16:rowId xmlns:a16="http://schemas.microsoft.com/office/drawing/2014/main" val="3104358933"/>
                      </a:ext>
                    </a:extLst>
                  </a:tr>
                  <a:tr h="370840">
                    <a:tc>
                      <a:txBody>
                        <a:bodyPr/>
                        <a:lstStyle/>
                        <a:p>
                          <a:pPr algn="ctr"/>
                          <a:r>
                            <a:rPr lang="en-US" dirty="0"/>
                            <a:t>4</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latin typeface="Cambria Math" panose="02040503050406030204" pitchFamily="18" charset="0"/>
                              <a:ea typeface="Cambria Math" panose="02040503050406030204" pitchFamily="18" charset="0"/>
                            </a:rPr>
                            <a:t>0</a:t>
                          </a:r>
                        </a:p>
                      </a:txBody>
                      <a:tcPr/>
                    </a:tc>
                    <a:extLst>
                      <a:ext uri="{0D108BD9-81ED-4DB2-BD59-A6C34878D82A}">
                        <a16:rowId xmlns:a16="http://schemas.microsoft.com/office/drawing/2014/main" val="1332557209"/>
                      </a:ext>
                    </a:extLst>
                  </a:tr>
                  <a:tr h="370840">
                    <a:tc>
                      <a:txBody>
                        <a:bodyPr/>
                        <a:lstStyle/>
                        <a:p>
                          <a:pPr algn="ctr"/>
                          <a:r>
                            <a:rPr lang="en-US" dirty="0"/>
                            <a:t>5</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latin typeface="Cambria Math" panose="02040503050406030204" pitchFamily="18" charset="0"/>
                              <a:ea typeface="Cambria Math" panose="02040503050406030204" pitchFamily="18" charset="0"/>
                            </a:rPr>
                            <a:t>0</a:t>
                          </a:r>
                        </a:p>
                      </a:txBody>
                      <a:tcPr/>
                    </a:tc>
                    <a:extLst>
                      <a:ext uri="{0D108BD9-81ED-4DB2-BD59-A6C34878D82A}">
                        <a16:rowId xmlns:a16="http://schemas.microsoft.com/office/drawing/2014/main" val="3859090982"/>
                      </a:ext>
                    </a:extLst>
                  </a:tr>
                  <a:tr h="370840">
                    <a:tc>
                      <a:txBody>
                        <a:bodyPr/>
                        <a:lstStyle/>
                        <a:p>
                          <a:pPr algn="ctr"/>
                          <a:r>
                            <a:rPr lang="en-US" dirty="0"/>
                            <a:t>6</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latin typeface="Cambria Math" panose="02040503050406030204" pitchFamily="18" charset="0"/>
                              <a:ea typeface="Cambria Math" panose="02040503050406030204" pitchFamily="18" charset="0"/>
                            </a:rPr>
                            <a:t>0</a:t>
                          </a:r>
                        </a:p>
                      </a:txBody>
                      <a:tcPr/>
                    </a:tc>
                    <a:extLst>
                      <a:ext uri="{0D108BD9-81ED-4DB2-BD59-A6C34878D82A}">
                        <a16:rowId xmlns:a16="http://schemas.microsoft.com/office/drawing/2014/main" val="3696528942"/>
                      </a:ext>
                    </a:extLst>
                  </a:tr>
                  <a:tr h="370840">
                    <a:tc>
                      <a:txBody>
                        <a:bodyPr/>
                        <a:lstStyle/>
                        <a:p>
                          <a:pPr algn="ctr"/>
                          <a:r>
                            <a:rPr lang="en-US" dirty="0"/>
                            <a:t>7</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latin typeface="Cambria Math" panose="02040503050406030204" pitchFamily="18" charset="0"/>
                              <a:ea typeface="Cambria Math" panose="02040503050406030204" pitchFamily="18" charset="0"/>
                            </a:rPr>
                            <a:t>0</a:t>
                          </a:r>
                        </a:p>
                      </a:txBody>
                      <a:tcPr/>
                    </a:tc>
                    <a:extLst>
                      <a:ext uri="{0D108BD9-81ED-4DB2-BD59-A6C34878D82A}">
                        <a16:rowId xmlns:a16="http://schemas.microsoft.com/office/drawing/2014/main" val="2225481125"/>
                      </a:ext>
                    </a:extLst>
                  </a:tr>
                </a:tbl>
              </a:graphicData>
            </a:graphic>
          </p:graphicFrame>
        </mc:Choice>
        <mc:Fallback>
          <p:graphicFrame>
            <p:nvGraphicFramePr>
              <p:cNvPr id="2" name="Content Placeholder 1">
                <a:extLst>
                  <a:ext uri="{FF2B5EF4-FFF2-40B4-BE49-F238E27FC236}">
                    <a16:creationId xmlns:a16="http://schemas.microsoft.com/office/drawing/2014/main" id="{B85997C4-B753-8994-42ED-B022C5B42F54}"/>
                  </a:ext>
                </a:extLst>
              </p:cNvPr>
              <p:cNvGraphicFramePr>
                <a:graphicFrameLocks noGrp="1"/>
              </p:cNvGraphicFramePr>
              <p:nvPr>
                <p:ph idx="1"/>
                <p:extLst>
                  <p:ext uri="{D42A27DB-BD31-4B8C-83A1-F6EECF244321}">
                    <p14:modId xmlns:p14="http://schemas.microsoft.com/office/powerpoint/2010/main" val="3810677001"/>
                  </p:ext>
                </p:extLst>
              </p:nvPr>
            </p:nvGraphicFramePr>
            <p:xfrm>
              <a:off x="612648" y="2576962"/>
              <a:ext cx="6941576" cy="3606800"/>
            </p:xfrm>
            <a:graphic>
              <a:graphicData uri="http://schemas.openxmlformats.org/drawingml/2006/table">
                <a:tbl>
                  <a:tblPr firstRow="1" bandRow="1">
                    <a:tableStyleId>{00A15C55-8517-42AA-B614-E9B94910E393}</a:tableStyleId>
                  </a:tblPr>
                  <a:tblGrid>
                    <a:gridCol w="1230093">
                      <a:extLst>
                        <a:ext uri="{9D8B030D-6E8A-4147-A177-3AD203B41FA5}">
                          <a16:colId xmlns:a16="http://schemas.microsoft.com/office/drawing/2014/main" val="2214972085"/>
                        </a:ext>
                      </a:extLst>
                    </a:gridCol>
                    <a:gridCol w="872197">
                      <a:extLst>
                        <a:ext uri="{9D8B030D-6E8A-4147-A177-3AD203B41FA5}">
                          <a16:colId xmlns:a16="http://schemas.microsoft.com/office/drawing/2014/main" val="3665392540"/>
                        </a:ext>
                      </a:extLst>
                    </a:gridCol>
                    <a:gridCol w="914400">
                      <a:extLst>
                        <a:ext uri="{9D8B030D-6E8A-4147-A177-3AD203B41FA5}">
                          <a16:colId xmlns:a16="http://schemas.microsoft.com/office/drawing/2014/main" val="1930864628"/>
                        </a:ext>
                      </a:extLst>
                    </a:gridCol>
                    <a:gridCol w="928467">
                      <a:extLst>
                        <a:ext uri="{9D8B030D-6E8A-4147-A177-3AD203B41FA5}">
                          <a16:colId xmlns:a16="http://schemas.microsoft.com/office/drawing/2014/main" val="2516331521"/>
                        </a:ext>
                      </a:extLst>
                    </a:gridCol>
                    <a:gridCol w="2996419">
                      <a:extLst>
                        <a:ext uri="{9D8B030D-6E8A-4147-A177-3AD203B41FA5}">
                          <a16:colId xmlns:a16="http://schemas.microsoft.com/office/drawing/2014/main" val="3662875968"/>
                        </a:ext>
                      </a:extLst>
                    </a:gridCol>
                  </a:tblGrid>
                  <a:tr h="640080">
                    <a:tc>
                      <a:txBody>
                        <a:bodyPr/>
                        <a:lstStyle/>
                        <a:p>
                          <a:pPr algn="ctr"/>
                          <a:r>
                            <a:rPr lang="en-US" dirty="0"/>
                            <a:t>Row number</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X</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Y</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Z</a:t>
                          </a:r>
                          <a:endParaRPr lang="en-US" dirty="0">
                            <a:latin typeface="Neue Haas Grotesk Text Pro" panose="020B0504020202020204" pitchFamily="34" charset="77"/>
                            <a:ea typeface="Cambria Math" panose="02040503050406030204" pitchFamily="18" charset="0"/>
                          </a:endParaRPr>
                        </a:p>
                      </a:txBody>
                      <a:tcPr/>
                    </a:tc>
                    <a:tc>
                      <a:txBody>
                        <a:bodyPr/>
                        <a:lstStyle/>
                        <a:p>
                          <a:endParaRPr lang="en-US"/>
                        </a:p>
                      </a:txBody>
                      <a:tcPr>
                        <a:blipFill>
                          <a:blip r:embed="rId3"/>
                          <a:stretch>
                            <a:fillRect l="-132203" t="-3922" r="-1271" b="-474510"/>
                          </a:stretch>
                        </a:blipFill>
                      </a:tcPr>
                    </a:tc>
                    <a:extLst>
                      <a:ext uri="{0D108BD9-81ED-4DB2-BD59-A6C34878D82A}">
                        <a16:rowId xmlns:a16="http://schemas.microsoft.com/office/drawing/2014/main" val="1558015712"/>
                      </a:ext>
                    </a:extLst>
                  </a:tr>
                  <a:tr h="370840">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latin typeface="Cambria Math" panose="02040503050406030204" pitchFamily="18" charset="0"/>
                              <a:ea typeface="Cambria Math" panose="02040503050406030204" pitchFamily="18" charset="0"/>
                            </a:rPr>
                            <a:t>0</a:t>
                          </a:r>
                        </a:p>
                      </a:txBody>
                      <a:tcPr/>
                    </a:tc>
                    <a:extLst>
                      <a:ext uri="{0D108BD9-81ED-4DB2-BD59-A6C34878D82A}">
                        <a16:rowId xmlns:a16="http://schemas.microsoft.com/office/drawing/2014/main" val="816471689"/>
                      </a:ext>
                    </a:extLst>
                  </a:tr>
                  <a:tr h="370840">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latin typeface="Cambria Math" panose="02040503050406030204" pitchFamily="18" charset="0"/>
                              <a:ea typeface="Cambria Math" panose="02040503050406030204" pitchFamily="18" charset="0"/>
                            </a:rPr>
                            <a:t>0</a:t>
                          </a:r>
                        </a:p>
                      </a:txBody>
                      <a:tcPr/>
                    </a:tc>
                    <a:extLst>
                      <a:ext uri="{0D108BD9-81ED-4DB2-BD59-A6C34878D82A}">
                        <a16:rowId xmlns:a16="http://schemas.microsoft.com/office/drawing/2014/main" val="3043848151"/>
                      </a:ext>
                    </a:extLst>
                  </a:tr>
                  <a:tr h="370840">
                    <a:tc>
                      <a:txBody>
                        <a:bodyPr/>
                        <a:lstStyle/>
                        <a:p>
                          <a:pPr algn="ctr"/>
                          <a:r>
                            <a:rPr lang="en-US" dirty="0"/>
                            <a:t>2</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latin typeface="Cambria Math" panose="02040503050406030204" pitchFamily="18" charset="0"/>
                              <a:ea typeface="Cambria Math" panose="02040503050406030204" pitchFamily="18" charset="0"/>
                            </a:rPr>
                            <a:t>0</a:t>
                          </a:r>
                        </a:p>
                      </a:txBody>
                      <a:tcPr/>
                    </a:tc>
                    <a:extLst>
                      <a:ext uri="{0D108BD9-81ED-4DB2-BD59-A6C34878D82A}">
                        <a16:rowId xmlns:a16="http://schemas.microsoft.com/office/drawing/2014/main" val="4146218680"/>
                      </a:ext>
                    </a:extLst>
                  </a:tr>
                  <a:tr h="370840">
                    <a:tc>
                      <a:txBody>
                        <a:bodyPr/>
                        <a:lstStyle/>
                        <a:p>
                          <a:pPr algn="ctr"/>
                          <a:r>
                            <a:rPr lang="en-US" dirty="0"/>
                            <a:t>3</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latin typeface="Cambria Math" panose="02040503050406030204" pitchFamily="18" charset="0"/>
                              <a:ea typeface="Cambria Math" panose="02040503050406030204" pitchFamily="18" charset="0"/>
                            </a:rPr>
                            <a:t>1</a:t>
                          </a:r>
                        </a:p>
                      </a:txBody>
                      <a:tcPr>
                        <a:solidFill>
                          <a:schemeClr val="accent6">
                            <a:lumMod val="60000"/>
                            <a:lumOff val="40000"/>
                          </a:schemeClr>
                        </a:solidFill>
                      </a:tcPr>
                    </a:tc>
                    <a:extLst>
                      <a:ext uri="{0D108BD9-81ED-4DB2-BD59-A6C34878D82A}">
                        <a16:rowId xmlns:a16="http://schemas.microsoft.com/office/drawing/2014/main" val="3104358933"/>
                      </a:ext>
                    </a:extLst>
                  </a:tr>
                  <a:tr h="370840">
                    <a:tc>
                      <a:txBody>
                        <a:bodyPr/>
                        <a:lstStyle/>
                        <a:p>
                          <a:pPr algn="ctr"/>
                          <a:r>
                            <a:rPr lang="en-US" dirty="0"/>
                            <a:t>4</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latin typeface="Cambria Math" panose="02040503050406030204" pitchFamily="18" charset="0"/>
                              <a:ea typeface="Cambria Math" panose="02040503050406030204" pitchFamily="18" charset="0"/>
                            </a:rPr>
                            <a:t>0</a:t>
                          </a:r>
                        </a:p>
                      </a:txBody>
                      <a:tcPr/>
                    </a:tc>
                    <a:extLst>
                      <a:ext uri="{0D108BD9-81ED-4DB2-BD59-A6C34878D82A}">
                        <a16:rowId xmlns:a16="http://schemas.microsoft.com/office/drawing/2014/main" val="1332557209"/>
                      </a:ext>
                    </a:extLst>
                  </a:tr>
                  <a:tr h="370840">
                    <a:tc>
                      <a:txBody>
                        <a:bodyPr/>
                        <a:lstStyle/>
                        <a:p>
                          <a:pPr algn="ctr"/>
                          <a:r>
                            <a:rPr lang="en-US" dirty="0"/>
                            <a:t>5</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latin typeface="Cambria Math" panose="02040503050406030204" pitchFamily="18" charset="0"/>
                              <a:ea typeface="Cambria Math" panose="02040503050406030204" pitchFamily="18" charset="0"/>
                            </a:rPr>
                            <a:t>0</a:t>
                          </a:r>
                        </a:p>
                      </a:txBody>
                      <a:tcPr/>
                    </a:tc>
                    <a:extLst>
                      <a:ext uri="{0D108BD9-81ED-4DB2-BD59-A6C34878D82A}">
                        <a16:rowId xmlns:a16="http://schemas.microsoft.com/office/drawing/2014/main" val="3859090982"/>
                      </a:ext>
                    </a:extLst>
                  </a:tr>
                  <a:tr h="370840">
                    <a:tc>
                      <a:txBody>
                        <a:bodyPr/>
                        <a:lstStyle/>
                        <a:p>
                          <a:pPr algn="ctr"/>
                          <a:r>
                            <a:rPr lang="en-US" dirty="0"/>
                            <a:t>6</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latin typeface="Cambria Math" panose="02040503050406030204" pitchFamily="18" charset="0"/>
                              <a:ea typeface="Cambria Math" panose="02040503050406030204" pitchFamily="18" charset="0"/>
                            </a:rPr>
                            <a:t>0</a:t>
                          </a:r>
                        </a:p>
                      </a:txBody>
                      <a:tcPr/>
                    </a:tc>
                    <a:extLst>
                      <a:ext uri="{0D108BD9-81ED-4DB2-BD59-A6C34878D82A}">
                        <a16:rowId xmlns:a16="http://schemas.microsoft.com/office/drawing/2014/main" val="3696528942"/>
                      </a:ext>
                    </a:extLst>
                  </a:tr>
                  <a:tr h="370840">
                    <a:tc>
                      <a:txBody>
                        <a:bodyPr/>
                        <a:lstStyle/>
                        <a:p>
                          <a:pPr algn="ctr"/>
                          <a:r>
                            <a:rPr lang="en-US" dirty="0"/>
                            <a:t>7</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latin typeface="Cambria Math" panose="02040503050406030204" pitchFamily="18" charset="0"/>
                              <a:ea typeface="Cambria Math" panose="02040503050406030204" pitchFamily="18" charset="0"/>
                            </a:rPr>
                            <a:t>0</a:t>
                          </a:r>
                        </a:p>
                      </a:txBody>
                      <a:tcPr/>
                    </a:tc>
                    <a:extLst>
                      <a:ext uri="{0D108BD9-81ED-4DB2-BD59-A6C34878D82A}">
                        <a16:rowId xmlns:a16="http://schemas.microsoft.com/office/drawing/2014/main" val="2225481125"/>
                      </a:ext>
                    </a:extLst>
                  </a:tr>
                </a:tbl>
              </a:graphicData>
            </a:graphic>
          </p:graphicFrame>
        </mc:Fallback>
      </mc:AlternateContent>
      <p:sp>
        <p:nvSpPr>
          <p:cNvPr id="10" name="Title 1">
            <a:extLst>
              <a:ext uri="{FF2B5EF4-FFF2-40B4-BE49-F238E27FC236}">
                <a16:creationId xmlns:a16="http://schemas.microsoft.com/office/drawing/2014/main" id="{AEB362F3-ABAC-FCF5-A38D-87E1ADF6D411}"/>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b="1" kern="1200" dirty="0" err="1">
                <a:solidFill>
                  <a:schemeClr val="tx1"/>
                </a:solidFill>
                <a:latin typeface="+mj-lt"/>
                <a:ea typeface="+mj-ea"/>
                <a:cs typeface="+mj-cs"/>
              </a:rPr>
              <a:t>Minterms</a:t>
            </a:r>
            <a:endParaRPr lang="en-US" b="1" kern="1200" dirty="0">
              <a:solidFill>
                <a:schemeClr val="tx1"/>
              </a:solidFill>
              <a:latin typeface="+mj-lt"/>
              <a:ea typeface="+mj-ea"/>
              <a:cs typeface="+mj-cs"/>
            </a:endParaRPr>
          </a:p>
        </p:txBody>
      </p:sp>
      <p:sp>
        <p:nvSpPr>
          <p:cNvPr id="11" name="Slide Number Placeholder 10">
            <a:extLst>
              <a:ext uri="{FF2B5EF4-FFF2-40B4-BE49-F238E27FC236}">
                <a16:creationId xmlns:a16="http://schemas.microsoft.com/office/drawing/2014/main" id="{4B2245A7-5EEC-576E-F797-C82464698B72}"/>
              </a:ext>
            </a:extLst>
          </p:cNvPr>
          <p:cNvSpPr>
            <a:spLocks noGrp="1"/>
          </p:cNvSpPr>
          <p:nvPr>
            <p:ph type="sldNum" sz="quarter" idx="12"/>
          </p:nvPr>
        </p:nvSpPr>
        <p:spPr/>
        <p:txBody>
          <a:bodyPr/>
          <a:lstStyle/>
          <a:p>
            <a:fld id="{CC057153-B650-4DEB-B370-79DDCFDCE934}" type="slidenum">
              <a:rPr lang="en-US" smtClean="0"/>
              <a:t>34</a:t>
            </a:fld>
            <a:endParaRPr lang="en-US"/>
          </a:p>
        </p:txBody>
      </p:sp>
      <p:sp>
        <p:nvSpPr>
          <p:cNvPr id="4" name="TextBox 3">
            <a:extLst>
              <a:ext uri="{FF2B5EF4-FFF2-40B4-BE49-F238E27FC236}">
                <a16:creationId xmlns:a16="http://schemas.microsoft.com/office/drawing/2014/main" id="{01C12F5A-B788-6139-0118-CD69264476F8}"/>
              </a:ext>
            </a:extLst>
          </p:cNvPr>
          <p:cNvSpPr txBox="1"/>
          <p:nvPr/>
        </p:nvSpPr>
        <p:spPr>
          <a:xfrm>
            <a:off x="7738644" y="3042091"/>
            <a:ext cx="4453356" cy="2096087"/>
          </a:xfrm>
          <a:prstGeom prst="rect">
            <a:avLst/>
          </a:prstGeom>
          <a:noFill/>
        </p:spPr>
        <p:txBody>
          <a:bodyPr wrap="square">
            <a:spAutoFit/>
          </a:bodyPr>
          <a:lstStyle/>
          <a:p>
            <a:pPr>
              <a:lnSpc>
                <a:spcPct val="110000"/>
              </a:lnSpc>
            </a:pPr>
            <a:r>
              <a:rPr lang="en-US" sz="2400" b="1" dirty="0" err="1"/>
              <a:t>Minterm</a:t>
            </a:r>
            <a:r>
              <a:rPr lang="en-US" sz="2400" dirty="0"/>
              <a:t>: a Boolean expression consisting of the conjunction (AND) of all variables of a Boolean function</a:t>
            </a:r>
          </a:p>
        </p:txBody>
      </p:sp>
      <p:sp>
        <p:nvSpPr>
          <p:cNvPr id="3" name="TextBox 2">
            <a:extLst>
              <a:ext uri="{FF2B5EF4-FFF2-40B4-BE49-F238E27FC236}">
                <a16:creationId xmlns:a16="http://schemas.microsoft.com/office/drawing/2014/main" id="{31505AA2-2097-F880-46FC-15A135F3EF7A}"/>
              </a:ext>
            </a:extLst>
          </p:cNvPr>
          <p:cNvSpPr txBox="1"/>
          <p:nvPr/>
        </p:nvSpPr>
        <p:spPr>
          <a:xfrm>
            <a:off x="466467" y="1344100"/>
            <a:ext cx="10157990" cy="954107"/>
          </a:xfrm>
          <a:prstGeom prst="rect">
            <a:avLst/>
          </a:prstGeom>
          <a:noFill/>
        </p:spPr>
        <p:txBody>
          <a:bodyPr wrap="square" rtlCol="0">
            <a:spAutoFit/>
          </a:bodyPr>
          <a:lstStyle/>
          <a:p>
            <a:r>
              <a:rPr lang="en-US" sz="2800" dirty="0"/>
              <a:t>Note that a </a:t>
            </a:r>
            <a:r>
              <a:rPr lang="en-US" sz="2800" dirty="0" err="1"/>
              <a:t>minterm</a:t>
            </a:r>
            <a:r>
              <a:rPr lang="en-US" sz="2800" dirty="0"/>
              <a:t> will be TRUE/1 for </a:t>
            </a:r>
            <a:r>
              <a:rPr lang="en-US" sz="2800" b="1" dirty="0">
                <a:solidFill>
                  <a:srgbClr val="0432FF"/>
                </a:solidFill>
              </a:rPr>
              <a:t>exactly one entry</a:t>
            </a:r>
            <a:r>
              <a:rPr lang="en-US" sz="2800" dirty="0"/>
              <a:t> in the truth table</a:t>
            </a:r>
          </a:p>
        </p:txBody>
      </p:sp>
    </p:spTree>
    <p:extLst>
      <p:ext uri="{BB962C8B-B14F-4D97-AF65-F5344CB8AC3E}">
        <p14:creationId xmlns:p14="http://schemas.microsoft.com/office/powerpoint/2010/main" val="34220786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93E06-C007-0205-9B34-8A8EC776105F}"/>
              </a:ext>
            </a:extLst>
          </p:cNvPr>
          <p:cNvSpPr>
            <a:spLocks noGrp="1"/>
          </p:cNvSpPr>
          <p:nvPr>
            <p:ph type="title"/>
          </p:nvPr>
        </p:nvSpPr>
        <p:spPr/>
        <p:txBody>
          <a:bodyPr/>
          <a:lstStyle/>
          <a:p>
            <a:r>
              <a:rPr lang="en-US" dirty="0"/>
              <a:t>An example: majority function</a:t>
            </a:r>
          </a:p>
        </p:txBody>
      </p:sp>
      <p:sp>
        <p:nvSpPr>
          <p:cNvPr id="4" name="Slide Number Placeholder 3">
            <a:extLst>
              <a:ext uri="{FF2B5EF4-FFF2-40B4-BE49-F238E27FC236}">
                <a16:creationId xmlns:a16="http://schemas.microsoft.com/office/drawing/2014/main" id="{F17BE38B-3A25-FA4C-8A91-CF723D6E97C2}"/>
              </a:ext>
            </a:extLst>
          </p:cNvPr>
          <p:cNvSpPr>
            <a:spLocks noGrp="1"/>
          </p:cNvSpPr>
          <p:nvPr>
            <p:ph type="sldNum" sz="quarter" idx="12"/>
          </p:nvPr>
        </p:nvSpPr>
        <p:spPr/>
        <p:txBody>
          <a:bodyPr/>
          <a:lstStyle/>
          <a:p>
            <a:fld id="{CC057153-B650-4DEB-B370-79DDCFDCE934}" type="slidenum">
              <a:rPr lang="en-US" smtClean="0"/>
              <a:t>35</a:t>
            </a:fld>
            <a:endParaRPr lang="en-US"/>
          </a:p>
        </p:txBody>
      </p:sp>
      <p:graphicFrame>
        <p:nvGraphicFramePr>
          <p:cNvPr id="5" name="Table 4">
            <a:extLst>
              <a:ext uri="{FF2B5EF4-FFF2-40B4-BE49-F238E27FC236}">
                <a16:creationId xmlns:a16="http://schemas.microsoft.com/office/drawing/2014/main" id="{79F195C9-7709-AA82-E7C4-28B6A2CC0D81}"/>
              </a:ext>
            </a:extLst>
          </p:cNvPr>
          <p:cNvGraphicFramePr>
            <a:graphicFrameLocks noGrp="1"/>
          </p:cNvGraphicFramePr>
          <p:nvPr>
            <p:extLst>
              <p:ext uri="{D42A27DB-BD31-4B8C-83A1-F6EECF244321}">
                <p14:modId xmlns:p14="http://schemas.microsoft.com/office/powerpoint/2010/main" val="4072631766"/>
              </p:ext>
            </p:extLst>
          </p:nvPr>
        </p:nvGraphicFramePr>
        <p:xfrm>
          <a:off x="2776347" y="2692831"/>
          <a:ext cx="4595909" cy="3291840"/>
        </p:xfrm>
        <a:graphic>
          <a:graphicData uri="http://schemas.openxmlformats.org/drawingml/2006/table">
            <a:tbl>
              <a:tblPr firstRow="1" bandRow="1">
                <a:tableStyleId>{00A15C55-8517-42AA-B614-E9B94910E393}</a:tableStyleId>
              </a:tblPr>
              <a:tblGrid>
                <a:gridCol w="1114039">
                  <a:extLst>
                    <a:ext uri="{9D8B030D-6E8A-4147-A177-3AD203B41FA5}">
                      <a16:colId xmlns:a16="http://schemas.microsoft.com/office/drawing/2014/main" val="1396284860"/>
                    </a:ext>
                  </a:extLst>
                </a:gridCol>
                <a:gridCol w="759656">
                  <a:extLst>
                    <a:ext uri="{9D8B030D-6E8A-4147-A177-3AD203B41FA5}">
                      <a16:colId xmlns:a16="http://schemas.microsoft.com/office/drawing/2014/main" val="2466899368"/>
                    </a:ext>
                  </a:extLst>
                </a:gridCol>
                <a:gridCol w="998806">
                  <a:extLst>
                    <a:ext uri="{9D8B030D-6E8A-4147-A177-3AD203B41FA5}">
                      <a16:colId xmlns:a16="http://schemas.microsoft.com/office/drawing/2014/main" val="1472037275"/>
                    </a:ext>
                  </a:extLst>
                </a:gridCol>
                <a:gridCol w="1723408">
                  <a:extLst>
                    <a:ext uri="{9D8B030D-6E8A-4147-A177-3AD203B41FA5}">
                      <a16:colId xmlns:a16="http://schemas.microsoft.com/office/drawing/2014/main" val="2766643732"/>
                    </a:ext>
                  </a:extLst>
                </a:gridCol>
              </a:tblGrid>
              <a:tr h="310116">
                <a:tc>
                  <a:txBody>
                    <a:bodyPr/>
                    <a:lstStyle/>
                    <a:p>
                      <a:pPr algn="ctr"/>
                      <a:r>
                        <a:rPr lang="en-US" sz="1800" dirty="0">
                          <a:solidFill>
                            <a:schemeClr val="bg1"/>
                          </a:solidFill>
                        </a:rPr>
                        <a:t>X</a:t>
                      </a:r>
                    </a:p>
                  </a:txBody>
                  <a:tcPr/>
                </a:tc>
                <a:tc>
                  <a:txBody>
                    <a:bodyPr/>
                    <a:lstStyle/>
                    <a:p>
                      <a:pPr algn="ctr"/>
                      <a:r>
                        <a:rPr lang="en-US" sz="1800" dirty="0">
                          <a:solidFill>
                            <a:schemeClr val="bg1"/>
                          </a:solidFill>
                        </a:rPr>
                        <a:t>Y</a:t>
                      </a:r>
                    </a:p>
                  </a:txBody>
                  <a:tcPr/>
                </a:tc>
                <a:tc>
                  <a:txBody>
                    <a:bodyPr/>
                    <a:lstStyle/>
                    <a:p>
                      <a:pPr algn="ctr"/>
                      <a:r>
                        <a:rPr lang="en-US" sz="1800" dirty="0">
                          <a:solidFill>
                            <a:schemeClr val="bg1"/>
                          </a:solidFill>
                        </a:rPr>
                        <a:t>Z</a:t>
                      </a:r>
                    </a:p>
                  </a:txBody>
                  <a:tcPr/>
                </a:tc>
                <a:tc>
                  <a:txBody>
                    <a:bodyPr/>
                    <a:lstStyle/>
                    <a:p>
                      <a:pPr algn="ctr"/>
                      <a:r>
                        <a:rPr lang="en-US" sz="1800" dirty="0">
                          <a:solidFill>
                            <a:schemeClr val="bg1"/>
                          </a:solidFill>
                        </a:rPr>
                        <a:t>MAJ(X,Y,Z)</a:t>
                      </a:r>
                      <a:endParaRPr lang="en-US" sz="1800" dirty="0">
                        <a:solidFill>
                          <a:schemeClr val="bg1"/>
                        </a:solidFill>
                        <a:latin typeface="Neue Haas Grotesk Text Pro" panose="020B0504020202020204" pitchFamily="34" charset="77"/>
                      </a:endParaRPr>
                    </a:p>
                  </a:txBody>
                  <a:tcPr/>
                </a:tc>
                <a:extLst>
                  <a:ext uri="{0D108BD9-81ED-4DB2-BD59-A6C34878D82A}">
                    <a16:rowId xmlns:a16="http://schemas.microsoft.com/office/drawing/2014/main" val="2131602632"/>
                  </a:ext>
                </a:extLst>
              </a:tr>
              <a:tr h="310116">
                <a:tc>
                  <a:txBody>
                    <a:bodyPr/>
                    <a:lstStyle/>
                    <a:p>
                      <a:pPr algn="ctr"/>
                      <a:r>
                        <a:rPr lang="en-US" sz="1800" dirty="0">
                          <a:solidFill>
                            <a:schemeClr val="tx1"/>
                          </a:solidFill>
                        </a:rPr>
                        <a:t>0</a:t>
                      </a:r>
                    </a:p>
                  </a:txBody>
                  <a:tcPr/>
                </a:tc>
                <a:tc>
                  <a:txBody>
                    <a:bodyPr/>
                    <a:lstStyle/>
                    <a:p>
                      <a:pPr algn="ctr"/>
                      <a:r>
                        <a:rPr lang="en-US" sz="1800" dirty="0">
                          <a:solidFill>
                            <a:schemeClr val="tx1"/>
                          </a:solidFill>
                        </a:rPr>
                        <a:t>0</a:t>
                      </a:r>
                    </a:p>
                  </a:txBody>
                  <a:tcPr/>
                </a:tc>
                <a:tc>
                  <a:txBody>
                    <a:bodyPr/>
                    <a:lstStyle/>
                    <a:p>
                      <a:pPr algn="ctr"/>
                      <a:r>
                        <a:rPr lang="en-US" sz="1800" dirty="0">
                          <a:solidFill>
                            <a:schemeClr val="tx1"/>
                          </a:solidFill>
                        </a:rPr>
                        <a:t>0</a:t>
                      </a:r>
                    </a:p>
                  </a:txBody>
                  <a:tcPr/>
                </a:tc>
                <a:tc>
                  <a:txBody>
                    <a:bodyPr/>
                    <a:lstStyle/>
                    <a:p>
                      <a:pPr algn="ctr"/>
                      <a:r>
                        <a:rPr lang="en-US" sz="1800" dirty="0">
                          <a:solidFill>
                            <a:schemeClr val="tx1"/>
                          </a:solidFill>
                        </a:rPr>
                        <a:t>0</a:t>
                      </a:r>
                    </a:p>
                  </a:txBody>
                  <a:tcPr/>
                </a:tc>
                <a:extLst>
                  <a:ext uri="{0D108BD9-81ED-4DB2-BD59-A6C34878D82A}">
                    <a16:rowId xmlns:a16="http://schemas.microsoft.com/office/drawing/2014/main" val="614114445"/>
                  </a:ext>
                </a:extLst>
              </a:tr>
              <a:tr h="310116">
                <a:tc>
                  <a:txBody>
                    <a:bodyPr/>
                    <a:lstStyle/>
                    <a:p>
                      <a:pPr algn="ctr"/>
                      <a:r>
                        <a:rPr lang="en-US" sz="1800" dirty="0">
                          <a:solidFill>
                            <a:schemeClr val="tx1"/>
                          </a:solidFill>
                        </a:rPr>
                        <a:t>0</a:t>
                      </a:r>
                    </a:p>
                  </a:txBody>
                  <a:tcPr/>
                </a:tc>
                <a:tc>
                  <a:txBody>
                    <a:bodyPr/>
                    <a:lstStyle/>
                    <a:p>
                      <a:pPr algn="ctr"/>
                      <a:r>
                        <a:rPr lang="en-US" sz="1800" dirty="0">
                          <a:solidFill>
                            <a:schemeClr val="tx1"/>
                          </a:solidFill>
                        </a:rPr>
                        <a:t>0</a:t>
                      </a:r>
                    </a:p>
                  </a:txBody>
                  <a:tcPr/>
                </a:tc>
                <a:tc>
                  <a:txBody>
                    <a:bodyPr/>
                    <a:lstStyle/>
                    <a:p>
                      <a:pPr algn="ctr"/>
                      <a:r>
                        <a:rPr lang="en-US" sz="1800" dirty="0">
                          <a:solidFill>
                            <a:schemeClr val="tx1"/>
                          </a:solidFill>
                        </a:rPr>
                        <a:t>1</a:t>
                      </a:r>
                    </a:p>
                  </a:txBody>
                  <a:tcPr/>
                </a:tc>
                <a:tc>
                  <a:txBody>
                    <a:bodyPr/>
                    <a:lstStyle/>
                    <a:p>
                      <a:pPr algn="ctr"/>
                      <a:r>
                        <a:rPr lang="en-US" sz="1800" dirty="0">
                          <a:solidFill>
                            <a:schemeClr val="tx1"/>
                          </a:solidFill>
                        </a:rPr>
                        <a:t>0</a:t>
                      </a:r>
                    </a:p>
                  </a:txBody>
                  <a:tcPr/>
                </a:tc>
                <a:extLst>
                  <a:ext uri="{0D108BD9-81ED-4DB2-BD59-A6C34878D82A}">
                    <a16:rowId xmlns:a16="http://schemas.microsoft.com/office/drawing/2014/main" val="3063228719"/>
                  </a:ext>
                </a:extLst>
              </a:tr>
              <a:tr h="310116">
                <a:tc>
                  <a:txBody>
                    <a:bodyPr/>
                    <a:lstStyle/>
                    <a:p>
                      <a:pPr algn="ctr"/>
                      <a:r>
                        <a:rPr lang="en-US" sz="1800" dirty="0">
                          <a:solidFill>
                            <a:schemeClr val="tx1"/>
                          </a:solidFill>
                        </a:rPr>
                        <a:t>0</a:t>
                      </a:r>
                    </a:p>
                  </a:txBody>
                  <a:tcPr/>
                </a:tc>
                <a:tc>
                  <a:txBody>
                    <a:bodyPr/>
                    <a:lstStyle/>
                    <a:p>
                      <a:pPr algn="ctr"/>
                      <a:r>
                        <a:rPr lang="en-US" sz="1800" dirty="0">
                          <a:solidFill>
                            <a:schemeClr val="tx1"/>
                          </a:solidFill>
                        </a:rPr>
                        <a:t>1</a:t>
                      </a:r>
                    </a:p>
                  </a:txBody>
                  <a:tcPr/>
                </a:tc>
                <a:tc>
                  <a:txBody>
                    <a:bodyPr/>
                    <a:lstStyle/>
                    <a:p>
                      <a:pPr algn="ctr"/>
                      <a:r>
                        <a:rPr lang="en-US" sz="1800" dirty="0">
                          <a:solidFill>
                            <a:schemeClr val="tx1"/>
                          </a:solidFill>
                        </a:rPr>
                        <a:t>0</a:t>
                      </a:r>
                    </a:p>
                  </a:txBody>
                  <a:tcPr/>
                </a:tc>
                <a:tc>
                  <a:txBody>
                    <a:bodyPr/>
                    <a:lstStyle/>
                    <a:p>
                      <a:pPr algn="ctr"/>
                      <a:r>
                        <a:rPr lang="en-US" sz="1800" dirty="0">
                          <a:solidFill>
                            <a:schemeClr val="tx1"/>
                          </a:solidFill>
                        </a:rPr>
                        <a:t>0</a:t>
                      </a:r>
                    </a:p>
                  </a:txBody>
                  <a:tcPr/>
                </a:tc>
                <a:extLst>
                  <a:ext uri="{0D108BD9-81ED-4DB2-BD59-A6C34878D82A}">
                    <a16:rowId xmlns:a16="http://schemas.microsoft.com/office/drawing/2014/main" val="1068365532"/>
                  </a:ext>
                </a:extLst>
              </a:tr>
              <a:tr h="310116">
                <a:tc>
                  <a:txBody>
                    <a:bodyPr/>
                    <a:lstStyle/>
                    <a:p>
                      <a:pPr algn="ctr"/>
                      <a:r>
                        <a:rPr lang="en-US" sz="1800" b="1" dirty="0">
                          <a:solidFill>
                            <a:schemeClr val="tx1"/>
                          </a:solidFill>
                        </a:rPr>
                        <a:t>0</a:t>
                      </a:r>
                    </a:p>
                  </a:txBody>
                  <a:tcPr/>
                </a:tc>
                <a:tc>
                  <a:txBody>
                    <a:bodyPr/>
                    <a:lstStyle/>
                    <a:p>
                      <a:pPr algn="ctr"/>
                      <a:r>
                        <a:rPr lang="en-US" sz="1800" b="1" dirty="0">
                          <a:solidFill>
                            <a:schemeClr val="tx1"/>
                          </a:solidFill>
                        </a:rPr>
                        <a:t>1</a:t>
                      </a:r>
                    </a:p>
                  </a:txBody>
                  <a:tcPr/>
                </a:tc>
                <a:tc>
                  <a:txBody>
                    <a:bodyPr/>
                    <a:lstStyle/>
                    <a:p>
                      <a:pPr algn="ctr"/>
                      <a:r>
                        <a:rPr lang="en-US" sz="1800" b="1" dirty="0">
                          <a:solidFill>
                            <a:schemeClr val="tx1"/>
                          </a:solidFill>
                        </a:rPr>
                        <a:t>1</a:t>
                      </a:r>
                    </a:p>
                  </a:txBody>
                  <a:tcPr/>
                </a:tc>
                <a:tc>
                  <a:txBody>
                    <a:bodyPr/>
                    <a:lstStyle/>
                    <a:p>
                      <a:pPr algn="ctr"/>
                      <a:r>
                        <a:rPr lang="en-US" sz="1800" b="1" dirty="0">
                          <a:solidFill>
                            <a:schemeClr val="tx1"/>
                          </a:solidFill>
                        </a:rPr>
                        <a:t>1</a:t>
                      </a:r>
                    </a:p>
                  </a:txBody>
                  <a:tcPr/>
                </a:tc>
                <a:extLst>
                  <a:ext uri="{0D108BD9-81ED-4DB2-BD59-A6C34878D82A}">
                    <a16:rowId xmlns:a16="http://schemas.microsoft.com/office/drawing/2014/main" val="1316670216"/>
                  </a:ext>
                </a:extLst>
              </a:tr>
              <a:tr h="310116">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0</a:t>
                      </a:r>
                    </a:p>
                  </a:txBody>
                  <a:tcPr/>
                </a:tc>
                <a:extLst>
                  <a:ext uri="{0D108BD9-81ED-4DB2-BD59-A6C34878D82A}">
                    <a16:rowId xmlns:a16="http://schemas.microsoft.com/office/drawing/2014/main" val="1472130258"/>
                  </a:ext>
                </a:extLst>
              </a:tr>
              <a:tr h="310116">
                <a:tc>
                  <a:txBody>
                    <a:bodyPr/>
                    <a:lstStyle/>
                    <a:p>
                      <a:pPr algn="ctr"/>
                      <a:r>
                        <a:rPr lang="en-US" sz="1800" b="1" dirty="0">
                          <a:solidFill>
                            <a:schemeClr val="tx1"/>
                          </a:solidFill>
                        </a:rPr>
                        <a:t>1</a:t>
                      </a:r>
                    </a:p>
                  </a:txBody>
                  <a:tcPr/>
                </a:tc>
                <a:tc>
                  <a:txBody>
                    <a:bodyPr/>
                    <a:lstStyle/>
                    <a:p>
                      <a:pPr algn="ctr"/>
                      <a:r>
                        <a:rPr lang="en-US" sz="1800" b="1" dirty="0">
                          <a:solidFill>
                            <a:schemeClr val="tx1"/>
                          </a:solidFill>
                        </a:rPr>
                        <a:t>0</a:t>
                      </a:r>
                    </a:p>
                  </a:txBody>
                  <a:tcPr/>
                </a:tc>
                <a:tc>
                  <a:txBody>
                    <a:bodyPr/>
                    <a:lstStyle/>
                    <a:p>
                      <a:pPr algn="ctr"/>
                      <a:r>
                        <a:rPr lang="en-US" sz="1800" b="1" dirty="0">
                          <a:solidFill>
                            <a:schemeClr val="tx1"/>
                          </a:solidFill>
                        </a:rPr>
                        <a:t>1</a:t>
                      </a:r>
                    </a:p>
                  </a:txBody>
                  <a:tcPr/>
                </a:tc>
                <a:tc>
                  <a:txBody>
                    <a:bodyPr/>
                    <a:lstStyle/>
                    <a:p>
                      <a:pPr algn="ctr"/>
                      <a:r>
                        <a:rPr lang="en-US" sz="1800" b="1" dirty="0">
                          <a:solidFill>
                            <a:schemeClr val="tx1"/>
                          </a:solidFill>
                        </a:rPr>
                        <a:t>1</a:t>
                      </a:r>
                    </a:p>
                  </a:txBody>
                  <a:tcPr/>
                </a:tc>
                <a:extLst>
                  <a:ext uri="{0D108BD9-81ED-4DB2-BD59-A6C34878D82A}">
                    <a16:rowId xmlns:a16="http://schemas.microsoft.com/office/drawing/2014/main" val="1838910750"/>
                  </a:ext>
                </a:extLst>
              </a:tr>
              <a:tr h="310116">
                <a:tc>
                  <a:txBody>
                    <a:bodyPr/>
                    <a:lstStyle/>
                    <a:p>
                      <a:pPr algn="ctr"/>
                      <a:r>
                        <a:rPr lang="en-US" sz="1800" b="1" dirty="0">
                          <a:solidFill>
                            <a:schemeClr val="tx1"/>
                          </a:solidFill>
                        </a:rPr>
                        <a:t>1</a:t>
                      </a:r>
                    </a:p>
                  </a:txBody>
                  <a:tcPr/>
                </a:tc>
                <a:tc>
                  <a:txBody>
                    <a:bodyPr/>
                    <a:lstStyle/>
                    <a:p>
                      <a:pPr algn="ctr"/>
                      <a:r>
                        <a:rPr lang="en-US" sz="1800" b="1" dirty="0">
                          <a:solidFill>
                            <a:schemeClr val="tx1"/>
                          </a:solidFill>
                        </a:rPr>
                        <a:t>1</a:t>
                      </a:r>
                    </a:p>
                  </a:txBody>
                  <a:tcPr/>
                </a:tc>
                <a:tc>
                  <a:txBody>
                    <a:bodyPr/>
                    <a:lstStyle/>
                    <a:p>
                      <a:pPr algn="ctr"/>
                      <a:r>
                        <a:rPr lang="en-US" sz="1800" b="1" dirty="0">
                          <a:solidFill>
                            <a:schemeClr val="tx1"/>
                          </a:solidFill>
                        </a:rPr>
                        <a:t>0</a:t>
                      </a:r>
                    </a:p>
                  </a:txBody>
                  <a:tcPr/>
                </a:tc>
                <a:tc>
                  <a:txBody>
                    <a:bodyPr/>
                    <a:lstStyle/>
                    <a:p>
                      <a:pPr algn="ctr"/>
                      <a:r>
                        <a:rPr lang="en-US" sz="1800" b="1" dirty="0">
                          <a:solidFill>
                            <a:schemeClr val="tx1"/>
                          </a:solidFill>
                        </a:rPr>
                        <a:t>1</a:t>
                      </a:r>
                    </a:p>
                  </a:txBody>
                  <a:tcPr/>
                </a:tc>
                <a:extLst>
                  <a:ext uri="{0D108BD9-81ED-4DB2-BD59-A6C34878D82A}">
                    <a16:rowId xmlns:a16="http://schemas.microsoft.com/office/drawing/2014/main" val="3298726595"/>
                  </a:ext>
                </a:extLst>
              </a:tr>
              <a:tr h="310116">
                <a:tc>
                  <a:txBody>
                    <a:bodyPr/>
                    <a:lstStyle/>
                    <a:p>
                      <a:pPr algn="ctr"/>
                      <a:r>
                        <a:rPr lang="en-US" sz="1800" b="1" dirty="0">
                          <a:solidFill>
                            <a:schemeClr val="tx1"/>
                          </a:solidFill>
                        </a:rPr>
                        <a:t>1</a:t>
                      </a:r>
                    </a:p>
                  </a:txBody>
                  <a:tcPr/>
                </a:tc>
                <a:tc>
                  <a:txBody>
                    <a:bodyPr/>
                    <a:lstStyle/>
                    <a:p>
                      <a:pPr algn="ctr"/>
                      <a:r>
                        <a:rPr lang="en-US" sz="1800" b="1" dirty="0">
                          <a:solidFill>
                            <a:schemeClr val="tx1"/>
                          </a:solidFill>
                        </a:rPr>
                        <a:t>1</a:t>
                      </a:r>
                    </a:p>
                  </a:txBody>
                  <a:tcPr/>
                </a:tc>
                <a:tc>
                  <a:txBody>
                    <a:bodyPr/>
                    <a:lstStyle/>
                    <a:p>
                      <a:pPr algn="ctr"/>
                      <a:r>
                        <a:rPr lang="en-US" sz="1800" b="1" dirty="0">
                          <a:solidFill>
                            <a:schemeClr val="tx1"/>
                          </a:solidFill>
                        </a:rPr>
                        <a:t>1</a:t>
                      </a:r>
                    </a:p>
                  </a:txBody>
                  <a:tcPr/>
                </a:tc>
                <a:tc>
                  <a:txBody>
                    <a:bodyPr/>
                    <a:lstStyle/>
                    <a:p>
                      <a:pPr algn="ctr"/>
                      <a:r>
                        <a:rPr lang="en-US" sz="1800" b="1" dirty="0">
                          <a:solidFill>
                            <a:schemeClr val="tx1"/>
                          </a:solidFill>
                        </a:rPr>
                        <a:t>1</a:t>
                      </a:r>
                    </a:p>
                  </a:txBody>
                  <a:tcPr/>
                </a:tc>
                <a:extLst>
                  <a:ext uri="{0D108BD9-81ED-4DB2-BD59-A6C34878D82A}">
                    <a16:rowId xmlns:a16="http://schemas.microsoft.com/office/drawing/2014/main" val="831370525"/>
                  </a:ext>
                </a:extLst>
              </a:tr>
            </a:tbl>
          </a:graphicData>
        </a:graphic>
      </p:graphicFrame>
      <p:sp>
        <p:nvSpPr>
          <p:cNvPr id="6" name="TextBox 5">
            <a:extLst>
              <a:ext uri="{FF2B5EF4-FFF2-40B4-BE49-F238E27FC236}">
                <a16:creationId xmlns:a16="http://schemas.microsoft.com/office/drawing/2014/main" id="{46D7586C-2B03-121A-BCB3-68E721618644}"/>
              </a:ext>
            </a:extLst>
          </p:cNvPr>
          <p:cNvSpPr txBox="1"/>
          <p:nvPr/>
        </p:nvSpPr>
        <p:spPr>
          <a:xfrm>
            <a:off x="925774" y="1663644"/>
            <a:ext cx="8684044" cy="584775"/>
          </a:xfrm>
          <a:prstGeom prst="rect">
            <a:avLst/>
          </a:prstGeom>
          <a:noFill/>
        </p:spPr>
        <p:txBody>
          <a:bodyPr wrap="none" rtlCol="0">
            <a:spAutoFit/>
          </a:bodyPr>
          <a:lstStyle/>
          <a:p>
            <a:r>
              <a:rPr lang="en-US" sz="3200" dirty="0"/>
              <a:t>MAJ: A majority of the variables are TRUE (1)</a:t>
            </a:r>
          </a:p>
        </p:txBody>
      </p:sp>
    </p:spTree>
    <p:extLst>
      <p:ext uri="{BB962C8B-B14F-4D97-AF65-F5344CB8AC3E}">
        <p14:creationId xmlns:p14="http://schemas.microsoft.com/office/powerpoint/2010/main" val="28622166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CBBD6-D242-EA64-5B07-480056D9A9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307103-E899-9EC7-CD90-B7DE7A90557B}"/>
              </a:ext>
            </a:extLst>
          </p:cNvPr>
          <p:cNvSpPr>
            <a:spLocks noGrp="1"/>
          </p:cNvSpPr>
          <p:nvPr>
            <p:ph type="title"/>
          </p:nvPr>
        </p:nvSpPr>
        <p:spPr/>
        <p:txBody>
          <a:bodyPr/>
          <a:lstStyle/>
          <a:p>
            <a:r>
              <a:rPr lang="en-US" dirty="0" err="1"/>
              <a:t>Minterms</a:t>
            </a:r>
            <a:r>
              <a:rPr lang="en-US" dirty="0"/>
              <a:t> -&gt; DNF</a:t>
            </a:r>
          </a:p>
        </p:txBody>
      </p:sp>
      <p:sp>
        <p:nvSpPr>
          <p:cNvPr id="4" name="Slide Number Placeholder 3">
            <a:extLst>
              <a:ext uri="{FF2B5EF4-FFF2-40B4-BE49-F238E27FC236}">
                <a16:creationId xmlns:a16="http://schemas.microsoft.com/office/drawing/2014/main" id="{319A7462-AEFB-9A94-3911-F0FAC79BCCA7}"/>
              </a:ext>
            </a:extLst>
          </p:cNvPr>
          <p:cNvSpPr>
            <a:spLocks noGrp="1"/>
          </p:cNvSpPr>
          <p:nvPr>
            <p:ph type="sldNum" sz="quarter" idx="12"/>
          </p:nvPr>
        </p:nvSpPr>
        <p:spPr/>
        <p:txBody>
          <a:bodyPr/>
          <a:lstStyle/>
          <a:p>
            <a:fld id="{CC057153-B650-4DEB-B370-79DDCFDCE934}" type="slidenum">
              <a:rPr lang="en-US" smtClean="0"/>
              <a:t>36</a:t>
            </a:fld>
            <a:endParaRPr lang="en-US"/>
          </a:p>
        </p:txBody>
      </p:sp>
      <p:graphicFrame>
        <p:nvGraphicFramePr>
          <p:cNvPr id="5" name="Table 4">
            <a:extLst>
              <a:ext uri="{FF2B5EF4-FFF2-40B4-BE49-F238E27FC236}">
                <a16:creationId xmlns:a16="http://schemas.microsoft.com/office/drawing/2014/main" id="{1693F00E-FD3C-BFA1-35E7-80CABCECCA8E}"/>
              </a:ext>
            </a:extLst>
          </p:cNvPr>
          <p:cNvGraphicFramePr>
            <a:graphicFrameLocks noGrp="1"/>
          </p:cNvGraphicFramePr>
          <p:nvPr/>
        </p:nvGraphicFramePr>
        <p:xfrm>
          <a:off x="2776347" y="2692831"/>
          <a:ext cx="4595909" cy="3291840"/>
        </p:xfrm>
        <a:graphic>
          <a:graphicData uri="http://schemas.openxmlformats.org/drawingml/2006/table">
            <a:tbl>
              <a:tblPr firstRow="1" bandRow="1">
                <a:tableStyleId>{00A15C55-8517-42AA-B614-E9B94910E393}</a:tableStyleId>
              </a:tblPr>
              <a:tblGrid>
                <a:gridCol w="1114039">
                  <a:extLst>
                    <a:ext uri="{9D8B030D-6E8A-4147-A177-3AD203B41FA5}">
                      <a16:colId xmlns:a16="http://schemas.microsoft.com/office/drawing/2014/main" val="1396284860"/>
                    </a:ext>
                  </a:extLst>
                </a:gridCol>
                <a:gridCol w="759656">
                  <a:extLst>
                    <a:ext uri="{9D8B030D-6E8A-4147-A177-3AD203B41FA5}">
                      <a16:colId xmlns:a16="http://schemas.microsoft.com/office/drawing/2014/main" val="2466899368"/>
                    </a:ext>
                  </a:extLst>
                </a:gridCol>
                <a:gridCol w="998806">
                  <a:extLst>
                    <a:ext uri="{9D8B030D-6E8A-4147-A177-3AD203B41FA5}">
                      <a16:colId xmlns:a16="http://schemas.microsoft.com/office/drawing/2014/main" val="1472037275"/>
                    </a:ext>
                  </a:extLst>
                </a:gridCol>
                <a:gridCol w="1723408">
                  <a:extLst>
                    <a:ext uri="{9D8B030D-6E8A-4147-A177-3AD203B41FA5}">
                      <a16:colId xmlns:a16="http://schemas.microsoft.com/office/drawing/2014/main" val="2766643732"/>
                    </a:ext>
                  </a:extLst>
                </a:gridCol>
              </a:tblGrid>
              <a:tr h="310116">
                <a:tc>
                  <a:txBody>
                    <a:bodyPr/>
                    <a:lstStyle/>
                    <a:p>
                      <a:pPr algn="ctr"/>
                      <a:r>
                        <a:rPr lang="en-US" sz="1800" dirty="0">
                          <a:solidFill>
                            <a:schemeClr val="bg1"/>
                          </a:solidFill>
                        </a:rPr>
                        <a:t>X</a:t>
                      </a:r>
                    </a:p>
                  </a:txBody>
                  <a:tcPr/>
                </a:tc>
                <a:tc>
                  <a:txBody>
                    <a:bodyPr/>
                    <a:lstStyle/>
                    <a:p>
                      <a:pPr algn="ctr"/>
                      <a:r>
                        <a:rPr lang="en-US" sz="1800" dirty="0">
                          <a:solidFill>
                            <a:schemeClr val="bg1"/>
                          </a:solidFill>
                        </a:rPr>
                        <a:t>Y</a:t>
                      </a:r>
                    </a:p>
                  </a:txBody>
                  <a:tcPr/>
                </a:tc>
                <a:tc>
                  <a:txBody>
                    <a:bodyPr/>
                    <a:lstStyle/>
                    <a:p>
                      <a:pPr algn="ctr"/>
                      <a:r>
                        <a:rPr lang="en-US" sz="1800" dirty="0">
                          <a:solidFill>
                            <a:schemeClr val="bg1"/>
                          </a:solidFill>
                        </a:rPr>
                        <a:t>Z</a:t>
                      </a:r>
                    </a:p>
                  </a:txBody>
                  <a:tcPr/>
                </a:tc>
                <a:tc>
                  <a:txBody>
                    <a:bodyPr/>
                    <a:lstStyle/>
                    <a:p>
                      <a:pPr algn="ctr"/>
                      <a:r>
                        <a:rPr lang="en-US" sz="1800" dirty="0">
                          <a:solidFill>
                            <a:schemeClr val="bg1"/>
                          </a:solidFill>
                        </a:rPr>
                        <a:t>MAJ(X,Y,Z)</a:t>
                      </a:r>
                      <a:endParaRPr lang="en-US" sz="1800" dirty="0">
                        <a:solidFill>
                          <a:schemeClr val="bg1"/>
                        </a:solidFill>
                        <a:latin typeface="Neue Haas Grotesk Text Pro" panose="020B0504020202020204" pitchFamily="34" charset="77"/>
                      </a:endParaRPr>
                    </a:p>
                  </a:txBody>
                  <a:tcPr/>
                </a:tc>
                <a:extLst>
                  <a:ext uri="{0D108BD9-81ED-4DB2-BD59-A6C34878D82A}">
                    <a16:rowId xmlns:a16="http://schemas.microsoft.com/office/drawing/2014/main" val="2131602632"/>
                  </a:ext>
                </a:extLst>
              </a:tr>
              <a:tr h="310116">
                <a:tc>
                  <a:txBody>
                    <a:bodyPr/>
                    <a:lstStyle/>
                    <a:p>
                      <a:pPr algn="ctr"/>
                      <a:r>
                        <a:rPr lang="en-US" sz="1800" dirty="0">
                          <a:solidFill>
                            <a:schemeClr val="tx1"/>
                          </a:solidFill>
                        </a:rPr>
                        <a:t>0</a:t>
                      </a:r>
                    </a:p>
                  </a:txBody>
                  <a:tcPr/>
                </a:tc>
                <a:tc>
                  <a:txBody>
                    <a:bodyPr/>
                    <a:lstStyle/>
                    <a:p>
                      <a:pPr algn="ctr"/>
                      <a:r>
                        <a:rPr lang="en-US" sz="1800" dirty="0">
                          <a:solidFill>
                            <a:schemeClr val="tx1"/>
                          </a:solidFill>
                        </a:rPr>
                        <a:t>0</a:t>
                      </a:r>
                    </a:p>
                  </a:txBody>
                  <a:tcPr/>
                </a:tc>
                <a:tc>
                  <a:txBody>
                    <a:bodyPr/>
                    <a:lstStyle/>
                    <a:p>
                      <a:pPr algn="ctr"/>
                      <a:r>
                        <a:rPr lang="en-US" sz="1800" dirty="0">
                          <a:solidFill>
                            <a:schemeClr val="tx1"/>
                          </a:solidFill>
                        </a:rPr>
                        <a:t>0</a:t>
                      </a:r>
                    </a:p>
                  </a:txBody>
                  <a:tcPr/>
                </a:tc>
                <a:tc>
                  <a:txBody>
                    <a:bodyPr/>
                    <a:lstStyle/>
                    <a:p>
                      <a:pPr algn="ctr"/>
                      <a:r>
                        <a:rPr lang="en-US" sz="1800" dirty="0">
                          <a:solidFill>
                            <a:schemeClr val="tx1"/>
                          </a:solidFill>
                        </a:rPr>
                        <a:t>0</a:t>
                      </a:r>
                    </a:p>
                  </a:txBody>
                  <a:tcPr/>
                </a:tc>
                <a:extLst>
                  <a:ext uri="{0D108BD9-81ED-4DB2-BD59-A6C34878D82A}">
                    <a16:rowId xmlns:a16="http://schemas.microsoft.com/office/drawing/2014/main" val="614114445"/>
                  </a:ext>
                </a:extLst>
              </a:tr>
              <a:tr h="310116">
                <a:tc>
                  <a:txBody>
                    <a:bodyPr/>
                    <a:lstStyle/>
                    <a:p>
                      <a:pPr algn="ctr"/>
                      <a:r>
                        <a:rPr lang="en-US" sz="1800" dirty="0">
                          <a:solidFill>
                            <a:schemeClr val="tx1"/>
                          </a:solidFill>
                        </a:rPr>
                        <a:t>0</a:t>
                      </a:r>
                    </a:p>
                  </a:txBody>
                  <a:tcPr/>
                </a:tc>
                <a:tc>
                  <a:txBody>
                    <a:bodyPr/>
                    <a:lstStyle/>
                    <a:p>
                      <a:pPr algn="ctr"/>
                      <a:r>
                        <a:rPr lang="en-US" sz="1800" dirty="0">
                          <a:solidFill>
                            <a:schemeClr val="tx1"/>
                          </a:solidFill>
                        </a:rPr>
                        <a:t>0</a:t>
                      </a:r>
                    </a:p>
                  </a:txBody>
                  <a:tcPr/>
                </a:tc>
                <a:tc>
                  <a:txBody>
                    <a:bodyPr/>
                    <a:lstStyle/>
                    <a:p>
                      <a:pPr algn="ctr"/>
                      <a:r>
                        <a:rPr lang="en-US" sz="1800" dirty="0">
                          <a:solidFill>
                            <a:schemeClr val="tx1"/>
                          </a:solidFill>
                        </a:rPr>
                        <a:t>1</a:t>
                      </a:r>
                    </a:p>
                  </a:txBody>
                  <a:tcPr/>
                </a:tc>
                <a:tc>
                  <a:txBody>
                    <a:bodyPr/>
                    <a:lstStyle/>
                    <a:p>
                      <a:pPr algn="ctr"/>
                      <a:r>
                        <a:rPr lang="en-US" sz="1800" dirty="0">
                          <a:solidFill>
                            <a:schemeClr val="tx1"/>
                          </a:solidFill>
                        </a:rPr>
                        <a:t>0</a:t>
                      </a:r>
                    </a:p>
                  </a:txBody>
                  <a:tcPr/>
                </a:tc>
                <a:extLst>
                  <a:ext uri="{0D108BD9-81ED-4DB2-BD59-A6C34878D82A}">
                    <a16:rowId xmlns:a16="http://schemas.microsoft.com/office/drawing/2014/main" val="3063228719"/>
                  </a:ext>
                </a:extLst>
              </a:tr>
              <a:tr h="310116">
                <a:tc>
                  <a:txBody>
                    <a:bodyPr/>
                    <a:lstStyle/>
                    <a:p>
                      <a:pPr algn="ctr"/>
                      <a:r>
                        <a:rPr lang="en-US" sz="1800" dirty="0">
                          <a:solidFill>
                            <a:schemeClr val="tx1"/>
                          </a:solidFill>
                        </a:rPr>
                        <a:t>0</a:t>
                      </a:r>
                    </a:p>
                  </a:txBody>
                  <a:tcPr/>
                </a:tc>
                <a:tc>
                  <a:txBody>
                    <a:bodyPr/>
                    <a:lstStyle/>
                    <a:p>
                      <a:pPr algn="ctr"/>
                      <a:r>
                        <a:rPr lang="en-US" sz="1800" dirty="0">
                          <a:solidFill>
                            <a:schemeClr val="tx1"/>
                          </a:solidFill>
                        </a:rPr>
                        <a:t>1</a:t>
                      </a:r>
                    </a:p>
                  </a:txBody>
                  <a:tcPr/>
                </a:tc>
                <a:tc>
                  <a:txBody>
                    <a:bodyPr/>
                    <a:lstStyle/>
                    <a:p>
                      <a:pPr algn="ctr"/>
                      <a:r>
                        <a:rPr lang="en-US" sz="1800" dirty="0">
                          <a:solidFill>
                            <a:schemeClr val="tx1"/>
                          </a:solidFill>
                        </a:rPr>
                        <a:t>0</a:t>
                      </a:r>
                    </a:p>
                  </a:txBody>
                  <a:tcPr/>
                </a:tc>
                <a:tc>
                  <a:txBody>
                    <a:bodyPr/>
                    <a:lstStyle/>
                    <a:p>
                      <a:pPr algn="ctr"/>
                      <a:r>
                        <a:rPr lang="en-US" sz="1800" dirty="0">
                          <a:solidFill>
                            <a:schemeClr val="tx1"/>
                          </a:solidFill>
                        </a:rPr>
                        <a:t>0</a:t>
                      </a:r>
                    </a:p>
                  </a:txBody>
                  <a:tcPr/>
                </a:tc>
                <a:extLst>
                  <a:ext uri="{0D108BD9-81ED-4DB2-BD59-A6C34878D82A}">
                    <a16:rowId xmlns:a16="http://schemas.microsoft.com/office/drawing/2014/main" val="1068365532"/>
                  </a:ext>
                </a:extLst>
              </a:tr>
              <a:tr h="310116">
                <a:tc>
                  <a:txBody>
                    <a:bodyPr/>
                    <a:lstStyle/>
                    <a:p>
                      <a:pPr algn="ctr"/>
                      <a:r>
                        <a:rPr lang="en-US" sz="1800" b="1" dirty="0">
                          <a:solidFill>
                            <a:schemeClr val="tx1"/>
                          </a:solidFill>
                        </a:rPr>
                        <a:t>0</a:t>
                      </a:r>
                    </a:p>
                  </a:txBody>
                  <a:tcPr/>
                </a:tc>
                <a:tc>
                  <a:txBody>
                    <a:bodyPr/>
                    <a:lstStyle/>
                    <a:p>
                      <a:pPr algn="ctr"/>
                      <a:r>
                        <a:rPr lang="en-US" sz="1800" b="1" dirty="0">
                          <a:solidFill>
                            <a:schemeClr val="tx1"/>
                          </a:solidFill>
                        </a:rPr>
                        <a:t>1</a:t>
                      </a:r>
                    </a:p>
                  </a:txBody>
                  <a:tcPr/>
                </a:tc>
                <a:tc>
                  <a:txBody>
                    <a:bodyPr/>
                    <a:lstStyle/>
                    <a:p>
                      <a:pPr algn="ctr"/>
                      <a:r>
                        <a:rPr lang="en-US" sz="1800" b="1" dirty="0">
                          <a:solidFill>
                            <a:schemeClr val="tx1"/>
                          </a:solidFill>
                        </a:rPr>
                        <a:t>1</a:t>
                      </a:r>
                    </a:p>
                  </a:txBody>
                  <a:tcPr/>
                </a:tc>
                <a:tc>
                  <a:txBody>
                    <a:bodyPr/>
                    <a:lstStyle/>
                    <a:p>
                      <a:pPr algn="ctr"/>
                      <a:r>
                        <a:rPr lang="en-US" sz="1800" b="1" dirty="0">
                          <a:solidFill>
                            <a:schemeClr val="tx1"/>
                          </a:solidFill>
                        </a:rPr>
                        <a:t>1</a:t>
                      </a:r>
                    </a:p>
                  </a:txBody>
                  <a:tcPr/>
                </a:tc>
                <a:extLst>
                  <a:ext uri="{0D108BD9-81ED-4DB2-BD59-A6C34878D82A}">
                    <a16:rowId xmlns:a16="http://schemas.microsoft.com/office/drawing/2014/main" val="1316670216"/>
                  </a:ext>
                </a:extLst>
              </a:tr>
              <a:tr h="310116">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0</a:t>
                      </a:r>
                    </a:p>
                  </a:txBody>
                  <a:tcPr/>
                </a:tc>
                <a:extLst>
                  <a:ext uri="{0D108BD9-81ED-4DB2-BD59-A6C34878D82A}">
                    <a16:rowId xmlns:a16="http://schemas.microsoft.com/office/drawing/2014/main" val="1472130258"/>
                  </a:ext>
                </a:extLst>
              </a:tr>
              <a:tr h="310116">
                <a:tc>
                  <a:txBody>
                    <a:bodyPr/>
                    <a:lstStyle/>
                    <a:p>
                      <a:pPr algn="ctr"/>
                      <a:r>
                        <a:rPr lang="en-US" sz="1800" b="1" dirty="0">
                          <a:solidFill>
                            <a:schemeClr val="tx1"/>
                          </a:solidFill>
                        </a:rPr>
                        <a:t>1</a:t>
                      </a:r>
                    </a:p>
                  </a:txBody>
                  <a:tcPr/>
                </a:tc>
                <a:tc>
                  <a:txBody>
                    <a:bodyPr/>
                    <a:lstStyle/>
                    <a:p>
                      <a:pPr algn="ctr"/>
                      <a:r>
                        <a:rPr lang="en-US" sz="1800" b="1" dirty="0">
                          <a:solidFill>
                            <a:schemeClr val="tx1"/>
                          </a:solidFill>
                        </a:rPr>
                        <a:t>0</a:t>
                      </a:r>
                    </a:p>
                  </a:txBody>
                  <a:tcPr/>
                </a:tc>
                <a:tc>
                  <a:txBody>
                    <a:bodyPr/>
                    <a:lstStyle/>
                    <a:p>
                      <a:pPr algn="ctr"/>
                      <a:r>
                        <a:rPr lang="en-US" sz="1800" b="1" dirty="0">
                          <a:solidFill>
                            <a:schemeClr val="tx1"/>
                          </a:solidFill>
                        </a:rPr>
                        <a:t>1</a:t>
                      </a:r>
                    </a:p>
                  </a:txBody>
                  <a:tcPr/>
                </a:tc>
                <a:tc>
                  <a:txBody>
                    <a:bodyPr/>
                    <a:lstStyle/>
                    <a:p>
                      <a:pPr algn="ctr"/>
                      <a:r>
                        <a:rPr lang="en-US" sz="1800" b="1" dirty="0">
                          <a:solidFill>
                            <a:schemeClr val="tx1"/>
                          </a:solidFill>
                        </a:rPr>
                        <a:t>1</a:t>
                      </a:r>
                    </a:p>
                  </a:txBody>
                  <a:tcPr/>
                </a:tc>
                <a:extLst>
                  <a:ext uri="{0D108BD9-81ED-4DB2-BD59-A6C34878D82A}">
                    <a16:rowId xmlns:a16="http://schemas.microsoft.com/office/drawing/2014/main" val="1838910750"/>
                  </a:ext>
                </a:extLst>
              </a:tr>
              <a:tr h="310116">
                <a:tc>
                  <a:txBody>
                    <a:bodyPr/>
                    <a:lstStyle/>
                    <a:p>
                      <a:pPr algn="ctr"/>
                      <a:r>
                        <a:rPr lang="en-US" sz="1800" b="1" dirty="0">
                          <a:solidFill>
                            <a:schemeClr val="tx1"/>
                          </a:solidFill>
                        </a:rPr>
                        <a:t>1</a:t>
                      </a:r>
                    </a:p>
                  </a:txBody>
                  <a:tcPr/>
                </a:tc>
                <a:tc>
                  <a:txBody>
                    <a:bodyPr/>
                    <a:lstStyle/>
                    <a:p>
                      <a:pPr algn="ctr"/>
                      <a:r>
                        <a:rPr lang="en-US" sz="1800" b="1" dirty="0">
                          <a:solidFill>
                            <a:schemeClr val="tx1"/>
                          </a:solidFill>
                        </a:rPr>
                        <a:t>1</a:t>
                      </a:r>
                    </a:p>
                  </a:txBody>
                  <a:tcPr/>
                </a:tc>
                <a:tc>
                  <a:txBody>
                    <a:bodyPr/>
                    <a:lstStyle/>
                    <a:p>
                      <a:pPr algn="ctr"/>
                      <a:r>
                        <a:rPr lang="en-US" sz="1800" b="1" dirty="0">
                          <a:solidFill>
                            <a:schemeClr val="tx1"/>
                          </a:solidFill>
                        </a:rPr>
                        <a:t>0</a:t>
                      </a:r>
                    </a:p>
                  </a:txBody>
                  <a:tcPr/>
                </a:tc>
                <a:tc>
                  <a:txBody>
                    <a:bodyPr/>
                    <a:lstStyle/>
                    <a:p>
                      <a:pPr algn="ctr"/>
                      <a:r>
                        <a:rPr lang="en-US" sz="1800" b="1" dirty="0">
                          <a:solidFill>
                            <a:schemeClr val="tx1"/>
                          </a:solidFill>
                        </a:rPr>
                        <a:t>1</a:t>
                      </a:r>
                    </a:p>
                  </a:txBody>
                  <a:tcPr/>
                </a:tc>
                <a:extLst>
                  <a:ext uri="{0D108BD9-81ED-4DB2-BD59-A6C34878D82A}">
                    <a16:rowId xmlns:a16="http://schemas.microsoft.com/office/drawing/2014/main" val="3298726595"/>
                  </a:ext>
                </a:extLst>
              </a:tr>
              <a:tr h="310116">
                <a:tc>
                  <a:txBody>
                    <a:bodyPr/>
                    <a:lstStyle/>
                    <a:p>
                      <a:pPr algn="ctr"/>
                      <a:r>
                        <a:rPr lang="en-US" sz="1800" b="1" dirty="0">
                          <a:solidFill>
                            <a:schemeClr val="tx1"/>
                          </a:solidFill>
                        </a:rPr>
                        <a:t>1</a:t>
                      </a:r>
                    </a:p>
                  </a:txBody>
                  <a:tcPr/>
                </a:tc>
                <a:tc>
                  <a:txBody>
                    <a:bodyPr/>
                    <a:lstStyle/>
                    <a:p>
                      <a:pPr algn="ctr"/>
                      <a:r>
                        <a:rPr lang="en-US" sz="1800" b="1" dirty="0">
                          <a:solidFill>
                            <a:schemeClr val="tx1"/>
                          </a:solidFill>
                        </a:rPr>
                        <a:t>1</a:t>
                      </a:r>
                    </a:p>
                  </a:txBody>
                  <a:tcPr/>
                </a:tc>
                <a:tc>
                  <a:txBody>
                    <a:bodyPr/>
                    <a:lstStyle/>
                    <a:p>
                      <a:pPr algn="ctr"/>
                      <a:r>
                        <a:rPr lang="en-US" sz="1800" b="1" dirty="0">
                          <a:solidFill>
                            <a:schemeClr val="tx1"/>
                          </a:solidFill>
                        </a:rPr>
                        <a:t>1</a:t>
                      </a:r>
                    </a:p>
                  </a:txBody>
                  <a:tcPr/>
                </a:tc>
                <a:tc>
                  <a:txBody>
                    <a:bodyPr/>
                    <a:lstStyle/>
                    <a:p>
                      <a:pPr algn="ctr"/>
                      <a:r>
                        <a:rPr lang="en-US" sz="1800" b="1" dirty="0">
                          <a:solidFill>
                            <a:schemeClr val="tx1"/>
                          </a:solidFill>
                        </a:rPr>
                        <a:t>1</a:t>
                      </a:r>
                    </a:p>
                  </a:txBody>
                  <a:tcPr/>
                </a:tc>
                <a:extLst>
                  <a:ext uri="{0D108BD9-81ED-4DB2-BD59-A6C34878D82A}">
                    <a16:rowId xmlns:a16="http://schemas.microsoft.com/office/drawing/2014/main" val="831370525"/>
                  </a:ext>
                </a:extLst>
              </a:tr>
            </a:tbl>
          </a:graphicData>
        </a:graphic>
      </p:graphicFrame>
      <p:sp>
        <p:nvSpPr>
          <p:cNvPr id="6" name="TextBox 5">
            <a:extLst>
              <a:ext uri="{FF2B5EF4-FFF2-40B4-BE49-F238E27FC236}">
                <a16:creationId xmlns:a16="http://schemas.microsoft.com/office/drawing/2014/main" id="{96DB9741-965F-D372-1498-CD86F0A2862B}"/>
              </a:ext>
            </a:extLst>
          </p:cNvPr>
          <p:cNvSpPr txBox="1"/>
          <p:nvPr/>
        </p:nvSpPr>
        <p:spPr>
          <a:xfrm>
            <a:off x="925774" y="1602089"/>
            <a:ext cx="9241569" cy="584775"/>
          </a:xfrm>
          <a:prstGeom prst="rect">
            <a:avLst/>
          </a:prstGeom>
          <a:noFill/>
        </p:spPr>
        <p:txBody>
          <a:bodyPr wrap="none" rtlCol="0">
            <a:spAutoFit/>
          </a:bodyPr>
          <a:lstStyle/>
          <a:p>
            <a:r>
              <a:rPr lang="en-US" sz="3200" dirty="0"/>
              <a:t>Key idea: identify and combine entries that are 1</a:t>
            </a:r>
          </a:p>
        </p:txBody>
      </p:sp>
    </p:spTree>
    <p:extLst>
      <p:ext uri="{BB962C8B-B14F-4D97-AF65-F5344CB8AC3E}">
        <p14:creationId xmlns:p14="http://schemas.microsoft.com/office/powerpoint/2010/main" val="20768427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B3D24-A271-A9CF-00B4-76E44C205D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FEA6EB-96CA-E486-BC8E-E3E6FA349B01}"/>
              </a:ext>
            </a:extLst>
          </p:cNvPr>
          <p:cNvSpPr>
            <a:spLocks noGrp="1"/>
          </p:cNvSpPr>
          <p:nvPr>
            <p:ph type="title"/>
          </p:nvPr>
        </p:nvSpPr>
        <p:spPr/>
        <p:txBody>
          <a:bodyPr/>
          <a:lstStyle/>
          <a:p>
            <a:r>
              <a:rPr lang="en-US" dirty="0" err="1"/>
              <a:t>Minterms</a:t>
            </a:r>
            <a:r>
              <a:rPr lang="en-US" dirty="0"/>
              <a:t> -&gt; DNF</a:t>
            </a:r>
          </a:p>
        </p:txBody>
      </p:sp>
      <p:sp>
        <p:nvSpPr>
          <p:cNvPr id="4" name="Slide Number Placeholder 3">
            <a:extLst>
              <a:ext uri="{FF2B5EF4-FFF2-40B4-BE49-F238E27FC236}">
                <a16:creationId xmlns:a16="http://schemas.microsoft.com/office/drawing/2014/main" id="{A7D22FBB-D8A9-584D-F91A-9239D138CBE7}"/>
              </a:ext>
            </a:extLst>
          </p:cNvPr>
          <p:cNvSpPr>
            <a:spLocks noGrp="1"/>
          </p:cNvSpPr>
          <p:nvPr>
            <p:ph type="sldNum" sz="quarter" idx="12"/>
          </p:nvPr>
        </p:nvSpPr>
        <p:spPr/>
        <p:txBody>
          <a:bodyPr/>
          <a:lstStyle/>
          <a:p>
            <a:fld id="{CC057153-B650-4DEB-B370-79DDCFDCE934}" type="slidenum">
              <a:rPr lang="en-US" smtClean="0"/>
              <a:t>37</a:t>
            </a:fld>
            <a:endParaRPr lang="en-US"/>
          </a:p>
        </p:txBody>
      </p:sp>
      <p:graphicFrame>
        <p:nvGraphicFramePr>
          <p:cNvPr id="5" name="Table 4">
            <a:extLst>
              <a:ext uri="{FF2B5EF4-FFF2-40B4-BE49-F238E27FC236}">
                <a16:creationId xmlns:a16="http://schemas.microsoft.com/office/drawing/2014/main" id="{0A7E73C2-8F11-F655-5E34-6F910F30DDB0}"/>
              </a:ext>
            </a:extLst>
          </p:cNvPr>
          <p:cNvGraphicFramePr>
            <a:graphicFrameLocks noGrp="1"/>
          </p:cNvGraphicFramePr>
          <p:nvPr>
            <p:extLst>
              <p:ext uri="{D42A27DB-BD31-4B8C-83A1-F6EECF244321}">
                <p14:modId xmlns:p14="http://schemas.microsoft.com/office/powerpoint/2010/main" val="269731199"/>
              </p:ext>
            </p:extLst>
          </p:nvPr>
        </p:nvGraphicFramePr>
        <p:xfrm>
          <a:off x="2776347" y="2692831"/>
          <a:ext cx="4595909" cy="3291840"/>
        </p:xfrm>
        <a:graphic>
          <a:graphicData uri="http://schemas.openxmlformats.org/drawingml/2006/table">
            <a:tbl>
              <a:tblPr firstRow="1" bandRow="1">
                <a:tableStyleId>{00A15C55-8517-42AA-B614-E9B94910E393}</a:tableStyleId>
              </a:tblPr>
              <a:tblGrid>
                <a:gridCol w="1114039">
                  <a:extLst>
                    <a:ext uri="{9D8B030D-6E8A-4147-A177-3AD203B41FA5}">
                      <a16:colId xmlns:a16="http://schemas.microsoft.com/office/drawing/2014/main" val="1396284860"/>
                    </a:ext>
                  </a:extLst>
                </a:gridCol>
                <a:gridCol w="759656">
                  <a:extLst>
                    <a:ext uri="{9D8B030D-6E8A-4147-A177-3AD203B41FA5}">
                      <a16:colId xmlns:a16="http://schemas.microsoft.com/office/drawing/2014/main" val="2466899368"/>
                    </a:ext>
                  </a:extLst>
                </a:gridCol>
                <a:gridCol w="998806">
                  <a:extLst>
                    <a:ext uri="{9D8B030D-6E8A-4147-A177-3AD203B41FA5}">
                      <a16:colId xmlns:a16="http://schemas.microsoft.com/office/drawing/2014/main" val="1472037275"/>
                    </a:ext>
                  </a:extLst>
                </a:gridCol>
                <a:gridCol w="1723408">
                  <a:extLst>
                    <a:ext uri="{9D8B030D-6E8A-4147-A177-3AD203B41FA5}">
                      <a16:colId xmlns:a16="http://schemas.microsoft.com/office/drawing/2014/main" val="2766643732"/>
                    </a:ext>
                  </a:extLst>
                </a:gridCol>
              </a:tblGrid>
              <a:tr h="310116">
                <a:tc>
                  <a:txBody>
                    <a:bodyPr/>
                    <a:lstStyle/>
                    <a:p>
                      <a:pPr algn="ctr"/>
                      <a:r>
                        <a:rPr lang="en-US" sz="1800" dirty="0">
                          <a:solidFill>
                            <a:schemeClr val="bg1"/>
                          </a:solidFill>
                        </a:rPr>
                        <a:t>X</a:t>
                      </a:r>
                    </a:p>
                  </a:txBody>
                  <a:tcPr/>
                </a:tc>
                <a:tc>
                  <a:txBody>
                    <a:bodyPr/>
                    <a:lstStyle/>
                    <a:p>
                      <a:pPr algn="ctr"/>
                      <a:r>
                        <a:rPr lang="en-US" sz="1800" dirty="0">
                          <a:solidFill>
                            <a:schemeClr val="bg1"/>
                          </a:solidFill>
                        </a:rPr>
                        <a:t>Y</a:t>
                      </a:r>
                    </a:p>
                  </a:txBody>
                  <a:tcPr/>
                </a:tc>
                <a:tc>
                  <a:txBody>
                    <a:bodyPr/>
                    <a:lstStyle/>
                    <a:p>
                      <a:pPr algn="ctr"/>
                      <a:r>
                        <a:rPr lang="en-US" sz="1800" dirty="0">
                          <a:solidFill>
                            <a:schemeClr val="bg1"/>
                          </a:solidFill>
                        </a:rPr>
                        <a:t>Z</a:t>
                      </a:r>
                    </a:p>
                  </a:txBody>
                  <a:tcPr/>
                </a:tc>
                <a:tc>
                  <a:txBody>
                    <a:bodyPr/>
                    <a:lstStyle/>
                    <a:p>
                      <a:pPr algn="ctr"/>
                      <a:r>
                        <a:rPr lang="en-US" sz="1800" dirty="0">
                          <a:solidFill>
                            <a:schemeClr val="bg1"/>
                          </a:solidFill>
                        </a:rPr>
                        <a:t>MAJ(X,Y,Z)</a:t>
                      </a:r>
                      <a:endParaRPr lang="en-US" sz="1800" dirty="0">
                        <a:solidFill>
                          <a:schemeClr val="bg1"/>
                        </a:solidFill>
                        <a:latin typeface="Neue Haas Grotesk Text Pro" panose="020B0504020202020204" pitchFamily="34" charset="77"/>
                      </a:endParaRPr>
                    </a:p>
                  </a:txBody>
                  <a:tcPr/>
                </a:tc>
                <a:extLst>
                  <a:ext uri="{0D108BD9-81ED-4DB2-BD59-A6C34878D82A}">
                    <a16:rowId xmlns:a16="http://schemas.microsoft.com/office/drawing/2014/main" val="2131602632"/>
                  </a:ext>
                </a:extLst>
              </a:tr>
              <a:tr h="310116">
                <a:tc>
                  <a:txBody>
                    <a:bodyPr/>
                    <a:lstStyle/>
                    <a:p>
                      <a:pPr algn="ctr"/>
                      <a:r>
                        <a:rPr lang="en-US" sz="1800" dirty="0">
                          <a:solidFill>
                            <a:schemeClr val="tx1"/>
                          </a:solidFill>
                        </a:rPr>
                        <a:t>0</a:t>
                      </a:r>
                    </a:p>
                  </a:txBody>
                  <a:tcPr/>
                </a:tc>
                <a:tc>
                  <a:txBody>
                    <a:bodyPr/>
                    <a:lstStyle/>
                    <a:p>
                      <a:pPr algn="ctr"/>
                      <a:r>
                        <a:rPr lang="en-US" sz="1800" dirty="0">
                          <a:solidFill>
                            <a:schemeClr val="tx1"/>
                          </a:solidFill>
                        </a:rPr>
                        <a:t>0</a:t>
                      </a:r>
                    </a:p>
                  </a:txBody>
                  <a:tcPr/>
                </a:tc>
                <a:tc>
                  <a:txBody>
                    <a:bodyPr/>
                    <a:lstStyle/>
                    <a:p>
                      <a:pPr algn="ctr"/>
                      <a:r>
                        <a:rPr lang="en-US" sz="1800" dirty="0">
                          <a:solidFill>
                            <a:schemeClr val="tx1"/>
                          </a:solidFill>
                        </a:rPr>
                        <a:t>0</a:t>
                      </a:r>
                    </a:p>
                  </a:txBody>
                  <a:tcPr/>
                </a:tc>
                <a:tc>
                  <a:txBody>
                    <a:bodyPr/>
                    <a:lstStyle/>
                    <a:p>
                      <a:pPr algn="ctr"/>
                      <a:r>
                        <a:rPr lang="en-US" sz="1800" dirty="0">
                          <a:solidFill>
                            <a:schemeClr val="tx1"/>
                          </a:solidFill>
                        </a:rPr>
                        <a:t>0</a:t>
                      </a:r>
                    </a:p>
                  </a:txBody>
                  <a:tcPr/>
                </a:tc>
                <a:extLst>
                  <a:ext uri="{0D108BD9-81ED-4DB2-BD59-A6C34878D82A}">
                    <a16:rowId xmlns:a16="http://schemas.microsoft.com/office/drawing/2014/main" val="614114445"/>
                  </a:ext>
                </a:extLst>
              </a:tr>
              <a:tr h="310116">
                <a:tc>
                  <a:txBody>
                    <a:bodyPr/>
                    <a:lstStyle/>
                    <a:p>
                      <a:pPr algn="ctr"/>
                      <a:r>
                        <a:rPr lang="en-US" sz="1800" dirty="0">
                          <a:solidFill>
                            <a:schemeClr val="tx1"/>
                          </a:solidFill>
                        </a:rPr>
                        <a:t>0</a:t>
                      </a:r>
                    </a:p>
                  </a:txBody>
                  <a:tcPr/>
                </a:tc>
                <a:tc>
                  <a:txBody>
                    <a:bodyPr/>
                    <a:lstStyle/>
                    <a:p>
                      <a:pPr algn="ctr"/>
                      <a:r>
                        <a:rPr lang="en-US" sz="1800" dirty="0">
                          <a:solidFill>
                            <a:schemeClr val="tx1"/>
                          </a:solidFill>
                        </a:rPr>
                        <a:t>0</a:t>
                      </a:r>
                    </a:p>
                  </a:txBody>
                  <a:tcPr/>
                </a:tc>
                <a:tc>
                  <a:txBody>
                    <a:bodyPr/>
                    <a:lstStyle/>
                    <a:p>
                      <a:pPr algn="ctr"/>
                      <a:r>
                        <a:rPr lang="en-US" sz="1800" dirty="0">
                          <a:solidFill>
                            <a:schemeClr val="tx1"/>
                          </a:solidFill>
                        </a:rPr>
                        <a:t>1</a:t>
                      </a:r>
                    </a:p>
                  </a:txBody>
                  <a:tcPr/>
                </a:tc>
                <a:tc>
                  <a:txBody>
                    <a:bodyPr/>
                    <a:lstStyle/>
                    <a:p>
                      <a:pPr algn="ctr"/>
                      <a:r>
                        <a:rPr lang="en-US" sz="1800" dirty="0">
                          <a:solidFill>
                            <a:schemeClr val="tx1"/>
                          </a:solidFill>
                        </a:rPr>
                        <a:t>0</a:t>
                      </a:r>
                    </a:p>
                  </a:txBody>
                  <a:tcPr/>
                </a:tc>
                <a:extLst>
                  <a:ext uri="{0D108BD9-81ED-4DB2-BD59-A6C34878D82A}">
                    <a16:rowId xmlns:a16="http://schemas.microsoft.com/office/drawing/2014/main" val="3063228719"/>
                  </a:ext>
                </a:extLst>
              </a:tr>
              <a:tr h="310116">
                <a:tc>
                  <a:txBody>
                    <a:bodyPr/>
                    <a:lstStyle/>
                    <a:p>
                      <a:pPr algn="ctr"/>
                      <a:r>
                        <a:rPr lang="en-US" sz="1800" dirty="0">
                          <a:solidFill>
                            <a:schemeClr val="tx1"/>
                          </a:solidFill>
                        </a:rPr>
                        <a:t>0</a:t>
                      </a:r>
                    </a:p>
                  </a:txBody>
                  <a:tcPr/>
                </a:tc>
                <a:tc>
                  <a:txBody>
                    <a:bodyPr/>
                    <a:lstStyle/>
                    <a:p>
                      <a:pPr algn="ctr"/>
                      <a:r>
                        <a:rPr lang="en-US" sz="1800" dirty="0">
                          <a:solidFill>
                            <a:schemeClr val="tx1"/>
                          </a:solidFill>
                        </a:rPr>
                        <a:t>1</a:t>
                      </a:r>
                    </a:p>
                  </a:txBody>
                  <a:tcPr/>
                </a:tc>
                <a:tc>
                  <a:txBody>
                    <a:bodyPr/>
                    <a:lstStyle/>
                    <a:p>
                      <a:pPr algn="ctr"/>
                      <a:r>
                        <a:rPr lang="en-US" sz="1800" dirty="0">
                          <a:solidFill>
                            <a:schemeClr val="tx1"/>
                          </a:solidFill>
                        </a:rPr>
                        <a:t>0</a:t>
                      </a:r>
                    </a:p>
                  </a:txBody>
                  <a:tcPr/>
                </a:tc>
                <a:tc>
                  <a:txBody>
                    <a:bodyPr/>
                    <a:lstStyle/>
                    <a:p>
                      <a:pPr algn="ctr"/>
                      <a:r>
                        <a:rPr lang="en-US" sz="1800" dirty="0">
                          <a:solidFill>
                            <a:schemeClr val="tx1"/>
                          </a:solidFill>
                        </a:rPr>
                        <a:t>0</a:t>
                      </a:r>
                    </a:p>
                  </a:txBody>
                  <a:tcPr/>
                </a:tc>
                <a:extLst>
                  <a:ext uri="{0D108BD9-81ED-4DB2-BD59-A6C34878D82A}">
                    <a16:rowId xmlns:a16="http://schemas.microsoft.com/office/drawing/2014/main" val="1068365532"/>
                  </a:ext>
                </a:extLst>
              </a:tr>
              <a:tr h="310116">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1</a:t>
                      </a:r>
                    </a:p>
                  </a:txBody>
                  <a:tcPr>
                    <a:solidFill>
                      <a:schemeClr val="accent6">
                        <a:lumMod val="60000"/>
                        <a:lumOff val="40000"/>
                      </a:schemeClr>
                    </a:solidFill>
                  </a:tcPr>
                </a:tc>
                <a:tc>
                  <a:txBody>
                    <a:bodyPr/>
                    <a:lstStyle/>
                    <a:p>
                      <a:pPr algn="ctr"/>
                      <a:r>
                        <a:rPr lang="en-US" sz="1800" b="1" dirty="0">
                          <a:solidFill>
                            <a:schemeClr val="tx1"/>
                          </a:solidFill>
                        </a:rPr>
                        <a:t>1</a:t>
                      </a:r>
                    </a:p>
                  </a:txBody>
                  <a:tcPr>
                    <a:solidFill>
                      <a:schemeClr val="accent6">
                        <a:lumMod val="60000"/>
                        <a:lumOff val="40000"/>
                      </a:schemeClr>
                    </a:solidFill>
                  </a:tcPr>
                </a:tc>
                <a:tc>
                  <a:txBody>
                    <a:bodyPr/>
                    <a:lstStyle/>
                    <a:p>
                      <a:pPr algn="ctr"/>
                      <a:r>
                        <a:rPr lang="en-US" sz="1800" b="1" dirty="0">
                          <a:solidFill>
                            <a:schemeClr val="tx1"/>
                          </a:solidFill>
                        </a:rPr>
                        <a:t>1</a:t>
                      </a:r>
                    </a:p>
                  </a:txBody>
                  <a:tcPr>
                    <a:solidFill>
                      <a:schemeClr val="accent6">
                        <a:lumMod val="60000"/>
                        <a:lumOff val="40000"/>
                      </a:schemeClr>
                    </a:solidFill>
                  </a:tcPr>
                </a:tc>
                <a:extLst>
                  <a:ext uri="{0D108BD9-81ED-4DB2-BD59-A6C34878D82A}">
                    <a16:rowId xmlns:a16="http://schemas.microsoft.com/office/drawing/2014/main" val="1316670216"/>
                  </a:ext>
                </a:extLst>
              </a:tr>
              <a:tr h="310116">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0</a:t>
                      </a:r>
                    </a:p>
                  </a:txBody>
                  <a:tcPr/>
                </a:tc>
                <a:extLst>
                  <a:ext uri="{0D108BD9-81ED-4DB2-BD59-A6C34878D82A}">
                    <a16:rowId xmlns:a16="http://schemas.microsoft.com/office/drawing/2014/main" val="1472130258"/>
                  </a:ext>
                </a:extLst>
              </a:tr>
              <a:tr h="310116">
                <a:tc>
                  <a:txBody>
                    <a:bodyPr/>
                    <a:lstStyle/>
                    <a:p>
                      <a:pPr algn="ctr"/>
                      <a:r>
                        <a:rPr lang="en-US" sz="1800" b="1" dirty="0">
                          <a:solidFill>
                            <a:schemeClr val="tx1"/>
                          </a:solidFill>
                        </a:rPr>
                        <a:t>1</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1</a:t>
                      </a:r>
                    </a:p>
                  </a:txBody>
                  <a:tcPr>
                    <a:solidFill>
                      <a:schemeClr val="accent6">
                        <a:lumMod val="60000"/>
                        <a:lumOff val="40000"/>
                      </a:schemeClr>
                    </a:solidFill>
                  </a:tcPr>
                </a:tc>
                <a:tc>
                  <a:txBody>
                    <a:bodyPr/>
                    <a:lstStyle/>
                    <a:p>
                      <a:pPr algn="ctr"/>
                      <a:r>
                        <a:rPr lang="en-US" sz="1800" b="1" dirty="0">
                          <a:solidFill>
                            <a:schemeClr val="tx1"/>
                          </a:solidFill>
                        </a:rPr>
                        <a:t>1</a:t>
                      </a:r>
                    </a:p>
                  </a:txBody>
                  <a:tcPr>
                    <a:solidFill>
                      <a:schemeClr val="accent6">
                        <a:lumMod val="60000"/>
                        <a:lumOff val="40000"/>
                      </a:schemeClr>
                    </a:solidFill>
                  </a:tcPr>
                </a:tc>
                <a:extLst>
                  <a:ext uri="{0D108BD9-81ED-4DB2-BD59-A6C34878D82A}">
                    <a16:rowId xmlns:a16="http://schemas.microsoft.com/office/drawing/2014/main" val="1838910750"/>
                  </a:ext>
                </a:extLst>
              </a:tr>
              <a:tr h="310116">
                <a:tc>
                  <a:txBody>
                    <a:bodyPr/>
                    <a:lstStyle/>
                    <a:p>
                      <a:pPr algn="ctr"/>
                      <a:r>
                        <a:rPr lang="en-US" sz="1800" b="1" dirty="0">
                          <a:solidFill>
                            <a:schemeClr val="tx1"/>
                          </a:solidFill>
                        </a:rPr>
                        <a:t>1</a:t>
                      </a:r>
                    </a:p>
                  </a:txBody>
                  <a:tcPr>
                    <a:solidFill>
                      <a:schemeClr val="accent6">
                        <a:lumMod val="60000"/>
                        <a:lumOff val="40000"/>
                      </a:schemeClr>
                    </a:solidFill>
                  </a:tcPr>
                </a:tc>
                <a:tc>
                  <a:txBody>
                    <a:bodyPr/>
                    <a:lstStyle/>
                    <a:p>
                      <a:pPr algn="ctr"/>
                      <a:r>
                        <a:rPr lang="en-US" sz="1800" b="1" dirty="0">
                          <a:solidFill>
                            <a:schemeClr val="tx1"/>
                          </a:solidFill>
                        </a:rPr>
                        <a:t>1</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1</a:t>
                      </a:r>
                    </a:p>
                  </a:txBody>
                  <a:tcPr>
                    <a:solidFill>
                      <a:schemeClr val="accent6">
                        <a:lumMod val="60000"/>
                        <a:lumOff val="40000"/>
                      </a:schemeClr>
                    </a:solidFill>
                  </a:tcPr>
                </a:tc>
                <a:extLst>
                  <a:ext uri="{0D108BD9-81ED-4DB2-BD59-A6C34878D82A}">
                    <a16:rowId xmlns:a16="http://schemas.microsoft.com/office/drawing/2014/main" val="3298726595"/>
                  </a:ext>
                </a:extLst>
              </a:tr>
              <a:tr h="310116">
                <a:tc>
                  <a:txBody>
                    <a:bodyPr/>
                    <a:lstStyle/>
                    <a:p>
                      <a:pPr algn="ctr"/>
                      <a:r>
                        <a:rPr lang="en-US" sz="1800" b="1" dirty="0">
                          <a:solidFill>
                            <a:schemeClr val="tx1"/>
                          </a:solidFill>
                        </a:rPr>
                        <a:t>1</a:t>
                      </a:r>
                    </a:p>
                  </a:txBody>
                  <a:tcPr>
                    <a:solidFill>
                      <a:schemeClr val="accent6">
                        <a:lumMod val="60000"/>
                        <a:lumOff val="40000"/>
                      </a:schemeClr>
                    </a:solidFill>
                  </a:tcPr>
                </a:tc>
                <a:tc>
                  <a:txBody>
                    <a:bodyPr/>
                    <a:lstStyle/>
                    <a:p>
                      <a:pPr algn="ctr"/>
                      <a:r>
                        <a:rPr lang="en-US" sz="1800" b="1" dirty="0">
                          <a:solidFill>
                            <a:schemeClr val="tx1"/>
                          </a:solidFill>
                        </a:rPr>
                        <a:t>1</a:t>
                      </a:r>
                    </a:p>
                  </a:txBody>
                  <a:tcPr>
                    <a:solidFill>
                      <a:schemeClr val="accent6">
                        <a:lumMod val="60000"/>
                        <a:lumOff val="40000"/>
                      </a:schemeClr>
                    </a:solidFill>
                  </a:tcPr>
                </a:tc>
                <a:tc>
                  <a:txBody>
                    <a:bodyPr/>
                    <a:lstStyle/>
                    <a:p>
                      <a:pPr algn="ctr"/>
                      <a:r>
                        <a:rPr lang="en-US" sz="1800" b="1" dirty="0">
                          <a:solidFill>
                            <a:schemeClr val="tx1"/>
                          </a:solidFill>
                        </a:rPr>
                        <a:t>1</a:t>
                      </a:r>
                    </a:p>
                  </a:txBody>
                  <a:tcPr>
                    <a:solidFill>
                      <a:schemeClr val="accent6">
                        <a:lumMod val="60000"/>
                        <a:lumOff val="40000"/>
                      </a:schemeClr>
                    </a:solidFill>
                  </a:tcPr>
                </a:tc>
                <a:tc>
                  <a:txBody>
                    <a:bodyPr/>
                    <a:lstStyle/>
                    <a:p>
                      <a:pPr algn="ctr"/>
                      <a:r>
                        <a:rPr lang="en-US" sz="1800" b="1" dirty="0">
                          <a:solidFill>
                            <a:schemeClr val="tx1"/>
                          </a:solidFill>
                        </a:rPr>
                        <a:t>1</a:t>
                      </a:r>
                    </a:p>
                  </a:txBody>
                  <a:tcPr>
                    <a:solidFill>
                      <a:schemeClr val="accent6">
                        <a:lumMod val="60000"/>
                        <a:lumOff val="40000"/>
                      </a:schemeClr>
                    </a:solidFill>
                  </a:tcPr>
                </a:tc>
                <a:extLst>
                  <a:ext uri="{0D108BD9-81ED-4DB2-BD59-A6C34878D82A}">
                    <a16:rowId xmlns:a16="http://schemas.microsoft.com/office/drawing/2014/main" val="831370525"/>
                  </a:ext>
                </a:extLst>
              </a:tr>
            </a:tbl>
          </a:graphicData>
        </a:graphic>
      </p:graphicFrame>
      <p:sp>
        <p:nvSpPr>
          <p:cNvPr id="6" name="TextBox 5">
            <a:extLst>
              <a:ext uri="{FF2B5EF4-FFF2-40B4-BE49-F238E27FC236}">
                <a16:creationId xmlns:a16="http://schemas.microsoft.com/office/drawing/2014/main" id="{C274E872-BFCD-155C-4696-9C4E954E02CE}"/>
              </a:ext>
            </a:extLst>
          </p:cNvPr>
          <p:cNvSpPr txBox="1"/>
          <p:nvPr/>
        </p:nvSpPr>
        <p:spPr>
          <a:xfrm>
            <a:off x="925774" y="1602089"/>
            <a:ext cx="9241569" cy="584775"/>
          </a:xfrm>
          <a:prstGeom prst="rect">
            <a:avLst/>
          </a:prstGeom>
          <a:noFill/>
        </p:spPr>
        <p:txBody>
          <a:bodyPr wrap="none" rtlCol="0">
            <a:spAutoFit/>
          </a:bodyPr>
          <a:lstStyle/>
          <a:p>
            <a:r>
              <a:rPr lang="en-US" sz="3200" dirty="0"/>
              <a:t>Key idea: identify and combine entries that are 1</a:t>
            </a:r>
          </a:p>
        </p:txBody>
      </p:sp>
      <p:sp>
        <p:nvSpPr>
          <p:cNvPr id="8" name="TextBox 7">
            <a:extLst>
              <a:ext uri="{FF2B5EF4-FFF2-40B4-BE49-F238E27FC236}">
                <a16:creationId xmlns:a16="http://schemas.microsoft.com/office/drawing/2014/main" id="{702BE378-CA5E-0075-60D7-88B93BBC5C0C}"/>
              </a:ext>
            </a:extLst>
          </p:cNvPr>
          <p:cNvSpPr txBox="1"/>
          <p:nvPr/>
        </p:nvSpPr>
        <p:spPr>
          <a:xfrm>
            <a:off x="8860971" y="4762187"/>
            <a:ext cx="3291094" cy="523220"/>
          </a:xfrm>
          <a:prstGeom prst="rect">
            <a:avLst/>
          </a:prstGeom>
          <a:noFill/>
        </p:spPr>
        <p:txBody>
          <a:bodyPr wrap="none" rtlCol="0">
            <a:spAutoFit/>
          </a:bodyPr>
          <a:lstStyle/>
          <a:p>
            <a:r>
              <a:rPr lang="en-US" sz="2800" dirty="0"/>
              <a:t>OR these together</a:t>
            </a:r>
          </a:p>
        </p:txBody>
      </p:sp>
      <p:cxnSp>
        <p:nvCxnSpPr>
          <p:cNvPr id="10" name="Straight Arrow Connector 9">
            <a:extLst>
              <a:ext uri="{FF2B5EF4-FFF2-40B4-BE49-F238E27FC236}">
                <a16:creationId xmlns:a16="http://schemas.microsoft.com/office/drawing/2014/main" id="{6CA31058-7DC0-2C8B-30FE-AD01444CE89B}"/>
              </a:ext>
            </a:extLst>
          </p:cNvPr>
          <p:cNvCxnSpPr/>
          <p:nvPr/>
        </p:nvCxnSpPr>
        <p:spPr>
          <a:xfrm flipH="1" flipV="1">
            <a:off x="7372256" y="4338751"/>
            <a:ext cx="1249230" cy="5380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8485F5E-D7A1-9C67-48AB-44A31F1B8462}"/>
              </a:ext>
            </a:extLst>
          </p:cNvPr>
          <p:cNvCxnSpPr>
            <a:cxnSpLocks/>
          </p:cNvCxnSpPr>
          <p:nvPr/>
        </p:nvCxnSpPr>
        <p:spPr>
          <a:xfrm flipH="1">
            <a:off x="7372256" y="5023797"/>
            <a:ext cx="1249230" cy="899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4B57B02-63BE-60B1-05F4-E6064009097F}"/>
              </a:ext>
            </a:extLst>
          </p:cNvPr>
          <p:cNvCxnSpPr>
            <a:cxnSpLocks/>
          </p:cNvCxnSpPr>
          <p:nvPr/>
        </p:nvCxnSpPr>
        <p:spPr>
          <a:xfrm flipH="1">
            <a:off x="7372256" y="5113742"/>
            <a:ext cx="1249230" cy="3589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7AD75B6-9CD6-19DF-4254-317EBE2E31A6}"/>
              </a:ext>
            </a:extLst>
          </p:cNvPr>
          <p:cNvCxnSpPr>
            <a:cxnSpLocks/>
          </p:cNvCxnSpPr>
          <p:nvPr/>
        </p:nvCxnSpPr>
        <p:spPr>
          <a:xfrm flipH="1">
            <a:off x="7372256" y="5255911"/>
            <a:ext cx="1249230" cy="5403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C5D303D-E885-AE59-902A-A1BF40502B15}"/>
              </a:ext>
            </a:extLst>
          </p:cNvPr>
          <p:cNvSpPr txBox="1"/>
          <p:nvPr/>
        </p:nvSpPr>
        <p:spPr>
          <a:xfrm>
            <a:off x="6528391" y="6124694"/>
            <a:ext cx="4894545" cy="369332"/>
          </a:xfrm>
          <a:prstGeom prst="rect">
            <a:avLst/>
          </a:prstGeom>
          <a:noFill/>
        </p:spPr>
        <p:txBody>
          <a:bodyPr wrap="none" rtlCol="0">
            <a:spAutoFit/>
          </a:bodyPr>
          <a:lstStyle/>
          <a:p>
            <a:r>
              <a:rPr lang="en-US" dirty="0"/>
              <a:t>If any one of these is the entry, then we are 1</a:t>
            </a:r>
          </a:p>
        </p:txBody>
      </p:sp>
    </p:spTree>
    <p:extLst>
      <p:ext uri="{BB962C8B-B14F-4D97-AF65-F5344CB8AC3E}">
        <p14:creationId xmlns:p14="http://schemas.microsoft.com/office/powerpoint/2010/main" val="40324178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3EC1B-BF3A-6C99-629E-901A375DF31E}"/>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46ECB94D-635E-8331-B2CB-CB2B241B5FD8}"/>
                  </a:ext>
                </a:extLst>
              </p:cNvPr>
              <p:cNvSpPr>
                <a:spLocks noGrp="1"/>
              </p:cNvSpPr>
              <p:nvPr>
                <p:ph idx="1"/>
              </p:nvPr>
            </p:nvSpPr>
            <p:spPr>
              <a:xfrm>
                <a:off x="811715" y="5503306"/>
                <a:ext cx="10255443" cy="1132258"/>
              </a:xfrm>
            </p:spPr>
            <p:txBody>
              <a:bodyPr vert="horz" lIns="91440" tIns="45720" rIns="91440" bIns="45720" rtlCol="0">
                <a:noAutofit/>
              </a:bodyPr>
              <a:lstStyle/>
              <a:p>
                <a:pPr marL="0" indent="0">
                  <a:lnSpc>
                    <a:spcPct val="110000"/>
                  </a:lnSpc>
                  <a:buNone/>
                </a:pPr>
                <a:br>
                  <a:rPr lang="en-US" sz="2400" dirty="0"/>
                </a:br>
                <a:r>
                  <a:rPr lang="en-US" sz="2400" dirty="0"/>
                  <a:t>MAJ(X, Y, Z) </a:t>
                </a:r>
                <a14:m>
                  <m:oMath xmlns:m="http://schemas.openxmlformats.org/officeDocument/2006/math">
                    <m:r>
                      <m:rPr>
                        <m:nor/>
                      </m:rPr>
                      <a:rPr lang="en-US" sz="2400" b="0" i="0" dirty="0" smtClean="0">
                        <a:latin typeface="Cambria Math" panose="02040503050406030204" pitchFamily="18" charset="0"/>
                      </a:rPr>
                      <m:t>= </m:t>
                    </m:r>
                  </m:oMath>
                </a14:m>
                <a:r>
                  <a:rPr lang="en-US" sz="2400" dirty="0"/>
                  <a:t>(¬X ∧ Y ∧ Z) ∨ (X ∧ ¬Y ∧ Z) ∨ (X ∧ Y ∧ ¬Z) ∨ (X ∧ Y ∧ Z)</a:t>
                </a:r>
              </a:p>
              <a:p>
                <a:pPr lvl="1">
                  <a:lnSpc>
                    <a:spcPct val="110000"/>
                  </a:lnSpc>
                </a:pPr>
                <a:endParaRPr lang="en-US" sz="2000" dirty="0"/>
              </a:p>
            </p:txBody>
          </p:sp>
        </mc:Choice>
        <mc:Fallback>
          <p:sp>
            <p:nvSpPr>
              <p:cNvPr id="3" name="Content Placeholder 2">
                <a:extLst>
                  <a:ext uri="{FF2B5EF4-FFF2-40B4-BE49-F238E27FC236}">
                    <a16:creationId xmlns:a16="http://schemas.microsoft.com/office/drawing/2014/main" id="{46ECB94D-635E-8331-B2CB-CB2B241B5FD8}"/>
                  </a:ext>
                </a:extLst>
              </p:cNvPr>
              <p:cNvSpPr>
                <a:spLocks noGrp="1" noRot="1" noChangeAspect="1" noMove="1" noResize="1" noEditPoints="1" noAdjustHandles="1" noChangeArrowheads="1" noChangeShapeType="1" noTextEdit="1"/>
              </p:cNvSpPr>
              <p:nvPr>
                <p:ph idx="1"/>
              </p:nvPr>
            </p:nvSpPr>
            <p:spPr>
              <a:xfrm>
                <a:off x="811715" y="5503306"/>
                <a:ext cx="10255443" cy="1132258"/>
              </a:xfrm>
              <a:blipFill>
                <a:blip r:embed="rId3"/>
                <a:stretch>
                  <a:fillRect l="-865"/>
                </a:stretch>
              </a:blipFill>
            </p:spPr>
            <p:txBody>
              <a:bodyPr/>
              <a:lstStyle/>
              <a:p>
                <a:r>
                  <a:rPr lang="en-US">
                    <a:noFill/>
                  </a:rPr>
                  <a:t> </a:t>
                </a:r>
              </a:p>
            </p:txBody>
          </p:sp>
        </mc:Fallback>
      </mc:AlternateContent>
      <p:sp>
        <p:nvSpPr>
          <p:cNvPr id="10" name="Title 1">
            <a:extLst>
              <a:ext uri="{FF2B5EF4-FFF2-40B4-BE49-F238E27FC236}">
                <a16:creationId xmlns:a16="http://schemas.microsoft.com/office/drawing/2014/main" id="{A0E05BFA-A145-8574-0483-30D0C0397034}"/>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dirty="0"/>
              <a:t>DNF of MAJ function</a:t>
            </a:r>
            <a:endParaRPr lang="en-US" b="1" kern="1200" dirty="0">
              <a:solidFill>
                <a:schemeClr val="tx1"/>
              </a:solidFill>
              <a:latin typeface="+mj-lt"/>
              <a:ea typeface="+mj-ea"/>
              <a:cs typeface="+mj-cs"/>
            </a:endParaRPr>
          </a:p>
        </p:txBody>
      </p:sp>
      <p:sp>
        <p:nvSpPr>
          <p:cNvPr id="11" name="Slide Number Placeholder 10">
            <a:extLst>
              <a:ext uri="{FF2B5EF4-FFF2-40B4-BE49-F238E27FC236}">
                <a16:creationId xmlns:a16="http://schemas.microsoft.com/office/drawing/2014/main" id="{44C59305-0A37-D279-BAF8-43AAC561317C}"/>
              </a:ext>
            </a:extLst>
          </p:cNvPr>
          <p:cNvSpPr>
            <a:spLocks noGrp="1"/>
          </p:cNvSpPr>
          <p:nvPr>
            <p:ph type="sldNum" sz="quarter" idx="12"/>
          </p:nvPr>
        </p:nvSpPr>
        <p:spPr/>
        <p:txBody>
          <a:bodyPr/>
          <a:lstStyle/>
          <a:p>
            <a:fld id="{CC057153-B650-4DEB-B370-79DDCFDCE934}" type="slidenum">
              <a:rPr lang="en-US" smtClean="0"/>
              <a:t>38</a:t>
            </a:fld>
            <a:endParaRPr lang="en-US"/>
          </a:p>
        </p:txBody>
      </p:sp>
      <mc:AlternateContent xmlns:mc="http://schemas.openxmlformats.org/markup-compatibility/2006">
        <mc:Choice xmlns:a14="http://schemas.microsoft.com/office/drawing/2010/main" Requires="a14">
          <p:graphicFrame>
            <p:nvGraphicFramePr>
              <p:cNvPr id="4" name="Table 3">
                <a:extLst>
                  <a:ext uri="{FF2B5EF4-FFF2-40B4-BE49-F238E27FC236}">
                    <a16:creationId xmlns:a16="http://schemas.microsoft.com/office/drawing/2014/main" id="{C21BA5E8-6A0E-E7A1-3ABB-86BCABE504F9}"/>
                  </a:ext>
                </a:extLst>
              </p:cNvPr>
              <p:cNvGraphicFramePr>
                <a:graphicFrameLocks noGrp="1"/>
              </p:cNvGraphicFramePr>
              <p:nvPr>
                <p:extLst>
                  <p:ext uri="{D42A27DB-BD31-4B8C-83A1-F6EECF244321}">
                    <p14:modId xmlns:p14="http://schemas.microsoft.com/office/powerpoint/2010/main" val="2916278811"/>
                  </p:ext>
                </p:extLst>
              </p:nvPr>
            </p:nvGraphicFramePr>
            <p:xfrm>
              <a:off x="925775" y="2257403"/>
              <a:ext cx="6532642" cy="3017520"/>
            </p:xfrm>
            <a:graphic>
              <a:graphicData uri="http://schemas.openxmlformats.org/drawingml/2006/table">
                <a:tbl>
                  <a:tblPr firstRow="1" bandRow="1">
                    <a:tableStyleId>{00A15C55-8517-42AA-B614-E9B94910E393}</a:tableStyleId>
                  </a:tblPr>
                  <a:tblGrid>
                    <a:gridCol w="1121722">
                      <a:extLst>
                        <a:ext uri="{9D8B030D-6E8A-4147-A177-3AD203B41FA5}">
                          <a16:colId xmlns:a16="http://schemas.microsoft.com/office/drawing/2014/main" val="1396284860"/>
                        </a:ext>
                      </a:extLst>
                    </a:gridCol>
                    <a:gridCol w="764895">
                      <a:extLst>
                        <a:ext uri="{9D8B030D-6E8A-4147-A177-3AD203B41FA5}">
                          <a16:colId xmlns:a16="http://schemas.microsoft.com/office/drawing/2014/main" val="2466899368"/>
                        </a:ext>
                      </a:extLst>
                    </a:gridCol>
                    <a:gridCol w="1005694">
                      <a:extLst>
                        <a:ext uri="{9D8B030D-6E8A-4147-A177-3AD203B41FA5}">
                          <a16:colId xmlns:a16="http://schemas.microsoft.com/office/drawing/2014/main" val="1472037275"/>
                        </a:ext>
                      </a:extLst>
                    </a:gridCol>
                    <a:gridCol w="1303639">
                      <a:extLst>
                        <a:ext uri="{9D8B030D-6E8A-4147-A177-3AD203B41FA5}">
                          <a16:colId xmlns:a16="http://schemas.microsoft.com/office/drawing/2014/main" val="825714666"/>
                        </a:ext>
                      </a:extLst>
                    </a:gridCol>
                    <a:gridCol w="2336692">
                      <a:extLst>
                        <a:ext uri="{9D8B030D-6E8A-4147-A177-3AD203B41FA5}">
                          <a16:colId xmlns:a16="http://schemas.microsoft.com/office/drawing/2014/main" val="2831384584"/>
                        </a:ext>
                      </a:extLst>
                    </a:gridCol>
                  </a:tblGrid>
                  <a:tr h="310116">
                    <a:tc>
                      <a:txBody>
                        <a:bodyPr/>
                        <a:lstStyle/>
                        <a:p>
                          <a:pPr algn="ctr"/>
                          <a:r>
                            <a:rPr lang="en-US" sz="1600" dirty="0">
                              <a:solidFill>
                                <a:schemeClr val="bg1"/>
                              </a:solidFill>
                            </a:rPr>
                            <a:t>X</a:t>
                          </a:r>
                        </a:p>
                      </a:txBody>
                      <a:tcPr/>
                    </a:tc>
                    <a:tc>
                      <a:txBody>
                        <a:bodyPr/>
                        <a:lstStyle/>
                        <a:p>
                          <a:pPr algn="ctr"/>
                          <a:r>
                            <a:rPr lang="en-US" sz="1600" dirty="0">
                              <a:solidFill>
                                <a:schemeClr val="bg1"/>
                              </a:solidFill>
                            </a:rPr>
                            <a:t>Y</a:t>
                          </a:r>
                        </a:p>
                      </a:txBody>
                      <a:tcPr/>
                    </a:tc>
                    <a:tc>
                      <a:txBody>
                        <a:bodyPr/>
                        <a:lstStyle/>
                        <a:p>
                          <a:pPr algn="ctr"/>
                          <a:r>
                            <a:rPr lang="en-US" sz="1600" dirty="0">
                              <a:solidFill>
                                <a:schemeClr val="bg1"/>
                              </a:solidFill>
                            </a:rPr>
                            <a:t>Z</a:t>
                          </a:r>
                        </a:p>
                      </a:txBody>
                      <a:tcPr/>
                    </a:tc>
                    <a:tc>
                      <a:txBody>
                        <a:bodyPr/>
                        <a:lstStyle/>
                        <a:p>
                          <a:pPr algn="ctr"/>
                          <a:r>
                            <a:rPr lang="en-US" sz="1600" dirty="0">
                              <a:solidFill>
                                <a:schemeClr val="bg1"/>
                              </a:solidFill>
                            </a:rPr>
                            <a:t>MAJ(X,Y,Z)</a:t>
                          </a:r>
                          <a:endParaRPr lang="en-US" sz="1600" dirty="0">
                            <a:solidFill>
                              <a:schemeClr val="bg1"/>
                            </a:solidFill>
                            <a:latin typeface="Neue Haas Grotesk Text Pro" panose="020B0504020202020204" pitchFamily="34" charset="77"/>
                          </a:endParaRPr>
                        </a:p>
                      </a:txBody>
                      <a:tcPr/>
                    </a:tc>
                    <a:tc>
                      <a:txBody>
                        <a:bodyPr/>
                        <a:lstStyle/>
                        <a:p>
                          <a:pPr algn="ctr"/>
                          <a:r>
                            <a:rPr lang="en-US" sz="1600" dirty="0" err="1">
                              <a:solidFill>
                                <a:schemeClr val="bg1"/>
                              </a:solidFill>
                            </a:rPr>
                            <a:t>Minterm</a:t>
                          </a:r>
                          <a:endParaRPr lang="en-US" sz="1600" dirty="0">
                            <a:solidFill>
                              <a:schemeClr val="bg1"/>
                            </a:solidFill>
                            <a:latin typeface="Neue Haas Grotesk Text Pro" panose="020B0504020202020204" pitchFamily="34" charset="77"/>
                            <a:ea typeface="Cambria Math" panose="02040503050406030204" pitchFamily="18" charset="0"/>
                          </a:endParaRPr>
                        </a:p>
                      </a:txBody>
                      <a:tcPr/>
                    </a:tc>
                    <a:extLst>
                      <a:ext uri="{0D108BD9-81ED-4DB2-BD59-A6C34878D82A}">
                        <a16:rowId xmlns:a16="http://schemas.microsoft.com/office/drawing/2014/main" val="2131602632"/>
                      </a:ext>
                    </a:extLst>
                  </a:tr>
                  <a:tr h="310116">
                    <a:tc>
                      <a:txBody>
                        <a:bodyPr/>
                        <a:lstStyle/>
                        <a:p>
                          <a:pPr algn="ctr"/>
                          <a:r>
                            <a:rPr lang="en-US" sz="1600" dirty="0">
                              <a:solidFill>
                                <a:schemeClr val="tx1"/>
                              </a:solidFill>
                            </a:rPr>
                            <a:t>0</a:t>
                          </a:r>
                        </a:p>
                      </a:txBody>
                      <a:tcPr/>
                    </a:tc>
                    <a:tc>
                      <a:txBody>
                        <a:bodyPr/>
                        <a:lstStyle/>
                        <a:p>
                          <a:pPr algn="ctr"/>
                          <a:r>
                            <a:rPr lang="en-US" sz="1600" dirty="0">
                              <a:solidFill>
                                <a:schemeClr val="tx1"/>
                              </a:solidFill>
                            </a:rPr>
                            <a:t>0</a:t>
                          </a:r>
                        </a:p>
                      </a:txBody>
                      <a:tcPr/>
                    </a:tc>
                    <a:tc>
                      <a:txBody>
                        <a:bodyPr/>
                        <a:lstStyle/>
                        <a:p>
                          <a:pPr algn="ctr"/>
                          <a:r>
                            <a:rPr lang="en-US" sz="1600" dirty="0">
                              <a:solidFill>
                                <a:schemeClr val="tx1"/>
                              </a:solidFill>
                            </a:rPr>
                            <a:t>0</a:t>
                          </a:r>
                        </a:p>
                      </a:txBody>
                      <a:tcPr/>
                    </a:tc>
                    <a:tc>
                      <a:txBody>
                        <a:bodyPr/>
                        <a:lstStyle/>
                        <a:p>
                          <a:pPr algn="ctr"/>
                          <a:r>
                            <a:rPr lang="en-US" sz="1600" dirty="0">
                              <a:solidFill>
                                <a:schemeClr val="tx1"/>
                              </a:solidFill>
                            </a:rPr>
                            <a:t>0</a:t>
                          </a:r>
                        </a:p>
                      </a:txBody>
                      <a:tcPr/>
                    </a:tc>
                    <a:tc>
                      <a:txBody>
                        <a:bodyPr/>
                        <a:lstStyle/>
                        <a:p>
                          <a:pPr algn="l"/>
                          <a14:m>
                            <m:oMathPara xmlns:m="http://schemas.openxmlformats.org/officeDocument/2006/math">
                              <m:oMathParaPr>
                                <m:jc m:val="left"/>
                              </m:oMathParaPr>
                              <m:oMath xmlns:m="http://schemas.openxmlformats.org/officeDocument/2006/math">
                                <m:sSub>
                                  <m:sSubPr>
                                    <m:ctrlPr>
                                      <a:rPr lang="en-US" sz="1600" b="0" i="1" smtClean="0">
                                        <a:solidFill>
                                          <a:schemeClr val="tx1"/>
                                        </a:solidFill>
                                        <a:latin typeface="Cambria Math" panose="02040503050406030204" pitchFamily="18" charset="0"/>
                                      </a:rPr>
                                    </m:ctrlPr>
                                  </m:sSubPr>
                                  <m:e>
                                    <m:r>
                                      <a:rPr lang="en-US" sz="1600" b="0" smtClean="0">
                                        <a:solidFill>
                                          <a:schemeClr val="tx1"/>
                                        </a:solidFill>
                                        <a:latin typeface="Cambria Math" panose="02040503050406030204" pitchFamily="18" charset="0"/>
                                      </a:rPr>
                                      <m:t>𝑚</m:t>
                                    </m:r>
                                  </m:e>
                                  <m:sub>
                                    <m:r>
                                      <a:rPr lang="en-US" sz="1600" b="0" smtClean="0">
                                        <a:solidFill>
                                          <a:schemeClr val="tx1"/>
                                        </a:solidFill>
                                        <a:latin typeface="Cambria Math" panose="02040503050406030204" pitchFamily="18" charset="0"/>
                                      </a:rPr>
                                      <m:t>0</m:t>
                                    </m:r>
                                  </m:sub>
                                </m:sSub>
                                <m:r>
                                  <a:rPr lang="en-US" sz="1600" b="0" smtClean="0">
                                    <a:solidFill>
                                      <a:schemeClr val="tx1"/>
                                    </a:solidFill>
                                    <a:latin typeface="Cambria Math" panose="02040503050406030204" pitchFamily="18" charset="0"/>
                                  </a:rPr>
                                  <m:t>=¬</m:t>
                                </m:r>
                                <m:r>
                                  <a:rPr lang="en-US" sz="1600" b="0" smtClean="0">
                                    <a:solidFill>
                                      <a:schemeClr val="tx1"/>
                                    </a:solidFill>
                                    <a:latin typeface="Cambria Math" panose="02040503050406030204" pitchFamily="18" charset="0"/>
                                  </a:rPr>
                                  <m:t>𝑋</m:t>
                                </m:r>
                                <m:r>
                                  <a:rPr lang="en-US" sz="1600" b="0" smtClean="0">
                                    <a:solidFill>
                                      <a:schemeClr val="tx1"/>
                                    </a:solidFill>
                                    <a:latin typeface="Cambria Math" panose="02040503050406030204" pitchFamily="18" charset="0"/>
                                  </a:rPr>
                                  <m:t>∧¬</m:t>
                                </m:r>
                                <m:r>
                                  <a:rPr lang="en-US" sz="1600" b="0" smtClean="0">
                                    <a:solidFill>
                                      <a:schemeClr val="tx1"/>
                                    </a:solidFill>
                                    <a:latin typeface="Cambria Math" panose="02040503050406030204" pitchFamily="18" charset="0"/>
                                  </a:rPr>
                                  <m:t>𝑌</m:t>
                                </m:r>
                                <m:r>
                                  <a:rPr lang="en-US" sz="1600" b="0" smtClean="0">
                                    <a:solidFill>
                                      <a:schemeClr val="tx1"/>
                                    </a:solidFill>
                                    <a:latin typeface="Cambria Math" panose="02040503050406030204" pitchFamily="18" charset="0"/>
                                  </a:rPr>
                                  <m:t>∧¬</m:t>
                                </m:r>
                                <m:r>
                                  <a:rPr lang="en-US" sz="1600" b="0" smtClean="0">
                                    <a:solidFill>
                                      <a:schemeClr val="tx1"/>
                                    </a:solidFill>
                                    <a:latin typeface="Cambria Math" panose="02040503050406030204" pitchFamily="18" charset="0"/>
                                  </a:rPr>
                                  <m:t>𝑍</m:t>
                                </m:r>
                              </m:oMath>
                            </m:oMathPara>
                          </a14:m>
                          <a:endParaRPr lang="en-US" sz="1600" dirty="0">
                            <a:solidFill>
                              <a:schemeClr val="tx1"/>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614114445"/>
                      </a:ext>
                    </a:extLst>
                  </a:tr>
                  <a:tr h="310116">
                    <a:tc>
                      <a:txBody>
                        <a:bodyPr/>
                        <a:lstStyle/>
                        <a:p>
                          <a:pPr algn="ctr"/>
                          <a:r>
                            <a:rPr lang="en-US" sz="1600" dirty="0">
                              <a:solidFill>
                                <a:schemeClr val="tx1"/>
                              </a:solidFill>
                            </a:rPr>
                            <a:t>0</a:t>
                          </a:r>
                        </a:p>
                      </a:txBody>
                      <a:tcPr/>
                    </a:tc>
                    <a:tc>
                      <a:txBody>
                        <a:bodyPr/>
                        <a:lstStyle/>
                        <a:p>
                          <a:pPr algn="ctr"/>
                          <a:r>
                            <a:rPr lang="en-US" sz="1600" dirty="0">
                              <a:solidFill>
                                <a:schemeClr val="tx1"/>
                              </a:solidFill>
                            </a:rPr>
                            <a:t>0</a:t>
                          </a:r>
                        </a:p>
                      </a:txBody>
                      <a:tcPr/>
                    </a:tc>
                    <a:tc>
                      <a:txBody>
                        <a:bodyPr/>
                        <a:lstStyle/>
                        <a:p>
                          <a:pPr algn="ctr"/>
                          <a:r>
                            <a:rPr lang="en-US" sz="1600" dirty="0">
                              <a:solidFill>
                                <a:schemeClr val="tx1"/>
                              </a:solidFill>
                            </a:rPr>
                            <a:t>1</a:t>
                          </a:r>
                        </a:p>
                      </a:txBody>
                      <a:tcPr/>
                    </a:tc>
                    <a:tc>
                      <a:txBody>
                        <a:bodyPr/>
                        <a:lstStyle/>
                        <a:p>
                          <a:pPr algn="ctr"/>
                          <a:r>
                            <a:rPr lang="en-US" sz="1600" dirty="0">
                              <a:solidFill>
                                <a:schemeClr val="tx1"/>
                              </a:solidFill>
                            </a:rPr>
                            <a:t>0</a:t>
                          </a:r>
                        </a:p>
                      </a:txBody>
                      <a:tcPr/>
                    </a:tc>
                    <a:tc>
                      <a:txBody>
                        <a:bodyPr/>
                        <a:lstStyle/>
                        <a:p>
                          <a:pPr algn="l"/>
                          <a14:m>
                            <m:oMathPara xmlns:m="http://schemas.openxmlformats.org/officeDocument/2006/math">
                              <m:oMathParaPr>
                                <m:jc m:val="left"/>
                              </m:oMathParaPr>
                              <m:oMath xmlns:m="http://schemas.openxmlformats.org/officeDocument/2006/math">
                                <m:sSub>
                                  <m:sSubPr>
                                    <m:ctrlPr>
                                      <a:rPr lang="en-US" sz="1600" b="0" i="1" smtClean="0">
                                        <a:solidFill>
                                          <a:schemeClr val="tx1"/>
                                        </a:solidFill>
                                        <a:latin typeface="Cambria Math" panose="02040503050406030204" pitchFamily="18" charset="0"/>
                                      </a:rPr>
                                    </m:ctrlPr>
                                  </m:sSubPr>
                                  <m:e>
                                    <m:r>
                                      <a:rPr lang="en-US" sz="1600" b="0" smtClean="0">
                                        <a:solidFill>
                                          <a:schemeClr val="tx1"/>
                                        </a:solidFill>
                                        <a:latin typeface="Cambria Math" panose="02040503050406030204" pitchFamily="18" charset="0"/>
                                      </a:rPr>
                                      <m:t>𝑚</m:t>
                                    </m:r>
                                  </m:e>
                                  <m:sub>
                                    <m:r>
                                      <a:rPr lang="en-US" sz="1600" b="0" smtClean="0">
                                        <a:solidFill>
                                          <a:schemeClr val="tx1"/>
                                        </a:solidFill>
                                        <a:latin typeface="Cambria Math" panose="02040503050406030204" pitchFamily="18" charset="0"/>
                                      </a:rPr>
                                      <m:t>1</m:t>
                                    </m:r>
                                  </m:sub>
                                </m:sSub>
                                <m:r>
                                  <a:rPr lang="en-US" sz="1600" b="0" smtClean="0">
                                    <a:solidFill>
                                      <a:schemeClr val="tx1"/>
                                    </a:solidFill>
                                    <a:latin typeface="Cambria Math" panose="02040503050406030204" pitchFamily="18" charset="0"/>
                                  </a:rPr>
                                  <m:t>=¬</m:t>
                                </m:r>
                                <m:r>
                                  <a:rPr lang="en-US" sz="1600" b="0" smtClean="0">
                                    <a:solidFill>
                                      <a:schemeClr val="tx1"/>
                                    </a:solidFill>
                                    <a:latin typeface="Cambria Math" panose="02040503050406030204" pitchFamily="18" charset="0"/>
                                  </a:rPr>
                                  <m:t>𝑋</m:t>
                                </m:r>
                                <m:r>
                                  <a:rPr lang="en-US" sz="1600" b="0" smtClean="0">
                                    <a:solidFill>
                                      <a:schemeClr val="tx1"/>
                                    </a:solidFill>
                                    <a:latin typeface="Cambria Math" panose="02040503050406030204" pitchFamily="18" charset="0"/>
                                  </a:rPr>
                                  <m:t>∧¬</m:t>
                                </m:r>
                                <m:r>
                                  <a:rPr lang="en-US" sz="1600" b="0" smtClean="0">
                                    <a:solidFill>
                                      <a:schemeClr val="tx1"/>
                                    </a:solidFill>
                                    <a:latin typeface="Cambria Math" panose="02040503050406030204" pitchFamily="18" charset="0"/>
                                  </a:rPr>
                                  <m:t>𝑌</m:t>
                                </m:r>
                                <m:r>
                                  <a:rPr lang="en-US" sz="1600" b="0" smtClean="0">
                                    <a:solidFill>
                                      <a:schemeClr val="tx1"/>
                                    </a:solidFill>
                                    <a:latin typeface="Cambria Math" panose="02040503050406030204" pitchFamily="18" charset="0"/>
                                  </a:rPr>
                                  <m:t>∧</m:t>
                                </m:r>
                                <m:r>
                                  <a:rPr lang="en-US" sz="1600" b="0" smtClean="0">
                                    <a:solidFill>
                                      <a:schemeClr val="tx1"/>
                                    </a:solidFill>
                                    <a:latin typeface="Cambria Math" panose="02040503050406030204" pitchFamily="18" charset="0"/>
                                  </a:rPr>
                                  <m:t>𝑍</m:t>
                                </m:r>
                              </m:oMath>
                            </m:oMathPara>
                          </a14:m>
                          <a:endParaRPr lang="en-US" sz="1600" dirty="0">
                            <a:solidFill>
                              <a:schemeClr val="tx1"/>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3063228719"/>
                      </a:ext>
                    </a:extLst>
                  </a:tr>
                  <a:tr h="310116">
                    <a:tc>
                      <a:txBody>
                        <a:bodyPr/>
                        <a:lstStyle/>
                        <a:p>
                          <a:pPr algn="ctr"/>
                          <a:r>
                            <a:rPr lang="en-US" sz="1600" dirty="0">
                              <a:solidFill>
                                <a:schemeClr val="tx1"/>
                              </a:solidFill>
                            </a:rPr>
                            <a:t>0</a:t>
                          </a:r>
                        </a:p>
                      </a:txBody>
                      <a:tcPr/>
                    </a:tc>
                    <a:tc>
                      <a:txBody>
                        <a:bodyPr/>
                        <a:lstStyle/>
                        <a:p>
                          <a:pPr algn="ctr"/>
                          <a:r>
                            <a:rPr lang="en-US" sz="1600" dirty="0">
                              <a:solidFill>
                                <a:schemeClr val="tx1"/>
                              </a:solidFill>
                            </a:rPr>
                            <a:t>1</a:t>
                          </a:r>
                        </a:p>
                      </a:txBody>
                      <a:tcPr/>
                    </a:tc>
                    <a:tc>
                      <a:txBody>
                        <a:bodyPr/>
                        <a:lstStyle/>
                        <a:p>
                          <a:pPr algn="ctr"/>
                          <a:r>
                            <a:rPr lang="en-US" sz="1600" dirty="0">
                              <a:solidFill>
                                <a:schemeClr val="tx1"/>
                              </a:solidFill>
                            </a:rPr>
                            <a:t>0</a:t>
                          </a:r>
                        </a:p>
                      </a:txBody>
                      <a:tcPr/>
                    </a:tc>
                    <a:tc>
                      <a:txBody>
                        <a:bodyPr/>
                        <a:lstStyle/>
                        <a:p>
                          <a:pPr algn="ctr"/>
                          <a:r>
                            <a:rPr lang="en-US" sz="1600" dirty="0">
                              <a:solidFill>
                                <a:schemeClr val="tx1"/>
                              </a:solidFill>
                            </a:rPr>
                            <a:t>0</a:t>
                          </a:r>
                        </a:p>
                      </a:txBody>
                      <a:tcPr/>
                    </a:tc>
                    <a:tc>
                      <a:txBody>
                        <a:bodyPr/>
                        <a:lstStyle/>
                        <a:p>
                          <a:pPr algn="l"/>
                          <a14:m>
                            <m:oMathPara xmlns:m="http://schemas.openxmlformats.org/officeDocument/2006/math">
                              <m:oMathParaPr>
                                <m:jc m:val="left"/>
                              </m:oMathParaPr>
                              <m:oMath xmlns:m="http://schemas.openxmlformats.org/officeDocument/2006/math">
                                <m:sSub>
                                  <m:sSubPr>
                                    <m:ctrlPr>
                                      <a:rPr lang="en-US" sz="1600" b="0" i="1" smtClean="0">
                                        <a:solidFill>
                                          <a:schemeClr val="tx1"/>
                                        </a:solidFill>
                                        <a:latin typeface="Cambria Math" panose="02040503050406030204" pitchFamily="18" charset="0"/>
                                      </a:rPr>
                                    </m:ctrlPr>
                                  </m:sSubPr>
                                  <m:e>
                                    <m:r>
                                      <a:rPr lang="en-US" sz="1600" b="0" smtClean="0">
                                        <a:solidFill>
                                          <a:schemeClr val="tx1"/>
                                        </a:solidFill>
                                        <a:latin typeface="Cambria Math" panose="02040503050406030204" pitchFamily="18" charset="0"/>
                                      </a:rPr>
                                      <m:t>𝑚</m:t>
                                    </m:r>
                                  </m:e>
                                  <m:sub>
                                    <m:r>
                                      <a:rPr lang="en-US" sz="1600" b="0" smtClean="0">
                                        <a:solidFill>
                                          <a:schemeClr val="tx1"/>
                                        </a:solidFill>
                                        <a:latin typeface="Cambria Math" panose="02040503050406030204" pitchFamily="18" charset="0"/>
                                      </a:rPr>
                                      <m:t>2</m:t>
                                    </m:r>
                                  </m:sub>
                                </m:sSub>
                                <m:r>
                                  <a:rPr lang="en-US" sz="1600" b="0" smtClean="0">
                                    <a:solidFill>
                                      <a:schemeClr val="tx1"/>
                                    </a:solidFill>
                                    <a:latin typeface="Cambria Math" panose="02040503050406030204" pitchFamily="18" charset="0"/>
                                  </a:rPr>
                                  <m:t>=¬</m:t>
                                </m:r>
                                <m:r>
                                  <a:rPr lang="en-US" sz="1600" b="0" smtClean="0">
                                    <a:solidFill>
                                      <a:schemeClr val="tx1"/>
                                    </a:solidFill>
                                    <a:latin typeface="Cambria Math" panose="02040503050406030204" pitchFamily="18" charset="0"/>
                                  </a:rPr>
                                  <m:t>𝑋</m:t>
                                </m:r>
                                <m:r>
                                  <a:rPr lang="en-US" sz="1600" b="0" smtClean="0">
                                    <a:solidFill>
                                      <a:schemeClr val="tx1"/>
                                    </a:solidFill>
                                    <a:latin typeface="Cambria Math" panose="02040503050406030204" pitchFamily="18" charset="0"/>
                                  </a:rPr>
                                  <m:t>∧</m:t>
                                </m:r>
                                <m:r>
                                  <a:rPr lang="en-US" sz="1600" b="0" smtClean="0">
                                    <a:solidFill>
                                      <a:schemeClr val="tx1"/>
                                    </a:solidFill>
                                    <a:latin typeface="Cambria Math" panose="02040503050406030204" pitchFamily="18" charset="0"/>
                                  </a:rPr>
                                  <m:t>𝑌</m:t>
                                </m:r>
                                <m:r>
                                  <a:rPr lang="en-US" sz="1600" b="0" smtClean="0">
                                    <a:solidFill>
                                      <a:schemeClr val="tx1"/>
                                    </a:solidFill>
                                    <a:latin typeface="Cambria Math" panose="02040503050406030204" pitchFamily="18" charset="0"/>
                                  </a:rPr>
                                  <m:t>∧¬</m:t>
                                </m:r>
                                <m:r>
                                  <a:rPr lang="en-US" sz="1600" b="0" smtClean="0">
                                    <a:solidFill>
                                      <a:schemeClr val="tx1"/>
                                    </a:solidFill>
                                    <a:latin typeface="Cambria Math" panose="02040503050406030204" pitchFamily="18" charset="0"/>
                                  </a:rPr>
                                  <m:t>𝑍</m:t>
                                </m:r>
                              </m:oMath>
                            </m:oMathPara>
                          </a14:m>
                          <a:endParaRPr lang="en-US" sz="1600" dirty="0">
                            <a:solidFill>
                              <a:schemeClr val="tx1"/>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068365532"/>
                      </a:ext>
                    </a:extLst>
                  </a:tr>
                  <a:tr h="310116">
                    <a:tc>
                      <a:txBody>
                        <a:bodyPr/>
                        <a:lstStyle/>
                        <a:p>
                          <a:pPr algn="ctr"/>
                          <a:r>
                            <a:rPr lang="en-US" sz="1600" b="1" dirty="0">
                              <a:solidFill>
                                <a:schemeClr val="tx1"/>
                              </a:solidFill>
                            </a:rPr>
                            <a:t>0</a:t>
                          </a:r>
                        </a:p>
                      </a:txBody>
                      <a:tcPr>
                        <a:solidFill>
                          <a:schemeClr val="accent6">
                            <a:lumMod val="60000"/>
                            <a:lumOff val="40000"/>
                          </a:schemeClr>
                        </a:solidFill>
                      </a:tcPr>
                    </a:tc>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pPr algn="l"/>
                          <a14:m>
                            <m:oMathPara xmlns:m="http://schemas.openxmlformats.org/officeDocument/2006/math">
                              <m:oMathParaPr>
                                <m:jc m:val="left"/>
                              </m:oMathParaPr>
                              <m:oMath xmlns:m="http://schemas.openxmlformats.org/officeDocument/2006/math">
                                <m:sSub>
                                  <m:sSubPr>
                                    <m:ctrlPr>
                                      <a:rPr lang="en-US" sz="1600" b="1" i="1" smtClean="0">
                                        <a:solidFill>
                                          <a:schemeClr val="tx1"/>
                                        </a:solidFill>
                                        <a:latin typeface="Cambria Math" panose="02040503050406030204" pitchFamily="18" charset="0"/>
                                      </a:rPr>
                                    </m:ctrlPr>
                                  </m:sSubPr>
                                  <m:e>
                                    <m:r>
                                      <a:rPr lang="en-US" sz="1600" b="1" smtClean="0">
                                        <a:solidFill>
                                          <a:schemeClr val="tx1"/>
                                        </a:solidFill>
                                        <a:latin typeface="Cambria Math" panose="02040503050406030204" pitchFamily="18" charset="0"/>
                                      </a:rPr>
                                      <m:t>𝐦</m:t>
                                    </m:r>
                                  </m:e>
                                  <m:sub>
                                    <m:r>
                                      <a:rPr lang="en-US" sz="1600" b="1" smtClean="0">
                                        <a:solidFill>
                                          <a:schemeClr val="tx1"/>
                                        </a:solidFill>
                                        <a:latin typeface="Cambria Math" panose="02040503050406030204" pitchFamily="18" charset="0"/>
                                      </a:rPr>
                                      <m:t>𝟑</m:t>
                                    </m:r>
                                  </m:sub>
                                </m:sSub>
                                <m:r>
                                  <a:rPr lang="en-US" sz="1600" b="1" smtClean="0">
                                    <a:solidFill>
                                      <a:schemeClr val="tx1"/>
                                    </a:solidFill>
                                    <a:latin typeface="Cambria Math" panose="02040503050406030204" pitchFamily="18" charset="0"/>
                                  </a:rPr>
                                  <m:t>=¬</m:t>
                                </m:r>
                                <m:r>
                                  <a:rPr lang="en-US" sz="1600" b="1" smtClean="0">
                                    <a:solidFill>
                                      <a:schemeClr val="tx1"/>
                                    </a:solidFill>
                                    <a:latin typeface="Cambria Math" panose="02040503050406030204" pitchFamily="18" charset="0"/>
                                  </a:rPr>
                                  <m:t>𝐗</m:t>
                                </m:r>
                                <m:r>
                                  <a:rPr lang="en-US" sz="1600" b="1" smtClean="0">
                                    <a:solidFill>
                                      <a:schemeClr val="tx1"/>
                                    </a:solidFill>
                                    <a:latin typeface="Cambria Math" panose="02040503050406030204" pitchFamily="18" charset="0"/>
                                  </a:rPr>
                                  <m:t>∧</m:t>
                                </m:r>
                                <m:r>
                                  <a:rPr lang="en-US" sz="1600" b="1" smtClean="0">
                                    <a:solidFill>
                                      <a:schemeClr val="tx1"/>
                                    </a:solidFill>
                                    <a:latin typeface="Cambria Math" panose="02040503050406030204" pitchFamily="18" charset="0"/>
                                  </a:rPr>
                                  <m:t>𝐘</m:t>
                                </m:r>
                                <m:r>
                                  <a:rPr lang="en-US" sz="1600" b="1" smtClean="0">
                                    <a:solidFill>
                                      <a:schemeClr val="tx1"/>
                                    </a:solidFill>
                                    <a:latin typeface="Cambria Math" panose="02040503050406030204" pitchFamily="18" charset="0"/>
                                  </a:rPr>
                                  <m:t>∧</m:t>
                                </m:r>
                                <m:r>
                                  <a:rPr lang="en-US" sz="1600" b="1" smtClean="0">
                                    <a:solidFill>
                                      <a:schemeClr val="tx1"/>
                                    </a:solidFill>
                                    <a:latin typeface="Cambria Math" panose="02040503050406030204" pitchFamily="18" charset="0"/>
                                  </a:rPr>
                                  <m:t>𝐙</m:t>
                                </m:r>
                              </m:oMath>
                            </m:oMathPara>
                          </a14:m>
                          <a:endParaRPr lang="en-US" sz="1600" b="1" dirty="0">
                            <a:solidFill>
                              <a:schemeClr val="tx1"/>
                            </a:solidFill>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extLst>
                      <a:ext uri="{0D108BD9-81ED-4DB2-BD59-A6C34878D82A}">
                        <a16:rowId xmlns:a16="http://schemas.microsoft.com/office/drawing/2014/main" val="1316670216"/>
                      </a:ext>
                    </a:extLst>
                  </a:tr>
                  <a:tr h="310116">
                    <a:tc>
                      <a:txBody>
                        <a:bodyPr/>
                        <a:lstStyle/>
                        <a:p>
                          <a:pPr algn="ctr"/>
                          <a:r>
                            <a:rPr lang="en-US" sz="1600" b="0" dirty="0">
                              <a:solidFill>
                                <a:schemeClr val="tx1"/>
                              </a:solidFill>
                            </a:rPr>
                            <a:t>1</a:t>
                          </a:r>
                        </a:p>
                      </a:txBody>
                      <a:tcPr/>
                    </a:tc>
                    <a:tc>
                      <a:txBody>
                        <a:bodyPr/>
                        <a:lstStyle/>
                        <a:p>
                          <a:pPr algn="ctr"/>
                          <a:r>
                            <a:rPr lang="en-US" sz="1600" b="0" dirty="0">
                              <a:solidFill>
                                <a:schemeClr val="tx1"/>
                              </a:solidFill>
                            </a:rPr>
                            <a:t>0</a:t>
                          </a:r>
                        </a:p>
                      </a:txBody>
                      <a:tcPr/>
                    </a:tc>
                    <a:tc>
                      <a:txBody>
                        <a:bodyPr/>
                        <a:lstStyle/>
                        <a:p>
                          <a:pPr algn="ctr"/>
                          <a:r>
                            <a:rPr lang="en-US" sz="1600" b="0" dirty="0">
                              <a:solidFill>
                                <a:schemeClr val="tx1"/>
                              </a:solidFill>
                            </a:rPr>
                            <a:t>0</a:t>
                          </a:r>
                        </a:p>
                      </a:txBody>
                      <a:tcPr/>
                    </a:tc>
                    <a:tc>
                      <a:txBody>
                        <a:bodyPr/>
                        <a:lstStyle/>
                        <a:p>
                          <a:pPr algn="ctr"/>
                          <a:r>
                            <a:rPr lang="en-US" sz="1600" b="0" dirty="0">
                              <a:solidFill>
                                <a:schemeClr val="tx1"/>
                              </a:solidFill>
                            </a:rPr>
                            <a:t>0</a:t>
                          </a:r>
                        </a:p>
                      </a:txBody>
                      <a:tcPr/>
                    </a:tc>
                    <a:tc>
                      <a:txBody>
                        <a:bodyPr/>
                        <a:lstStyle/>
                        <a:p>
                          <a:pPr algn="l"/>
                          <a14:m>
                            <m:oMathPara xmlns:m="http://schemas.openxmlformats.org/officeDocument/2006/math">
                              <m:oMathParaPr>
                                <m:jc m:val="left"/>
                              </m:oMathParaPr>
                              <m:oMath xmlns:m="http://schemas.openxmlformats.org/officeDocument/2006/math">
                                <m:sSub>
                                  <m:sSubPr>
                                    <m:ctrlPr>
                                      <a:rPr lang="en-US" sz="1600" b="0" i="1" smtClean="0">
                                        <a:solidFill>
                                          <a:schemeClr val="tx1"/>
                                        </a:solidFill>
                                        <a:latin typeface="Cambria Math" panose="02040503050406030204" pitchFamily="18" charset="0"/>
                                      </a:rPr>
                                    </m:ctrlPr>
                                  </m:sSubPr>
                                  <m:e>
                                    <m:r>
                                      <a:rPr lang="en-US" sz="1600" b="0" smtClean="0">
                                        <a:solidFill>
                                          <a:schemeClr val="tx1"/>
                                        </a:solidFill>
                                        <a:latin typeface="Cambria Math" panose="02040503050406030204" pitchFamily="18" charset="0"/>
                                      </a:rPr>
                                      <m:t>𝑚</m:t>
                                    </m:r>
                                  </m:e>
                                  <m:sub>
                                    <m:r>
                                      <a:rPr lang="en-US" sz="1600" b="0" smtClean="0">
                                        <a:solidFill>
                                          <a:schemeClr val="tx1"/>
                                        </a:solidFill>
                                        <a:latin typeface="Cambria Math" panose="02040503050406030204" pitchFamily="18" charset="0"/>
                                      </a:rPr>
                                      <m:t>4</m:t>
                                    </m:r>
                                  </m:sub>
                                </m:sSub>
                                <m:r>
                                  <a:rPr lang="en-US" sz="1600" b="0" smtClean="0">
                                    <a:solidFill>
                                      <a:schemeClr val="tx1"/>
                                    </a:solidFill>
                                    <a:latin typeface="Cambria Math" panose="02040503050406030204" pitchFamily="18" charset="0"/>
                                  </a:rPr>
                                  <m:t>=</m:t>
                                </m:r>
                                <m:r>
                                  <a:rPr lang="en-US" sz="1600" b="0" smtClean="0">
                                    <a:solidFill>
                                      <a:schemeClr val="tx1"/>
                                    </a:solidFill>
                                    <a:latin typeface="Cambria Math" panose="02040503050406030204" pitchFamily="18" charset="0"/>
                                  </a:rPr>
                                  <m:t>𝑋</m:t>
                                </m:r>
                                <m:r>
                                  <a:rPr lang="en-US" sz="1600" b="0" smtClean="0">
                                    <a:solidFill>
                                      <a:schemeClr val="tx1"/>
                                    </a:solidFill>
                                    <a:latin typeface="Cambria Math" panose="02040503050406030204" pitchFamily="18" charset="0"/>
                                  </a:rPr>
                                  <m:t>∧¬</m:t>
                                </m:r>
                                <m:r>
                                  <a:rPr lang="en-US" sz="1600" b="0" smtClean="0">
                                    <a:solidFill>
                                      <a:schemeClr val="tx1"/>
                                    </a:solidFill>
                                    <a:latin typeface="Cambria Math" panose="02040503050406030204" pitchFamily="18" charset="0"/>
                                  </a:rPr>
                                  <m:t>𝑌</m:t>
                                </m:r>
                                <m:r>
                                  <a:rPr lang="en-US" sz="1600" b="0" smtClean="0">
                                    <a:solidFill>
                                      <a:schemeClr val="tx1"/>
                                    </a:solidFill>
                                    <a:latin typeface="Cambria Math" panose="02040503050406030204" pitchFamily="18" charset="0"/>
                                  </a:rPr>
                                  <m:t>∧¬</m:t>
                                </m:r>
                                <m:r>
                                  <a:rPr lang="en-US" sz="1600" b="0" smtClean="0">
                                    <a:solidFill>
                                      <a:schemeClr val="tx1"/>
                                    </a:solidFill>
                                    <a:latin typeface="Cambria Math" panose="02040503050406030204" pitchFamily="18" charset="0"/>
                                  </a:rPr>
                                  <m:t>𝑍</m:t>
                                </m:r>
                              </m:oMath>
                            </m:oMathPara>
                          </a14:m>
                          <a:endParaRPr lang="en-US" sz="1600" b="0" dirty="0">
                            <a:solidFill>
                              <a:schemeClr val="tx1"/>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472130258"/>
                      </a:ext>
                    </a:extLst>
                  </a:tr>
                  <a:tr h="310116">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pPr algn="ctr"/>
                          <a:r>
                            <a:rPr lang="en-US" sz="1600" b="1" dirty="0">
                              <a:solidFill>
                                <a:schemeClr val="tx1"/>
                              </a:solidFill>
                            </a:rPr>
                            <a:t>0</a:t>
                          </a:r>
                        </a:p>
                      </a:txBody>
                      <a:tcPr>
                        <a:solidFill>
                          <a:schemeClr val="accent6">
                            <a:lumMod val="60000"/>
                            <a:lumOff val="40000"/>
                          </a:schemeClr>
                        </a:solidFill>
                      </a:tcPr>
                    </a:tc>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pPr algn="l"/>
                          <a14:m>
                            <m:oMathPara xmlns:m="http://schemas.openxmlformats.org/officeDocument/2006/math">
                              <m:oMathParaPr>
                                <m:jc m:val="left"/>
                              </m:oMathParaPr>
                              <m:oMath xmlns:m="http://schemas.openxmlformats.org/officeDocument/2006/math">
                                <m:sSub>
                                  <m:sSubPr>
                                    <m:ctrlPr>
                                      <a:rPr lang="en-US" sz="1600" b="1" i="1" smtClean="0">
                                        <a:solidFill>
                                          <a:schemeClr val="tx1"/>
                                        </a:solidFill>
                                        <a:latin typeface="Cambria Math" panose="02040503050406030204" pitchFamily="18" charset="0"/>
                                      </a:rPr>
                                    </m:ctrlPr>
                                  </m:sSubPr>
                                  <m:e>
                                    <m:r>
                                      <a:rPr lang="en-US" sz="1600" b="1" smtClean="0">
                                        <a:solidFill>
                                          <a:schemeClr val="tx1"/>
                                        </a:solidFill>
                                        <a:latin typeface="Cambria Math" panose="02040503050406030204" pitchFamily="18" charset="0"/>
                                      </a:rPr>
                                      <m:t>𝐦</m:t>
                                    </m:r>
                                  </m:e>
                                  <m:sub>
                                    <m:r>
                                      <a:rPr lang="en-US" sz="1600" b="1" smtClean="0">
                                        <a:solidFill>
                                          <a:schemeClr val="tx1"/>
                                        </a:solidFill>
                                        <a:latin typeface="Cambria Math" panose="02040503050406030204" pitchFamily="18" charset="0"/>
                                      </a:rPr>
                                      <m:t>𝟓</m:t>
                                    </m:r>
                                  </m:sub>
                                </m:sSub>
                                <m:r>
                                  <a:rPr lang="en-US" sz="1600" b="1" smtClean="0">
                                    <a:solidFill>
                                      <a:schemeClr val="tx1"/>
                                    </a:solidFill>
                                    <a:latin typeface="Cambria Math" panose="02040503050406030204" pitchFamily="18" charset="0"/>
                                  </a:rPr>
                                  <m:t>=</m:t>
                                </m:r>
                                <m:r>
                                  <a:rPr lang="en-US" sz="1600" b="1" smtClean="0">
                                    <a:solidFill>
                                      <a:schemeClr val="tx1"/>
                                    </a:solidFill>
                                    <a:latin typeface="Cambria Math" panose="02040503050406030204" pitchFamily="18" charset="0"/>
                                  </a:rPr>
                                  <m:t>𝐗</m:t>
                                </m:r>
                                <m:r>
                                  <a:rPr lang="en-US" sz="1600" b="1" smtClean="0">
                                    <a:solidFill>
                                      <a:schemeClr val="tx1"/>
                                    </a:solidFill>
                                    <a:latin typeface="Cambria Math" panose="02040503050406030204" pitchFamily="18" charset="0"/>
                                  </a:rPr>
                                  <m:t>∧¬</m:t>
                                </m:r>
                                <m:r>
                                  <a:rPr lang="en-US" sz="1600" b="1" smtClean="0">
                                    <a:solidFill>
                                      <a:schemeClr val="tx1"/>
                                    </a:solidFill>
                                    <a:latin typeface="Cambria Math" panose="02040503050406030204" pitchFamily="18" charset="0"/>
                                  </a:rPr>
                                  <m:t>𝐘</m:t>
                                </m:r>
                                <m:r>
                                  <a:rPr lang="en-US" sz="1600" b="1" smtClean="0">
                                    <a:solidFill>
                                      <a:schemeClr val="tx1"/>
                                    </a:solidFill>
                                    <a:latin typeface="Cambria Math" panose="02040503050406030204" pitchFamily="18" charset="0"/>
                                  </a:rPr>
                                  <m:t>∧</m:t>
                                </m:r>
                                <m:r>
                                  <a:rPr lang="en-US" sz="1600" b="1" smtClean="0">
                                    <a:solidFill>
                                      <a:schemeClr val="tx1"/>
                                    </a:solidFill>
                                    <a:latin typeface="Cambria Math" panose="02040503050406030204" pitchFamily="18" charset="0"/>
                                  </a:rPr>
                                  <m:t>𝐙</m:t>
                                </m:r>
                              </m:oMath>
                            </m:oMathPara>
                          </a14:m>
                          <a:endParaRPr lang="en-US" sz="1600" b="1" dirty="0">
                            <a:solidFill>
                              <a:schemeClr val="tx1"/>
                            </a:solidFill>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extLst>
                      <a:ext uri="{0D108BD9-81ED-4DB2-BD59-A6C34878D82A}">
                        <a16:rowId xmlns:a16="http://schemas.microsoft.com/office/drawing/2014/main" val="1838910750"/>
                      </a:ext>
                    </a:extLst>
                  </a:tr>
                  <a:tr h="310116">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pPr algn="ctr"/>
                          <a:r>
                            <a:rPr lang="en-US" sz="1600" b="1" dirty="0">
                              <a:solidFill>
                                <a:schemeClr val="tx1"/>
                              </a:solidFill>
                            </a:rPr>
                            <a:t>0</a:t>
                          </a:r>
                        </a:p>
                      </a:txBody>
                      <a:tcPr>
                        <a:solidFill>
                          <a:schemeClr val="accent6">
                            <a:lumMod val="60000"/>
                            <a:lumOff val="40000"/>
                          </a:schemeClr>
                        </a:solidFill>
                      </a:tcPr>
                    </a:tc>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pPr algn="l"/>
                          <a14:m>
                            <m:oMathPara xmlns:m="http://schemas.openxmlformats.org/officeDocument/2006/math">
                              <m:oMathParaPr>
                                <m:jc m:val="left"/>
                              </m:oMathParaPr>
                              <m:oMath xmlns:m="http://schemas.openxmlformats.org/officeDocument/2006/math">
                                <m:sSub>
                                  <m:sSubPr>
                                    <m:ctrlPr>
                                      <a:rPr lang="en-US" sz="1600" b="1" i="1" smtClean="0">
                                        <a:solidFill>
                                          <a:schemeClr val="tx1"/>
                                        </a:solidFill>
                                        <a:latin typeface="Cambria Math" panose="02040503050406030204" pitchFamily="18" charset="0"/>
                                      </a:rPr>
                                    </m:ctrlPr>
                                  </m:sSubPr>
                                  <m:e>
                                    <m:r>
                                      <a:rPr lang="en-US" sz="1600" b="1" smtClean="0">
                                        <a:solidFill>
                                          <a:schemeClr val="tx1"/>
                                        </a:solidFill>
                                        <a:latin typeface="Cambria Math" panose="02040503050406030204" pitchFamily="18" charset="0"/>
                                      </a:rPr>
                                      <m:t>𝐦</m:t>
                                    </m:r>
                                  </m:e>
                                  <m:sub>
                                    <m:r>
                                      <a:rPr lang="en-US" sz="1600" b="1" smtClean="0">
                                        <a:solidFill>
                                          <a:schemeClr val="tx1"/>
                                        </a:solidFill>
                                        <a:latin typeface="Cambria Math" panose="02040503050406030204" pitchFamily="18" charset="0"/>
                                      </a:rPr>
                                      <m:t>𝟔</m:t>
                                    </m:r>
                                  </m:sub>
                                </m:sSub>
                                <m:r>
                                  <a:rPr lang="en-US" sz="1600" b="1" smtClean="0">
                                    <a:solidFill>
                                      <a:schemeClr val="tx1"/>
                                    </a:solidFill>
                                    <a:latin typeface="Cambria Math" panose="02040503050406030204" pitchFamily="18" charset="0"/>
                                  </a:rPr>
                                  <m:t>=</m:t>
                                </m:r>
                                <m:r>
                                  <a:rPr lang="en-US" sz="1600" b="1" smtClean="0">
                                    <a:solidFill>
                                      <a:schemeClr val="tx1"/>
                                    </a:solidFill>
                                    <a:latin typeface="Cambria Math" panose="02040503050406030204" pitchFamily="18" charset="0"/>
                                  </a:rPr>
                                  <m:t>𝐗</m:t>
                                </m:r>
                                <m:r>
                                  <a:rPr lang="en-US" sz="1600" b="1" smtClean="0">
                                    <a:solidFill>
                                      <a:schemeClr val="tx1"/>
                                    </a:solidFill>
                                    <a:latin typeface="Cambria Math" panose="02040503050406030204" pitchFamily="18" charset="0"/>
                                  </a:rPr>
                                  <m:t>∧</m:t>
                                </m:r>
                                <m:r>
                                  <a:rPr lang="en-US" sz="1600" b="1" smtClean="0">
                                    <a:solidFill>
                                      <a:schemeClr val="tx1"/>
                                    </a:solidFill>
                                    <a:latin typeface="Cambria Math" panose="02040503050406030204" pitchFamily="18" charset="0"/>
                                  </a:rPr>
                                  <m:t>𝐘</m:t>
                                </m:r>
                                <m:r>
                                  <a:rPr lang="en-US" sz="1600" b="1" smtClean="0">
                                    <a:solidFill>
                                      <a:schemeClr val="tx1"/>
                                    </a:solidFill>
                                    <a:latin typeface="Cambria Math" panose="02040503050406030204" pitchFamily="18" charset="0"/>
                                  </a:rPr>
                                  <m:t>∧¬</m:t>
                                </m:r>
                                <m:r>
                                  <a:rPr lang="en-US" sz="1600" b="1" smtClean="0">
                                    <a:solidFill>
                                      <a:schemeClr val="tx1"/>
                                    </a:solidFill>
                                    <a:latin typeface="Cambria Math" panose="02040503050406030204" pitchFamily="18" charset="0"/>
                                  </a:rPr>
                                  <m:t>𝐙</m:t>
                                </m:r>
                              </m:oMath>
                            </m:oMathPara>
                          </a14:m>
                          <a:endParaRPr lang="en-US" sz="1600" b="1" dirty="0">
                            <a:solidFill>
                              <a:schemeClr val="tx1"/>
                            </a:solidFill>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extLst>
                      <a:ext uri="{0D108BD9-81ED-4DB2-BD59-A6C34878D82A}">
                        <a16:rowId xmlns:a16="http://schemas.microsoft.com/office/drawing/2014/main" val="3298726595"/>
                      </a:ext>
                    </a:extLst>
                  </a:tr>
                  <a:tr h="310116">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pPr algn="l"/>
                          <a14:m>
                            <m:oMathPara xmlns:m="http://schemas.openxmlformats.org/officeDocument/2006/math">
                              <m:oMathParaPr>
                                <m:jc m:val="left"/>
                              </m:oMathParaPr>
                              <m:oMath xmlns:m="http://schemas.openxmlformats.org/officeDocument/2006/math">
                                <m:sSub>
                                  <m:sSubPr>
                                    <m:ctrlPr>
                                      <a:rPr lang="en-US" sz="1600" b="1" i="1" smtClean="0">
                                        <a:solidFill>
                                          <a:schemeClr val="tx1"/>
                                        </a:solidFill>
                                        <a:latin typeface="Cambria Math" panose="02040503050406030204" pitchFamily="18" charset="0"/>
                                      </a:rPr>
                                    </m:ctrlPr>
                                  </m:sSubPr>
                                  <m:e>
                                    <m:r>
                                      <a:rPr lang="en-US" sz="1600" b="1" smtClean="0">
                                        <a:solidFill>
                                          <a:schemeClr val="tx1"/>
                                        </a:solidFill>
                                        <a:latin typeface="Cambria Math" panose="02040503050406030204" pitchFamily="18" charset="0"/>
                                      </a:rPr>
                                      <m:t>𝐦</m:t>
                                    </m:r>
                                  </m:e>
                                  <m:sub>
                                    <m:r>
                                      <a:rPr lang="en-US" sz="1600" b="1" smtClean="0">
                                        <a:solidFill>
                                          <a:schemeClr val="tx1"/>
                                        </a:solidFill>
                                        <a:latin typeface="Cambria Math" panose="02040503050406030204" pitchFamily="18" charset="0"/>
                                      </a:rPr>
                                      <m:t>𝟕</m:t>
                                    </m:r>
                                  </m:sub>
                                </m:sSub>
                                <m:r>
                                  <a:rPr lang="en-US" sz="1600" b="1" smtClean="0">
                                    <a:solidFill>
                                      <a:schemeClr val="tx1"/>
                                    </a:solidFill>
                                    <a:latin typeface="Cambria Math" panose="02040503050406030204" pitchFamily="18" charset="0"/>
                                  </a:rPr>
                                  <m:t>=</m:t>
                                </m:r>
                                <m:r>
                                  <a:rPr lang="en-US" sz="1600" b="1" smtClean="0">
                                    <a:solidFill>
                                      <a:schemeClr val="tx1"/>
                                    </a:solidFill>
                                    <a:latin typeface="Cambria Math" panose="02040503050406030204" pitchFamily="18" charset="0"/>
                                  </a:rPr>
                                  <m:t>𝐗</m:t>
                                </m:r>
                                <m:r>
                                  <a:rPr lang="en-US" sz="1600" b="1" smtClean="0">
                                    <a:solidFill>
                                      <a:schemeClr val="tx1"/>
                                    </a:solidFill>
                                    <a:latin typeface="Cambria Math" panose="02040503050406030204" pitchFamily="18" charset="0"/>
                                  </a:rPr>
                                  <m:t>∧</m:t>
                                </m:r>
                                <m:r>
                                  <a:rPr lang="en-US" sz="1600" b="1" smtClean="0">
                                    <a:solidFill>
                                      <a:schemeClr val="tx1"/>
                                    </a:solidFill>
                                    <a:latin typeface="Cambria Math" panose="02040503050406030204" pitchFamily="18" charset="0"/>
                                  </a:rPr>
                                  <m:t>𝐘</m:t>
                                </m:r>
                                <m:r>
                                  <a:rPr lang="en-US" sz="1600" b="1" smtClean="0">
                                    <a:solidFill>
                                      <a:schemeClr val="tx1"/>
                                    </a:solidFill>
                                    <a:latin typeface="Cambria Math" panose="02040503050406030204" pitchFamily="18" charset="0"/>
                                  </a:rPr>
                                  <m:t>∧</m:t>
                                </m:r>
                                <m:r>
                                  <a:rPr lang="en-US" sz="1600" b="1" smtClean="0">
                                    <a:solidFill>
                                      <a:schemeClr val="tx1"/>
                                    </a:solidFill>
                                    <a:latin typeface="Cambria Math" panose="02040503050406030204" pitchFamily="18" charset="0"/>
                                  </a:rPr>
                                  <m:t>𝐙</m:t>
                                </m:r>
                              </m:oMath>
                            </m:oMathPara>
                          </a14:m>
                          <a:endParaRPr lang="en-US" sz="1600" b="1" dirty="0">
                            <a:solidFill>
                              <a:schemeClr val="tx1"/>
                            </a:solidFill>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extLst>
                      <a:ext uri="{0D108BD9-81ED-4DB2-BD59-A6C34878D82A}">
                        <a16:rowId xmlns:a16="http://schemas.microsoft.com/office/drawing/2014/main" val="831370525"/>
                      </a:ext>
                    </a:extLst>
                  </a:tr>
                </a:tbl>
              </a:graphicData>
            </a:graphic>
          </p:graphicFrame>
        </mc:Choice>
        <mc:Fallback>
          <p:graphicFrame>
            <p:nvGraphicFramePr>
              <p:cNvPr id="4" name="Table 3">
                <a:extLst>
                  <a:ext uri="{FF2B5EF4-FFF2-40B4-BE49-F238E27FC236}">
                    <a16:creationId xmlns:a16="http://schemas.microsoft.com/office/drawing/2014/main" id="{C21BA5E8-6A0E-E7A1-3ABB-86BCABE504F9}"/>
                  </a:ext>
                </a:extLst>
              </p:cNvPr>
              <p:cNvGraphicFramePr>
                <a:graphicFrameLocks noGrp="1"/>
              </p:cNvGraphicFramePr>
              <p:nvPr>
                <p:extLst>
                  <p:ext uri="{D42A27DB-BD31-4B8C-83A1-F6EECF244321}">
                    <p14:modId xmlns:p14="http://schemas.microsoft.com/office/powerpoint/2010/main" val="2916278811"/>
                  </p:ext>
                </p:extLst>
              </p:nvPr>
            </p:nvGraphicFramePr>
            <p:xfrm>
              <a:off x="925775" y="2257403"/>
              <a:ext cx="6532642" cy="3017520"/>
            </p:xfrm>
            <a:graphic>
              <a:graphicData uri="http://schemas.openxmlformats.org/drawingml/2006/table">
                <a:tbl>
                  <a:tblPr firstRow="1" bandRow="1">
                    <a:tableStyleId>{00A15C55-8517-42AA-B614-E9B94910E393}</a:tableStyleId>
                  </a:tblPr>
                  <a:tblGrid>
                    <a:gridCol w="1121722">
                      <a:extLst>
                        <a:ext uri="{9D8B030D-6E8A-4147-A177-3AD203B41FA5}">
                          <a16:colId xmlns:a16="http://schemas.microsoft.com/office/drawing/2014/main" val="1396284860"/>
                        </a:ext>
                      </a:extLst>
                    </a:gridCol>
                    <a:gridCol w="764895">
                      <a:extLst>
                        <a:ext uri="{9D8B030D-6E8A-4147-A177-3AD203B41FA5}">
                          <a16:colId xmlns:a16="http://schemas.microsoft.com/office/drawing/2014/main" val="2466899368"/>
                        </a:ext>
                      </a:extLst>
                    </a:gridCol>
                    <a:gridCol w="1005694">
                      <a:extLst>
                        <a:ext uri="{9D8B030D-6E8A-4147-A177-3AD203B41FA5}">
                          <a16:colId xmlns:a16="http://schemas.microsoft.com/office/drawing/2014/main" val="1472037275"/>
                        </a:ext>
                      </a:extLst>
                    </a:gridCol>
                    <a:gridCol w="1303639">
                      <a:extLst>
                        <a:ext uri="{9D8B030D-6E8A-4147-A177-3AD203B41FA5}">
                          <a16:colId xmlns:a16="http://schemas.microsoft.com/office/drawing/2014/main" val="825714666"/>
                        </a:ext>
                      </a:extLst>
                    </a:gridCol>
                    <a:gridCol w="2336692">
                      <a:extLst>
                        <a:ext uri="{9D8B030D-6E8A-4147-A177-3AD203B41FA5}">
                          <a16:colId xmlns:a16="http://schemas.microsoft.com/office/drawing/2014/main" val="2831384584"/>
                        </a:ext>
                      </a:extLst>
                    </a:gridCol>
                  </a:tblGrid>
                  <a:tr h="335280">
                    <a:tc>
                      <a:txBody>
                        <a:bodyPr/>
                        <a:lstStyle/>
                        <a:p>
                          <a:pPr algn="ctr"/>
                          <a:r>
                            <a:rPr lang="en-US" sz="1600" dirty="0">
                              <a:solidFill>
                                <a:schemeClr val="bg1"/>
                              </a:solidFill>
                            </a:rPr>
                            <a:t>X</a:t>
                          </a:r>
                        </a:p>
                      </a:txBody>
                      <a:tcPr/>
                    </a:tc>
                    <a:tc>
                      <a:txBody>
                        <a:bodyPr/>
                        <a:lstStyle/>
                        <a:p>
                          <a:pPr algn="ctr"/>
                          <a:r>
                            <a:rPr lang="en-US" sz="1600" dirty="0">
                              <a:solidFill>
                                <a:schemeClr val="bg1"/>
                              </a:solidFill>
                            </a:rPr>
                            <a:t>Y</a:t>
                          </a:r>
                        </a:p>
                      </a:txBody>
                      <a:tcPr/>
                    </a:tc>
                    <a:tc>
                      <a:txBody>
                        <a:bodyPr/>
                        <a:lstStyle/>
                        <a:p>
                          <a:pPr algn="ctr"/>
                          <a:r>
                            <a:rPr lang="en-US" sz="1600" dirty="0">
                              <a:solidFill>
                                <a:schemeClr val="bg1"/>
                              </a:solidFill>
                            </a:rPr>
                            <a:t>Z</a:t>
                          </a:r>
                        </a:p>
                      </a:txBody>
                      <a:tcPr/>
                    </a:tc>
                    <a:tc>
                      <a:txBody>
                        <a:bodyPr/>
                        <a:lstStyle/>
                        <a:p>
                          <a:pPr algn="ctr"/>
                          <a:r>
                            <a:rPr lang="en-US" sz="1600" dirty="0">
                              <a:solidFill>
                                <a:schemeClr val="bg1"/>
                              </a:solidFill>
                            </a:rPr>
                            <a:t>MAJ(X,Y,Z)</a:t>
                          </a:r>
                          <a:endParaRPr lang="en-US" sz="1600" dirty="0">
                            <a:solidFill>
                              <a:schemeClr val="bg1"/>
                            </a:solidFill>
                            <a:latin typeface="Neue Haas Grotesk Text Pro" panose="020B0504020202020204" pitchFamily="34" charset="77"/>
                          </a:endParaRPr>
                        </a:p>
                      </a:txBody>
                      <a:tcPr/>
                    </a:tc>
                    <a:tc>
                      <a:txBody>
                        <a:bodyPr/>
                        <a:lstStyle/>
                        <a:p>
                          <a:pPr algn="ctr"/>
                          <a:r>
                            <a:rPr lang="en-US" sz="1600" dirty="0" err="1">
                              <a:solidFill>
                                <a:schemeClr val="bg1"/>
                              </a:solidFill>
                            </a:rPr>
                            <a:t>Minterm</a:t>
                          </a:r>
                          <a:endParaRPr lang="en-US" sz="1600" dirty="0">
                            <a:solidFill>
                              <a:schemeClr val="bg1"/>
                            </a:solidFill>
                            <a:latin typeface="Neue Haas Grotesk Text Pro" panose="020B0504020202020204" pitchFamily="34" charset="77"/>
                            <a:ea typeface="Cambria Math" panose="02040503050406030204" pitchFamily="18" charset="0"/>
                          </a:endParaRPr>
                        </a:p>
                      </a:txBody>
                      <a:tcPr/>
                    </a:tc>
                    <a:extLst>
                      <a:ext uri="{0D108BD9-81ED-4DB2-BD59-A6C34878D82A}">
                        <a16:rowId xmlns:a16="http://schemas.microsoft.com/office/drawing/2014/main" val="2131602632"/>
                      </a:ext>
                    </a:extLst>
                  </a:tr>
                  <a:tr h="335280">
                    <a:tc>
                      <a:txBody>
                        <a:bodyPr/>
                        <a:lstStyle/>
                        <a:p>
                          <a:pPr algn="ctr"/>
                          <a:r>
                            <a:rPr lang="en-US" sz="1600" dirty="0">
                              <a:solidFill>
                                <a:schemeClr val="tx1"/>
                              </a:solidFill>
                            </a:rPr>
                            <a:t>0</a:t>
                          </a:r>
                        </a:p>
                      </a:txBody>
                      <a:tcPr/>
                    </a:tc>
                    <a:tc>
                      <a:txBody>
                        <a:bodyPr/>
                        <a:lstStyle/>
                        <a:p>
                          <a:pPr algn="ctr"/>
                          <a:r>
                            <a:rPr lang="en-US" sz="1600" dirty="0">
                              <a:solidFill>
                                <a:schemeClr val="tx1"/>
                              </a:solidFill>
                            </a:rPr>
                            <a:t>0</a:t>
                          </a:r>
                        </a:p>
                      </a:txBody>
                      <a:tcPr/>
                    </a:tc>
                    <a:tc>
                      <a:txBody>
                        <a:bodyPr/>
                        <a:lstStyle/>
                        <a:p>
                          <a:pPr algn="ctr"/>
                          <a:r>
                            <a:rPr lang="en-US" sz="1600" dirty="0">
                              <a:solidFill>
                                <a:schemeClr val="tx1"/>
                              </a:solidFill>
                            </a:rPr>
                            <a:t>0</a:t>
                          </a:r>
                        </a:p>
                      </a:txBody>
                      <a:tcPr/>
                    </a:tc>
                    <a:tc>
                      <a:txBody>
                        <a:bodyPr/>
                        <a:lstStyle/>
                        <a:p>
                          <a:pPr algn="ctr"/>
                          <a:r>
                            <a:rPr lang="en-US" sz="1600" dirty="0">
                              <a:solidFill>
                                <a:schemeClr val="tx1"/>
                              </a:solidFill>
                            </a:rPr>
                            <a:t>0</a:t>
                          </a:r>
                        </a:p>
                      </a:txBody>
                      <a:tcPr/>
                    </a:tc>
                    <a:tc>
                      <a:txBody>
                        <a:bodyPr/>
                        <a:lstStyle/>
                        <a:p>
                          <a:endParaRPr lang="en-US"/>
                        </a:p>
                      </a:txBody>
                      <a:tcPr>
                        <a:blipFill>
                          <a:blip r:embed="rId4"/>
                          <a:stretch>
                            <a:fillRect l="-178919" t="-107692" r="-1081" b="-738462"/>
                          </a:stretch>
                        </a:blipFill>
                      </a:tcPr>
                    </a:tc>
                    <a:extLst>
                      <a:ext uri="{0D108BD9-81ED-4DB2-BD59-A6C34878D82A}">
                        <a16:rowId xmlns:a16="http://schemas.microsoft.com/office/drawing/2014/main" val="614114445"/>
                      </a:ext>
                    </a:extLst>
                  </a:tr>
                  <a:tr h="335280">
                    <a:tc>
                      <a:txBody>
                        <a:bodyPr/>
                        <a:lstStyle/>
                        <a:p>
                          <a:pPr algn="ctr"/>
                          <a:r>
                            <a:rPr lang="en-US" sz="1600" dirty="0">
                              <a:solidFill>
                                <a:schemeClr val="tx1"/>
                              </a:solidFill>
                            </a:rPr>
                            <a:t>0</a:t>
                          </a:r>
                        </a:p>
                      </a:txBody>
                      <a:tcPr/>
                    </a:tc>
                    <a:tc>
                      <a:txBody>
                        <a:bodyPr/>
                        <a:lstStyle/>
                        <a:p>
                          <a:pPr algn="ctr"/>
                          <a:r>
                            <a:rPr lang="en-US" sz="1600" dirty="0">
                              <a:solidFill>
                                <a:schemeClr val="tx1"/>
                              </a:solidFill>
                            </a:rPr>
                            <a:t>0</a:t>
                          </a:r>
                        </a:p>
                      </a:txBody>
                      <a:tcPr/>
                    </a:tc>
                    <a:tc>
                      <a:txBody>
                        <a:bodyPr/>
                        <a:lstStyle/>
                        <a:p>
                          <a:pPr algn="ctr"/>
                          <a:r>
                            <a:rPr lang="en-US" sz="1600" dirty="0">
                              <a:solidFill>
                                <a:schemeClr val="tx1"/>
                              </a:solidFill>
                            </a:rPr>
                            <a:t>1</a:t>
                          </a:r>
                        </a:p>
                      </a:txBody>
                      <a:tcPr/>
                    </a:tc>
                    <a:tc>
                      <a:txBody>
                        <a:bodyPr/>
                        <a:lstStyle/>
                        <a:p>
                          <a:pPr algn="ctr"/>
                          <a:r>
                            <a:rPr lang="en-US" sz="1600" dirty="0">
                              <a:solidFill>
                                <a:schemeClr val="tx1"/>
                              </a:solidFill>
                            </a:rPr>
                            <a:t>0</a:t>
                          </a:r>
                        </a:p>
                      </a:txBody>
                      <a:tcPr/>
                    </a:tc>
                    <a:tc>
                      <a:txBody>
                        <a:bodyPr/>
                        <a:lstStyle/>
                        <a:p>
                          <a:endParaRPr lang="en-US"/>
                        </a:p>
                      </a:txBody>
                      <a:tcPr>
                        <a:blipFill>
                          <a:blip r:embed="rId4"/>
                          <a:stretch>
                            <a:fillRect l="-178919" t="-200000" r="-1081" b="-611111"/>
                          </a:stretch>
                        </a:blipFill>
                      </a:tcPr>
                    </a:tc>
                    <a:extLst>
                      <a:ext uri="{0D108BD9-81ED-4DB2-BD59-A6C34878D82A}">
                        <a16:rowId xmlns:a16="http://schemas.microsoft.com/office/drawing/2014/main" val="3063228719"/>
                      </a:ext>
                    </a:extLst>
                  </a:tr>
                  <a:tr h="335280">
                    <a:tc>
                      <a:txBody>
                        <a:bodyPr/>
                        <a:lstStyle/>
                        <a:p>
                          <a:pPr algn="ctr"/>
                          <a:r>
                            <a:rPr lang="en-US" sz="1600" dirty="0">
                              <a:solidFill>
                                <a:schemeClr val="tx1"/>
                              </a:solidFill>
                            </a:rPr>
                            <a:t>0</a:t>
                          </a:r>
                        </a:p>
                      </a:txBody>
                      <a:tcPr/>
                    </a:tc>
                    <a:tc>
                      <a:txBody>
                        <a:bodyPr/>
                        <a:lstStyle/>
                        <a:p>
                          <a:pPr algn="ctr"/>
                          <a:r>
                            <a:rPr lang="en-US" sz="1600" dirty="0">
                              <a:solidFill>
                                <a:schemeClr val="tx1"/>
                              </a:solidFill>
                            </a:rPr>
                            <a:t>1</a:t>
                          </a:r>
                        </a:p>
                      </a:txBody>
                      <a:tcPr/>
                    </a:tc>
                    <a:tc>
                      <a:txBody>
                        <a:bodyPr/>
                        <a:lstStyle/>
                        <a:p>
                          <a:pPr algn="ctr"/>
                          <a:r>
                            <a:rPr lang="en-US" sz="1600" dirty="0">
                              <a:solidFill>
                                <a:schemeClr val="tx1"/>
                              </a:solidFill>
                            </a:rPr>
                            <a:t>0</a:t>
                          </a:r>
                        </a:p>
                      </a:txBody>
                      <a:tcPr/>
                    </a:tc>
                    <a:tc>
                      <a:txBody>
                        <a:bodyPr/>
                        <a:lstStyle/>
                        <a:p>
                          <a:pPr algn="ctr"/>
                          <a:r>
                            <a:rPr lang="en-US" sz="1600" dirty="0">
                              <a:solidFill>
                                <a:schemeClr val="tx1"/>
                              </a:solidFill>
                            </a:rPr>
                            <a:t>0</a:t>
                          </a:r>
                        </a:p>
                      </a:txBody>
                      <a:tcPr/>
                    </a:tc>
                    <a:tc>
                      <a:txBody>
                        <a:bodyPr/>
                        <a:lstStyle/>
                        <a:p>
                          <a:endParaRPr lang="en-US"/>
                        </a:p>
                      </a:txBody>
                      <a:tcPr>
                        <a:blipFill>
                          <a:blip r:embed="rId4"/>
                          <a:stretch>
                            <a:fillRect l="-178919" t="-311538" r="-1081" b="-534615"/>
                          </a:stretch>
                        </a:blipFill>
                      </a:tcPr>
                    </a:tc>
                    <a:extLst>
                      <a:ext uri="{0D108BD9-81ED-4DB2-BD59-A6C34878D82A}">
                        <a16:rowId xmlns:a16="http://schemas.microsoft.com/office/drawing/2014/main" val="1068365532"/>
                      </a:ext>
                    </a:extLst>
                  </a:tr>
                  <a:tr h="335280">
                    <a:tc>
                      <a:txBody>
                        <a:bodyPr/>
                        <a:lstStyle/>
                        <a:p>
                          <a:pPr algn="ctr"/>
                          <a:r>
                            <a:rPr lang="en-US" sz="1600" b="1" dirty="0">
                              <a:solidFill>
                                <a:schemeClr val="tx1"/>
                              </a:solidFill>
                            </a:rPr>
                            <a:t>0</a:t>
                          </a:r>
                        </a:p>
                      </a:txBody>
                      <a:tcPr>
                        <a:solidFill>
                          <a:schemeClr val="accent6">
                            <a:lumMod val="60000"/>
                            <a:lumOff val="40000"/>
                          </a:schemeClr>
                        </a:solidFill>
                      </a:tcPr>
                    </a:tc>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endParaRPr lang="en-US"/>
                        </a:p>
                      </a:txBody>
                      <a:tcPr>
                        <a:blipFill>
                          <a:blip r:embed="rId4"/>
                          <a:stretch>
                            <a:fillRect l="-178919" t="-396296" r="-1081" b="-414815"/>
                          </a:stretch>
                        </a:blipFill>
                      </a:tcPr>
                    </a:tc>
                    <a:extLst>
                      <a:ext uri="{0D108BD9-81ED-4DB2-BD59-A6C34878D82A}">
                        <a16:rowId xmlns:a16="http://schemas.microsoft.com/office/drawing/2014/main" val="1316670216"/>
                      </a:ext>
                    </a:extLst>
                  </a:tr>
                  <a:tr h="335280">
                    <a:tc>
                      <a:txBody>
                        <a:bodyPr/>
                        <a:lstStyle/>
                        <a:p>
                          <a:pPr algn="ctr"/>
                          <a:r>
                            <a:rPr lang="en-US" sz="1600" b="0" dirty="0">
                              <a:solidFill>
                                <a:schemeClr val="tx1"/>
                              </a:solidFill>
                            </a:rPr>
                            <a:t>1</a:t>
                          </a:r>
                        </a:p>
                      </a:txBody>
                      <a:tcPr/>
                    </a:tc>
                    <a:tc>
                      <a:txBody>
                        <a:bodyPr/>
                        <a:lstStyle/>
                        <a:p>
                          <a:pPr algn="ctr"/>
                          <a:r>
                            <a:rPr lang="en-US" sz="1600" b="0" dirty="0">
                              <a:solidFill>
                                <a:schemeClr val="tx1"/>
                              </a:solidFill>
                            </a:rPr>
                            <a:t>0</a:t>
                          </a:r>
                        </a:p>
                      </a:txBody>
                      <a:tcPr/>
                    </a:tc>
                    <a:tc>
                      <a:txBody>
                        <a:bodyPr/>
                        <a:lstStyle/>
                        <a:p>
                          <a:pPr algn="ctr"/>
                          <a:r>
                            <a:rPr lang="en-US" sz="1600" b="0" dirty="0">
                              <a:solidFill>
                                <a:schemeClr val="tx1"/>
                              </a:solidFill>
                            </a:rPr>
                            <a:t>0</a:t>
                          </a:r>
                        </a:p>
                      </a:txBody>
                      <a:tcPr/>
                    </a:tc>
                    <a:tc>
                      <a:txBody>
                        <a:bodyPr/>
                        <a:lstStyle/>
                        <a:p>
                          <a:pPr algn="ctr"/>
                          <a:r>
                            <a:rPr lang="en-US" sz="1600" b="0" dirty="0">
                              <a:solidFill>
                                <a:schemeClr val="tx1"/>
                              </a:solidFill>
                            </a:rPr>
                            <a:t>0</a:t>
                          </a:r>
                        </a:p>
                      </a:txBody>
                      <a:tcPr/>
                    </a:tc>
                    <a:tc>
                      <a:txBody>
                        <a:bodyPr/>
                        <a:lstStyle/>
                        <a:p>
                          <a:endParaRPr lang="en-US"/>
                        </a:p>
                      </a:txBody>
                      <a:tcPr>
                        <a:blipFill>
                          <a:blip r:embed="rId4"/>
                          <a:stretch>
                            <a:fillRect l="-178919" t="-515385" r="-1081" b="-330769"/>
                          </a:stretch>
                        </a:blipFill>
                      </a:tcPr>
                    </a:tc>
                    <a:extLst>
                      <a:ext uri="{0D108BD9-81ED-4DB2-BD59-A6C34878D82A}">
                        <a16:rowId xmlns:a16="http://schemas.microsoft.com/office/drawing/2014/main" val="1472130258"/>
                      </a:ext>
                    </a:extLst>
                  </a:tr>
                  <a:tr h="335280">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pPr algn="ctr"/>
                          <a:r>
                            <a:rPr lang="en-US" sz="1600" b="1" dirty="0">
                              <a:solidFill>
                                <a:schemeClr val="tx1"/>
                              </a:solidFill>
                            </a:rPr>
                            <a:t>0</a:t>
                          </a:r>
                        </a:p>
                      </a:txBody>
                      <a:tcPr>
                        <a:solidFill>
                          <a:schemeClr val="accent6">
                            <a:lumMod val="60000"/>
                            <a:lumOff val="40000"/>
                          </a:schemeClr>
                        </a:solidFill>
                      </a:tcPr>
                    </a:tc>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endParaRPr lang="en-US"/>
                        </a:p>
                      </a:txBody>
                      <a:tcPr>
                        <a:blipFill>
                          <a:blip r:embed="rId4"/>
                          <a:stretch>
                            <a:fillRect l="-178919" t="-592593" r="-1081" b="-218519"/>
                          </a:stretch>
                        </a:blipFill>
                      </a:tcPr>
                    </a:tc>
                    <a:extLst>
                      <a:ext uri="{0D108BD9-81ED-4DB2-BD59-A6C34878D82A}">
                        <a16:rowId xmlns:a16="http://schemas.microsoft.com/office/drawing/2014/main" val="1838910750"/>
                      </a:ext>
                    </a:extLst>
                  </a:tr>
                  <a:tr h="335280">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pPr algn="ctr"/>
                          <a:r>
                            <a:rPr lang="en-US" sz="1600" b="1" dirty="0">
                              <a:solidFill>
                                <a:schemeClr val="tx1"/>
                              </a:solidFill>
                            </a:rPr>
                            <a:t>0</a:t>
                          </a:r>
                        </a:p>
                      </a:txBody>
                      <a:tcPr>
                        <a:solidFill>
                          <a:schemeClr val="accent6">
                            <a:lumMod val="60000"/>
                            <a:lumOff val="40000"/>
                          </a:schemeClr>
                        </a:solidFill>
                      </a:tcPr>
                    </a:tc>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endParaRPr lang="en-US"/>
                        </a:p>
                      </a:txBody>
                      <a:tcPr>
                        <a:blipFill>
                          <a:blip r:embed="rId4"/>
                          <a:stretch>
                            <a:fillRect l="-178919" t="-719231" r="-1081" b="-126923"/>
                          </a:stretch>
                        </a:blipFill>
                      </a:tcPr>
                    </a:tc>
                    <a:extLst>
                      <a:ext uri="{0D108BD9-81ED-4DB2-BD59-A6C34878D82A}">
                        <a16:rowId xmlns:a16="http://schemas.microsoft.com/office/drawing/2014/main" val="3298726595"/>
                      </a:ext>
                    </a:extLst>
                  </a:tr>
                  <a:tr h="335280">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endParaRPr lang="en-US"/>
                        </a:p>
                      </a:txBody>
                      <a:tcPr>
                        <a:blipFill>
                          <a:blip r:embed="rId4"/>
                          <a:stretch>
                            <a:fillRect l="-178919" t="-788889" r="-1081" b="-22222"/>
                          </a:stretch>
                        </a:blipFill>
                      </a:tcPr>
                    </a:tc>
                    <a:extLst>
                      <a:ext uri="{0D108BD9-81ED-4DB2-BD59-A6C34878D82A}">
                        <a16:rowId xmlns:a16="http://schemas.microsoft.com/office/drawing/2014/main" val="831370525"/>
                      </a:ext>
                    </a:extLst>
                  </a:tr>
                </a:tbl>
              </a:graphicData>
            </a:graphic>
          </p:graphicFrame>
        </mc:Fallback>
      </mc:AlternateContent>
    </p:spTree>
    <p:extLst>
      <p:ext uri="{BB962C8B-B14F-4D97-AF65-F5344CB8AC3E}">
        <p14:creationId xmlns:p14="http://schemas.microsoft.com/office/powerpoint/2010/main" val="70969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E3D9C-FCB0-8E95-9E00-1BC736433EE6}"/>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1773CAA8-F9C2-2344-0799-54BA2808735E}"/>
                  </a:ext>
                </a:extLst>
              </p:cNvPr>
              <p:cNvSpPr>
                <a:spLocks noGrp="1"/>
              </p:cNvSpPr>
              <p:nvPr>
                <p:ph idx="1"/>
              </p:nvPr>
            </p:nvSpPr>
            <p:spPr>
              <a:xfrm>
                <a:off x="612646" y="1377549"/>
                <a:ext cx="10653578" cy="3888514"/>
              </a:xfrm>
            </p:spPr>
            <p:txBody>
              <a:bodyPr vert="horz" lIns="91440" tIns="45720" rIns="91440" bIns="45720" rtlCol="0">
                <a:noAutofit/>
              </a:bodyPr>
              <a:lstStyle/>
              <a:p>
                <a:pPr marL="0" indent="0">
                  <a:lnSpc>
                    <a:spcPct val="110000"/>
                  </a:lnSpc>
                  <a:buNone/>
                </a:pPr>
                <a:r>
                  <a:rPr lang="en-US" dirty="0"/>
                  <a:t>ODD(</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𝑋</m:t>
                        </m:r>
                      </m:e>
                      <m:sub>
                        <m:r>
                          <a:rPr lang="en-US" i="1" dirty="0">
                            <a:latin typeface="Cambria Math" panose="02040503050406030204" pitchFamily="18" charset="0"/>
                          </a:rPr>
                          <m:t>1</m:t>
                        </m:r>
                      </m:sub>
                    </m:sSub>
                    <m:r>
                      <a:rPr lang="en-US" i="1" dirty="0">
                        <a:latin typeface="Cambria Math" panose="02040503050406030204" pitchFamily="18" charset="0"/>
                      </a:rPr>
                      <m:t>, </m:t>
                    </m:r>
                    <m:sSub>
                      <m:sSubPr>
                        <m:ctrlPr>
                          <a:rPr lang="en-US" i="1" dirty="0">
                            <a:latin typeface="Cambria Math" panose="02040503050406030204" pitchFamily="18" charset="0"/>
                          </a:rPr>
                        </m:ctrlPr>
                      </m:sSubPr>
                      <m:e>
                        <m:r>
                          <a:rPr lang="en-US" i="1" dirty="0">
                            <a:latin typeface="Cambria Math" panose="02040503050406030204" pitchFamily="18" charset="0"/>
                          </a:rPr>
                          <m:t>𝑋</m:t>
                        </m:r>
                      </m:e>
                      <m:sub>
                        <m:r>
                          <a:rPr lang="en-US" i="1" dirty="0">
                            <a:latin typeface="Cambria Math" panose="02040503050406030204" pitchFamily="18" charset="0"/>
                          </a:rPr>
                          <m:t>2</m:t>
                        </m:r>
                      </m:sub>
                    </m:sSub>
                    <m:r>
                      <a:rPr lang="en-US" i="1" dirty="0">
                        <a:latin typeface="Cambria Math" panose="02040503050406030204" pitchFamily="18" charset="0"/>
                      </a:rPr>
                      <m:t>, …,</m:t>
                    </m:r>
                    <m:sSub>
                      <m:sSubPr>
                        <m:ctrlPr>
                          <a:rPr lang="en-US" i="1" dirty="0" err="1">
                            <a:latin typeface="Cambria Math" panose="02040503050406030204" pitchFamily="18" charset="0"/>
                          </a:rPr>
                        </m:ctrlPr>
                      </m:sSubPr>
                      <m:e>
                        <m:r>
                          <a:rPr lang="en-US" i="1" dirty="0" err="1">
                            <a:latin typeface="Cambria Math" panose="02040503050406030204" pitchFamily="18" charset="0"/>
                          </a:rPr>
                          <m:t>𝑋</m:t>
                        </m:r>
                      </m:e>
                      <m:sub>
                        <m:r>
                          <a:rPr lang="en-US" i="1" dirty="0" err="1">
                            <a:latin typeface="Cambria Math" panose="02040503050406030204" pitchFamily="18" charset="0"/>
                          </a:rPr>
                          <m:t>𝑛</m:t>
                        </m:r>
                      </m:sub>
                    </m:sSub>
                  </m:oMath>
                </a14:m>
                <a:r>
                  <a:rPr lang="en-US" dirty="0"/>
                  <a:t>) = 1 if an odd number of arguments is 1, 0 otherwise</a:t>
                </a:r>
              </a:p>
              <a:p>
                <a:pPr marL="0" indent="0">
                  <a:lnSpc>
                    <a:spcPct val="110000"/>
                  </a:lnSpc>
                  <a:buNone/>
                </a:pPr>
                <a:br>
                  <a:rPr lang="en-US" dirty="0"/>
                </a:br>
                <a:br>
                  <a:rPr lang="en-US" dirty="0"/>
                </a:br>
                <a:br>
                  <a:rPr lang="en-US" dirty="0"/>
                </a:br>
                <a:br>
                  <a:rPr lang="en-US" dirty="0"/>
                </a:br>
                <a:br>
                  <a:rPr lang="en-US" dirty="0"/>
                </a:br>
                <a:br>
                  <a:rPr lang="en-US" dirty="0"/>
                </a:br>
                <a:br>
                  <a:rPr lang="en-US" dirty="0"/>
                </a:br>
                <a:br>
                  <a:rPr lang="en-US" dirty="0"/>
                </a:br>
                <a:endParaRPr lang="en-US" dirty="0"/>
              </a:p>
            </p:txBody>
          </p:sp>
        </mc:Choice>
        <mc:Fallback>
          <p:sp>
            <p:nvSpPr>
              <p:cNvPr id="3" name="Content Placeholder 2">
                <a:extLst>
                  <a:ext uri="{FF2B5EF4-FFF2-40B4-BE49-F238E27FC236}">
                    <a16:creationId xmlns:a16="http://schemas.microsoft.com/office/drawing/2014/main" id="{1773CAA8-F9C2-2344-0799-54BA2808735E}"/>
                  </a:ext>
                </a:extLst>
              </p:cNvPr>
              <p:cNvSpPr>
                <a:spLocks noGrp="1" noRot="1" noChangeAspect="1" noMove="1" noResize="1" noEditPoints="1" noAdjustHandles="1" noChangeArrowheads="1" noChangeShapeType="1" noTextEdit="1"/>
              </p:cNvSpPr>
              <p:nvPr>
                <p:ph idx="1"/>
              </p:nvPr>
            </p:nvSpPr>
            <p:spPr>
              <a:xfrm>
                <a:off x="612646" y="1377549"/>
                <a:ext cx="10653578" cy="3888514"/>
              </a:xfrm>
              <a:blipFill>
                <a:blip r:embed="rId3"/>
                <a:stretch>
                  <a:fillRect l="-595" t="-326"/>
                </a:stretch>
              </a:blipFill>
            </p:spPr>
            <p:txBody>
              <a:bodyPr/>
              <a:lstStyle/>
              <a:p>
                <a:r>
                  <a:rPr lang="en-US">
                    <a:noFill/>
                  </a:rPr>
                  <a:t> </a:t>
                </a:r>
              </a:p>
            </p:txBody>
          </p:sp>
        </mc:Fallback>
      </mc:AlternateContent>
      <p:sp>
        <p:nvSpPr>
          <p:cNvPr id="10" name="Title 1">
            <a:extLst>
              <a:ext uri="{FF2B5EF4-FFF2-40B4-BE49-F238E27FC236}">
                <a16:creationId xmlns:a16="http://schemas.microsoft.com/office/drawing/2014/main" id="{8CE51E72-6D83-0723-774A-6D4DA22C9F44}"/>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dirty="0"/>
              <a:t>PRACTICE TIME - ODD function using DNF</a:t>
            </a:r>
            <a:endParaRPr lang="en-US" b="1" kern="1200" dirty="0">
              <a:solidFill>
                <a:schemeClr val="tx1"/>
              </a:solidFill>
              <a:latin typeface="+mj-lt"/>
              <a:ea typeface="+mj-ea"/>
              <a:cs typeface="+mj-cs"/>
            </a:endParaRPr>
          </a:p>
        </p:txBody>
      </p:sp>
      <p:sp>
        <p:nvSpPr>
          <p:cNvPr id="11" name="Slide Number Placeholder 10">
            <a:extLst>
              <a:ext uri="{FF2B5EF4-FFF2-40B4-BE49-F238E27FC236}">
                <a16:creationId xmlns:a16="http://schemas.microsoft.com/office/drawing/2014/main" id="{12EEDBB1-DED9-71F0-6C0B-F2181051696F}"/>
              </a:ext>
            </a:extLst>
          </p:cNvPr>
          <p:cNvSpPr>
            <a:spLocks noGrp="1"/>
          </p:cNvSpPr>
          <p:nvPr>
            <p:ph type="sldNum" sz="quarter" idx="12"/>
          </p:nvPr>
        </p:nvSpPr>
        <p:spPr/>
        <p:txBody>
          <a:bodyPr/>
          <a:lstStyle/>
          <a:p>
            <a:fld id="{CC057153-B650-4DEB-B370-79DDCFDCE934}" type="slidenum">
              <a:rPr lang="en-US" smtClean="0"/>
              <a:t>39</a:t>
            </a:fld>
            <a:endParaRPr lang="en-US"/>
          </a:p>
        </p:txBody>
      </p:sp>
      <mc:AlternateContent xmlns:mc="http://schemas.openxmlformats.org/markup-compatibility/2006">
        <mc:Choice xmlns:a14="http://schemas.microsoft.com/office/drawing/2010/main" Requires="a14">
          <p:graphicFrame>
            <p:nvGraphicFramePr>
              <p:cNvPr id="4" name="Table 3">
                <a:extLst>
                  <a:ext uri="{FF2B5EF4-FFF2-40B4-BE49-F238E27FC236}">
                    <a16:creationId xmlns:a16="http://schemas.microsoft.com/office/drawing/2014/main" id="{89D434DC-A2D0-01AB-B739-944E85E94921}"/>
                  </a:ext>
                </a:extLst>
              </p:cNvPr>
              <p:cNvGraphicFramePr>
                <a:graphicFrameLocks noGrp="1"/>
              </p:cNvGraphicFramePr>
              <p:nvPr>
                <p:extLst>
                  <p:ext uri="{D42A27DB-BD31-4B8C-83A1-F6EECF244321}">
                    <p14:modId xmlns:p14="http://schemas.microsoft.com/office/powerpoint/2010/main" val="1718645968"/>
                  </p:ext>
                </p:extLst>
              </p:nvPr>
            </p:nvGraphicFramePr>
            <p:xfrm>
              <a:off x="925776" y="2021718"/>
              <a:ext cx="10102110" cy="3566160"/>
            </p:xfrm>
            <a:graphic>
              <a:graphicData uri="http://schemas.openxmlformats.org/drawingml/2006/table">
                <a:tbl>
                  <a:tblPr firstRow="1" bandRow="1">
                    <a:tableStyleId>{00A15C55-8517-42AA-B614-E9B94910E393}</a:tableStyleId>
                  </a:tblPr>
                  <a:tblGrid>
                    <a:gridCol w="1442851">
                      <a:extLst>
                        <a:ext uri="{9D8B030D-6E8A-4147-A177-3AD203B41FA5}">
                          <a16:colId xmlns:a16="http://schemas.microsoft.com/office/drawing/2014/main" val="1396284860"/>
                        </a:ext>
                      </a:extLst>
                    </a:gridCol>
                    <a:gridCol w="1553378">
                      <a:extLst>
                        <a:ext uri="{9D8B030D-6E8A-4147-A177-3AD203B41FA5}">
                          <a16:colId xmlns:a16="http://schemas.microsoft.com/office/drawing/2014/main" val="2466899368"/>
                        </a:ext>
                      </a:extLst>
                    </a:gridCol>
                    <a:gridCol w="1839817">
                      <a:extLst>
                        <a:ext uri="{9D8B030D-6E8A-4147-A177-3AD203B41FA5}">
                          <a16:colId xmlns:a16="http://schemas.microsoft.com/office/drawing/2014/main" val="1472037275"/>
                        </a:ext>
                      </a:extLst>
                    </a:gridCol>
                    <a:gridCol w="2478795">
                      <a:extLst>
                        <a:ext uri="{9D8B030D-6E8A-4147-A177-3AD203B41FA5}">
                          <a16:colId xmlns:a16="http://schemas.microsoft.com/office/drawing/2014/main" val="433868249"/>
                        </a:ext>
                      </a:extLst>
                    </a:gridCol>
                    <a:gridCol w="2787269">
                      <a:extLst>
                        <a:ext uri="{9D8B030D-6E8A-4147-A177-3AD203B41FA5}">
                          <a16:colId xmlns:a16="http://schemas.microsoft.com/office/drawing/2014/main" val="3065037031"/>
                        </a:ext>
                      </a:extLst>
                    </a:gridCol>
                  </a:tblGrid>
                  <a:tr h="310116">
                    <a:tc>
                      <a:txBody>
                        <a:bodyPr/>
                        <a:lstStyle/>
                        <a:p>
                          <a:pPr algn="ctr"/>
                          <a:r>
                            <a:rPr lang="en-US" sz="2000" dirty="0"/>
                            <a:t>X</a:t>
                          </a:r>
                        </a:p>
                      </a:txBody>
                      <a:tcPr/>
                    </a:tc>
                    <a:tc>
                      <a:txBody>
                        <a:bodyPr/>
                        <a:lstStyle/>
                        <a:p>
                          <a:pPr algn="ctr"/>
                          <a:r>
                            <a:rPr lang="en-US" sz="2000" dirty="0"/>
                            <a:t>Y</a:t>
                          </a:r>
                        </a:p>
                      </a:txBody>
                      <a:tcPr/>
                    </a:tc>
                    <a:tc>
                      <a:txBody>
                        <a:bodyPr/>
                        <a:lstStyle/>
                        <a:p>
                          <a:pPr algn="ctr"/>
                          <a:r>
                            <a:rPr lang="en-US" sz="2000" dirty="0"/>
                            <a:t>Z</a:t>
                          </a:r>
                        </a:p>
                      </a:txBody>
                      <a:tcPr/>
                    </a:tc>
                    <a:tc>
                      <a:txBody>
                        <a:bodyPr/>
                        <a:lstStyle/>
                        <a:p>
                          <a:pPr algn="ctr"/>
                          <a:r>
                            <a:rPr lang="en-US" sz="2000" dirty="0"/>
                            <a:t>ODD(X,Y,Z)</a:t>
                          </a:r>
                          <a:endParaRPr lang="en-US" sz="2000" dirty="0">
                            <a:latin typeface="Neue Haas Grotesk Text Pro" panose="020B0504020202020204" pitchFamily="34" charset="77"/>
                          </a:endParaRPr>
                        </a:p>
                      </a:txBody>
                      <a:tcPr/>
                    </a:tc>
                    <a:tc>
                      <a:txBody>
                        <a:bodyPr/>
                        <a:lstStyle/>
                        <a:p>
                          <a:pPr algn="ctr"/>
                          <a:r>
                            <a:rPr lang="en-US" sz="2000" dirty="0" err="1"/>
                            <a:t>Minterm</a:t>
                          </a:r>
                          <a:endParaRPr lang="en-US" sz="2000" dirty="0">
                            <a:latin typeface="Neue Haas Grotesk Text Pro" panose="020B0504020202020204" pitchFamily="34" charset="77"/>
                            <a:ea typeface="Cambria Math" panose="02040503050406030204" pitchFamily="18" charset="0"/>
                          </a:endParaRPr>
                        </a:p>
                      </a:txBody>
                      <a:tcPr/>
                    </a:tc>
                    <a:extLst>
                      <a:ext uri="{0D108BD9-81ED-4DB2-BD59-A6C34878D82A}">
                        <a16:rowId xmlns:a16="http://schemas.microsoft.com/office/drawing/2014/main" val="2131602632"/>
                      </a:ext>
                    </a:extLst>
                  </a:tr>
                  <a:tr h="310116">
                    <a:tc>
                      <a:txBody>
                        <a:bodyPr/>
                        <a:lstStyle/>
                        <a:p>
                          <a:pPr algn="ctr"/>
                          <a:r>
                            <a:rPr lang="en-US" sz="2000" dirty="0"/>
                            <a:t>0</a:t>
                          </a:r>
                        </a:p>
                      </a:txBody>
                      <a:tcPr/>
                    </a:tc>
                    <a:tc>
                      <a:txBody>
                        <a:bodyPr/>
                        <a:lstStyle/>
                        <a:p>
                          <a:pPr algn="ctr"/>
                          <a:r>
                            <a:rPr lang="en-US" sz="2000" dirty="0"/>
                            <a:t>0</a:t>
                          </a:r>
                        </a:p>
                      </a:txBody>
                      <a:tcPr/>
                    </a:tc>
                    <a:tc>
                      <a:txBody>
                        <a:bodyPr/>
                        <a:lstStyle/>
                        <a:p>
                          <a:pPr algn="ctr"/>
                          <a:r>
                            <a:rPr lang="en-US" sz="2000" dirty="0"/>
                            <a:t>0</a:t>
                          </a:r>
                        </a:p>
                      </a:txBody>
                      <a:tcPr/>
                    </a:tc>
                    <a:tc>
                      <a:txBody>
                        <a:bodyPr/>
                        <a:lstStyle/>
                        <a:p>
                          <a:pPr algn="ctr"/>
                          <a:r>
                            <a:rPr lang="en-US" sz="2000" dirty="0"/>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𝑚</m:t>
                                    </m:r>
                                  </m:e>
                                  <m:sub>
                                    <m:r>
                                      <a:rPr lang="en-US" sz="2000" b="0" smtClean="0">
                                        <a:solidFill>
                                          <a:schemeClr val="tx1"/>
                                        </a:solidFill>
                                        <a:latin typeface="Cambria Math" panose="02040503050406030204" pitchFamily="18" charset="0"/>
                                      </a:rPr>
                                      <m:t>0</m:t>
                                    </m:r>
                                  </m:sub>
                                </m:sSub>
                                <m:r>
                                  <a:rPr lang="en-US" sz="2000" b="0" smtClean="0">
                                    <a:solidFill>
                                      <a:schemeClr val="tx1"/>
                                    </a:solidFill>
                                    <a:latin typeface="Cambria Math" panose="02040503050406030204" pitchFamily="18" charset="0"/>
                                  </a:rPr>
                                  <m:t>=</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614114445"/>
                      </a:ext>
                    </a:extLst>
                  </a:tr>
                  <a:tr h="310116">
                    <a:tc>
                      <a:txBody>
                        <a:bodyPr/>
                        <a:lstStyle/>
                        <a:p>
                          <a:pPr algn="ctr"/>
                          <a:r>
                            <a:rPr lang="en-US" sz="2000" dirty="0"/>
                            <a:t>0</a:t>
                          </a:r>
                        </a:p>
                      </a:txBody>
                      <a:tcPr/>
                    </a:tc>
                    <a:tc>
                      <a:txBody>
                        <a:bodyPr/>
                        <a:lstStyle/>
                        <a:p>
                          <a:pPr algn="ctr"/>
                          <a:r>
                            <a:rPr lang="en-US" sz="2000" dirty="0"/>
                            <a:t>0</a:t>
                          </a:r>
                        </a:p>
                      </a:txBody>
                      <a:tcPr/>
                    </a:tc>
                    <a:tc>
                      <a:txBody>
                        <a:bodyPr/>
                        <a:lstStyle/>
                        <a:p>
                          <a:pPr algn="ctr"/>
                          <a:r>
                            <a:rPr lang="en-US" sz="2000" dirty="0"/>
                            <a:t>1</a:t>
                          </a:r>
                        </a:p>
                      </a:txBody>
                      <a:tcPr/>
                    </a:tc>
                    <a:tc>
                      <a:txBody>
                        <a:bodyPr/>
                        <a:lstStyle/>
                        <a:p>
                          <a:pPr algn="ctr"/>
                          <a:r>
                            <a:rPr lang="en-US" sz="2000" dirty="0"/>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𝑚</m:t>
                                    </m:r>
                                  </m:e>
                                  <m:sub>
                                    <m:r>
                                      <a:rPr lang="en-US" sz="2000" b="0" smtClean="0">
                                        <a:solidFill>
                                          <a:schemeClr val="tx1"/>
                                        </a:solidFill>
                                        <a:latin typeface="Cambria Math" panose="02040503050406030204" pitchFamily="18" charset="0"/>
                                      </a:rPr>
                                      <m:t>1</m:t>
                                    </m:r>
                                  </m:sub>
                                </m:sSub>
                                <m:r>
                                  <a:rPr lang="en-US" sz="2000" b="0" smtClean="0">
                                    <a:solidFill>
                                      <a:schemeClr val="tx1"/>
                                    </a:solidFill>
                                    <a:latin typeface="Cambria Math" panose="02040503050406030204" pitchFamily="18" charset="0"/>
                                  </a:rPr>
                                  <m:t>=</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3063228719"/>
                      </a:ext>
                    </a:extLst>
                  </a:tr>
                  <a:tr h="310116">
                    <a:tc>
                      <a:txBody>
                        <a:bodyPr/>
                        <a:lstStyle/>
                        <a:p>
                          <a:pPr algn="ctr"/>
                          <a:r>
                            <a:rPr lang="en-US" sz="2000" dirty="0"/>
                            <a:t>0</a:t>
                          </a:r>
                        </a:p>
                      </a:txBody>
                      <a:tcPr/>
                    </a:tc>
                    <a:tc>
                      <a:txBody>
                        <a:bodyPr/>
                        <a:lstStyle/>
                        <a:p>
                          <a:pPr algn="ctr"/>
                          <a:r>
                            <a:rPr lang="en-US" sz="2000" dirty="0"/>
                            <a:t>1</a:t>
                          </a:r>
                        </a:p>
                      </a:txBody>
                      <a:tcPr/>
                    </a:tc>
                    <a:tc>
                      <a:txBody>
                        <a:bodyPr/>
                        <a:lstStyle/>
                        <a:p>
                          <a:pPr algn="ctr"/>
                          <a:r>
                            <a:rPr lang="en-US" sz="2000" dirty="0"/>
                            <a:t>0</a:t>
                          </a:r>
                        </a:p>
                      </a:txBody>
                      <a:tcPr/>
                    </a:tc>
                    <a:tc>
                      <a:txBody>
                        <a:bodyPr/>
                        <a:lstStyle/>
                        <a:p>
                          <a:pPr algn="ctr"/>
                          <a:r>
                            <a:rPr lang="en-US" sz="2000" dirty="0"/>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𝑚</m:t>
                                    </m:r>
                                  </m:e>
                                  <m:sub>
                                    <m:r>
                                      <a:rPr lang="en-US" sz="2000" b="0" smtClean="0">
                                        <a:solidFill>
                                          <a:schemeClr val="tx1"/>
                                        </a:solidFill>
                                        <a:latin typeface="Cambria Math" panose="02040503050406030204" pitchFamily="18" charset="0"/>
                                      </a:rPr>
                                      <m:t>2</m:t>
                                    </m:r>
                                  </m:sub>
                                </m:sSub>
                                <m:r>
                                  <a:rPr lang="en-US" sz="2000" b="0" smtClean="0">
                                    <a:solidFill>
                                      <a:schemeClr val="tx1"/>
                                    </a:solidFill>
                                    <a:latin typeface="Cambria Math" panose="02040503050406030204" pitchFamily="18" charset="0"/>
                                  </a:rPr>
                                  <m:t>=</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068365532"/>
                      </a:ext>
                    </a:extLst>
                  </a:tr>
                  <a:tr h="310116">
                    <a:tc>
                      <a:txBody>
                        <a:bodyPr/>
                        <a:lstStyle/>
                        <a:p>
                          <a:pPr algn="ctr"/>
                          <a:r>
                            <a:rPr lang="en-US" sz="2000" dirty="0"/>
                            <a:t>0</a:t>
                          </a:r>
                        </a:p>
                      </a:txBody>
                      <a:tcPr/>
                    </a:tc>
                    <a:tc>
                      <a:txBody>
                        <a:bodyPr/>
                        <a:lstStyle/>
                        <a:p>
                          <a:pPr algn="ctr"/>
                          <a:r>
                            <a:rPr lang="en-US" sz="2000" dirty="0"/>
                            <a:t>1</a:t>
                          </a:r>
                        </a:p>
                      </a:txBody>
                      <a:tcPr/>
                    </a:tc>
                    <a:tc>
                      <a:txBody>
                        <a:bodyPr/>
                        <a:lstStyle/>
                        <a:p>
                          <a:pPr algn="ctr"/>
                          <a:r>
                            <a:rPr lang="en-US" sz="2000" dirty="0"/>
                            <a:t>1</a:t>
                          </a:r>
                        </a:p>
                      </a:txBody>
                      <a:tcPr/>
                    </a:tc>
                    <a:tc>
                      <a:txBody>
                        <a:bodyPr/>
                        <a:lstStyle/>
                        <a:p>
                          <a:pPr algn="ctr"/>
                          <a:r>
                            <a:rPr lang="en-US" sz="2000" dirty="0"/>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𝑚</m:t>
                                    </m:r>
                                  </m:e>
                                  <m:sub>
                                    <m:r>
                                      <a:rPr lang="en-US" sz="2000" b="0" smtClean="0">
                                        <a:solidFill>
                                          <a:schemeClr val="tx1"/>
                                        </a:solidFill>
                                        <a:latin typeface="Cambria Math" panose="02040503050406030204" pitchFamily="18" charset="0"/>
                                      </a:rPr>
                                      <m:t>3</m:t>
                                    </m:r>
                                  </m:sub>
                                </m:sSub>
                                <m:r>
                                  <a:rPr lang="en-US" sz="2000" b="0" smtClean="0">
                                    <a:solidFill>
                                      <a:schemeClr val="tx1"/>
                                    </a:solidFill>
                                    <a:latin typeface="Cambria Math" panose="02040503050406030204" pitchFamily="18" charset="0"/>
                                  </a:rPr>
                                  <m:t>=</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316670216"/>
                      </a:ext>
                    </a:extLst>
                  </a:tr>
                  <a:tr h="310116">
                    <a:tc>
                      <a:txBody>
                        <a:bodyPr/>
                        <a:lstStyle/>
                        <a:p>
                          <a:pPr algn="ctr"/>
                          <a:r>
                            <a:rPr lang="en-US" sz="2000" dirty="0"/>
                            <a:t>1</a:t>
                          </a:r>
                        </a:p>
                      </a:txBody>
                      <a:tcPr/>
                    </a:tc>
                    <a:tc>
                      <a:txBody>
                        <a:bodyPr/>
                        <a:lstStyle/>
                        <a:p>
                          <a:pPr algn="ctr"/>
                          <a:r>
                            <a:rPr lang="en-US" sz="2000" dirty="0"/>
                            <a:t>0</a:t>
                          </a:r>
                        </a:p>
                      </a:txBody>
                      <a:tcPr/>
                    </a:tc>
                    <a:tc>
                      <a:txBody>
                        <a:bodyPr/>
                        <a:lstStyle/>
                        <a:p>
                          <a:pPr algn="ctr"/>
                          <a:r>
                            <a:rPr lang="en-US" sz="2000" dirty="0"/>
                            <a:t>0</a:t>
                          </a:r>
                        </a:p>
                      </a:txBody>
                      <a:tcPr/>
                    </a:tc>
                    <a:tc>
                      <a:txBody>
                        <a:bodyPr/>
                        <a:lstStyle/>
                        <a:p>
                          <a:pPr algn="ctr"/>
                          <a:r>
                            <a:rPr lang="en-US" sz="2000" dirty="0"/>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𝑚</m:t>
                                  </m:r>
                                </m:e>
                                <m:sub>
                                  <m:r>
                                    <a:rPr lang="en-US" sz="2000" b="0" smtClean="0">
                                      <a:solidFill>
                                        <a:schemeClr val="tx1"/>
                                      </a:solidFill>
                                      <a:latin typeface="Cambria Math" panose="02040503050406030204" pitchFamily="18" charset="0"/>
                                    </a:rPr>
                                    <m:t>4</m:t>
                                  </m:r>
                                </m:sub>
                              </m:sSub>
                            </m:oMath>
                          </a14:m>
                          <a:r>
                            <a:rPr lang="en-US" sz="2000" dirty="0">
                              <a:solidFill>
                                <a:schemeClr val="tx1"/>
                              </a:solidFill>
                              <a:latin typeface="Cambria Math" panose="02040503050406030204" pitchFamily="18" charset="0"/>
                              <a:ea typeface="Cambria Math" panose="02040503050406030204" pitchFamily="18" charset="0"/>
                            </a:rPr>
                            <a:t> =</a:t>
                          </a:r>
                        </a:p>
                      </a:txBody>
                      <a:tcPr/>
                    </a:tc>
                    <a:extLst>
                      <a:ext uri="{0D108BD9-81ED-4DB2-BD59-A6C34878D82A}">
                        <a16:rowId xmlns:a16="http://schemas.microsoft.com/office/drawing/2014/main" val="1472130258"/>
                      </a:ext>
                    </a:extLst>
                  </a:tr>
                  <a:tr h="310116">
                    <a:tc>
                      <a:txBody>
                        <a:bodyPr/>
                        <a:lstStyle/>
                        <a:p>
                          <a:pPr algn="ctr"/>
                          <a:r>
                            <a:rPr lang="en-US" sz="2000" dirty="0"/>
                            <a:t>1</a:t>
                          </a:r>
                        </a:p>
                      </a:txBody>
                      <a:tcPr/>
                    </a:tc>
                    <a:tc>
                      <a:txBody>
                        <a:bodyPr/>
                        <a:lstStyle/>
                        <a:p>
                          <a:pPr algn="ctr"/>
                          <a:r>
                            <a:rPr lang="en-US" sz="2000" dirty="0"/>
                            <a:t>0</a:t>
                          </a:r>
                        </a:p>
                      </a:txBody>
                      <a:tcPr/>
                    </a:tc>
                    <a:tc>
                      <a:txBody>
                        <a:bodyPr/>
                        <a:lstStyle/>
                        <a:p>
                          <a:pPr algn="ctr"/>
                          <a:r>
                            <a:rPr lang="en-US" sz="2000" dirty="0"/>
                            <a:t>1</a:t>
                          </a:r>
                        </a:p>
                      </a:txBody>
                      <a:tcPr/>
                    </a:tc>
                    <a:tc>
                      <a:txBody>
                        <a:bodyPr/>
                        <a:lstStyle/>
                        <a:p>
                          <a:pPr algn="ctr"/>
                          <a:r>
                            <a:rPr lang="en-US" sz="2000" dirty="0"/>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𝑚</m:t>
                                    </m:r>
                                  </m:e>
                                  <m:sub>
                                    <m:r>
                                      <a:rPr lang="en-US" sz="2000" b="0" smtClean="0">
                                        <a:solidFill>
                                          <a:schemeClr val="tx1"/>
                                        </a:solidFill>
                                        <a:latin typeface="Cambria Math" panose="02040503050406030204" pitchFamily="18" charset="0"/>
                                      </a:rPr>
                                      <m:t>5</m:t>
                                    </m:r>
                                  </m:sub>
                                </m:sSub>
                                <m:r>
                                  <a:rPr lang="en-US" sz="2000" b="0" smtClean="0">
                                    <a:solidFill>
                                      <a:schemeClr val="tx1"/>
                                    </a:solidFill>
                                    <a:latin typeface="Cambria Math" panose="02040503050406030204" pitchFamily="18" charset="0"/>
                                  </a:rPr>
                                  <m:t>=</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838910750"/>
                      </a:ext>
                    </a:extLst>
                  </a:tr>
                  <a:tr h="310116">
                    <a:tc>
                      <a:txBody>
                        <a:bodyPr/>
                        <a:lstStyle/>
                        <a:p>
                          <a:pPr algn="ctr"/>
                          <a:r>
                            <a:rPr lang="en-US" sz="2000" dirty="0"/>
                            <a:t>1</a:t>
                          </a:r>
                        </a:p>
                      </a:txBody>
                      <a:tcPr/>
                    </a:tc>
                    <a:tc>
                      <a:txBody>
                        <a:bodyPr/>
                        <a:lstStyle/>
                        <a:p>
                          <a:pPr algn="ctr"/>
                          <a:r>
                            <a:rPr lang="en-US" sz="2000" dirty="0"/>
                            <a:t>1</a:t>
                          </a:r>
                        </a:p>
                      </a:txBody>
                      <a:tcPr/>
                    </a:tc>
                    <a:tc>
                      <a:txBody>
                        <a:bodyPr/>
                        <a:lstStyle/>
                        <a:p>
                          <a:pPr algn="ctr"/>
                          <a:r>
                            <a:rPr lang="en-US" sz="2000" dirty="0"/>
                            <a:t>0</a:t>
                          </a:r>
                        </a:p>
                      </a:txBody>
                      <a:tcPr/>
                    </a:tc>
                    <a:tc>
                      <a:txBody>
                        <a:bodyPr/>
                        <a:lstStyle/>
                        <a:p>
                          <a:pPr algn="ctr"/>
                          <a:r>
                            <a:rPr lang="en-US" sz="2000" dirty="0"/>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𝑚</m:t>
                                    </m:r>
                                  </m:e>
                                  <m:sub>
                                    <m:r>
                                      <a:rPr lang="en-US" sz="2000" b="0" smtClean="0">
                                        <a:solidFill>
                                          <a:schemeClr val="tx1"/>
                                        </a:solidFill>
                                        <a:latin typeface="Cambria Math" panose="02040503050406030204" pitchFamily="18" charset="0"/>
                                      </a:rPr>
                                      <m:t>6</m:t>
                                    </m:r>
                                  </m:sub>
                                </m:sSub>
                                <m:r>
                                  <a:rPr lang="en-US" sz="2000" b="0" smtClean="0">
                                    <a:solidFill>
                                      <a:schemeClr val="tx1"/>
                                    </a:solidFill>
                                    <a:latin typeface="Cambria Math" panose="02040503050406030204" pitchFamily="18" charset="0"/>
                                  </a:rPr>
                                  <m:t>=</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3298726595"/>
                      </a:ext>
                    </a:extLst>
                  </a:tr>
                  <a:tr h="310116">
                    <a:tc>
                      <a:txBody>
                        <a:bodyPr/>
                        <a:lstStyle/>
                        <a:p>
                          <a:pPr algn="ctr"/>
                          <a:r>
                            <a:rPr lang="en-US" sz="2000" dirty="0"/>
                            <a:t>1</a:t>
                          </a:r>
                        </a:p>
                      </a:txBody>
                      <a:tcPr/>
                    </a:tc>
                    <a:tc>
                      <a:txBody>
                        <a:bodyPr/>
                        <a:lstStyle/>
                        <a:p>
                          <a:pPr algn="ctr"/>
                          <a:r>
                            <a:rPr lang="en-US" sz="2000" dirty="0"/>
                            <a:t>1</a:t>
                          </a:r>
                        </a:p>
                      </a:txBody>
                      <a:tcPr/>
                    </a:tc>
                    <a:tc>
                      <a:txBody>
                        <a:bodyPr/>
                        <a:lstStyle/>
                        <a:p>
                          <a:pPr algn="ctr"/>
                          <a:r>
                            <a:rPr lang="en-US" sz="2000" dirty="0"/>
                            <a:t>1</a:t>
                          </a:r>
                        </a:p>
                      </a:txBody>
                      <a:tcPr/>
                    </a:tc>
                    <a:tc>
                      <a:txBody>
                        <a:bodyPr/>
                        <a:lstStyle/>
                        <a:p>
                          <a:pPr algn="ctr"/>
                          <a:r>
                            <a:rPr lang="en-US" sz="2000" dirty="0"/>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𝑚</m:t>
                                    </m:r>
                                  </m:e>
                                  <m:sub>
                                    <m:r>
                                      <a:rPr lang="en-US" sz="2000" b="0" smtClean="0">
                                        <a:solidFill>
                                          <a:schemeClr val="tx1"/>
                                        </a:solidFill>
                                        <a:latin typeface="Cambria Math" panose="02040503050406030204" pitchFamily="18" charset="0"/>
                                      </a:rPr>
                                      <m:t>7</m:t>
                                    </m:r>
                                  </m:sub>
                                </m:sSub>
                                <m:r>
                                  <a:rPr lang="en-US" sz="2000" b="0" smtClean="0">
                                    <a:solidFill>
                                      <a:schemeClr val="tx1"/>
                                    </a:solidFill>
                                    <a:latin typeface="Cambria Math" panose="02040503050406030204" pitchFamily="18" charset="0"/>
                                  </a:rPr>
                                  <m:t>=</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831370525"/>
                      </a:ext>
                    </a:extLst>
                  </a:tr>
                </a:tbl>
              </a:graphicData>
            </a:graphic>
          </p:graphicFrame>
        </mc:Choice>
        <mc:Fallback>
          <p:graphicFrame>
            <p:nvGraphicFramePr>
              <p:cNvPr id="4" name="Table 3">
                <a:extLst>
                  <a:ext uri="{FF2B5EF4-FFF2-40B4-BE49-F238E27FC236}">
                    <a16:creationId xmlns:a16="http://schemas.microsoft.com/office/drawing/2014/main" id="{89D434DC-A2D0-01AB-B739-944E85E94921}"/>
                  </a:ext>
                </a:extLst>
              </p:cNvPr>
              <p:cNvGraphicFramePr>
                <a:graphicFrameLocks noGrp="1"/>
              </p:cNvGraphicFramePr>
              <p:nvPr>
                <p:extLst>
                  <p:ext uri="{D42A27DB-BD31-4B8C-83A1-F6EECF244321}">
                    <p14:modId xmlns:p14="http://schemas.microsoft.com/office/powerpoint/2010/main" val="1718645968"/>
                  </p:ext>
                </p:extLst>
              </p:nvPr>
            </p:nvGraphicFramePr>
            <p:xfrm>
              <a:off x="925776" y="2021718"/>
              <a:ext cx="10102110" cy="3566160"/>
            </p:xfrm>
            <a:graphic>
              <a:graphicData uri="http://schemas.openxmlformats.org/drawingml/2006/table">
                <a:tbl>
                  <a:tblPr firstRow="1" bandRow="1">
                    <a:tableStyleId>{00A15C55-8517-42AA-B614-E9B94910E393}</a:tableStyleId>
                  </a:tblPr>
                  <a:tblGrid>
                    <a:gridCol w="1442851">
                      <a:extLst>
                        <a:ext uri="{9D8B030D-6E8A-4147-A177-3AD203B41FA5}">
                          <a16:colId xmlns:a16="http://schemas.microsoft.com/office/drawing/2014/main" val="1396284860"/>
                        </a:ext>
                      </a:extLst>
                    </a:gridCol>
                    <a:gridCol w="1553378">
                      <a:extLst>
                        <a:ext uri="{9D8B030D-6E8A-4147-A177-3AD203B41FA5}">
                          <a16:colId xmlns:a16="http://schemas.microsoft.com/office/drawing/2014/main" val="2466899368"/>
                        </a:ext>
                      </a:extLst>
                    </a:gridCol>
                    <a:gridCol w="1839817">
                      <a:extLst>
                        <a:ext uri="{9D8B030D-6E8A-4147-A177-3AD203B41FA5}">
                          <a16:colId xmlns:a16="http://schemas.microsoft.com/office/drawing/2014/main" val="1472037275"/>
                        </a:ext>
                      </a:extLst>
                    </a:gridCol>
                    <a:gridCol w="2478795">
                      <a:extLst>
                        <a:ext uri="{9D8B030D-6E8A-4147-A177-3AD203B41FA5}">
                          <a16:colId xmlns:a16="http://schemas.microsoft.com/office/drawing/2014/main" val="433868249"/>
                        </a:ext>
                      </a:extLst>
                    </a:gridCol>
                    <a:gridCol w="2787269">
                      <a:extLst>
                        <a:ext uri="{9D8B030D-6E8A-4147-A177-3AD203B41FA5}">
                          <a16:colId xmlns:a16="http://schemas.microsoft.com/office/drawing/2014/main" val="3065037031"/>
                        </a:ext>
                      </a:extLst>
                    </a:gridCol>
                  </a:tblGrid>
                  <a:tr h="396240">
                    <a:tc>
                      <a:txBody>
                        <a:bodyPr/>
                        <a:lstStyle/>
                        <a:p>
                          <a:pPr algn="ctr"/>
                          <a:r>
                            <a:rPr lang="en-US" sz="2000" dirty="0"/>
                            <a:t>X</a:t>
                          </a:r>
                        </a:p>
                      </a:txBody>
                      <a:tcPr/>
                    </a:tc>
                    <a:tc>
                      <a:txBody>
                        <a:bodyPr/>
                        <a:lstStyle/>
                        <a:p>
                          <a:pPr algn="ctr"/>
                          <a:r>
                            <a:rPr lang="en-US" sz="2000" dirty="0"/>
                            <a:t>Y</a:t>
                          </a:r>
                        </a:p>
                      </a:txBody>
                      <a:tcPr/>
                    </a:tc>
                    <a:tc>
                      <a:txBody>
                        <a:bodyPr/>
                        <a:lstStyle/>
                        <a:p>
                          <a:pPr algn="ctr"/>
                          <a:r>
                            <a:rPr lang="en-US" sz="2000" dirty="0"/>
                            <a:t>Z</a:t>
                          </a:r>
                        </a:p>
                      </a:txBody>
                      <a:tcPr/>
                    </a:tc>
                    <a:tc>
                      <a:txBody>
                        <a:bodyPr/>
                        <a:lstStyle/>
                        <a:p>
                          <a:pPr algn="ctr"/>
                          <a:r>
                            <a:rPr lang="en-US" sz="2000" dirty="0"/>
                            <a:t>ODD(X,Y,Z)</a:t>
                          </a:r>
                          <a:endParaRPr lang="en-US" sz="2000" dirty="0">
                            <a:latin typeface="Neue Haas Grotesk Text Pro" panose="020B0504020202020204" pitchFamily="34" charset="77"/>
                          </a:endParaRPr>
                        </a:p>
                      </a:txBody>
                      <a:tcPr/>
                    </a:tc>
                    <a:tc>
                      <a:txBody>
                        <a:bodyPr/>
                        <a:lstStyle/>
                        <a:p>
                          <a:pPr algn="ctr"/>
                          <a:r>
                            <a:rPr lang="en-US" sz="2000" dirty="0" err="1"/>
                            <a:t>Minterm</a:t>
                          </a:r>
                          <a:endParaRPr lang="en-US" sz="2000" dirty="0">
                            <a:latin typeface="Neue Haas Grotesk Text Pro" panose="020B0504020202020204" pitchFamily="34" charset="77"/>
                            <a:ea typeface="Cambria Math" panose="02040503050406030204" pitchFamily="18" charset="0"/>
                          </a:endParaRPr>
                        </a:p>
                      </a:txBody>
                      <a:tcPr/>
                    </a:tc>
                    <a:extLst>
                      <a:ext uri="{0D108BD9-81ED-4DB2-BD59-A6C34878D82A}">
                        <a16:rowId xmlns:a16="http://schemas.microsoft.com/office/drawing/2014/main" val="2131602632"/>
                      </a:ext>
                    </a:extLst>
                  </a:tr>
                  <a:tr h="396240">
                    <a:tc>
                      <a:txBody>
                        <a:bodyPr/>
                        <a:lstStyle/>
                        <a:p>
                          <a:pPr algn="ctr"/>
                          <a:r>
                            <a:rPr lang="en-US" sz="2000" dirty="0"/>
                            <a:t>0</a:t>
                          </a:r>
                        </a:p>
                      </a:txBody>
                      <a:tcPr/>
                    </a:tc>
                    <a:tc>
                      <a:txBody>
                        <a:bodyPr/>
                        <a:lstStyle/>
                        <a:p>
                          <a:pPr algn="ctr"/>
                          <a:r>
                            <a:rPr lang="en-US" sz="2000" dirty="0"/>
                            <a:t>0</a:t>
                          </a:r>
                        </a:p>
                      </a:txBody>
                      <a:tcPr/>
                    </a:tc>
                    <a:tc>
                      <a:txBody>
                        <a:bodyPr/>
                        <a:lstStyle/>
                        <a:p>
                          <a:pPr algn="ctr"/>
                          <a:r>
                            <a:rPr lang="en-US" sz="2000" dirty="0"/>
                            <a:t>0</a:t>
                          </a:r>
                        </a:p>
                      </a:txBody>
                      <a:tcPr/>
                    </a:tc>
                    <a:tc>
                      <a:txBody>
                        <a:bodyPr/>
                        <a:lstStyle/>
                        <a:p>
                          <a:pPr algn="ctr"/>
                          <a:r>
                            <a:rPr lang="en-US" sz="2000" dirty="0"/>
                            <a:t>0</a:t>
                          </a:r>
                        </a:p>
                      </a:txBody>
                      <a:tcPr/>
                    </a:tc>
                    <a:tc>
                      <a:txBody>
                        <a:bodyPr/>
                        <a:lstStyle/>
                        <a:p>
                          <a:endParaRPr lang="en-US"/>
                        </a:p>
                      </a:txBody>
                      <a:tcPr>
                        <a:blipFill>
                          <a:blip r:embed="rId4"/>
                          <a:stretch>
                            <a:fillRect l="-262273" t="-109677" r="-909" b="-735484"/>
                          </a:stretch>
                        </a:blipFill>
                      </a:tcPr>
                    </a:tc>
                    <a:extLst>
                      <a:ext uri="{0D108BD9-81ED-4DB2-BD59-A6C34878D82A}">
                        <a16:rowId xmlns:a16="http://schemas.microsoft.com/office/drawing/2014/main" val="614114445"/>
                      </a:ext>
                    </a:extLst>
                  </a:tr>
                  <a:tr h="396240">
                    <a:tc>
                      <a:txBody>
                        <a:bodyPr/>
                        <a:lstStyle/>
                        <a:p>
                          <a:pPr algn="ctr"/>
                          <a:r>
                            <a:rPr lang="en-US" sz="2000" dirty="0"/>
                            <a:t>0</a:t>
                          </a:r>
                        </a:p>
                      </a:txBody>
                      <a:tcPr/>
                    </a:tc>
                    <a:tc>
                      <a:txBody>
                        <a:bodyPr/>
                        <a:lstStyle/>
                        <a:p>
                          <a:pPr algn="ctr"/>
                          <a:r>
                            <a:rPr lang="en-US" sz="2000" dirty="0"/>
                            <a:t>0</a:t>
                          </a:r>
                        </a:p>
                      </a:txBody>
                      <a:tcPr/>
                    </a:tc>
                    <a:tc>
                      <a:txBody>
                        <a:bodyPr/>
                        <a:lstStyle/>
                        <a:p>
                          <a:pPr algn="ctr"/>
                          <a:r>
                            <a:rPr lang="en-US" sz="2000" dirty="0"/>
                            <a:t>1</a:t>
                          </a:r>
                        </a:p>
                      </a:txBody>
                      <a:tcPr/>
                    </a:tc>
                    <a:tc>
                      <a:txBody>
                        <a:bodyPr/>
                        <a:lstStyle/>
                        <a:p>
                          <a:pPr algn="ctr"/>
                          <a:r>
                            <a:rPr lang="en-US" sz="2000" dirty="0"/>
                            <a:t>1</a:t>
                          </a:r>
                        </a:p>
                      </a:txBody>
                      <a:tcPr/>
                    </a:tc>
                    <a:tc>
                      <a:txBody>
                        <a:bodyPr/>
                        <a:lstStyle/>
                        <a:p>
                          <a:endParaRPr lang="en-US"/>
                        </a:p>
                      </a:txBody>
                      <a:tcPr>
                        <a:blipFill>
                          <a:blip r:embed="rId4"/>
                          <a:stretch>
                            <a:fillRect l="-262273" t="-203125" r="-909" b="-612500"/>
                          </a:stretch>
                        </a:blipFill>
                      </a:tcPr>
                    </a:tc>
                    <a:extLst>
                      <a:ext uri="{0D108BD9-81ED-4DB2-BD59-A6C34878D82A}">
                        <a16:rowId xmlns:a16="http://schemas.microsoft.com/office/drawing/2014/main" val="3063228719"/>
                      </a:ext>
                    </a:extLst>
                  </a:tr>
                  <a:tr h="396240">
                    <a:tc>
                      <a:txBody>
                        <a:bodyPr/>
                        <a:lstStyle/>
                        <a:p>
                          <a:pPr algn="ctr"/>
                          <a:r>
                            <a:rPr lang="en-US" sz="2000" dirty="0"/>
                            <a:t>0</a:t>
                          </a:r>
                        </a:p>
                      </a:txBody>
                      <a:tcPr/>
                    </a:tc>
                    <a:tc>
                      <a:txBody>
                        <a:bodyPr/>
                        <a:lstStyle/>
                        <a:p>
                          <a:pPr algn="ctr"/>
                          <a:r>
                            <a:rPr lang="en-US" sz="2000" dirty="0"/>
                            <a:t>1</a:t>
                          </a:r>
                        </a:p>
                      </a:txBody>
                      <a:tcPr/>
                    </a:tc>
                    <a:tc>
                      <a:txBody>
                        <a:bodyPr/>
                        <a:lstStyle/>
                        <a:p>
                          <a:pPr algn="ctr"/>
                          <a:r>
                            <a:rPr lang="en-US" sz="2000" dirty="0"/>
                            <a:t>0</a:t>
                          </a:r>
                        </a:p>
                      </a:txBody>
                      <a:tcPr/>
                    </a:tc>
                    <a:tc>
                      <a:txBody>
                        <a:bodyPr/>
                        <a:lstStyle/>
                        <a:p>
                          <a:pPr algn="ctr"/>
                          <a:r>
                            <a:rPr lang="en-US" sz="2000" dirty="0"/>
                            <a:t>1</a:t>
                          </a:r>
                        </a:p>
                      </a:txBody>
                      <a:tcPr/>
                    </a:tc>
                    <a:tc>
                      <a:txBody>
                        <a:bodyPr/>
                        <a:lstStyle/>
                        <a:p>
                          <a:endParaRPr lang="en-US"/>
                        </a:p>
                      </a:txBody>
                      <a:tcPr>
                        <a:blipFill>
                          <a:blip r:embed="rId4"/>
                          <a:stretch>
                            <a:fillRect l="-262273" t="-312903" r="-909" b="-532258"/>
                          </a:stretch>
                        </a:blipFill>
                      </a:tcPr>
                    </a:tc>
                    <a:extLst>
                      <a:ext uri="{0D108BD9-81ED-4DB2-BD59-A6C34878D82A}">
                        <a16:rowId xmlns:a16="http://schemas.microsoft.com/office/drawing/2014/main" val="1068365532"/>
                      </a:ext>
                    </a:extLst>
                  </a:tr>
                  <a:tr h="396240">
                    <a:tc>
                      <a:txBody>
                        <a:bodyPr/>
                        <a:lstStyle/>
                        <a:p>
                          <a:pPr algn="ctr"/>
                          <a:r>
                            <a:rPr lang="en-US" sz="2000" dirty="0"/>
                            <a:t>0</a:t>
                          </a:r>
                        </a:p>
                      </a:txBody>
                      <a:tcPr/>
                    </a:tc>
                    <a:tc>
                      <a:txBody>
                        <a:bodyPr/>
                        <a:lstStyle/>
                        <a:p>
                          <a:pPr algn="ctr"/>
                          <a:r>
                            <a:rPr lang="en-US" sz="2000" dirty="0"/>
                            <a:t>1</a:t>
                          </a:r>
                        </a:p>
                      </a:txBody>
                      <a:tcPr/>
                    </a:tc>
                    <a:tc>
                      <a:txBody>
                        <a:bodyPr/>
                        <a:lstStyle/>
                        <a:p>
                          <a:pPr algn="ctr"/>
                          <a:r>
                            <a:rPr lang="en-US" sz="2000" dirty="0"/>
                            <a:t>1</a:t>
                          </a:r>
                        </a:p>
                      </a:txBody>
                      <a:tcPr/>
                    </a:tc>
                    <a:tc>
                      <a:txBody>
                        <a:bodyPr/>
                        <a:lstStyle/>
                        <a:p>
                          <a:pPr algn="ctr"/>
                          <a:r>
                            <a:rPr lang="en-US" sz="2000" dirty="0"/>
                            <a:t>0</a:t>
                          </a:r>
                        </a:p>
                      </a:txBody>
                      <a:tcPr/>
                    </a:tc>
                    <a:tc>
                      <a:txBody>
                        <a:bodyPr/>
                        <a:lstStyle/>
                        <a:p>
                          <a:endParaRPr lang="en-US"/>
                        </a:p>
                      </a:txBody>
                      <a:tcPr>
                        <a:blipFill>
                          <a:blip r:embed="rId4"/>
                          <a:stretch>
                            <a:fillRect l="-262273" t="-412903" r="-909" b="-432258"/>
                          </a:stretch>
                        </a:blipFill>
                      </a:tcPr>
                    </a:tc>
                    <a:extLst>
                      <a:ext uri="{0D108BD9-81ED-4DB2-BD59-A6C34878D82A}">
                        <a16:rowId xmlns:a16="http://schemas.microsoft.com/office/drawing/2014/main" val="1316670216"/>
                      </a:ext>
                    </a:extLst>
                  </a:tr>
                  <a:tr h="396240">
                    <a:tc>
                      <a:txBody>
                        <a:bodyPr/>
                        <a:lstStyle/>
                        <a:p>
                          <a:pPr algn="ctr"/>
                          <a:r>
                            <a:rPr lang="en-US" sz="2000" dirty="0"/>
                            <a:t>1</a:t>
                          </a:r>
                        </a:p>
                      </a:txBody>
                      <a:tcPr/>
                    </a:tc>
                    <a:tc>
                      <a:txBody>
                        <a:bodyPr/>
                        <a:lstStyle/>
                        <a:p>
                          <a:pPr algn="ctr"/>
                          <a:r>
                            <a:rPr lang="en-US" sz="2000" dirty="0"/>
                            <a:t>0</a:t>
                          </a:r>
                        </a:p>
                      </a:txBody>
                      <a:tcPr/>
                    </a:tc>
                    <a:tc>
                      <a:txBody>
                        <a:bodyPr/>
                        <a:lstStyle/>
                        <a:p>
                          <a:pPr algn="ctr"/>
                          <a:r>
                            <a:rPr lang="en-US" sz="2000" dirty="0"/>
                            <a:t>0</a:t>
                          </a:r>
                        </a:p>
                      </a:txBody>
                      <a:tcPr/>
                    </a:tc>
                    <a:tc>
                      <a:txBody>
                        <a:bodyPr/>
                        <a:lstStyle/>
                        <a:p>
                          <a:pPr algn="ctr"/>
                          <a:r>
                            <a:rPr lang="en-US" sz="2000" dirty="0"/>
                            <a:t>1</a:t>
                          </a:r>
                        </a:p>
                      </a:txBody>
                      <a:tcPr/>
                    </a:tc>
                    <a:tc>
                      <a:txBody>
                        <a:bodyPr/>
                        <a:lstStyle/>
                        <a:p>
                          <a:endParaRPr lang="en-US"/>
                        </a:p>
                      </a:txBody>
                      <a:tcPr>
                        <a:blipFill>
                          <a:blip r:embed="rId4"/>
                          <a:stretch>
                            <a:fillRect l="-262273" t="-512903" r="-909" b="-332258"/>
                          </a:stretch>
                        </a:blipFill>
                      </a:tcPr>
                    </a:tc>
                    <a:extLst>
                      <a:ext uri="{0D108BD9-81ED-4DB2-BD59-A6C34878D82A}">
                        <a16:rowId xmlns:a16="http://schemas.microsoft.com/office/drawing/2014/main" val="1472130258"/>
                      </a:ext>
                    </a:extLst>
                  </a:tr>
                  <a:tr h="396240">
                    <a:tc>
                      <a:txBody>
                        <a:bodyPr/>
                        <a:lstStyle/>
                        <a:p>
                          <a:pPr algn="ctr"/>
                          <a:r>
                            <a:rPr lang="en-US" sz="2000" dirty="0"/>
                            <a:t>1</a:t>
                          </a:r>
                        </a:p>
                      </a:txBody>
                      <a:tcPr/>
                    </a:tc>
                    <a:tc>
                      <a:txBody>
                        <a:bodyPr/>
                        <a:lstStyle/>
                        <a:p>
                          <a:pPr algn="ctr"/>
                          <a:r>
                            <a:rPr lang="en-US" sz="2000" dirty="0"/>
                            <a:t>0</a:t>
                          </a:r>
                        </a:p>
                      </a:txBody>
                      <a:tcPr/>
                    </a:tc>
                    <a:tc>
                      <a:txBody>
                        <a:bodyPr/>
                        <a:lstStyle/>
                        <a:p>
                          <a:pPr algn="ctr"/>
                          <a:r>
                            <a:rPr lang="en-US" sz="2000" dirty="0"/>
                            <a:t>1</a:t>
                          </a:r>
                        </a:p>
                      </a:txBody>
                      <a:tcPr/>
                    </a:tc>
                    <a:tc>
                      <a:txBody>
                        <a:bodyPr/>
                        <a:lstStyle/>
                        <a:p>
                          <a:pPr algn="ctr"/>
                          <a:r>
                            <a:rPr lang="en-US" sz="2000" dirty="0"/>
                            <a:t>0</a:t>
                          </a:r>
                        </a:p>
                      </a:txBody>
                      <a:tcPr/>
                    </a:tc>
                    <a:tc>
                      <a:txBody>
                        <a:bodyPr/>
                        <a:lstStyle/>
                        <a:p>
                          <a:endParaRPr lang="en-US"/>
                        </a:p>
                      </a:txBody>
                      <a:tcPr>
                        <a:blipFill>
                          <a:blip r:embed="rId4"/>
                          <a:stretch>
                            <a:fillRect l="-262273" t="-593750" r="-909" b="-221875"/>
                          </a:stretch>
                        </a:blipFill>
                      </a:tcPr>
                    </a:tc>
                    <a:extLst>
                      <a:ext uri="{0D108BD9-81ED-4DB2-BD59-A6C34878D82A}">
                        <a16:rowId xmlns:a16="http://schemas.microsoft.com/office/drawing/2014/main" val="1838910750"/>
                      </a:ext>
                    </a:extLst>
                  </a:tr>
                  <a:tr h="396240">
                    <a:tc>
                      <a:txBody>
                        <a:bodyPr/>
                        <a:lstStyle/>
                        <a:p>
                          <a:pPr algn="ctr"/>
                          <a:r>
                            <a:rPr lang="en-US" sz="2000" dirty="0"/>
                            <a:t>1</a:t>
                          </a:r>
                        </a:p>
                      </a:txBody>
                      <a:tcPr/>
                    </a:tc>
                    <a:tc>
                      <a:txBody>
                        <a:bodyPr/>
                        <a:lstStyle/>
                        <a:p>
                          <a:pPr algn="ctr"/>
                          <a:r>
                            <a:rPr lang="en-US" sz="2000" dirty="0"/>
                            <a:t>1</a:t>
                          </a:r>
                        </a:p>
                      </a:txBody>
                      <a:tcPr/>
                    </a:tc>
                    <a:tc>
                      <a:txBody>
                        <a:bodyPr/>
                        <a:lstStyle/>
                        <a:p>
                          <a:pPr algn="ctr"/>
                          <a:r>
                            <a:rPr lang="en-US" sz="2000" dirty="0"/>
                            <a:t>0</a:t>
                          </a:r>
                        </a:p>
                      </a:txBody>
                      <a:tcPr/>
                    </a:tc>
                    <a:tc>
                      <a:txBody>
                        <a:bodyPr/>
                        <a:lstStyle/>
                        <a:p>
                          <a:pPr algn="ctr"/>
                          <a:r>
                            <a:rPr lang="en-US" sz="2000" dirty="0"/>
                            <a:t>0</a:t>
                          </a:r>
                        </a:p>
                      </a:txBody>
                      <a:tcPr/>
                    </a:tc>
                    <a:tc>
                      <a:txBody>
                        <a:bodyPr/>
                        <a:lstStyle/>
                        <a:p>
                          <a:endParaRPr lang="en-US"/>
                        </a:p>
                      </a:txBody>
                      <a:tcPr>
                        <a:blipFill>
                          <a:blip r:embed="rId4"/>
                          <a:stretch>
                            <a:fillRect l="-262273" t="-716129" r="-909" b="-129032"/>
                          </a:stretch>
                        </a:blipFill>
                      </a:tcPr>
                    </a:tc>
                    <a:extLst>
                      <a:ext uri="{0D108BD9-81ED-4DB2-BD59-A6C34878D82A}">
                        <a16:rowId xmlns:a16="http://schemas.microsoft.com/office/drawing/2014/main" val="3298726595"/>
                      </a:ext>
                    </a:extLst>
                  </a:tr>
                  <a:tr h="396240">
                    <a:tc>
                      <a:txBody>
                        <a:bodyPr/>
                        <a:lstStyle/>
                        <a:p>
                          <a:pPr algn="ctr"/>
                          <a:r>
                            <a:rPr lang="en-US" sz="2000" dirty="0"/>
                            <a:t>1</a:t>
                          </a:r>
                        </a:p>
                      </a:txBody>
                      <a:tcPr/>
                    </a:tc>
                    <a:tc>
                      <a:txBody>
                        <a:bodyPr/>
                        <a:lstStyle/>
                        <a:p>
                          <a:pPr algn="ctr"/>
                          <a:r>
                            <a:rPr lang="en-US" sz="2000" dirty="0"/>
                            <a:t>1</a:t>
                          </a:r>
                        </a:p>
                      </a:txBody>
                      <a:tcPr/>
                    </a:tc>
                    <a:tc>
                      <a:txBody>
                        <a:bodyPr/>
                        <a:lstStyle/>
                        <a:p>
                          <a:pPr algn="ctr"/>
                          <a:r>
                            <a:rPr lang="en-US" sz="2000" dirty="0"/>
                            <a:t>1</a:t>
                          </a:r>
                        </a:p>
                      </a:txBody>
                      <a:tcPr/>
                    </a:tc>
                    <a:tc>
                      <a:txBody>
                        <a:bodyPr/>
                        <a:lstStyle/>
                        <a:p>
                          <a:pPr algn="ctr"/>
                          <a:r>
                            <a:rPr lang="en-US" sz="2000" dirty="0"/>
                            <a:t>1</a:t>
                          </a:r>
                        </a:p>
                      </a:txBody>
                      <a:tcPr/>
                    </a:tc>
                    <a:tc>
                      <a:txBody>
                        <a:bodyPr/>
                        <a:lstStyle/>
                        <a:p>
                          <a:endParaRPr lang="en-US"/>
                        </a:p>
                      </a:txBody>
                      <a:tcPr>
                        <a:blipFill>
                          <a:blip r:embed="rId4"/>
                          <a:stretch>
                            <a:fillRect l="-262273" t="-816129" r="-909" b="-29032"/>
                          </a:stretch>
                        </a:blipFill>
                      </a:tcPr>
                    </a:tc>
                    <a:extLst>
                      <a:ext uri="{0D108BD9-81ED-4DB2-BD59-A6C34878D82A}">
                        <a16:rowId xmlns:a16="http://schemas.microsoft.com/office/drawing/2014/main" val="831370525"/>
                      </a:ext>
                    </a:extLst>
                  </a:tr>
                </a:tbl>
              </a:graphicData>
            </a:graphic>
          </p:graphicFrame>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1542DD85-A0AC-6B01-D439-DB8610242423}"/>
                  </a:ext>
                </a:extLst>
              </p:cNvPr>
              <p:cNvSpPr txBox="1"/>
              <p:nvPr/>
            </p:nvSpPr>
            <p:spPr>
              <a:xfrm>
                <a:off x="1231135" y="5940028"/>
                <a:ext cx="6097836" cy="461665"/>
              </a:xfrm>
              <a:prstGeom prst="rect">
                <a:avLst/>
              </a:prstGeom>
              <a:noFill/>
            </p:spPr>
            <p:txBody>
              <a:bodyPr wrap="square">
                <a:spAutoFit/>
              </a:bodyPr>
              <a:lstStyle/>
              <a:p>
                <a:r>
                  <a:rPr lang="en-US" sz="2400" dirty="0"/>
                  <a:t>ODD(X, Y, Z) </a:t>
                </a:r>
                <a14:m>
                  <m:oMath xmlns:m="http://schemas.openxmlformats.org/officeDocument/2006/math">
                    <m:r>
                      <a:rPr lang="en-US" sz="2400" b="0" i="1" dirty="0" smtClean="0">
                        <a:solidFill>
                          <a:schemeClr val="tx1"/>
                        </a:solidFill>
                        <a:latin typeface="Cambria Math" panose="02040503050406030204" pitchFamily="18" charset="0"/>
                      </a:rPr>
                      <m:t>= </m:t>
                    </m:r>
                  </m:oMath>
                </a14:m>
                <a:endParaRPr lang="en-US" sz="2400" dirty="0"/>
              </a:p>
            </p:txBody>
          </p:sp>
        </mc:Choice>
        <mc:Fallback>
          <p:sp>
            <p:nvSpPr>
              <p:cNvPr id="5" name="TextBox 4">
                <a:extLst>
                  <a:ext uri="{FF2B5EF4-FFF2-40B4-BE49-F238E27FC236}">
                    <a16:creationId xmlns:a16="http://schemas.microsoft.com/office/drawing/2014/main" id="{1542DD85-A0AC-6B01-D439-DB8610242423}"/>
                  </a:ext>
                </a:extLst>
              </p:cNvPr>
              <p:cNvSpPr txBox="1">
                <a:spLocks noRot="1" noChangeAspect="1" noMove="1" noResize="1" noEditPoints="1" noAdjustHandles="1" noChangeArrowheads="1" noChangeShapeType="1" noTextEdit="1"/>
              </p:cNvSpPr>
              <p:nvPr/>
            </p:nvSpPr>
            <p:spPr>
              <a:xfrm>
                <a:off x="1231135" y="5940028"/>
                <a:ext cx="6097836" cy="461665"/>
              </a:xfrm>
              <a:prstGeom prst="rect">
                <a:avLst/>
              </a:prstGeom>
              <a:blipFill>
                <a:blip r:embed="rId5"/>
                <a:stretch>
                  <a:fillRect l="-1455" t="-10526" b="-28947"/>
                </a:stretch>
              </a:blipFill>
            </p:spPr>
            <p:txBody>
              <a:bodyPr/>
              <a:lstStyle/>
              <a:p>
                <a:r>
                  <a:rPr lang="en-US">
                    <a:noFill/>
                  </a:rPr>
                  <a:t> </a:t>
                </a:r>
              </a:p>
            </p:txBody>
          </p:sp>
        </mc:Fallback>
      </mc:AlternateContent>
    </p:spTree>
    <p:extLst>
      <p:ext uri="{BB962C8B-B14F-4D97-AF65-F5344CB8AC3E}">
        <p14:creationId xmlns:p14="http://schemas.microsoft.com/office/powerpoint/2010/main" val="283141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BBBBC-3E7B-2D99-1B31-E1F44DD834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145658-177C-AFA4-50FF-4A3663B3352D}"/>
              </a:ext>
            </a:extLst>
          </p:cNvPr>
          <p:cNvSpPr>
            <a:spLocks noGrp="1"/>
          </p:cNvSpPr>
          <p:nvPr>
            <p:ph type="title"/>
          </p:nvPr>
        </p:nvSpPr>
        <p:spPr/>
        <p:txBody>
          <a:bodyPr/>
          <a:lstStyle/>
          <a:p>
            <a:r>
              <a:rPr lang="en-US" dirty="0"/>
              <a:t>Booleans</a:t>
            </a:r>
          </a:p>
        </p:txBody>
      </p:sp>
      <p:sp>
        <p:nvSpPr>
          <p:cNvPr id="3" name="Content Placeholder 2">
            <a:extLst>
              <a:ext uri="{FF2B5EF4-FFF2-40B4-BE49-F238E27FC236}">
                <a16:creationId xmlns:a16="http://schemas.microsoft.com/office/drawing/2014/main" id="{1CAD293B-7031-ED8B-3888-9CF2262D1624}"/>
              </a:ext>
            </a:extLst>
          </p:cNvPr>
          <p:cNvSpPr>
            <a:spLocks noGrp="1"/>
          </p:cNvSpPr>
          <p:nvPr>
            <p:ph idx="1"/>
          </p:nvPr>
        </p:nvSpPr>
        <p:spPr>
          <a:xfrm>
            <a:off x="612647" y="1726165"/>
            <a:ext cx="10653579" cy="4593828"/>
          </a:xfrm>
        </p:spPr>
        <p:txBody>
          <a:bodyPr>
            <a:normAutofit/>
          </a:bodyPr>
          <a:lstStyle/>
          <a:p>
            <a:pPr marL="0" indent="0">
              <a:buNone/>
            </a:pPr>
            <a:r>
              <a:rPr lang="en-US" sz="3200" dirty="0"/>
              <a:t>What is a Boolean (e.g., Boolean variable)?</a:t>
            </a:r>
          </a:p>
        </p:txBody>
      </p:sp>
      <p:sp>
        <p:nvSpPr>
          <p:cNvPr id="4" name="Slide Number Placeholder 3">
            <a:extLst>
              <a:ext uri="{FF2B5EF4-FFF2-40B4-BE49-F238E27FC236}">
                <a16:creationId xmlns:a16="http://schemas.microsoft.com/office/drawing/2014/main" id="{5865D95D-DA68-9AC0-150A-816C4D60E675}"/>
              </a:ext>
            </a:extLst>
          </p:cNvPr>
          <p:cNvSpPr>
            <a:spLocks noGrp="1"/>
          </p:cNvSpPr>
          <p:nvPr>
            <p:ph type="sldNum" sz="quarter" idx="12"/>
          </p:nvPr>
        </p:nvSpPr>
        <p:spPr/>
        <p:txBody>
          <a:bodyPr/>
          <a:lstStyle/>
          <a:p>
            <a:fld id="{CC057153-B650-4DEB-B370-79DDCFDCE934}" type="slidenum">
              <a:rPr lang="en-US" smtClean="0"/>
              <a:t>4</a:t>
            </a:fld>
            <a:endParaRPr lang="en-US"/>
          </a:p>
        </p:txBody>
      </p:sp>
      <p:pic>
        <p:nvPicPr>
          <p:cNvPr id="2052" name="Picture 4" descr="r/calvinandhobbes - OH GOOD, A TRUE OR FALSE TEST! AT LAST, SOME CLARITY! EVERY SENTENCE IS EITHER PURE, SWEET TRUTH OR A VILE, CONTEMPTIBLE LIE! ONE Syndicate OR THE OTHER! NOTHING IN BETWEEN! Press Universal by Distributed Watterson 993 + 13 O Leee">
            <a:extLst>
              <a:ext uri="{FF2B5EF4-FFF2-40B4-BE49-F238E27FC236}">
                <a16:creationId xmlns:a16="http://schemas.microsoft.com/office/drawing/2014/main" id="{2A44B90C-679C-03EC-883E-E60065C8B1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4222" y="3797719"/>
            <a:ext cx="7546716" cy="25116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ED74641-C1BA-964B-3C8B-AA4C819DE97A}"/>
              </a:ext>
            </a:extLst>
          </p:cNvPr>
          <p:cNvSpPr txBox="1"/>
          <p:nvPr/>
        </p:nvSpPr>
        <p:spPr>
          <a:xfrm>
            <a:off x="897451" y="2715065"/>
            <a:ext cx="9840258" cy="461665"/>
          </a:xfrm>
          <a:prstGeom prst="rect">
            <a:avLst/>
          </a:prstGeom>
          <a:noFill/>
        </p:spPr>
        <p:txBody>
          <a:bodyPr wrap="none" rtlCol="0">
            <a:spAutoFit/>
          </a:bodyPr>
          <a:lstStyle/>
          <a:p>
            <a:r>
              <a:rPr lang="en-US" sz="2400" dirty="0">
                <a:solidFill>
                  <a:srgbClr val="0432FF"/>
                </a:solidFill>
              </a:rPr>
              <a:t>A variable/value that only has two possible values True/1 or False/0 </a:t>
            </a:r>
          </a:p>
        </p:txBody>
      </p:sp>
    </p:spTree>
    <p:extLst>
      <p:ext uri="{BB962C8B-B14F-4D97-AF65-F5344CB8AC3E}">
        <p14:creationId xmlns:p14="http://schemas.microsoft.com/office/powerpoint/2010/main" val="31097773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C2D46-B9FC-2944-8EBB-9645C80EF540}"/>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639595D-4499-5384-8884-A7D438133ECA}"/>
                  </a:ext>
                </a:extLst>
              </p:cNvPr>
              <p:cNvSpPr>
                <a:spLocks noGrp="1"/>
              </p:cNvSpPr>
              <p:nvPr>
                <p:ph idx="1"/>
              </p:nvPr>
            </p:nvSpPr>
            <p:spPr>
              <a:xfrm>
                <a:off x="612646" y="1377549"/>
                <a:ext cx="10653578" cy="3888514"/>
              </a:xfrm>
            </p:spPr>
            <p:txBody>
              <a:bodyPr vert="horz" lIns="91440" tIns="45720" rIns="91440" bIns="45720" rtlCol="0">
                <a:noAutofit/>
              </a:bodyPr>
              <a:lstStyle/>
              <a:p>
                <a:pPr marL="0" indent="0">
                  <a:lnSpc>
                    <a:spcPct val="110000"/>
                  </a:lnSpc>
                  <a:buNone/>
                </a:pPr>
                <a:r>
                  <a:rPr lang="en-US" dirty="0"/>
                  <a:t>ODD(</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𝑋</m:t>
                        </m:r>
                      </m:e>
                      <m:sub>
                        <m:r>
                          <a:rPr lang="en-US" i="1" dirty="0">
                            <a:latin typeface="Cambria Math" panose="02040503050406030204" pitchFamily="18" charset="0"/>
                          </a:rPr>
                          <m:t>1</m:t>
                        </m:r>
                      </m:sub>
                    </m:sSub>
                    <m:r>
                      <a:rPr lang="en-US" i="1" dirty="0">
                        <a:latin typeface="Cambria Math" panose="02040503050406030204" pitchFamily="18" charset="0"/>
                      </a:rPr>
                      <m:t>, </m:t>
                    </m:r>
                    <m:sSub>
                      <m:sSubPr>
                        <m:ctrlPr>
                          <a:rPr lang="en-US" i="1" dirty="0">
                            <a:latin typeface="Cambria Math" panose="02040503050406030204" pitchFamily="18" charset="0"/>
                          </a:rPr>
                        </m:ctrlPr>
                      </m:sSubPr>
                      <m:e>
                        <m:r>
                          <a:rPr lang="en-US" i="1" dirty="0">
                            <a:latin typeface="Cambria Math" panose="02040503050406030204" pitchFamily="18" charset="0"/>
                          </a:rPr>
                          <m:t>𝑋</m:t>
                        </m:r>
                      </m:e>
                      <m:sub>
                        <m:r>
                          <a:rPr lang="en-US" i="1" dirty="0">
                            <a:latin typeface="Cambria Math" panose="02040503050406030204" pitchFamily="18" charset="0"/>
                          </a:rPr>
                          <m:t>2</m:t>
                        </m:r>
                      </m:sub>
                    </m:sSub>
                    <m:r>
                      <a:rPr lang="en-US" i="1" dirty="0">
                        <a:latin typeface="Cambria Math" panose="02040503050406030204" pitchFamily="18" charset="0"/>
                      </a:rPr>
                      <m:t>, …,</m:t>
                    </m:r>
                    <m:sSub>
                      <m:sSubPr>
                        <m:ctrlPr>
                          <a:rPr lang="en-US" i="1" dirty="0" err="1">
                            <a:latin typeface="Cambria Math" panose="02040503050406030204" pitchFamily="18" charset="0"/>
                          </a:rPr>
                        </m:ctrlPr>
                      </m:sSubPr>
                      <m:e>
                        <m:r>
                          <a:rPr lang="en-US" i="1" dirty="0" err="1">
                            <a:latin typeface="Cambria Math" panose="02040503050406030204" pitchFamily="18" charset="0"/>
                          </a:rPr>
                          <m:t>𝑋</m:t>
                        </m:r>
                      </m:e>
                      <m:sub>
                        <m:r>
                          <a:rPr lang="en-US" i="1" dirty="0" err="1">
                            <a:latin typeface="Cambria Math" panose="02040503050406030204" pitchFamily="18" charset="0"/>
                          </a:rPr>
                          <m:t>𝑛</m:t>
                        </m:r>
                      </m:sub>
                    </m:sSub>
                  </m:oMath>
                </a14:m>
                <a:r>
                  <a:rPr lang="en-US" dirty="0"/>
                  <a:t>) = 1 if an odd number of arguments is 1, 0 otherwise</a:t>
                </a:r>
              </a:p>
              <a:p>
                <a:pPr marL="0" indent="0">
                  <a:lnSpc>
                    <a:spcPct val="110000"/>
                  </a:lnSpc>
                  <a:buNone/>
                </a:pPr>
                <a:br>
                  <a:rPr lang="en-US" dirty="0"/>
                </a:br>
                <a:br>
                  <a:rPr lang="en-US" dirty="0"/>
                </a:br>
                <a:br>
                  <a:rPr lang="en-US" dirty="0"/>
                </a:br>
                <a:br>
                  <a:rPr lang="en-US" dirty="0"/>
                </a:br>
                <a:br>
                  <a:rPr lang="en-US" dirty="0"/>
                </a:br>
                <a:br>
                  <a:rPr lang="en-US" dirty="0"/>
                </a:br>
                <a:br>
                  <a:rPr lang="en-US" dirty="0"/>
                </a:br>
                <a:br>
                  <a:rPr lang="en-US" dirty="0"/>
                </a:br>
                <a:endParaRPr lang="en-US" dirty="0"/>
              </a:p>
            </p:txBody>
          </p:sp>
        </mc:Choice>
        <mc:Fallback>
          <p:sp>
            <p:nvSpPr>
              <p:cNvPr id="3" name="Content Placeholder 2">
                <a:extLst>
                  <a:ext uri="{FF2B5EF4-FFF2-40B4-BE49-F238E27FC236}">
                    <a16:creationId xmlns:a16="http://schemas.microsoft.com/office/drawing/2014/main" id="{A639595D-4499-5384-8884-A7D438133ECA}"/>
                  </a:ext>
                </a:extLst>
              </p:cNvPr>
              <p:cNvSpPr>
                <a:spLocks noGrp="1" noRot="1" noChangeAspect="1" noMove="1" noResize="1" noEditPoints="1" noAdjustHandles="1" noChangeArrowheads="1" noChangeShapeType="1" noTextEdit="1"/>
              </p:cNvSpPr>
              <p:nvPr>
                <p:ph idx="1"/>
              </p:nvPr>
            </p:nvSpPr>
            <p:spPr>
              <a:xfrm>
                <a:off x="612646" y="1377549"/>
                <a:ext cx="10653578" cy="3888514"/>
              </a:xfrm>
              <a:blipFill>
                <a:blip r:embed="rId3"/>
                <a:stretch>
                  <a:fillRect l="-595" t="-326"/>
                </a:stretch>
              </a:blipFill>
            </p:spPr>
            <p:txBody>
              <a:bodyPr/>
              <a:lstStyle/>
              <a:p>
                <a:r>
                  <a:rPr lang="en-US">
                    <a:noFill/>
                  </a:rPr>
                  <a:t> </a:t>
                </a:r>
              </a:p>
            </p:txBody>
          </p:sp>
        </mc:Fallback>
      </mc:AlternateContent>
      <p:sp>
        <p:nvSpPr>
          <p:cNvPr id="10" name="Title 1">
            <a:extLst>
              <a:ext uri="{FF2B5EF4-FFF2-40B4-BE49-F238E27FC236}">
                <a16:creationId xmlns:a16="http://schemas.microsoft.com/office/drawing/2014/main" id="{DC4D09D8-B5CF-B021-F9D4-21355732F2CC}"/>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dirty="0"/>
              <a:t>PRACTICE TIME - ODD function using DNF</a:t>
            </a:r>
            <a:endParaRPr lang="en-US" b="1" kern="1200" dirty="0">
              <a:solidFill>
                <a:schemeClr val="tx1"/>
              </a:solidFill>
              <a:latin typeface="+mj-lt"/>
              <a:ea typeface="+mj-ea"/>
              <a:cs typeface="+mj-cs"/>
            </a:endParaRPr>
          </a:p>
        </p:txBody>
      </p:sp>
      <p:sp>
        <p:nvSpPr>
          <p:cNvPr id="11" name="Slide Number Placeholder 10">
            <a:extLst>
              <a:ext uri="{FF2B5EF4-FFF2-40B4-BE49-F238E27FC236}">
                <a16:creationId xmlns:a16="http://schemas.microsoft.com/office/drawing/2014/main" id="{3C987165-920B-C4A7-D514-52DAB3DD9C4C}"/>
              </a:ext>
            </a:extLst>
          </p:cNvPr>
          <p:cNvSpPr>
            <a:spLocks noGrp="1"/>
          </p:cNvSpPr>
          <p:nvPr>
            <p:ph type="sldNum" sz="quarter" idx="12"/>
          </p:nvPr>
        </p:nvSpPr>
        <p:spPr/>
        <p:txBody>
          <a:bodyPr/>
          <a:lstStyle/>
          <a:p>
            <a:fld id="{CC057153-B650-4DEB-B370-79DDCFDCE934}" type="slidenum">
              <a:rPr lang="en-US" smtClean="0"/>
              <a:t>40</a:t>
            </a:fld>
            <a:endParaRPr lang="en-US"/>
          </a:p>
        </p:txBody>
      </p:sp>
      <mc:AlternateContent xmlns:mc="http://schemas.openxmlformats.org/markup-compatibility/2006">
        <mc:Choice xmlns:a14="http://schemas.microsoft.com/office/drawing/2010/main" Requires="a14">
          <p:graphicFrame>
            <p:nvGraphicFramePr>
              <p:cNvPr id="4" name="Table 3">
                <a:extLst>
                  <a:ext uri="{FF2B5EF4-FFF2-40B4-BE49-F238E27FC236}">
                    <a16:creationId xmlns:a16="http://schemas.microsoft.com/office/drawing/2014/main" id="{3DE6B690-2F05-C44D-3B1C-9915F7179579}"/>
                  </a:ext>
                </a:extLst>
              </p:cNvPr>
              <p:cNvGraphicFramePr>
                <a:graphicFrameLocks noGrp="1"/>
              </p:cNvGraphicFramePr>
              <p:nvPr>
                <p:extLst>
                  <p:ext uri="{D42A27DB-BD31-4B8C-83A1-F6EECF244321}">
                    <p14:modId xmlns:p14="http://schemas.microsoft.com/office/powerpoint/2010/main" val="3830436770"/>
                  </p:ext>
                </p:extLst>
              </p:nvPr>
            </p:nvGraphicFramePr>
            <p:xfrm>
              <a:off x="925776" y="2021718"/>
              <a:ext cx="10102110" cy="3566160"/>
            </p:xfrm>
            <a:graphic>
              <a:graphicData uri="http://schemas.openxmlformats.org/drawingml/2006/table">
                <a:tbl>
                  <a:tblPr firstRow="1" bandRow="1">
                    <a:tableStyleId>{00A15C55-8517-42AA-B614-E9B94910E393}</a:tableStyleId>
                  </a:tblPr>
                  <a:tblGrid>
                    <a:gridCol w="1442851">
                      <a:extLst>
                        <a:ext uri="{9D8B030D-6E8A-4147-A177-3AD203B41FA5}">
                          <a16:colId xmlns:a16="http://schemas.microsoft.com/office/drawing/2014/main" val="1396284860"/>
                        </a:ext>
                      </a:extLst>
                    </a:gridCol>
                    <a:gridCol w="1553378">
                      <a:extLst>
                        <a:ext uri="{9D8B030D-6E8A-4147-A177-3AD203B41FA5}">
                          <a16:colId xmlns:a16="http://schemas.microsoft.com/office/drawing/2014/main" val="2466899368"/>
                        </a:ext>
                      </a:extLst>
                    </a:gridCol>
                    <a:gridCol w="1839817">
                      <a:extLst>
                        <a:ext uri="{9D8B030D-6E8A-4147-A177-3AD203B41FA5}">
                          <a16:colId xmlns:a16="http://schemas.microsoft.com/office/drawing/2014/main" val="1472037275"/>
                        </a:ext>
                      </a:extLst>
                    </a:gridCol>
                    <a:gridCol w="2478795">
                      <a:extLst>
                        <a:ext uri="{9D8B030D-6E8A-4147-A177-3AD203B41FA5}">
                          <a16:colId xmlns:a16="http://schemas.microsoft.com/office/drawing/2014/main" val="433868249"/>
                        </a:ext>
                      </a:extLst>
                    </a:gridCol>
                    <a:gridCol w="2787269">
                      <a:extLst>
                        <a:ext uri="{9D8B030D-6E8A-4147-A177-3AD203B41FA5}">
                          <a16:colId xmlns:a16="http://schemas.microsoft.com/office/drawing/2014/main" val="3065037031"/>
                        </a:ext>
                      </a:extLst>
                    </a:gridCol>
                  </a:tblGrid>
                  <a:tr h="310116">
                    <a:tc>
                      <a:txBody>
                        <a:bodyPr/>
                        <a:lstStyle/>
                        <a:p>
                          <a:pPr algn="ctr"/>
                          <a:r>
                            <a:rPr lang="en-US" sz="2000" dirty="0"/>
                            <a:t>X</a:t>
                          </a:r>
                        </a:p>
                      </a:txBody>
                      <a:tcPr/>
                    </a:tc>
                    <a:tc>
                      <a:txBody>
                        <a:bodyPr/>
                        <a:lstStyle/>
                        <a:p>
                          <a:pPr algn="ctr"/>
                          <a:r>
                            <a:rPr lang="en-US" sz="2000" dirty="0"/>
                            <a:t>Y</a:t>
                          </a:r>
                        </a:p>
                      </a:txBody>
                      <a:tcPr/>
                    </a:tc>
                    <a:tc>
                      <a:txBody>
                        <a:bodyPr/>
                        <a:lstStyle/>
                        <a:p>
                          <a:pPr algn="ctr"/>
                          <a:r>
                            <a:rPr lang="en-US" sz="2000" dirty="0"/>
                            <a:t>Z</a:t>
                          </a:r>
                        </a:p>
                      </a:txBody>
                      <a:tcPr/>
                    </a:tc>
                    <a:tc>
                      <a:txBody>
                        <a:bodyPr/>
                        <a:lstStyle/>
                        <a:p>
                          <a:pPr algn="ctr"/>
                          <a:r>
                            <a:rPr lang="en-US" sz="2000" dirty="0"/>
                            <a:t>ODD(X,Y,Z)</a:t>
                          </a:r>
                          <a:endParaRPr lang="en-US" sz="2000" dirty="0">
                            <a:latin typeface="Neue Haas Grotesk Text Pro" panose="020B0504020202020204" pitchFamily="34" charset="77"/>
                          </a:endParaRPr>
                        </a:p>
                      </a:txBody>
                      <a:tcPr/>
                    </a:tc>
                    <a:tc>
                      <a:txBody>
                        <a:bodyPr/>
                        <a:lstStyle/>
                        <a:p>
                          <a:pPr algn="ctr"/>
                          <a:r>
                            <a:rPr lang="en-US" sz="2000" dirty="0" err="1"/>
                            <a:t>Minterm</a:t>
                          </a:r>
                          <a:endParaRPr lang="en-US" sz="2000" dirty="0">
                            <a:latin typeface="Neue Haas Grotesk Text Pro" panose="020B0504020202020204" pitchFamily="34" charset="77"/>
                            <a:ea typeface="Cambria Math" panose="02040503050406030204" pitchFamily="18" charset="0"/>
                          </a:endParaRPr>
                        </a:p>
                      </a:txBody>
                      <a:tcPr/>
                    </a:tc>
                    <a:extLst>
                      <a:ext uri="{0D108BD9-81ED-4DB2-BD59-A6C34878D82A}">
                        <a16:rowId xmlns:a16="http://schemas.microsoft.com/office/drawing/2014/main" val="2131602632"/>
                      </a:ext>
                    </a:extLst>
                  </a:tr>
                  <a:tr h="310116">
                    <a:tc>
                      <a:txBody>
                        <a:bodyPr/>
                        <a:lstStyle/>
                        <a:p>
                          <a:pPr algn="ctr"/>
                          <a:r>
                            <a:rPr lang="en-US" sz="2000" dirty="0"/>
                            <a:t>0</a:t>
                          </a:r>
                        </a:p>
                      </a:txBody>
                      <a:tcPr/>
                    </a:tc>
                    <a:tc>
                      <a:txBody>
                        <a:bodyPr/>
                        <a:lstStyle/>
                        <a:p>
                          <a:pPr algn="ctr"/>
                          <a:r>
                            <a:rPr lang="en-US" sz="2000" dirty="0"/>
                            <a:t>0</a:t>
                          </a:r>
                        </a:p>
                      </a:txBody>
                      <a:tcPr/>
                    </a:tc>
                    <a:tc>
                      <a:txBody>
                        <a:bodyPr/>
                        <a:lstStyle/>
                        <a:p>
                          <a:pPr algn="ctr"/>
                          <a:r>
                            <a:rPr lang="en-US" sz="2000" dirty="0"/>
                            <a:t>0</a:t>
                          </a:r>
                        </a:p>
                      </a:txBody>
                      <a:tcPr/>
                    </a:tc>
                    <a:tc>
                      <a:txBody>
                        <a:bodyPr/>
                        <a:lstStyle/>
                        <a:p>
                          <a:pPr algn="ctr"/>
                          <a:r>
                            <a:rPr lang="en-US" sz="2000" dirty="0"/>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𝑚</m:t>
                                    </m:r>
                                  </m:e>
                                  <m:sub>
                                    <m:r>
                                      <a:rPr lang="en-US" sz="2000" b="0" smtClean="0">
                                        <a:solidFill>
                                          <a:schemeClr val="tx1"/>
                                        </a:solidFill>
                                        <a:latin typeface="Cambria Math" panose="02040503050406030204" pitchFamily="18" charset="0"/>
                                      </a:rPr>
                                      <m:t>0</m:t>
                                    </m:r>
                                  </m:sub>
                                </m:sSub>
                                <m:r>
                                  <a:rPr lang="en-US" sz="2000" b="0" smtClean="0">
                                    <a:solidFill>
                                      <a:schemeClr val="tx1"/>
                                    </a:solidFill>
                                    <a:latin typeface="Cambria Math" panose="02040503050406030204" pitchFamily="18" charset="0"/>
                                  </a:rPr>
                                  <m:t>=</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614114445"/>
                      </a:ext>
                    </a:extLst>
                  </a:tr>
                  <a:tr h="310116">
                    <a:tc>
                      <a:txBody>
                        <a:bodyPr/>
                        <a:lstStyle/>
                        <a:p>
                          <a:pPr algn="ctr"/>
                          <a:r>
                            <a:rPr lang="en-US" sz="2000" dirty="0"/>
                            <a:t>0</a:t>
                          </a:r>
                        </a:p>
                      </a:txBody>
                      <a:tcPr>
                        <a:solidFill>
                          <a:schemeClr val="accent6">
                            <a:lumMod val="60000"/>
                            <a:lumOff val="40000"/>
                          </a:schemeClr>
                        </a:solidFill>
                      </a:tcPr>
                    </a:tc>
                    <a:tc>
                      <a:txBody>
                        <a:bodyPr/>
                        <a:lstStyle/>
                        <a:p>
                          <a:pPr algn="ctr"/>
                          <a:r>
                            <a:rPr lang="en-US" sz="2000" dirty="0"/>
                            <a:t>0</a:t>
                          </a:r>
                        </a:p>
                      </a:txBody>
                      <a:tcPr>
                        <a:solidFill>
                          <a:schemeClr val="accent6">
                            <a:lumMod val="60000"/>
                            <a:lumOff val="40000"/>
                          </a:schemeClr>
                        </a:solidFill>
                      </a:tcPr>
                    </a:tc>
                    <a:tc>
                      <a:txBody>
                        <a:bodyPr/>
                        <a:lstStyle/>
                        <a:p>
                          <a:pPr algn="ctr"/>
                          <a:r>
                            <a:rPr lang="en-US" sz="2000" dirty="0"/>
                            <a:t>1</a:t>
                          </a:r>
                        </a:p>
                      </a:txBody>
                      <a:tcPr>
                        <a:solidFill>
                          <a:schemeClr val="accent6">
                            <a:lumMod val="60000"/>
                            <a:lumOff val="40000"/>
                          </a:schemeClr>
                        </a:solidFill>
                      </a:tcPr>
                    </a:tc>
                    <a:tc>
                      <a:txBody>
                        <a:bodyPr/>
                        <a:lstStyle/>
                        <a:p>
                          <a:pPr algn="ctr"/>
                          <a:r>
                            <a:rPr lang="en-US" sz="2000" dirty="0"/>
                            <a:t>1</a:t>
                          </a:r>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𝑚</m:t>
                                  </m:r>
                                </m:e>
                                <m:sub>
                                  <m:r>
                                    <a:rPr lang="en-US" sz="2000" b="0" smtClean="0">
                                      <a:solidFill>
                                        <a:schemeClr val="tx1"/>
                                      </a:solidFill>
                                      <a:latin typeface="Cambria Math" panose="02040503050406030204" pitchFamily="18" charset="0"/>
                                    </a:rPr>
                                    <m:t>1</m:t>
                                  </m:r>
                                </m:sub>
                              </m:sSub>
                              <m:r>
                                <a:rPr lang="en-US" sz="2000" b="0" smtClean="0">
                                  <a:solidFill>
                                    <a:schemeClr val="tx1"/>
                                  </a:solidFill>
                                  <a:latin typeface="Cambria Math" panose="02040503050406030204" pitchFamily="18" charset="0"/>
                                </a:rPr>
                                <m:t>=</m:t>
                              </m:r>
                            </m:oMath>
                          </a14:m>
                          <a:r>
                            <a:rPr lang="en-US" sz="2000" dirty="0">
                              <a:solidFill>
                                <a:schemeClr val="tx1"/>
                              </a:solidFill>
                              <a:latin typeface="Cambria Math" panose="02040503050406030204" pitchFamily="18" charset="0"/>
                              <a:ea typeface="Cambria Math" panose="02040503050406030204" pitchFamily="18" charset="0"/>
                            </a:rPr>
                            <a:t> </a:t>
                          </a:r>
                          <a14:m>
                            <m:oMath xmlns:m="http://schemas.openxmlformats.org/officeDocument/2006/math">
                              <m:r>
                                <a:rPr lang="en-US" sz="2000" b="0" smtClean="0">
                                  <a:solidFill>
                                    <a:schemeClr val="tx1"/>
                                  </a:solidFill>
                                  <a:latin typeface="Cambria Math" panose="02040503050406030204" pitchFamily="18" charset="0"/>
                                </a:rPr>
                                <m:t>¬</m:t>
                              </m:r>
                              <m:r>
                                <a:rPr lang="en-US" sz="2000" b="0" smtClean="0">
                                  <a:solidFill>
                                    <a:schemeClr val="tx1"/>
                                  </a:solidFill>
                                  <a:latin typeface="Cambria Math" panose="02040503050406030204" pitchFamily="18" charset="0"/>
                                </a:rPr>
                                <m:t>𝑋</m:t>
                              </m:r>
                              <m:r>
                                <a:rPr lang="en-US" sz="2000" b="0" smtClean="0">
                                  <a:solidFill>
                                    <a:schemeClr val="tx1"/>
                                  </a:solidFill>
                                  <a:latin typeface="Cambria Math" panose="02040503050406030204" pitchFamily="18" charset="0"/>
                                </a:rPr>
                                <m:t>∧¬</m:t>
                              </m:r>
                              <m:r>
                                <a:rPr lang="en-US" sz="2000" b="0" smtClean="0">
                                  <a:solidFill>
                                    <a:schemeClr val="tx1"/>
                                  </a:solidFill>
                                  <a:latin typeface="Cambria Math" panose="02040503050406030204" pitchFamily="18" charset="0"/>
                                </a:rPr>
                                <m:t>𝑌</m:t>
                              </m:r>
                              <m:r>
                                <a:rPr lang="en-US" sz="2000" b="0" smtClean="0">
                                  <a:solidFill>
                                    <a:schemeClr val="tx1"/>
                                  </a:solidFill>
                                  <a:latin typeface="Cambria Math" panose="02040503050406030204" pitchFamily="18" charset="0"/>
                                </a:rPr>
                                <m:t>∧</m:t>
                              </m:r>
                              <m:r>
                                <a:rPr lang="en-US" sz="2000" b="0" smtClean="0">
                                  <a:solidFill>
                                    <a:schemeClr val="tx1"/>
                                  </a:solidFill>
                                  <a:latin typeface="Cambria Math" panose="02040503050406030204" pitchFamily="18" charset="0"/>
                                </a:rPr>
                                <m:t>𝑍</m:t>
                              </m:r>
                            </m:oMath>
                          </a14:m>
                          <a:endParaRPr lang="en-US" sz="2000" dirty="0">
                            <a:solidFill>
                              <a:schemeClr val="tx1"/>
                            </a:solidFill>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extLst>
                      <a:ext uri="{0D108BD9-81ED-4DB2-BD59-A6C34878D82A}">
                        <a16:rowId xmlns:a16="http://schemas.microsoft.com/office/drawing/2014/main" val="3063228719"/>
                      </a:ext>
                    </a:extLst>
                  </a:tr>
                  <a:tr h="310116">
                    <a:tc>
                      <a:txBody>
                        <a:bodyPr/>
                        <a:lstStyle/>
                        <a:p>
                          <a:pPr algn="ctr"/>
                          <a:r>
                            <a:rPr lang="en-US" sz="2000" dirty="0"/>
                            <a:t>0</a:t>
                          </a:r>
                        </a:p>
                      </a:txBody>
                      <a:tcPr>
                        <a:solidFill>
                          <a:schemeClr val="accent6">
                            <a:lumMod val="60000"/>
                            <a:lumOff val="40000"/>
                          </a:schemeClr>
                        </a:solidFill>
                      </a:tcPr>
                    </a:tc>
                    <a:tc>
                      <a:txBody>
                        <a:bodyPr/>
                        <a:lstStyle/>
                        <a:p>
                          <a:pPr algn="ctr"/>
                          <a:r>
                            <a:rPr lang="en-US" sz="2000" dirty="0"/>
                            <a:t>1</a:t>
                          </a:r>
                        </a:p>
                      </a:txBody>
                      <a:tcPr>
                        <a:solidFill>
                          <a:schemeClr val="accent6">
                            <a:lumMod val="60000"/>
                            <a:lumOff val="40000"/>
                          </a:schemeClr>
                        </a:solidFill>
                      </a:tcPr>
                    </a:tc>
                    <a:tc>
                      <a:txBody>
                        <a:bodyPr/>
                        <a:lstStyle/>
                        <a:p>
                          <a:pPr algn="ctr"/>
                          <a:r>
                            <a:rPr lang="en-US" sz="2000" dirty="0"/>
                            <a:t>0</a:t>
                          </a:r>
                        </a:p>
                      </a:txBody>
                      <a:tcPr>
                        <a:solidFill>
                          <a:schemeClr val="accent6">
                            <a:lumMod val="60000"/>
                            <a:lumOff val="40000"/>
                          </a:schemeClr>
                        </a:solidFill>
                      </a:tcPr>
                    </a:tc>
                    <a:tc>
                      <a:txBody>
                        <a:bodyPr/>
                        <a:lstStyle/>
                        <a:p>
                          <a:pPr algn="ctr"/>
                          <a:r>
                            <a:rPr lang="en-US" sz="2000" dirty="0"/>
                            <a:t>1</a:t>
                          </a:r>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𝑚</m:t>
                                    </m:r>
                                  </m:e>
                                  <m:sub>
                                    <m:r>
                                      <a:rPr lang="en-US" sz="2000" b="0" smtClean="0">
                                        <a:solidFill>
                                          <a:schemeClr val="tx1"/>
                                        </a:solidFill>
                                        <a:latin typeface="Cambria Math" panose="02040503050406030204" pitchFamily="18" charset="0"/>
                                      </a:rPr>
                                      <m:t>2</m:t>
                                    </m:r>
                                  </m:sub>
                                </m:sSub>
                                <m:r>
                                  <a:rPr lang="en-US" sz="2000" b="0" smtClean="0">
                                    <a:solidFill>
                                      <a:schemeClr val="tx1"/>
                                    </a:solidFill>
                                    <a:latin typeface="Cambria Math" panose="02040503050406030204" pitchFamily="18" charset="0"/>
                                  </a:rPr>
                                  <m:t>=</m:t>
                                </m:r>
                                <m:r>
                                  <a:rPr lang="en-US" sz="2000" b="0" smtClean="0">
                                    <a:solidFill>
                                      <a:schemeClr val="tx1"/>
                                    </a:solidFill>
                                    <a:latin typeface="Cambria Math" panose="02040503050406030204" pitchFamily="18" charset="0"/>
                                  </a:rPr>
                                  <m:t>¬</m:t>
                                </m:r>
                                <m:r>
                                  <a:rPr lang="en-US" sz="2000" b="0" smtClean="0">
                                    <a:solidFill>
                                      <a:schemeClr val="tx1"/>
                                    </a:solidFill>
                                    <a:latin typeface="Cambria Math" panose="02040503050406030204" pitchFamily="18" charset="0"/>
                                  </a:rPr>
                                  <m:t>𝑋</m:t>
                                </m:r>
                                <m:r>
                                  <a:rPr lang="en-US" sz="2000" b="0" smtClean="0">
                                    <a:solidFill>
                                      <a:schemeClr val="tx1"/>
                                    </a:solidFill>
                                    <a:latin typeface="Cambria Math" panose="02040503050406030204" pitchFamily="18" charset="0"/>
                                  </a:rPr>
                                  <m:t>∧</m:t>
                                </m:r>
                                <m:r>
                                  <a:rPr lang="en-US" sz="2000" b="0" smtClean="0">
                                    <a:solidFill>
                                      <a:schemeClr val="tx1"/>
                                    </a:solidFill>
                                    <a:latin typeface="Cambria Math" panose="02040503050406030204" pitchFamily="18" charset="0"/>
                                  </a:rPr>
                                  <m:t>𝑌</m:t>
                                </m:r>
                                <m:r>
                                  <a:rPr lang="en-US" sz="2000" b="0" smtClean="0">
                                    <a:solidFill>
                                      <a:schemeClr val="tx1"/>
                                    </a:solidFill>
                                    <a:latin typeface="Cambria Math" panose="02040503050406030204" pitchFamily="18" charset="0"/>
                                  </a:rPr>
                                  <m:t>∧¬</m:t>
                                </m:r>
                                <m:r>
                                  <a:rPr lang="en-US" sz="2000" b="0" smtClean="0">
                                    <a:solidFill>
                                      <a:schemeClr val="tx1"/>
                                    </a:solidFill>
                                    <a:latin typeface="Cambria Math" panose="02040503050406030204" pitchFamily="18" charset="0"/>
                                  </a:rPr>
                                  <m:t>𝑍</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extLst>
                      <a:ext uri="{0D108BD9-81ED-4DB2-BD59-A6C34878D82A}">
                        <a16:rowId xmlns:a16="http://schemas.microsoft.com/office/drawing/2014/main" val="1068365532"/>
                      </a:ext>
                    </a:extLst>
                  </a:tr>
                  <a:tr h="310116">
                    <a:tc>
                      <a:txBody>
                        <a:bodyPr/>
                        <a:lstStyle/>
                        <a:p>
                          <a:pPr algn="ctr"/>
                          <a:r>
                            <a:rPr lang="en-US" sz="2000" dirty="0"/>
                            <a:t>0</a:t>
                          </a:r>
                        </a:p>
                      </a:txBody>
                      <a:tcPr/>
                    </a:tc>
                    <a:tc>
                      <a:txBody>
                        <a:bodyPr/>
                        <a:lstStyle/>
                        <a:p>
                          <a:pPr algn="ctr"/>
                          <a:r>
                            <a:rPr lang="en-US" sz="2000" dirty="0"/>
                            <a:t>1</a:t>
                          </a:r>
                        </a:p>
                      </a:txBody>
                      <a:tcPr/>
                    </a:tc>
                    <a:tc>
                      <a:txBody>
                        <a:bodyPr/>
                        <a:lstStyle/>
                        <a:p>
                          <a:pPr algn="ctr"/>
                          <a:r>
                            <a:rPr lang="en-US" sz="2000" dirty="0"/>
                            <a:t>1</a:t>
                          </a:r>
                        </a:p>
                      </a:txBody>
                      <a:tcPr/>
                    </a:tc>
                    <a:tc>
                      <a:txBody>
                        <a:bodyPr/>
                        <a:lstStyle/>
                        <a:p>
                          <a:pPr algn="ctr"/>
                          <a:r>
                            <a:rPr lang="en-US" sz="2000" dirty="0"/>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𝑚</m:t>
                                    </m:r>
                                  </m:e>
                                  <m:sub>
                                    <m:r>
                                      <a:rPr lang="en-US" sz="2000" b="0" smtClean="0">
                                        <a:solidFill>
                                          <a:schemeClr val="tx1"/>
                                        </a:solidFill>
                                        <a:latin typeface="Cambria Math" panose="02040503050406030204" pitchFamily="18" charset="0"/>
                                      </a:rPr>
                                      <m:t>3</m:t>
                                    </m:r>
                                  </m:sub>
                                </m:sSub>
                                <m:r>
                                  <a:rPr lang="en-US" sz="2000" b="0" smtClean="0">
                                    <a:solidFill>
                                      <a:schemeClr val="tx1"/>
                                    </a:solidFill>
                                    <a:latin typeface="Cambria Math" panose="02040503050406030204" pitchFamily="18" charset="0"/>
                                  </a:rPr>
                                  <m:t>=</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316670216"/>
                      </a:ext>
                    </a:extLst>
                  </a:tr>
                  <a:tr h="310116">
                    <a:tc>
                      <a:txBody>
                        <a:bodyPr/>
                        <a:lstStyle/>
                        <a:p>
                          <a:pPr algn="ctr"/>
                          <a:r>
                            <a:rPr lang="en-US" sz="2000" dirty="0"/>
                            <a:t>1</a:t>
                          </a:r>
                        </a:p>
                      </a:txBody>
                      <a:tcPr>
                        <a:solidFill>
                          <a:schemeClr val="accent6">
                            <a:lumMod val="60000"/>
                            <a:lumOff val="40000"/>
                          </a:schemeClr>
                        </a:solidFill>
                      </a:tcPr>
                    </a:tc>
                    <a:tc>
                      <a:txBody>
                        <a:bodyPr/>
                        <a:lstStyle/>
                        <a:p>
                          <a:pPr algn="ctr"/>
                          <a:r>
                            <a:rPr lang="en-US" sz="2000" dirty="0"/>
                            <a:t>0</a:t>
                          </a:r>
                        </a:p>
                      </a:txBody>
                      <a:tcPr>
                        <a:solidFill>
                          <a:schemeClr val="accent6">
                            <a:lumMod val="60000"/>
                            <a:lumOff val="40000"/>
                          </a:schemeClr>
                        </a:solidFill>
                      </a:tcPr>
                    </a:tc>
                    <a:tc>
                      <a:txBody>
                        <a:bodyPr/>
                        <a:lstStyle/>
                        <a:p>
                          <a:pPr algn="ctr"/>
                          <a:r>
                            <a:rPr lang="en-US" sz="2000" dirty="0"/>
                            <a:t>0</a:t>
                          </a:r>
                        </a:p>
                      </a:txBody>
                      <a:tcPr>
                        <a:solidFill>
                          <a:schemeClr val="accent6">
                            <a:lumMod val="60000"/>
                            <a:lumOff val="40000"/>
                          </a:schemeClr>
                        </a:solidFill>
                      </a:tcPr>
                    </a:tc>
                    <a:tc>
                      <a:txBody>
                        <a:bodyPr/>
                        <a:lstStyle/>
                        <a:p>
                          <a:pPr algn="ctr"/>
                          <a:r>
                            <a:rPr lang="en-US" sz="2000" dirty="0"/>
                            <a:t>1</a:t>
                          </a:r>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𝑚</m:t>
                                  </m:r>
                                </m:e>
                                <m:sub>
                                  <m:r>
                                    <a:rPr lang="en-US" sz="2000" b="0" smtClean="0">
                                      <a:solidFill>
                                        <a:schemeClr val="tx1"/>
                                      </a:solidFill>
                                      <a:latin typeface="Cambria Math" panose="02040503050406030204" pitchFamily="18" charset="0"/>
                                    </a:rPr>
                                    <m:t>4</m:t>
                                  </m:r>
                                </m:sub>
                              </m:sSub>
                            </m:oMath>
                          </a14:m>
                          <a:r>
                            <a:rPr lang="en-US" sz="2000" dirty="0">
                              <a:solidFill>
                                <a:schemeClr val="tx1"/>
                              </a:solidFill>
                              <a:latin typeface="Cambria Math" panose="02040503050406030204" pitchFamily="18" charset="0"/>
                              <a:ea typeface="Cambria Math" panose="02040503050406030204" pitchFamily="18" charset="0"/>
                            </a:rPr>
                            <a:t> = </a:t>
                          </a:r>
                          <a14:m>
                            <m:oMath xmlns:m="http://schemas.openxmlformats.org/officeDocument/2006/math">
                              <m:r>
                                <a:rPr lang="en-US" sz="2000" b="0" smtClean="0">
                                  <a:solidFill>
                                    <a:schemeClr val="tx1"/>
                                  </a:solidFill>
                                  <a:latin typeface="Cambria Math" panose="02040503050406030204" pitchFamily="18" charset="0"/>
                                </a:rPr>
                                <m:t>𝑋</m:t>
                              </m:r>
                              <m:r>
                                <a:rPr lang="en-US" sz="2000" b="0" smtClean="0">
                                  <a:solidFill>
                                    <a:schemeClr val="tx1"/>
                                  </a:solidFill>
                                  <a:latin typeface="Cambria Math" panose="02040503050406030204" pitchFamily="18" charset="0"/>
                                </a:rPr>
                                <m:t>∧¬</m:t>
                              </m:r>
                              <m:r>
                                <a:rPr lang="en-US" sz="2000" b="0" smtClean="0">
                                  <a:solidFill>
                                    <a:schemeClr val="tx1"/>
                                  </a:solidFill>
                                  <a:latin typeface="Cambria Math" panose="02040503050406030204" pitchFamily="18" charset="0"/>
                                </a:rPr>
                                <m:t>𝑌</m:t>
                              </m:r>
                              <m:r>
                                <a:rPr lang="en-US" sz="2000" b="0" smtClean="0">
                                  <a:solidFill>
                                    <a:schemeClr val="tx1"/>
                                  </a:solidFill>
                                  <a:latin typeface="Cambria Math" panose="02040503050406030204" pitchFamily="18" charset="0"/>
                                </a:rPr>
                                <m:t>∧¬</m:t>
                              </m:r>
                              <m:r>
                                <a:rPr lang="en-US" sz="2000" b="0" smtClean="0">
                                  <a:solidFill>
                                    <a:schemeClr val="tx1"/>
                                  </a:solidFill>
                                  <a:latin typeface="Cambria Math" panose="02040503050406030204" pitchFamily="18" charset="0"/>
                                </a:rPr>
                                <m:t>𝑍</m:t>
                              </m:r>
                            </m:oMath>
                          </a14:m>
                          <a:endParaRPr lang="en-US" sz="2000" dirty="0">
                            <a:solidFill>
                              <a:schemeClr val="tx1"/>
                            </a:solidFill>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extLst>
                      <a:ext uri="{0D108BD9-81ED-4DB2-BD59-A6C34878D82A}">
                        <a16:rowId xmlns:a16="http://schemas.microsoft.com/office/drawing/2014/main" val="1472130258"/>
                      </a:ext>
                    </a:extLst>
                  </a:tr>
                  <a:tr h="310116">
                    <a:tc>
                      <a:txBody>
                        <a:bodyPr/>
                        <a:lstStyle/>
                        <a:p>
                          <a:pPr algn="ctr"/>
                          <a:r>
                            <a:rPr lang="en-US" sz="2000" dirty="0"/>
                            <a:t>1</a:t>
                          </a:r>
                        </a:p>
                      </a:txBody>
                      <a:tcPr/>
                    </a:tc>
                    <a:tc>
                      <a:txBody>
                        <a:bodyPr/>
                        <a:lstStyle/>
                        <a:p>
                          <a:pPr algn="ctr"/>
                          <a:r>
                            <a:rPr lang="en-US" sz="2000" dirty="0"/>
                            <a:t>0</a:t>
                          </a:r>
                        </a:p>
                      </a:txBody>
                      <a:tcPr/>
                    </a:tc>
                    <a:tc>
                      <a:txBody>
                        <a:bodyPr/>
                        <a:lstStyle/>
                        <a:p>
                          <a:pPr algn="ctr"/>
                          <a:r>
                            <a:rPr lang="en-US" sz="2000" dirty="0"/>
                            <a:t>1</a:t>
                          </a:r>
                        </a:p>
                      </a:txBody>
                      <a:tcPr/>
                    </a:tc>
                    <a:tc>
                      <a:txBody>
                        <a:bodyPr/>
                        <a:lstStyle/>
                        <a:p>
                          <a:pPr algn="ctr"/>
                          <a:r>
                            <a:rPr lang="en-US" sz="2000" dirty="0"/>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𝑚</m:t>
                                    </m:r>
                                  </m:e>
                                  <m:sub>
                                    <m:r>
                                      <a:rPr lang="en-US" sz="2000" b="0" smtClean="0">
                                        <a:solidFill>
                                          <a:schemeClr val="tx1"/>
                                        </a:solidFill>
                                        <a:latin typeface="Cambria Math" panose="02040503050406030204" pitchFamily="18" charset="0"/>
                                      </a:rPr>
                                      <m:t>5</m:t>
                                    </m:r>
                                  </m:sub>
                                </m:sSub>
                                <m:r>
                                  <a:rPr lang="en-US" sz="2000" b="0" smtClean="0">
                                    <a:solidFill>
                                      <a:schemeClr val="tx1"/>
                                    </a:solidFill>
                                    <a:latin typeface="Cambria Math" panose="02040503050406030204" pitchFamily="18" charset="0"/>
                                  </a:rPr>
                                  <m:t>=</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838910750"/>
                      </a:ext>
                    </a:extLst>
                  </a:tr>
                  <a:tr h="310116">
                    <a:tc>
                      <a:txBody>
                        <a:bodyPr/>
                        <a:lstStyle/>
                        <a:p>
                          <a:pPr algn="ctr"/>
                          <a:r>
                            <a:rPr lang="en-US" sz="2000" dirty="0"/>
                            <a:t>1</a:t>
                          </a:r>
                        </a:p>
                      </a:txBody>
                      <a:tcPr/>
                    </a:tc>
                    <a:tc>
                      <a:txBody>
                        <a:bodyPr/>
                        <a:lstStyle/>
                        <a:p>
                          <a:pPr algn="ctr"/>
                          <a:r>
                            <a:rPr lang="en-US" sz="2000" dirty="0"/>
                            <a:t>1</a:t>
                          </a:r>
                        </a:p>
                      </a:txBody>
                      <a:tcPr/>
                    </a:tc>
                    <a:tc>
                      <a:txBody>
                        <a:bodyPr/>
                        <a:lstStyle/>
                        <a:p>
                          <a:pPr algn="ctr"/>
                          <a:r>
                            <a:rPr lang="en-US" sz="2000" dirty="0"/>
                            <a:t>0</a:t>
                          </a:r>
                        </a:p>
                      </a:txBody>
                      <a:tcPr/>
                    </a:tc>
                    <a:tc>
                      <a:txBody>
                        <a:bodyPr/>
                        <a:lstStyle/>
                        <a:p>
                          <a:pPr algn="ctr"/>
                          <a:r>
                            <a:rPr lang="en-US" sz="2000" dirty="0"/>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𝑚</m:t>
                                    </m:r>
                                  </m:e>
                                  <m:sub>
                                    <m:r>
                                      <a:rPr lang="en-US" sz="2000" b="0" smtClean="0">
                                        <a:solidFill>
                                          <a:schemeClr val="tx1"/>
                                        </a:solidFill>
                                        <a:latin typeface="Cambria Math" panose="02040503050406030204" pitchFamily="18" charset="0"/>
                                      </a:rPr>
                                      <m:t>6</m:t>
                                    </m:r>
                                  </m:sub>
                                </m:sSub>
                                <m:r>
                                  <a:rPr lang="en-US" sz="2000" b="0" smtClean="0">
                                    <a:solidFill>
                                      <a:schemeClr val="tx1"/>
                                    </a:solidFill>
                                    <a:latin typeface="Cambria Math" panose="02040503050406030204" pitchFamily="18" charset="0"/>
                                  </a:rPr>
                                  <m:t>=</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3298726595"/>
                      </a:ext>
                    </a:extLst>
                  </a:tr>
                  <a:tr h="310116">
                    <a:tc>
                      <a:txBody>
                        <a:bodyPr/>
                        <a:lstStyle/>
                        <a:p>
                          <a:pPr algn="ctr"/>
                          <a:r>
                            <a:rPr lang="en-US" sz="2000" dirty="0"/>
                            <a:t>1</a:t>
                          </a:r>
                        </a:p>
                      </a:txBody>
                      <a:tcPr>
                        <a:solidFill>
                          <a:schemeClr val="accent6">
                            <a:lumMod val="60000"/>
                            <a:lumOff val="40000"/>
                          </a:schemeClr>
                        </a:solidFill>
                      </a:tcPr>
                    </a:tc>
                    <a:tc>
                      <a:txBody>
                        <a:bodyPr/>
                        <a:lstStyle/>
                        <a:p>
                          <a:pPr algn="ctr"/>
                          <a:r>
                            <a:rPr lang="en-US" sz="2000" dirty="0"/>
                            <a:t>1</a:t>
                          </a:r>
                        </a:p>
                      </a:txBody>
                      <a:tcPr>
                        <a:solidFill>
                          <a:schemeClr val="accent6">
                            <a:lumMod val="60000"/>
                            <a:lumOff val="40000"/>
                          </a:schemeClr>
                        </a:solidFill>
                      </a:tcPr>
                    </a:tc>
                    <a:tc>
                      <a:txBody>
                        <a:bodyPr/>
                        <a:lstStyle/>
                        <a:p>
                          <a:pPr algn="ctr"/>
                          <a:r>
                            <a:rPr lang="en-US" sz="2000" dirty="0"/>
                            <a:t>1</a:t>
                          </a:r>
                        </a:p>
                      </a:txBody>
                      <a:tcPr>
                        <a:solidFill>
                          <a:schemeClr val="accent6">
                            <a:lumMod val="60000"/>
                            <a:lumOff val="40000"/>
                          </a:schemeClr>
                        </a:solidFill>
                      </a:tcPr>
                    </a:tc>
                    <a:tc>
                      <a:txBody>
                        <a:bodyPr/>
                        <a:lstStyle/>
                        <a:p>
                          <a:pPr algn="ctr"/>
                          <a:r>
                            <a:rPr lang="en-US" sz="2000" dirty="0"/>
                            <a:t>1</a:t>
                          </a:r>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𝑚</m:t>
                                    </m:r>
                                  </m:e>
                                  <m:sub>
                                    <m:r>
                                      <a:rPr lang="en-US" sz="2000" b="0" smtClean="0">
                                        <a:solidFill>
                                          <a:schemeClr val="tx1"/>
                                        </a:solidFill>
                                        <a:latin typeface="Cambria Math" panose="02040503050406030204" pitchFamily="18" charset="0"/>
                                      </a:rPr>
                                      <m:t>7</m:t>
                                    </m:r>
                                  </m:sub>
                                </m:sSub>
                                <m:r>
                                  <a:rPr lang="en-US" sz="2000" b="0" smtClean="0">
                                    <a:solidFill>
                                      <a:schemeClr val="tx1"/>
                                    </a:solidFill>
                                    <a:latin typeface="Cambria Math" panose="02040503050406030204" pitchFamily="18" charset="0"/>
                                  </a:rPr>
                                  <m:t>=</m:t>
                                </m:r>
                                <m:r>
                                  <m:rPr>
                                    <m:sty m:val="p"/>
                                  </m:rPr>
                                  <a:rPr lang="en-US" sz="2000" b="0" i="1" smtClean="0">
                                    <a:solidFill>
                                      <a:schemeClr val="tx1"/>
                                    </a:solidFill>
                                    <a:latin typeface="Cambria Math" panose="02040503050406030204" pitchFamily="18" charset="0"/>
                                  </a:rPr>
                                  <m:t>X</m:t>
                                </m:r>
                                <m:r>
                                  <a:rPr lang="en-US" sz="2000" b="0" smtClean="0">
                                    <a:solidFill>
                                      <a:schemeClr val="tx1"/>
                                    </a:solidFill>
                                    <a:latin typeface="Cambria Math" panose="02040503050406030204" pitchFamily="18" charset="0"/>
                                  </a:rPr>
                                  <m:t>∧</m:t>
                                </m:r>
                                <m:r>
                                  <m:rPr>
                                    <m:sty m:val="p"/>
                                  </m:rPr>
                                  <a:rPr lang="en-US" sz="2000" b="0" i="1" smtClean="0">
                                    <a:solidFill>
                                      <a:schemeClr val="tx1"/>
                                    </a:solidFill>
                                    <a:latin typeface="Cambria Math" panose="02040503050406030204" pitchFamily="18" charset="0"/>
                                  </a:rPr>
                                  <m:t>Y</m:t>
                                </m:r>
                                <m:r>
                                  <a:rPr lang="en-US" sz="2000" b="0" smtClean="0">
                                    <a:solidFill>
                                      <a:schemeClr val="tx1"/>
                                    </a:solidFill>
                                    <a:latin typeface="Cambria Math" panose="02040503050406030204" pitchFamily="18" charset="0"/>
                                  </a:rPr>
                                  <m:t>∧</m:t>
                                </m:r>
                                <m:r>
                                  <m:rPr>
                                    <m:sty m:val="p"/>
                                  </m:rPr>
                                  <a:rPr lang="en-US" sz="2000" b="0" i="1" smtClean="0">
                                    <a:solidFill>
                                      <a:schemeClr val="tx1"/>
                                    </a:solidFill>
                                    <a:latin typeface="Cambria Math" panose="02040503050406030204" pitchFamily="18" charset="0"/>
                                  </a:rPr>
                                  <m:t>Z</m:t>
                                </m:r>
                              </m:oMath>
                            </m:oMathPara>
                          </a14:m>
                          <a:endParaRPr lang="en-US" sz="2000" b="0" dirty="0">
                            <a:solidFill>
                              <a:schemeClr val="tx1"/>
                            </a:solidFill>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extLst>
                      <a:ext uri="{0D108BD9-81ED-4DB2-BD59-A6C34878D82A}">
                        <a16:rowId xmlns:a16="http://schemas.microsoft.com/office/drawing/2014/main" val="831370525"/>
                      </a:ext>
                    </a:extLst>
                  </a:tr>
                </a:tbl>
              </a:graphicData>
            </a:graphic>
          </p:graphicFrame>
        </mc:Choice>
        <mc:Fallback>
          <p:graphicFrame>
            <p:nvGraphicFramePr>
              <p:cNvPr id="4" name="Table 3">
                <a:extLst>
                  <a:ext uri="{FF2B5EF4-FFF2-40B4-BE49-F238E27FC236}">
                    <a16:creationId xmlns:a16="http://schemas.microsoft.com/office/drawing/2014/main" id="{3DE6B690-2F05-C44D-3B1C-9915F7179579}"/>
                  </a:ext>
                </a:extLst>
              </p:cNvPr>
              <p:cNvGraphicFramePr>
                <a:graphicFrameLocks noGrp="1"/>
              </p:cNvGraphicFramePr>
              <p:nvPr>
                <p:extLst>
                  <p:ext uri="{D42A27DB-BD31-4B8C-83A1-F6EECF244321}">
                    <p14:modId xmlns:p14="http://schemas.microsoft.com/office/powerpoint/2010/main" val="3830436770"/>
                  </p:ext>
                </p:extLst>
              </p:nvPr>
            </p:nvGraphicFramePr>
            <p:xfrm>
              <a:off x="925776" y="2021718"/>
              <a:ext cx="10102110" cy="3566160"/>
            </p:xfrm>
            <a:graphic>
              <a:graphicData uri="http://schemas.openxmlformats.org/drawingml/2006/table">
                <a:tbl>
                  <a:tblPr firstRow="1" bandRow="1">
                    <a:tableStyleId>{00A15C55-8517-42AA-B614-E9B94910E393}</a:tableStyleId>
                  </a:tblPr>
                  <a:tblGrid>
                    <a:gridCol w="1442851">
                      <a:extLst>
                        <a:ext uri="{9D8B030D-6E8A-4147-A177-3AD203B41FA5}">
                          <a16:colId xmlns:a16="http://schemas.microsoft.com/office/drawing/2014/main" val="1396284860"/>
                        </a:ext>
                      </a:extLst>
                    </a:gridCol>
                    <a:gridCol w="1553378">
                      <a:extLst>
                        <a:ext uri="{9D8B030D-6E8A-4147-A177-3AD203B41FA5}">
                          <a16:colId xmlns:a16="http://schemas.microsoft.com/office/drawing/2014/main" val="2466899368"/>
                        </a:ext>
                      </a:extLst>
                    </a:gridCol>
                    <a:gridCol w="1839817">
                      <a:extLst>
                        <a:ext uri="{9D8B030D-6E8A-4147-A177-3AD203B41FA5}">
                          <a16:colId xmlns:a16="http://schemas.microsoft.com/office/drawing/2014/main" val="1472037275"/>
                        </a:ext>
                      </a:extLst>
                    </a:gridCol>
                    <a:gridCol w="2478795">
                      <a:extLst>
                        <a:ext uri="{9D8B030D-6E8A-4147-A177-3AD203B41FA5}">
                          <a16:colId xmlns:a16="http://schemas.microsoft.com/office/drawing/2014/main" val="433868249"/>
                        </a:ext>
                      </a:extLst>
                    </a:gridCol>
                    <a:gridCol w="2787269">
                      <a:extLst>
                        <a:ext uri="{9D8B030D-6E8A-4147-A177-3AD203B41FA5}">
                          <a16:colId xmlns:a16="http://schemas.microsoft.com/office/drawing/2014/main" val="3065037031"/>
                        </a:ext>
                      </a:extLst>
                    </a:gridCol>
                  </a:tblGrid>
                  <a:tr h="396240">
                    <a:tc>
                      <a:txBody>
                        <a:bodyPr/>
                        <a:lstStyle/>
                        <a:p>
                          <a:pPr algn="ctr"/>
                          <a:r>
                            <a:rPr lang="en-US" sz="2000" dirty="0"/>
                            <a:t>X</a:t>
                          </a:r>
                        </a:p>
                      </a:txBody>
                      <a:tcPr/>
                    </a:tc>
                    <a:tc>
                      <a:txBody>
                        <a:bodyPr/>
                        <a:lstStyle/>
                        <a:p>
                          <a:pPr algn="ctr"/>
                          <a:r>
                            <a:rPr lang="en-US" sz="2000" dirty="0"/>
                            <a:t>Y</a:t>
                          </a:r>
                        </a:p>
                      </a:txBody>
                      <a:tcPr/>
                    </a:tc>
                    <a:tc>
                      <a:txBody>
                        <a:bodyPr/>
                        <a:lstStyle/>
                        <a:p>
                          <a:pPr algn="ctr"/>
                          <a:r>
                            <a:rPr lang="en-US" sz="2000" dirty="0"/>
                            <a:t>Z</a:t>
                          </a:r>
                        </a:p>
                      </a:txBody>
                      <a:tcPr/>
                    </a:tc>
                    <a:tc>
                      <a:txBody>
                        <a:bodyPr/>
                        <a:lstStyle/>
                        <a:p>
                          <a:pPr algn="ctr"/>
                          <a:r>
                            <a:rPr lang="en-US" sz="2000" dirty="0"/>
                            <a:t>ODD(X,Y,Z)</a:t>
                          </a:r>
                          <a:endParaRPr lang="en-US" sz="2000" dirty="0">
                            <a:latin typeface="Neue Haas Grotesk Text Pro" panose="020B0504020202020204" pitchFamily="34" charset="77"/>
                          </a:endParaRPr>
                        </a:p>
                      </a:txBody>
                      <a:tcPr/>
                    </a:tc>
                    <a:tc>
                      <a:txBody>
                        <a:bodyPr/>
                        <a:lstStyle/>
                        <a:p>
                          <a:pPr algn="ctr"/>
                          <a:r>
                            <a:rPr lang="en-US" sz="2000" dirty="0" err="1"/>
                            <a:t>Minterm</a:t>
                          </a:r>
                          <a:endParaRPr lang="en-US" sz="2000" dirty="0">
                            <a:latin typeface="Neue Haas Grotesk Text Pro" panose="020B0504020202020204" pitchFamily="34" charset="77"/>
                            <a:ea typeface="Cambria Math" panose="02040503050406030204" pitchFamily="18" charset="0"/>
                          </a:endParaRPr>
                        </a:p>
                      </a:txBody>
                      <a:tcPr/>
                    </a:tc>
                    <a:extLst>
                      <a:ext uri="{0D108BD9-81ED-4DB2-BD59-A6C34878D82A}">
                        <a16:rowId xmlns:a16="http://schemas.microsoft.com/office/drawing/2014/main" val="2131602632"/>
                      </a:ext>
                    </a:extLst>
                  </a:tr>
                  <a:tr h="396240">
                    <a:tc>
                      <a:txBody>
                        <a:bodyPr/>
                        <a:lstStyle/>
                        <a:p>
                          <a:pPr algn="ctr"/>
                          <a:r>
                            <a:rPr lang="en-US" sz="2000" dirty="0"/>
                            <a:t>0</a:t>
                          </a:r>
                        </a:p>
                      </a:txBody>
                      <a:tcPr/>
                    </a:tc>
                    <a:tc>
                      <a:txBody>
                        <a:bodyPr/>
                        <a:lstStyle/>
                        <a:p>
                          <a:pPr algn="ctr"/>
                          <a:r>
                            <a:rPr lang="en-US" sz="2000" dirty="0"/>
                            <a:t>0</a:t>
                          </a:r>
                        </a:p>
                      </a:txBody>
                      <a:tcPr/>
                    </a:tc>
                    <a:tc>
                      <a:txBody>
                        <a:bodyPr/>
                        <a:lstStyle/>
                        <a:p>
                          <a:pPr algn="ctr"/>
                          <a:r>
                            <a:rPr lang="en-US" sz="2000" dirty="0"/>
                            <a:t>0</a:t>
                          </a:r>
                        </a:p>
                      </a:txBody>
                      <a:tcPr/>
                    </a:tc>
                    <a:tc>
                      <a:txBody>
                        <a:bodyPr/>
                        <a:lstStyle/>
                        <a:p>
                          <a:pPr algn="ctr"/>
                          <a:r>
                            <a:rPr lang="en-US" sz="2000" dirty="0"/>
                            <a:t>0</a:t>
                          </a:r>
                        </a:p>
                      </a:txBody>
                      <a:tcPr/>
                    </a:tc>
                    <a:tc>
                      <a:txBody>
                        <a:bodyPr/>
                        <a:lstStyle/>
                        <a:p>
                          <a:endParaRPr lang="en-US"/>
                        </a:p>
                      </a:txBody>
                      <a:tcPr>
                        <a:blipFill>
                          <a:blip r:embed="rId4"/>
                          <a:stretch>
                            <a:fillRect l="-262273" t="-109677" r="-909" b="-735484"/>
                          </a:stretch>
                        </a:blipFill>
                      </a:tcPr>
                    </a:tc>
                    <a:extLst>
                      <a:ext uri="{0D108BD9-81ED-4DB2-BD59-A6C34878D82A}">
                        <a16:rowId xmlns:a16="http://schemas.microsoft.com/office/drawing/2014/main" val="614114445"/>
                      </a:ext>
                    </a:extLst>
                  </a:tr>
                  <a:tr h="396240">
                    <a:tc>
                      <a:txBody>
                        <a:bodyPr/>
                        <a:lstStyle/>
                        <a:p>
                          <a:pPr algn="ctr"/>
                          <a:r>
                            <a:rPr lang="en-US" sz="2000" dirty="0"/>
                            <a:t>0</a:t>
                          </a:r>
                        </a:p>
                      </a:txBody>
                      <a:tcPr>
                        <a:solidFill>
                          <a:schemeClr val="accent6">
                            <a:lumMod val="60000"/>
                            <a:lumOff val="40000"/>
                          </a:schemeClr>
                        </a:solidFill>
                      </a:tcPr>
                    </a:tc>
                    <a:tc>
                      <a:txBody>
                        <a:bodyPr/>
                        <a:lstStyle/>
                        <a:p>
                          <a:pPr algn="ctr"/>
                          <a:r>
                            <a:rPr lang="en-US" sz="2000" dirty="0"/>
                            <a:t>0</a:t>
                          </a:r>
                        </a:p>
                      </a:txBody>
                      <a:tcPr>
                        <a:solidFill>
                          <a:schemeClr val="accent6">
                            <a:lumMod val="60000"/>
                            <a:lumOff val="40000"/>
                          </a:schemeClr>
                        </a:solidFill>
                      </a:tcPr>
                    </a:tc>
                    <a:tc>
                      <a:txBody>
                        <a:bodyPr/>
                        <a:lstStyle/>
                        <a:p>
                          <a:pPr algn="ctr"/>
                          <a:r>
                            <a:rPr lang="en-US" sz="2000" dirty="0"/>
                            <a:t>1</a:t>
                          </a:r>
                        </a:p>
                      </a:txBody>
                      <a:tcPr>
                        <a:solidFill>
                          <a:schemeClr val="accent6">
                            <a:lumMod val="60000"/>
                            <a:lumOff val="40000"/>
                          </a:schemeClr>
                        </a:solidFill>
                      </a:tcPr>
                    </a:tc>
                    <a:tc>
                      <a:txBody>
                        <a:bodyPr/>
                        <a:lstStyle/>
                        <a:p>
                          <a:pPr algn="ctr"/>
                          <a:r>
                            <a:rPr lang="en-US" sz="2000" dirty="0"/>
                            <a:t>1</a:t>
                          </a:r>
                        </a:p>
                      </a:txBody>
                      <a:tcPr>
                        <a:solidFill>
                          <a:schemeClr val="accent6">
                            <a:lumMod val="60000"/>
                            <a:lumOff val="40000"/>
                          </a:schemeClr>
                        </a:solidFill>
                      </a:tcPr>
                    </a:tc>
                    <a:tc>
                      <a:txBody>
                        <a:bodyPr/>
                        <a:lstStyle/>
                        <a:p>
                          <a:endParaRPr lang="en-US"/>
                        </a:p>
                      </a:txBody>
                      <a:tcPr>
                        <a:blipFill>
                          <a:blip r:embed="rId4"/>
                          <a:stretch>
                            <a:fillRect l="-262273" t="-203125" r="-909" b="-612500"/>
                          </a:stretch>
                        </a:blipFill>
                      </a:tcPr>
                    </a:tc>
                    <a:extLst>
                      <a:ext uri="{0D108BD9-81ED-4DB2-BD59-A6C34878D82A}">
                        <a16:rowId xmlns:a16="http://schemas.microsoft.com/office/drawing/2014/main" val="3063228719"/>
                      </a:ext>
                    </a:extLst>
                  </a:tr>
                  <a:tr h="396240">
                    <a:tc>
                      <a:txBody>
                        <a:bodyPr/>
                        <a:lstStyle/>
                        <a:p>
                          <a:pPr algn="ctr"/>
                          <a:r>
                            <a:rPr lang="en-US" sz="2000" dirty="0"/>
                            <a:t>0</a:t>
                          </a:r>
                        </a:p>
                      </a:txBody>
                      <a:tcPr>
                        <a:solidFill>
                          <a:schemeClr val="accent6">
                            <a:lumMod val="60000"/>
                            <a:lumOff val="40000"/>
                          </a:schemeClr>
                        </a:solidFill>
                      </a:tcPr>
                    </a:tc>
                    <a:tc>
                      <a:txBody>
                        <a:bodyPr/>
                        <a:lstStyle/>
                        <a:p>
                          <a:pPr algn="ctr"/>
                          <a:r>
                            <a:rPr lang="en-US" sz="2000" dirty="0"/>
                            <a:t>1</a:t>
                          </a:r>
                        </a:p>
                      </a:txBody>
                      <a:tcPr>
                        <a:solidFill>
                          <a:schemeClr val="accent6">
                            <a:lumMod val="60000"/>
                            <a:lumOff val="40000"/>
                          </a:schemeClr>
                        </a:solidFill>
                      </a:tcPr>
                    </a:tc>
                    <a:tc>
                      <a:txBody>
                        <a:bodyPr/>
                        <a:lstStyle/>
                        <a:p>
                          <a:pPr algn="ctr"/>
                          <a:r>
                            <a:rPr lang="en-US" sz="2000" dirty="0"/>
                            <a:t>0</a:t>
                          </a:r>
                        </a:p>
                      </a:txBody>
                      <a:tcPr>
                        <a:solidFill>
                          <a:schemeClr val="accent6">
                            <a:lumMod val="60000"/>
                            <a:lumOff val="40000"/>
                          </a:schemeClr>
                        </a:solidFill>
                      </a:tcPr>
                    </a:tc>
                    <a:tc>
                      <a:txBody>
                        <a:bodyPr/>
                        <a:lstStyle/>
                        <a:p>
                          <a:pPr algn="ctr"/>
                          <a:r>
                            <a:rPr lang="en-US" sz="2000" dirty="0"/>
                            <a:t>1</a:t>
                          </a:r>
                        </a:p>
                      </a:txBody>
                      <a:tcPr>
                        <a:solidFill>
                          <a:schemeClr val="accent6">
                            <a:lumMod val="60000"/>
                            <a:lumOff val="40000"/>
                          </a:schemeClr>
                        </a:solidFill>
                      </a:tcPr>
                    </a:tc>
                    <a:tc>
                      <a:txBody>
                        <a:bodyPr/>
                        <a:lstStyle/>
                        <a:p>
                          <a:endParaRPr lang="en-US"/>
                        </a:p>
                      </a:txBody>
                      <a:tcPr>
                        <a:blipFill>
                          <a:blip r:embed="rId4"/>
                          <a:stretch>
                            <a:fillRect l="-262273" t="-312903" r="-909" b="-532258"/>
                          </a:stretch>
                        </a:blipFill>
                      </a:tcPr>
                    </a:tc>
                    <a:extLst>
                      <a:ext uri="{0D108BD9-81ED-4DB2-BD59-A6C34878D82A}">
                        <a16:rowId xmlns:a16="http://schemas.microsoft.com/office/drawing/2014/main" val="1068365532"/>
                      </a:ext>
                    </a:extLst>
                  </a:tr>
                  <a:tr h="396240">
                    <a:tc>
                      <a:txBody>
                        <a:bodyPr/>
                        <a:lstStyle/>
                        <a:p>
                          <a:pPr algn="ctr"/>
                          <a:r>
                            <a:rPr lang="en-US" sz="2000" dirty="0"/>
                            <a:t>0</a:t>
                          </a:r>
                        </a:p>
                      </a:txBody>
                      <a:tcPr/>
                    </a:tc>
                    <a:tc>
                      <a:txBody>
                        <a:bodyPr/>
                        <a:lstStyle/>
                        <a:p>
                          <a:pPr algn="ctr"/>
                          <a:r>
                            <a:rPr lang="en-US" sz="2000" dirty="0"/>
                            <a:t>1</a:t>
                          </a:r>
                        </a:p>
                      </a:txBody>
                      <a:tcPr/>
                    </a:tc>
                    <a:tc>
                      <a:txBody>
                        <a:bodyPr/>
                        <a:lstStyle/>
                        <a:p>
                          <a:pPr algn="ctr"/>
                          <a:r>
                            <a:rPr lang="en-US" sz="2000" dirty="0"/>
                            <a:t>1</a:t>
                          </a:r>
                        </a:p>
                      </a:txBody>
                      <a:tcPr/>
                    </a:tc>
                    <a:tc>
                      <a:txBody>
                        <a:bodyPr/>
                        <a:lstStyle/>
                        <a:p>
                          <a:pPr algn="ctr"/>
                          <a:r>
                            <a:rPr lang="en-US" sz="2000" dirty="0"/>
                            <a:t>0</a:t>
                          </a:r>
                        </a:p>
                      </a:txBody>
                      <a:tcPr/>
                    </a:tc>
                    <a:tc>
                      <a:txBody>
                        <a:bodyPr/>
                        <a:lstStyle/>
                        <a:p>
                          <a:endParaRPr lang="en-US"/>
                        </a:p>
                      </a:txBody>
                      <a:tcPr>
                        <a:blipFill>
                          <a:blip r:embed="rId4"/>
                          <a:stretch>
                            <a:fillRect l="-262273" t="-412903" r="-909" b="-432258"/>
                          </a:stretch>
                        </a:blipFill>
                      </a:tcPr>
                    </a:tc>
                    <a:extLst>
                      <a:ext uri="{0D108BD9-81ED-4DB2-BD59-A6C34878D82A}">
                        <a16:rowId xmlns:a16="http://schemas.microsoft.com/office/drawing/2014/main" val="1316670216"/>
                      </a:ext>
                    </a:extLst>
                  </a:tr>
                  <a:tr h="396240">
                    <a:tc>
                      <a:txBody>
                        <a:bodyPr/>
                        <a:lstStyle/>
                        <a:p>
                          <a:pPr algn="ctr"/>
                          <a:r>
                            <a:rPr lang="en-US" sz="2000" dirty="0"/>
                            <a:t>1</a:t>
                          </a:r>
                        </a:p>
                      </a:txBody>
                      <a:tcPr>
                        <a:solidFill>
                          <a:schemeClr val="accent6">
                            <a:lumMod val="60000"/>
                            <a:lumOff val="40000"/>
                          </a:schemeClr>
                        </a:solidFill>
                      </a:tcPr>
                    </a:tc>
                    <a:tc>
                      <a:txBody>
                        <a:bodyPr/>
                        <a:lstStyle/>
                        <a:p>
                          <a:pPr algn="ctr"/>
                          <a:r>
                            <a:rPr lang="en-US" sz="2000" dirty="0"/>
                            <a:t>0</a:t>
                          </a:r>
                        </a:p>
                      </a:txBody>
                      <a:tcPr>
                        <a:solidFill>
                          <a:schemeClr val="accent6">
                            <a:lumMod val="60000"/>
                            <a:lumOff val="40000"/>
                          </a:schemeClr>
                        </a:solidFill>
                      </a:tcPr>
                    </a:tc>
                    <a:tc>
                      <a:txBody>
                        <a:bodyPr/>
                        <a:lstStyle/>
                        <a:p>
                          <a:pPr algn="ctr"/>
                          <a:r>
                            <a:rPr lang="en-US" sz="2000" dirty="0"/>
                            <a:t>0</a:t>
                          </a:r>
                        </a:p>
                      </a:txBody>
                      <a:tcPr>
                        <a:solidFill>
                          <a:schemeClr val="accent6">
                            <a:lumMod val="60000"/>
                            <a:lumOff val="40000"/>
                          </a:schemeClr>
                        </a:solidFill>
                      </a:tcPr>
                    </a:tc>
                    <a:tc>
                      <a:txBody>
                        <a:bodyPr/>
                        <a:lstStyle/>
                        <a:p>
                          <a:pPr algn="ctr"/>
                          <a:r>
                            <a:rPr lang="en-US" sz="2000" dirty="0"/>
                            <a:t>1</a:t>
                          </a:r>
                        </a:p>
                      </a:txBody>
                      <a:tcPr>
                        <a:solidFill>
                          <a:schemeClr val="accent6">
                            <a:lumMod val="60000"/>
                            <a:lumOff val="40000"/>
                          </a:schemeClr>
                        </a:solidFill>
                      </a:tcPr>
                    </a:tc>
                    <a:tc>
                      <a:txBody>
                        <a:bodyPr/>
                        <a:lstStyle/>
                        <a:p>
                          <a:endParaRPr lang="en-US"/>
                        </a:p>
                      </a:txBody>
                      <a:tcPr>
                        <a:blipFill>
                          <a:blip r:embed="rId4"/>
                          <a:stretch>
                            <a:fillRect l="-262273" t="-512903" r="-909" b="-332258"/>
                          </a:stretch>
                        </a:blipFill>
                      </a:tcPr>
                    </a:tc>
                    <a:extLst>
                      <a:ext uri="{0D108BD9-81ED-4DB2-BD59-A6C34878D82A}">
                        <a16:rowId xmlns:a16="http://schemas.microsoft.com/office/drawing/2014/main" val="1472130258"/>
                      </a:ext>
                    </a:extLst>
                  </a:tr>
                  <a:tr h="396240">
                    <a:tc>
                      <a:txBody>
                        <a:bodyPr/>
                        <a:lstStyle/>
                        <a:p>
                          <a:pPr algn="ctr"/>
                          <a:r>
                            <a:rPr lang="en-US" sz="2000" dirty="0"/>
                            <a:t>1</a:t>
                          </a:r>
                        </a:p>
                      </a:txBody>
                      <a:tcPr/>
                    </a:tc>
                    <a:tc>
                      <a:txBody>
                        <a:bodyPr/>
                        <a:lstStyle/>
                        <a:p>
                          <a:pPr algn="ctr"/>
                          <a:r>
                            <a:rPr lang="en-US" sz="2000" dirty="0"/>
                            <a:t>0</a:t>
                          </a:r>
                        </a:p>
                      </a:txBody>
                      <a:tcPr/>
                    </a:tc>
                    <a:tc>
                      <a:txBody>
                        <a:bodyPr/>
                        <a:lstStyle/>
                        <a:p>
                          <a:pPr algn="ctr"/>
                          <a:r>
                            <a:rPr lang="en-US" sz="2000" dirty="0"/>
                            <a:t>1</a:t>
                          </a:r>
                        </a:p>
                      </a:txBody>
                      <a:tcPr/>
                    </a:tc>
                    <a:tc>
                      <a:txBody>
                        <a:bodyPr/>
                        <a:lstStyle/>
                        <a:p>
                          <a:pPr algn="ctr"/>
                          <a:r>
                            <a:rPr lang="en-US" sz="2000" dirty="0"/>
                            <a:t>0</a:t>
                          </a:r>
                        </a:p>
                      </a:txBody>
                      <a:tcPr/>
                    </a:tc>
                    <a:tc>
                      <a:txBody>
                        <a:bodyPr/>
                        <a:lstStyle/>
                        <a:p>
                          <a:endParaRPr lang="en-US"/>
                        </a:p>
                      </a:txBody>
                      <a:tcPr>
                        <a:blipFill>
                          <a:blip r:embed="rId4"/>
                          <a:stretch>
                            <a:fillRect l="-262273" t="-593750" r="-909" b="-221875"/>
                          </a:stretch>
                        </a:blipFill>
                      </a:tcPr>
                    </a:tc>
                    <a:extLst>
                      <a:ext uri="{0D108BD9-81ED-4DB2-BD59-A6C34878D82A}">
                        <a16:rowId xmlns:a16="http://schemas.microsoft.com/office/drawing/2014/main" val="1838910750"/>
                      </a:ext>
                    </a:extLst>
                  </a:tr>
                  <a:tr h="396240">
                    <a:tc>
                      <a:txBody>
                        <a:bodyPr/>
                        <a:lstStyle/>
                        <a:p>
                          <a:pPr algn="ctr"/>
                          <a:r>
                            <a:rPr lang="en-US" sz="2000" dirty="0"/>
                            <a:t>1</a:t>
                          </a:r>
                        </a:p>
                      </a:txBody>
                      <a:tcPr/>
                    </a:tc>
                    <a:tc>
                      <a:txBody>
                        <a:bodyPr/>
                        <a:lstStyle/>
                        <a:p>
                          <a:pPr algn="ctr"/>
                          <a:r>
                            <a:rPr lang="en-US" sz="2000" dirty="0"/>
                            <a:t>1</a:t>
                          </a:r>
                        </a:p>
                      </a:txBody>
                      <a:tcPr/>
                    </a:tc>
                    <a:tc>
                      <a:txBody>
                        <a:bodyPr/>
                        <a:lstStyle/>
                        <a:p>
                          <a:pPr algn="ctr"/>
                          <a:r>
                            <a:rPr lang="en-US" sz="2000" dirty="0"/>
                            <a:t>0</a:t>
                          </a:r>
                        </a:p>
                      </a:txBody>
                      <a:tcPr/>
                    </a:tc>
                    <a:tc>
                      <a:txBody>
                        <a:bodyPr/>
                        <a:lstStyle/>
                        <a:p>
                          <a:pPr algn="ctr"/>
                          <a:r>
                            <a:rPr lang="en-US" sz="2000" dirty="0"/>
                            <a:t>0</a:t>
                          </a:r>
                        </a:p>
                      </a:txBody>
                      <a:tcPr/>
                    </a:tc>
                    <a:tc>
                      <a:txBody>
                        <a:bodyPr/>
                        <a:lstStyle/>
                        <a:p>
                          <a:endParaRPr lang="en-US"/>
                        </a:p>
                      </a:txBody>
                      <a:tcPr>
                        <a:blipFill>
                          <a:blip r:embed="rId4"/>
                          <a:stretch>
                            <a:fillRect l="-262273" t="-716129" r="-909" b="-129032"/>
                          </a:stretch>
                        </a:blipFill>
                      </a:tcPr>
                    </a:tc>
                    <a:extLst>
                      <a:ext uri="{0D108BD9-81ED-4DB2-BD59-A6C34878D82A}">
                        <a16:rowId xmlns:a16="http://schemas.microsoft.com/office/drawing/2014/main" val="3298726595"/>
                      </a:ext>
                    </a:extLst>
                  </a:tr>
                  <a:tr h="396240">
                    <a:tc>
                      <a:txBody>
                        <a:bodyPr/>
                        <a:lstStyle/>
                        <a:p>
                          <a:pPr algn="ctr"/>
                          <a:r>
                            <a:rPr lang="en-US" sz="2000" dirty="0"/>
                            <a:t>1</a:t>
                          </a:r>
                        </a:p>
                      </a:txBody>
                      <a:tcPr>
                        <a:solidFill>
                          <a:schemeClr val="accent6">
                            <a:lumMod val="60000"/>
                            <a:lumOff val="40000"/>
                          </a:schemeClr>
                        </a:solidFill>
                      </a:tcPr>
                    </a:tc>
                    <a:tc>
                      <a:txBody>
                        <a:bodyPr/>
                        <a:lstStyle/>
                        <a:p>
                          <a:pPr algn="ctr"/>
                          <a:r>
                            <a:rPr lang="en-US" sz="2000" dirty="0"/>
                            <a:t>1</a:t>
                          </a:r>
                        </a:p>
                      </a:txBody>
                      <a:tcPr>
                        <a:solidFill>
                          <a:schemeClr val="accent6">
                            <a:lumMod val="60000"/>
                            <a:lumOff val="40000"/>
                          </a:schemeClr>
                        </a:solidFill>
                      </a:tcPr>
                    </a:tc>
                    <a:tc>
                      <a:txBody>
                        <a:bodyPr/>
                        <a:lstStyle/>
                        <a:p>
                          <a:pPr algn="ctr"/>
                          <a:r>
                            <a:rPr lang="en-US" sz="2000" dirty="0"/>
                            <a:t>1</a:t>
                          </a:r>
                        </a:p>
                      </a:txBody>
                      <a:tcPr>
                        <a:solidFill>
                          <a:schemeClr val="accent6">
                            <a:lumMod val="60000"/>
                            <a:lumOff val="40000"/>
                          </a:schemeClr>
                        </a:solidFill>
                      </a:tcPr>
                    </a:tc>
                    <a:tc>
                      <a:txBody>
                        <a:bodyPr/>
                        <a:lstStyle/>
                        <a:p>
                          <a:pPr algn="ctr"/>
                          <a:r>
                            <a:rPr lang="en-US" sz="2000" dirty="0"/>
                            <a:t>1</a:t>
                          </a:r>
                        </a:p>
                      </a:txBody>
                      <a:tcPr>
                        <a:solidFill>
                          <a:schemeClr val="accent6">
                            <a:lumMod val="60000"/>
                            <a:lumOff val="40000"/>
                          </a:schemeClr>
                        </a:solidFill>
                      </a:tcPr>
                    </a:tc>
                    <a:tc>
                      <a:txBody>
                        <a:bodyPr/>
                        <a:lstStyle/>
                        <a:p>
                          <a:endParaRPr lang="en-US"/>
                        </a:p>
                      </a:txBody>
                      <a:tcPr>
                        <a:blipFill>
                          <a:blip r:embed="rId4"/>
                          <a:stretch>
                            <a:fillRect l="-262273" t="-816129" r="-909" b="-29032"/>
                          </a:stretch>
                        </a:blipFill>
                      </a:tcPr>
                    </a:tc>
                    <a:extLst>
                      <a:ext uri="{0D108BD9-81ED-4DB2-BD59-A6C34878D82A}">
                        <a16:rowId xmlns:a16="http://schemas.microsoft.com/office/drawing/2014/main" val="831370525"/>
                      </a:ext>
                    </a:extLst>
                  </a:tr>
                </a:tbl>
              </a:graphicData>
            </a:graphic>
          </p:graphicFrame>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00B467CB-921F-B43A-9CDE-E8A97A1F1F9D}"/>
                  </a:ext>
                </a:extLst>
              </p:cNvPr>
              <p:cNvSpPr txBox="1"/>
              <p:nvPr/>
            </p:nvSpPr>
            <p:spPr>
              <a:xfrm>
                <a:off x="925776" y="5928698"/>
                <a:ext cx="10446638" cy="477310"/>
              </a:xfrm>
              <a:prstGeom prst="rect">
                <a:avLst/>
              </a:prstGeom>
              <a:noFill/>
            </p:spPr>
            <p:txBody>
              <a:bodyPr wrap="square">
                <a:spAutoFit/>
              </a:bodyPr>
              <a:lstStyle/>
              <a:p>
                <a:pPr>
                  <a:lnSpc>
                    <a:spcPct val="110000"/>
                  </a:lnSpc>
                </a:pPr>
                <a:r>
                  <a:rPr lang="en-US" sz="2400" dirty="0"/>
                  <a:t>ODD(X, Y, Z) </a:t>
                </a:r>
                <a14:m>
                  <m:oMath xmlns:m="http://schemas.openxmlformats.org/officeDocument/2006/math">
                    <m:r>
                      <a:rPr lang="en-US" sz="2400" b="0" i="1" dirty="0" smtClean="0">
                        <a:solidFill>
                          <a:schemeClr val="tx1"/>
                        </a:solidFill>
                        <a:latin typeface="Cambria Math" panose="02040503050406030204" pitchFamily="18" charset="0"/>
                      </a:rPr>
                      <m:t>= </m:t>
                    </m:r>
                  </m:oMath>
                </a14:m>
                <a:r>
                  <a:rPr lang="en-US" sz="2400" dirty="0">
                    <a:solidFill>
                      <a:schemeClr val="tx1"/>
                    </a:solidFill>
                  </a:rPr>
                  <a:t>(¬X ∧ ¬Y ∧ Z) ∨ (¬X ∧ Y ∧ ¬Z) ∨ (X ∧ ¬Y ∧ ¬Z) ∨ (X ∧ Y ∧ Z)</a:t>
                </a:r>
              </a:p>
            </p:txBody>
          </p:sp>
        </mc:Choice>
        <mc:Fallback>
          <p:sp>
            <p:nvSpPr>
              <p:cNvPr id="5" name="TextBox 4">
                <a:extLst>
                  <a:ext uri="{FF2B5EF4-FFF2-40B4-BE49-F238E27FC236}">
                    <a16:creationId xmlns:a16="http://schemas.microsoft.com/office/drawing/2014/main" id="{00B467CB-921F-B43A-9CDE-E8A97A1F1F9D}"/>
                  </a:ext>
                </a:extLst>
              </p:cNvPr>
              <p:cNvSpPr txBox="1">
                <a:spLocks noRot="1" noChangeAspect="1" noMove="1" noResize="1" noEditPoints="1" noAdjustHandles="1" noChangeArrowheads="1" noChangeShapeType="1" noTextEdit="1"/>
              </p:cNvSpPr>
              <p:nvPr/>
            </p:nvSpPr>
            <p:spPr>
              <a:xfrm>
                <a:off x="925776" y="5928698"/>
                <a:ext cx="10446638" cy="477310"/>
              </a:xfrm>
              <a:prstGeom prst="rect">
                <a:avLst/>
              </a:prstGeom>
              <a:blipFill>
                <a:blip r:embed="rId5"/>
                <a:stretch>
                  <a:fillRect l="-850" t="-7895" r="-607" b="-28947"/>
                </a:stretch>
              </a:blipFill>
            </p:spPr>
            <p:txBody>
              <a:bodyPr/>
              <a:lstStyle/>
              <a:p>
                <a:r>
                  <a:rPr lang="en-US">
                    <a:noFill/>
                  </a:rPr>
                  <a:t> </a:t>
                </a:r>
              </a:p>
            </p:txBody>
          </p:sp>
        </mc:Fallback>
      </mc:AlternateContent>
    </p:spTree>
    <p:extLst>
      <p:ext uri="{BB962C8B-B14F-4D97-AF65-F5344CB8AC3E}">
        <p14:creationId xmlns:p14="http://schemas.microsoft.com/office/powerpoint/2010/main" val="5609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51685-9DD7-7CF8-04E7-14EED8CB66D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F7F525-816E-AF0D-C019-461A70F11CED}"/>
              </a:ext>
            </a:extLst>
          </p:cNvPr>
          <p:cNvSpPr>
            <a:spLocks noGrp="1"/>
          </p:cNvSpPr>
          <p:nvPr>
            <p:ph idx="1"/>
          </p:nvPr>
        </p:nvSpPr>
        <p:spPr>
          <a:xfrm>
            <a:off x="612648" y="1387170"/>
            <a:ext cx="10966704" cy="1834332"/>
          </a:xfrm>
        </p:spPr>
        <p:txBody>
          <a:bodyPr vert="horz" lIns="91440" tIns="45720" rIns="91440" bIns="45720" rtlCol="0">
            <a:noAutofit/>
          </a:bodyPr>
          <a:lstStyle/>
          <a:p>
            <a:pPr marL="0" indent="0">
              <a:lnSpc>
                <a:spcPct val="110000"/>
              </a:lnSpc>
              <a:buNone/>
            </a:pPr>
            <a:r>
              <a:rPr lang="en-US" b="1" dirty="0">
                <a:solidFill>
                  <a:srgbClr val="0432FF"/>
                </a:solidFill>
              </a:rPr>
              <a:t>Any Boolean function</a:t>
            </a:r>
            <a:r>
              <a:rPr lang="en-US" dirty="0"/>
              <a:t> can be represented as a conjunction (i.e., AND) of disjunctions (i.e., ORs) of its arguments and their negation (NOT). This is also known as </a:t>
            </a:r>
            <a:r>
              <a:rPr lang="en-US" b="1" dirty="0"/>
              <a:t>conjunctive normal form </a:t>
            </a:r>
            <a:r>
              <a:rPr lang="en-US" dirty="0"/>
              <a:t>(CNF) or a product of sums/maxterms. </a:t>
            </a:r>
          </a:p>
          <a:p>
            <a:pPr>
              <a:lnSpc>
                <a:spcPct val="110000"/>
              </a:lnSpc>
            </a:pPr>
            <a:endParaRPr lang="en-US" sz="2200" dirty="0"/>
          </a:p>
        </p:txBody>
      </p:sp>
      <p:sp>
        <p:nvSpPr>
          <p:cNvPr id="10" name="Title 1">
            <a:extLst>
              <a:ext uri="{FF2B5EF4-FFF2-40B4-BE49-F238E27FC236}">
                <a16:creationId xmlns:a16="http://schemas.microsoft.com/office/drawing/2014/main" id="{FD656AE6-DB8D-B487-7CC1-B661B771A7E4}"/>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b="1" kern="1200" dirty="0">
                <a:solidFill>
                  <a:schemeClr val="tx1"/>
                </a:solidFill>
                <a:latin typeface="+mj-lt"/>
                <a:ea typeface="+mj-ea"/>
                <a:cs typeface="+mj-cs"/>
              </a:rPr>
              <a:t>Conjunctive normal form (CNF)</a:t>
            </a:r>
          </a:p>
        </p:txBody>
      </p:sp>
      <p:sp>
        <p:nvSpPr>
          <p:cNvPr id="11" name="Slide Number Placeholder 10">
            <a:extLst>
              <a:ext uri="{FF2B5EF4-FFF2-40B4-BE49-F238E27FC236}">
                <a16:creationId xmlns:a16="http://schemas.microsoft.com/office/drawing/2014/main" id="{E82935FF-D94E-BF69-382E-42205BAA567E}"/>
              </a:ext>
            </a:extLst>
          </p:cNvPr>
          <p:cNvSpPr>
            <a:spLocks noGrp="1"/>
          </p:cNvSpPr>
          <p:nvPr>
            <p:ph type="sldNum" sz="quarter" idx="12"/>
          </p:nvPr>
        </p:nvSpPr>
        <p:spPr/>
        <p:txBody>
          <a:bodyPr/>
          <a:lstStyle/>
          <a:p>
            <a:fld id="{CC057153-B650-4DEB-B370-79DDCFDCE934}" type="slidenum">
              <a:rPr lang="en-US" smtClean="0"/>
              <a:t>41</a:t>
            </a:fld>
            <a:endParaRPr lang="en-US"/>
          </a:p>
        </p:txBody>
      </p:sp>
      <p:sp>
        <p:nvSpPr>
          <p:cNvPr id="2" name="TextBox 1">
            <a:extLst>
              <a:ext uri="{FF2B5EF4-FFF2-40B4-BE49-F238E27FC236}">
                <a16:creationId xmlns:a16="http://schemas.microsoft.com/office/drawing/2014/main" id="{CF0CB742-6E05-933B-BA44-4E3AF6F6297A}"/>
              </a:ext>
            </a:extLst>
          </p:cNvPr>
          <p:cNvSpPr txBox="1"/>
          <p:nvPr/>
        </p:nvSpPr>
        <p:spPr>
          <a:xfrm>
            <a:off x="956604" y="4886055"/>
            <a:ext cx="9123908" cy="584775"/>
          </a:xfrm>
          <a:prstGeom prst="rect">
            <a:avLst/>
          </a:prstGeom>
          <a:noFill/>
        </p:spPr>
        <p:txBody>
          <a:bodyPr wrap="none" rtlCol="0">
            <a:spAutoFit/>
          </a:bodyPr>
          <a:lstStyle/>
          <a:p>
            <a:r>
              <a:rPr lang="en-US" sz="3200" dirty="0"/>
              <a:t>(A ∨ ¬ B ∨ C) ∧ (¬ A ∨ ¬ B ∨ C) ∧ (A ∨ B ∨ C) ∧ …</a:t>
            </a:r>
          </a:p>
        </p:txBody>
      </p:sp>
      <p:sp>
        <p:nvSpPr>
          <p:cNvPr id="5" name="TextBox 4">
            <a:extLst>
              <a:ext uri="{FF2B5EF4-FFF2-40B4-BE49-F238E27FC236}">
                <a16:creationId xmlns:a16="http://schemas.microsoft.com/office/drawing/2014/main" id="{D0CE393B-9EE9-277D-9127-84D17B3394C0}"/>
              </a:ext>
            </a:extLst>
          </p:cNvPr>
          <p:cNvSpPr txBox="1"/>
          <p:nvPr/>
        </p:nvSpPr>
        <p:spPr>
          <a:xfrm>
            <a:off x="2715065" y="3429000"/>
            <a:ext cx="4051365" cy="461665"/>
          </a:xfrm>
          <a:prstGeom prst="rect">
            <a:avLst/>
          </a:prstGeom>
          <a:noFill/>
        </p:spPr>
        <p:txBody>
          <a:bodyPr wrap="none" rtlCol="0">
            <a:spAutoFit/>
          </a:bodyPr>
          <a:lstStyle/>
          <a:p>
            <a:r>
              <a:rPr lang="en-US" sz="2400" dirty="0"/>
              <a:t>disjunction: ORed variables</a:t>
            </a:r>
          </a:p>
        </p:txBody>
      </p:sp>
      <p:cxnSp>
        <p:nvCxnSpPr>
          <p:cNvPr id="8" name="Straight Arrow Connector 7">
            <a:extLst>
              <a:ext uri="{FF2B5EF4-FFF2-40B4-BE49-F238E27FC236}">
                <a16:creationId xmlns:a16="http://schemas.microsoft.com/office/drawing/2014/main" id="{C873E63A-F0FA-EDCB-2E3E-F6C6C1AA12E8}"/>
              </a:ext>
            </a:extLst>
          </p:cNvPr>
          <p:cNvCxnSpPr>
            <a:cxnSpLocks/>
          </p:cNvCxnSpPr>
          <p:nvPr/>
        </p:nvCxnSpPr>
        <p:spPr>
          <a:xfrm>
            <a:off x="4181672" y="4060032"/>
            <a:ext cx="1065577" cy="82602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C763038-8105-E918-7930-CD8F7DF2B6F9}"/>
              </a:ext>
            </a:extLst>
          </p:cNvPr>
          <p:cNvSpPr txBox="1"/>
          <p:nvPr/>
        </p:nvSpPr>
        <p:spPr>
          <a:xfrm>
            <a:off x="3531283" y="6173899"/>
            <a:ext cx="4296689" cy="461665"/>
          </a:xfrm>
          <a:prstGeom prst="rect">
            <a:avLst/>
          </a:prstGeom>
          <a:noFill/>
        </p:spPr>
        <p:txBody>
          <a:bodyPr wrap="none" rtlCol="0">
            <a:spAutoFit/>
          </a:bodyPr>
          <a:lstStyle/>
          <a:p>
            <a:r>
              <a:rPr lang="en-US" sz="2400" dirty="0"/>
              <a:t>conjunctive: ANDed together</a:t>
            </a:r>
          </a:p>
        </p:txBody>
      </p:sp>
      <p:cxnSp>
        <p:nvCxnSpPr>
          <p:cNvPr id="15" name="Straight Arrow Connector 14">
            <a:extLst>
              <a:ext uri="{FF2B5EF4-FFF2-40B4-BE49-F238E27FC236}">
                <a16:creationId xmlns:a16="http://schemas.microsoft.com/office/drawing/2014/main" id="{8CDFB790-73FE-B12E-D286-8F2461906362}"/>
              </a:ext>
            </a:extLst>
          </p:cNvPr>
          <p:cNvCxnSpPr>
            <a:cxnSpLocks/>
          </p:cNvCxnSpPr>
          <p:nvPr/>
        </p:nvCxnSpPr>
        <p:spPr>
          <a:xfrm flipH="1">
            <a:off x="2391508" y="4060031"/>
            <a:ext cx="1562737" cy="82602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12F1101-C7D7-F1A8-8184-25C5399849B1}"/>
              </a:ext>
            </a:extLst>
          </p:cNvPr>
          <p:cNvCxnSpPr>
            <a:cxnSpLocks/>
          </p:cNvCxnSpPr>
          <p:nvPr/>
        </p:nvCxnSpPr>
        <p:spPr>
          <a:xfrm flipV="1">
            <a:off x="5247249" y="5409353"/>
            <a:ext cx="1519311" cy="7645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B1E9B4F-4BA7-0B10-1E1F-7D6B581069FD}"/>
              </a:ext>
            </a:extLst>
          </p:cNvPr>
          <p:cNvCxnSpPr>
            <a:cxnSpLocks/>
          </p:cNvCxnSpPr>
          <p:nvPr/>
        </p:nvCxnSpPr>
        <p:spPr>
          <a:xfrm flipH="1" flipV="1">
            <a:off x="3658935" y="5409353"/>
            <a:ext cx="1405434" cy="7645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88103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4C4CE-5C1D-DF8D-F882-96834ED538F7}"/>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86B240E1-9842-C3D1-DC49-E796A3E9ECCA}"/>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b="1" kern="1200" dirty="0">
                <a:solidFill>
                  <a:schemeClr val="tx1"/>
                </a:solidFill>
                <a:latin typeface="+mj-lt"/>
                <a:ea typeface="+mj-ea"/>
                <a:cs typeface="+mj-cs"/>
              </a:rPr>
              <a:t>Maxterms</a:t>
            </a:r>
          </a:p>
        </p:txBody>
      </p:sp>
      <p:sp>
        <p:nvSpPr>
          <p:cNvPr id="11" name="Slide Number Placeholder 10">
            <a:extLst>
              <a:ext uri="{FF2B5EF4-FFF2-40B4-BE49-F238E27FC236}">
                <a16:creationId xmlns:a16="http://schemas.microsoft.com/office/drawing/2014/main" id="{2D0E75C4-CED3-3568-4092-AC139643EC0A}"/>
              </a:ext>
            </a:extLst>
          </p:cNvPr>
          <p:cNvSpPr>
            <a:spLocks noGrp="1"/>
          </p:cNvSpPr>
          <p:nvPr>
            <p:ph type="sldNum" sz="quarter" idx="12"/>
          </p:nvPr>
        </p:nvSpPr>
        <p:spPr/>
        <p:txBody>
          <a:bodyPr/>
          <a:lstStyle/>
          <a:p>
            <a:fld id="{CC057153-B650-4DEB-B370-79DDCFDCE934}" type="slidenum">
              <a:rPr lang="en-US" smtClean="0"/>
              <a:t>42</a:t>
            </a:fld>
            <a:endParaRPr lang="en-US"/>
          </a:p>
        </p:txBody>
      </p:sp>
      <p:sp>
        <p:nvSpPr>
          <p:cNvPr id="4" name="TextBox 3">
            <a:extLst>
              <a:ext uri="{FF2B5EF4-FFF2-40B4-BE49-F238E27FC236}">
                <a16:creationId xmlns:a16="http://schemas.microsoft.com/office/drawing/2014/main" id="{92616856-00B9-A55D-BEB2-DF38852FAC1A}"/>
              </a:ext>
            </a:extLst>
          </p:cNvPr>
          <p:cNvSpPr txBox="1"/>
          <p:nvPr/>
        </p:nvSpPr>
        <p:spPr>
          <a:xfrm>
            <a:off x="586243" y="1444166"/>
            <a:ext cx="11019514" cy="473463"/>
          </a:xfrm>
          <a:prstGeom prst="rect">
            <a:avLst/>
          </a:prstGeom>
          <a:noFill/>
        </p:spPr>
        <p:txBody>
          <a:bodyPr wrap="square">
            <a:spAutoFit/>
          </a:bodyPr>
          <a:lstStyle/>
          <a:p>
            <a:pPr>
              <a:lnSpc>
                <a:spcPct val="110000"/>
              </a:lnSpc>
            </a:pPr>
            <a:r>
              <a:rPr lang="en-US" sz="2400" b="1" dirty="0"/>
              <a:t>Maxterm</a:t>
            </a:r>
            <a:r>
              <a:rPr lang="en-US" sz="2400" dirty="0"/>
              <a:t>: a disjunction (OR) of all variables of a Boolean function</a:t>
            </a:r>
          </a:p>
        </p:txBody>
      </p:sp>
      <mc:AlternateContent xmlns:mc="http://schemas.openxmlformats.org/markup-compatibility/2006">
        <mc:Choice xmlns:a14="http://schemas.microsoft.com/office/drawing/2010/main" Requires="a14">
          <p:graphicFrame>
            <p:nvGraphicFramePr>
              <p:cNvPr id="6" name="Content Placeholder 1">
                <a:extLst>
                  <a:ext uri="{FF2B5EF4-FFF2-40B4-BE49-F238E27FC236}">
                    <a16:creationId xmlns:a16="http://schemas.microsoft.com/office/drawing/2014/main" id="{7AF0C77D-49BF-3039-700F-A80DF2DA49E4}"/>
                  </a:ext>
                </a:extLst>
              </p:cNvPr>
              <p:cNvGraphicFramePr>
                <a:graphicFrameLocks/>
              </p:cNvGraphicFramePr>
              <p:nvPr>
                <p:extLst>
                  <p:ext uri="{D42A27DB-BD31-4B8C-83A1-F6EECF244321}">
                    <p14:modId xmlns:p14="http://schemas.microsoft.com/office/powerpoint/2010/main" val="2086266696"/>
                  </p:ext>
                </p:extLst>
              </p:nvPr>
            </p:nvGraphicFramePr>
            <p:xfrm>
              <a:off x="638922" y="2576962"/>
              <a:ext cx="7657289" cy="3566160"/>
            </p:xfrm>
            <a:graphic>
              <a:graphicData uri="http://schemas.openxmlformats.org/drawingml/2006/table">
                <a:tbl>
                  <a:tblPr firstRow="1" bandRow="1">
                    <a:tableStyleId>{00A15C55-8517-42AA-B614-E9B94910E393}</a:tableStyleId>
                  </a:tblPr>
                  <a:tblGrid>
                    <a:gridCol w="1230093">
                      <a:extLst>
                        <a:ext uri="{9D8B030D-6E8A-4147-A177-3AD203B41FA5}">
                          <a16:colId xmlns:a16="http://schemas.microsoft.com/office/drawing/2014/main" val="2214972085"/>
                        </a:ext>
                      </a:extLst>
                    </a:gridCol>
                    <a:gridCol w="872197">
                      <a:extLst>
                        <a:ext uri="{9D8B030D-6E8A-4147-A177-3AD203B41FA5}">
                          <a16:colId xmlns:a16="http://schemas.microsoft.com/office/drawing/2014/main" val="3665392540"/>
                        </a:ext>
                      </a:extLst>
                    </a:gridCol>
                    <a:gridCol w="914400">
                      <a:extLst>
                        <a:ext uri="{9D8B030D-6E8A-4147-A177-3AD203B41FA5}">
                          <a16:colId xmlns:a16="http://schemas.microsoft.com/office/drawing/2014/main" val="1930864628"/>
                        </a:ext>
                      </a:extLst>
                    </a:gridCol>
                    <a:gridCol w="928467">
                      <a:extLst>
                        <a:ext uri="{9D8B030D-6E8A-4147-A177-3AD203B41FA5}">
                          <a16:colId xmlns:a16="http://schemas.microsoft.com/office/drawing/2014/main" val="2516331521"/>
                        </a:ext>
                      </a:extLst>
                    </a:gridCol>
                    <a:gridCol w="3712132">
                      <a:extLst>
                        <a:ext uri="{9D8B030D-6E8A-4147-A177-3AD203B41FA5}">
                          <a16:colId xmlns:a16="http://schemas.microsoft.com/office/drawing/2014/main" val="3708895776"/>
                        </a:ext>
                      </a:extLst>
                    </a:gridCol>
                  </a:tblGrid>
                  <a:tr h="598099">
                    <a:tc>
                      <a:txBody>
                        <a:bodyPr/>
                        <a:lstStyle/>
                        <a:p>
                          <a:pPr algn="ctr"/>
                          <a:r>
                            <a:rPr lang="en-US" dirty="0"/>
                            <a:t>Row number</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X</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Y</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Z</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Maxterm</a:t>
                          </a:r>
                          <a:endParaRPr lang="en-US" dirty="0">
                            <a:latin typeface="Neue Haas Grotesk Text Pro" panose="020B0504020202020204" pitchFamily="34" charset="77"/>
                            <a:ea typeface="Cambria Math" panose="02040503050406030204" pitchFamily="18" charset="0"/>
                          </a:endParaRPr>
                        </a:p>
                      </a:txBody>
                      <a:tcPr/>
                    </a:tc>
                    <a:extLst>
                      <a:ext uri="{0D108BD9-81ED-4DB2-BD59-A6C34878D82A}">
                        <a16:rowId xmlns:a16="http://schemas.microsoft.com/office/drawing/2014/main" val="1558015712"/>
                      </a:ext>
                    </a:extLst>
                  </a:tr>
                  <a:tr h="324149">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𝑀</m:t>
                                    </m:r>
                                  </m:e>
                                  <m:sub>
                                    <m:r>
                                      <a:rPr lang="en-US" b="0" smtClean="0">
                                        <a:latin typeface="Cambria Math" panose="02040503050406030204" pitchFamily="18" charset="0"/>
                                      </a:rPr>
                                      <m:t>0</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p>
                      </a:txBody>
                      <a:tcPr/>
                    </a:tc>
                    <a:extLst>
                      <a:ext uri="{0D108BD9-81ED-4DB2-BD59-A6C34878D82A}">
                        <a16:rowId xmlns:a16="http://schemas.microsoft.com/office/drawing/2014/main" val="816471689"/>
                      </a:ext>
                    </a:extLst>
                  </a:tr>
                  <a:tr h="346517">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𝑀</m:t>
                                    </m:r>
                                  </m:e>
                                  <m:sub>
                                    <m:r>
                                      <a:rPr lang="en-US" b="0" smtClean="0">
                                        <a:latin typeface="Cambria Math" panose="02040503050406030204" pitchFamily="18" charset="0"/>
                                      </a:rPr>
                                      <m:t>1</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3043848151"/>
                      </a:ext>
                    </a:extLst>
                  </a:tr>
                  <a:tr h="346517">
                    <a:tc>
                      <a:txBody>
                        <a:bodyPr/>
                        <a:lstStyle/>
                        <a:p>
                          <a:pPr algn="ctr"/>
                          <a:r>
                            <a:rPr lang="en-US" dirty="0"/>
                            <a:t>2</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𝑀</m:t>
                                    </m:r>
                                  </m:e>
                                  <m:sub>
                                    <m:r>
                                      <a:rPr lang="en-US" b="0" smtClean="0">
                                        <a:latin typeface="Cambria Math" panose="02040503050406030204" pitchFamily="18" charset="0"/>
                                      </a:rPr>
                                      <m:t>2</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4146218680"/>
                      </a:ext>
                    </a:extLst>
                  </a:tr>
                  <a:tr h="346517">
                    <a:tc>
                      <a:txBody>
                        <a:bodyPr/>
                        <a:lstStyle/>
                        <a:p>
                          <a:pPr algn="ctr"/>
                          <a:r>
                            <a:rPr lang="en-US" dirty="0"/>
                            <a:t>3</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𝑀</m:t>
                                    </m:r>
                                  </m:e>
                                  <m:sub>
                                    <m:r>
                                      <a:rPr lang="en-US" b="0" smtClean="0">
                                        <a:latin typeface="Cambria Math" panose="02040503050406030204" pitchFamily="18" charset="0"/>
                                      </a:rPr>
                                      <m:t>3</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3104358933"/>
                      </a:ext>
                    </a:extLst>
                  </a:tr>
                  <a:tr h="346517">
                    <a:tc>
                      <a:txBody>
                        <a:bodyPr/>
                        <a:lstStyle/>
                        <a:p>
                          <a:pPr algn="ctr"/>
                          <a:r>
                            <a:rPr lang="en-US" dirty="0"/>
                            <a:t>4</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𝑀</m:t>
                                    </m:r>
                                  </m:e>
                                  <m:sub>
                                    <m:r>
                                      <a:rPr lang="en-US" b="0" smtClean="0">
                                        <a:latin typeface="Cambria Math" panose="02040503050406030204" pitchFamily="18" charset="0"/>
                                      </a:rPr>
                                      <m:t>4</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332557209"/>
                      </a:ext>
                    </a:extLst>
                  </a:tr>
                  <a:tr h="346517">
                    <a:tc>
                      <a:txBody>
                        <a:bodyPr/>
                        <a:lstStyle/>
                        <a:p>
                          <a:pPr algn="ctr"/>
                          <a:r>
                            <a:rPr lang="en-US" dirty="0"/>
                            <a:t>5</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𝑀</m:t>
                                    </m:r>
                                  </m:e>
                                  <m:sub>
                                    <m:r>
                                      <a:rPr lang="en-US" b="0" smtClean="0">
                                        <a:latin typeface="Cambria Math" panose="02040503050406030204" pitchFamily="18" charset="0"/>
                                      </a:rPr>
                                      <m:t>5</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3859090982"/>
                      </a:ext>
                    </a:extLst>
                  </a:tr>
                  <a:tr h="346517">
                    <a:tc>
                      <a:txBody>
                        <a:bodyPr/>
                        <a:lstStyle/>
                        <a:p>
                          <a:pPr algn="ctr"/>
                          <a:r>
                            <a:rPr lang="en-US" dirty="0"/>
                            <a:t>6</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𝑀</m:t>
                                    </m:r>
                                  </m:e>
                                  <m:sub>
                                    <m:r>
                                      <a:rPr lang="en-US" b="0" smtClean="0">
                                        <a:latin typeface="Cambria Math" panose="02040503050406030204" pitchFamily="18" charset="0"/>
                                      </a:rPr>
                                      <m:t>6</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3696528942"/>
                      </a:ext>
                    </a:extLst>
                  </a:tr>
                  <a:tr h="346517">
                    <a:tc>
                      <a:txBody>
                        <a:bodyPr/>
                        <a:lstStyle/>
                        <a:p>
                          <a:pPr algn="ctr"/>
                          <a:r>
                            <a:rPr lang="en-US" dirty="0"/>
                            <a:t>7</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𝑀</m:t>
                                    </m:r>
                                  </m:e>
                                  <m:sub>
                                    <m:r>
                                      <a:rPr lang="en-US" b="0" smtClean="0">
                                        <a:latin typeface="Cambria Math" panose="02040503050406030204" pitchFamily="18" charset="0"/>
                                      </a:rPr>
                                      <m:t>7</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2225481125"/>
                      </a:ext>
                    </a:extLst>
                  </a:tr>
                </a:tbl>
              </a:graphicData>
            </a:graphic>
          </p:graphicFrame>
        </mc:Choice>
        <mc:Fallback>
          <p:graphicFrame>
            <p:nvGraphicFramePr>
              <p:cNvPr id="6" name="Content Placeholder 1">
                <a:extLst>
                  <a:ext uri="{FF2B5EF4-FFF2-40B4-BE49-F238E27FC236}">
                    <a16:creationId xmlns:a16="http://schemas.microsoft.com/office/drawing/2014/main" id="{7AF0C77D-49BF-3039-700F-A80DF2DA49E4}"/>
                  </a:ext>
                </a:extLst>
              </p:cNvPr>
              <p:cNvGraphicFramePr>
                <a:graphicFrameLocks/>
              </p:cNvGraphicFramePr>
              <p:nvPr>
                <p:extLst>
                  <p:ext uri="{D42A27DB-BD31-4B8C-83A1-F6EECF244321}">
                    <p14:modId xmlns:p14="http://schemas.microsoft.com/office/powerpoint/2010/main" val="2086266696"/>
                  </p:ext>
                </p:extLst>
              </p:nvPr>
            </p:nvGraphicFramePr>
            <p:xfrm>
              <a:off x="638922" y="2576962"/>
              <a:ext cx="7657289" cy="3566160"/>
            </p:xfrm>
            <a:graphic>
              <a:graphicData uri="http://schemas.openxmlformats.org/drawingml/2006/table">
                <a:tbl>
                  <a:tblPr firstRow="1" bandRow="1">
                    <a:tableStyleId>{00A15C55-8517-42AA-B614-E9B94910E393}</a:tableStyleId>
                  </a:tblPr>
                  <a:tblGrid>
                    <a:gridCol w="1230093">
                      <a:extLst>
                        <a:ext uri="{9D8B030D-6E8A-4147-A177-3AD203B41FA5}">
                          <a16:colId xmlns:a16="http://schemas.microsoft.com/office/drawing/2014/main" val="2214972085"/>
                        </a:ext>
                      </a:extLst>
                    </a:gridCol>
                    <a:gridCol w="872197">
                      <a:extLst>
                        <a:ext uri="{9D8B030D-6E8A-4147-A177-3AD203B41FA5}">
                          <a16:colId xmlns:a16="http://schemas.microsoft.com/office/drawing/2014/main" val="3665392540"/>
                        </a:ext>
                      </a:extLst>
                    </a:gridCol>
                    <a:gridCol w="914400">
                      <a:extLst>
                        <a:ext uri="{9D8B030D-6E8A-4147-A177-3AD203B41FA5}">
                          <a16:colId xmlns:a16="http://schemas.microsoft.com/office/drawing/2014/main" val="1930864628"/>
                        </a:ext>
                      </a:extLst>
                    </a:gridCol>
                    <a:gridCol w="928467">
                      <a:extLst>
                        <a:ext uri="{9D8B030D-6E8A-4147-A177-3AD203B41FA5}">
                          <a16:colId xmlns:a16="http://schemas.microsoft.com/office/drawing/2014/main" val="2516331521"/>
                        </a:ext>
                      </a:extLst>
                    </a:gridCol>
                    <a:gridCol w="3712132">
                      <a:extLst>
                        <a:ext uri="{9D8B030D-6E8A-4147-A177-3AD203B41FA5}">
                          <a16:colId xmlns:a16="http://schemas.microsoft.com/office/drawing/2014/main" val="3708895776"/>
                        </a:ext>
                      </a:extLst>
                    </a:gridCol>
                  </a:tblGrid>
                  <a:tr h="640080">
                    <a:tc>
                      <a:txBody>
                        <a:bodyPr/>
                        <a:lstStyle/>
                        <a:p>
                          <a:pPr algn="ctr"/>
                          <a:r>
                            <a:rPr lang="en-US" dirty="0"/>
                            <a:t>Row number</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X</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Y</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Z</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Maxterm</a:t>
                          </a:r>
                          <a:endParaRPr lang="en-US" dirty="0">
                            <a:latin typeface="Neue Haas Grotesk Text Pro" panose="020B0504020202020204" pitchFamily="34" charset="77"/>
                            <a:ea typeface="Cambria Math" panose="02040503050406030204" pitchFamily="18" charset="0"/>
                          </a:endParaRPr>
                        </a:p>
                      </a:txBody>
                      <a:tcPr/>
                    </a:tc>
                    <a:extLst>
                      <a:ext uri="{0D108BD9-81ED-4DB2-BD59-A6C34878D82A}">
                        <a16:rowId xmlns:a16="http://schemas.microsoft.com/office/drawing/2014/main" val="1558015712"/>
                      </a:ext>
                    </a:extLst>
                  </a:tr>
                  <a:tr h="365760">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endParaRPr lang="en-US"/>
                        </a:p>
                      </a:txBody>
                      <a:tcPr>
                        <a:blipFill>
                          <a:blip r:embed="rId3"/>
                          <a:stretch>
                            <a:fillRect l="-106485" t="-182759" r="-683" b="-720690"/>
                          </a:stretch>
                        </a:blipFill>
                      </a:tcPr>
                    </a:tc>
                    <a:extLst>
                      <a:ext uri="{0D108BD9-81ED-4DB2-BD59-A6C34878D82A}">
                        <a16:rowId xmlns:a16="http://schemas.microsoft.com/office/drawing/2014/main" val="816471689"/>
                      </a:ext>
                    </a:extLst>
                  </a:tr>
                  <a:tr h="365760">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endParaRPr lang="en-US"/>
                        </a:p>
                      </a:txBody>
                      <a:tcPr>
                        <a:blipFill>
                          <a:blip r:embed="rId3"/>
                          <a:stretch>
                            <a:fillRect l="-106485" t="-292857" r="-683" b="-646429"/>
                          </a:stretch>
                        </a:blipFill>
                      </a:tcPr>
                    </a:tc>
                    <a:extLst>
                      <a:ext uri="{0D108BD9-81ED-4DB2-BD59-A6C34878D82A}">
                        <a16:rowId xmlns:a16="http://schemas.microsoft.com/office/drawing/2014/main" val="3043848151"/>
                      </a:ext>
                    </a:extLst>
                  </a:tr>
                  <a:tr h="365760">
                    <a:tc>
                      <a:txBody>
                        <a:bodyPr/>
                        <a:lstStyle/>
                        <a:p>
                          <a:pPr algn="ctr"/>
                          <a:r>
                            <a:rPr lang="en-US" dirty="0"/>
                            <a:t>2</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endParaRPr lang="en-US"/>
                        </a:p>
                      </a:txBody>
                      <a:tcPr>
                        <a:blipFill>
                          <a:blip r:embed="rId3"/>
                          <a:stretch>
                            <a:fillRect l="-106485" t="-379310" r="-683" b="-524138"/>
                          </a:stretch>
                        </a:blipFill>
                      </a:tcPr>
                    </a:tc>
                    <a:extLst>
                      <a:ext uri="{0D108BD9-81ED-4DB2-BD59-A6C34878D82A}">
                        <a16:rowId xmlns:a16="http://schemas.microsoft.com/office/drawing/2014/main" val="4146218680"/>
                      </a:ext>
                    </a:extLst>
                  </a:tr>
                  <a:tr h="365760">
                    <a:tc>
                      <a:txBody>
                        <a:bodyPr/>
                        <a:lstStyle/>
                        <a:p>
                          <a:pPr algn="ctr"/>
                          <a:r>
                            <a:rPr lang="en-US" dirty="0"/>
                            <a:t>3</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endParaRPr lang="en-US"/>
                        </a:p>
                      </a:txBody>
                      <a:tcPr>
                        <a:blipFill>
                          <a:blip r:embed="rId3"/>
                          <a:stretch>
                            <a:fillRect l="-106485" t="-479310" r="-683" b="-424138"/>
                          </a:stretch>
                        </a:blipFill>
                      </a:tcPr>
                    </a:tc>
                    <a:extLst>
                      <a:ext uri="{0D108BD9-81ED-4DB2-BD59-A6C34878D82A}">
                        <a16:rowId xmlns:a16="http://schemas.microsoft.com/office/drawing/2014/main" val="3104358933"/>
                      </a:ext>
                    </a:extLst>
                  </a:tr>
                  <a:tr h="365760">
                    <a:tc>
                      <a:txBody>
                        <a:bodyPr/>
                        <a:lstStyle/>
                        <a:p>
                          <a:pPr algn="ctr"/>
                          <a:r>
                            <a:rPr lang="en-US" dirty="0"/>
                            <a:t>4</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endParaRPr lang="en-US"/>
                        </a:p>
                      </a:txBody>
                      <a:tcPr>
                        <a:blipFill>
                          <a:blip r:embed="rId3"/>
                          <a:stretch>
                            <a:fillRect l="-106485" t="-579310" r="-683" b="-324138"/>
                          </a:stretch>
                        </a:blipFill>
                      </a:tcPr>
                    </a:tc>
                    <a:extLst>
                      <a:ext uri="{0D108BD9-81ED-4DB2-BD59-A6C34878D82A}">
                        <a16:rowId xmlns:a16="http://schemas.microsoft.com/office/drawing/2014/main" val="1332557209"/>
                      </a:ext>
                    </a:extLst>
                  </a:tr>
                  <a:tr h="365760">
                    <a:tc>
                      <a:txBody>
                        <a:bodyPr/>
                        <a:lstStyle/>
                        <a:p>
                          <a:pPr algn="ctr"/>
                          <a:r>
                            <a:rPr lang="en-US" dirty="0"/>
                            <a:t>5</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endParaRPr lang="en-US"/>
                        </a:p>
                      </a:txBody>
                      <a:tcPr>
                        <a:blipFill>
                          <a:blip r:embed="rId3"/>
                          <a:stretch>
                            <a:fillRect l="-106485" t="-679310" r="-683" b="-224138"/>
                          </a:stretch>
                        </a:blipFill>
                      </a:tcPr>
                    </a:tc>
                    <a:extLst>
                      <a:ext uri="{0D108BD9-81ED-4DB2-BD59-A6C34878D82A}">
                        <a16:rowId xmlns:a16="http://schemas.microsoft.com/office/drawing/2014/main" val="3859090982"/>
                      </a:ext>
                    </a:extLst>
                  </a:tr>
                  <a:tr h="365760">
                    <a:tc>
                      <a:txBody>
                        <a:bodyPr/>
                        <a:lstStyle/>
                        <a:p>
                          <a:pPr algn="ctr"/>
                          <a:r>
                            <a:rPr lang="en-US" dirty="0"/>
                            <a:t>6</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endParaRPr lang="en-US"/>
                        </a:p>
                      </a:txBody>
                      <a:tcPr>
                        <a:blipFill>
                          <a:blip r:embed="rId3"/>
                          <a:stretch>
                            <a:fillRect l="-106485" t="-779310" r="-683" b="-124138"/>
                          </a:stretch>
                        </a:blipFill>
                      </a:tcPr>
                    </a:tc>
                    <a:extLst>
                      <a:ext uri="{0D108BD9-81ED-4DB2-BD59-A6C34878D82A}">
                        <a16:rowId xmlns:a16="http://schemas.microsoft.com/office/drawing/2014/main" val="3696528942"/>
                      </a:ext>
                    </a:extLst>
                  </a:tr>
                  <a:tr h="365760">
                    <a:tc>
                      <a:txBody>
                        <a:bodyPr/>
                        <a:lstStyle/>
                        <a:p>
                          <a:pPr algn="ctr"/>
                          <a:r>
                            <a:rPr lang="en-US" dirty="0"/>
                            <a:t>7</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endParaRPr lang="en-US"/>
                        </a:p>
                      </a:txBody>
                      <a:tcPr>
                        <a:blipFill>
                          <a:blip r:embed="rId3"/>
                          <a:stretch>
                            <a:fillRect l="-106485" t="-879310" r="-683" b="-24138"/>
                          </a:stretch>
                        </a:blipFill>
                      </a:tcPr>
                    </a:tc>
                    <a:extLst>
                      <a:ext uri="{0D108BD9-81ED-4DB2-BD59-A6C34878D82A}">
                        <a16:rowId xmlns:a16="http://schemas.microsoft.com/office/drawing/2014/main" val="2225481125"/>
                      </a:ext>
                    </a:extLst>
                  </a:tr>
                </a:tbl>
              </a:graphicData>
            </a:graphic>
          </p:graphicFrame>
        </mc:Fallback>
      </mc:AlternateContent>
      <p:sp>
        <p:nvSpPr>
          <p:cNvPr id="3" name="TextBox 2">
            <a:extLst>
              <a:ext uri="{FF2B5EF4-FFF2-40B4-BE49-F238E27FC236}">
                <a16:creationId xmlns:a16="http://schemas.microsoft.com/office/drawing/2014/main" id="{85643432-C050-BD76-EB1D-CC50FD28F249}"/>
              </a:ext>
            </a:extLst>
          </p:cNvPr>
          <p:cNvSpPr txBox="1"/>
          <p:nvPr/>
        </p:nvSpPr>
        <p:spPr>
          <a:xfrm>
            <a:off x="8365755" y="3429000"/>
            <a:ext cx="3481010" cy="1423595"/>
          </a:xfrm>
          <a:prstGeom prst="rect">
            <a:avLst/>
          </a:prstGeom>
          <a:noFill/>
        </p:spPr>
        <p:txBody>
          <a:bodyPr wrap="square">
            <a:spAutoFit/>
          </a:bodyPr>
          <a:lstStyle/>
          <a:p>
            <a:pPr>
              <a:lnSpc>
                <a:spcPct val="110000"/>
              </a:lnSpc>
            </a:pPr>
            <a:r>
              <a:rPr lang="en-US" sz="2000" dirty="0"/>
              <a:t>The maxterm is formed by ORing together the “opposite” of the value in the truth table</a:t>
            </a:r>
          </a:p>
        </p:txBody>
      </p:sp>
    </p:spTree>
    <p:extLst>
      <p:ext uri="{BB962C8B-B14F-4D97-AF65-F5344CB8AC3E}">
        <p14:creationId xmlns:p14="http://schemas.microsoft.com/office/powerpoint/2010/main" val="19718096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31A39-0E9C-674B-353D-8B392BB6433D}"/>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497F9420-DF95-1F18-58BC-8D9C1EDD2FDA}"/>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b="1" kern="1200" dirty="0">
                <a:solidFill>
                  <a:schemeClr val="tx1"/>
                </a:solidFill>
                <a:latin typeface="+mj-lt"/>
                <a:ea typeface="+mj-ea"/>
                <a:cs typeface="+mj-cs"/>
              </a:rPr>
              <a:t>Maxterms</a:t>
            </a:r>
          </a:p>
        </p:txBody>
      </p:sp>
      <p:sp>
        <p:nvSpPr>
          <p:cNvPr id="11" name="Slide Number Placeholder 10">
            <a:extLst>
              <a:ext uri="{FF2B5EF4-FFF2-40B4-BE49-F238E27FC236}">
                <a16:creationId xmlns:a16="http://schemas.microsoft.com/office/drawing/2014/main" id="{3D06EC94-4B6D-B518-16E6-ED29FA14336F}"/>
              </a:ext>
            </a:extLst>
          </p:cNvPr>
          <p:cNvSpPr>
            <a:spLocks noGrp="1"/>
          </p:cNvSpPr>
          <p:nvPr>
            <p:ph type="sldNum" sz="quarter" idx="12"/>
          </p:nvPr>
        </p:nvSpPr>
        <p:spPr/>
        <p:txBody>
          <a:bodyPr/>
          <a:lstStyle/>
          <a:p>
            <a:fld id="{CC057153-B650-4DEB-B370-79DDCFDCE934}" type="slidenum">
              <a:rPr lang="en-US" smtClean="0"/>
              <a:t>43</a:t>
            </a:fld>
            <a:endParaRPr lang="en-US"/>
          </a:p>
        </p:txBody>
      </p:sp>
      <p:sp>
        <p:nvSpPr>
          <p:cNvPr id="4" name="TextBox 3">
            <a:extLst>
              <a:ext uri="{FF2B5EF4-FFF2-40B4-BE49-F238E27FC236}">
                <a16:creationId xmlns:a16="http://schemas.microsoft.com/office/drawing/2014/main" id="{82C16A68-E108-C751-C157-6DE73797958A}"/>
              </a:ext>
            </a:extLst>
          </p:cNvPr>
          <p:cNvSpPr txBox="1"/>
          <p:nvPr/>
        </p:nvSpPr>
        <p:spPr>
          <a:xfrm>
            <a:off x="586243" y="1444166"/>
            <a:ext cx="9142548" cy="830997"/>
          </a:xfrm>
          <a:prstGeom prst="rect">
            <a:avLst/>
          </a:prstGeom>
          <a:noFill/>
        </p:spPr>
        <p:txBody>
          <a:bodyPr wrap="square">
            <a:spAutoFit/>
          </a:bodyPr>
          <a:lstStyle/>
          <a:p>
            <a:r>
              <a:rPr lang="en-US" sz="2400" dirty="0"/>
              <a:t>Note that a maxterm will be TRUE/1 for </a:t>
            </a:r>
            <a:r>
              <a:rPr lang="en-US" sz="2400" b="1" dirty="0">
                <a:solidFill>
                  <a:srgbClr val="0432FF"/>
                </a:solidFill>
              </a:rPr>
              <a:t>all entries except one </a:t>
            </a:r>
            <a:r>
              <a:rPr lang="en-US" sz="2400" dirty="0"/>
              <a:t>in the truth table</a:t>
            </a:r>
          </a:p>
        </p:txBody>
      </p:sp>
      <mc:AlternateContent xmlns:mc="http://schemas.openxmlformats.org/markup-compatibility/2006">
        <mc:Choice xmlns:a14="http://schemas.microsoft.com/office/drawing/2010/main" Requires="a14">
          <p:graphicFrame>
            <p:nvGraphicFramePr>
              <p:cNvPr id="6" name="Content Placeholder 1">
                <a:extLst>
                  <a:ext uri="{FF2B5EF4-FFF2-40B4-BE49-F238E27FC236}">
                    <a16:creationId xmlns:a16="http://schemas.microsoft.com/office/drawing/2014/main" id="{E439DDA8-2360-B171-CF22-CE4B9CCB8A21}"/>
                  </a:ext>
                </a:extLst>
              </p:cNvPr>
              <p:cNvGraphicFramePr>
                <a:graphicFrameLocks/>
              </p:cNvGraphicFramePr>
              <p:nvPr>
                <p:extLst>
                  <p:ext uri="{D42A27DB-BD31-4B8C-83A1-F6EECF244321}">
                    <p14:modId xmlns:p14="http://schemas.microsoft.com/office/powerpoint/2010/main" val="1729456341"/>
                  </p:ext>
                </p:extLst>
              </p:nvPr>
            </p:nvGraphicFramePr>
            <p:xfrm>
              <a:off x="638922" y="2576962"/>
              <a:ext cx="7657289" cy="3606800"/>
            </p:xfrm>
            <a:graphic>
              <a:graphicData uri="http://schemas.openxmlformats.org/drawingml/2006/table">
                <a:tbl>
                  <a:tblPr firstRow="1" bandRow="1">
                    <a:tableStyleId>{00A15C55-8517-42AA-B614-E9B94910E393}</a:tableStyleId>
                  </a:tblPr>
                  <a:tblGrid>
                    <a:gridCol w="1230093">
                      <a:extLst>
                        <a:ext uri="{9D8B030D-6E8A-4147-A177-3AD203B41FA5}">
                          <a16:colId xmlns:a16="http://schemas.microsoft.com/office/drawing/2014/main" val="2214972085"/>
                        </a:ext>
                      </a:extLst>
                    </a:gridCol>
                    <a:gridCol w="872197">
                      <a:extLst>
                        <a:ext uri="{9D8B030D-6E8A-4147-A177-3AD203B41FA5}">
                          <a16:colId xmlns:a16="http://schemas.microsoft.com/office/drawing/2014/main" val="3665392540"/>
                        </a:ext>
                      </a:extLst>
                    </a:gridCol>
                    <a:gridCol w="914400">
                      <a:extLst>
                        <a:ext uri="{9D8B030D-6E8A-4147-A177-3AD203B41FA5}">
                          <a16:colId xmlns:a16="http://schemas.microsoft.com/office/drawing/2014/main" val="1930864628"/>
                        </a:ext>
                      </a:extLst>
                    </a:gridCol>
                    <a:gridCol w="928467">
                      <a:extLst>
                        <a:ext uri="{9D8B030D-6E8A-4147-A177-3AD203B41FA5}">
                          <a16:colId xmlns:a16="http://schemas.microsoft.com/office/drawing/2014/main" val="2516331521"/>
                        </a:ext>
                      </a:extLst>
                    </a:gridCol>
                    <a:gridCol w="3712132">
                      <a:extLst>
                        <a:ext uri="{9D8B030D-6E8A-4147-A177-3AD203B41FA5}">
                          <a16:colId xmlns:a16="http://schemas.microsoft.com/office/drawing/2014/main" val="3708895776"/>
                        </a:ext>
                      </a:extLst>
                    </a:gridCol>
                  </a:tblGrid>
                  <a:tr h="370840">
                    <a:tc>
                      <a:txBody>
                        <a:bodyPr/>
                        <a:lstStyle/>
                        <a:p>
                          <a:pPr algn="ctr"/>
                          <a:r>
                            <a:rPr lang="en-US" dirty="0"/>
                            <a:t>Row number</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X</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Y</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Z</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𝑀</m:t>
                                    </m:r>
                                  </m:e>
                                  <m:sub>
                                    <m:r>
                                      <a:rPr lang="en-US" b="0" smtClean="0">
                                        <a:latin typeface="Cambria Math" panose="02040503050406030204" pitchFamily="18" charset="0"/>
                                      </a:rPr>
                                      <m:t>5</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latin typeface="Neue Haas Grotesk Text Pro" panose="020B0504020202020204" pitchFamily="34" charset="77"/>
                            <a:ea typeface="Cambria Math" panose="02040503050406030204" pitchFamily="18" charset="0"/>
                          </a:endParaRPr>
                        </a:p>
                      </a:txBody>
                      <a:tcPr/>
                    </a:tc>
                    <a:extLst>
                      <a:ext uri="{0D108BD9-81ED-4DB2-BD59-A6C34878D82A}">
                        <a16:rowId xmlns:a16="http://schemas.microsoft.com/office/drawing/2014/main" val="1558015712"/>
                      </a:ext>
                    </a:extLst>
                  </a:tr>
                  <a:tr h="370840">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latin typeface="Cambria Math" panose="02040503050406030204" pitchFamily="18" charset="0"/>
                              <a:ea typeface="Cambria Math" panose="02040503050406030204" pitchFamily="18" charset="0"/>
                            </a:rPr>
                            <a:t>1</a:t>
                          </a:r>
                        </a:p>
                      </a:txBody>
                      <a:tcPr>
                        <a:solidFill>
                          <a:schemeClr val="accent6">
                            <a:lumMod val="60000"/>
                            <a:lumOff val="40000"/>
                          </a:schemeClr>
                        </a:solidFill>
                      </a:tcPr>
                    </a:tc>
                    <a:extLst>
                      <a:ext uri="{0D108BD9-81ED-4DB2-BD59-A6C34878D82A}">
                        <a16:rowId xmlns:a16="http://schemas.microsoft.com/office/drawing/2014/main" val="816471689"/>
                      </a:ext>
                    </a:extLst>
                  </a:tr>
                  <a:tr h="370840">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ambria Math" panose="02040503050406030204" pitchFamily="18" charset="0"/>
                              <a:ea typeface="Cambria Math" panose="02040503050406030204" pitchFamily="18" charset="0"/>
                            </a:rPr>
                            <a:t>1</a:t>
                          </a:r>
                        </a:p>
                      </a:txBody>
                      <a:tcPr>
                        <a:solidFill>
                          <a:schemeClr val="accent6">
                            <a:lumMod val="60000"/>
                            <a:lumOff val="40000"/>
                          </a:schemeClr>
                        </a:solidFill>
                      </a:tcPr>
                    </a:tc>
                    <a:extLst>
                      <a:ext uri="{0D108BD9-81ED-4DB2-BD59-A6C34878D82A}">
                        <a16:rowId xmlns:a16="http://schemas.microsoft.com/office/drawing/2014/main" val="3043848151"/>
                      </a:ext>
                    </a:extLst>
                  </a:tr>
                  <a:tr h="370840">
                    <a:tc>
                      <a:txBody>
                        <a:bodyPr/>
                        <a:lstStyle/>
                        <a:p>
                          <a:pPr algn="ctr"/>
                          <a:r>
                            <a:rPr lang="en-US" dirty="0"/>
                            <a:t>2</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ambria Math" panose="02040503050406030204" pitchFamily="18" charset="0"/>
                              <a:ea typeface="Cambria Math" panose="02040503050406030204" pitchFamily="18" charset="0"/>
                            </a:rPr>
                            <a:t>1</a:t>
                          </a:r>
                        </a:p>
                      </a:txBody>
                      <a:tcPr>
                        <a:solidFill>
                          <a:schemeClr val="accent6">
                            <a:lumMod val="60000"/>
                            <a:lumOff val="40000"/>
                          </a:schemeClr>
                        </a:solidFill>
                      </a:tcPr>
                    </a:tc>
                    <a:extLst>
                      <a:ext uri="{0D108BD9-81ED-4DB2-BD59-A6C34878D82A}">
                        <a16:rowId xmlns:a16="http://schemas.microsoft.com/office/drawing/2014/main" val="4146218680"/>
                      </a:ext>
                    </a:extLst>
                  </a:tr>
                  <a:tr h="370840">
                    <a:tc>
                      <a:txBody>
                        <a:bodyPr/>
                        <a:lstStyle/>
                        <a:p>
                          <a:pPr algn="ctr"/>
                          <a:r>
                            <a:rPr lang="en-US" dirty="0"/>
                            <a:t>3</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ambria Math" panose="02040503050406030204" pitchFamily="18" charset="0"/>
                              <a:ea typeface="Cambria Math" panose="02040503050406030204" pitchFamily="18" charset="0"/>
                            </a:rPr>
                            <a:t>1</a:t>
                          </a:r>
                        </a:p>
                      </a:txBody>
                      <a:tcPr>
                        <a:solidFill>
                          <a:schemeClr val="accent6">
                            <a:lumMod val="60000"/>
                            <a:lumOff val="40000"/>
                          </a:schemeClr>
                        </a:solidFill>
                      </a:tcPr>
                    </a:tc>
                    <a:extLst>
                      <a:ext uri="{0D108BD9-81ED-4DB2-BD59-A6C34878D82A}">
                        <a16:rowId xmlns:a16="http://schemas.microsoft.com/office/drawing/2014/main" val="3104358933"/>
                      </a:ext>
                    </a:extLst>
                  </a:tr>
                  <a:tr h="370840">
                    <a:tc>
                      <a:txBody>
                        <a:bodyPr/>
                        <a:lstStyle/>
                        <a:p>
                          <a:pPr algn="ctr"/>
                          <a:r>
                            <a:rPr lang="en-US" dirty="0"/>
                            <a:t>4</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ambria Math" panose="02040503050406030204" pitchFamily="18" charset="0"/>
                              <a:ea typeface="Cambria Math" panose="02040503050406030204" pitchFamily="18" charset="0"/>
                            </a:rPr>
                            <a:t>1</a:t>
                          </a:r>
                        </a:p>
                      </a:txBody>
                      <a:tcPr>
                        <a:solidFill>
                          <a:schemeClr val="accent6">
                            <a:lumMod val="60000"/>
                            <a:lumOff val="40000"/>
                          </a:schemeClr>
                        </a:solidFill>
                      </a:tcPr>
                    </a:tc>
                    <a:extLst>
                      <a:ext uri="{0D108BD9-81ED-4DB2-BD59-A6C34878D82A}">
                        <a16:rowId xmlns:a16="http://schemas.microsoft.com/office/drawing/2014/main" val="1332557209"/>
                      </a:ext>
                    </a:extLst>
                  </a:tr>
                  <a:tr h="370840">
                    <a:tc>
                      <a:txBody>
                        <a:bodyPr/>
                        <a:lstStyle/>
                        <a:p>
                          <a:pPr algn="ctr"/>
                          <a:r>
                            <a:rPr lang="en-US" dirty="0"/>
                            <a:t>5</a:t>
                          </a:r>
                          <a:endParaRPr lang="en-US" dirty="0">
                            <a:latin typeface="Cambria Math" panose="02040503050406030204" pitchFamily="18" charset="0"/>
                            <a:ea typeface="Cambria Math" panose="02040503050406030204" pitchFamily="18" charset="0"/>
                          </a:endParaRPr>
                        </a:p>
                      </a:txBody>
                      <a:tcPr>
                        <a:solidFill>
                          <a:srgbClr val="E8EFF3"/>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rgbClr val="E8EFF3"/>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rgbClr val="E8EFF3"/>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rgbClr val="E8EFF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ambria Math" panose="02040503050406030204" pitchFamily="18" charset="0"/>
                              <a:ea typeface="Cambria Math" panose="02040503050406030204" pitchFamily="18" charset="0"/>
                            </a:rPr>
                            <a:t>0</a:t>
                          </a:r>
                        </a:p>
                      </a:txBody>
                      <a:tcPr>
                        <a:solidFill>
                          <a:srgbClr val="E8EFF3"/>
                        </a:solidFill>
                      </a:tcPr>
                    </a:tc>
                    <a:extLst>
                      <a:ext uri="{0D108BD9-81ED-4DB2-BD59-A6C34878D82A}">
                        <a16:rowId xmlns:a16="http://schemas.microsoft.com/office/drawing/2014/main" val="3859090982"/>
                      </a:ext>
                    </a:extLst>
                  </a:tr>
                  <a:tr h="370840">
                    <a:tc>
                      <a:txBody>
                        <a:bodyPr/>
                        <a:lstStyle/>
                        <a:p>
                          <a:pPr algn="ctr"/>
                          <a:r>
                            <a:rPr lang="en-US" dirty="0"/>
                            <a:t>6</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ambria Math" panose="02040503050406030204" pitchFamily="18" charset="0"/>
                              <a:ea typeface="Cambria Math" panose="02040503050406030204" pitchFamily="18" charset="0"/>
                            </a:rPr>
                            <a:t>1</a:t>
                          </a:r>
                        </a:p>
                      </a:txBody>
                      <a:tcPr>
                        <a:solidFill>
                          <a:schemeClr val="accent6">
                            <a:lumMod val="60000"/>
                            <a:lumOff val="40000"/>
                          </a:schemeClr>
                        </a:solidFill>
                      </a:tcPr>
                    </a:tc>
                    <a:extLst>
                      <a:ext uri="{0D108BD9-81ED-4DB2-BD59-A6C34878D82A}">
                        <a16:rowId xmlns:a16="http://schemas.microsoft.com/office/drawing/2014/main" val="3696528942"/>
                      </a:ext>
                    </a:extLst>
                  </a:tr>
                  <a:tr h="370840">
                    <a:tc>
                      <a:txBody>
                        <a:bodyPr/>
                        <a:lstStyle/>
                        <a:p>
                          <a:pPr algn="ctr"/>
                          <a:r>
                            <a:rPr lang="en-US" dirty="0"/>
                            <a:t>7</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ambria Math" panose="02040503050406030204" pitchFamily="18" charset="0"/>
                              <a:ea typeface="Cambria Math" panose="02040503050406030204" pitchFamily="18" charset="0"/>
                            </a:rPr>
                            <a:t>1</a:t>
                          </a:r>
                        </a:p>
                      </a:txBody>
                      <a:tcPr>
                        <a:solidFill>
                          <a:schemeClr val="accent6">
                            <a:lumMod val="60000"/>
                            <a:lumOff val="40000"/>
                          </a:schemeClr>
                        </a:solidFill>
                      </a:tcPr>
                    </a:tc>
                    <a:extLst>
                      <a:ext uri="{0D108BD9-81ED-4DB2-BD59-A6C34878D82A}">
                        <a16:rowId xmlns:a16="http://schemas.microsoft.com/office/drawing/2014/main" val="2225481125"/>
                      </a:ext>
                    </a:extLst>
                  </a:tr>
                </a:tbl>
              </a:graphicData>
            </a:graphic>
          </p:graphicFrame>
        </mc:Choice>
        <mc:Fallback>
          <p:graphicFrame>
            <p:nvGraphicFramePr>
              <p:cNvPr id="6" name="Content Placeholder 1">
                <a:extLst>
                  <a:ext uri="{FF2B5EF4-FFF2-40B4-BE49-F238E27FC236}">
                    <a16:creationId xmlns:a16="http://schemas.microsoft.com/office/drawing/2014/main" id="{E439DDA8-2360-B171-CF22-CE4B9CCB8A21}"/>
                  </a:ext>
                </a:extLst>
              </p:cNvPr>
              <p:cNvGraphicFramePr>
                <a:graphicFrameLocks/>
              </p:cNvGraphicFramePr>
              <p:nvPr>
                <p:extLst>
                  <p:ext uri="{D42A27DB-BD31-4B8C-83A1-F6EECF244321}">
                    <p14:modId xmlns:p14="http://schemas.microsoft.com/office/powerpoint/2010/main" val="1729456341"/>
                  </p:ext>
                </p:extLst>
              </p:nvPr>
            </p:nvGraphicFramePr>
            <p:xfrm>
              <a:off x="638922" y="2576962"/>
              <a:ext cx="7657289" cy="3606800"/>
            </p:xfrm>
            <a:graphic>
              <a:graphicData uri="http://schemas.openxmlformats.org/drawingml/2006/table">
                <a:tbl>
                  <a:tblPr firstRow="1" bandRow="1">
                    <a:tableStyleId>{00A15C55-8517-42AA-B614-E9B94910E393}</a:tableStyleId>
                  </a:tblPr>
                  <a:tblGrid>
                    <a:gridCol w="1230093">
                      <a:extLst>
                        <a:ext uri="{9D8B030D-6E8A-4147-A177-3AD203B41FA5}">
                          <a16:colId xmlns:a16="http://schemas.microsoft.com/office/drawing/2014/main" val="2214972085"/>
                        </a:ext>
                      </a:extLst>
                    </a:gridCol>
                    <a:gridCol w="872197">
                      <a:extLst>
                        <a:ext uri="{9D8B030D-6E8A-4147-A177-3AD203B41FA5}">
                          <a16:colId xmlns:a16="http://schemas.microsoft.com/office/drawing/2014/main" val="3665392540"/>
                        </a:ext>
                      </a:extLst>
                    </a:gridCol>
                    <a:gridCol w="914400">
                      <a:extLst>
                        <a:ext uri="{9D8B030D-6E8A-4147-A177-3AD203B41FA5}">
                          <a16:colId xmlns:a16="http://schemas.microsoft.com/office/drawing/2014/main" val="1930864628"/>
                        </a:ext>
                      </a:extLst>
                    </a:gridCol>
                    <a:gridCol w="928467">
                      <a:extLst>
                        <a:ext uri="{9D8B030D-6E8A-4147-A177-3AD203B41FA5}">
                          <a16:colId xmlns:a16="http://schemas.microsoft.com/office/drawing/2014/main" val="2516331521"/>
                        </a:ext>
                      </a:extLst>
                    </a:gridCol>
                    <a:gridCol w="3712132">
                      <a:extLst>
                        <a:ext uri="{9D8B030D-6E8A-4147-A177-3AD203B41FA5}">
                          <a16:colId xmlns:a16="http://schemas.microsoft.com/office/drawing/2014/main" val="3708895776"/>
                        </a:ext>
                      </a:extLst>
                    </a:gridCol>
                  </a:tblGrid>
                  <a:tr h="640080">
                    <a:tc>
                      <a:txBody>
                        <a:bodyPr/>
                        <a:lstStyle/>
                        <a:p>
                          <a:pPr algn="ctr"/>
                          <a:r>
                            <a:rPr lang="en-US" dirty="0"/>
                            <a:t>Row number</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X</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Y</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Z</a:t>
                          </a:r>
                          <a:endParaRPr lang="en-US" dirty="0">
                            <a:latin typeface="Neue Haas Grotesk Text Pro" panose="020B0504020202020204" pitchFamily="34" charset="77"/>
                            <a:ea typeface="Cambria Math" panose="02040503050406030204" pitchFamily="18" charset="0"/>
                          </a:endParaRPr>
                        </a:p>
                      </a:txBody>
                      <a:tcPr/>
                    </a:tc>
                    <a:tc>
                      <a:txBody>
                        <a:bodyPr/>
                        <a:lstStyle/>
                        <a:p>
                          <a:endParaRPr lang="en-US"/>
                        </a:p>
                      </a:txBody>
                      <a:tcPr>
                        <a:blipFill>
                          <a:blip r:embed="rId3"/>
                          <a:stretch>
                            <a:fillRect l="-106485" t="-3922" r="-683" b="-474510"/>
                          </a:stretch>
                        </a:blipFill>
                      </a:tcPr>
                    </a:tc>
                    <a:extLst>
                      <a:ext uri="{0D108BD9-81ED-4DB2-BD59-A6C34878D82A}">
                        <a16:rowId xmlns:a16="http://schemas.microsoft.com/office/drawing/2014/main" val="1558015712"/>
                      </a:ext>
                    </a:extLst>
                  </a:tr>
                  <a:tr h="370840">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latin typeface="Cambria Math" panose="02040503050406030204" pitchFamily="18" charset="0"/>
                              <a:ea typeface="Cambria Math" panose="02040503050406030204" pitchFamily="18" charset="0"/>
                            </a:rPr>
                            <a:t>1</a:t>
                          </a:r>
                        </a:p>
                      </a:txBody>
                      <a:tcPr>
                        <a:solidFill>
                          <a:schemeClr val="accent6">
                            <a:lumMod val="60000"/>
                            <a:lumOff val="40000"/>
                          </a:schemeClr>
                        </a:solidFill>
                      </a:tcPr>
                    </a:tc>
                    <a:extLst>
                      <a:ext uri="{0D108BD9-81ED-4DB2-BD59-A6C34878D82A}">
                        <a16:rowId xmlns:a16="http://schemas.microsoft.com/office/drawing/2014/main" val="816471689"/>
                      </a:ext>
                    </a:extLst>
                  </a:tr>
                  <a:tr h="370840">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ambria Math" panose="02040503050406030204" pitchFamily="18" charset="0"/>
                              <a:ea typeface="Cambria Math" panose="02040503050406030204" pitchFamily="18" charset="0"/>
                            </a:rPr>
                            <a:t>1</a:t>
                          </a:r>
                        </a:p>
                      </a:txBody>
                      <a:tcPr>
                        <a:solidFill>
                          <a:schemeClr val="accent6">
                            <a:lumMod val="60000"/>
                            <a:lumOff val="40000"/>
                          </a:schemeClr>
                        </a:solidFill>
                      </a:tcPr>
                    </a:tc>
                    <a:extLst>
                      <a:ext uri="{0D108BD9-81ED-4DB2-BD59-A6C34878D82A}">
                        <a16:rowId xmlns:a16="http://schemas.microsoft.com/office/drawing/2014/main" val="3043848151"/>
                      </a:ext>
                    </a:extLst>
                  </a:tr>
                  <a:tr h="370840">
                    <a:tc>
                      <a:txBody>
                        <a:bodyPr/>
                        <a:lstStyle/>
                        <a:p>
                          <a:pPr algn="ctr"/>
                          <a:r>
                            <a:rPr lang="en-US" dirty="0"/>
                            <a:t>2</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ambria Math" panose="02040503050406030204" pitchFamily="18" charset="0"/>
                              <a:ea typeface="Cambria Math" panose="02040503050406030204" pitchFamily="18" charset="0"/>
                            </a:rPr>
                            <a:t>1</a:t>
                          </a:r>
                        </a:p>
                      </a:txBody>
                      <a:tcPr>
                        <a:solidFill>
                          <a:schemeClr val="accent6">
                            <a:lumMod val="60000"/>
                            <a:lumOff val="40000"/>
                          </a:schemeClr>
                        </a:solidFill>
                      </a:tcPr>
                    </a:tc>
                    <a:extLst>
                      <a:ext uri="{0D108BD9-81ED-4DB2-BD59-A6C34878D82A}">
                        <a16:rowId xmlns:a16="http://schemas.microsoft.com/office/drawing/2014/main" val="4146218680"/>
                      </a:ext>
                    </a:extLst>
                  </a:tr>
                  <a:tr h="370840">
                    <a:tc>
                      <a:txBody>
                        <a:bodyPr/>
                        <a:lstStyle/>
                        <a:p>
                          <a:pPr algn="ctr"/>
                          <a:r>
                            <a:rPr lang="en-US" dirty="0"/>
                            <a:t>3</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ambria Math" panose="02040503050406030204" pitchFamily="18" charset="0"/>
                              <a:ea typeface="Cambria Math" panose="02040503050406030204" pitchFamily="18" charset="0"/>
                            </a:rPr>
                            <a:t>1</a:t>
                          </a:r>
                        </a:p>
                      </a:txBody>
                      <a:tcPr>
                        <a:solidFill>
                          <a:schemeClr val="accent6">
                            <a:lumMod val="60000"/>
                            <a:lumOff val="40000"/>
                          </a:schemeClr>
                        </a:solidFill>
                      </a:tcPr>
                    </a:tc>
                    <a:extLst>
                      <a:ext uri="{0D108BD9-81ED-4DB2-BD59-A6C34878D82A}">
                        <a16:rowId xmlns:a16="http://schemas.microsoft.com/office/drawing/2014/main" val="3104358933"/>
                      </a:ext>
                    </a:extLst>
                  </a:tr>
                  <a:tr h="370840">
                    <a:tc>
                      <a:txBody>
                        <a:bodyPr/>
                        <a:lstStyle/>
                        <a:p>
                          <a:pPr algn="ctr"/>
                          <a:r>
                            <a:rPr lang="en-US" dirty="0"/>
                            <a:t>4</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ambria Math" panose="02040503050406030204" pitchFamily="18" charset="0"/>
                              <a:ea typeface="Cambria Math" panose="02040503050406030204" pitchFamily="18" charset="0"/>
                            </a:rPr>
                            <a:t>1</a:t>
                          </a:r>
                        </a:p>
                      </a:txBody>
                      <a:tcPr>
                        <a:solidFill>
                          <a:schemeClr val="accent6">
                            <a:lumMod val="60000"/>
                            <a:lumOff val="40000"/>
                          </a:schemeClr>
                        </a:solidFill>
                      </a:tcPr>
                    </a:tc>
                    <a:extLst>
                      <a:ext uri="{0D108BD9-81ED-4DB2-BD59-A6C34878D82A}">
                        <a16:rowId xmlns:a16="http://schemas.microsoft.com/office/drawing/2014/main" val="1332557209"/>
                      </a:ext>
                    </a:extLst>
                  </a:tr>
                  <a:tr h="370840">
                    <a:tc>
                      <a:txBody>
                        <a:bodyPr/>
                        <a:lstStyle/>
                        <a:p>
                          <a:pPr algn="ctr"/>
                          <a:r>
                            <a:rPr lang="en-US" dirty="0"/>
                            <a:t>5</a:t>
                          </a:r>
                          <a:endParaRPr lang="en-US" dirty="0">
                            <a:latin typeface="Cambria Math" panose="02040503050406030204" pitchFamily="18" charset="0"/>
                            <a:ea typeface="Cambria Math" panose="02040503050406030204" pitchFamily="18" charset="0"/>
                          </a:endParaRPr>
                        </a:p>
                      </a:txBody>
                      <a:tcPr>
                        <a:solidFill>
                          <a:srgbClr val="E8EFF3"/>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rgbClr val="E8EFF3"/>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rgbClr val="E8EFF3"/>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rgbClr val="E8EFF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ambria Math" panose="02040503050406030204" pitchFamily="18" charset="0"/>
                              <a:ea typeface="Cambria Math" panose="02040503050406030204" pitchFamily="18" charset="0"/>
                            </a:rPr>
                            <a:t>0</a:t>
                          </a:r>
                        </a:p>
                      </a:txBody>
                      <a:tcPr>
                        <a:solidFill>
                          <a:srgbClr val="E8EFF3"/>
                        </a:solidFill>
                      </a:tcPr>
                    </a:tc>
                    <a:extLst>
                      <a:ext uri="{0D108BD9-81ED-4DB2-BD59-A6C34878D82A}">
                        <a16:rowId xmlns:a16="http://schemas.microsoft.com/office/drawing/2014/main" val="3859090982"/>
                      </a:ext>
                    </a:extLst>
                  </a:tr>
                  <a:tr h="370840">
                    <a:tc>
                      <a:txBody>
                        <a:bodyPr/>
                        <a:lstStyle/>
                        <a:p>
                          <a:pPr algn="ctr"/>
                          <a:r>
                            <a:rPr lang="en-US" dirty="0"/>
                            <a:t>6</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ambria Math" panose="02040503050406030204" pitchFamily="18" charset="0"/>
                              <a:ea typeface="Cambria Math" panose="02040503050406030204" pitchFamily="18" charset="0"/>
                            </a:rPr>
                            <a:t>1</a:t>
                          </a:r>
                        </a:p>
                      </a:txBody>
                      <a:tcPr>
                        <a:solidFill>
                          <a:schemeClr val="accent6">
                            <a:lumMod val="60000"/>
                            <a:lumOff val="40000"/>
                          </a:schemeClr>
                        </a:solidFill>
                      </a:tcPr>
                    </a:tc>
                    <a:extLst>
                      <a:ext uri="{0D108BD9-81ED-4DB2-BD59-A6C34878D82A}">
                        <a16:rowId xmlns:a16="http://schemas.microsoft.com/office/drawing/2014/main" val="3696528942"/>
                      </a:ext>
                    </a:extLst>
                  </a:tr>
                  <a:tr h="370840">
                    <a:tc>
                      <a:txBody>
                        <a:bodyPr/>
                        <a:lstStyle/>
                        <a:p>
                          <a:pPr algn="ctr"/>
                          <a:r>
                            <a:rPr lang="en-US" dirty="0"/>
                            <a:t>7</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ambria Math" panose="02040503050406030204" pitchFamily="18" charset="0"/>
                              <a:ea typeface="Cambria Math" panose="02040503050406030204" pitchFamily="18" charset="0"/>
                            </a:rPr>
                            <a:t>1</a:t>
                          </a:r>
                        </a:p>
                      </a:txBody>
                      <a:tcPr>
                        <a:solidFill>
                          <a:schemeClr val="accent6">
                            <a:lumMod val="60000"/>
                            <a:lumOff val="40000"/>
                          </a:schemeClr>
                        </a:solidFill>
                      </a:tcPr>
                    </a:tc>
                    <a:extLst>
                      <a:ext uri="{0D108BD9-81ED-4DB2-BD59-A6C34878D82A}">
                        <a16:rowId xmlns:a16="http://schemas.microsoft.com/office/drawing/2014/main" val="2225481125"/>
                      </a:ext>
                    </a:extLst>
                  </a:tr>
                </a:tbl>
              </a:graphicData>
            </a:graphic>
          </p:graphicFrame>
        </mc:Fallback>
      </mc:AlternateContent>
    </p:spTree>
    <p:extLst>
      <p:ext uri="{BB962C8B-B14F-4D97-AF65-F5344CB8AC3E}">
        <p14:creationId xmlns:p14="http://schemas.microsoft.com/office/powerpoint/2010/main" val="33492202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90069-FD3D-82CA-C6C9-8FA8CA715A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676927-4911-31A3-C412-1AB13CE28EA0}"/>
              </a:ext>
            </a:extLst>
          </p:cNvPr>
          <p:cNvSpPr>
            <a:spLocks noGrp="1"/>
          </p:cNvSpPr>
          <p:nvPr>
            <p:ph type="title"/>
          </p:nvPr>
        </p:nvSpPr>
        <p:spPr/>
        <p:txBody>
          <a:bodyPr/>
          <a:lstStyle/>
          <a:p>
            <a:r>
              <a:rPr lang="en-US" dirty="0"/>
              <a:t>Maxterms -&gt; CNF</a:t>
            </a:r>
          </a:p>
        </p:txBody>
      </p:sp>
      <p:sp>
        <p:nvSpPr>
          <p:cNvPr id="4" name="Slide Number Placeholder 3">
            <a:extLst>
              <a:ext uri="{FF2B5EF4-FFF2-40B4-BE49-F238E27FC236}">
                <a16:creationId xmlns:a16="http://schemas.microsoft.com/office/drawing/2014/main" id="{538FEC22-2637-9980-A8B2-BD55665F6C32}"/>
              </a:ext>
            </a:extLst>
          </p:cNvPr>
          <p:cNvSpPr>
            <a:spLocks noGrp="1"/>
          </p:cNvSpPr>
          <p:nvPr>
            <p:ph type="sldNum" sz="quarter" idx="12"/>
          </p:nvPr>
        </p:nvSpPr>
        <p:spPr/>
        <p:txBody>
          <a:bodyPr/>
          <a:lstStyle/>
          <a:p>
            <a:fld id="{CC057153-B650-4DEB-B370-79DDCFDCE934}" type="slidenum">
              <a:rPr lang="en-US" smtClean="0"/>
              <a:t>44</a:t>
            </a:fld>
            <a:endParaRPr lang="en-US"/>
          </a:p>
        </p:txBody>
      </p:sp>
      <p:graphicFrame>
        <p:nvGraphicFramePr>
          <p:cNvPr id="5" name="Table 4">
            <a:extLst>
              <a:ext uri="{FF2B5EF4-FFF2-40B4-BE49-F238E27FC236}">
                <a16:creationId xmlns:a16="http://schemas.microsoft.com/office/drawing/2014/main" id="{C2AC3999-D75B-621F-3E5B-ACB04D388719}"/>
              </a:ext>
            </a:extLst>
          </p:cNvPr>
          <p:cNvGraphicFramePr>
            <a:graphicFrameLocks noGrp="1"/>
          </p:cNvGraphicFramePr>
          <p:nvPr>
            <p:extLst>
              <p:ext uri="{D42A27DB-BD31-4B8C-83A1-F6EECF244321}">
                <p14:modId xmlns:p14="http://schemas.microsoft.com/office/powerpoint/2010/main" val="2388353893"/>
              </p:ext>
            </p:extLst>
          </p:nvPr>
        </p:nvGraphicFramePr>
        <p:xfrm>
          <a:off x="2776347" y="2692831"/>
          <a:ext cx="4595909" cy="3291840"/>
        </p:xfrm>
        <a:graphic>
          <a:graphicData uri="http://schemas.openxmlformats.org/drawingml/2006/table">
            <a:tbl>
              <a:tblPr firstRow="1" bandRow="1">
                <a:tableStyleId>{00A15C55-8517-42AA-B614-E9B94910E393}</a:tableStyleId>
              </a:tblPr>
              <a:tblGrid>
                <a:gridCol w="1114039">
                  <a:extLst>
                    <a:ext uri="{9D8B030D-6E8A-4147-A177-3AD203B41FA5}">
                      <a16:colId xmlns:a16="http://schemas.microsoft.com/office/drawing/2014/main" val="1396284860"/>
                    </a:ext>
                  </a:extLst>
                </a:gridCol>
                <a:gridCol w="759656">
                  <a:extLst>
                    <a:ext uri="{9D8B030D-6E8A-4147-A177-3AD203B41FA5}">
                      <a16:colId xmlns:a16="http://schemas.microsoft.com/office/drawing/2014/main" val="2466899368"/>
                    </a:ext>
                  </a:extLst>
                </a:gridCol>
                <a:gridCol w="998806">
                  <a:extLst>
                    <a:ext uri="{9D8B030D-6E8A-4147-A177-3AD203B41FA5}">
                      <a16:colId xmlns:a16="http://schemas.microsoft.com/office/drawing/2014/main" val="1472037275"/>
                    </a:ext>
                  </a:extLst>
                </a:gridCol>
                <a:gridCol w="1723408">
                  <a:extLst>
                    <a:ext uri="{9D8B030D-6E8A-4147-A177-3AD203B41FA5}">
                      <a16:colId xmlns:a16="http://schemas.microsoft.com/office/drawing/2014/main" val="2766643732"/>
                    </a:ext>
                  </a:extLst>
                </a:gridCol>
              </a:tblGrid>
              <a:tr h="310116">
                <a:tc>
                  <a:txBody>
                    <a:bodyPr/>
                    <a:lstStyle/>
                    <a:p>
                      <a:pPr algn="ctr"/>
                      <a:r>
                        <a:rPr lang="en-US" sz="1800" dirty="0">
                          <a:solidFill>
                            <a:schemeClr val="bg1"/>
                          </a:solidFill>
                        </a:rPr>
                        <a:t>X</a:t>
                      </a:r>
                    </a:p>
                  </a:txBody>
                  <a:tcPr/>
                </a:tc>
                <a:tc>
                  <a:txBody>
                    <a:bodyPr/>
                    <a:lstStyle/>
                    <a:p>
                      <a:pPr algn="ctr"/>
                      <a:r>
                        <a:rPr lang="en-US" sz="1800" dirty="0">
                          <a:solidFill>
                            <a:schemeClr val="bg1"/>
                          </a:solidFill>
                        </a:rPr>
                        <a:t>Y</a:t>
                      </a:r>
                    </a:p>
                  </a:txBody>
                  <a:tcPr/>
                </a:tc>
                <a:tc>
                  <a:txBody>
                    <a:bodyPr/>
                    <a:lstStyle/>
                    <a:p>
                      <a:pPr algn="ctr"/>
                      <a:r>
                        <a:rPr lang="en-US" sz="1800" dirty="0">
                          <a:solidFill>
                            <a:schemeClr val="bg1"/>
                          </a:solidFill>
                        </a:rPr>
                        <a:t>Z</a:t>
                      </a:r>
                    </a:p>
                  </a:txBody>
                  <a:tcPr/>
                </a:tc>
                <a:tc>
                  <a:txBody>
                    <a:bodyPr/>
                    <a:lstStyle/>
                    <a:p>
                      <a:pPr algn="ctr"/>
                      <a:r>
                        <a:rPr lang="en-US" sz="1800" dirty="0">
                          <a:solidFill>
                            <a:schemeClr val="bg1"/>
                          </a:solidFill>
                        </a:rPr>
                        <a:t>MAJ(X,Y,Z)</a:t>
                      </a:r>
                      <a:endParaRPr lang="en-US" sz="1800" dirty="0">
                        <a:solidFill>
                          <a:schemeClr val="bg1"/>
                        </a:solidFill>
                        <a:latin typeface="Neue Haas Grotesk Text Pro" panose="020B0504020202020204" pitchFamily="34" charset="77"/>
                      </a:endParaRPr>
                    </a:p>
                  </a:txBody>
                  <a:tcPr/>
                </a:tc>
                <a:extLst>
                  <a:ext uri="{0D108BD9-81ED-4DB2-BD59-A6C34878D82A}">
                    <a16:rowId xmlns:a16="http://schemas.microsoft.com/office/drawing/2014/main" val="2131602632"/>
                  </a:ext>
                </a:extLst>
              </a:tr>
              <a:tr h="310116">
                <a:tc>
                  <a:txBody>
                    <a:bodyPr/>
                    <a:lstStyle/>
                    <a:p>
                      <a:pPr algn="ctr"/>
                      <a:r>
                        <a:rPr lang="en-US" sz="1800" b="1" dirty="0">
                          <a:solidFill>
                            <a:schemeClr val="tx1"/>
                          </a:solidFill>
                        </a:rPr>
                        <a:t>0</a:t>
                      </a:r>
                    </a:p>
                  </a:txBody>
                  <a:tcPr/>
                </a:tc>
                <a:tc>
                  <a:txBody>
                    <a:bodyPr/>
                    <a:lstStyle/>
                    <a:p>
                      <a:pPr algn="ctr"/>
                      <a:r>
                        <a:rPr lang="en-US" sz="1800" b="1" dirty="0">
                          <a:solidFill>
                            <a:schemeClr val="tx1"/>
                          </a:solidFill>
                        </a:rPr>
                        <a:t>0</a:t>
                      </a:r>
                    </a:p>
                  </a:txBody>
                  <a:tcPr/>
                </a:tc>
                <a:tc>
                  <a:txBody>
                    <a:bodyPr/>
                    <a:lstStyle/>
                    <a:p>
                      <a:pPr algn="ctr"/>
                      <a:r>
                        <a:rPr lang="en-US" sz="1800" b="1" dirty="0">
                          <a:solidFill>
                            <a:schemeClr val="tx1"/>
                          </a:solidFill>
                        </a:rPr>
                        <a:t>0</a:t>
                      </a:r>
                    </a:p>
                  </a:txBody>
                  <a:tcPr/>
                </a:tc>
                <a:tc>
                  <a:txBody>
                    <a:bodyPr/>
                    <a:lstStyle/>
                    <a:p>
                      <a:pPr algn="ctr"/>
                      <a:r>
                        <a:rPr lang="en-US" sz="1800" b="1" dirty="0">
                          <a:solidFill>
                            <a:schemeClr val="tx1"/>
                          </a:solidFill>
                        </a:rPr>
                        <a:t>0</a:t>
                      </a:r>
                    </a:p>
                  </a:txBody>
                  <a:tcPr/>
                </a:tc>
                <a:extLst>
                  <a:ext uri="{0D108BD9-81ED-4DB2-BD59-A6C34878D82A}">
                    <a16:rowId xmlns:a16="http://schemas.microsoft.com/office/drawing/2014/main" val="614114445"/>
                  </a:ext>
                </a:extLst>
              </a:tr>
              <a:tr h="310116">
                <a:tc>
                  <a:txBody>
                    <a:bodyPr/>
                    <a:lstStyle/>
                    <a:p>
                      <a:pPr algn="ctr"/>
                      <a:r>
                        <a:rPr lang="en-US" sz="1800" b="1" dirty="0">
                          <a:solidFill>
                            <a:schemeClr val="tx1"/>
                          </a:solidFill>
                        </a:rPr>
                        <a:t>0</a:t>
                      </a:r>
                    </a:p>
                  </a:txBody>
                  <a:tcPr/>
                </a:tc>
                <a:tc>
                  <a:txBody>
                    <a:bodyPr/>
                    <a:lstStyle/>
                    <a:p>
                      <a:pPr algn="ctr"/>
                      <a:r>
                        <a:rPr lang="en-US" sz="1800" b="1" dirty="0">
                          <a:solidFill>
                            <a:schemeClr val="tx1"/>
                          </a:solidFill>
                        </a:rPr>
                        <a:t>0</a:t>
                      </a:r>
                    </a:p>
                  </a:txBody>
                  <a:tcPr/>
                </a:tc>
                <a:tc>
                  <a:txBody>
                    <a:bodyPr/>
                    <a:lstStyle/>
                    <a:p>
                      <a:pPr algn="ctr"/>
                      <a:r>
                        <a:rPr lang="en-US" sz="1800" b="1" dirty="0">
                          <a:solidFill>
                            <a:schemeClr val="tx1"/>
                          </a:solidFill>
                        </a:rPr>
                        <a:t>1</a:t>
                      </a:r>
                    </a:p>
                  </a:txBody>
                  <a:tcPr/>
                </a:tc>
                <a:tc>
                  <a:txBody>
                    <a:bodyPr/>
                    <a:lstStyle/>
                    <a:p>
                      <a:pPr algn="ctr"/>
                      <a:r>
                        <a:rPr lang="en-US" sz="1800" b="1" dirty="0">
                          <a:solidFill>
                            <a:schemeClr val="tx1"/>
                          </a:solidFill>
                        </a:rPr>
                        <a:t>0</a:t>
                      </a:r>
                    </a:p>
                  </a:txBody>
                  <a:tcPr/>
                </a:tc>
                <a:extLst>
                  <a:ext uri="{0D108BD9-81ED-4DB2-BD59-A6C34878D82A}">
                    <a16:rowId xmlns:a16="http://schemas.microsoft.com/office/drawing/2014/main" val="3063228719"/>
                  </a:ext>
                </a:extLst>
              </a:tr>
              <a:tr h="310116">
                <a:tc>
                  <a:txBody>
                    <a:bodyPr/>
                    <a:lstStyle/>
                    <a:p>
                      <a:pPr algn="ctr"/>
                      <a:r>
                        <a:rPr lang="en-US" sz="1800" b="1" dirty="0">
                          <a:solidFill>
                            <a:schemeClr val="tx1"/>
                          </a:solidFill>
                        </a:rPr>
                        <a:t>0</a:t>
                      </a:r>
                    </a:p>
                  </a:txBody>
                  <a:tcPr/>
                </a:tc>
                <a:tc>
                  <a:txBody>
                    <a:bodyPr/>
                    <a:lstStyle/>
                    <a:p>
                      <a:pPr algn="ctr"/>
                      <a:r>
                        <a:rPr lang="en-US" sz="1800" b="1" dirty="0">
                          <a:solidFill>
                            <a:schemeClr val="tx1"/>
                          </a:solidFill>
                        </a:rPr>
                        <a:t>1</a:t>
                      </a:r>
                    </a:p>
                  </a:txBody>
                  <a:tcPr/>
                </a:tc>
                <a:tc>
                  <a:txBody>
                    <a:bodyPr/>
                    <a:lstStyle/>
                    <a:p>
                      <a:pPr algn="ctr"/>
                      <a:r>
                        <a:rPr lang="en-US" sz="1800" b="1" dirty="0">
                          <a:solidFill>
                            <a:schemeClr val="tx1"/>
                          </a:solidFill>
                        </a:rPr>
                        <a:t>0</a:t>
                      </a:r>
                    </a:p>
                  </a:txBody>
                  <a:tcPr/>
                </a:tc>
                <a:tc>
                  <a:txBody>
                    <a:bodyPr/>
                    <a:lstStyle/>
                    <a:p>
                      <a:pPr algn="ctr"/>
                      <a:r>
                        <a:rPr lang="en-US" sz="1800" b="1" dirty="0">
                          <a:solidFill>
                            <a:schemeClr val="tx1"/>
                          </a:solidFill>
                        </a:rPr>
                        <a:t>0</a:t>
                      </a:r>
                    </a:p>
                  </a:txBody>
                  <a:tcPr/>
                </a:tc>
                <a:extLst>
                  <a:ext uri="{0D108BD9-81ED-4DB2-BD59-A6C34878D82A}">
                    <a16:rowId xmlns:a16="http://schemas.microsoft.com/office/drawing/2014/main" val="1068365532"/>
                  </a:ext>
                </a:extLst>
              </a:tr>
              <a:tr h="310116">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extLst>
                  <a:ext uri="{0D108BD9-81ED-4DB2-BD59-A6C34878D82A}">
                    <a16:rowId xmlns:a16="http://schemas.microsoft.com/office/drawing/2014/main" val="1316670216"/>
                  </a:ext>
                </a:extLst>
              </a:tr>
              <a:tr h="310116">
                <a:tc>
                  <a:txBody>
                    <a:bodyPr/>
                    <a:lstStyle/>
                    <a:p>
                      <a:pPr algn="ctr"/>
                      <a:r>
                        <a:rPr lang="en-US" sz="1800" b="1" dirty="0">
                          <a:solidFill>
                            <a:schemeClr val="tx1"/>
                          </a:solidFill>
                        </a:rPr>
                        <a:t>1</a:t>
                      </a:r>
                    </a:p>
                  </a:txBody>
                  <a:tcPr/>
                </a:tc>
                <a:tc>
                  <a:txBody>
                    <a:bodyPr/>
                    <a:lstStyle/>
                    <a:p>
                      <a:pPr algn="ctr"/>
                      <a:r>
                        <a:rPr lang="en-US" sz="1800" b="1" dirty="0">
                          <a:solidFill>
                            <a:schemeClr val="tx1"/>
                          </a:solidFill>
                        </a:rPr>
                        <a:t>0</a:t>
                      </a:r>
                    </a:p>
                  </a:txBody>
                  <a:tcPr/>
                </a:tc>
                <a:tc>
                  <a:txBody>
                    <a:bodyPr/>
                    <a:lstStyle/>
                    <a:p>
                      <a:pPr algn="ctr"/>
                      <a:r>
                        <a:rPr lang="en-US" sz="1800" b="1" dirty="0">
                          <a:solidFill>
                            <a:schemeClr val="tx1"/>
                          </a:solidFill>
                        </a:rPr>
                        <a:t>0</a:t>
                      </a:r>
                    </a:p>
                  </a:txBody>
                  <a:tcPr/>
                </a:tc>
                <a:tc>
                  <a:txBody>
                    <a:bodyPr/>
                    <a:lstStyle/>
                    <a:p>
                      <a:pPr algn="ctr"/>
                      <a:r>
                        <a:rPr lang="en-US" sz="1800" b="1" dirty="0">
                          <a:solidFill>
                            <a:schemeClr val="tx1"/>
                          </a:solidFill>
                        </a:rPr>
                        <a:t>0</a:t>
                      </a:r>
                    </a:p>
                  </a:txBody>
                  <a:tcPr/>
                </a:tc>
                <a:extLst>
                  <a:ext uri="{0D108BD9-81ED-4DB2-BD59-A6C34878D82A}">
                    <a16:rowId xmlns:a16="http://schemas.microsoft.com/office/drawing/2014/main" val="1472130258"/>
                  </a:ext>
                </a:extLst>
              </a:tr>
              <a:tr h="310116">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extLst>
                  <a:ext uri="{0D108BD9-81ED-4DB2-BD59-A6C34878D82A}">
                    <a16:rowId xmlns:a16="http://schemas.microsoft.com/office/drawing/2014/main" val="1838910750"/>
                  </a:ext>
                </a:extLst>
              </a:tr>
              <a:tr h="310116">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extLst>
                  <a:ext uri="{0D108BD9-81ED-4DB2-BD59-A6C34878D82A}">
                    <a16:rowId xmlns:a16="http://schemas.microsoft.com/office/drawing/2014/main" val="3298726595"/>
                  </a:ext>
                </a:extLst>
              </a:tr>
              <a:tr h="310116">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extLst>
                  <a:ext uri="{0D108BD9-81ED-4DB2-BD59-A6C34878D82A}">
                    <a16:rowId xmlns:a16="http://schemas.microsoft.com/office/drawing/2014/main" val="831370525"/>
                  </a:ext>
                </a:extLst>
              </a:tr>
            </a:tbl>
          </a:graphicData>
        </a:graphic>
      </p:graphicFrame>
      <p:sp>
        <p:nvSpPr>
          <p:cNvPr id="6" name="TextBox 5">
            <a:extLst>
              <a:ext uri="{FF2B5EF4-FFF2-40B4-BE49-F238E27FC236}">
                <a16:creationId xmlns:a16="http://schemas.microsoft.com/office/drawing/2014/main" id="{3B74F5EF-5E03-0CAB-D6CB-8FD1DFD95AD6}"/>
              </a:ext>
            </a:extLst>
          </p:cNvPr>
          <p:cNvSpPr txBox="1"/>
          <p:nvPr/>
        </p:nvSpPr>
        <p:spPr>
          <a:xfrm>
            <a:off x="925774" y="1431968"/>
            <a:ext cx="10120206" cy="1077218"/>
          </a:xfrm>
          <a:prstGeom prst="rect">
            <a:avLst/>
          </a:prstGeom>
          <a:noFill/>
        </p:spPr>
        <p:txBody>
          <a:bodyPr wrap="none" rtlCol="0">
            <a:spAutoFit/>
          </a:bodyPr>
          <a:lstStyle/>
          <a:p>
            <a:r>
              <a:rPr lang="en-US" sz="3200" dirty="0"/>
              <a:t>Key idea: identify and combine entries that are 0, i.e.,</a:t>
            </a:r>
          </a:p>
          <a:p>
            <a:r>
              <a:rPr lang="en-US" sz="3200" dirty="0"/>
              <a:t>as long as it’s not one of these entries, it’s 1</a:t>
            </a:r>
          </a:p>
        </p:txBody>
      </p:sp>
    </p:spTree>
    <p:extLst>
      <p:ext uri="{BB962C8B-B14F-4D97-AF65-F5344CB8AC3E}">
        <p14:creationId xmlns:p14="http://schemas.microsoft.com/office/powerpoint/2010/main" val="36796039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CFD25-8F14-022A-5A38-2319755416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80B593-5E03-BD08-BA30-919B21630808}"/>
              </a:ext>
            </a:extLst>
          </p:cNvPr>
          <p:cNvSpPr>
            <a:spLocks noGrp="1"/>
          </p:cNvSpPr>
          <p:nvPr>
            <p:ph type="title"/>
          </p:nvPr>
        </p:nvSpPr>
        <p:spPr/>
        <p:txBody>
          <a:bodyPr/>
          <a:lstStyle/>
          <a:p>
            <a:r>
              <a:rPr lang="en-US" dirty="0"/>
              <a:t>Maxterms -&gt; CNF</a:t>
            </a:r>
          </a:p>
        </p:txBody>
      </p:sp>
      <p:sp>
        <p:nvSpPr>
          <p:cNvPr id="4" name="Slide Number Placeholder 3">
            <a:extLst>
              <a:ext uri="{FF2B5EF4-FFF2-40B4-BE49-F238E27FC236}">
                <a16:creationId xmlns:a16="http://schemas.microsoft.com/office/drawing/2014/main" id="{A9733AD3-3152-E5A0-C225-9C61B16ACA21}"/>
              </a:ext>
            </a:extLst>
          </p:cNvPr>
          <p:cNvSpPr>
            <a:spLocks noGrp="1"/>
          </p:cNvSpPr>
          <p:nvPr>
            <p:ph type="sldNum" sz="quarter" idx="12"/>
          </p:nvPr>
        </p:nvSpPr>
        <p:spPr/>
        <p:txBody>
          <a:bodyPr/>
          <a:lstStyle/>
          <a:p>
            <a:fld id="{CC057153-B650-4DEB-B370-79DDCFDCE934}" type="slidenum">
              <a:rPr lang="en-US" smtClean="0"/>
              <a:t>45</a:t>
            </a:fld>
            <a:endParaRPr lang="en-US"/>
          </a:p>
        </p:txBody>
      </p:sp>
      <p:sp>
        <p:nvSpPr>
          <p:cNvPr id="8" name="TextBox 7">
            <a:extLst>
              <a:ext uri="{FF2B5EF4-FFF2-40B4-BE49-F238E27FC236}">
                <a16:creationId xmlns:a16="http://schemas.microsoft.com/office/drawing/2014/main" id="{FD6491F5-744C-D2F2-1564-C769CD2C7C06}"/>
              </a:ext>
            </a:extLst>
          </p:cNvPr>
          <p:cNvSpPr txBox="1"/>
          <p:nvPr/>
        </p:nvSpPr>
        <p:spPr>
          <a:xfrm>
            <a:off x="8584591" y="3379576"/>
            <a:ext cx="3521926" cy="523220"/>
          </a:xfrm>
          <a:prstGeom prst="rect">
            <a:avLst/>
          </a:prstGeom>
          <a:noFill/>
        </p:spPr>
        <p:txBody>
          <a:bodyPr wrap="none" rtlCol="0">
            <a:spAutoFit/>
          </a:bodyPr>
          <a:lstStyle/>
          <a:p>
            <a:r>
              <a:rPr lang="en-US" sz="2800" dirty="0"/>
              <a:t>AND these together</a:t>
            </a:r>
          </a:p>
        </p:txBody>
      </p:sp>
      <p:cxnSp>
        <p:nvCxnSpPr>
          <p:cNvPr id="10" name="Straight Arrow Connector 9">
            <a:extLst>
              <a:ext uri="{FF2B5EF4-FFF2-40B4-BE49-F238E27FC236}">
                <a16:creationId xmlns:a16="http://schemas.microsoft.com/office/drawing/2014/main" id="{D1DDC2FC-A763-E32D-A2E0-EF180429C78D}"/>
              </a:ext>
            </a:extLst>
          </p:cNvPr>
          <p:cNvCxnSpPr>
            <a:cxnSpLocks/>
          </p:cNvCxnSpPr>
          <p:nvPr/>
        </p:nvCxnSpPr>
        <p:spPr>
          <a:xfrm flipH="1" flipV="1">
            <a:off x="7372256" y="3197816"/>
            <a:ext cx="1212335" cy="1817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9B6D32F-3412-2F8E-1F19-883A2614FFE7}"/>
              </a:ext>
            </a:extLst>
          </p:cNvPr>
          <p:cNvCxnSpPr>
            <a:cxnSpLocks/>
          </p:cNvCxnSpPr>
          <p:nvPr/>
        </p:nvCxnSpPr>
        <p:spPr>
          <a:xfrm flipH="1">
            <a:off x="7353808" y="3503563"/>
            <a:ext cx="1249230" cy="899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B56A4EE-EEFC-5811-2A42-62E97FF21CDE}"/>
              </a:ext>
            </a:extLst>
          </p:cNvPr>
          <p:cNvCxnSpPr>
            <a:cxnSpLocks/>
          </p:cNvCxnSpPr>
          <p:nvPr/>
        </p:nvCxnSpPr>
        <p:spPr>
          <a:xfrm flipH="1">
            <a:off x="7379078" y="3606507"/>
            <a:ext cx="1249230" cy="3589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6EC443F-C844-ABC9-E9D1-6F059F3365F6}"/>
              </a:ext>
            </a:extLst>
          </p:cNvPr>
          <p:cNvCxnSpPr>
            <a:cxnSpLocks/>
          </p:cNvCxnSpPr>
          <p:nvPr/>
        </p:nvCxnSpPr>
        <p:spPr>
          <a:xfrm flipH="1">
            <a:off x="7379078" y="3965477"/>
            <a:ext cx="1205513" cy="7638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9" name="Table 8">
            <a:extLst>
              <a:ext uri="{FF2B5EF4-FFF2-40B4-BE49-F238E27FC236}">
                <a16:creationId xmlns:a16="http://schemas.microsoft.com/office/drawing/2014/main" id="{9957A8FD-9E41-1B79-EF57-1341BE11E83A}"/>
              </a:ext>
            </a:extLst>
          </p:cNvPr>
          <p:cNvGraphicFramePr>
            <a:graphicFrameLocks noGrp="1"/>
          </p:cNvGraphicFramePr>
          <p:nvPr>
            <p:extLst>
              <p:ext uri="{D42A27DB-BD31-4B8C-83A1-F6EECF244321}">
                <p14:modId xmlns:p14="http://schemas.microsoft.com/office/powerpoint/2010/main" val="674757665"/>
              </p:ext>
            </p:extLst>
          </p:nvPr>
        </p:nvGraphicFramePr>
        <p:xfrm>
          <a:off x="2776347" y="2692831"/>
          <a:ext cx="4595909" cy="3291840"/>
        </p:xfrm>
        <a:graphic>
          <a:graphicData uri="http://schemas.openxmlformats.org/drawingml/2006/table">
            <a:tbl>
              <a:tblPr firstRow="1" bandRow="1">
                <a:tableStyleId>{00A15C55-8517-42AA-B614-E9B94910E393}</a:tableStyleId>
              </a:tblPr>
              <a:tblGrid>
                <a:gridCol w="1114039">
                  <a:extLst>
                    <a:ext uri="{9D8B030D-6E8A-4147-A177-3AD203B41FA5}">
                      <a16:colId xmlns:a16="http://schemas.microsoft.com/office/drawing/2014/main" val="1396284860"/>
                    </a:ext>
                  </a:extLst>
                </a:gridCol>
                <a:gridCol w="759656">
                  <a:extLst>
                    <a:ext uri="{9D8B030D-6E8A-4147-A177-3AD203B41FA5}">
                      <a16:colId xmlns:a16="http://schemas.microsoft.com/office/drawing/2014/main" val="2466899368"/>
                    </a:ext>
                  </a:extLst>
                </a:gridCol>
                <a:gridCol w="998806">
                  <a:extLst>
                    <a:ext uri="{9D8B030D-6E8A-4147-A177-3AD203B41FA5}">
                      <a16:colId xmlns:a16="http://schemas.microsoft.com/office/drawing/2014/main" val="1472037275"/>
                    </a:ext>
                  </a:extLst>
                </a:gridCol>
                <a:gridCol w="1723408">
                  <a:extLst>
                    <a:ext uri="{9D8B030D-6E8A-4147-A177-3AD203B41FA5}">
                      <a16:colId xmlns:a16="http://schemas.microsoft.com/office/drawing/2014/main" val="2766643732"/>
                    </a:ext>
                  </a:extLst>
                </a:gridCol>
              </a:tblGrid>
              <a:tr h="310116">
                <a:tc>
                  <a:txBody>
                    <a:bodyPr/>
                    <a:lstStyle/>
                    <a:p>
                      <a:pPr algn="ctr"/>
                      <a:r>
                        <a:rPr lang="en-US" sz="1800" dirty="0">
                          <a:solidFill>
                            <a:schemeClr val="bg1"/>
                          </a:solidFill>
                        </a:rPr>
                        <a:t>X</a:t>
                      </a:r>
                    </a:p>
                  </a:txBody>
                  <a:tcPr/>
                </a:tc>
                <a:tc>
                  <a:txBody>
                    <a:bodyPr/>
                    <a:lstStyle/>
                    <a:p>
                      <a:pPr algn="ctr"/>
                      <a:r>
                        <a:rPr lang="en-US" sz="1800" dirty="0">
                          <a:solidFill>
                            <a:schemeClr val="bg1"/>
                          </a:solidFill>
                        </a:rPr>
                        <a:t>Y</a:t>
                      </a:r>
                    </a:p>
                  </a:txBody>
                  <a:tcPr/>
                </a:tc>
                <a:tc>
                  <a:txBody>
                    <a:bodyPr/>
                    <a:lstStyle/>
                    <a:p>
                      <a:pPr algn="ctr"/>
                      <a:r>
                        <a:rPr lang="en-US" sz="1800" dirty="0">
                          <a:solidFill>
                            <a:schemeClr val="bg1"/>
                          </a:solidFill>
                        </a:rPr>
                        <a:t>Z</a:t>
                      </a:r>
                    </a:p>
                  </a:txBody>
                  <a:tcPr/>
                </a:tc>
                <a:tc>
                  <a:txBody>
                    <a:bodyPr/>
                    <a:lstStyle/>
                    <a:p>
                      <a:pPr algn="ctr"/>
                      <a:r>
                        <a:rPr lang="en-US" sz="1800" dirty="0">
                          <a:solidFill>
                            <a:schemeClr val="bg1"/>
                          </a:solidFill>
                        </a:rPr>
                        <a:t>MAJ(X,Y,Z)</a:t>
                      </a:r>
                      <a:endParaRPr lang="en-US" sz="1800" dirty="0">
                        <a:solidFill>
                          <a:schemeClr val="bg1"/>
                        </a:solidFill>
                        <a:latin typeface="Neue Haas Grotesk Text Pro" panose="020B0504020202020204" pitchFamily="34" charset="77"/>
                      </a:endParaRPr>
                    </a:p>
                  </a:txBody>
                  <a:tcPr/>
                </a:tc>
                <a:extLst>
                  <a:ext uri="{0D108BD9-81ED-4DB2-BD59-A6C34878D82A}">
                    <a16:rowId xmlns:a16="http://schemas.microsoft.com/office/drawing/2014/main" val="2131602632"/>
                  </a:ext>
                </a:extLst>
              </a:tr>
              <a:tr h="310116">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extLst>
                  <a:ext uri="{0D108BD9-81ED-4DB2-BD59-A6C34878D82A}">
                    <a16:rowId xmlns:a16="http://schemas.microsoft.com/office/drawing/2014/main" val="614114445"/>
                  </a:ext>
                </a:extLst>
              </a:tr>
              <a:tr h="310116">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1</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extLst>
                  <a:ext uri="{0D108BD9-81ED-4DB2-BD59-A6C34878D82A}">
                    <a16:rowId xmlns:a16="http://schemas.microsoft.com/office/drawing/2014/main" val="3063228719"/>
                  </a:ext>
                </a:extLst>
              </a:tr>
              <a:tr h="310116">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1</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extLst>
                  <a:ext uri="{0D108BD9-81ED-4DB2-BD59-A6C34878D82A}">
                    <a16:rowId xmlns:a16="http://schemas.microsoft.com/office/drawing/2014/main" val="1068365532"/>
                  </a:ext>
                </a:extLst>
              </a:tr>
              <a:tr h="310116">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extLst>
                  <a:ext uri="{0D108BD9-81ED-4DB2-BD59-A6C34878D82A}">
                    <a16:rowId xmlns:a16="http://schemas.microsoft.com/office/drawing/2014/main" val="1316670216"/>
                  </a:ext>
                </a:extLst>
              </a:tr>
              <a:tr h="310116">
                <a:tc>
                  <a:txBody>
                    <a:bodyPr/>
                    <a:lstStyle/>
                    <a:p>
                      <a:pPr algn="ctr"/>
                      <a:r>
                        <a:rPr lang="en-US" sz="1800" b="1" dirty="0">
                          <a:solidFill>
                            <a:schemeClr val="tx1"/>
                          </a:solidFill>
                        </a:rPr>
                        <a:t>1</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extLst>
                  <a:ext uri="{0D108BD9-81ED-4DB2-BD59-A6C34878D82A}">
                    <a16:rowId xmlns:a16="http://schemas.microsoft.com/office/drawing/2014/main" val="1472130258"/>
                  </a:ext>
                </a:extLst>
              </a:tr>
              <a:tr h="310116">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extLst>
                  <a:ext uri="{0D108BD9-81ED-4DB2-BD59-A6C34878D82A}">
                    <a16:rowId xmlns:a16="http://schemas.microsoft.com/office/drawing/2014/main" val="1838910750"/>
                  </a:ext>
                </a:extLst>
              </a:tr>
              <a:tr h="310116">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extLst>
                  <a:ext uri="{0D108BD9-81ED-4DB2-BD59-A6C34878D82A}">
                    <a16:rowId xmlns:a16="http://schemas.microsoft.com/office/drawing/2014/main" val="3298726595"/>
                  </a:ext>
                </a:extLst>
              </a:tr>
              <a:tr h="310116">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extLst>
                  <a:ext uri="{0D108BD9-81ED-4DB2-BD59-A6C34878D82A}">
                    <a16:rowId xmlns:a16="http://schemas.microsoft.com/office/drawing/2014/main" val="831370525"/>
                  </a:ext>
                </a:extLst>
              </a:tr>
            </a:tbl>
          </a:graphicData>
        </a:graphic>
      </p:graphicFrame>
      <p:sp>
        <p:nvSpPr>
          <p:cNvPr id="16" name="TextBox 15">
            <a:extLst>
              <a:ext uri="{FF2B5EF4-FFF2-40B4-BE49-F238E27FC236}">
                <a16:creationId xmlns:a16="http://schemas.microsoft.com/office/drawing/2014/main" id="{457CD043-4A0D-1531-8E7C-0B2171AF1B3E}"/>
              </a:ext>
            </a:extLst>
          </p:cNvPr>
          <p:cNvSpPr txBox="1"/>
          <p:nvPr/>
        </p:nvSpPr>
        <p:spPr>
          <a:xfrm>
            <a:off x="925774" y="1381257"/>
            <a:ext cx="10120206" cy="1077218"/>
          </a:xfrm>
          <a:prstGeom prst="rect">
            <a:avLst/>
          </a:prstGeom>
          <a:noFill/>
        </p:spPr>
        <p:txBody>
          <a:bodyPr wrap="none" rtlCol="0">
            <a:spAutoFit/>
          </a:bodyPr>
          <a:lstStyle/>
          <a:p>
            <a:r>
              <a:rPr lang="en-US" sz="3200" dirty="0"/>
              <a:t>Key idea: identify and combine entries that are 0, i.e.,</a:t>
            </a:r>
          </a:p>
          <a:p>
            <a:r>
              <a:rPr lang="en-US" sz="3200" b="1" dirty="0"/>
              <a:t>as long as it’s not one of these entries, it’s 1</a:t>
            </a:r>
          </a:p>
        </p:txBody>
      </p:sp>
    </p:spTree>
    <p:extLst>
      <p:ext uri="{BB962C8B-B14F-4D97-AF65-F5344CB8AC3E}">
        <p14:creationId xmlns:p14="http://schemas.microsoft.com/office/powerpoint/2010/main" val="41139623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EA25C-1A57-BCDC-4342-0C9058B043A9}"/>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0BD05BD9-3E2A-3396-3129-7EA2A0743F27}"/>
                  </a:ext>
                </a:extLst>
              </p:cNvPr>
              <p:cNvSpPr>
                <a:spLocks noGrp="1"/>
              </p:cNvSpPr>
              <p:nvPr>
                <p:ph idx="1"/>
              </p:nvPr>
            </p:nvSpPr>
            <p:spPr>
              <a:xfrm>
                <a:off x="811715" y="5503306"/>
                <a:ext cx="10255443" cy="1132258"/>
              </a:xfrm>
            </p:spPr>
            <p:txBody>
              <a:bodyPr vert="horz" lIns="91440" tIns="45720" rIns="91440" bIns="45720" rtlCol="0">
                <a:noAutofit/>
              </a:bodyPr>
              <a:lstStyle/>
              <a:p>
                <a:pPr marL="0" indent="0">
                  <a:lnSpc>
                    <a:spcPct val="110000"/>
                  </a:lnSpc>
                  <a:buNone/>
                </a:pPr>
                <a:br>
                  <a:rPr lang="en-US" sz="2400" dirty="0"/>
                </a:br>
                <a:r>
                  <a:rPr lang="en-US" sz="2400" dirty="0"/>
                  <a:t>MAJ(X, Y, Z) </a:t>
                </a:r>
                <a14:m>
                  <m:oMath xmlns:m="http://schemas.openxmlformats.org/officeDocument/2006/math">
                    <m:r>
                      <m:rPr>
                        <m:nor/>
                      </m:rPr>
                      <a:rPr lang="en-US" sz="2400" b="0" i="0" dirty="0" smtClean="0">
                        <a:latin typeface="Cambria Math" panose="02040503050406030204" pitchFamily="18" charset="0"/>
                      </a:rPr>
                      <m:t>= </m:t>
                    </m:r>
                  </m:oMath>
                </a14:m>
                <a:r>
                  <a:rPr lang="en-US" sz="2400" dirty="0"/>
                  <a:t>(X ∨ Y ∨ Z) ∧ (X ∨ Y ∨ ¬Z) ∧ (X ∨ ¬Y ∨ Z) ∧ (¬X ∨ Y ∨ Z)</a:t>
                </a:r>
              </a:p>
              <a:p>
                <a:pPr lvl="1">
                  <a:lnSpc>
                    <a:spcPct val="110000"/>
                  </a:lnSpc>
                </a:pPr>
                <a:endParaRPr lang="en-US" sz="2000" dirty="0"/>
              </a:p>
            </p:txBody>
          </p:sp>
        </mc:Choice>
        <mc:Fallback>
          <p:sp>
            <p:nvSpPr>
              <p:cNvPr id="3" name="Content Placeholder 2">
                <a:extLst>
                  <a:ext uri="{FF2B5EF4-FFF2-40B4-BE49-F238E27FC236}">
                    <a16:creationId xmlns:a16="http://schemas.microsoft.com/office/drawing/2014/main" id="{0BD05BD9-3E2A-3396-3129-7EA2A0743F27}"/>
                  </a:ext>
                </a:extLst>
              </p:cNvPr>
              <p:cNvSpPr>
                <a:spLocks noGrp="1" noRot="1" noChangeAspect="1" noMove="1" noResize="1" noEditPoints="1" noAdjustHandles="1" noChangeArrowheads="1" noChangeShapeType="1" noTextEdit="1"/>
              </p:cNvSpPr>
              <p:nvPr>
                <p:ph idx="1"/>
              </p:nvPr>
            </p:nvSpPr>
            <p:spPr>
              <a:xfrm>
                <a:off x="811715" y="5503306"/>
                <a:ext cx="10255443" cy="1132258"/>
              </a:xfrm>
              <a:blipFill>
                <a:blip r:embed="rId3"/>
                <a:stretch>
                  <a:fillRect l="-865"/>
                </a:stretch>
              </a:blipFill>
            </p:spPr>
            <p:txBody>
              <a:bodyPr/>
              <a:lstStyle/>
              <a:p>
                <a:r>
                  <a:rPr lang="en-US">
                    <a:noFill/>
                  </a:rPr>
                  <a:t> </a:t>
                </a:r>
              </a:p>
            </p:txBody>
          </p:sp>
        </mc:Fallback>
      </mc:AlternateContent>
      <p:sp>
        <p:nvSpPr>
          <p:cNvPr id="10" name="Title 1">
            <a:extLst>
              <a:ext uri="{FF2B5EF4-FFF2-40B4-BE49-F238E27FC236}">
                <a16:creationId xmlns:a16="http://schemas.microsoft.com/office/drawing/2014/main" id="{1FF14CFB-4E32-AD5A-E807-2B8F38137C69}"/>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dirty="0"/>
              <a:t>CNF of MAJ function</a:t>
            </a:r>
            <a:endParaRPr lang="en-US" b="1" kern="1200" dirty="0">
              <a:solidFill>
                <a:schemeClr val="tx1"/>
              </a:solidFill>
              <a:latin typeface="+mj-lt"/>
              <a:ea typeface="+mj-ea"/>
              <a:cs typeface="+mj-cs"/>
            </a:endParaRPr>
          </a:p>
        </p:txBody>
      </p:sp>
      <p:sp>
        <p:nvSpPr>
          <p:cNvPr id="11" name="Slide Number Placeholder 10">
            <a:extLst>
              <a:ext uri="{FF2B5EF4-FFF2-40B4-BE49-F238E27FC236}">
                <a16:creationId xmlns:a16="http://schemas.microsoft.com/office/drawing/2014/main" id="{11754AE9-FB62-A6B8-EE94-664DF560EDE6}"/>
              </a:ext>
            </a:extLst>
          </p:cNvPr>
          <p:cNvSpPr>
            <a:spLocks noGrp="1"/>
          </p:cNvSpPr>
          <p:nvPr>
            <p:ph type="sldNum" sz="quarter" idx="12"/>
          </p:nvPr>
        </p:nvSpPr>
        <p:spPr/>
        <p:txBody>
          <a:bodyPr/>
          <a:lstStyle/>
          <a:p>
            <a:fld id="{CC057153-B650-4DEB-B370-79DDCFDCE934}" type="slidenum">
              <a:rPr lang="en-US" smtClean="0"/>
              <a:t>46</a:t>
            </a:fld>
            <a:endParaRPr lang="en-US"/>
          </a:p>
        </p:txBody>
      </p:sp>
      <mc:AlternateContent xmlns:mc="http://schemas.openxmlformats.org/markup-compatibility/2006">
        <mc:Choice xmlns:a14="http://schemas.microsoft.com/office/drawing/2010/main" Requires="a14">
          <p:graphicFrame>
            <p:nvGraphicFramePr>
              <p:cNvPr id="2" name="Table 1">
                <a:extLst>
                  <a:ext uri="{FF2B5EF4-FFF2-40B4-BE49-F238E27FC236}">
                    <a16:creationId xmlns:a16="http://schemas.microsoft.com/office/drawing/2014/main" id="{A7FFFA70-2A84-A80A-BB85-40DF6F72820C}"/>
                  </a:ext>
                </a:extLst>
              </p:cNvPr>
              <p:cNvGraphicFramePr>
                <a:graphicFrameLocks noGrp="1"/>
              </p:cNvGraphicFramePr>
              <p:nvPr>
                <p:extLst>
                  <p:ext uri="{D42A27DB-BD31-4B8C-83A1-F6EECF244321}">
                    <p14:modId xmlns:p14="http://schemas.microsoft.com/office/powerpoint/2010/main" val="3283400137"/>
                  </p:ext>
                </p:extLst>
              </p:nvPr>
            </p:nvGraphicFramePr>
            <p:xfrm>
              <a:off x="724263" y="1783080"/>
              <a:ext cx="7377746" cy="3291840"/>
            </p:xfrm>
            <a:graphic>
              <a:graphicData uri="http://schemas.openxmlformats.org/drawingml/2006/table">
                <a:tbl>
                  <a:tblPr firstRow="1" bandRow="1">
                    <a:tableStyleId>{00A15C55-8517-42AA-B614-E9B94910E393}</a:tableStyleId>
                  </a:tblPr>
                  <a:tblGrid>
                    <a:gridCol w="976946">
                      <a:extLst>
                        <a:ext uri="{9D8B030D-6E8A-4147-A177-3AD203B41FA5}">
                          <a16:colId xmlns:a16="http://schemas.microsoft.com/office/drawing/2014/main" val="1396284860"/>
                        </a:ext>
                      </a:extLst>
                    </a:gridCol>
                    <a:gridCol w="988828">
                      <a:extLst>
                        <a:ext uri="{9D8B030D-6E8A-4147-A177-3AD203B41FA5}">
                          <a16:colId xmlns:a16="http://schemas.microsoft.com/office/drawing/2014/main" val="2466899368"/>
                        </a:ext>
                      </a:extLst>
                    </a:gridCol>
                    <a:gridCol w="1137684">
                      <a:extLst>
                        <a:ext uri="{9D8B030D-6E8A-4147-A177-3AD203B41FA5}">
                          <a16:colId xmlns:a16="http://schemas.microsoft.com/office/drawing/2014/main" val="1472037275"/>
                        </a:ext>
                      </a:extLst>
                    </a:gridCol>
                    <a:gridCol w="1998921">
                      <a:extLst>
                        <a:ext uri="{9D8B030D-6E8A-4147-A177-3AD203B41FA5}">
                          <a16:colId xmlns:a16="http://schemas.microsoft.com/office/drawing/2014/main" val="2766643732"/>
                        </a:ext>
                      </a:extLst>
                    </a:gridCol>
                    <a:gridCol w="2275367">
                      <a:extLst>
                        <a:ext uri="{9D8B030D-6E8A-4147-A177-3AD203B41FA5}">
                          <a16:colId xmlns:a16="http://schemas.microsoft.com/office/drawing/2014/main" val="871773425"/>
                        </a:ext>
                      </a:extLst>
                    </a:gridCol>
                  </a:tblGrid>
                  <a:tr h="310116">
                    <a:tc>
                      <a:txBody>
                        <a:bodyPr/>
                        <a:lstStyle/>
                        <a:p>
                          <a:pPr algn="ctr"/>
                          <a:r>
                            <a:rPr lang="en-US" sz="1800" dirty="0">
                              <a:solidFill>
                                <a:schemeClr val="bg1"/>
                              </a:solidFill>
                            </a:rPr>
                            <a:t>X</a:t>
                          </a:r>
                        </a:p>
                      </a:txBody>
                      <a:tcPr/>
                    </a:tc>
                    <a:tc>
                      <a:txBody>
                        <a:bodyPr/>
                        <a:lstStyle/>
                        <a:p>
                          <a:pPr algn="ctr"/>
                          <a:r>
                            <a:rPr lang="en-US" sz="1800" dirty="0">
                              <a:solidFill>
                                <a:schemeClr val="bg1"/>
                              </a:solidFill>
                            </a:rPr>
                            <a:t>Y</a:t>
                          </a:r>
                        </a:p>
                      </a:txBody>
                      <a:tcPr/>
                    </a:tc>
                    <a:tc>
                      <a:txBody>
                        <a:bodyPr/>
                        <a:lstStyle/>
                        <a:p>
                          <a:pPr algn="ctr"/>
                          <a:r>
                            <a:rPr lang="en-US" sz="1800" dirty="0">
                              <a:solidFill>
                                <a:schemeClr val="bg1"/>
                              </a:solidFill>
                            </a:rPr>
                            <a:t>Z</a:t>
                          </a:r>
                        </a:p>
                      </a:txBody>
                      <a:tcPr/>
                    </a:tc>
                    <a:tc>
                      <a:txBody>
                        <a:bodyPr/>
                        <a:lstStyle/>
                        <a:p>
                          <a:pPr algn="ctr"/>
                          <a:r>
                            <a:rPr lang="en-US" sz="1800" dirty="0">
                              <a:solidFill>
                                <a:schemeClr val="bg1"/>
                              </a:solidFill>
                            </a:rPr>
                            <a:t>MAJ(X,Y,Z)</a:t>
                          </a:r>
                          <a:endParaRPr lang="en-US" sz="1800" dirty="0">
                            <a:solidFill>
                              <a:schemeClr val="bg1"/>
                            </a:solidFill>
                            <a:latin typeface="Neue Haas Grotesk Text Pro" panose="020B0504020202020204" pitchFamily="34" charset="77"/>
                          </a:endParaRPr>
                        </a:p>
                      </a:txBody>
                      <a:tcPr/>
                    </a:tc>
                    <a:tc>
                      <a:txBody>
                        <a:bodyPr/>
                        <a:lstStyle/>
                        <a:p>
                          <a:pPr algn="ctr"/>
                          <a:r>
                            <a:rPr lang="en-US" sz="1800" dirty="0">
                              <a:solidFill>
                                <a:schemeClr val="bg1"/>
                              </a:solidFill>
                              <a:latin typeface="Neue Haas Grotesk Text Pro" panose="020B0504020202020204" pitchFamily="34" charset="77"/>
                            </a:rPr>
                            <a:t>Maxterm</a:t>
                          </a:r>
                        </a:p>
                      </a:txBody>
                      <a:tcPr/>
                    </a:tc>
                    <a:extLst>
                      <a:ext uri="{0D108BD9-81ED-4DB2-BD59-A6C34878D82A}">
                        <a16:rowId xmlns:a16="http://schemas.microsoft.com/office/drawing/2014/main" val="2131602632"/>
                      </a:ext>
                    </a:extLst>
                  </a:tr>
                  <a:tr h="310116">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𝑀</m:t>
                                    </m:r>
                                  </m:e>
                                  <m:sub>
                                    <m:r>
                                      <a:rPr lang="en-US" b="0" smtClean="0">
                                        <a:latin typeface="Cambria Math" panose="02040503050406030204" pitchFamily="18" charset="0"/>
                                      </a:rPr>
                                      <m:t>0</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p>
                      </a:txBody>
                      <a:tcPr>
                        <a:solidFill>
                          <a:schemeClr val="accent6">
                            <a:lumMod val="60000"/>
                            <a:lumOff val="40000"/>
                          </a:schemeClr>
                        </a:solidFill>
                      </a:tcPr>
                    </a:tc>
                    <a:extLst>
                      <a:ext uri="{0D108BD9-81ED-4DB2-BD59-A6C34878D82A}">
                        <a16:rowId xmlns:a16="http://schemas.microsoft.com/office/drawing/2014/main" val="614114445"/>
                      </a:ext>
                    </a:extLst>
                  </a:tr>
                  <a:tr h="310116">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1</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𝑀</m:t>
                                    </m:r>
                                  </m:e>
                                  <m:sub>
                                    <m:r>
                                      <a:rPr lang="en-US" b="0" smtClean="0">
                                        <a:latin typeface="Cambria Math" panose="02040503050406030204" pitchFamily="18" charset="0"/>
                                      </a:rPr>
                                      <m:t>1</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extLst>
                      <a:ext uri="{0D108BD9-81ED-4DB2-BD59-A6C34878D82A}">
                        <a16:rowId xmlns:a16="http://schemas.microsoft.com/office/drawing/2014/main" val="3063228719"/>
                      </a:ext>
                    </a:extLst>
                  </a:tr>
                  <a:tr h="310116">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1</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𝑀</m:t>
                                    </m:r>
                                  </m:e>
                                  <m:sub>
                                    <m:r>
                                      <a:rPr lang="en-US" b="0" smtClean="0">
                                        <a:latin typeface="Cambria Math" panose="02040503050406030204" pitchFamily="18" charset="0"/>
                                      </a:rPr>
                                      <m:t>2</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extLst>
                      <a:ext uri="{0D108BD9-81ED-4DB2-BD59-A6C34878D82A}">
                        <a16:rowId xmlns:a16="http://schemas.microsoft.com/office/drawing/2014/main" val="1068365532"/>
                      </a:ext>
                    </a:extLst>
                  </a:tr>
                  <a:tr h="310116">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𝑀</m:t>
                                    </m:r>
                                  </m:e>
                                  <m:sub>
                                    <m:r>
                                      <a:rPr lang="en-US" b="0" smtClean="0">
                                        <a:latin typeface="Cambria Math" panose="02040503050406030204" pitchFamily="18" charset="0"/>
                                      </a:rPr>
                                      <m:t>3</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316670216"/>
                      </a:ext>
                    </a:extLst>
                  </a:tr>
                  <a:tr h="310116">
                    <a:tc>
                      <a:txBody>
                        <a:bodyPr/>
                        <a:lstStyle/>
                        <a:p>
                          <a:pPr algn="ctr"/>
                          <a:r>
                            <a:rPr lang="en-US" sz="1800" b="1" dirty="0">
                              <a:solidFill>
                                <a:schemeClr val="tx1"/>
                              </a:solidFill>
                            </a:rPr>
                            <a:t>1</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𝑀</m:t>
                                    </m:r>
                                  </m:e>
                                  <m:sub>
                                    <m:r>
                                      <a:rPr lang="en-US" b="0" smtClean="0">
                                        <a:latin typeface="Cambria Math" panose="02040503050406030204" pitchFamily="18" charset="0"/>
                                      </a:rPr>
                                      <m:t>4</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extLst>
                      <a:ext uri="{0D108BD9-81ED-4DB2-BD59-A6C34878D82A}">
                        <a16:rowId xmlns:a16="http://schemas.microsoft.com/office/drawing/2014/main" val="1472130258"/>
                      </a:ext>
                    </a:extLst>
                  </a:tr>
                  <a:tr h="310116">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𝑀</m:t>
                                    </m:r>
                                  </m:e>
                                  <m:sub>
                                    <m:r>
                                      <a:rPr lang="en-US" b="0" smtClean="0">
                                        <a:latin typeface="Cambria Math" panose="02040503050406030204" pitchFamily="18" charset="0"/>
                                      </a:rPr>
                                      <m:t>5</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838910750"/>
                      </a:ext>
                    </a:extLst>
                  </a:tr>
                  <a:tr h="310116">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𝑀</m:t>
                                    </m:r>
                                  </m:e>
                                  <m:sub>
                                    <m:r>
                                      <a:rPr lang="en-US" b="0" smtClean="0">
                                        <a:latin typeface="Cambria Math" panose="02040503050406030204" pitchFamily="18" charset="0"/>
                                      </a:rPr>
                                      <m:t>6</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3298726595"/>
                      </a:ext>
                    </a:extLst>
                  </a:tr>
                  <a:tr h="310116">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𝑀</m:t>
                                    </m:r>
                                  </m:e>
                                  <m:sub>
                                    <m:r>
                                      <a:rPr lang="en-US" b="0" smtClean="0">
                                        <a:latin typeface="Cambria Math" panose="02040503050406030204" pitchFamily="18" charset="0"/>
                                      </a:rPr>
                                      <m:t>7</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831370525"/>
                      </a:ext>
                    </a:extLst>
                  </a:tr>
                </a:tbl>
              </a:graphicData>
            </a:graphic>
          </p:graphicFrame>
        </mc:Choice>
        <mc:Fallback>
          <p:graphicFrame>
            <p:nvGraphicFramePr>
              <p:cNvPr id="2" name="Table 1">
                <a:extLst>
                  <a:ext uri="{FF2B5EF4-FFF2-40B4-BE49-F238E27FC236}">
                    <a16:creationId xmlns:a16="http://schemas.microsoft.com/office/drawing/2014/main" id="{A7FFFA70-2A84-A80A-BB85-40DF6F72820C}"/>
                  </a:ext>
                </a:extLst>
              </p:cNvPr>
              <p:cNvGraphicFramePr>
                <a:graphicFrameLocks noGrp="1"/>
              </p:cNvGraphicFramePr>
              <p:nvPr>
                <p:extLst>
                  <p:ext uri="{D42A27DB-BD31-4B8C-83A1-F6EECF244321}">
                    <p14:modId xmlns:p14="http://schemas.microsoft.com/office/powerpoint/2010/main" val="3283400137"/>
                  </p:ext>
                </p:extLst>
              </p:nvPr>
            </p:nvGraphicFramePr>
            <p:xfrm>
              <a:off x="724263" y="1783080"/>
              <a:ext cx="7377746" cy="3291840"/>
            </p:xfrm>
            <a:graphic>
              <a:graphicData uri="http://schemas.openxmlformats.org/drawingml/2006/table">
                <a:tbl>
                  <a:tblPr firstRow="1" bandRow="1">
                    <a:tableStyleId>{00A15C55-8517-42AA-B614-E9B94910E393}</a:tableStyleId>
                  </a:tblPr>
                  <a:tblGrid>
                    <a:gridCol w="976946">
                      <a:extLst>
                        <a:ext uri="{9D8B030D-6E8A-4147-A177-3AD203B41FA5}">
                          <a16:colId xmlns:a16="http://schemas.microsoft.com/office/drawing/2014/main" val="1396284860"/>
                        </a:ext>
                      </a:extLst>
                    </a:gridCol>
                    <a:gridCol w="988828">
                      <a:extLst>
                        <a:ext uri="{9D8B030D-6E8A-4147-A177-3AD203B41FA5}">
                          <a16:colId xmlns:a16="http://schemas.microsoft.com/office/drawing/2014/main" val="2466899368"/>
                        </a:ext>
                      </a:extLst>
                    </a:gridCol>
                    <a:gridCol w="1137684">
                      <a:extLst>
                        <a:ext uri="{9D8B030D-6E8A-4147-A177-3AD203B41FA5}">
                          <a16:colId xmlns:a16="http://schemas.microsoft.com/office/drawing/2014/main" val="1472037275"/>
                        </a:ext>
                      </a:extLst>
                    </a:gridCol>
                    <a:gridCol w="1998921">
                      <a:extLst>
                        <a:ext uri="{9D8B030D-6E8A-4147-A177-3AD203B41FA5}">
                          <a16:colId xmlns:a16="http://schemas.microsoft.com/office/drawing/2014/main" val="2766643732"/>
                        </a:ext>
                      </a:extLst>
                    </a:gridCol>
                    <a:gridCol w="2275367">
                      <a:extLst>
                        <a:ext uri="{9D8B030D-6E8A-4147-A177-3AD203B41FA5}">
                          <a16:colId xmlns:a16="http://schemas.microsoft.com/office/drawing/2014/main" val="871773425"/>
                        </a:ext>
                      </a:extLst>
                    </a:gridCol>
                  </a:tblGrid>
                  <a:tr h="365760">
                    <a:tc>
                      <a:txBody>
                        <a:bodyPr/>
                        <a:lstStyle/>
                        <a:p>
                          <a:pPr algn="ctr"/>
                          <a:r>
                            <a:rPr lang="en-US" sz="1800" dirty="0">
                              <a:solidFill>
                                <a:schemeClr val="bg1"/>
                              </a:solidFill>
                            </a:rPr>
                            <a:t>X</a:t>
                          </a:r>
                        </a:p>
                      </a:txBody>
                      <a:tcPr/>
                    </a:tc>
                    <a:tc>
                      <a:txBody>
                        <a:bodyPr/>
                        <a:lstStyle/>
                        <a:p>
                          <a:pPr algn="ctr"/>
                          <a:r>
                            <a:rPr lang="en-US" sz="1800" dirty="0">
                              <a:solidFill>
                                <a:schemeClr val="bg1"/>
                              </a:solidFill>
                            </a:rPr>
                            <a:t>Y</a:t>
                          </a:r>
                        </a:p>
                      </a:txBody>
                      <a:tcPr/>
                    </a:tc>
                    <a:tc>
                      <a:txBody>
                        <a:bodyPr/>
                        <a:lstStyle/>
                        <a:p>
                          <a:pPr algn="ctr"/>
                          <a:r>
                            <a:rPr lang="en-US" sz="1800" dirty="0">
                              <a:solidFill>
                                <a:schemeClr val="bg1"/>
                              </a:solidFill>
                            </a:rPr>
                            <a:t>Z</a:t>
                          </a:r>
                        </a:p>
                      </a:txBody>
                      <a:tcPr/>
                    </a:tc>
                    <a:tc>
                      <a:txBody>
                        <a:bodyPr/>
                        <a:lstStyle/>
                        <a:p>
                          <a:pPr algn="ctr"/>
                          <a:r>
                            <a:rPr lang="en-US" sz="1800" dirty="0">
                              <a:solidFill>
                                <a:schemeClr val="bg1"/>
                              </a:solidFill>
                            </a:rPr>
                            <a:t>MAJ(X,Y,Z)</a:t>
                          </a:r>
                          <a:endParaRPr lang="en-US" sz="1800" dirty="0">
                            <a:solidFill>
                              <a:schemeClr val="bg1"/>
                            </a:solidFill>
                            <a:latin typeface="Neue Haas Grotesk Text Pro" panose="020B0504020202020204" pitchFamily="34" charset="77"/>
                          </a:endParaRPr>
                        </a:p>
                      </a:txBody>
                      <a:tcPr/>
                    </a:tc>
                    <a:tc>
                      <a:txBody>
                        <a:bodyPr/>
                        <a:lstStyle/>
                        <a:p>
                          <a:pPr algn="ctr"/>
                          <a:r>
                            <a:rPr lang="en-US" sz="1800" dirty="0">
                              <a:solidFill>
                                <a:schemeClr val="bg1"/>
                              </a:solidFill>
                              <a:latin typeface="Neue Haas Grotesk Text Pro" panose="020B0504020202020204" pitchFamily="34" charset="77"/>
                            </a:rPr>
                            <a:t>Maxterm</a:t>
                          </a:r>
                        </a:p>
                      </a:txBody>
                      <a:tcPr/>
                    </a:tc>
                    <a:extLst>
                      <a:ext uri="{0D108BD9-81ED-4DB2-BD59-A6C34878D82A}">
                        <a16:rowId xmlns:a16="http://schemas.microsoft.com/office/drawing/2014/main" val="2131602632"/>
                      </a:ext>
                    </a:extLst>
                  </a:tr>
                  <a:tr h="365760">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endParaRPr lang="en-US"/>
                        </a:p>
                      </a:txBody>
                      <a:tcPr>
                        <a:blipFill>
                          <a:blip r:embed="rId4"/>
                          <a:stretch>
                            <a:fillRect l="-225140" t="-106897" r="-1676" b="-720690"/>
                          </a:stretch>
                        </a:blipFill>
                      </a:tcPr>
                    </a:tc>
                    <a:extLst>
                      <a:ext uri="{0D108BD9-81ED-4DB2-BD59-A6C34878D82A}">
                        <a16:rowId xmlns:a16="http://schemas.microsoft.com/office/drawing/2014/main" val="614114445"/>
                      </a:ext>
                    </a:extLst>
                  </a:tr>
                  <a:tr h="365760">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1</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endParaRPr lang="en-US"/>
                        </a:p>
                      </a:txBody>
                      <a:tcPr>
                        <a:blipFill>
                          <a:blip r:embed="rId4"/>
                          <a:stretch>
                            <a:fillRect l="-225140" t="-206897" r="-1676" b="-620690"/>
                          </a:stretch>
                        </a:blipFill>
                      </a:tcPr>
                    </a:tc>
                    <a:extLst>
                      <a:ext uri="{0D108BD9-81ED-4DB2-BD59-A6C34878D82A}">
                        <a16:rowId xmlns:a16="http://schemas.microsoft.com/office/drawing/2014/main" val="3063228719"/>
                      </a:ext>
                    </a:extLst>
                  </a:tr>
                  <a:tr h="365760">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1</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endParaRPr lang="en-US"/>
                        </a:p>
                      </a:txBody>
                      <a:tcPr>
                        <a:blipFill>
                          <a:blip r:embed="rId4"/>
                          <a:stretch>
                            <a:fillRect l="-225140" t="-306897" r="-1676" b="-520690"/>
                          </a:stretch>
                        </a:blipFill>
                      </a:tcPr>
                    </a:tc>
                    <a:extLst>
                      <a:ext uri="{0D108BD9-81ED-4DB2-BD59-A6C34878D82A}">
                        <a16:rowId xmlns:a16="http://schemas.microsoft.com/office/drawing/2014/main" val="1068365532"/>
                      </a:ext>
                    </a:extLst>
                  </a:tr>
                  <a:tr h="365760">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endParaRPr lang="en-US"/>
                        </a:p>
                      </a:txBody>
                      <a:tcPr>
                        <a:blipFill>
                          <a:blip r:embed="rId4"/>
                          <a:stretch>
                            <a:fillRect l="-225140" t="-421429" r="-1676" b="-439286"/>
                          </a:stretch>
                        </a:blipFill>
                      </a:tcPr>
                    </a:tc>
                    <a:extLst>
                      <a:ext uri="{0D108BD9-81ED-4DB2-BD59-A6C34878D82A}">
                        <a16:rowId xmlns:a16="http://schemas.microsoft.com/office/drawing/2014/main" val="1316670216"/>
                      </a:ext>
                    </a:extLst>
                  </a:tr>
                  <a:tr h="365760">
                    <a:tc>
                      <a:txBody>
                        <a:bodyPr/>
                        <a:lstStyle/>
                        <a:p>
                          <a:pPr algn="ctr"/>
                          <a:r>
                            <a:rPr lang="en-US" sz="1800" b="1" dirty="0">
                              <a:solidFill>
                                <a:schemeClr val="tx1"/>
                              </a:solidFill>
                            </a:rPr>
                            <a:t>1</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endParaRPr lang="en-US"/>
                        </a:p>
                      </a:txBody>
                      <a:tcPr>
                        <a:blipFill>
                          <a:blip r:embed="rId4"/>
                          <a:stretch>
                            <a:fillRect l="-225140" t="-503448" r="-1676" b="-324138"/>
                          </a:stretch>
                        </a:blipFill>
                      </a:tcPr>
                    </a:tc>
                    <a:extLst>
                      <a:ext uri="{0D108BD9-81ED-4DB2-BD59-A6C34878D82A}">
                        <a16:rowId xmlns:a16="http://schemas.microsoft.com/office/drawing/2014/main" val="1472130258"/>
                      </a:ext>
                    </a:extLst>
                  </a:tr>
                  <a:tr h="365760">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endParaRPr lang="en-US"/>
                        </a:p>
                      </a:txBody>
                      <a:tcPr>
                        <a:blipFill>
                          <a:blip r:embed="rId4"/>
                          <a:stretch>
                            <a:fillRect l="-225140" t="-603448" r="-1676" b="-224138"/>
                          </a:stretch>
                        </a:blipFill>
                      </a:tcPr>
                    </a:tc>
                    <a:extLst>
                      <a:ext uri="{0D108BD9-81ED-4DB2-BD59-A6C34878D82A}">
                        <a16:rowId xmlns:a16="http://schemas.microsoft.com/office/drawing/2014/main" val="1838910750"/>
                      </a:ext>
                    </a:extLst>
                  </a:tr>
                  <a:tr h="365760">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endParaRPr lang="en-US"/>
                        </a:p>
                      </a:txBody>
                      <a:tcPr>
                        <a:blipFill>
                          <a:blip r:embed="rId4"/>
                          <a:stretch>
                            <a:fillRect l="-225140" t="-703448" r="-1676" b="-124138"/>
                          </a:stretch>
                        </a:blipFill>
                      </a:tcPr>
                    </a:tc>
                    <a:extLst>
                      <a:ext uri="{0D108BD9-81ED-4DB2-BD59-A6C34878D82A}">
                        <a16:rowId xmlns:a16="http://schemas.microsoft.com/office/drawing/2014/main" val="3298726595"/>
                      </a:ext>
                    </a:extLst>
                  </a:tr>
                  <a:tr h="365760">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endParaRPr lang="en-US"/>
                        </a:p>
                      </a:txBody>
                      <a:tcPr>
                        <a:blipFill>
                          <a:blip r:embed="rId4"/>
                          <a:stretch>
                            <a:fillRect l="-225140" t="-803448" r="-1676" b="-24138"/>
                          </a:stretch>
                        </a:blipFill>
                      </a:tcPr>
                    </a:tc>
                    <a:extLst>
                      <a:ext uri="{0D108BD9-81ED-4DB2-BD59-A6C34878D82A}">
                        <a16:rowId xmlns:a16="http://schemas.microsoft.com/office/drawing/2014/main" val="831370525"/>
                      </a:ext>
                    </a:extLst>
                  </a:tr>
                </a:tbl>
              </a:graphicData>
            </a:graphic>
          </p:graphicFrame>
        </mc:Fallback>
      </mc:AlternateContent>
    </p:spTree>
    <p:extLst>
      <p:ext uri="{BB962C8B-B14F-4D97-AF65-F5344CB8AC3E}">
        <p14:creationId xmlns:p14="http://schemas.microsoft.com/office/powerpoint/2010/main" val="374773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C0895-4646-E11F-4F22-4A9BD6F1E37F}"/>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6D6D21AF-A721-6459-A772-502047C63356}"/>
                  </a:ext>
                </a:extLst>
              </p:cNvPr>
              <p:cNvSpPr>
                <a:spLocks noGrp="1"/>
              </p:cNvSpPr>
              <p:nvPr>
                <p:ph idx="1"/>
              </p:nvPr>
            </p:nvSpPr>
            <p:spPr>
              <a:xfrm>
                <a:off x="811715" y="5503306"/>
                <a:ext cx="10255443" cy="1132258"/>
              </a:xfrm>
            </p:spPr>
            <p:txBody>
              <a:bodyPr vert="horz" lIns="91440" tIns="45720" rIns="91440" bIns="45720" rtlCol="0">
                <a:noAutofit/>
              </a:bodyPr>
              <a:lstStyle/>
              <a:p>
                <a:pPr marL="0" indent="0">
                  <a:lnSpc>
                    <a:spcPct val="110000"/>
                  </a:lnSpc>
                  <a:buNone/>
                </a:pPr>
                <a:br>
                  <a:rPr lang="en-US" sz="2400" dirty="0"/>
                </a:br>
                <a:r>
                  <a:rPr lang="en-US" sz="2400" dirty="0"/>
                  <a:t>MAJ(X, Y, Z) </a:t>
                </a:r>
                <a14:m>
                  <m:oMath xmlns:m="http://schemas.openxmlformats.org/officeDocument/2006/math">
                    <m:r>
                      <m:rPr>
                        <m:nor/>
                      </m:rPr>
                      <a:rPr lang="en-US" sz="2400" b="0" i="0" dirty="0" smtClean="0">
                        <a:latin typeface="Cambria Math" panose="02040503050406030204" pitchFamily="18" charset="0"/>
                      </a:rPr>
                      <m:t>= </m:t>
                    </m:r>
                  </m:oMath>
                </a14:m>
                <a:r>
                  <a:rPr lang="en-US" sz="2400" dirty="0"/>
                  <a:t>(X ∨ Y ∨ Z) ∧ (X ∨ Y ∨ ¬Z) ∧ (X ∨ ¬Y ∨ Z) ∧ (¬X ∨ Y ∨ Z)</a:t>
                </a:r>
              </a:p>
              <a:p>
                <a:pPr lvl="1">
                  <a:lnSpc>
                    <a:spcPct val="110000"/>
                  </a:lnSpc>
                </a:pPr>
                <a:endParaRPr lang="en-US" sz="2000" dirty="0"/>
              </a:p>
            </p:txBody>
          </p:sp>
        </mc:Choice>
        <mc:Fallback>
          <p:sp>
            <p:nvSpPr>
              <p:cNvPr id="3" name="Content Placeholder 2">
                <a:extLst>
                  <a:ext uri="{FF2B5EF4-FFF2-40B4-BE49-F238E27FC236}">
                    <a16:creationId xmlns:a16="http://schemas.microsoft.com/office/drawing/2014/main" id="{6D6D21AF-A721-6459-A772-502047C63356}"/>
                  </a:ext>
                </a:extLst>
              </p:cNvPr>
              <p:cNvSpPr>
                <a:spLocks noGrp="1" noRot="1" noChangeAspect="1" noMove="1" noResize="1" noEditPoints="1" noAdjustHandles="1" noChangeArrowheads="1" noChangeShapeType="1" noTextEdit="1"/>
              </p:cNvSpPr>
              <p:nvPr>
                <p:ph idx="1"/>
              </p:nvPr>
            </p:nvSpPr>
            <p:spPr>
              <a:xfrm>
                <a:off x="811715" y="5503306"/>
                <a:ext cx="10255443" cy="1132258"/>
              </a:xfrm>
              <a:blipFill>
                <a:blip r:embed="rId3"/>
                <a:stretch>
                  <a:fillRect l="-865"/>
                </a:stretch>
              </a:blipFill>
            </p:spPr>
            <p:txBody>
              <a:bodyPr/>
              <a:lstStyle/>
              <a:p>
                <a:r>
                  <a:rPr lang="en-US">
                    <a:noFill/>
                  </a:rPr>
                  <a:t> </a:t>
                </a:r>
              </a:p>
            </p:txBody>
          </p:sp>
        </mc:Fallback>
      </mc:AlternateContent>
      <p:sp>
        <p:nvSpPr>
          <p:cNvPr id="10" name="Title 1">
            <a:extLst>
              <a:ext uri="{FF2B5EF4-FFF2-40B4-BE49-F238E27FC236}">
                <a16:creationId xmlns:a16="http://schemas.microsoft.com/office/drawing/2014/main" id="{489C2B45-8D50-F9CC-EF48-86C3B07D697A}"/>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dirty="0">
                <a:solidFill>
                  <a:srgbClr val="FF0000"/>
                </a:solidFill>
              </a:rPr>
              <a:t>MAJ(0, 1, 1) = ?</a:t>
            </a:r>
            <a:endParaRPr lang="en-US" b="1" kern="1200" dirty="0">
              <a:solidFill>
                <a:srgbClr val="FF0000"/>
              </a:solidFill>
            </a:endParaRPr>
          </a:p>
        </p:txBody>
      </p:sp>
      <p:sp>
        <p:nvSpPr>
          <p:cNvPr id="11" name="Slide Number Placeholder 10">
            <a:extLst>
              <a:ext uri="{FF2B5EF4-FFF2-40B4-BE49-F238E27FC236}">
                <a16:creationId xmlns:a16="http://schemas.microsoft.com/office/drawing/2014/main" id="{E962A443-5DE2-BD9A-6253-2D6B429845D7}"/>
              </a:ext>
            </a:extLst>
          </p:cNvPr>
          <p:cNvSpPr>
            <a:spLocks noGrp="1"/>
          </p:cNvSpPr>
          <p:nvPr>
            <p:ph type="sldNum" sz="quarter" idx="12"/>
          </p:nvPr>
        </p:nvSpPr>
        <p:spPr/>
        <p:txBody>
          <a:bodyPr/>
          <a:lstStyle/>
          <a:p>
            <a:fld id="{CC057153-B650-4DEB-B370-79DDCFDCE934}" type="slidenum">
              <a:rPr lang="en-US" smtClean="0"/>
              <a:t>47</a:t>
            </a:fld>
            <a:endParaRPr lang="en-US"/>
          </a:p>
        </p:txBody>
      </p:sp>
      <mc:AlternateContent xmlns:mc="http://schemas.openxmlformats.org/markup-compatibility/2006">
        <mc:Choice xmlns:a14="http://schemas.microsoft.com/office/drawing/2010/main" Requires="a14">
          <p:graphicFrame>
            <p:nvGraphicFramePr>
              <p:cNvPr id="2" name="Table 1">
                <a:extLst>
                  <a:ext uri="{FF2B5EF4-FFF2-40B4-BE49-F238E27FC236}">
                    <a16:creationId xmlns:a16="http://schemas.microsoft.com/office/drawing/2014/main" id="{C9179C88-51BF-2822-086C-50B505B27AB9}"/>
                  </a:ext>
                </a:extLst>
              </p:cNvPr>
              <p:cNvGraphicFramePr>
                <a:graphicFrameLocks noGrp="1"/>
              </p:cNvGraphicFramePr>
              <p:nvPr>
                <p:extLst>
                  <p:ext uri="{D42A27DB-BD31-4B8C-83A1-F6EECF244321}">
                    <p14:modId xmlns:p14="http://schemas.microsoft.com/office/powerpoint/2010/main" val="1498075412"/>
                  </p:ext>
                </p:extLst>
              </p:nvPr>
            </p:nvGraphicFramePr>
            <p:xfrm>
              <a:off x="724263" y="1783080"/>
              <a:ext cx="7377746" cy="3291840"/>
            </p:xfrm>
            <a:graphic>
              <a:graphicData uri="http://schemas.openxmlformats.org/drawingml/2006/table">
                <a:tbl>
                  <a:tblPr firstRow="1" bandRow="1">
                    <a:tableStyleId>{00A15C55-8517-42AA-B614-E9B94910E393}</a:tableStyleId>
                  </a:tblPr>
                  <a:tblGrid>
                    <a:gridCol w="976946">
                      <a:extLst>
                        <a:ext uri="{9D8B030D-6E8A-4147-A177-3AD203B41FA5}">
                          <a16:colId xmlns:a16="http://schemas.microsoft.com/office/drawing/2014/main" val="1396284860"/>
                        </a:ext>
                      </a:extLst>
                    </a:gridCol>
                    <a:gridCol w="988828">
                      <a:extLst>
                        <a:ext uri="{9D8B030D-6E8A-4147-A177-3AD203B41FA5}">
                          <a16:colId xmlns:a16="http://schemas.microsoft.com/office/drawing/2014/main" val="2466899368"/>
                        </a:ext>
                      </a:extLst>
                    </a:gridCol>
                    <a:gridCol w="1137684">
                      <a:extLst>
                        <a:ext uri="{9D8B030D-6E8A-4147-A177-3AD203B41FA5}">
                          <a16:colId xmlns:a16="http://schemas.microsoft.com/office/drawing/2014/main" val="1472037275"/>
                        </a:ext>
                      </a:extLst>
                    </a:gridCol>
                    <a:gridCol w="1998921">
                      <a:extLst>
                        <a:ext uri="{9D8B030D-6E8A-4147-A177-3AD203B41FA5}">
                          <a16:colId xmlns:a16="http://schemas.microsoft.com/office/drawing/2014/main" val="2766643732"/>
                        </a:ext>
                      </a:extLst>
                    </a:gridCol>
                    <a:gridCol w="2275367">
                      <a:extLst>
                        <a:ext uri="{9D8B030D-6E8A-4147-A177-3AD203B41FA5}">
                          <a16:colId xmlns:a16="http://schemas.microsoft.com/office/drawing/2014/main" val="871773425"/>
                        </a:ext>
                      </a:extLst>
                    </a:gridCol>
                  </a:tblGrid>
                  <a:tr h="310116">
                    <a:tc>
                      <a:txBody>
                        <a:bodyPr/>
                        <a:lstStyle/>
                        <a:p>
                          <a:pPr algn="ctr"/>
                          <a:r>
                            <a:rPr lang="en-US" sz="1800" dirty="0">
                              <a:solidFill>
                                <a:schemeClr val="bg1"/>
                              </a:solidFill>
                            </a:rPr>
                            <a:t>X</a:t>
                          </a:r>
                        </a:p>
                      </a:txBody>
                      <a:tcPr/>
                    </a:tc>
                    <a:tc>
                      <a:txBody>
                        <a:bodyPr/>
                        <a:lstStyle/>
                        <a:p>
                          <a:pPr algn="ctr"/>
                          <a:r>
                            <a:rPr lang="en-US" sz="1800" dirty="0">
                              <a:solidFill>
                                <a:schemeClr val="bg1"/>
                              </a:solidFill>
                            </a:rPr>
                            <a:t>Y</a:t>
                          </a:r>
                        </a:p>
                      </a:txBody>
                      <a:tcPr/>
                    </a:tc>
                    <a:tc>
                      <a:txBody>
                        <a:bodyPr/>
                        <a:lstStyle/>
                        <a:p>
                          <a:pPr algn="ctr"/>
                          <a:r>
                            <a:rPr lang="en-US" sz="1800" dirty="0">
                              <a:solidFill>
                                <a:schemeClr val="bg1"/>
                              </a:solidFill>
                            </a:rPr>
                            <a:t>Z</a:t>
                          </a:r>
                        </a:p>
                      </a:txBody>
                      <a:tcPr/>
                    </a:tc>
                    <a:tc>
                      <a:txBody>
                        <a:bodyPr/>
                        <a:lstStyle/>
                        <a:p>
                          <a:pPr algn="ctr"/>
                          <a:r>
                            <a:rPr lang="en-US" sz="1800" dirty="0">
                              <a:solidFill>
                                <a:schemeClr val="bg1"/>
                              </a:solidFill>
                            </a:rPr>
                            <a:t>MAJ(X,Y,Z)</a:t>
                          </a:r>
                          <a:endParaRPr lang="en-US" sz="1800" dirty="0">
                            <a:solidFill>
                              <a:schemeClr val="bg1"/>
                            </a:solidFill>
                            <a:latin typeface="Neue Haas Grotesk Text Pro" panose="020B0504020202020204" pitchFamily="34" charset="77"/>
                          </a:endParaRPr>
                        </a:p>
                      </a:txBody>
                      <a:tcPr/>
                    </a:tc>
                    <a:tc>
                      <a:txBody>
                        <a:bodyPr/>
                        <a:lstStyle/>
                        <a:p>
                          <a:pPr algn="ctr"/>
                          <a:r>
                            <a:rPr lang="en-US" sz="1800" dirty="0">
                              <a:solidFill>
                                <a:schemeClr val="bg1"/>
                              </a:solidFill>
                              <a:latin typeface="Neue Haas Grotesk Text Pro" panose="020B0504020202020204" pitchFamily="34" charset="77"/>
                            </a:rPr>
                            <a:t>Maxterm</a:t>
                          </a:r>
                        </a:p>
                      </a:txBody>
                      <a:tcPr/>
                    </a:tc>
                    <a:extLst>
                      <a:ext uri="{0D108BD9-81ED-4DB2-BD59-A6C34878D82A}">
                        <a16:rowId xmlns:a16="http://schemas.microsoft.com/office/drawing/2014/main" val="2131602632"/>
                      </a:ext>
                    </a:extLst>
                  </a:tr>
                  <a:tr h="310116">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0</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p>
                      </a:txBody>
                      <a:tcPr>
                        <a:solidFill>
                          <a:srgbClr val="CEDEE6"/>
                        </a:solidFill>
                      </a:tcPr>
                    </a:tc>
                    <a:extLst>
                      <a:ext uri="{0D108BD9-81ED-4DB2-BD59-A6C34878D82A}">
                        <a16:rowId xmlns:a16="http://schemas.microsoft.com/office/drawing/2014/main" val="614114445"/>
                      </a:ext>
                    </a:extLst>
                  </a:tr>
                  <a:tr h="310116">
                    <a:tc>
                      <a:txBody>
                        <a:bodyPr/>
                        <a:lstStyle/>
                        <a:p>
                          <a:pPr algn="ctr"/>
                          <a:r>
                            <a:rPr lang="en-US" sz="1800" b="0" dirty="0">
                              <a:solidFill>
                                <a:schemeClr val="tx1"/>
                              </a:solidFill>
                            </a:rPr>
                            <a:t>0</a:t>
                          </a:r>
                        </a:p>
                      </a:txBody>
                      <a:tcPr>
                        <a:solidFill>
                          <a:srgbClr val="E8EFF3"/>
                        </a:solidFill>
                      </a:tcPr>
                    </a:tc>
                    <a:tc>
                      <a:txBody>
                        <a:bodyPr/>
                        <a:lstStyle/>
                        <a:p>
                          <a:pPr algn="ctr"/>
                          <a:r>
                            <a:rPr lang="en-US" sz="1800" b="0" dirty="0">
                              <a:solidFill>
                                <a:schemeClr val="tx1"/>
                              </a:solidFill>
                            </a:rPr>
                            <a:t>0</a:t>
                          </a:r>
                        </a:p>
                      </a:txBody>
                      <a:tcPr>
                        <a:solidFill>
                          <a:srgbClr val="E8EFF3"/>
                        </a:solidFill>
                      </a:tcPr>
                    </a:tc>
                    <a:tc>
                      <a:txBody>
                        <a:bodyPr/>
                        <a:lstStyle/>
                        <a:p>
                          <a:pPr algn="ctr"/>
                          <a:r>
                            <a:rPr lang="en-US" sz="1800" b="0" dirty="0">
                              <a:solidFill>
                                <a:schemeClr val="tx1"/>
                              </a:solidFill>
                            </a:rPr>
                            <a:t>1</a:t>
                          </a:r>
                        </a:p>
                      </a:txBody>
                      <a:tcPr>
                        <a:solidFill>
                          <a:srgbClr val="E8EFF3"/>
                        </a:solidFill>
                      </a:tcPr>
                    </a:tc>
                    <a:tc>
                      <a:txBody>
                        <a:bodyPr/>
                        <a:lstStyle/>
                        <a:p>
                          <a:pPr algn="ctr"/>
                          <a:r>
                            <a:rPr lang="en-US" sz="1800" b="0" dirty="0">
                              <a:solidFill>
                                <a:schemeClr val="tx1"/>
                              </a:solidFill>
                            </a:rPr>
                            <a:t>0</a:t>
                          </a:r>
                        </a:p>
                      </a:txBody>
                      <a:tcPr>
                        <a:solidFill>
                          <a:srgbClr val="E8EFF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1</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solidFill>
                          <a:srgbClr val="E8EFF3"/>
                        </a:solidFill>
                      </a:tcPr>
                    </a:tc>
                    <a:extLst>
                      <a:ext uri="{0D108BD9-81ED-4DB2-BD59-A6C34878D82A}">
                        <a16:rowId xmlns:a16="http://schemas.microsoft.com/office/drawing/2014/main" val="3063228719"/>
                      </a:ext>
                    </a:extLst>
                  </a:tr>
                  <a:tr h="310116">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1</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2</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solidFill>
                          <a:srgbClr val="CEDEE6"/>
                        </a:solidFill>
                      </a:tcPr>
                    </a:tc>
                    <a:extLst>
                      <a:ext uri="{0D108BD9-81ED-4DB2-BD59-A6C34878D82A}">
                        <a16:rowId xmlns:a16="http://schemas.microsoft.com/office/drawing/2014/main" val="1068365532"/>
                      </a:ext>
                    </a:extLst>
                  </a:tr>
                  <a:tr h="310116">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3</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316670216"/>
                      </a:ext>
                    </a:extLst>
                  </a:tr>
                  <a:tr h="310116">
                    <a:tc>
                      <a:txBody>
                        <a:bodyPr/>
                        <a:lstStyle/>
                        <a:p>
                          <a:pPr algn="ctr"/>
                          <a:r>
                            <a:rPr lang="en-US" sz="1800" b="0" dirty="0">
                              <a:solidFill>
                                <a:schemeClr val="tx1"/>
                              </a:solidFill>
                            </a:rPr>
                            <a:t>1</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4</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solidFill>
                          <a:srgbClr val="CEDEE6"/>
                        </a:solidFill>
                      </a:tcPr>
                    </a:tc>
                    <a:extLst>
                      <a:ext uri="{0D108BD9-81ED-4DB2-BD59-A6C34878D82A}">
                        <a16:rowId xmlns:a16="http://schemas.microsoft.com/office/drawing/2014/main" val="1472130258"/>
                      </a:ext>
                    </a:extLst>
                  </a:tr>
                  <a:tr h="310116">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5</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838910750"/>
                      </a:ext>
                    </a:extLst>
                  </a:tr>
                  <a:tr h="310116">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6</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3298726595"/>
                      </a:ext>
                    </a:extLst>
                  </a:tr>
                  <a:tr h="310116">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7</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831370525"/>
                      </a:ext>
                    </a:extLst>
                  </a:tr>
                </a:tbl>
              </a:graphicData>
            </a:graphic>
          </p:graphicFrame>
        </mc:Choice>
        <mc:Fallback>
          <p:graphicFrame>
            <p:nvGraphicFramePr>
              <p:cNvPr id="2" name="Table 1">
                <a:extLst>
                  <a:ext uri="{FF2B5EF4-FFF2-40B4-BE49-F238E27FC236}">
                    <a16:creationId xmlns:a16="http://schemas.microsoft.com/office/drawing/2014/main" id="{C9179C88-51BF-2822-086C-50B505B27AB9}"/>
                  </a:ext>
                </a:extLst>
              </p:cNvPr>
              <p:cNvGraphicFramePr>
                <a:graphicFrameLocks noGrp="1"/>
              </p:cNvGraphicFramePr>
              <p:nvPr>
                <p:extLst>
                  <p:ext uri="{D42A27DB-BD31-4B8C-83A1-F6EECF244321}">
                    <p14:modId xmlns:p14="http://schemas.microsoft.com/office/powerpoint/2010/main" val="1498075412"/>
                  </p:ext>
                </p:extLst>
              </p:nvPr>
            </p:nvGraphicFramePr>
            <p:xfrm>
              <a:off x="724263" y="1783080"/>
              <a:ext cx="7377746" cy="3291840"/>
            </p:xfrm>
            <a:graphic>
              <a:graphicData uri="http://schemas.openxmlformats.org/drawingml/2006/table">
                <a:tbl>
                  <a:tblPr firstRow="1" bandRow="1">
                    <a:tableStyleId>{00A15C55-8517-42AA-B614-E9B94910E393}</a:tableStyleId>
                  </a:tblPr>
                  <a:tblGrid>
                    <a:gridCol w="976946">
                      <a:extLst>
                        <a:ext uri="{9D8B030D-6E8A-4147-A177-3AD203B41FA5}">
                          <a16:colId xmlns:a16="http://schemas.microsoft.com/office/drawing/2014/main" val="1396284860"/>
                        </a:ext>
                      </a:extLst>
                    </a:gridCol>
                    <a:gridCol w="988828">
                      <a:extLst>
                        <a:ext uri="{9D8B030D-6E8A-4147-A177-3AD203B41FA5}">
                          <a16:colId xmlns:a16="http://schemas.microsoft.com/office/drawing/2014/main" val="2466899368"/>
                        </a:ext>
                      </a:extLst>
                    </a:gridCol>
                    <a:gridCol w="1137684">
                      <a:extLst>
                        <a:ext uri="{9D8B030D-6E8A-4147-A177-3AD203B41FA5}">
                          <a16:colId xmlns:a16="http://schemas.microsoft.com/office/drawing/2014/main" val="1472037275"/>
                        </a:ext>
                      </a:extLst>
                    </a:gridCol>
                    <a:gridCol w="1998921">
                      <a:extLst>
                        <a:ext uri="{9D8B030D-6E8A-4147-A177-3AD203B41FA5}">
                          <a16:colId xmlns:a16="http://schemas.microsoft.com/office/drawing/2014/main" val="2766643732"/>
                        </a:ext>
                      </a:extLst>
                    </a:gridCol>
                    <a:gridCol w="2275367">
                      <a:extLst>
                        <a:ext uri="{9D8B030D-6E8A-4147-A177-3AD203B41FA5}">
                          <a16:colId xmlns:a16="http://schemas.microsoft.com/office/drawing/2014/main" val="871773425"/>
                        </a:ext>
                      </a:extLst>
                    </a:gridCol>
                  </a:tblGrid>
                  <a:tr h="365760">
                    <a:tc>
                      <a:txBody>
                        <a:bodyPr/>
                        <a:lstStyle/>
                        <a:p>
                          <a:pPr algn="ctr"/>
                          <a:r>
                            <a:rPr lang="en-US" sz="1800" dirty="0">
                              <a:solidFill>
                                <a:schemeClr val="bg1"/>
                              </a:solidFill>
                            </a:rPr>
                            <a:t>X</a:t>
                          </a:r>
                        </a:p>
                      </a:txBody>
                      <a:tcPr/>
                    </a:tc>
                    <a:tc>
                      <a:txBody>
                        <a:bodyPr/>
                        <a:lstStyle/>
                        <a:p>
                          <a:pPr algn="ctr"/>
                          <a:r>
                            <a:rPr lang="en-US" sz="1800" dirty="0">
                              <a:solidFill>
                                <a:schemeClr val="bg1"/>
                              </a:solidFill>
                            </a:rPr>
                            <a:t>Y</a:t>
                          </a:r>
                        </a:p>
                      </a:txBody>
                      <a:tcPr/>
                    </a:tc>
                    <a:tc>
                      <a:txBody>
                        <a:bodyPr/>
                        <a:lstStyle/>
                        <a:p>
                          <a:pPr algn="ctr"/>
                          <a:r>
                            <a:rPr lang="en-US" sz="1800" dirty="0">
                              <a:solidFill>
                                <a:schemeClr val="bg1"/>
                              </a:solidFill>
                            </a:rPr>
                            <a:t>Z</a:t>
                          </a:r>
                        </a:p>
                      </a:txBody>
                      <a:tcPr/>
                    </a:tc>
                    <a:tc>
                      <a:txBody>
                        <a:bodyPr/>
                        <a:lstStyle/>
                        <a:p>
                          <a:pPr algn="ctr"/>
                          <a:r>
                            <a:rPr lang="en-US" sz="1800" dirty="0">
                              <a:solidFill>
                                <a:schemeClr val="bg1"/>
                              </a:solidFill>
                            </a:rPr>
                            <a:t>MAJ(X,Y,Z)</a:t>
                          </a:r>
                          <a:endParaRPr lang="en-US" sz="1800" dirty="0">
                            <a:solidFill>
                              <a:schemeClr val="bg1"/>
                            </a:solidFill>
                            <a:latin typeface="Neue Haas Grotesk Text Pro" panose="020B0504020202020204" pitchFamily="34" charset="77"/>
                          </a:endParaRPr>
                        </a:p>
                      </a:txBody>
                      <a:tcPr/>
                    </a:tc>
                    <a:tc>
                      <a:txBody>
                        <a:bodyPr/>
                        <a:lstStyle/>
                        <a:p>
                          <a:pPr algn="ctr"/>
                          <a:r>
                            <a:rPr lang="en-US" sz="1800" dirty="0">
                              <a:solidFill>
                                <a:schemeClr val="bg1"/>
                              </a:solidFill>
                              <a:latin typeface="Neue Haas Grotesk Text Pro" panose="020B0504020202020204" pitchFamily="34" charset="77"/>
                            </a:rPr>
                            <a:t>Maxterm</a:t>
                          </a:r>
                        </a:p>
                      </a:txBody>
                      <a:tcPr/>
                    </a:tc>
                    <a:extLst>
                      <a:ext uri="{0D108BD9-81ED-4DB2-BD59-A6C34878D82A}">
                        <a16:rowId xmlns:a16="http://schemas.microsoft.com/office/drawing/2014/main" val="2131602632"/>
                      </a:ext>
                    </a:extLst>
                  </a:tr>
                  <a:tr h="365760">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endParaRPr lang="en-US"/>
                        </a:p>
                      </a:txBody>
                      <a:tcPr>
                        <a:blipFill>
                          <a:blip r:embed="rId4"/>
                          <a:stretch>
                            <a:fillRect l="-225140" t="-106897" r="-1676" b="-720690"/>
                          </a:stretch>
                        </a:blipFill>
                      </a:tcPr>
                    </a:tc>
                    <a:extLst>
                      <a:ext uri="{0D108BD9-81ED-4DB2-BD59-A6C34878D82A}">
                        <a16:rowId xmlns:a16="http://schemas.microsoft.com/office/drawing/2014/main" val="614114445"/>
                      </a:ext>
                    </a:extLst>
                  </a:tr>
                  <a:tr h="365760">
                    <a:tc>
                      <a:txBody>
                        <a:bodyPr/>
                        <a:lstStyle/>
                        <a:p>
                          <a:pPr algn="ctr"/>
                          <a:r>
                            <a:rPr lang="en-US" sz="1800" b="0" dirty="0">
                              <a:solidFill>
                                <a:schemeClr val="tx1"/>
                              </a:solidFill>
                            </a:rPr>
                            <a:t>0</a:t>
                          </a:r>
                        </a:p>
                      </a:txBody>
                      <a:tcPr>
                        <a:solidFill>
                          <a:srgbClr val="E8EFF3"/>
                        </a:solidFill>
                      </a:tcPr>
                    </a:tc>
                    <a:tc>
                      <a:txBody>
                        <a:bodyPr/>
                        <a:lstStyle/>
                        <a:p>
                          <a:pPr algn="ctr"/>
                          <a:r>
                            <a:rPr lang="en-US" sz="1800" b="0" dirty="0">
                              <a:solidFill>
                                <a:schemeClr val="tx1"/>
                              </a:solidFill>
                            </a:rPr>
                            <a:t>0</a:t>
                          </a:r>
                        </a:p>
                      </a:txBody>
                      <a:tcPr>
                        <a:solidFill>
                          <a:srgbClr val="E8EFF3"/>
                        </a:solidFill>
                      </a:tcPr>
                    </a:tc>
                    <a:tc>
                      <a:txBody>
                        <a:bodyPr/>
                        <a:lstStyle/>
                        <a:p>
                          <a:pPr algn="ctr"/>
                          <a:r>
                            <a:rPr lang="en-US" sz="1800" b="0" dirty="0">
                              <a:solidFill>
                                <a:schemeClr val="tx1"/>
                              </a:solidFill>
                            </a:rPr>
                            <a:t>1</a:t>
                          </a:r>
                        </a:p>
                      </a:txBody>
                      <a:tcPr>
                        <a:solidFill>
                          <a:srgbClr val="E8EFF3"/>
                        </a:solidFill>
                      </a:tcPr>
                    </a:tc>
                    <a:tc>
                      <a:txBody>
                        <a:bodyPr/>
                        <a:lstStyle/>
                        <a:p>
                          <a:pPr algn="ctr"/>
                          <a:r>
                            <a:rPr lang="en-US" sz="1800" b="0" dirty="0">
                              <a:solidFill>
                                <a:schemeClr val="tx1"/>
                              </a:solidFill>
                            </a:rPr>
                            <a:t>0</a:t>
                          </a:r>
                        </a:p>
                      </a:txBody>
                      <a:tcPr>
                        <a:solidFill>
                          <a:srgbClr val="E8EFF3"/>
                        </a:solidFill>
                      </a:tcPr>
                    </a:tc>
                    <a:tc>
                      <a:txBody>
                        <a:bodyPr/>
                        <a:lstStyle/>
                        <a:p>
                          <a:endParaRPr lang="en-US"/>
                        </a:p>
                      </a:txBody>
                      <a:tcPr>
                        <a:blipFill>
                          <a:blip r:embed="rId4"/>
                          <a:stretch>
                            <a:fillRect l="-225140" t="-206897" r="-1676" b="-620690"/>
                          </a:stretch>
                        </a:blipFill>
                      </a:tcPr>
                    </a:tc>
                    <a:extLst>
                      <a:ext uri="{0D108BD9-81ED-4DB2-BD59-A6C34878D82A}">
                        <a16:rowId xmlns:a16="http://schemas.microsoft.com/office/drawing/2014/main" val="3063228719"/>
                      </a:ext>
                    </a:extLst>
                  </a:tr>
                  <a:tr h="365760">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1</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endParaRPr lang="en-US"/>
                        </a:p>
                      </a:txBody>
                      <a:tcPr>
                        <a:blipFill>
                          <a:blip r:embed="rId4"/>
                          <a:stretch>
                            <a:fillRect l="-225140" t="-306897" r="-1676" b="-520690"/>
                          </a:stretch>
                        </a:blipFill>
                      </a:tcPr>
                    </a:tc>
                    <a:extLst>
                      <a:ext uri="{0D108BD9-81ED-4DB2-BD59-A6C34878D82A}">
                        <a16:rowId xmlns:a16="http://schemas.microsoft.com/office/drawing/2014/main" val="1068365532"/>
                      </a:ext>
                    </a:extLst>
                  </a:tr>
                  <a:tr h="365760">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endParaRPr lang="en-US"/>
                        </a:p>
                      </a:txBody>
                      <a:tcPr>
                        <a:blipFill>
                          <a:blip r:embed="rId4"/>
                          <a:stretch>
                            <a:fillRect l="-225140" t="-421429" r="-1676" b="-439286"/>
                          </a:stretch>
                        </a:blipFill>
                      </a:tcPr>
                    </a:tc>
                    <a:extLst>
                      <a:ext uri="{0D108BD9-81ED-4DB2-BD59-A6C34878D82A}">
                        <a16:rowId xmlns:a16="http://schemas.microsoft.com/office/drawing/2014/main" val="1316670216"/>
                      </a:ext>
                    </a:extLst>
                  </a:tr>
                  <a:tr h="365760">
                    <a:tc>
                      <a:txBody>
                        <a:bodyPr/>
                        <a:lstStyle/>
                        <a:p>
                          <a:pPr algn="ctr"/>
                          <a:r>
                            <a:rPr lang="en-US" sz="1800" b="0" dirty="0">
                              <a:solidFill>
                                <a:schemeClr val="tx1"/>
                              </a:solidFill>
                            </a:rPr>
                            <a:t>1</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endParaRPr lang="en-US"/>
                        </a:p>
                      </a:txBody>
                      <a:tcPr>
                        <a:blipFill>
                          <a:blip r:embed="rId4"/>
                          <a:stretch>
                            <a:fillRect l="-225140" t="-503448" r="-1676" b="-324138"/>
                          </a:stretch>
                        </a:blipFill>
                      </a:tcPr>
                    </a:tc>
                    <a:extLst>
                      <a:ext uri="{0D108BD9-81ED-4DB2-BD59-A6C34878D82A}">
                        <a16:rowId xmlns:a16="http://schemas.microsoft.com/office/drawing/2014/main" val="1472130258"/>
                      </a:ext>
                    </a:extLst>
                  </a:tr>
                  <a:tr h="365760">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endParaRPr lang="en-US"/>
                        </a:p>
                      </a:txBody>
                      <a:tcPr>
                        <a:blipFill>
                          <a:blip r:embed="rId4"/>
                          <a:stretch>
                            <a:fillRect l="-225140" t="-603448" r="-1676" b="-224138"/>
                          </a:stretch>
                        </a:blipFill>
                      </a:tcPr>
                    </a:tc>
                    <a:extLst>
                      <a:ext uri="{0D108BD9-81ED-4DB2-BD59-A6C34878D82A}">
                        <a16:rowId xmlns:a16="http://schemas.microsoft.com/office/drawing/2014/main" val="1838910750"/>
                      </a:ext>
                    </a:extLst>
                  </a:tr>
                  <a:tr h="365760">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endParaRPr lang="en-US"/>
                        </a:p>
                      </a:txBody>
                      <a:tcPr>
                        <a:blipFill>
                          <a:blip r:embed="rId4"/>
                          <a:stretch>
                            <a:fillRect l="-225140" t="-703448" r="-1676" b="-124138"/>
                          </a:stretch>
                        </a:blipFill>
                      </a:tcPr>
                    </a:tc>
                    <a:extLst>
                      <a:ext uri="{0D108BD9-81ED-4DB2-BD59-A6C34878D82A}">
                        <a16:rowId xmlns:a16="http://schemas.microsoft.com/office/drawing/2014/main" val="3298726595"/>
                      </a:ext>
                    </a:extLst>
                  </a:tr>
                  <a:tr h="365760">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endParaRPr lang="en-US"/>
                        </a:p>
                      </a:txBody>
                      <a:tcPr>
                        <a:blipFill>
                          <a:blip r:embed="rId4"/>
                          <a:stretch>
                            <a:fillRect l="-225140" t="-803448" r="-1676" b="-24138"/>
                          </a:stretch>
                        </a:blipFill>
                      </a:tcPr>
                    </a:tc>
                    <a:extLst>
                      <a:ext uri="{0D108BD9-81ED-4DB2-BD59-A6C34878D82A}">
                        <a16:rowId xmlns:a16="http://schemas.microsoft.com/office/drawing/2014/main" val="831370525"/>
                      </a:ext>
                    </a:extLst>
                  </a:tr>
                </a:tbl>
              </a:graphicData>
            </a:graphic>
          </p:graphicFrame>
        </mc:Fallback>
      </mc:AlternateContent>
    </p:spTree>
    <p:extLst>
      <p:ext uri="{BB962C8B-B14F-4D97-AF65-F5344CB8AC3E}">
        <p14:creationId xmlns:p14="http://schemas.microsoft.com/office/powerpoint/2010/main" val="39446078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36C38-F393-B842-828B-2D115F2FFF49}"/>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323CF75F-1280-A8BE-182B-2F9F1CA343EC}"/>
                  </a:ext>
                </a:extLst>
              </p:cNvPr>
              <p:cNvSpPr>
                <a:spLocks noGrp="1"/>
              </p:cNvSpPr>
              <p:nvPr>
                <p:ph idx="1"/>
              </p:nvPr>
            </p:nvSpPr>
            <p:spPr>
              <a:xfrm>
                <a:off x="811715" y="5503306"/>
                <a:ext cx="10255443" cy="1132258"/>
              </a:xfrm>
            </p:spPr>
            <p:txBody>
              <a:bodyPr vert="horz" lIns="91440" tIns="45720" rIns="91440" bIns="45720" rtlCol="0">
                <a:noAutofit/>
              </a:bodyPr>
              <a:lstStyle/>
              <a:p>
                <a:pPr marL="0" indent="0">
                  <a:lnSpc>
                    <a:spcPct val="110000"/>
                  </a:lnSpc>
                  <a:buNone/>
                </a:pPr>
                <a:br>
                  <a:rPr lang="en-US" sz="2400" dirty="0"/>
                </a:br>
                <a:r>
                  <a:rPr lang="en-US" sz="2400" dirty="0"/>
                  <a:t>MAJ(X, Y, Z) </a:t>
                </a:r>
                <a14:m>
                  <m:oMath xmlns:m="http://schemas.openxmlformats.org/officeDocument/2006/math">
                    <m:r>
                      <m:rPr>
                        <m:nor/>
                      </m:rPr>
                      <a:rPr lang="en-US" sz="2400" b="0" i="0" dirty="0" smtClean="0">
                        <a:latin typeface="Cambria Math" panose="02040503050406030204" pitchFamily="18" charset="0"/>
                      </a:rPr>
                      <m:t>= </m:t>
                    </m:r>
                  </m:oMath>
                </a14:m>
                <a:r>
                  <a:rPr lang="en-US" sz="2400" dirty="0"/>
                  <a:t>(X ∨ </a:t>
                </a:r>
                <a:r>
                  <a:rPr lang="en-US" sz="2400" b="1" dirty="0">
                    <a:solidFill>
                      <a:srgbClr val="0089E5"/>
                    </a:solidFill>
                  </a:rPr>
                  <a:t>Y</a:t>
                </a:r>
                <a:r>
                  <a:rPr lang="en-US" sz="2400" dirty="0"/>
                  <a:t> ∨ </a:t>
                </a:r>
                <a:r>
                  <a:rPr lang="en-US" sz="2400" b="1" dirty="0">
                    <a:solidFill>
                      <a:srgbClr val="0089E5"/>
                    </a:solidFill>
                  </a:rPr>
                  <a:t>Z</a:t>
                </a:r>
                <a:r>
                  <a:rPr lang="en-US" sz="2400" dirty="0"/>
                  <a:t>) ∧ (X ∨ </a:t>
                </a:r>
                <a:r>
                  <a:rPr lang="en-US" sz="2400" b="1" dirty="0">
                    <a:solidFill>
                      <a:srgbClr val="0089E5"/>
                    </a:solidFill>
                  </a:rPr>
                  <a:t>Y</a:t>
                </a:r>
                <a:r>
                  <a:rPr lang="en-US" sz="2400" dirty="0"/>
                  <a:t> ∨ ¬Z) ∧ (X ∨ ¬Y ∨ </a:t>
                </a:r>
                <a:r>
                  <a:rPr lang="en-US" sz="2400" b="1" dirty="0">
                    <a:solidFill>
                      <a:srgbClr val="0089E5"/>
                    </a:solidFill>
                  </a:rPr>
                  <a:t>Z</a:t>
                </a:r>
                <a:r>
                  <a:rPr lang="en-US" sz="2400" dirty="0"/>
                  <a:t>) ∧ (</a:t>
                </a:r>
                <a:r>
                  <a:rPr lang="en-US" sz="2400" b="1" dirty="0">
                    <a:solidFill>
                      <a:srgbClr val="0089E5"/>
                    </a:solidFill>
                  </a:rPr>
                  <a:t>¬X</a:t>
                </a:r>
                <a:r>
                  <a:rPr lang="en-US" sz="2400" dirty="0"/>
                  <a:t> ∨ </a:t>
                </a:r>
                <a:r>
                  <a:rPr lang="en-US" sz="2400" b="1" dirty="0">
                    <a:solidFill>
                      <a:srgbClr val="0089E5"/>
                    </a:solidFill>
                  </a:rPr>
                  <a:t>Y</a:t>
                </a:r>
                <a:r>
                  <a:rPr lang="en-US" sz="2400" dirty="0"/>
                  <a:t> ∨ </a:t>
                </a:r>
                <a:r>
                  <a:rPr lang="en-US" sz="2400" b="1" dirty="0">
                    <a:solidFill>
                      <a:srgbClr val="0089E5"/>
                    </a:solidFill>
                  </a:rPr>
                  <a:t>Z</a:t>
                </a:r>
                <a:r>
                  <a:rPr lang="en-US" sz="2400" dirty="0"/>
                  <a:t>)</a:t>
                </a:r>
              </a:p>
              <a:p>
                <a:pPr lvl="1">
                  <a:lnSpc>
                    <a:spcPct val="110000"/>
                  </a:lnSpc>
                </a:pPr>
                <a:endParaRPr lang="en-US" sz="2000" dirty="0"/>
              </a:p>
            </p:txBody>
          </p:sp>
        </mc:Choice>
        <mc:Fallback>
          <p:sp>
            <p:nvSpPr>
              <p:cNvPr id="3" name="Content Placeholder 2">
                <a:extLst>
                  <a:ext uri="{FF2B5EF4-FFF2-40B4-BE49-F238E27FC236}">
                    <a16:creationId xmlns:a16="http://schemas.microsoft.com/office/drawing/2014/main" id="{323CF75F-1280-A8BE-182B-2F9F1CA343EC}"/>
                  </a:ext>
                </a:extLst>
              </p:cNvPr>
              <p:cNvSpPr>
                <a:spLocks noGrp="1" noRot="1" noChangeAspect="1" noMove="1" noResize="1" noEditPoints="1" noAdjustHandles="1" noChangeArrowheads="1" noChangeShapeType="1" noTextEdit="1"/>
              </p:cNvSpPr>
              <p:nvPr>
                <p:ph idx="1"/>
              </p:nvPr>
            </p:nvSpPr>
            <p:spPr>
              <a:xfrm>
                <a:off x="811715" y="5503306"/>
                <a:ext cx="10255443" cy="1132258"/>
              </a:xfrm>
              <a:blipFill>
                <a:blip r:embed="rId3"/>
                <a:stretch>
                  <a:fillRect l="-865"/>
                </a:stretch>
              </a:blipFill>
            </p:spPr>
            <p:txBody>
              <a:bodyPr/>
              <a:lstStyle/>
              <a:p>
                <a:r>
                  <a:rPr lang="en-US">
                    <a:noFill/>
                  </a:rPr>
                  <a:t> </a:t>
                </a:r>
              </a:p>
            </p:txBody>
          </p:sp>
        </mc:Fallback>
      </mc:AlternateContent>
      <p:sp>
        <p:nvSpPr>
          <p:cNvPr id="10" name="Title 1">
            <a:extLst>
              <a:ext uri="{FF2B5EF4-FFF2-40B4-BE49-F238E27FC236}">
                <a16:creationId xmlns:a16="http://schemas.microsoft.com/office/drawing/2014/main" id="{F66C9D0D-241D-370B-58A9-F544A04B784C}"/>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dirty="0">
                <a:solidFill>
                  <a:srgbClr val="FF0000"/>
                </a:solidFill>
              </a:rPr>
              <a:t>MAJ(0, 1, 1) = ?</a:t>
            </a:r>
            <a:endParaRPr lang="en-US" b="1" kern="1200" dirty="0">
              <a:solidFill>
                <a:srgbClr val="FF0000"/>
              </a:solidFill>
            </a:endParaRPr>
          </a:p>
        </p:txBody>
      </p:sp>
      <p:sp>
        <p:nvSpPr>
          <p:cNvPr id="11" name="Slide Number Placeholder 10">
            <a:extLst>
              <a:ext uri="{FF2B5EF4-FFF2-40B4-BE49-F238E27FC236}">
                <a16:creationId xmlns:a16="http://schemas.microsoft.com/office/drawing/2014/main" id="{255F3D24-2779-864B-4602-21BBACE1EFAA}"/>
              </a:ext>
            </a:extLst>
          </p:cNvPr>
          <p:cNvSpPr>
            <a:spLocks noGrp="1"/>
          </p:cNvSpPr>
          <p:nvPr>
            <p:ph type="sldNum" sz="quarter" idx="12"/>
          </p:nvPr>
        </p:nvSpPr>
        <p:spPr/>
        <p:txBody>
          <a:bodyPr/>
          <a:lstStyle/>
          <a:p>
            <a:fld id="{CC057153-B650-4DEB-B370-79DDCFDCE934}" type="slidenum">
              <a:rPr lang="en-US" smtClean="0"/>
              <a:t>48</a:t>
            </a:fld>
            <a:endParaRPr lang="en-US"/>
          </a:p>
        </p:txBody>
      </p:sp>
      <mc:AlternateContent xmlns:mc="http://schemas.openxmlformats.org/markup-compatibility/2006">
        <mc:Choice xmlns:a14="http://schemas.microsoft.com/office/drawing/2010/main" Requires="a14">
          <p:graphicFrame>
            <p:nvGraphicFramePr>
              <p:cNvPr id="2" name="Table 1">
                <a:extLst>
                  <a:ext uri="{FF2B5EF4-FFF2-40B4-BE49-F238E27FC236}">
                    <a16:creationId xmlns:a16="http://schemas.microsoft.com/office/drawing/2014/main" id="{9B450F13-E997-0648-A0B7-353189DC1744}"/>
                  </a:ext>
                </a:extLst>
              </p:cNvPr>
              <p:cNvGraphicFramePr>
                <a:graphicFrameLocks noGrp="1"/>
              </p:cNvGraphicFramePr>
              <p:nvPr>
                <p:extLst>
                  <p:ext uri="{D42A27DB-BD31-4B8C-83A1-F6EECF244321}">
                    <p14:modId xmlns:p14="http://schemas.microsoft.com/office/powerpoint/2010/main" val="2870527537"/>
                  </p:ext>
                </p:extLst>
              </p:nvPr>
            </p:nvGraphicFramePr>
            <p:xfrm>
              <a:off x="724263" y="1783080"/>
              <a:ext cx="7377746" cy="3291840"/>
            </p:xfrm>
            <a:graphic>
              <a:graphicData uri="http://schemas.openxmlformats.org/drawingml/2006/table">
                <a:tbl>
                  <a:tblPr firstRow="1" bandRow="1">
                    <a:tableStyleId>{00A15C55-8517-42AA-B614-E9B94910E393}</a:tableStyleId>
                  </a:tblPr>
                  <a:tblGrid>
                    <a:gridCol w="976946">
                      <a:extLst>
                        <a:ext uri="{9D8B030D-6E8A-4147-A177-3AD203B41FA5}">
                          <a16:colId xmlns:a16="http://schemas.microsoft.com/office/drawing/2014/main" val="1396284860"/>
                        </a:ext>
                      </a:extLst>
                    </a:gridCol>
                    <a:gridCol w="988828">
                      <a:extLst>
                        <a:ext uri="{9D8B030D-6E8A-4147-A177-3AD203B41FA5}">
                          <a16:colId xmlns:a16="http://schemas.microsoft.com/office/drawing/2014/main" val="2466899368"/>
                        </a:ext>
                      </a:extLst>
                    </a:gridCol>
                    <a:gridCol w="1137684">
                      <a:extLst>
                        <a:ext uri="{9D8B030D-6E8A-4147-A177-3AD203B41FA5}">
                          <a16:colId xmlns:a16="http://schemas.microsoft.com/office/drawing/2014/main" val="1472037275"/>
                        </a:ext>
                      </a:extLst>
                    </a:gridCol>
                    <a:gridCol w="1998921">
                      <a:extLst>
                        <a:ext uri="{9D8B030D-6E8A-4147-A177-3AD203B41FA5}">
                          <a16:colId xmlns:a16="http://schemas.microsoft.com/office/drawing/2014/main" val="2766643732"/>
                        </a:ext>
                      </a:extLst>
                    </a:gridCol>
                    <a:gridCol w="2275367">
                      <a:extLst>
                        <a:ext uri="{9D8B030D-6E8A-4147-A177-3AD203B41FA5}">
                          <a16:colId xmlns:a16="http://schemas.microsoft.com/office/drawing/2014/main" val="871773425"/>
                        </a:ext>
                      </a:extLst>
                    </a:gridCol>
                  </a:tblGrid>
                  <a:tr h="310116">
                    <a:tc>
                      <a:txBody>
                        <a:bodyPr/>
                        <a:lstStyle/>
                        <a:p>
                          <a:pPr algn="ctr"/>
                          <a:r>
                            <a:rPr lang="en-US" sz="1800" dirty="0">
                              <a:solidFill>
                                <a:schemeClr val="bg1"/>
                              </a:solidFill>
                            </a:rPr>
                            <a:t>X</a:t>
                          </a:r>
                        </a:p>
                      </a:txBody>
                      <a:tcPr/>
                    </a:tc>
                    <a:tc>
                      <a:txBody>
                        <a:bodyPr/>
                        <a:lstStyle/>
                        <a:p>
                          <a:pPr algn="ctr"/>
                          <a:r>
                            <a:rPr lang="en-US" sz="1800" dirty="0">
                              <a:solidFill>
                                <a:schemeClr val="bg1"/>
                              </a:solidFill>
                            </a:rPr>
                            <a:t>Y</a:t>
                          </a:r>
                        </a:p>
                      </a:txBody>
                      <a:tcPr/>
                    </a:tc>
                    <a:tc>
                      <a:txBody>
                        <a:bodyPr/>
                        <a:lstStyle/>
                        <a:p>
                          <a:pPr algn="ctr"/>
                          <a:r>
                            <a:rPr lang="en-US" sz="1800" dirty="0">
                              <a:solidFill>
                                <a:schemeClr val="bg1"/>
                              </a:solidFill>
                            </a:rPr>
                            <a:t>Z</a:t>
                          </a:r>
                        </a:p>
                      </a:txBody>
                      <a:tcPr/>
                    </a:tc>
                    <a:tc>
                      <a:txBody>
                        <a:bodyPr/>
                        <a:lstStyle/>
                        <a:p>
                          <a:pPr algn="ctr"/>
                          <a:r>
                            <a:rPr lang="en-US" sz="1800" dirty="0">
                              <a:solidFill>
                                <a:schemeClr val="bg1"/>
                              </a:solidFill>
                            </a:rPr>
                            <a:t>MAJ(X,Y,Z)</a:t>
                          </a:r>
                          <a:endParaRPr lang="en-US" sz="1800" dirty="0">
                            <a:solidFill>
                              <a:schemeClr val="bg1"/>
                            </a:solidFill>
                            <a:latin typeface="Neue Haas Grotesk Text Pro" panose="020B0504020202020204" pitchFamily="34" charset="77"/>
                          </a:endParaRPr>
                        </a:p>
                      </a:txBody>
                      <a:tcPr/>
                    </a:tc>
                    <a:tc>
                      <a:txBody>
                        <a:bodyPr/>
                        <a:lstStyle/>
                        <a:p>
                          <a:pPr algn="ctr"/>
                          <a:r>
                            <a:rPr lang="en-US" sz="1800" dirty="0">
                              <a:solidFill>
                                <a:schemeClr val="bg1"/>
                              </a:solidFill>
                              <a:latin typeface="Neue Haas Grotesk Text Pro" panose="020B0504020202020204" pitchFamily="34" charset="77"/>
                            </a:rPr>
                            <a:t>Maxterm</a:t>
                          </a:r>
                        </a:p>
                      </a:txBody>
                      <a:tcPr/>
                    </a:tc>
                    <a:extLst>
                      <a:ext uri="{0D108BD9-81ED-4DB2-BD59-A6C34878D82A}">
                        <a16:rowId xmlns:a16="http://schemas.microsoft.com/office/drawing/2014/main" val="2131602632"/>
                      </a:ext>
                    </a:extLst>
                  </a:tr>
                  <a:tr h="310116">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0</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p>
                      </a:txBody>
                      <a:tcPr>
                        <a:solidFill>
                          <a:srgbClr val="CEDEE6"/>
                        </a:solidFill>
                      </a:tcPr>
                    </a:tc>
                    <a:extLst>
                      <a:ext uri="{0D108BD9-81ED-4DB2-BD59-A6C34878D82A}">
                        <a16:rowId xmlns:a16="http://schemas.microsoft.com/office/drawing/2014/main" val="614114445"/>
                      </a:ext>
                    </a:extLst>
                  </a:tr>
                  <a:tr h="310116">
                    <a:tc>
                      <a:txBody>
                        <a:bodyPr/>
                        <a:lstStyle/>
                        <a:p>
                          <a:pPr algn="ctr"/>
                          <a:r>
                            <a:rPr lang="en-US" sz="1800" b="0" dirty="0">
                              <a:solidFill>
                                <a:schemeClr val="tx1"/>
                              </a:solidFill>
                            </a:rPr>
                            <a:t>0</a:t>
                          </a:r>
                        </a:p>
                      </a:txBody>
                      <a:tcPr>
                        <a:solidFill>
                          <a:srgbClr val="E8EFF3"/>
                        </a:solidFill>
                      </a:tcPr>
                    </a:tc>
                    <a:tc>
                      <a:txBody>
                        <a:bodyPr/>
                        <a:lstStyle/>
                        <a:p>
                          <a:pPr algn="ctr"/>
                          <a:r>
                            <a:rPr lang="en-US" sz="1800" b="0" dirty="0">
                              <a:solidFill>
                                <a:schemeClr val="tx1"/>
                              </a:solidFill>
                            </a:rPr>
                            <a:t>0</a:t>
                          </a:r>
                        </a:p>
                      </a:txBody>
                      <a:tcPr>
                        <a:solidFill>
                          <a:srgbClr val="E8EFF3"/>
                        </a:solidFill>
                      </a:tcPr>
                    </a:tc>
                    <a:tc>
                      <a:txBody>
                        <a:bodyPr/>
                        <a:lstStyle/>
                        <a:p>
                          <a:pPr algn="ctr"/>
                          <a:r>
                            <a:rPr lang="en-US" sz="1800" b="0" dirty="0">
                              <a:solidFill>
                                <a:schemeClr val="tx1"/>
                              </a:solidFill>
                            </a:rPr>
                            <a:t>1</a:t>
                          </a:r>
                        </a:p>
                      </a:txBody>
                      <a:tcPr>
                        <a:solidFill>
                          <a:srgbClr val="E8EFF3"/>
                        </a:solidFill>
                      </a:tcPr>
                    </a:tc>
                    <a:tc>
                      <a:txBody>
                        <a:bodyPr/>
                        <a:lstStyle/>
                        <a:p>
                          <a:pPr algn="ctr"/>
                          <a:r>
                            <a:rPr lang="en-US" sz="1800" b="0" dirty="0">
                              <a:solidFill>
                                <a:schemeClr val="tx1"/>
                              </a:solidFill>
                            </a:rPr>
                            <a:t>0</a:t>
                          </a:r>
                        </a:p>
                      </a:txBody>
                      <a:tcPr>
                        <a:solidFill>
                          <a:srgbClr val="E8EFF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1</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solidFill>
                          <a:srgbClr val="E8EFF3"/>
                        </a:solidFill>
                      </a:tcPr>
                    </a:tc>
                    <a:extLst>
                      <a:ext uri="{0D108BD9-81ED-4DB2-BD59-A6C34878D82A}">
                        <a16:rowId xmlns:a16="http://schemas.microsoft.com/office/drawing/2014/main" val="3063228719"/>
                      </a:ext>
                    </a:extLst>
                  </a:tr>
                  <a:tr h="310116">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1</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2</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solidFill>
                          <a:srgbClr val="CEDEE6"/>
                        </a:solidFill>
                      </a:tcPr>
                    </a:tc>
                    <a:extLst>
                      <a:ext uri="{0D108BD9-81ED-4DB2-BD59-A6C34878D82A}">
                        <a16:rowId xmlns:a16="http://schemas.microsoft.com/office/drawing/2014/main" val="1068365532"/>
                      </a:ext>
                    </a:extLst>
                  </a:tr>
                  <a:tr h="310116">
                    <a:tc>
                      <a:txBody>
                        <a:bodyPr/>
                        <a:lstStyle/>
                        <a:p>
                          <a:pPr algn="ctr"/>
                          <a:r>
                            <a:rPr lang="en-US" sz="1800" b="0" dirty="0">
                              <a:solidFill>
                                <a:schemeClr val="tx1"/>
                              </a:solidFill>
                            </a:rPr>
                            <a:t>0</a:t>
                          </a:r>
                        </a:p>
                      </a:txBody>
                      <a:tcPr>
                        <a:solidFill>
                          <a:schemeClr val="accent6">
                            <a:lumMod val="60000"/>
                            <a:lumOff val="40000"/>
                          </a:schemeClr>
                        </a:solidFill>
                      </a:tcPr>
                    </a:tc>
                    <a:tc>
                      <a:txBody>
                        <a:bodyPr/>
                        <a:lstStyle/>
                        <a:p>
                          <a:pPr algn="ctr"/>
                          <a:r>
                            <a:rPr lang="en-US" sz="1800" b="0" dirty="0">
                              <a:solidFill>
                                <a:schemeClr val="tx1"/>
                              </a:solidFill>
                            </a:rPr>
                            <a:t>1</a:t>
                          </a:r>
                        </a:p>
                      </a:txBody>
                      <a:tcPr>
                        <a:solidFill>
                          <a:schemeClr val="accent6">
                            <a:lumMod val="60000"/>
                            <a:lumOff val="40000"/>
                          </a:schemeClr>
                        </a:solidFill>
                      </a:tcPr>
                    </a:tc>
                    <a:tc>
                      <a:txBody>
                        <a:bodyPr/>
                        <a:lstStyle/>
                        <a:p>
                          <a:pPr algn="ctr"/>
                          <a:r>
                            <a:rPr lang="en-US" sz="1800" b="0" dirty="0">
                              <a:solidFill>
                                <a:schemeClr val="tx1"/>
                              </a:solidFill>
                            </a:rPr>
                            <a:t>1</a:t>
                          </a:r>
                        </a:p>
                      </a:txBody>
                      <a:tcPr>
                        <a:solidFill>
                          <a:schemeClr val="accent6">
                            <a:lumMod val="60000"/>
                            <a:lumOff val="40000"/>
                          </a:schemeClr>
                        </a:solidFill>
                      </a:tcPr>
                    </a:tc>
                    <a:tc>
                      <a:txBody>
                        <a:bodyPr/>
                        <a:lstStyle/>
                        <a:p>
                          <a:pPr algn="ctr"/>
                          <a:r>
                            <a:rPr lang="en-US" sz="1800" b="0" dirty="0">
                              <a:solidFill>
                                <a:schemeClr val="tx1"/>
                              </a:solidFill>
                            </a:rPr>
                            <a:t>1</a:t>
                          </a:r>
                        </a:p>
                      </a:txBody>
                      <a:tcP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3</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extLst>
                      <a:ext uri="{0D108BD9-81ED-4DB2-BD59-A6C34878D82A}">
                        <a16:rowId xmlns:a16="http://schemas.microsoft.com/office/drawing/2014/main" val="1316670216"/>
                      </a:ext>
                    </a:extLst>
                  </a:tr>
                  <a:tr h="310116">
                    <a:tc>
                      <a:txBody>
                        <a:bodyPr/>
                        <a:lstStyle/>
                        <a:p>
                          <a:pPr algn="ctr"/>
                          <a:r>
                            <a:rPr lang="en-US" sz="1800" b="0" dirty="0">
                              <a:solidFill>
                                <a:schemeClr val="tx1"/>
                              </a:solidFill>
                            </a:rPr>
                            <a:t>1</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4</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solidFill>
                          <a:srgbClr val="CEDEE6"/>
                        </a:solidFill>
                      </a:tcPr>
                    </a:tc>
                    <a:extLst>
                      <a:ext uri="{0D108BD9-81ED-4DB2-BD59-A6C34878D82A}">
                        <a16:rowId xmlns:a16="http://schemas.microsoft.com/office/drawing/2014/main" val="1472130258"/>
                      </a:ext>
                    </a:extLst>
                  </a:tr>
                  <a:tr h="310116">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5</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838910750"/>
                      </a:ext>
                    </a:extLst>
                  </a:tr>
                  <a:tr h="310116">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6</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3298726595"/>
                      </a:ext>
                    </a:extLst>
                  </a:tr>
                  <a:tr h="310116">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7</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831370525"/>
                      </a:ext>
                    </a:extLst>
                  </a:tr>
                </a:tbl>
              </a:graphicData>
            </a:graphic>
          </p:graphicFrame>
        </mc:Choice>
        <mc:Fallback>
          <p:graphicFrame>
            <p:nvGraphicFramePr>
              <p:cNvPr id="2" name="Table 1">
                <a:extLst>
                  <a:ext uri="{FF2B5EF4-FFF2-40B4-BE49-F238E27FC236}">
                    <a16:creationId xmlns:a16="http://schemas.microsoft.com/office/drawing/2014/main" id="{9B450F13-E997-0648-A0B7-353189DC1744}"/>
                  </a:ext>
                </a:extLst>
              </p:cNvPr>
              <p:cNvGraphicFramePr>
                <a:graphicFrameLocks noGrp="1"/>
              </p:cNvGraphicFramePr>
              <p:nvPr>
                <p:extLst>
                  <p:ext uri="{D42A27DB-BD31-4B8C-83A1-F6EECF244321}">
                    <p14:modId xmlns:p14="http://schemas.microsoft.com/office/powerpoint/2010/main" val="2870527537"/>
                  </p:ext>
                </p:extLst>
              </p:nvPr>
            </p:nvGraphicFramePr>
            <p:xfrm>
              <a:off x="724263" y="1783080"/>
              <a:ext cx="7377746" cy="3291840"/>
            </p:xfrm>
            <a:graphic>
              <a:graphicData uri="http://schemas.openxmlformats.org/drawingml/2006/table">
                <a:tbl>
                  <a:tblPr firstRow="1" bandRow="1">
                    <a:tableStyleId>{00A15C55-8517-42AA-B614-E9B94910E393}</a:tableStyleId>
                  </a:tblPr>
                  <a:tblGrid>
                    <a:gridCol w="976946">
                      <a:extLst>
                        <a:ext uri="{9D8B030D-6E8A-4147-A177-3AD203B41FA5}">
                          <a16:colId xmlns:a16="http://schemas.microsoft.com/office/drawing/2014/main" val="1396284860"/>
                        </a:ext>
                      </a:extLst>
                    </a:gridCol>
                    <a:gridCol w="988828">
                      <a:extLst>
                        <a:ext uri="{9D8B030D-6E8A-4147-A177-3AD203B41FA5}">
                          <a16:colId xmlns:a16="http://schemas.microsoft.com/office/drawing/2014/main" val="2466899368"/>
                        </a:ext>
                      </a:extLst>
                    </a:gridCol>
                    <a:gridCol w="1137684">
                      <a:extLst>
                        <a:ext uri="{9D8B030D-6E8A-4147-A177-3AD203B41FA5}">
                          <a16:colId xmlns:a16="http://schemas.microsoft.com/office/drawing/2014/main" val="1472037275"/>
                        </a:ext>
                      </a:extLst>
                    </a:gridCol>
                    <a:gridCol w="1998921">
                      <a:extLst>
                        <a:ext uri="{9D8B030D-6E8A-4147-A177-3AD203B41FA5}">
                          <a16:colId xmlns:a16="http://schemas.microsoft.com/office/drawing/2014/main" val="2766643732"/>
                        </a:ext>
                      </a:extLst>
                    </a:gridCol>
                    <a:gridCol w="2275367">
                      <a:extLst>
                        <a:ext uri="{9D8B030D-6E8A-4147-A177-3AD203B41FA5}">
                          <a16:colId xmlns:a16="http://schemas.microsoft.com/office/drawing/2014/main" val="871773425"/>
                        </a:ext>
                      </a:extLst>
                    </a:gridCol>
                  </a:tblGrid>
                  <a:tr h="365760">
                    <a:tc>
                      <a:txBody>
                        <a:bodyPr/>
                        <a:lstStyle/>
                        <a:p>
                          <a:pPr algn="ctr"/>
                          <a:r>
                            <a:rPr lang="en-US" sz="1800" dirty="0">
                              <a:solidFill>
                                <a:schemeClr val="bg1"/>
                              </a:solidFill>
                            </a:rPr>
                            <a:t>X</a:t>
                          </a:r>
                        </a:p>
                      </a:txBody>
                      <a:tcPr/>
                    </a:tc>
                    <a:tc>
                      <a:txBody>
                        <a:bodyPr/>
                        <a:lstStyle/>
                        <a:p>
                          <a:pPr algn="ctr"/>
                          <a:r>
                            <a:rPr lang="en-US" sz="1800" dirty="0">
                              <a:solidFill>
                                <a:schemeClr val="bg1"/>
                              </a:solidFill>
                            </a:rPr>
                            <a:t>Y</a:t>
                          </a:r>
                        </a:p>
                      </a:txBody>
                      <a:tcPr/>
                    </a:tc>
                    <a:tc>
                      <a:txBody>
                        <a:bodyPr/>
                        <a:lstStyle/>
                        <a:p>
                          <a:pPr algn="ctr"/>
                          <a:r>
                            <a:rPr lang="en-US" sz="1800" dirty="0">
                              <a:solidFill>
                                <a:schemeClr val="bg1"/>
                              </a:solidFill>
                            </a:rPr>
                            <a:t>Z</a:t>
                          </a:r>
                        </a:p>
                      </a:txBody>
                      <a:tcPr/>
                    </a:tc>
                    <a:tc>
                      <a:txBody>
                        <a:bodyPr/>
                        <a:lstStyle/>
                        <a:p>
                          <a:pPr algn="ctr"/>
                          <a:r>
                            <a:rPr lang="en-US" sz="1800" dirty="0">
                              <a:solidFill>
                                <a:schemeClr val="bg1"/>
                              </a:solidFill>
                            </a:rPr>
                            <a:t>MAJ(X,Y,Z)</a:t>
                          </a:r>
                          <a:endParaRPr lang="en-US" sz="1800" dirty="0">
                            <a:solidFill>
                              <a:schemeClr val="bg1"/>
                            </a:solidFill>
                            <a:latin typeface="Neue Haas Grotesk Text Pro" panose="020B0504020202020204" pitchFamily="34" charset="77"/>
                          </a:endParaRPr>
                        </a:p>
                      </a:txBody>
                      <a:tcPr/>
                    </a:tc>
                    <a:tc>
                      <a:txBody>
                        <a:bodyPr/>
                        <a:lstStyle/>
                        <a:p>
                          <a:pPr algn="ctr"/>
                          <a:r>
                            <a:rPr lang="en-US" sz="1800" dirty="0">
                              <a:solidFill>
                                <a:schemeClr val="bg1"/>
                              </a:solidFill>
                              <a:latin typeface="Neue Haas Grotesk Text Pro" panose="020B0504020202020204" pitchFamily="34" charset="77"/>
                            </a:rPr>
                            <a:t>Maxterm</a:t>
                          </a:r>
                        </a:p>
                      </a:txBody>
                      <a:tcPr/>
                    </a:tc>
                    <a:extLst>
                      <a:ext uri="{0D108BD9-81ED-4DB2-BD59-A6C34878D82A}">
                        <a16:rowId xmlns:a16="http://schemas.microsoft.com/office/drawing/2014/main" val="2131602632"/>
                      </a:ext>
                    </a:extLst>
                  </a:tr>
                  <a:tr h="365760">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endParaRPr lang="en-US"/>
                        </a:p>
                      </a:txBody>
                      <a:tcPr>
                        <a:blipFill>
                          <a:blip r:embed="rId4"/>
                          <a:stretch>
                            <a:fillRect l="-225140" t="-106897" r="-1676" b="-720690"/>
                          </a:stretch>
                        </a:blipFill>
                      </a:tcPr>
                    </a:tc>
                    <a:extLst>
                      <a:ext uri="{0D108BD9-81ED-4DB2-BD59-A6C34878D82A}">
                        <a16:rowId xmlns:a16="http://schemas.microsoft.com/office/drawing/2014/main" val="614114445"/>
                      </a:ext>
                    </a:extLst>
                  </a:tr>
                  <a:tr h="365760">
                    <a:tc>
                      <a:txBody>
                        <a:bodyPr/>
                        <a:lstStyle/>
                        <a:p>
                          <a:pPr algn="ctr"/>
                          <a:r>
                            <a:rPr lang="en-US" sz="1800" b="0" dirty="0">
                              <a:solidFill>
                                <a:schemeClr val="tx1"/>
                              </a:solidFill>
                            </a:rPr>
                            <a:t>0</a:t>
                          </a:r>
                        </a:p>
                      </a:txBody>
                      <a:tcPr>
                        <a:solidFill>
                          <a:srgbClr val="E8EFF3"/>
                        </a:solidFill>
                      </a:tcPr>
                    </a:tc>
                    <a:tc>
                      <a:txBody>
                        <a:bodyPr/>
                        <a:lstStyle/>
                        <a:p>
                          <a:pPr algn="ctr"/>
                          <a:r>
                            <a:rPr lang="en-US" sz="1800" b="0" dirty="0">
                              <a:solidFill>
                                <a:schemeClr val="tx1"/>
                              </a:solidFill>
                            </a:rPr>
                            <a:t>0</a:t>
                          </a:r>
                        </a:p>
                      </a:txBody>
                      <a:tcPr>
                        <a:solidFill>
                          <a:srgbClr val="E8EFF3"/>
                        </a:solidFill>
                      </a:tcPr>
                    </a:tc>
                    <a:tc>
                      <a:txBody>
                        <a:bodyPr/>
                        <a:lstStyle/>
                        <a:p>
                          <a:pPr algn="ctr"/>
                          <a:r>
                            <a:rPr lang="en-US" sz="1800" b="0" dirty="0">
                              <a:solidFill>
                                <a:schemeClr val="tx1"/>
                              </a:solidFill>
                            </a:rPr>
                            <a:t>1</a:t>
                          </a:r>
                        </a:p>
                      </a:txBody>
                      <a:tcPr>
                        <a:solidFill>
                          <a:srgbClr val="E8EFF3"/>
                        </a:solidFill>
                      </a:tcPr>
                    </a:tc>
                    <a:tc>
                      <a:txBody>
                        <a:bodyPr/>
                        <a:lstStyle/>
                        <a:p>
                          <a:pPr algn="ctr"/>
                          <a:r>
                            <a:rPr lang="en-US" sz="1800" b="0" dirty="0">
                              <a:solidFill>
                                <a:schemeClr val="tx1"/>
                              </a:solidFill>
                            </a:rPr>
                            <a:t>0</a:t>
                          </a:r>
                        </a:p>
                      </a:txBody>
                      <a:tcPr>
                        <a:solidFill>
                          <a:srgbClr val="E8EFF3"/>
                        </a:solidFill>
                      </a:tcPr>
                    </a:tc>
                    <a:tc>
                      <a:txBody>
                        <a:bodyPr/>
                        <a:lstStyle/>
                        <a:p>
                          <a:endParaRPr lang="en-US"/>
                        </a:p>
                      </a:txBody>
                      <a:tcPr>
                        <a:blipFill>
                          <a:blip r:embed="rId4"/>
                          <a:stretch>
                            <a:fillRect l="-225140" t="-206897" r="-1676" b="-620690"/>
                          </a:stretch>
                        </a:blipFill>
                      </a:tcPr>
                    </a:tc>
                    <a:extLst>
                      <a:ext uri="{0D108BD9-81ED-4DB2-BD59-A6C34878D82A}">
                        <a16:rowId xmlns:a16="http://schemas.microsoft.com/office/drawing/2014/main" val="3063228719"/>
                      </a:ext>
                    </a:extLst>
                  </a:tr>
                  <a:tr h="365760">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1</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endParaRPr lang="en-US"/>
                        </a:p>
                      </a:txBody>
                      <a:tcPr>
                        <a:blipFill>
                          <a:blip r:embed="rId4"/>
                          <a:stretch>
                            <a:fillRect l="-225140" t="-306897" r="-1676" b="-520690"/>
                          </a:stretch>
                        </a:blipFill>
                      </a:tcPr>
                    </a:tc>
                    <a:extLst>
                      <a:ext uri="{0D108BD9-81ED-4DB2-BD59-A6C34878D82A}">
                        <a16:rowId xmlns:a16="http://schemas.microsoft.com/office/drawing/2014/main" val="1068365532"/>
                      </a:ext>
                    </a:extLst>
                  </a:tr>
                  <a:tr h="365760">
                    <a:tc>
                      <a:txBody>
                        <a:bodyPr/>
                        <a:lstStyle/>
                        <a:p>
                          <a:pPr algn="ctr"/>
                          <a:r>
                            <a:rPr lang="en-US" sz="1800" b="0" dirty="0">
                              <a:solidFill>
                                <a:schemeClr val="tx1"/>
                              </a:solidFill>
                            </a:rPr>
                            <a:t>0</a:t>
                          </a:r>
                        </a:p>
                      </a:txBody>
                      <a:tcPr>
                        <a:solidFill>
                          <a:schemeClr val="accent6">
                            <a:lumMod val="60000"/>
                            <a:lumOff val="40000"/>
                          </a:schemeClr>
                        </a:solidFill>
                      </a:tcPr>
                    </a:tc>
                    <a:tc>
                      <a:txBody>
                        <a:bodyPr/>
                        <a:lstStyle/>
                        <a:p>
                          <a:pPr algn="ctr"/>
                          <a:r>
                            <a:rPr lang="en-US" sz="1800" b="0" dirty="0">
                              <a:solidFill>
                                <a:schemeClr val="tx1"/>
                              </a:solidFill>
                            </a:rPr>
                            <a:t>1</a:t>
                          </a:r>
                        </a:p>
                      </a:txBody>
                      <a:tcPr>
                        <a:solidFill>
                          <a:schemeClr val="accent6">
                            <a:lumMod val="60000"/>
                            <a:lumOff val="40000"/>
                          </a:schemeClr>
                        </a:solidFill>
                      </a:tcPr>
                    </a:tc>
                    <a:tc>
                      <a:txBody>
                        <a:bodyPr/>
                        <a:lstStyle/>
                        <a:p>
                          <a:pPr algn="ctr"/>
                          <a:r>
                            <a:rPr lang="en-US" sz="1800" b="0" dirty="0">
                              <a:solidFill>
                                <a:schemeClr val="tx1"/>
                              </a:solidFill>
                            </a:rPr>
                            <a:t>1</a:t>
                          </a:r>
                        </a:p>
                      </a:txBody>
                      <a:tcPr>
                        <a:solidFill>
                          <a:schemeClr val="accent6">
                            <a:lumMod val="60000"/>
                            <a:lumOff val="40000"/>
                          </a:schemeClr>
                        </a:solidFill>
                      </a:tcPr>
                    </a:tc>
                    <a:tc>
                      <a:txBody>
                        <a:bodyPr/>
                        <a:lstStyle/>
                        <a:p>
                          <a:pPr algn="ctr"/>
                          <a:r>
                            <a:rPr lang="en-US" sz="1800" b="0" dirty="0">
                              <a:solidFill>
                                <a:schemeClr val="tx1"/>
                              </a:solidFill>
                            </a:rPr>
                            <a:t>1</a:t>
                          </a:r>
                        </a:p>
                      </a:txBody>
                      <a:tcPr>
                        <a:solidFill>
                          <a:schemeClr val="accent6">
                            <a:lumMod val="60000"/>
                            <a:lumOff val="40000"/>
                          </a:schemeClr>
                        </a:solidFill>
                      </a:tcPr>
                    </a:tc>
                    <a:tc>
                      <a:txBody>
                        <a:bodyPr/>
                        <a:lstStyle/>
                        <a:p>
                          <a:endParaRPr lang="en-US"/>
                        </a:p>
                      </a:txBody>
                      <a:tcPr>
                        <a:blipFill>
                          <a:blip r:embed="rId4"/>
                          <a:stretch>
                            <a:fillRect l="-225140" t="-421429" r="-1676" b="-439286"/>
                          </a:stretch>
                        </a:blipFill>
                      </a:tcPr>
                    </a:tc>
                    <a:extLst>
                      <a:ext uri="{0D108BD9-81ED-4DB2-BD59-A6C34878D82A}">
                        <a16:rowId xmlns:a16="http://schemas.microsoft.com/office/drawing/2014/main" val="1316670216"/>
                      </a:ext>
                    </a:extLst>
                  </a:tr>
                  <a:tr h="365760">
                    <a:tc>
                      <a:txBody>
                        <a:bodyPr/>
                        <a:lstStyle/>
                        <a:p>
                          <a:pPr algn="ctr"/>
                          <a:r>
                            <a:rPr lang="en-US" sz="1800" b="0" dirty="0">
                              <a:solidFill>
                                <a:schemeClr val="tx1"/>
                              </a:solidFill>
                            </a:rPr>
                            <a:t>1</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endParaRPr lang="en-US"/>
                        </a:p>
                      </a:txBody>
                      <a:tcPr>
                        <a:blipFill>
                          <a:blip r:embed="rId4"/>
                          <a:stretch>
                            <a:fillRect l="-225140" t="-503448" r="-1676" b="-324138"/>
                          </a:stretch>
                        </a:blipFill>
                      </a:tcPr>
                    </a:tc>
                    <a:extLst>
                      <a:ext uri="{0D108BD9-81ED-4DB2-BD59-A6C34878D82A}">
                        <a16:rowId xmlns:a16="http://schemas.microsoft.com/office/drawing/2014/main" val="1472130258"/>
                      </a:ext>
                    </a:extLst>
                  </a:tr>
                  <a:tr h="365760">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endParaRPr lang="en-US"/>
                        </a:p>
                      </a:txBody>
                      <a:tcPr>
                        <a:blipFill>
                          <a:blip r:embed="rId4"/>
                          <a:stretch>
                            <a:fillRect l="-225140" t="-603448" r="-1676" b="-224138"/>
                          </a:stretch>
                        </a:blipFill>
                      </a:tcPr>
                    </a:tc>
                    <a:extLst>
                      <a:ext uri="{0D108BD9-81ED-4DB2-BD59-A6C34878D82A}">
                        <a16:rowId xmlns:a16="http://schemas.microsoft.com/office/drawing/2014/main" val="1838910750"/>
                      </a:ext>
                    </a:extLst>
                  </a:tr>
                  <a:tr h="365760">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endParaRPr lang="en-US"/>
                        </a:p>
                      </a:txBody>
                      <a:tcPr>
                        <a:blipFill>
                          <a:blip r:embed="rId4"/>
                          <a:stretch>
                            <a:fillRect l="-225140" t="-703448" r="-1676" b="-124138"/>
                          </a:stretch>
                        </a:blipFill>
                      </a:tcPr>
                    </a:tc>
                    <a:extLst>
                      <a:ext uri="{0D108BD9-81ED-4DB2-BD59-A6C34878D82A}">
                        <a16:rowId xmlns:a16="http://schemas.microsoft.com/office/drawing/2014/main" val="3298726595"/>
                      </a:ext>
                    </a:extLst>
                  </a:tr>
                  <a:tr h="365760">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endParaRPr lang="en-US"/>
                        </a:p>
                      </a:txBody>
                      <a:tcPr>
                        <a:blipFill>
                          <a:blip r:embed="rId4"/>
                          <a:stretch>
                            <a:fillRect l="-225140" t="-803448" r="-1676" b="-24138"/>
                          </a:stretch>
                        </a:blipFill>
                      </a:tcPr>
                    </a:tc>
                    <a:extLst>
                      <a:ext uri="{0D108BD9-81ED-4DB2-BD59-A6C34878D82A}">
                        <a16:rowId xmlns:a16="http://schemas.microsoft.com/office/drawing/2014/main" val="831370525"/>
                      </a:ext>
                    </a:extLst>
                  </a:tr>
                </a:tbl>
              </a:graphicData>
            </a:graphic>
          </p:graphicFrame>
        </mc:Fallback>
      </mc:AlternateContent>
      <p:sp>
        <p:nvSpPr>
          <p:cNvPr id="4" name="TextBox 3">
            <a:extLst>
              <a:ext uri="{FF2B5EF4-FFF2-40B4-BE49-F238E27FC236}">
                <a16:creationId xmlns:a16="http://schemas.microsoft.com/office/drawing/2014/main" id="{4C007759-461A-3DDA-6D7B-CB04A67CBCA8}"/>
              </a:ext>
            </a:extLst>
          </p:cNvPr>
          <p:cNvSpPr txBox="1"/>
          <p:nvPr/>
        </p:nvSpPr>
        <p:spPr>
          <a:xfrm flipH="1">
            <a:off x="3530009" y="5375714"/>
            <a:ext cx="478465" cy="461665"/>
          </a:xfrm>
          <a:prstGeom prst="rect">
            <a:avLst/>
          </a:prstGeom>
          <a:noFill/>
        </p:spPr>
        <p:txBody>
          <a:bodyPr wrap="square" rtlCol="0">
            <a:spAutoFit/>
          </a:bodyPr>
          <a:lstStyle/>
          <a:p>
            <a:r>
              <a:rPr lang="en-US" sz="2400" b="1" dirty="0">
                <a:solidFill>
                  <a:srgbClr val="0089E5"/>
                </a:solidFill>
              </a:rPr>
              <a:t>1</a:t>
            </a:r>
          </a:p>
        </p:txBody>
      </p:sp>
      <p:sp>
        <p:nvSpPr>
          <p:cNvPr id="5" name="TextBox 4">
            <a:extLst>
              <a:ext uri="{FF2B5EF4-FFF2-40B4-BE49-F238E27FC236}">
                <a16:creationId xmlns:a16="http://schemas.microsoft.com/office/drawing/2014/main" id="{7DAD4165-CC42-D439-9392-ABDC713B284C}"/>
              </a:ext>
            </a:extLst>
          </p:cNvPr>
          <p:cNvSpPr txBox="1"/>
          <p:nvPr/>
        </p:nvSpPr>
        <p:spPr>
          <a:xfrm flipH="1">
            <a:off x="5460971" y="5375713"/>
            <a:ext cx="478465" cy="461665"/>
          </a:xfrm>
          <a:prstGeom prst="rect">
            <a:avLst/>
          </a:prstGeom>
          <a:noFill/>
        </p:spPr>
        <p:txBody>
          <a:bodyPr wrap="square" rtlCol="0">
            <a:spAutoFit/>
          </a:bodyPr>
          <a:lstStyle/>
          <a:p>
            <a:r>
              <a:rPr lang="en-US" sz="2400" b="1" dirty="0">
                <a:solidFill>
                  <a:srgbClr val="0089E5"/>
                </a:solidFill>
              </a:rPr>
              <a:t>1</a:t>
            </a:r>
          </a:p>
        </p:txBody>
      </p:sp>
      <p:sp>
        <p:nvSpPr>
          <p:cNvPr id="6" name="TextBox 5">
            <a:extLst>
              <a:ext uri="{FF2B5EF4-FFF2-40B4-BE49-F238E27FC236}">
                <a16:creationId xmlns:a16="http://schemas.microsoft.com/office/drawing/2014/main" id="{F057CD54-D5A3-9B0F-8CC3-19FC67E125ED}"/>
              </a:ext>
            </a:extLst>
          </p:cNvPr>
          <p:cNvSpPr txBox="1"/>
          <p:nvPr/>
        </p:nvSpPr>
        <p:spPr>
          <a:xfrm flipH="1">
            <a:off x="7527232" y="5368267"/>
            <a:ext cx="478465" cy="461665"/>
          </a:xfrm>
          <a:prstGeom prst="rect">
            <a:avLst/>
          </a:prstGeom>
          <a:noFill/>
        </p:spPr>
        <p:txBody>
          <a:bodyPr wrap="square" rtlCol="0">
            <a:spAutoFit/>
          </a:bodyPr>
          <a:lstStyle/>
          <a:p>
            <a:r>
              <a:rPr lang="en-US" sz="2400" b="1" dirty="0">
                <a:solidFill>
                  <a:srgbClr val="0089E5"/>
                </a:solidFill>
              </a:rPr>
              <a:t>1</a:t>
            </a:r>
          </a:p>
        </p:txBody>
      </p:sp>
      <p:sp>
        <p:nvSpPr>
          <p:cNvPr id="7" name="TextBox 6">
            <a:extLst>
              <a:ext uri="{FF2B5EF4-FFF2-40B4-BE49-F238E27FC236}">
                <a16:creationId xmlns:a16="http://schemas.microsoft.com/office/drawing/2014/main" id="{EA031688-BC00-BDCF-CC7D-7F93F7FA3EED}"/>
              </a:ext>
            </a:extLst>
          </p:cNvPr>
          <p:cNvSpPr txBox="1"/>
          <p:nvPr/>
        </p:nvSpPr>
        <p:spPr>
          <a:xfrm flipH="1">
            <a:off x="9458194" y="5382086"/>
            <a:ext cx="478465" cy="461665"/>
          </a:xfrm>
          <a:prstGeom prst="rect">
            <a:avLst/>
          </a:prstGeom>
          <a:noFill/>
        </p:spPr>
        <p:txBody>
          <a:bodyPr wrap="square" rtlCol="0">
            <a:spAutoFit/>
          </a:bodyPr>
          <a:lstStyle/>
          <a:p>
            <a:r>
              <a:rPr lang="en-US" sz="2400" b="1" dirty="0">
                <a:solidFill>
                  <a:srgbClr val="0089E5"/>
                </a:solidFill>
              </a:rPr>
              <a:t>1</a:t>
            </a:r>
          </a:p>
        </p:txBody>
      </p:sp>
    </p:spTree>
    <p:extLst>
      <p:ext uri="{BB962C8B-B14F-4D97-AF65-F5344CB8AC3E}">
        <p14:creationId xmlns:p14="http://schemas.microsoft.com/office/powerpoint/2010/main" val="23242842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E5F47-8E9B-52BF-1FC4-7D5874810698}"/>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8EE5A3E0-FE12-CCDB-A093-DC629ED718C0}"/>
                  </a:ext>
                </a:extLst>
              </p:cNvPr>
              <p:cNvSpPr>
                <a:spLocks noGrp="1"/>
              </p:cNvSpPr>
              <p:nvPr>
                <p:ph idx="1"/>
              </p:nvPr>
            </p:nvSpPr>
            <p:spPr>
              <a:xfrm>
                <a:off x="811715" y="5503306"/>
                <a:ext cx="10255443" cy="1132258"/>
              </a:xfrm>
            </p:spPr>
            <p:txBody>
              <a:bodyPr vert="horz" lIns="91440" tIns="45720" rIns="91440" bIns="45720" rtlCol="0">
                <a:noAutofit/>
              </a:bodyPr>
              <a:lstStyle/>
              <a:p>
                <a:pPr marL="0" indent="0">
                  <a:lnSpc>
                    <a:spcPct val="110000"/>
                  </a:lnSpc>
                  <a:buNone/>
                </a:pPr>
                <a:br>
                  <a:rPr lang="en-US" sz="2400" dirty="0"/>
                </a:br>
                <a:r>
                  <a:rPr lang="en-US" sz="2400" dirty="0"/>
                  <a:t>MAJ(X, Y, Z) </a:t>
                </a:r>
                <a14:m>
                  <m:oMath xmlns:m="http://schemas.openxmlformats.org/officeDocument/2006/math">
                    <m:r>
                      <m:rPr>
                        <m:nor/>
                      </m:rPr>
                      <a:rPr lang="en-US" sz="2400" b="0" i="0" dirty="0" smtClean="0">
                        <a:latin typeface="Cambria Math" panose="02040503050406030204" pitchFamily="18" charset="0"/>
                      </a:rPr>
                      <m:t>= </m:t>
                    </m:r>
                  </m:oMath>
                </a14:m>
                <a:r>
                  <a:rPr lang="en-US" sz="2400" dirty="0"/>
                  <a:t>(X ∨ Y ∨ Z) ∧ (X ∨ Y ∨ ¬Z) ∧ (X ∨ ¬Y ∨ Z) ∧ (¬X ∨ Y ∨ Z)</a:t>
                </a:r>
              </a:p>
              <a:p>
                <a:pPr lvl="1">
                  <a:lnSpc>
                    <a:spcPct val="110000"/>
                  </a:lnSpc>
                </a:pPr>
                <a:endParaRPr lang="en-US" sz="2000" dirty="0"/>
              </a:p>
            </p:txBody>
          </p:sp>
        </mc:Choice>
        <mc:Fallback>
          <p:sp>
            <p:nvSpPr>
              <p:cNvPr id="3" name="Content Placeholder 2">
                <a:extLst>
                  <a:ext uri="{FF2B5EF4-FFF2-40B4-BE49-F238E27FC236}">
                    <a16:creationId xmlns:a16="http://schemas.microsoft.com/office/drawing/2014/main" id="{8EE5A3E0-FE12-CCDB-A093-DC629ED718C0}"/>
                  </a:ext>
                </a:extLst>
              </p:cNvPr>
              <p:cNvSpPr>
                <a:spLocks noGrp="1" noRot="1" noChangeAspect="1" noMove="1" noResize="1" noEditPoints="1" noAdjustHandles="1" noChangeArrowheads="1" noChangeShapeType="1" noTextEdit="1"/>
              </p:cNvSpPr>
              <p:nvPr>
                <p:ph idx="1"/>
              </p:nvPr>
            </p:nvSpPr>
            <p:spPr>
              <a:xfrm>
                <a:off x="811715" y="5503306"/>
                <a:ext cx="10255443" cy="1132258"/>
              </a:xfrm>
              <a:blipFill>
                <a:blip r:embed="rId3"/>
                <a:stretch>
                  <a:fillRect l="-865"/>
                </a:stretch>
              </a:blipFill>
            </p:spPr>
            <p:txBody>
              <a:bodyPr/>
              <a:lstStyle/>
              <a:p>
                <a:r>
                  <a:rPr lang="en-US">
                    <a:noFill/>
                  </a:rPr>
                  <a:t> </a:t>
                </a:r>
              </a:p>
            </p:txBody>
          </p:sp>
        </mc:Fallback>
      </mc:AlternateContent>
      <p:sp>
        <p:nvSpPr>
          <p:cNvPr id="10" name="Title 1">
            <a:extLst>
              <a:ext uri="{FF2B5EF4-FFF2-40B4-BE49-F238E27FC236}">
                <a16:creationId xmlns:a16="http://schemas.microsoft.com/office/drawing/2014/main" id="{13D0CC24-47C2-1A35-D8D1-3C52274BEE28}"/>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dirty="0">
                <a:solidFill>
                  <a:srgbClr val="FF0000"/>
                </a:solidFill>
              </a:rPr>
              <a:t>MAJ(1, 0, 0) = ?</a:t>
            </a:r>
            <a:endParaRPr lang="en-US" b="1" kern="1200" dirty="0">
              <a:solidFill>
                <a:srgbClr val="FF0000"/>
              </a:solidFill>
            </a:endParaRPr>
          </a:p>
        </p:txBody>
      </p:sp>
      <p:sp>
        <p:nvSpPr>
          <p:cNvPr id="11" name="Slide Number Placeholder 10">
            <a:extLst>
              <a:ext uri="{FF2B5EF4-FFF2-40B4-BE49-F238E27FC236}">
                <a16:creationId xmlns:a16="http://schemas.microsoft.com/office/drawing/2014/main" id="{3F2F32CC-2251-1053-3369-79DAD4F92DAA}"/>
              </a:ext>
            </a:extLst>
          </p:cNvPr>
          <p:cNvSpPr>
            <a:spLocks noGrp="1"/>
          </p:cNvSpPr>
          <p:nvPr>
            <p:ph type="sldNum" sz="quarter" idx="12"/>
          </p:nvPr>
        </p:nvSpPr>
        <p:spPr/>
        <p:txBody>
          <a:bodyPr/>
          <a:lstStyle/>
          <a:p>
            <a:fld id="{CC057153-B650-4DEB-B370-79DDCFDCE934}" type="slidenum">
              <a:rPr lang="en-US" smtClean="0"/>
              <a:t>49</a:t>
            </a:fld>
            <a:endParaRPr lang="en-US"/>
          </a:p>
        </p:txBody>
      </p:sp>
      <mc:AlternateContent xmlns:mc="http://schemas.openxmlformats.org/markup-compatibility/2006">
        <mc:Choice xmlns:a14="http://schemas.microsoft.com/office/drawing/2010/main" Requires="a14">
          <p:graphicFrame>
            <p:nvGraphicFramePr>
              <p:cNvPr id="2" name="Table 1">
                <a:extLst>
                  <a:ext uri="{FF2B5EF4-FFF2-40B4-BE49-F238E27FC236}">
                    <a16:creationId xmlns:a16="http://schemas.microsoft.com/office/drawing/2014/main" id="{0E438B46-8C47-EC51-540B-B46B521BC636}"/>
                  </a:ext>
                </a:extLst>
              </p:cNvPr>
              <p:cNvGraphicFramePr>
                <a:graphicFrameLocks noGrp="1"/>
              </p:cNvGraphicFramePr>
              <p:nvPr/>
            </p:nvGraphicFramePr>
            <p:xfrm>
              <a:off x="724263" y="1783080"/>
              <a:ext cx="7377746" cy="3291840"/>
            </p:xfrm>
            <a:graphic>
              <a:graphicData uri="http://schemas.openxmlformats.org/drawingml/2006/table">
                <a:tbl>
                  <a:tblPr firstRow="1" bandRow="1">
                    <a:tableStyleId>{00A15C55-8517-42AA-B614-E9B94910E393}</a:tableStyleId>
                  </a:tblPr>
                  <a:tblGrid>
                    <a:gridCol w="976946">
                      <a:extLst>
                        <a:ext uri="{9D8B030D-6E8A-4147-A177-3AD203B41FA5}">
                          <a16:colId xmlns:a16="http://schemas.microsoft.com/office/drawing/2014/main" val="1396284860"/>
                        </a:ext>
                      </a:extLst>
                    </a:gridCol>
                    <a:gridCol w="988828">
                      <a:extLst>
                        <a:ext uri="{9D8B030D-6E8A-4147-A177-3AD203B41FA5}">
                          <a16:colId xmlns:a16="http://schemas.microsoft.com/office/drawing/2014/main" val="2466899368"/>
                        </a:ext>
                      </a:extLst>
                    </a:gridCol>
                    <a:gridCol w="1137684">
                      <a:extLst>
                        <a:ext uri="{9D8B030D-6E8A-4147-A177-3AD203B41FA5}">
                          <a16:colId xmlns:a16="http://schemas.microsoft.com/office/drawing/2014/main" val="1472037275"/>
                        </a:ext>
                      </a:extLst>
                    </a:gridCol>
                    <a:gridCol w="1998921">
                      <a:extLst>
                        <a:ext uri="{9D8B030D-6E8A-4147-A177-3AD203B41FA5}">
                          <a16:colId xmlns:a16="http://schemas.microsoft.com/office/drawing/2014/main" val="2766643732"/>
                        </a:ext>
                      </a:extLst>
                    </a:gridCol>
                    <a:gridCol w="2275367">
                      <a:extLst>
                        <a:ext uri="{9D8B030D-6E8A-4147-A177-3AD203B41FA5}">
                          <a16:colId xmlns:a16="http://schemas.microsoft.com/office/drawing/2014/main" val="871773425"/>
                        </a:ext>
                      </a:extLst>
                    </a:gridCol>
                  </a:tblGrid>
                  <a:tr h="310116">
                    <a:tc>
                      <a:txBody>
                        <a:bodyPr/>
                        <a:lstStyle/>
                        <a:p>
                          <a:pPr algn="ctr"/>
                          <a:r>
                            <a:rPr lang="en-US" sz="1800" dirty="0">
                              <a:solidFill>
                                <a:schemeClr val="bg1"/>
                              </a:solidFill>
                            </a:rPr>
                            <a:t>X</a:t>
                          </a:r>
                        </a:p>
                      </a:txBody>
                      <a:tcPr/>
                    </a:tc>
                    <a:tc>
                      <a:txBody>
                        <a:bodyPr/>
                        <a:lstStyle/>
                        <a:p>
                          <a:pPr algn="ctr"/>
                          <a:r>
                            <a:rPr lang="en-US" sz="1800" dirty="0">
                              <a:solidFill>
                                <a:schemeClr val="bg1"/>
                              </a:solidFill>
                            </a:rPr>
                            <a:t>Y</a:t>
                          </a:r>
                        </a:p>
                      </a:txBody>
                      <a:tcPr/>
                    </a:tc>
                    <a:tc>
                      <a:txBody>
                        <a:bodyPr/>
                        <a:lstStyle/>
                        <a:p>
                          <a:pPr algn="ctr"/>
                          <a:r>
                            <a:rPr lang="en-US" sz="1800" dirty="0">
                              <a:solidFill>
                                <a:schemeClr val="bg1"/>
                              </a:solidFill>
                            </a:rPr>
                            <a:t>Z</a:t>
                          </a:r>
                        </a:p>
                      </a:txBody>
                      <a:tcPr/>
                    </a:tc>
                    <a:tc>
                      <a:txBody>
                        <a:bodyPr/>
                        <a:lstStyle/>
                        <a:p>
                          <a:pPr algn="ctr"/>
                          <a:r>
                            <a:rPr lang="en-US" sz="1800" dirty="0">
                              <a:solidFill>
                                <a:schemeClr val="bg1"/>
                              </a:solidFill>
                            </a:rPr>
                            <a:t>MAJ(X,Y,Z)</a:t>
                          </a:r>
                          <a:endParaRPr lang="en-US" sz="1800" dirty="0">
                            <a:solidFill>
                              <a:schemeClr val="bg1"/>
                            </a:solidFill>
                            <a:latin typeface="Neue Haas Grotesk Text Pro" panose="020B0504020202020204" pitchFamily="34" charset="77"/>
                          </a:endParaRPr>
                        </a:p>
                      </a:txBody>
                      <a:tcPr/>
                    </a:tc>
                    <a:tc>
                      <a:txBody>
                        <a:bodyPr/>
                        <a:lstStyle/>
                        <a:p>
                          <a:pPr algn="ctr"/>
                          <a:r>
                            <a:rPr lang="en-US" sz="1800" dirty="0">
                              <a:solidFill>
                                <a:schemeClr val="bg1"/>
                              </a:solidFill>
                              <a:latin typeface="Neue Haas Grotesk Text Pro" panose="020B0504020202020204" pitchFamily="34" charset="77"/>
                            </a:rPr>
                            <a:t>Maxterms</a:t>
                          </a:r>
                        </a:p>
                      </a:txBody>
                      <a:tcPr/>
                    </a:tc>
                    <a:extLst>
                      <a:ext uri="{0D108BD9-81ED-4DB2-BD59-A6C34878D82A}">
                        <a16:rowId xmlns:a16="http://schemas.microsoft.com/office/drawing/2014/main" val="2131602632"/>
                      </a:ext>
                    </a:extLst>
                  </a:tr>
                  <a:tr h="310116">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0</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p>
                      </a:txBody>
                      <a:tcPr>
                        <a:solidFill>
                          <a:srgbClr val="CEDEE6"/>
                        </a:solidFill>
                      </a:tcPr>
                    </a:tc>
                    <a:extLst>
                      <a:ext uri="{0D108BD9-81ED-4DB2-BD59-A6C34878D82A}">
                        <a16:rowId xmlns:a16="http://schemas.microsoft.com/office/drawing/2014/main" val="614114445"/>
                      </a:ext>
                    </a:extLst>
                  </a:tr>
                  <a:tr h="310116">
                    <a:tc>
                      <a:txBody>
                        <a:bodyPr/>
                        <a:lstStyle/>
                        <a:p>
                          <a:pPr algn="ctr"/>
                          <a:r>
                            <a:rPr lang="en-US" sz="1800" b="0" dirty="0">
                              <a:solidFill>
                                <a:schemeClr val="tx1"/>
                              </a:solidFill>
                            </a:rPr>
                            <a:t>0</a:t>
                          </a:r>
                        </a:p>
                      </a:txBody>
                      <a:tcPr>
                        <a:solidFill>
                          <a:srgbClr val="E8EFF3"/>
                        </a:solidFill>
                      </a:tcPr>
                    </a:tc>
                    <a:tc>
                      <a:txBody>
                        <a:bodyPr/>
                        <a:lstStyle/>
                        <a:p>
                          <a:pPr algn="ctr"/>
                          <a:r>
                            <a:rPr lang="en-US" sz="1800" b="0" dirty="0">
                              <a:solidFill>
                                <a:schemeClr val="tx1"/>
                              </a:solidFill>
                            </a:rPr>
                            <a:t>0</a:t>
                          </a:r>
                        </a:p>
                      </a:txBody>
                      <a:tcPr>
                        <a:solidFill>
                          <a:srgbClr val="E8EFF3"/>
                        </a:solidFill>
                      </a:tcPr>
                    </a:tc>
                    <a:tc>
                      <a:txBody>
                        <a:bodyPr/>
                        <a:lstStyle/>
                        <a:p>
                          <a:pPr algn="ctr"/>
                          <a:r>
                            <a:rPr lang="en-US" sz="1800" b="0" dirty="0">
                              <a:solidFill>
                                <a:schemeClr val="tx1"/>
                              </a:solidFill>
                            </a:rPr>
                            <a:t>1</a:t>
                          </a:r>
                        </a:p>
                      </a:txBody>
                      <a:tcPr>
                        <a:solidFill>
                          <a:srgbClr val="E8EFF3"/>
                        </a:solidFill>
                      </a:tcPr>
                    </a:tc>
                    <a:tc>
                      <a:txBody>
                        <a:bodyPr/>
                        <a:lstStyle/>
                        <a:p>
                          <a:pPr algn="ctr"/>
                          <a:r>
                            <a:rPr lang="en-US" sz="1800" b="0" dirty="0">
                              <a:solidFill>
                                <a:schemeClr val="tx1"/>
                              </a:solidFill>
                            </a:rPr>
                            <a:t>0</a:t>
                          </a:r>
                        </a:p>
                      </a:txBody>
                      <a:tcPr>
                        <a:solidFill>
                          <a:srgbClr val="E8EFF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1</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solidFill>
                          <a:srgbClr val="E8EFF3"/>
                        </a:solidFill>
                      </a:tcPr>
                    </a:tc>
                    <a:extLst>
                      <a:ext uri="{0D108BD9-81ED-4DB2-BD59-A6C34878D82A}">
                        <a16:rowId xmlns:a16="http://schemas.microsoft.com/office/drawing/2014/main" val="3063228719"/>
                      </a:ext>
                    </a:extLst>
                  </a:tr>
                  <a:tr h="310116">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1</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2</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solidFill>
                          <a:srgbClr val="CEDEE6"/>
                        </a:solidFill>
                      </a:tcPr>
                    </a:tc>
                    <a:extLst>
                      <a:ext uri="{0D108BD9-81ED-4DB2-BD59-A6C34878D82A}">
                        <a16:rowId xmlns:a16="http://schemas.microsoft.com/office/drawing/2014/main" val="1068365532"/>
                      </a:ext>
                    </a:extLst>
                  </a:tr>
                  <a:tr h="310116">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3</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316670216"/>
                      </a:ext>
                    </a:extLst>
                  </a:tr>
                  <a:tr h="310116">
                    <a:tc>
                      <a:txBody>
                        <a:bodyPr/>
                        <a:lstStyle/>
                        <a:p>
                          <a:pPr algn="ctr"/>
                          <a:r>
                            <a:rPr lang="en-US" sz="1800" b="0" dirty="0">
                              <a:solidFill>
                                <a:schemeClr val="tx1"/>
                              </a:solidFill>
                            </a:rPr>
                            <a:t>1</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4</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solidFill>
                          <a:srgbClr val="CEDEE6"/>
                        </a:solidFill>
                      </a:tcPr>
                    </a:tc>
                    <a:extLst>
                      <a:ext uri="{0D108BD9-81ED-4DB2-BD59-A6C34878D82A}">
                        <a16:rowId xmlns:a16="http://schemas.microsoft.com/office/drawing/2014/main" val="1472130258"/>
                      </a:ext>
                    </a:extLst>
                  </a:tr>
                  <a:tr h="310116">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5</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838910750"/>
                      </a:ext>
                    </a:extLst>
                  </a:tr>
                  <a:tr h="310116">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6</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3298726595"/>
                      </a:ext>
                    </a:extLst>
                  </a:tr>
                  <a:tr h="310116">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7</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831370525"/>
                      </a:ext>
                    </a:extLst>
                  </a:tr>
                </a:tbl>
              </a:graphicData>
            </a:graphic>
          </p:graphicFrame>
        </mc:Choice>
        <mc:Fallback>
          <p:graphicFrame>
            <p:nvGraphicFramePr>
              <p:cNvPr id="2" name="Table 1">
                <a:extLst>
                  <a:ext uri="{FF2B5EF4-FFF2-40B4-BE49-F238E27FC236}">
                    <a16:creationId xmlns:a16="http://schemas.microsoft.com/office/drawing/2014/main" id="{0E438B46-8C47-EC51-540B-B46B521BC636}"/>
                  </a:ext>
                </a:extLst>
              </p:cNvPr>
              <p:cNvGraphicFramePr>
                <a:graphicFrameLocks noGrp="1"/>
              </p:cNvGraphicFramePr>
              <p:nvPr/>
            </p:nvGraphicFramePr>
            <p:xfrm>
              <a:off x="724263" y="1783080"/>
              <a:ext cx="7377746" cy="3291840"/>
            </p:xfrm>
            <a:graphic>
              <a:graphicData uri="http://schemas.openxmlformats.org/drawingml/2006/table">
                <a:tbl>
                  <a:tblPr firstRow="1" bandRow="1">
                    <a:tableStyleId>{00A15C55-8517-42AA-B614-E9B94910E393}</a:tableStyleId>
                  </a:tblPr>
                  <a:tblGrid>
                    <a:gridCol w="976946">
                      <a:extLst>
                        <a:ext uri="{9D8B030D-6E8A-4147-A177-3AD203B41FA5}">
                          <a16:colId xmlns:a16="http://schemas.microsoft.com/office/drawing/2014/main" val="1396284860"/>
                        </a:ext>
                      </a:extLst>
                    </a:gridCol>
                    <a:gridCol w="988828">
                      <a:extLst>
                        <a:ext uri="{9D8B030D-6E8A-4147-A177-3AD203B41FA5}">
                          <a16:colId xmlns:a16="http://schemas.microsoft.com/office/drawing/2014/main" val="2466899368"/>
                        </a:ext>
                      </a:extLst>
                    </a:gridCol>
                    <a:gridCol w="1137684">
                      <a:extLst>
                        <a:ext uri="{9D8B030D-6E8A-4147-A177-3AD203B41FA5}">
                          <a16:colId xmlns:a16="http://schemas.microsoft.com/office/drawing/2014/main" val="1472037275"/>
                        </a:ext>
                      </a:extLst>
                    </a:gridCol>
                    <a:gridCol w="1998921">
                      <a:extLst>
                        <a:ext uri="{9D8B030D-6E8A-4147-A177-3AD203B41FA5}">
                          <a16:colId xmlns:a16="http://schemas.microsoft.com/office/drawing/2014/main" val="2766643732"/>
                        </a:ext>
                      </a:extLst>
                    </a:gridCol>
                    <a:gridCol w="2275367">
                      <a:extLst>
                        <a:ext uri="{9D8B030D-6E8A-4147-A177-3AD203B41FA5}">
                          <a16:colId xmlns:a16="http://schemas.microsoft.com/office/drawing/2014/main" val="871773425"/>
                        </a:ext>
                      </a:extLst>
                    </a:gridCol>
                  </a:tblGrid>
                  <a:tr h="365760">
                    <a:tc>
                      <a:txBody>
                        <a:bodyPr/>
                        <a:lstStyle/>
                        <a:p>
                          <a:pPr algn="ctr"/>
                          <a:r>
                            <a:rPr lang="en-US" sz="1800" dirty="0">
                              <a:solidFill>
                                <a:schemeClr val="bg1"/>
                              </a:solidFill>
                            </a:rPr>
                            <a:t>X</a:t>
                          </a:r>
                        </a:p>
                      </a:txBody>
                      <a:tcPr/>
                    </a:tc>
                    <a:tc>
                      <a:txBody>
                        <a:bodyPr/>
                        <a:lstStyle/>
                        <a:p>
                          <a:pPr algn="ctr"/>
                          <a:r>
                            <a:rPr lang="en-US" sz="1800" dirty="0">
                              <a:solidFill>
                                <a:schemeClr val="bg1"/>
                              </a:solidFill>
                            </a:rPr>
                            <a:t>Y</a:t>
                          </a:r>
                        </a:p>
                      </a:txBody>
                      <a:tcPr/>
                    </a:tc>
                    <a:tc>
                      <a:txBody>
                        <a:bodyPr/>
                        <a:lstStyle/>
                        <a:p>
                          <a:pPr algn="ctr"/>
                          <a:r>
                            <a:rPr lang="en-US" sz="1800" dirty="0">
                              <a:solidFill>
                                <a:schemeClr val="bg1"/>
                              </a:solidFill>
                            </a:rPr>
                            <a:t>Z</a:t>
                          </a:r>
                        </a:p>
                      </a:txBody>
                      <a:tcPr/>
                    </a:tc>
                    <a:tc>
                      <a:txBody>
                        <a:bodyPr/>
                        <a:lstStyle/>
                        <a:p>
                          <a:pPr algn="ctr"/>
                          <a:r>
                            <a:rPr lang="en-US" sz="1800" dirty="0">
                              <a:solidFill>
                                <a:schemeClr val="bg1"/>
                              </a:solidFill>
                            </a:rPr>
                            <a:t>MAJ(X,Y,Z)</a:t>
                          </a:r>
                          <a:endParaRPr lang="en-US" sz="1800" dirty="0">
                            <a:solidFill>
                              <a:schemeClr val="bg1"/>
                            </a:solidFill>
                            <a:latin typeface="Neue Haas Grotesk Text Pro" panose="020B0504020202020204" pitchFamily="34" charset="77"/>
                          </a:endParaRPr>
                        </a:p>
                      </a:txBody>
                      <a:tcPr/>
                    </a:tc>
                    <a:tc>
                      <a:txBody>
                        <a:bodyPr/>
                        <a:lstStyle/>
                        <a:p>
                          <a:pPr algn="ctr"/>
                          <a:r>
                            <a:rPr lang="en-US" sz="1800" dirty="0">
                              <a:solidFill>
                                <a:schemeClr val="bg1"/>
                              </a:solidFill>
                              <a:latin typeface="Neue Haas Grotesk Text Pro" panose="020B0504020202020204" pitchFamily="34" charset="77"/>
                            </a:rPr>
                            <a:t>Maxterms</a:t>
                          </a:r>
                        </a:p>
                      </a:txBody>
                      <a:tcPr/>
                    </a:tc>
                    <a:extLst>
                      <a:ext uri="{0D108BD9-81ED-4DB2-BD59-A6C34878D82A}">
                        <a16:rowId xmlns:a16="http://schemas.microsoft.com/office/drawing/2014/main" val="2131602632"/>
                      </a:ext>
                    </a:extLst>
                  </a:tr>
                  <a:tr h="365760">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endParaRPr lang="en-US"/>
                        </a:p>
                      </a:txBody>
                      <a:tcPr>
                        <a:blipFill>
                          <a:blip r:embed="rId4"/>
                          <a:stretch>
                            <a:fillRect l="-225140" t="-106897" r="-1676" b="-720690"/>
                          </a:stretch>
                        </a:blipFill>
                      </a:tcPr>
                    </a:tc>
                    <a:extLst>
                      <a:ext uri="{0D108BD9-81ED-4DB2-BD59-A6C34878D82A}">
                        <a16:rowId xmlns:a16="http://schemas.microsoft.com/office/drawing/2014/main" val="614114445"/>
                      </a:ext>
                    </a:extLst>
                  </a:tr>
                  <a:tr h="365760">
                    <a:tc>
                      <a:txBody>
                        <a:bodyPr/>
                        <a:lstStyle/>
                        <a:p>
                          <a:pPr algn="ctr"/>
                          <a:r>
                            <a:rPr lang="en-US" sz="1800" b="0" dirty="0">
                              <a:solidFill>
                                <a:schemeClr val="tx1"/>
                              </a:solidFill>
                            </a:rPr>
                            <a:t>0</a:t>
                          </a:r>
                        </a:p>
                      </a:txBody>
                      <a:tcPr>
                        <a:solidFill>
                          <a:srgbClr val="E8EFF3"/>
                        </a:solidFill>
                      </a:tcPr>
                    </a:tc>
                    <a:tc>
                      <a:txBody>
                        <a:bodyPr/>
                        <a:lstStyle/>
                        <a:p>
                          <a:pPr algn="ctr"/>
                          <a:r>
                            <a:rPr lang="en-US" sz="1800" b="0" dirty="0">
                              <a:solidFill>
                                <a:schemeClr val="tx1"/>
                              </a:solidFill>
                            </a:rPr>
                            <a:t>0</a:t>
                          </a:r>
                        </a:p>
                      </a:txBody>
                      <a:tcPr>
                        <a:solidFill>
                          <a:srgbClr val="E8EFF3"/>
                        </a:solidFill>
                      </a:tcPr>
                    </a:tc>
                    <a:tc>
                      <a:txBody>
                        <a:bodyPr/>
                        <a:lstStyle/>
                        <a:p>
                          <a:pPr algn="ctr"/>
                          <a:r>
                            <a:rPr lang="en-US" sz="1800" b="0" dirty="0">
                              <a:solidFill>
                                <a:schemeClr val="tx1"/>
                              </a:solidFill>
                            </a:rPr>
                            <a:t>1</a:t>
                          </a:r>
                        </a:p>
                      </a:txBody>
                      <a:tcPr>
                        <a:solidFill>
                          <a:srgbClr val="E8EFF3"/>
                        </a:solidFill>
                      </a:tcPr>
                    </a:tc>
                    <a:tc>
                      <a:txBody>
                        <a:bodyPr/>
                        <a:lstStyle/>
                        <a:p>
                          <a:pPr algn="ctr"/>
                          <a:r>
                            <a:rPr lang="en-US" sz="1800" b="0" dirty="0">
                              <a:solidFill>
                                <a:schemeClr val="tx1"/>
                              </a:solidFill>
                            </a:rPr>
                            <a:t>0</a:t>
                          </a:r>
                        </a:p>
                      </a:txBody>
                      <a:tcPr>
                        <a:solidFill>
                          <a:srgbClr val="E8EFF3"/>
                        </a:solidFill>
                      </a:tcPr>
                    </a:tc>
                    <a:tc>
                      <a:txBody>
                        <a:bodyPr/>
                        <a:lstStyle/>
                        <a:p>
                          <a:endParaRPr lang="en-US"/>
                        </a:p>
                      </a:txBody>
                      <a:tcPr>
                        <a:blipFill>
                          <a:blip r:embed="rId4"/>
                          <a:stretch>
                            <a:fillRect l="-225140" t="-206897" r="-1676" b="-620690"/>
                          </a:stretch>
                        </a:blipFill>
                      </a:tcPr>
                    </a:tc>
                    <a:extLst>
                      <a:ext uri="{0D108BD9-81ED-4DB2-BD59-A6C34878D82A}">
                        <a16:rowId xmlns:a16="http://schemas.microsoft.com/office/drawing/2014/main" val="3063228719"/>
                      </a:ext>
                    </a:extLst>
                  </a:tr>
                  <a:tr h="365760">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1</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endParaRPr lang="en-US"/>
                        </a:p>
                      </a:txBody>
                      <a:tcPr>
                        <a:blipFill>
                          <a:blip r:embed="rId4"/>
                          <a:stretch>
                            <a:fillRect l="-225140" t="-306897" r="-1676" b="-520690"/>
                          </a:stretch>
                        </a:blipFill>
                      </a:tcPr>
                    </a:tc>
                    <a:extLst>
                      <a:ext uri="{0D108BD9-81ED-4DB2-BD59-A6C34878D82A}">
                        <a16:rowId xmlns:a16="http://schemas.microsoft.com/office/drawing/2014/main" val="1068365532"/>
                      </a:ext>
                    </a:extLst>
                  </a:tr>
                  <a:tr h="365760">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endParaRPr lang="en-US"/>
                        </a:p>
                      </a:txBody>
                      <a:tcPr>
                        <a:blipFill>
                          <a:blip r:embed="rId4"/>
                          <a:stretch>
                            <a:fillRect l="-225140" t="-421429" r="-1676" b="-439286"/>
                          </a:stretch>
                        </a:blipFill>
                      </a:tcPr>
                    </a:tc>
                    <a:extLst>
                      <a:ext uri="{0D108BD9-81ED-4DB2-BD59-A6C34878D82A}">
                        <a16:rowId xmlns:a16="http://schemas.microsoft.com/office/drawing/2014/main" val="1316670216"/>
                      </a:ext>
                    </a:extLst>
                  </a:tr>
                  <a:tr h="365760">
                    <a:tc>
                      <a:txBody>
                        <a:bodyPr/>
                        <a:lstStyle/>
                        <a:p>
                          <a:pPr algn="ctr"/>
                          <a:r>
                            <a:rPr lang="en-US" sz="1800" b="0" dirty="0">
                              <a:solidFill>
                                <a:schemeClr val="tx1"/>
                              </a:solidFill>
                            </a:rPr>
                            <a:t>1</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endParaRPr lang="en-US"/>
                        </a:p>
                      </a:txBody>
                      <a:tcPr>
                        <a:blipFill>
                          <a:blip r:embed="rId4"/>
                          <a:stretch>
                            <a:fillRect l="-225140" t="-503448" r="-1676" b="-324138"/>
                          </a:stretch>
                        </a:blipFill>
                      </a:tcPr>
                    </a:tc>
                    <a:extLst>
                      <a:ext uri="{0D108BD9-81ED-4DB2-BD59-A6C34878D82A}">
                        <a16:rowId xmlns:a16="http://schemas.microsoft.com/office/drawing/2014/main" val="1472130258"/>
                      </a:ext>
                    </a:extLst>
                  </a:tr>
                  <a:tr h="365760">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endParaRPr lang="en-US"/>
                        </a:p>
                      </a:txBody>
                      <a:tcPr>
                        <a:blipFill>
                          <a:blip r:embed="rId4"/>
                          <a:stretch>
                            <a:fillRect l="-225140" t="-603448" r="-1676" b="-224138"/>
                          </a:stretch>
                        </a:blipFill>
                      </a:tcPr>
                    </a:tc>
                    <a:extLst>
                      <a:ext uri="{0D108BD9-81ED-4DB2-BD59-A6C34878D82A}">
                        <a16:rowId xmlns:a16="http://schemas.microsoft.com/office/drawing/2014/main" val="1838910750"/>
                      </a:ext>
                    </a:extLst>
                  </a:tr>
                  <a:tr h="365760">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endParaRPr lang="en-US"/>
                        </a:p>
                      </a:txBody>
                      <a:tcPr>
                        <a:blipFill>
                          <a:blip r:embed="rId4"/>
                          <a:stretch>
                            <a:fillRect l="-225140" t="-703448" r="-1676" b="-124138"/>
                          </a:stretch>
                        </a:blipFill>
                      </a:tcPr>
                    </a:tc>
                    <a:extLst>
                      <a:ext uri="{0D108BD9-81ED-4DB2-BD59-A6C34878D82A}">
                        <a16:rowId xmlns:a16="http://schemas.microsoft.com/office/drawing/2014/main" val="3298726595"/>
                      </a:ext>
                    </a:extLst>
                  </a:tr>
                  <a:tr h="365760">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endParaRPr lang="en-US"/>
                        </a:p>
                      </a:txBody>
                      <a:tcPr>
                        <a:blipFill>
                          <a:blip r:embed="rId4"/>
                          <a:stretch>
                            <a:fillRect l="-225140" t="-803448" r="-1676" b="-24138"/>
                          </a:stretch>
                        </a:blipFill>
                      </a:tcPr>
                    </a:tc>
                    <a:extLst>
                      <a:ext uri="{0D108BD9-81ED-4DB2-BD59-A6C34878D82A}">
                        <a16:rowId xmlns:a16="http://schemas.microsoft.com/office/drawing/2014/main" val="831370525"/>
                      </a:ext>
                    </a:extLst>
                  </a:tr>
                </a:tbl>
              </a:graphicData>
            </a:graphic>
          </p:graphicFrame>
        </mc:Fallback>
      </mc:AlternateContent>
    </p:spTree>
    <p:extLst>
      <p:ext uri="{BB962C8B-B14F-4D97-AF65-F5344CB8AC3E}">
        <p14:creationId xmlns:p14="http://schemas.microsoft.com/office/powerpoint/2010/main" val="588749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62FA9-FE85-4856-57DE-8EE8EA3D87DC}"/>
              </a:ext>
            </a:extLst>
          </p:cNvPr>
          <p:cNvSpPr>
            <a:spLocks noGrp="1"/>
          </p:cNvSpPr>
          <p:nvPr>
            <p:ph type="title"/>
          </p:nvPr>
        </p:nvSpPr>
        <p:spPr/>
        <p:txBody>
          <a:bodyPr/>
          <a:lstStyle/>
          <a:p>
            <a:r>
              <a:rPr lang="en-US" dirty="0"/>
              <a:t>Why are they called Booleans?</a:t>
            </a:r>
          </a:p>
        </p:txBody>
      </p:sp>
      <p:sp>
        <p:nvSpPr>
          <p:cNvPr id="3" name="Content Placeholder 2">
            <a:extLst>
              <a:ext uri="{FF2B5EF4-FFF2-40B4-BE49-F238E27FC236}">
                <a16:creationId xmlns:a16="http://schemas.microsoft.com/office/drawing/2014/main" id="{0EB1E86D-F7E2-BAE3-7E6D-55702CC61335}"/>
              </a:ext>
            </a:extLst>
          </p:cNvPr>
          <p:cNvSpPr>
            <a:spLocks noGrp="1"/>
          </p:cNvSpPr>
          <p:nvPr>
            <p:ph idx="1"/>
          </p:nvPr>
        </p:nvSpPr>
        <p:spPr>
          <a:xfrm>
            <a:off x="612648" y="1715532"/>
            <a:ext cx="8961768" cy="4593828"/>
          </a:xfrm>
        </p:spPr>
        <p:txBody>
          <a:bodyPr/>
          <a:lstStyle/>
          <a:p>
            <a:endParaRPr lang="en-US" dirty="0"/>
          </a:p>
        </p:txBody>
      </p:sp>
      <p:sp>
        <p:nvSpPr>
          <p:cNvPr id="4" name="Slide Number Placeholder 3">
            <a:extLst>
              <a:ext uri="{FF2B5EF4-FFF2-40B4-BE49-F238E27FC236}">
                <a16:creationId xmlns:a16="http://schemas.microsoft.com/office/drawing/2014/main" id="{62619C0F-2896-395D-CA65-84FBACB9F9D7}"/>
              </a:ext>
            </a:extLst>
          </p:cNvPr>
          <p:cNvSpPr>
            <a:spLocks noGrp="1"/>
          </p:cNvSpPr>
          <p:nvPr>
            <p:ph type="sldNum" sz="quarter" idx="12"/>
          </p:nvPr>
        </p:nvSpPr>
        <p:spPr/>
        <p:txBody>
          <a:bodyPr/>
          <a:lstStyle/>
          <a:p>
            <a:fld id="{CC057153-B650-4DEB-B370-79DDCFDCE934}" type="slidenum">
              <a:rPr lang="en-US" smtClean="0"/>
              <a:t>5</a:t>
            </a:fld>
            <a:endParaRPr lang="en-US"/>
          </a:p>
        </p:txBody>
      </p:sp>
    </p:spTree>
    <p:extLst>
      <p:ext uri="{BB962C8B-B14F-4D97-AF65-F5344CB8AC3E}">
        <p14:creationId xmlns:p14="http://schemas.microsoft.com/office/powerpoint/2010/main" val="38432139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072B6-1CBB-7414-31EF-5840FF2539AD}"/>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920531CA-26F2-0F8C-0585-B15E30D2CDC5}"/>
                  </a:ext>
                </a:extLst>
              </p:cNvPr>
              <p:cNvSpPr>
                <a:spLocks noGrp="1"/>
              </p:cNvSpPr>
              <p:nvPr>
                <p:ph idx="1"/>
              </p:nvPr>
            </p:nvSpPr>
            <p:spPr>
              <a:xfrm>
                <a:off x="811715" y="5503306"/>
                <a:ext cx="10255443" cy="1132258"/>
              </a:xfrm>
            </p:spPr>
            <p:txBody>
              <a:bodyPr vert="horz" lIns="91440" tIns="45720" rIns="91440" bIns="45720" rtlCol="0">
                <a:noAutofit/>
              </a:bodyPr>
              <a:lstStyle/>
              <a:p>
                <a:pPr marL="0" indent="0">
                  <a:lnSpc>
                    <a:spcPct val="110000"/>
                  </a:lnSpc>
                  <a:buNone/>
                </a:pPr>
                <a:br>
                  <a:rPr lang="en-US" sz="2400" dirty="0"/>
                </a:br>
                <a:r>
                  <a:rPr lang="en-US" sz="2400" dirty="0"/>
                  <a:t>MAJ(X, Y, Z) </a:t>
                </a:r>
                <a14:m>
                  <m:oMath xmlns:m="http://schemas.openxmlformats.org/officeDocument/2006/math">
                    <m:r>
                      <m:rPr>
                        <m:nor/>
                      </m:rPr>
                      <a:rPr lang="en-US" sz="2400" b="0" i="0" dirty="0" smtClean="0">
                        <a:latin typeface="Cambria Math" panose="02040503050406030204" pitchFamily="18" charset="0"/>
                      </a:rPr>
                      <m:t>= </m:t>
                    </m:r>
                  </m:oMath>
                </a14:m>
                <a:r>
                  <a:rPr lang="en-US" sz="2400" dirty="0"/>
                  <a:t>(</a:t>
                </a:r>
                <a:r>
                  <a:rPr lang="en-US" sz="2400" b="1" dirty="0">
                    <a:solidFill>
                      <a:srgbClr val="0089E5"/>
                    </a:solidFill>
                  </a:rPr>
                  <a:t>X</a:t>
                </a:r>
                <a:r>
                  <a:rPr lang="en-US" sz="2400" dirty="0"/>
                  <a:t> ∨ Y ∨ Z) ∧ (</a:t>
                </a:r>
                <a:r>
                  <a:rPr lang="en-US" sz="2400" b="1" dirty="0">
                    <a:solidFill>
                      <a:srgbClr val="00B0F0"/>
                    </a:solidFill>
                  </a:rPr>
                  <a:t>X</a:t>
                </a:r>
                <a:r>
                  <a:rPr lang="en-US" sz="2400" dirty="0"/>
                  <a:t> ∨ Y ∨ </a:t>
                </a:r>
                <a:r>
                  <a:rPr lang="en-US" sz="2400" b="1" dirty="0">
                    <a:solidFill>
                      <a:srgbClr val="00B0F0"/>
                    </a:solidFill>
                  </a:rPr>
                  <a:t>¬Z</a:t>
                </a:r>
                <a:r>
                  <a:rPr lang="en-US" sz="2400" dirty="0"/>
                  <a:t>) ∧ (</a:t>
                </a:r>
                <a:r>
                  <a:rPr lang="en-US" sz="2400" b="1" dirty="0">
                    <a:solidFill>
                      <a:srgbClr val="00B0F0"/>
                    </a:solidFill>
                  </a:rPr>
                  <a:t>X</a:t>
                </a:r>
                <a:r>
                  <a:rPr lang="en-US" sz="2400" dirty="0"/>
                  <a:t> ∨ </a:t>
                </a:r>
                <a:r>
                  <a:rPr lang="en-US" sz="2400" b="1" dirty="0">
                    <a:solidFill>
                      <a:srgbClr val="00B0F0"/>
                    </a:solidFill>
                  </a:rPr>
                  <a:t>¬Y</a:t>
                </a:r>
                <a:r>
                  <a:rPr lang="en-US" sz="2400" dirty="0"/>
                  <a:t> ∨ Z) ∧ (¬X ∨ Y ∨ Z)</a:t>
                </a:r>
              </a:p>
              <a:p>
                <a:pPr lvl="1">
                  <a:lnSpc>
                    <a:spcPct val="110000"/>
                  </a:lnSpc>
                </a:pPr>
                <a:endParaRPr lang="en-US" sz="2000" dirty="0"/>
              </a:p>
            </p:txBody>
          </p:sp>
        </mc:Choice>
        <mc:Fallback>
          <p:sp>
            <p:nvSpPr>
              <p:cNvPr id="3" name="Content Placeholder 2">
                <a:extLst>
                  <a:ext uri="{FF2B5EF4-FFF2-40B4-BE49-F238E27FC236}">
                    <a16:creationId xmlns:a16="http://schemas.microsoft.com/office/drawing/2014/main" id="{920531CA-26F2-0F8C-0585-B15E30D2CDC5}"/>
                  </a:ext>
                </a:extLst>
              </p:cNvPr>
              <p:cNvSpPr>
                <a:spLocks noGrp="1" noRot="1" noChangeAspect="1" noMove="1" noResize="1" noEditPoints="1" noAdjustHandles="1" noChangeArrowheads="1" noChangeShapeType="1" noTextEdit="1"/>
              </p:cNvSpPr>
              <p:nvPr>
                <p:ph idx="1"/>
              </p:nvPr>
            </p:nvSpPr>
            <p:spPr>
              <a:xfrm>
                <a:off x="811715" y="5503306"/>
                <a:ext cx="10255443" cy="1132258"/>
              </a:xfrm>
              <a:blipFill>
                <a:blip r:embed="rId3"/>
                <a:stretch>
                  <a:fillRect l="-865"/>
                </a:stretch>
              </a:blipFill>
            </p:spPr>
            <p:txBody>
              <a:bodyPr/>
              <a:lstStyle/>
              <a:p>
                <a:r>
                  <a:rPr lang="en-US">
                    <a:noFill/>
                  </a:rPr>
                  <a:t> </a:t>
                </a:r>
              </a:p>
            </p:txBody>
          </p:sp>
        </mc:Fallback>
      </mc:AlternateContent>
      <p:sp>
        <p:nvSpPr>
          <p:cNvPr id="10" name="Title 1">
            <a:extLst>
              <a:ext uri="{FF2B5EF4-FFF2-40B4-BE49-F238E27FC236}">
                <a16:creationId xmlns:a16="http://schemas.microsoft.com/office/drawing/2014/main" id="{1A302E5B-5FE4-25C5-7753-58CDD786EBB4}"/>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dirty="0">
                <a:solidFill>
                  <a:srgbClr val="FF0000"/>
                </a:solidFill>
              </a:rPr>
              <a:t>MAJ(1, 0, 0) = ?</a:t>
            </a:r>
            <a:endParaRPr lang="en-US" b="1" kern="1200" dirty="0">
              <a:solidFill>
                <a:srgbClr val="FF0000"/>
              </a:solidFill>
            </a:endParaRPr>
          </a:p>
        </p:txBody>
      </p:sp>
      <p:sp>
        <p:nvSpPr>
          <p:cNvPr id="11" name="Slide Number Placeholder 10">
            <a:extLst>
              <a:ext uri="{FF2B5EF4-FFF2-40B4-BE49-F238E27FC236}">
                <a16:creationId xmlns:a16="http://schemas.microsoft.com/office/drawing/2014/main" id="{F68AEF6E-4244-F13A-EEB4-566CB3A39833}"/>
              </a:ext>
            </a:extLst>
          </p:cNvPr>
          <p:cNvSpPr>
            <a:spLocks noGrp="1"/>
          </p:cNvSpPr>
          <p:nvPr>
            <p:ph type="sldNum" sz="quarter" idx="12"/>
          </p:nvPr>
        </p:nvSpPr>
        <p:spPr/>
        <p:txBody>
          <a:bodyPr/>
          <a:lstStyle/>
          <a:p>
            <a:fld id="{CC057153-B650-4DEB-B370-79DDCFDCE934}" type="slidenum">
              <a:rPr lang="en-US" smtClean="0"/>
              <a:t>50</a:t>
            </a:fld>
            <a:endParaRPr lang="en-US"/>
          </a:p>
        </p:txBody>
      </p:sp>
      <mc:AlternateContent xmlns:mc="http://schemas.openxmlformats.org/markup-compatibility/2006">
        <mc:Choice xmlns:a14="http://schemas.microsoft.com/office/drawing/2010/main" Requires="a14">
          <p:graphicFrame>
            <p:nvGraphicFramePr>
              <p:cNvPr id="2" name="Table 1">
                <a:extLst>
                  <a:ext uri="{FF2B5EF4-FFF2-40B4-BE49-F238E27FC236}">
                    <a16:creationId xmlns:a16="http://schemas.microsoft.com/office/drawing/2014/main" id="{C0DDE15B-4D2C-516F-3FCC-1CB12D43B577}"/>
                  </a:ext>
                </a:extLst>
              </p:cNvPr>
              <p:cNvGraphicFramePr>
                <a:graphicFrameLocks noGrp="1"/>
              </p:cNvGraphicFramePr>
              <p:nvPr>
                <p:extLst>
                  <p:ext uri="{D42A27DB-BD31-4B8C-83A1-F6EECF244321}">
                    <p14:modId xmlns:p14="http://schemas.microsoft.com/office/powerpoint/2010/main" val="18859823"/>
                  </p:ext>
                </p:extLst>
              </p:nvPr>
            </p:nvGraphicFramePr>
            <p:xfrm>
              <a:off x="724263" y="1783080"/>
              <a:ext cx="7377746" cy="3291840"/>
            </p:xfrm>
            <a:graphic>
              <a:graphicData uri="http://schemas.openxmlformats.org/drawingml/2006/table">
                <a:tbl>
                  <a:tblPr firstRow="1" bandRow="1">
                    <a:tableStyleId>{00A15C55-8517-42AA-B614-E9B94910E393}</a:tableStyleId>
                  </a:tblPr>
                  <a:tblGrid>
                    <a:gridCol w="976946">
                      <a:extLst>
                        <a:ext uri="{9D8B030D-6E8A-4147-A177-3AD203B41FA5}">
                          <a16:colId xmlns:a16="http://schemas.microsoft.com/office/drawing/2014/main" val="1396284860"/>
                        </a:ext>
                      </a:extLst>
                    </a:gridCol>
                    <a:gridCol w="988828">
                      <a:extLst>
                        <a:ext uri="{9D8B030D-6E8A-4147-A177-3AD203B41FA5}">
                          <a16:colId xmlns:a16="http://schemas.microsoft.com/office/drawing/2014/main" val="2466899368"/>
                        </a:ext>
                      </a:extLst>
                    </a:gridCol>
                    <a:gridCol w="1137684">
                      <a:extLst>
                        <a:ext uri="{9D8B030D-6E8A-4147-A177-3AD203B41FA5}">
                          <a16:colId xmlns:a16="http://schemas.microsoft.com/office/drawing/2014/main" val="1472037275"/>
                        </a:ext>
                      </a:extLst>
                    </a:gridCol>
                    <a:gridCol w="1998921">
                      <a:extLst>
                        <a:ext uri="{9D8B030D-6E8A-4147-A177-3AD203B41FA5}">
                          <a16:colId xmlns:a16="http://schemas.microsoft.com/office/drawing/2014/main" val="2766643732"/>
                        </a:ext>
                      </a:extLst>
                    </a:gridCol>
                    <a:gridCol w="2275367">
                      <a:extLst>
                        <a:ext uri="{9D8B030D-6E8A-4147-A177-3AD203B41FA5}">
                          <a16:colId xmlns:a16="http://schemas.microsoft.com/office/drawing/2014/main" val="871773425"/>
                        </a:ext>
                      </a:extLst>
                    </a:gridCol>
                  </a:tblGrid>
                  <a:tr h="310116">
                    <a:tc>
                      <a:txBody>
                        <a:bodyPr/>
                        <a:lstStyle/>
                        <a:p>
                          <a:pPr algn="ctr"/>
                          <a:r>
                            <a:rPr lang="en-US" sz="1800" dirty="0">
                              <a:solidFill>
                                <a:schemeClr val="bg1"/>
                              </a:solidFill>
                            </a:rPr>
                            <a:t>X</a:t>
                          </a:r>
                        </a:p>
                      </a:txBody>
                      <a:tcPr/>
                    </a:tc>
                    <a:tc>
                      <a:txBody>
                        <a:bodyPr/>
                        <a:lstStyle/>
                        <a:p>
                          <a:pPr algn="ctr"/>
                          <a:r>
                            <a:rPr lang="en-US" sz="1800" dirty="0">
                              <a:solidFill>
                                <a:schemeClr val="bg1"/>
                              </a:solidFill>
                            </a:rPr>
                            <a:t>Y</a:t>
                          </a:r>
                        </a:p>
                      </a:txBody>
                      <a:tcPr/>
                    </a:tc>
                    <a:tc>
                      <a:txBody>
                        <a:bodyPr/>
                        <a:lstStyle/>
                        <a:p>
                          <a:pPr algn="ctr"/>
                          <a:r>
                            <a:rPr lang="en-US" sz="1800" dirty="0">
                              <a:solidFill>
                                <a:schemeClr val="bg1"/>
                              </a:solidFill>
                            </a:rPr>
                            <a:t>Z</a:t>
                          </a:r>
                        </a:p>
                      </a:txBody>
                      <a:tcPr/>
                    </a:tc>
                    <a:tc>
                      <a:txBody>
                        <a:bodyPr/>
                        <a:lstStyle/>
                        <a:p>
                          <a:pPr algn="ctr"/>
                          <a:r>
                            <a:rPr lang="en-US" sz="1800" dirty="0">
                              <a:solidFill>
                                <a:schemeClr val="bg1"/>
                              </a:solidFill>
                            </a:rPr>
                            <a:t>MAJ(X,Y,Z)</a:t>
                          </a:r>
                          <a:endParaRPr lang="en-US" sz="1800" dirty="0">
                            <a:solidFill>
                              <a:schemeClr val="bg1"/>
                            </a:solidFill>
                            <a:latin typeface="Neue Haas Grotesk Text Pro" panose="020B0504020202020204" pitchFamily="34" charset="77"/>
                          </a:endParaRPr>
                        </a:p>
                      </a:txBody>
                      <a:tcPr/>
                    </a:tc>
                    <a:tc>
                      <a:txBody>
                        <a:bodyPr/>
                        <a:lstStyle/>
                        <a:p>
                          <a:pPr algn="ctr"/>
                          <a:r>
                            <a:rPr lang="en-US" sz="1800" dirty="0">
                              <a:solidFill>
                                <a:schemeClr val="bg1"/>
                              </a:solidFill>
                              <a:latin typeface="Neue Haas Grotesk Text Pro" panose="020B0504020202020204" pitchFamily="34" charset="77"/>
                            </a:rPr>
                            <a:t>Maxterms</a:t>
                          </a:r>
                        </a:p>
                      </a:txBody>
                      <a:tcPr/>
                    </a:tc>
                    <a:extLst>
                      <a:ext uri="{0D108BD9-81ED-4DB2-BD59-A6C34878D82A}">
                        <a16:rowId xmlns:a16="http://schemas.microsoft.com/office/drawing/2014/main" val="2131602632"/>
                      </a:ext>
                    </a:extLst>
                  </a:tr>
                  <a:tr h="310116">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0</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p>
                      </a:txBody>
                      <a:tcPr>
                        <a:solidFill>
                          <a:srgbClr val="CEDEE6"/>
                        </a:solidFill>
                      </a:tcPr>
                    </a:tc>
                    <a:extLst>
                      <a:ext uri="{0D108BD9-81ED-4DB2-BD59-A6C34878D82A}">
                        <a16:rowId xmlns:a16="http://schemas.microsoft.com/office/drawing/2014/main" val="614114445"/>
                      </a:ext>
                    </a:extLst>
                  </a:tr>
                  <a:tr h="310116">
                    <a:tc>
                      <a:txBody>
                        <a:bodyPr/>
                        <a:lstStyle/>
                        <a:p>
                          <a:pPr algn="ctr"/>
                          <a:r>
                            <a:rPr lang="en-US" sz="1800" b="0" dirty="0">
                              <a:solidFill>
                                <a:schemeClr val="tx1"/>
                              </a:solidFill>
                            </a:rPr>
                            <a:t>0</a:t>
                          </a:r>
                        </a:p>
                      </a:txBody>
                      <a:tcPr>
                        <a:solidFill>
                          <a:srgbClr val="E8EFF3"/>
                        </a:solidFill>
                      </a:tcPr>
                    </a:tc>
                    <a:tc>
                      <a:txBody>
                        <a:bodyPr/>
                        <a:lstStyle/>
                        <a:p>
                          <a:pPr algn="ctr"/>
                          <a:r>
                            <a:rPr lang="en-US" sz="1800" b="0" dirty="0">
                              <a:solidFill>
                                <a:schemeClr val="tx1"/>
                              </a:solidFill>
                            </a:rPr>
                            <a:t>0</a:t>
                          </a:r>
                        </a:p>
                      </a:txBody>
                      <a:tcPr>
                        <a:solidFill>
                          <a:srgbClr val="E8EFF3"/>
                        </a:solidFill>
                      </a:tcPr>
                    </a:tc>
                    <a:tc>
                      <a:txBody>
                        <a:bodyPr/>
                        <a:lstStyle/>
                        <a:p>
                          <a:pPr algn="ctr"/>
                          <a:r>
                            <a:rPr lang="en-US" sz="1800" b="0" dirty="0">
                              <a:solidFill>
                                <a:schemeClr val="tx1"/>
                              </a:solidFill>
                            </a:rPr>
                            <a:t>1</a:t>
                          </a:r>
                        </a:p>
                      </a:txBody>
                      <a:tcPr>
                        <a:solidFill>
                          <a:srgbClr val="E8EFF3"/>
                        </a:solidFill>
                      </a:tcPr>
                    </a:tc>
                    <a:tc>
                      <a:txBody>
                        <a:bodyPr/>
                        <a:lstStyle/>
                        <a:p>
                          <a:pPr algn="ctr"/>
                          <a:r>
                            <a:rPr lang="en-US" sz="1800" b="0" dirty="0">
                              <a:solidFill>
                                <a:schemeClr val="tx1"/>
                              </a:solidFill>
                            </a:rPr>
                            <a:t>0</a:t>
                          </a:r>
                        </a:p>
                      </a:txBody>
                      <a:tcPr>
                        <a:solidFill>
                          <a:srgbClr val="E8EFF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1</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solidFill>
                          <a:srgbClr val="E8EFF3"/>
                        </a:solidFill>
                      </a:tcPr>
                    </a:tc>
                    <a:extLst>
                      <a:ext uri="{0D108BD9-81ED-4DB2-BD59-A6C34878D82A}">
                        <a16:rowId xmlns:a16="http://schemas.microsoft.com/office/drawing/2014/main" val="3063228719"/>
                      </a:ext>
                    </a:extLst>
                  </a:tr>
                  <a:tr h="310116">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1</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2</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solidFill>
                          <a:srgbClr val="CEDEE6"/>
                        </a:solidFill>
                      </a:tcPr>
                    </a:tc>
                    <a:extLst>
                      <a:ext uri="{0D108BD9-81ED-4DB2-BD59-A6C34878D82A}">
                        <a16:rowId xmlns:a16="http://schemas.microsoft.com/office/drawing/2014/main" val="1068365532"/>
                      </a:ext>
                    </a:extLst>
                  </a:tr>
                  <a:tr h="310116">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3</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316670216"/>
                      </a:ext>
                    </a:extLst>
                  </a:tr>
                  <a:tr h="310116">
                    <a:tc>
                      <a:txBody>
                        <a:bodyPr/>
                        <a:lstStyle/>
                        <a:p>
                          <a:pPr algn="ctr"/>
                          <a:r>
                            <a:rPr lang="en-US" sz="1800" b="0" dirty="0">
                              <a:solidFill>
                                <a:schemeClr val="tx1"/>
                              </a:solidFill>
                            </a:rPr>
                            <a:t>1</a:t>
                          </a:r>
                        </a:p>
                      </a:txBody>
                      <a:tcPr>
                        <a:solidFill>
                          <a:schemeClr val="accent6">
                            <a:lumMod val="60000"/>
                            <a:lumOff val="40000"/>
                          </a:schemeClr>
                        </a:solidFill>
                      </a:tcPr>
                    </a:tc>
                    <a:tc>
                      <a:txBody>
                        <a:bodyPr/>
                        <a:lstStyle/>
                        <a:p>
                          <a:pPr algn="ctr"/>
                          <a:r>
                            <a:rPr lang="en-US" sz="1800" b="0" dirty="0">
                              <a:solidFill>
                                <a:schemeClr val="tx1"/>
                              </a:solidFill>
                            </a:rPr>
                            <a:t>0</a:t>
                          </a:r>
                        </a:p>
                      </a:txBody>
                      <a:tcPr>
                        <a:solidFill>
                          <a:schemeClr val="accent6">
                            <a:lumMod val="60000"/>
                            <a:lumOff val="40000"/>
                          </a:schemeClr>
                        </a:solidFill>
                      </a:tcPr>
                    </a:tc>
                    <a:tc>
                      <a:txBody>
                        <a:bodyPr/>
                        <a:lstStyle/>
                        <a:p>
                          <a:pPr algn="ctr"/>
                          <a:r>
                            <a:rPr lang="en-US" sz="1800" b="0" dirty="0">
                              <a:solidFill>
                                <a:schemeClr val="tx1"/>
                              </a:solidFill>
                            </a:rPr>
                            <a:t>0</a:t>
                          </a:r>
                        </a:p>
                      </a:txBody>
                      <a:tcPr>
                        <a:solidFill>
                          <a:schemeClr val="accent6">
                            <a:lumMod val="60000"/>
                            <a:lumOff val="40000"/>
                          </a:schemeClr>
                        </a:solidFill>
                      </a:tcPr>
                    </a:tc>
                    <a:tc>
                      <a:txBody>
                        <a:bodyPr/>
                        <a:lstStyle/>
                        <a:p>
                          <a:pPr algn="ctr"/>
                          <a:r>
                            <a:rPr lang="en-US" sz="1800" b="0" dirty="0">
                              <a:solidFill>
                                <a:schemeClr val="tx1"/>
                              </a:solidFill>
                            </a:rPr>
                            <a:t>0</a:t>
                          </a:r>
                        </a:p>
                      </a:txBody>
                      <a:tcP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4</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extLst>
                      <a:ext uri="{0D108BD9-81ED-4DB2-BD59-A6C34878D82A}">
                        <a16:rowId xmlns:a16="http://schemas.microsoft.com/office/drawing/2014/main" val="1472130258"/>
                      </a:ext>
                    </a:extLst>
                  </a:tr>
                  <a:tr h="310116">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5</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838910750"/>
                      </a:ext>
                    </a:extLst>
                  </a:tr>
                  <a:tr h="310116">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6</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3298726595"/>
                      </a:ext>
                    </a:extLst>
                  </a:tr>
                  <a:tr h="310116">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7</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831370525"/>
                      </a:ext>
                    </a:extLst>
                  </a:tr>
                </a:tbl>
              </a:graphicData>
            </a:graphic>
          </p:graphicFrame>
        </mc:Choice>
        <mc:Fallback>
          <p:graphicFrame>
            <p:nvGraphicFramePr>
              <p:cNvPr id="2" name="Table 1">
                <a:extLst>
                  <a:ext uri="{FF2B5EF4-FFF2-40B4-BE49-F238E27FC236}">
                    <a16:creationId xmlns:a16="http://schemas.microsoft.com/office/drawing/2014/main" id="{C0DDE15B-4D2C-516F-3FCC-1CB12D43B577}"/>
                  </a:ext>
                </a:extLst>
              </p:cNvPr>
              <p:cNvGraphicFramePr>
                <a:graphicFrameLocks noGrp="1"/>
              </p:cNvGraphicFramePr>
              <p:nvPr>
                <p:extLst>
                  <p:ext uri="{D42A27DB-BD31-4B8C-83A1-F6EECF244321}">
                    <p14:modId xmlns:p14="http://schemas.microsoft.com/office/powerpoint/2010/main" val="18859823"/>
                  </p:ext>
                </p:extLst>
              </p:nvPr>
            </p:nvGraphicFramePr>
            <p:xfrm>
              <a:off x="724263" y="1783080"/>
              <a:ext cx="7377746" cy="3291840"/>
            </p:xfrm>
            <a:graphic>
              <a:graphicData uri="http://schemas.openxmlformats.org/drawingml/2006/table">
                <a:tbl>
                  <a:tblPr firstRow="1" bandRow="1">
                    <a:tableStyleId>{00A15C55-8517-42AA-B614-E9B94910E393}</a:tableStyleId>
                  </a:tblPr>
                  <a:tblGrid>
                    <a:gridCol w="976946">
                      <a:extLst>
                        <a:ext uri="{9D8B030D-6E8A-4147-A177-3AD203B41FA5}">
                          <a16:colId xmlns:a16="http://schemas.microsoft.com/office/drawing/2014/main" val="1396284860"/>
                        </a:ext>
                      </a:extLst>
                    </a:gridCol>
                    <a:gridCol w="988828">
                      <a:extLst>
                        <a:ext uri="{9D8B030D-6E8A-4147-A177-3AD203B41FA5}">
                          <a16:colId xmlns:a16="http://schemas.microsoft.com/office/drawing/2014/main" val="2466899368"/>
                        </a:ext>
                      </a:extLst>
                    </a:gridCol>
                    <a:gridCol w="1137684">
                      <a:extLst>
                        <a:ext uri="{9D8B030D-6E8A-4147-A177-3AD203B41FA5}">
                          <a16:colId xmlns:a16="http://schemas.microsoft.com/office/drawing/2014/main" val="1472037275"/>
                        </a:ext>
                      </a:extLst>
                    </a:gridCol>
                    <a:gridCol w="1998921">
                      <a:extLst>
                        <a:ext uri="{9D8B030D-6E8A-4147-A177-3AD203B41FA5}">
                          <a16:colId xmlns:a16="http://schemas.microsoft.com/office/drawing/2014/main" val="2766643732"/>
                        </a:ext>
                      </a:extLst>
                    </a:gridCol>
                    <a:gridCol w="2275367">
                      <a:extLst>
                        <a:ext uri="{9D8B030D-6E8A-4147-A177-3AD203B41FA5}">
                          <a16:colId xmlns:a16="http://schemas.microsoft.com/office/drawing/2014/main" val="871773425"/>
                        </a:ext>
                      </a:extLst>
                    </a:gridCol>
                  </a:tblGrid>
                  <a:tr h="365760">
                    <a:tc>
                      <a:txBody>
                        <a:bodyPr/>
                        <a:lstStyle/>
                        <a:p>
                          <a:pPr algn="ctr"/>
                          <a:r>
                            <a:rPr lang="en-US" sz="1800" dirty="0">
                              <a:solidFill>
                                <a:schemeClr val="bg1"/>
                              </a:solidFill>
                            </a:rPr>
                            <a:t>X</a:t>
                          </a:r>
                        </a:p>
                      </a:txBody>
                      <a:tcPr/>
                    </a:tc>
                    <a:tc>
                      <a:txBody>
                        <a:bodyPr/>
                        <a:lstStyle/>
                        <a:p>
                          <a:pPr algn="ctr"/>
                          <a:r>
                            <a:rPr lang="en-US" sz="1800" dirty="0">
                              <a:solidFill>
                                <a:schemeClr val="bg1"/>
                              </a:solidFill>
                            </a:rPr>
                            <a:t>Y</a:t>
                          </a:r>
                        </a:p>
                      </a:txBody>
                      <a:tcPr/>
                    </a:tc>
                    <a:tc>
                      <a:txBody>
                        <a:bodyPr/>
                        <a:lstStyle/>
                        <a:p>
                          <a:pPr algn="ctr"/>
                          <a:r>
                            <a:rPr lang="en-US" sz="1800" dirty="0">
                              <a:solidFill>
                                <a:schemeClr val="bg1"/>
                              </a:solidFill>
                            </a:rPr>
                            <a:t>Z</a:t>
                          </a:r>
                        </a:p>
                      </a:txBody>
                      <a:tcPr/>
                    </a:tc>
                    <a:tc>
                      <a:txBody>
                        <a:bodyPr/>
                        <a:lstStyle/>
                        <a:p>
                          <a:pPr algn="ctr"/>
                          <a:r>
                            <a:rPr lang="en-US" sz="1800" dirty="0">
                              <a:solidFill>
                                <a:schemeClr val="bg1"/>
                              </a:solidFill>
                            </a:rPr>
                            <a:t>MAJ(X,Y,Z)</a:t>
                          </a:r>
                          <a:endParaRPr lang="en-US" sz="1800" dirty="0">
                            <a:solidFill>
                              <a:schemeClr val="bg1"/>
                            </a:solidFill>
                            <a:latin typeface="Neue Haas Grotesk Text Pro" panose="020B0504020202020204" pitchFamily="34" charset="77"/>
                          </a:endParaRPr>
                        </a:p>
                      </a:txBody>
                      <a:tcPr/>
                    </a:tc>
                    <a:tc>
                      <a:txBody>
                        <a:bodyPr/>
                        <a:lstStyle/>
                        <a:p>
                          <a:pPr algn="ctr"/>
                          <a:r>
                            <a:rPr lang="en-US" sz="1800" dirty="0">
                              <a:solidFill>
                                <a:schemeClr val="bg1"/>
                              </a:solidFill>
                              <a:latin typeface="Neue Haas Grotesk Text Pro" panose="020B0504020202020204" pitchFamily="34" charset="77"/>
                            </a:rPr>
                            <a:t>Maxterms</a:t>
                          </a:r>
                        </a:p>
                      </a:txBody>
                      <a:tcPr/>
                    </a:tc>
                    <a:extLst>
                      <a:ext uri="{0D108BD9-81ED-4DB2-BD59-A6C34878D82A}">
                        <a16:rowId xmlns:a16="http://schemas.microsoft.com/office/drawing/2014/main" val="2131602632"/>
                      </a:ext>
                    </a:extLst>
                  </a:tr>
                  <a:tr h="365760">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endParaRPr lang="en-US"/>
                        </a:p>
                      </a:txBody>
                      <a:tcPr>
                        <a:blipFill>
                          <a:blip r:embed="rId4"/>
                          <a:stretch>
                            <a:fillRect l="-225140" t="-106897" r="-1676" b="-720690"/>
                          </a:stretch>
                        </a:blipFill>
                      </a:tcPr>
                    </a:tc>
                    <a:extLst>
                      <a:ext uri="{0D108BD9-81ED-4DB2-BD59-A6C34878D82A}">
                        <a16:rowId xmlns:a16="http://schemas.microsoft.com/office/drawing/2014/main" val="614114445"/>
                      </a:ext>
                    </a:extLst>
                  </a:tr>
                  <a:tr h="365760">
                    <a:tc>
                      <a:txBody>
                        <a:bodyPr/>
                        <a:lstStyle/>
                        <a:p>
                          <a:pPr algn="ctr"/>
                          <a:r>
                            <a:rPr lang="en-US" sz="1800" b="0" dirty="0">
                              <a:solidFill>
                                <a:schemeClr val="tx1"/>
                              </a:solidFill>
                            </a:rPr>
                            <a:t>0</a:t>
                          </a:r>
                        </a:p>
                      </a:txBody>
                      <a:tcPr>
                        <a:solidFill>
                          <a:srgbClr val="E8EFF3"/>
                        </a:solidFill>
                      </a:tcPr>
                    </a:tc>
                    <a:tc>
                      <a:txBody>
                        <a:bodyPr/>
                        <a:lstStyle/>
                        <a:p>
                          <a:pPr algn="ctr"/>
                          <a:r>
                            <a:rPr lang="en-US" sz="1800" b="0" dirty="0">
                              <a:solidFill>
                                <a:schemeClr val="tx1"/>
                              </a:solidFill>
                            </a:rPr>
                            <a:t>0</a:t>
                          </a:r>
                        </a:p>
                      </a:txBody>
                      <a:tcPr>
                        <a:solidFill>
                          <a:srgbClr val="E8EFF3"/>
                        </a:solidFill>
                      </a:tcPr>
                    </a:tc>
                    <a:tc>
                      <a:txBody>
                        <a:bodyPr/>
                        <a:lstStyle/>
                        <a:p>
                          <a:pPr algn="ctr"/>
                          <a:r>
                            <a:rPr lang="en-US" sz="1800" b="0" dirty="0">
                              <a:solidFill>
                                <a:schemeClr val="tx1"/>
                              </a:solidFill>
                            </a:rPr>
                            <a:t>1</a:t>
                          </a:r>
                        </a:p>
                      </a:txBody>
                      <a:tcPr>
                        <a:solidFill>
                          <a:srgbClr val="E8EFF3"/>
                        </a:solidFill>
                      </a:tcPr>
                    </a:tc>
                    <a:tc>
                      <a:txBody>
                        <a:bodyPr/>
                        <a:lstStyle/>
                        <a:p>
                          <a:pPr algn="ctr"/>
                          <a:r>
                            <a:rPr lang="en-US" sz="1800" b="0" dirty="0">
                              <a:solidFill>
                                <a:schemeClr val="tx1"/>
                              </a:solidFill>
                            </a:rPr>
                            <a:t>0</a:t>
                          </a:r>
                        </a:p>
                      </a:txBody>
                      <a:tcPr>
                        <a:solidFill>
                          <a:srgbClr val="E8EFF3"/>
                        </a:solidFill>
                      </a:tcPr>
                    </a:tc>
                    <a:tc>
                      <a:txBody>
                        <a:bodyPr/>
                        <a:lstStyle/>
                        <a:p>
                          <a:endParaRPr lang="en-US"/>
                        </a:p>
                      </a:txBody>
                      <a:tcPr>
                        <a:blipFill>
                          <a:blip r:embed="rId4"/>
                          <a:stretch>
                            <a:fillRect l="-225140" t="-206897" r="-1676" b="-620690"/>
                          </a:stretch>
                        </a:blipFill>
                      </a:tcPr>
                    </a:tc>
                    <a:extLst>
                      <a:ext uri="{0D108BD9-81ED-4DB2-BD59-A6C34878D82A}">
                        <a16:rowId xmlns:a16="http://schemas.microsoft.com/office/drawing/2014/main" val="3063228719"/>
                      </a:ext>
                    </a:extLst>
                  </a:tr>
                  <a:tr h="365760">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1</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endParaRPr lang="en-US"/>
                        </a:p>
                      </a:txBody>
                      <a:tcPr>
                        <a:blipFill>
                          <a:blip r:embed="rId4"/>
                          <a:stretch>
                            <a:fillRect l="-225140" t="-306897" r="-1676" b="-520690"/>
                          </a:stretch>
                        </a:blipFill>
                      </a:tcPr>
                    </a:tc>
                    <a:extLst>
                      <a:ext uri="{0D108BD9-81ED-4DB2-BD59-A6C34878D82A}">
                        <a16:rowId xmlns:a16="http://schemas.microsoft.com/office/drawing/2014/main" val="1068365532"/>
                      </a:ext>
                    </a:extLst>
                  </a:tr>
                  <a:tr h="365760">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endParaRPr lang="en-US"/>
                        </a:p>
                      </a:txBody>
                      <a:tcPr>
                        <a:blipFill>
                          <a:blip r:embed="rId4"/>
                          <a:stretch>
                            <a:fillRect l="-225140" t="-421429" r="-1676" b="-439286"/>
                          </a:stretch>
                        </a:blipFill>
                      </a:tcPr>
                    </a:tc>
                    <a:extLst>
                      <a:ext uri="{0D108BD9-81ED-4DB2-BD59-A6C34878D82A}">
                        <a16:rowId xmlns:a16="http://schemas.microsoft.com/office/drawing/2014/main" val="1316670216"/>
                      </a:ext>
                    </a:extLst>
                  </a:tr>
                  <a:tr h="365760">
                    <a:tc>
                      <a:txBody>
                        <a:bodyPr/>
                        <a:lstStyle/>
                        <a:p>
                          <a:pPr algn="ctr"/>
                          <a:r>
                            <a:rPr lang="en-US" sz="1800" b="0" dirty="0">
                              <a:solidFill>
                                <a:schemeClr val="tx1"/>
                              </a:solidFill>
                            </a:rPr>
                            <a:t>1</a:t>
                          </a:r>
                        </a:p>
                      </a:txBody>
                      <a:tcPr>
                        <a:solidFill>
                          <a:schemeClr val="accent6">
                            <a:lumMod val="60000"/>
                            <a:lumOff val="40000"/>
                          </a:schemeClr>
                        </a:solidFill>
                      </a:tcPr>
                    </a:tc>
                    <a:tc>
                      <a:txBody>
                        <a:bodyPr/>
                        <a:lstStyle/>
                        <a:p>
                          <a:pPr algn="ctr"/>
                          <a:r>
                            <a:rPr lang="en-US" sz="1800" b="0" dirty="0">
                              <a:solidFill>
                                <a:schemeClr val="tx1"/>
                              </a:solidFill>
                            </a:rPr>
                            <a:t>0</a:t>
                          </a:r>
                        </a:p>
                      </a:txBody>
                      <a:tcPr>
                        <a:solidFill>
                          <a:schemeClr val="accent6">
                            <a:lumMod val="60000"/>
                            <a:lumOff val="40000"/>
                          </a:schemeClr>
                        </a:solidFill>
                      </a:tcPr>
                    </a:tc>
                    <a:tc>
                      <a:txBody>
                        <a:bodyPr/>
                        <a:lstStyle/>
                        <a:p>
                          <a:pPr algn="ctr"/>
                          <a:r>
                            <a:rPr lang="en-US" sz="1800" b="0" dirty="0">
                              <a:solidFill>
                                <a:schemeClr val="tx1"/>
                              </a:solidFill>
                            </a:rPr>
                            <a:t>0</a:t>
                          </a:r>
                        </a:p>
                      </a:txBody>
                      <a:tcPr>
                        <a:solidFill>
                          <a:schemeClr val="accent6">
                            <a:lumMod val="60000"/>
                            <a:lumOff val="40000"/>
                          </a:schemeClr>
                        </a:solidFill>
                      </a:tcPr>
                    </a:tc>
                    <a:tc>
                      <a:txBody>
                        <a:bodyPr/>
                        <a:lstStyle/>
                        <a:p>
                          <a:pPr algn="ctr"/>
                          <a:r>
                            <a:rPr lang="en-US" sz="1800" b="0" dirty="0">
                              <a:solidFill>
                                <a:schemeClr val="tx1"/>
                              </a:solidFill>
                            </a:rPr>
                            <a:t>0</a:t>
                          </a:r>
                        </a:p>
                      </a:txBody>
                      <a:tcPr>
                        <a:solidFill>
                          <a:schemeClr val="accent6">
                            <a:lumMod val="60000"/>
                            <a:lumOff val="40000"/>
                          </a:schemeClr>
                        </a:solidFill>
                      </a:tcPr>
                    </a:tc>
                    <a:tc>
                      <a:txBody>
                        <a:bodyPr/>
                        <a:lstStyle/>
                        <a:p>
                          <a:endParaRPr lang="en-US"/>
                        </a:p>
                      </a:txBody>
                      <a:tcPr>
                        <a:blipFill>
                          <a:blip r:embed="rId4"/>
                          <a:stretch>
                            <a:fillRect l="-225140" t="-503448" r="-1676" b="-324138"/>
                          </a:stretch>
                        </a:blipFill>
                      </a:tcPr>
                    </a:tc>
                    <a:extLst>
                      <a:ext uri="{0D108BD9-81ED-4DB2-BD59-A6C34878D82A}">
                        <a16:rowId xmlns:a16="http://schemas.microsoft.com/office/drawing/2014/main" val="1472130258"/>
                      </a:ext>
                    </a:extLst>
                  </a:tr>
                  <a:tr h="365760">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endParaRPr lang="en-US"/>
                        </a:p>
                      </a:txBody>
                      <a:tcPr>
                        <a:blipFill>
                          <a:blip r:embed="rId4"/>
                          <a:stretch>
                            <a:fillRect l="-225140" t="-603448" r="-1676" b="-224138"/>
                          </a:stretch>
                        </a:blipFill>
                      </a:tcPr>
                    </a:tc>
                    <a:extLst>
                      <a:ext uri="{0D108BD9-81ED-4DB2-BD59-A6C34878D82A}">
                        <a16:rowId xmlns:a16="http://schemas.microsoft.com/office/drawing/2014/main" val="1838910750"/>
                      </a:ext>
                    </a:extLst>
                  </a:tr>
                  <a:tr h="365760">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endParaRPr lang="en-US"/>
                        </a:p>
                      </a:txBody>
                      <a:tcPr>
                        <a:blipFill>
                          <a:blip r:embed="rId4"/>
                          <a:stretch>
                            <a:fillRect l="-225140" t="-703448" r="-1676" b="-124138"/>
                          </a:stretch>
                        </a:blipFill>
                      </a:tcPr>
                    </a:tc>
                    <a:extLst>
                      <a:ext uri="{0D108BD9-81ED-4DB2-BD59-A6C34878D82A}">
                        <a16:rowId xmlns:a16="http://schemas.microsoft.com/office/drawing/2014/main" val="3298726595"/>
                      </a:ext>
                    </a:extLst>
                  </a:tr>
                  <a:tr h="365760">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endParaRPr lang="en-US"/>
                        </a:p>
                      </a:txBody>
                      <a:tcPr>
                        <a:blipFill>
                          <a:blip r:embed="rId4"/>
                          <a:stretch>
                            <a:fillRect l="-225140" t="-803448" r="-1676" b="-24138"/>
                          </a:stretch>
                        </a:blipFill>
                      </a:tcPr>
                    </a:tc>
                    <a:extLst>
                      <a:ext uri="{0D108BD9-81ED-4DB2-BD59-A6C34878D82A}">
                        <a16:rowId xmlns:a16="http://schemas.microsoft.com/office/drawing/2014/main" val="831370525"/>
                      </a:ext>
                    </a:extLst>
                  </a:tr>
                </a:tbl>
              </a:graphicData>
            </a:graphic>
          </p:graphicFrame>
        </mc:Fallback>
      </mc:AlternateContent>
      <p:sp>
        <p:nvSpPr>
          <p:cNvPr id="4" name="TextBox 3">
            <a:extLst>
              <a:ext uri="{FF2B5EF4-FFF2-40B4-BE49-F238E27FC236}">
                <a16:creationId xmlns:a16="http://schemas.microsoft.com/office/drawing/2014/main" id="{14B2D98A-14E3-6DF6-28C1-CE94727B2AD4}"/>
              </a:ext>
            </a:extLst>
          </p:cNvPr>
          <p:cNvSpPr txBox="1"/>
          <p:nvPr/>
        </p:nvSpPr>
        <p:spPr>
          <a:xfrm flipH="1">
            <a:off x="3530009" y="5375714"/>
            <a:ext cx="478465" cy="461665"/>
          </a:xfrm>
          <a:prstGeom prst="rect">
            <a:avLst/>
          </a:prstGeom>
          <a:noFill/>
        </p:spPr>
        <p:txBody>
          <a:bodyPr wrap="square" rtlCol="0">
            <a:spAutoFit/>
          </a:bodyPr>
          <a:lstStyle/>
          <a:p>
            <a:r>
              <a:rPr lang="en-US" sz="2400" b="1" dirty="0">
                <a:solidFill>
                  <a:srgbClr val="0089E5"/>
                </a:solidFill>
              </a:rPr>
              <a:t>1</a:t>
            </a:r>
          </a:p>
        </p:txBody>
      </p:sp>
      <p:sp>
        <p:nvSpPr>
          <p:cNvPr id="5" name="TextBox 4">
            <a:extLst>
              <a:ext uri="{FF2B5EF4-FFF2-40B4-BE49-F238E27FC236}">
                <a16:creationId xmlns:a16="http://schemas.microsoft.com/office/drawing/2014/main" id="{933B9395-9E8C-E6D2-890C-1552F294FED8}"/>
              </a:ext>
            </a:extLst>
          </p:cNvPr>
          <p:cNvSpPr txBox="1"/>
          <p:nvPr/>
        </p:nvSpPr>
        <p:spPr>
          <a:xfrm flipH="1">
            <a:off x="5460971" y="5375713"/>
            <a:ext cx="478465" cy="461665"/>
          </a:xfrm>
          <a:prstGeom prst="rect">
            <a:avLst/>
          </a:prstGeom>
          <a:noFill/>
        </p:spPr>
        <p:txBody>
          <a:bodyPr wrap="square" rtlCol="0">
            <a:spAutoFit/>
          </a:bodyPr>
          <a:lstStyle/>
          <a:p>
            <a:r>
              <a:rPr lang="en-US" sz="2400" b="1" dirty="0">
                <a:solidFill>
                  <a:srgbClr val="0089E5"/>
                </a:solidFill>
              </a:rPr>
              <a:t>1</a:t>
            </a:r>
          </a:p>
        </p:txBody>
      </p:sp>
      <p:sp>
        <p:nvSpPr>
          <p:cNvPr id="6" name="TextBox 5">
            <a:extLst>
              <a:ext uri="{FF2B5EF4-FFF2-40B4-BE49-F238E27FC236}">
                <a16:creationId xmlns:a16="http://schemas.microsoft.com/office/drawing/2014/main" id="{3E04BF6F-0927-DF1D-82BA-50886D72359A}"/>
              </a:ext>
            </a:extLst>
          </p:cNvPr>
          <p:cNvSpPr txBox="1"/>
          <p:nvPr/>
        </p:nvSpPr>
        <p:spPr>
          <a:xfrm flipH="1">
            <a:off x="7527232" y="5368267"/>
            <a:ext cx="478465" cy="461665"/>
          </a:xfrm>
          <a:prstGeom prst="rect">
            <a:avLst/>
          </a:prstGeom>
          <a:noFill/>
        </p:spPr>
        <p:txBody>
          <a:bodyPr wrap="square" rtlCol="0">
            <a:spAutoFit/>
          </a:bodyPr>
          <a:lstStyle/>
          <a:p>
            <a:r>
              <a:rPr lang="en-US" sz="2400" b="1" dirty="0">
                <a:solidFill>
                  <a:srgbClr val="0089E5"/>
                </a:solidFill>
              </a:rPr>
              <a:t>1</a:t>
            </a:r>
          </a:p>
        </p:txBody>
      </p:sp>
      <p:sp>
        <p:nvSpPr>
          <p:cNvPr id="7" name="TextBox 6">
            <a:extLst>
              <a:ext uri="{FF2B5EF4-FFF2-40B4-BE49-F238E27FC236}">
                <a16:creationId xmlns:a16="http://schemas.microsoft.com/office/drawing/2014/main" id="{975F3EDB-FE31-E7EE-08FE-C337BD916305}"/>
              </a:ext>
            </a:extLst>
          </p:cNvPr>
          <p:cNvSpPr txBox="1"/>
          <p:nvPr/>
        </p:nvSpPr>
        <p:spPr>
          <a:xfrm flipH="1">
            <a:off x="9458194" y="5382086"/>
            <a:ext cx="478465" cy="461665"/>
          </a:xfrm>
          <a:prstGeom prst="rect">
            <a:avLst/>
          </a:prstGeom>
          <a:noFill/>
        </p:spPr>
        <p:txBody>
          <a:bodyPr wrap="square" rtlCol="0">
            <a:spAutoFit/>
          </a:bodyPr>
          <a:lstStyle/>
          <a:p>
            <a:r>
              <a:rPr lang="en-US" sz="2400" b="1" dirty="0">
                <a:solidFill>
                  <a:srgbClr val="FF0000"/>
                </a:solidFill>
              </a:rPr>
              <a:t>0</a:t>
            </a:r>
          </a:p>
        </p:txBody>
      </p:sp>
    </p:spTree>
    <p:extLst>
      <p:ext uri="{BB962C8B-B14F-4D97-AF65-F5344CB8AC3E}">
        <p14:creationId xmlns:p14="http://schemas.microsoft.com/office/powerpoint/2010/main" val="27378742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0B47E-4720-F8F4-B27D-B9EF08845C04}"/>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F2FCFB42-04C8-FCB0-366C-1B6D23E3F610}"/>
                  </a:ext>
                </a:extLst>
              </p:cNvPr>
              <p:cNvSpPr>
                <a:spLocks noGrp="1"/>
              </p:cNvSpPr>
              <p:nvPr>
                <p:ph idx="1"/>
              </p:nvPr>
            </p:nvSpPr>
            <p:spPr>
              <a:xfrm>
                <a:off x="612646" y="1377549"/>
                <a:ext cx="10653578" cy="3888514"/>
              </a:xfrm>
            </p:spPr>
            <p:txBody>
              <a:bodyPr vert="horz" lIns="91440" tIns="45720" rIns="91440" bIns="45720" rtlCol="0">
                <a:noAutofit/>
              </a:bodyPr>
              <a:lstStyle/>
              <a:p>
                <a:pPr marL="0" indent="0">
                  <a:lnSpc>
                    <a:spcPct val="110000"/>
                  </a:lnSpc>
                  <a:buNone/>
                </a:pPr>
                <a:r>
                  <a:rPr lang="en-US" dirty="0"/>
                  <a:t>ODD(</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𝑋</m:t>
                        </m:r>
                      </m:e>
                      <m:sub>
                        <m:r>
                          <a:rPr lang="en-US" i="1" dirty="0">
                            <a:latin typeface="Cambria Math" panose="02040503050406030204" pitchFamily="18" charset="0"/>
                          </a:rPr>
                          <m:t>1</m:t>
                        </m:r>
                      </m:sub>
                    </m:sSub>
                    <m:r>
                      <a:rPr lang="en-US" i="1" dirty="0">
                        <a:latin typeface="Cambria Math" panose="02040503050406030204" pitchFamily="18" charset="0"/>
                      </a:rPr>
                      <m:t>, </m:t>
                    </m:r>
                    <m:sSub>
                      <m:sSubPr>
                        <m:ctrlPr>
                          <a:rPr lang="en-US" i="1" dirty="0">
                            <a:latin typeface="Cambria Math" panose="02040503050406030204" pitchFamily="18" charset="0"/>
                          </a:rPr>
                        </m:ctrlPr>
                      </m:sSubPr>
                      <m:e>
                        <m:r>
                          <a:rPr lang="en-US" i="1" dirty="0">
                            <a:latin typeface="Cambria Math" panose="02040503050406030204" pitchFamily="18" charset="0"/>
                          </a:rPr>
                          <m:t>𝑋</m:t>
                        </m:r>
                      </m:e>
                      <m:sub>
                        <m:r>
                          <a:rPr lang="en-US" i="1" dirty="0">
                            <a:latin typeface="Cambria Math" panose="02040503050406030204" pitchFamily="18" charset="0"/>
                          </a:rPr>
                          <m:t>2</m:t>
                        </m:r>
                      </m:sub>
                    </m:sSub>
                    <m:r>
                      <a:rPr lang="en-US" i="1" dirty="0">
                        <a:latin typeface="Cambria Math" panose="02040503050406030204" pitchFamily="18" charset="0"/>
                      </a:rPr>
                      <m:t>, …,</m:t>
                    </m:r>
                    <m:sSub>
                      <m:sSubPr>
                        <m:ctrlPr>
                          <a:rPr lang="en-US" i="1" dirty="0" err="1">
                            <a:latin typeface="Cambria Math" panose="02040503050406030204" pitchFamily="18" charset="0"/>
                          </a:rPr>
                        </m:ctrlPr>
                      </m:sSubPr>
                      <m:e>
                        <m:r>
                          <a:rPr lang="en-US" i="1" dirty="0" err="1">
                            <a:latin typeface="Cambria Math" panose="02040503050406030204" pitchFamily="18" charset="0"/>
                          </a:rPr>
                          <m:t>𝑋</m:t>
                        </m:r>
                      </m:e>
                      <m:sub>
                        <m:r>
                          <a:rPr lang="en-US" i="1" dirty="0" err="1">
                            <a:latin typeface="Cambria Math" panose="02040503050406030204" pitchFamily="18" charset="0"/>
                          </a:rPr>
                          <m:t>𝑛</m:t>
                        </m:r>
                      </m:sub>
                    </m:sSub>
                  </m:oMath>
                </a14:m>
                <a:r>
                  <a:rPr lang="en-US" dirty="0"/>
                  <a:t>) = 1 if an odd number of arguments is 1, 0 otherwise</a:t>
                </a:r>
              </a:p>
              <a:p>
                <a:pPr marL="0" indent="0">
                  <a:lnSpc>
                    <a:spcPct val="110000"/>
                  </a:lnSpc>
                  <a:buNone/>
                </a:pPr>
                <a:br>
                  <a:rPr lang="en-US" dirty="0"/>
                </a:br>
                <a:br>
                  <a:rPr lang="en-US" dirty="0"/>
                </a:br>
                <a:br>
                  <a:rPr lang="en-US" dirty="0"/>
                </a:br>
                <a:br>
                  <a:rPr lang="en-US" dirty="0"/>
                </a:br>
                <a:br>
                  <a:rPr lang="en-US" dirty="0"/>
                </a:br>
                <a:br>
                  <a:rPr lang="en-US" dirty="0"/>
                </a:br>
                <a:br>
                  <a:rPr lang="en-US" dirty="0"/>
                </a:br>
                <a:br>
                  <a:rPr lang="en-US" dirty="0"/>
                </a:br>
                <a:endParaRPr lang="en-US" dirty="0"/>
              </a:p>
            </p:txBody>
          </p:sp>
        </mc:Choice>
        <mc:Fallback>
          <p:sp>
            <p:nvSpPr>
              <p:cNvPr id="3" name="Content Placeholder 2">
                <a:extLst>
                  <a:ext uri="{FF2B5EF4-FFF2-40B4-BE49-F238E27FC236}">
                    <a16:creationId xmlns:a16="http://schemas.microsoft.com/office/drawing/2014/main" id="{F2FCFB42-04C8-FCB0-366C-1B6D23E3F610}"/>
                  </a:ext>
                </a:extLst>
              </p:cNvPr>
              <p:cNvSpPr>
                <a:spLocks noGrp="1" noRot="1" noChangeAspect="1" noMove="1" noResize="1" noEditPoints="1" noAdjustHandles="1" noChangeArrowheads="1" noChangeShapeType="1" noTextEdit="1"/>
              </p:cNvSpPr>
              <p:nvPr>
                <p:ph idx="1"/>
              </p:nvPr>
            </p:nvSpPr>
            <p:spPr>
              <a:xfrm>
                <a:off x="612646" y="1377549"/>
                <a:ext cx="10653578" cy="3888514"/>
              </a:xfrm>
              <a:blipFill>
                <a:blip r:embed="rId3"/>
                <a:stretch>
                  <a:fillRect l="-595" t="-326"/>
                </a:stretch>
              </a:blipFill>
            </p:spPr>
            <p:txBody>
              <a:bodyPr/>
              <a:lstStyle/>
              <a:p>
                <a:r>
                  <a:rPr lang="en-US">
                    <a:noFill/>
                  </a:rPr>
                  <a:t> </a:t>
                </a:r>
              </a:p>
            </p:txBody>
          </p:sp>
        </mc:Fallback>
      </mc:AlternateContent>
      <p:sp>
        <p:nvSpPr>
          <p:cNvPr id="10" name="Title 1">
            <a:extLst>
              <a:ext uri="{FF2B5EF4-FFF2-40B4-BE49-F238E27FC236}">
                <a16:creationId xmlns:a16="http://schemas.microsoft.com/office/drawing/2014/main" id="{27A4F4C9-2BE0-73D8-F3F3-25FADAAE272B}"/>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dirty="0"/>
              <a:t>PRACTICE TIME - ODD function using CNF</a:t>
            </a:r>
            <a:endParaRPr lang="en-US" b="1" kern="1200" dirty="0">
              <a:solidFill>
                <a:schemeClr val="tx1"/>
              </a:solidFill>
              <a:latin typeface="+mj-lt"/>
              <a:ea typeface="+mj-ea"/>
              <a:cs typeface="+mj-cs"/>
            </a:endParaRPr>
          </a:p>
        </p:txBody>
      </p:sp>
      <p:sp>
        <p:nvSpPr>
          <p:cNvPr id="11" name="Slide Number Placeholder 10">
            <a:extLst>
              <a:ext uri="{FF2B5EF4-FFF2-40B4-BE49-F238E27FC236}">
                <a16:creationId xmlns:a16="http://schemas.microsoft.com/office/drawing/2014/main" id="{0182D502-77E2-2210-8622-8268C7793C72}"/>
              </a:ext>
            </a:extLst>
          </p:cNvPr>
          <p:cNvSpPr>
            <a:spLocks noGrp="1"/>
          </p:cNvSpPr>
          <p:nvPr>
            <p:ph type="sldNum" sz="quarter" idx="12"/>
          </p:nvPr>
        </p:nvSpPr>
        <p:spPr/>
        <p:txBody>
          <a:bodyPr/>
          <a:lstStyle/>
          <a:p>
            <a:fld id="{CC057153-B650-4DEB-B370-79DDCFDCE934}" type="slidenum">
              <a:rPr lang="en-US" smtClean="0"/>
              <a:t>51</a:t>
            </a:fld>
            <a:endParaRPr lang="en-US"/>
          </a:p>
        </p:txBody>
      </p:sp>
      <mc:AlternateContent xmlns:mc="http://schemas.openxmlformats.org/markup-compatibility/2006">
        <mc:Choice xmlns:a14="http://schemas.microsoft.com/office/drawing/2010/main" Requires="a14">
          <p:graphicFrame>
            <p:nvGraphicFramePr>
              <p:cNvPr id="4" name="Table 3">
                <a:extLst>
                  <a:ext uri="{FF2B5EF4-FFF2-40B4-BE49-F238E27FC236}">
                    <a16:creationId xmlns:a16="http://schemas.microsoft.com/office/drawing/2014/main" id="{9D05F58C-3145-890B-2D67-DDF093595D79}"/>
                  </a:ext>
                </a:extLst>
              </p:cNvPr>
              <p:cNvGraphicFramePr>
                <a:graphicFrameLocks noGrp="1"/>
              </p:cNvGraphicFramePr>
              <p:nvPr>
                <p:extLst>
                  <p:ext uri="{D42A27DB-BD31-4B8C-83A1-F6EECF244321}">
                    <p14:modId xmlns:p14="http://schemas.microsoft.com/office/powerpoint/2010/main" val="2555242379"/>
                  </p:ext>
                </p:extLst>
              </p:nvPr>
            </p:nvGraphicFramePr>
            <p:xfrm>
              <a:off x="925776" y="2021718"/>
              <a:ext cx="10102110" cy="3566160"/>
            </p:xfrm>
            <a:graphic>
              <a:graphicData uri="http://schemas.openxmlformats.org/drawingml/2006/table">
                <a:tbl>
                  <a:tblPr firstRow="1" bandRow="1">
                    <a:tableStyleId>{00A15C55-8517-42AA-B614-E9B94910E393}</a:tableStyleId>
                  </a:tblPr>
                  <a:tblGrid>
                    <a:gridCol w="1442851">
                      <a:extLst>
                        <a:ext uri="{9D8B030D-6E8A-4147-A177-3AD203B41FA5}">
                          <a16:colId xmlns:a16="http://schemas.microsoft.com/office/drawing/2014/main" val="1396284860"/>
                        </a:ext>
                      </a:extLst>
                    </a:gridCol>
                    <a:gridCol w="1553378">
                      <a:extLst>
                        <a:ext uri="{9D8B030D-6E8A-4147-A177-3AD203B41FA5}">
                          <a16:colId xmlns:a16="http://schemas.microsoft.com/office/drawing/2014/main" val="2466899368"/>
                        </a:ext>
                      </a:extLst>
                    </a:gridCol>
                    <a:gridCol w="1839817">
                      <a:extLst>
                        <a:ext uri="{9D8B030D-6E8A-4147-A177-3AD203B41FA5}">
                          <a16:colId xmlns:a16="http://schemas.microsoft.com/office/drawing/2014/main" val="1472037275"/>
                        </a:ext>
                      </a:extLst>
                    </a:gridCol>
                    <a:gridCol w="2478795">
                      <a:extLst>
                        <a:ext uri="{9D8B030D-6E8A-4147-A177-3AD203B41FA5}">
                          <a16:colId xmlns:a16="http://schemas.microsoft.com/office/drawing/2014/main" val="433868249"/>
                        </a:ext>
                      </a:extLst>
                    </a:gridCol>
                    <a:gridCol w="2787269">
                      <a:extLst>
                        <a:ext uri="{9D8B030D-6E8A-4147-A177-3AD203B41FA5}">
                          <a16:colId xmlns:a16="http://schemas.microsoft.com/office/drawing/2014/main" val="3065037031"/>
                        </a:ext>
                      </a:extLst>
                    </a:gridCol>
                  </a:tblGrid>
                  <a:tr h="310116">
                    <a:tc>
                      <a:txBody>
                        <a:bodyPr/>
                        <a:lstStyle/>
                        <a:p>
                          <a:pPr algn="ctr"/>
                          <a:r>
                            <a:rPr lang="en-US" sz="2000" dirty="0"/>
                            <a:t>X</a:t>
                          </a:r>
                        </a:p>
                      </a:txBody>
                      <a:tcPr/>
                    </a:tc>
                    <a:tc>
                      <a:txBody>
                        <a:bodyPr/>
                        <a:lstStyle/>
                        <a:p>
                          <a:pPr algn="ctr"/>
                          <a:r>
                            <a:rPr lang="en-US" sz="2000" dirty="0"/>
                            <a:t>Y</a:t>
                          </a:r>
                        </a:p>
                      </a:txBody>
                      <a:tcPr/>
                    </a:tc>
                    <a:tc>
                      <a:txBody>
                        <a:bodyPr/>
                        <a:lstStyle/>
                        <a:p>
                          <a:pPr algn="ctr"/>
                          <a:r>
                            <a:rPr lang="en-US" sz="2000" dirty="0"/>
                            <a:t>Z</a:t>
                          </a:r>
                        </a:p>
                      </a:txBody>
                      <a:tcPr/>
                    </a:tc>
                    <a:tc>
                      <a:txBody>
                        <a:bodyPr/>
                        <a:lstStyle/>
                        <a:p>
                          <a:pPr algn="ctr"/>
                          <a:r>
                            <a:rPr lang="en-US" sz="2000" dirty="0"/>
                            <a:t>ODD(X,Y,Z)</a:t>
                          </a:r>
                          <a:endParaRPr lang="en-US" sz="2000" dirty="0">
                            <a:latin typeface="Neue Haas Grotesk Text Pro" panose="020B0504020202020204" pitchFamily="34" charset="77"/>
                          </a:endParaRPr>
                        </a:p>
                      </a:txBody>
                      <a:tcPr/>
                    </a:tc>
                    <a:tc>
                      <a:txBody>
                        <a:bodyPr/>
                        <a:lstStyle/>
                        <a:p>
                          <a:pPr algn="ctr"/>
                          <a:r>
                            <a:rPr lang="en-US" sz="2000" dirty="0"/>
                            <a:t>Maxterms</a:t>
                          </a:r>
                          <a:endParaRPr lang="en-US" sz="2000" dirty="0">
                            <a:latin typeface="Neue Haas Grotesk Text Pro" panose="020B0504020202020204" pitchFamily="34" charset="77"/>
                            <a:ea typeface="Cambria Math" panose="02040503050406030204" pitchFamily="18" charset="0"/>
                          </a:endParaRPr>
                        </a:p>
                      </a:txBody>
                      <a:tcPr/>
                    </a:tc>
                    <a:extLst>
                      <a:ext uri="{0D108BD9-81ED-4DB2-BD59-A6C34878D82A}">
                        <a16:rowId xmlns:a16="http://schemas.microsoft.com/office/drawing/2014/main" val="2131602632"/>
                      </a:ext>
                    </a:extLst>
                  </a:tr>
                  <a:tr h="310116">
                    <a:tc>
                      <a:txBody>
                        <a:bodyPr/>
                        <a:lstStyle/>
                        <a:p>
                          <a:pPr algn="ctr"/>
                          <a:r>
                            <a:rPr lang="en-US" sz="2000" dirty="0"/>
                            <a:t>0</a:t>
                          </a:r>
                        </a:p>
                      </a:txBody>
                      <a:tcPr/>
                    </a:tc>
                    <a:tc>
                      <a:txBody>
                        <a:bodyPr/>
                        <a:lstStyle/>
                        <a:p>
                          <a:pPr algn="ctr"/>
                          <a:r>
                            <a:rPr lang="en-US" sz="2000" dirty="0"/>
                            <a:t>0</a:t>
                          </a:r>
                        </a:p>
                      </a:txBody>
                      <a:tcPr/>
                    </a:tc>
                    <a:tc>
                      <a:txBody>
                        <a:bodyPr/>
                        <a:lstStyle/>
                        <a:p>
                          <a:pPr algn="ctr"/>
                          <a:r>
                            <a:rPr lang="en-US" sz="2000" dirty="0"/>
                            <a:t>0</a:t>
                          </a:r>
                        </a:p>
                      </a:txBody>
                      <a:tcPr/>
                    </a:tc>
                    <a:tc>
                      <a:txBody>
                        <a:bodyPr/>
                        <a:lstStyle/>
                        <a:p>
                          <a:pPr algn="ctr"/>
                          <a:r>
                            <a:rPr lang="en-US" sz="2000" dirty="0"/>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smtClean="0">
                                        <a:solidFill>
                                          <a:schemeClr val="tx1"/>
                                        </a:solidFill>
                                        <a:latin typeface="Cambria Math" panose="02040503050406030204" pitchFamily="18" charset="0"/>
                                      </a:rPr>
                                      <m:t>𝑀</m:t>
                                    </m:r>
                                  </m:e>
                                  <m:sub>
                                    <m:r>
                                      <a:rPr lang="en-US" sz="2000" b="0" smtClean="0">
                                        <a:solidFill>
                                          <a:schemeClr val="tx1"/>
                                        </a:solidFill>
                                        <a:latin typeface="Cambria Math" panose="02040503050406030204" pitchFamily="18" charset="0"/>
                                      </a:rPr>
                                      <m:t>0</m:t>
                                    </m:r>
                                  </m:sub>
                                </m:sSub>
                                <m:r>
                                  <a:rPr lang="en-US" sz="2000" b="0" smtClean="0">
                                    <a:solidFill>
                                      <a:schemeClr val="tx1"/>
                                    </a:solidFill>
                                    <a:latin typeface="Cambria Math" panose="02040503050406030204" pitchFamily="18" charset="0"/>
                                  </a:rPr>
                                  <m:t>=</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614114445"/>
                      </a:ext>
                    </a:extLst>
                  </a:tr>
                  <a:tr h="310116">
                    <a:tc>
                      <a:txBody>
                        <a:bodyPr/>
                        <a:lstStyle/>
                        <a:p>
                          <a:pPr algn="ctr"/>
                          <a:r>
                            <a:rPr lang="en-US" sz="2000" dirty="0"/>
                            <a:t>0</a:t>
                          </a:r>
                        </a:p>
                      </a:txBody>
                      <a:tcPr/>
                    </a:tc>
                    <a:tc>
                      <a:txBody>
                        <a:bodyPr/>
                        <a:lstStyle/>
                        <a:p>
                          <a:pPr algn="ctr"/>
                          <a:r>
                            <a:rPr lang="en-US" sz="2000" dirty="0"/>
                            <a:t>0</a:t>
                          </a:r>
                        </a:p>
                      </a:txBody>
                      <a:tcPr/>
                    </a:tc>
                    <a:tc>
                      <a:txBody>
                        <a:bodyPr/>
                        <a:lstStyle/>
                        <a:p>
                          <a:pPr algn="ctr"/>
                          <a:r>
                            <a:rPr lang="en-US" sz="2000" dirty="0"/>
                            <a:t>1</a:t>
                          </a:r>
                        </a:p>
                      </a:txBody>
                      <a:tcPr/>
                    </a:tc>
                    <a:tc>
                      <a:txBody>
                        <a:bodyPr/>
                        <a:lstStyle/>
                        <a:p>
                          <a:pPr algn="ctr"/>
                          <a:r>
                            <a:rPr lang="en-US" sz="2000" dirty="0"/>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smtClean="0">
                                        <a:solidFill>
                                          <a:schemeClr val="tx1"/>
                                        </a:solidFill>
                                        <a:latin typeface="Cambria Math" panose="02040503050406030204" pitchFamily="18" charset="0"/>
                                      </a:rPr>
                                      <m:t>𝑀</m:t>
                                    </m:r>
                                  </m:e>
                                  <m:sub>
                                    <m:r>
                                      <a:rPr lang="en-US" sz="2000" b="0" smtClean="0">
                                        <a:solidFill>
                                          <a:schemeClr val="tx1"/>
                                        </a:solidFill>
                                        <a:latin typeface="Cambria Math" panose="02040503050406030204" pitchFamily="18" charset="0"/>
                                      </a:rPr>
                                      <m:t>1</m:t>
                                    </m:r>
                                  </m:sub>
                                </m:sSub>
                                <m:r>
                                  <a:rPr lang="en-US" sz="2000" b="0" smtClean="0">
                                    <a:solidFill>
                                      <a:schemeClr val="tx1"/>
                                    </a:solidFill>
                                    <a:latin typeface="Cambria Math" panose="02040503050406030204" pitchFamily="18" charset="0"/>
                                  </a:rPr>
                                  <m:t>=</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3063228719"/>
                      </a:ext>
                    </a:extLst>
                  </a:tr>
                  <a:tr h="310116">
                    <a:tc>
                      <a:txBody>
                        <a:bodyPr/>
                        <a:lstStyle/>
                        <a:p>
                          <a:pPr algn="ctr"/>
                          <a:r>
                            <a:rPr lang="en-US" sz="2000" dirty="0"/>
                            <a:t>0</a:t>
                          </a:r>
                        </a:p>
                      </a:txBody>
                      <a:tcPr/>
                    </a:tc>
                    <a:tc>
                      <a:txBody>
                        <a:bodyPr/>
                        <a:lstStyle/>
                        <a:p>
                          <a:pPr algn="ctr"/>
                          <a:r>
                            <a:rPr lang="en-US" sz="2000" dirty="0"/>
                            <a:t>1</a:t>
                          </a:r>
                        </a:p>
                      </a:txBody>
                      <a:tcPr/>
                    </a:tc>
                    <a:tc>
                      <a:txBody>
                        <a:bodyPr/>
                        <a:lstStyle/>
                        <a:p>
                          <a:pPr algn="ctr"/>
                          <a:r>
                            <a:rPr lang="en-US" sz="2000" dirty="0"/>
                            <a:t>0</a:t>
                          </a:r>
                        </a:p>
                      </a:txBody>
                      <a:tcPr/>
                    </a:tc>
                    <a:tc>
                      <a:txBody>
                        <a:bodyPr/>
                        <a:lstStyle/>
                        <a:p>
                          <a:pPr algn="ctr"/>
                          <a:r>
                            <a:rPr lang="en-US" sz="2000" dirty="0"/>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smtClean="0">
                                        <a:solidFill>
                                          <a:schemeClr val="tx1"/>
                                        </a:solidFill>
                                        <a:latin typeface="Cambria Math" panose="02040503050406030204" pitchFamily="18" charset="0"/>
                                      </a:rPr>
                                      <m:t>𝑀</m:t>
                                    </m:r>
                                  </m:e>
                                  <m:sub>
                                    <m:r>
                                      <a:rPr lang="en-US" sz="2000" b="0" smtClean="0">
                                        <a:solidFill>
                                          <a:schemeClr val="tx1"/>
                                        </a:solidFill>
                                        <a:latin typeface="Cambria Math" panose="02040503050406030204" pitchFamily="18" charset="0"/>
                                      </a:rPr>
                                      <m:t>2</m:t>
                                    </m:r>
                                  </m:sub>
                                </m:sSub>
                                <m:r>
                                  <a:rPr lang="en-US" sz="2000" b="0" smtClean="0">
                                    <a:solidFill>
                                      <a:schemeClr val="tx1"/>
                                    </a:solidFill>
                                    <a:latin typeface="Cambria Math" panose="02040503050406030204" pitchFamily="18" charset="0"/>
                                  </a:rPr>
                                  <m:t>=</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068365532"/>
                      </a:ext>
                    </a:extLst>
                  </a:tr>
                  <a:tr h="310116">
                    <a:tc>
                      <a:txBody>
                        <a:bodyPr/>
                        <a:lstStyle/>
                        <a:p>
                          <a:pPr algn="ctr"/>
                          <a:r>
                            <a:rPr lang="en-US" sz="2000" dirty="0"/>
                            <a:t>0</a:t>
                          </a:r>
                        </a:p>
                      </a:txBody>
                      <a:tcPr/>
                    </a:tc>
                    <a:tc>
                      <a:txBody>
                        <a:bodyPr/>
                        <a:lstStyle/>
                        <a:p>
                          <a:pPr algn="ctr"/>
                          <a:r>
                            <a:rPr lang="en-US" sz="2000" dirty="0"/>
                            <a:t>1</a:t>
                          </a:r>
                        </a:p>
                      </a:txBody>
                      <a:tcPr/>
                    </a:tc>
                    <a:tc>
                      <a:txBody>
                        <a:bodyPr/>
                        <a:lstStyle/>
                        <a:p>
                          <a:pPr algn="ctr"/>
                          <a:r>
                            <a:rPr lang="en-US" sz="2000" dirty="0"/>
                            <a:t>1</a:t>
                          </a:r>
                        </a:p>
                      </a:txBody>
                      <a:tcPr/>
                    </a:tc>
                    <a:tc>
                      <a:txBody>
                        <a:bodyPr/>
                        <a:lstStyle/>
                        <a:p>
                          <a:pPr algn="ctr"/>
                          <a:r>
                            <a:rPr lang="en-US" sz="2000" dirty="0"/>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smtClean="0">
                                        <a:solidFill>
                                          <a:schemeClr val="tx1"/>
                                        </a:solidFill>
                                        <a:latin typeface="Cambria Math" panose="02040503050406030204" pitchFamily="18" charset="0"/>
                                      </a:rPr>
                                      <m:t>𝑀</m:t>
                                    </m:r>
                                  </m:e>
                                  <m:sub>
                                    <m:r>
                                      <a:rPr lang="en-US" sz="2000" b="0" smtClean="0">
                                        <a:solidFill>
                                          <a:schemeClr val="tx1"/>
                                        </a:solidFill>
                                        <a:latin typeface="Cambria Math" panose="02040503050406030204" pitchFamily="18" charset="0"/>
                                      </a:rPr>
                                      <m:t>3</m:t>
                                    </m:r>
                                  </m:sub>
                                </m:sSub>
                                <m:r>
                                  <a:rPr lang="en-US" sz="2000" b="0" smtClean="0">
                                    <a:solidFill>
                                      <a:schemeClr val="tx1"/>
                                    </a:solidFill>
                                    <a:latin typeface="Cambria Math" panose="02040503050406030204" pitchFamily="18" charset="0"/>
                                  </a:rPr>
                                  <m:t>=</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316670216"/>
                      </a:ext>
                    </a:extLst>
                  </a:tr>
                  <a:tr h="310116">
                    <a:tc>
                      <a:txBody>
                        <a:bodyPr/>
                        <a:lstStyle/>
                        <a:p>
                          <a:pPr algn="ctr"/>
                          <a:r>
                            <a:rPr lang="en-US" sz="2000" dirty="0"/>
                            <a:t>1</a:t>
                          </a:r>
                        </a:p>
                      </a:txBody>
                      <a:tcPr/>
                    </a:tc>
                    <a:tc>
                      <a:txBody>
                        <a:bodyPr/>
                        <a:lstStyle/>
                        <a:p>
                          <a:pPr algn="ctr"/>
                          <a:r>
                            <a:rPr lang="en-US" sz="2000" dirty="0"/>
                            <a:t>0</a:t>
                          </a:r>
                        </a:p>
                      </a:txBody>
                      <a:tcPr/>
                    </a:tc>
                    <a:tc>
                      <a:txBody>
                        <a:bodyPr/>
                        <a:lstStyle/>
                        <a:p>
                          <a:pPr algn="ctr"/>
                          <a:r>
                            <a:rPr lang="en-US" sz="2000" dirty="0"/>
                            <a:t>0</a:t>
                          </a:r>
                        </a:p>
                      </a:txBody>
                      <a:tcPr/>
                    </a:tc>
                    <a:tc>
                      <a:txBody>
                        <a:bodyPr/>
                        <a:lstStyle/>
                        <a:p>
                          <a:pPr algn="ctr"/>
                          <a:r>
                            <a:rPr lang="en-US" sz="2000" dirty="0"/>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smtClean="0">
                                      <a:solidFill>
                                        <a:schemeClr val="tx1"/>
                                      </a:solidFill>
                                      <a:latin typeface="Cambria Math" panose="02040503050406030204" pitchFamily="18" charset="0"/>
                                    </a:rPr>
                                    <m:t>𝑀</m:t>
                                  </m:r>
                                </m:e>
                                <m:sub>
                                  <m:r>
                                    <a:rPr lang="en-US" sz="2000" b="0" smtClean="0">
                                      <a:solidFill>
                                        <a:schemeClr val="tx1"/>
                                      </a:solidFill>
                                      <a:latin typeface="Cambria Math" panose="02040503050406030204" pitchFamily="18" charset="0"/>
                                    </a:rPr>
                                    <m:t>4</m:t>
                                  </m:r>
                                </m:sub>
                              </m:sSub>
                            </m:oMath>
                          </a14:m>
                          <a:r>
                            <a:rPr lang="en-US" sz="2000" dirty="0">
                              <a:solidFill>
                                <a:schemeClr val="tx1"/>
                              </a:solidFill>
                              <a:latin typeface="Cambria Math" panose="02040503050406030204" pitchFamily="18" charset="0"/>
                              <a:ea typeface="Cambria Math" panose="02040503050406030204" pitchFamily="18" charset="0"/>
                            </a:rPr>
                            <a:t> =</a:t>
                          </a:r>
                        </a:p>
                      </a:txBody>
                      <a:tcPr/>
                    </a:tc>
                    <a:extLst>
                      <a:ext uri="{0D108BD9-81ED-4DB2-BD59-A6C34878D82A}">
                        <a16:rowId xmlns:a16="http://schemas.microsoft.com/office/drawing/2014/main" val="1472130258"/>
                      </a:ext>
                    </a:extLst>
                  </a:tr>
                  <a:tr h="310116">
                    <a:tc>
                      <a:txBody>
                        <a:bodyPr/>
                        <a:lstStyle/>
                        <a:p>
                          <a:pPr algn="ctr"/>
                          <a:r>
                            <a:rPr lang="en-US" sz="2000" dirty="0"/>
                            <a:t>1</a:t>
                          </a:r>
                        </a:p>
                      </a:txBody>
                      <a:tcPr/>
                    </a:tc>
                    <a:tc>
                      <a:txBody>
                        <a:bodyPr/>
                        <a:lstStyle/>
                        <a:p>
                          <a:pPr algn="ctr"/>
                          <a:r>
                            <a:rPr lang="en-US" sz="2000" dirty="0"/>
                            <a:t>0</a:t>
                          </a:r>
                        </a:p>
                      </a:txBody>
                      <a:tcPr/>
                    </a:tc>
                    <a:tc>
                      <a:txBody>
                        <a:bodyPr/>
                        <a:lstStyle/>
                        <a:p>
                          <a:pPr algn="ctr"/>
                          <a:r>
                            <a:rPr lang="en-US" sz="2000" dirty="0"/>
                            <a:t>1</a:t>
                          </a:r>
                        </a:p>
                      </a:txBody>
                      <a:tcPr/>
                    </a:tc>
                    <a:tc>
                      <a:txBody>
                        <a:bodyPr/>
                        <a:lstStyle/>
                        <a:p>
                          <a:pPr algn="ctr"/>
                          <a:r>
                            <a:rPr lang="en-US" sz="2000" dirty="0"/>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smtClean="0">
                                        <a:solidFill>
                                          <a:schemeClr val="tx1"/>
                                        </a:solidFill>
                                        <a:latin typeface="Cambria Math" panose="02040503050406030204" pitchFamily="18" charset="0"/>
                                      </a:rPr>
                                      <m:t>𝑀</m:t>
                                    </m:r>
                                  </m:e>
                                  <m:sub>
                                    <m:r>
                                      <a:rPr lang="en-US" sz="2000" b="0" smtClean="0">
                                        <a:solidFill>
                                          <a:schemeClr val="tx1"/>
                                        </a:solidFill>
                                        <a:latin typeface="Cambria Math" panose="02040503050406030204" pitchFamily="18" charset="0"/>
                                      </a:rPr>
                                      <m:t>5</m:t>
                                    </m:r>
                                  </m:sub>
                                </m:sSub>
                                <m:r>
                                  <a:rPr lang="en-US" sz="2000" b="0" smtClean="0">
                                    <a:solidFill>
                                      <a:schemeClr val="tx1"/>
                                    </a:solidFill>
                                    <a:latin typeface="Cambria Math" panose="02040503050406030204" pitchFamily="18" charset="0"/>
                                  </a:rPr>
                                  <m:t>=</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838910750"/>
                      </a:ext>
                    </a:extLst>
                  </a:tr>
                  <a:tr h="310116">
                    <a:tc>
                      <a:txBody>
                        <a:bodyPr/>
                        <a:lstStyle/>
                        <a:p>
                          <a:pPr algn="ctr"/>
                          <a:r>
                            <a:rPr lang="en-US" sz="2000" dirty="0"/>
                            <a:t>1</a:t>
                          </a:r>
                        </a:p>
                      </a:txBody>
                      <a:tcPr/>
                    </a:tc>
                    <a:tc>
                      <a:txBody>
                        <a:bodyPr/>
                        <a:lstStyle/>
                        <a:p>
                          <a:pPr algn="ctr"/>
                          <a:r>
                            <a:rPr lang="en-US" sz="2000" dirty="0"/>
                            <a:t>1</a:t>
                          </a:r>
                        </a:p>
                      </a:txBody>
                      <a:tcPr/>
                    </a:tc>
                    <a:tc>
                      <a:txBody>
                        <a:bodyPr/>
                        <a:lstStyle/>
                        <a:p>
                          <a:pPr algn="ctr"/>
                          <a:r>
                            <a:rPr lang="en-US" sz="2000" dirty="0"/>
                            <a:t>0</a:t>
                          </a:r>
                        </a:p>
                      </a:txBody>
                      <a:tcPr/>
                    </a:tc>
                    <a:tc>
                      <a:txBody>
                        <a:bodyPr/>
                        <a:lstStyle/>
                        <a:p>
                          <a:pPr algn="ctr"/>
                          <a:r>
                            <a:rPr lang="en-US" sz="2000" dirty="0"/>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smtClean="0">
                                        <a:solidFill>
                                          <a:schemeClr val="tx1"/>
                                        </a:solidFill>
                                        <a:latin typeface="Cambria Math" panose="02040503050406030204" pitchFamily="18" charset="0"/>
                                      </a:rPr>
                                      <m:t>𝑀</m:t>
                                    </m:r>
                                  </m:e>
                                  <m:sub>
                                    <m:r>
                                      <a:rPr lang="en-US" sz="2000" b="0" smtClean="0">
                                        <a:solidFill>
                                          <a:schemeClr val="tx1"/>
                                        </a:solidFill>
                                        <a:latin typeface="Cambria Math" panose="02040503050406030204" pitchFamily="18" charset="0"/>
                                      </a:rPr>
                                      <m:t>6</m:t>
                                    </m:r>
                                  </m:sub>
                                </m:sSub>
                                <m:r>
                                  <a:rPr lang="en-US" sz="2000" b="0" smtClean="0">
                                    <a:solidFill>
                                      <a:schemeClr val="tx1"/>
                                    </a:solidFill>
                                    <a:latin typeface="Cambria Math" panose="02040503050406030204" pitchFamily="18" charset="0"/>
                                  </a:rPr>
                                  <m:t>=</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3298726595"/>
                      </a:ext>
                    </a:extLst>
                  </a:tr>
                  <a:tr h="310116">
                    <a:tc>
                      <a:txBody>
                        <a:bodyPr/>
                        <a:lstStyle/>
                        <a:p>
                          <a:pPr algn="ctr"/>
                          <a:r>
                            <a:rPr lang="en-US" sz="2000" dirty="0"/>
                            <a:t>1</a:t>
                          </a:r>
                        </a:p>
                      </a:txBody>
                      <a:tcPr/>
                    </a:tc>
                    <a:tc>
                      <a:txBody>
                        <a:bodyPr/>
                        <a:lstStyle/>
                        <a:p>
                          <a:pPr algn="ctr"/>
                          <a:r>
                            <a:rPr lang="en-US" sz="2000" dirty="0"/>
                            <a:t>1</a:t>
                          </a:r>
                        </a:p>
                      </a:txBody>
                      <a:tcPr/>
                    </a:tc>
                    <a:tc>
                      <a:txBody>
                        <a:bodyPr/>
                        <a:lstStyle/>
                        <a:p>
                          <a:pPr algn="ctr"/>
                          <a:r>
                            <a:rPr lang="en-US" sz="2000" dirty="0"/>
                            <a:t>1</a:t>
                          </a:r>
                        </a:p>
                      </a:txBody>
                      <a:tcPr/>
                    </a:tc>
                    <a:tc>
                      <a:txBody>
                        <a:bodyPr/>
                        <a:lstStyle/>
                        <a:p>
                          <a:pPr algn="ctr"/>
                          <a:r>
                            <a:rPr lang="en-US" sz="2000" dirty="0"/>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smtClean="0">
                                        <a:solidFill>
                                          <a:schemeClr val="tx1"/>
                                        </a:solidFill>
                                        <a:latin typeface="Cambria Math" panose="02040503050406030204" pitchFamily="18" charset="0"/>
                                      </a:rPr>
                                      <m:t>𝑀</m:t>
                                    </m:r>
                                  </m:e>
                                  <m:sub>
                                    <m:r>
                                      <a:rPr lang="en-US" sz="2000" b="0" smtClean="0">
                                        <a:solidFill>
                                          <a:schemeClr val="tx1"/>
                                        </a:solidFill>
                                        <a:latin typeface="Cambria Math" panose="02040503050406030204" pitchFamily="18" charset="0"/>
                                      </a:rPr>
                                      <m:t>7</m:t>
                                    </m:r>
                                  </m:sub>
                                </m:sSub>
                                <m:r>
                                  <a:rPr lang="en-US" sz="2000" b="0" smtClean="0">
                                    <a:solidFill>
                                      <a:schemeClr val="tx1"/>
                                    </a:solidFill>
                                    <a:latin typeface="Cambria Math" panose="02040503050406030204" pitchFamily="18" charset="0"/>
                                  </a:rPr>
                                  <m:t>=</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831370525"/>
                      </a:ext>
                    </a:extLst>
                  </a:tr>
                </a:tbl>
              </a:graphicData>
            </a:graphic>
          </p:graphicFrame>
        </mc:Choice>
        <mc:Fallback>
          <p:graphicFrame>
            <p:nvGraphicFramePr>
              <p:cNvPr id="4" name="Table 3">
                <a:extLst>
                  <a:ext uri="{FF2B5EF4-FFF2-40B4-BE49-F238E27FC236}">
                    <a16:creationId xmlns:a16="http://schemas.microsoft.com/office/drawing/2014/main" id="{9D05F58C-3145-890B-2D67-DDF093595D79}"/>
                  </a:ext>
                </a:extLst>
              </p:cNvPr>
              <p:cNvGraphicFramePr>
                <a:graphicFrameLocks noGrp="1"/>
              </p:cNvGraphicFramePr>
              <p:nvPr>
                <p:extLst>
                  <p:ext uri="{D42A27DB-BD31-4B8C-83A1-F6EECF244321}">
                    <p14:modId xmlns:p14="http://schemas.microsoft.com/office/powerpoint/2010/main" val="2555242379"/>
                  </p:ext>
                </p:extLst>
              </p:nvPr>
            </p:nvGraphicFramePr>
            <p:xfrm>
              <a:off x="925776" y="2021718"/>
              <a:ext cx="10102110" cy="3566160"/>
            </p:xfrm>
            <a:graphic>
              <a:graphicData uri="http://schemas.openxmlformats.org/drawingml/2006/table">
                <a:tbl>
                  <a:tblPr firstRow="1" bandRow="1">
                    <a:tableStyleId>{00A15C55-8517-42AA-B614-E9B94910E393}</a:tableStyleId>
                  </a:tblPr>
                  <a:tblGrid>
                    <a:gridCol w="1442851">
                      <a:extLst>
                        <a:ext uri="{9D8B030D-6E8A-4147-A177-3AD203B41FA5}">
                          <a16:colId xmlns:a16="http://schemas.microsoft.com/office/drawing/2014/main" val="1396284860"/>
                        </a:ext>
                      </a:extLst>
                    </a:gridCol>
                    <a:gridCol w="1553378">
                      <a:extLst>
                        <a:ext uri="{9D8B030D-6E8A-4147-A177-3AD203B41FA5}">
                          <a16:colId xmlns:a16="http://schemas.microsoft.com/office/drawing/2014/main" val="2466899368"/>
                        </a:ext>
                      </a:extLst>
                    </a:gridCol>
                    <a:gridCol w="1839817">
                      <a:extLst>
                        <a:ext uri="{9D8B030D-6E8A-4147-A177-3AD203B41FA5}">
                          <a16:colId xmlns:a16="http://schemas.microsoft.com/office/drawing/2014/main" val="1472037275"/>
                        </a:ext>
                      </a:extLst>
                    </a:gridCol>
                    <a:gridCol w="2478795">
                      <a:extLst>
                        <a:ext uri="{9D8B030D-6E8A-4147-A177-3AD203B41FA5}">
                          <a16:colId xmlns:a16="http://schemas.microsoft.com/office/drawing/2014/main" val="433868249"/>
                        </a:ext>
                      </a:extLst>
                    </a:gridCol>
                    <a:gridCol w="2787269">
                      <a:extLst>
                        <a:ext uri="{9D8B030D-6E8A-4147-A177-3AD203B41FA5}">
                          <a16:colId xmlns:a16="http://schemas.microsoft.com/office/drawing/2014/main" val="3065037031"/>
                        </a:ext>
                      </a:extLst>
                    </a:gridCol>
                  </a:tblGrid>
                  <a:tr h="396240">
                    <a:tc>
                      <a:txBody>
                        <a:bodyPr/>
                        <a:lstStyle/>
                        <a:p>
                          <a:pPr algn="ctr"/>
                          <a:r>
                            <a:rPr lang="en-US" sz="2000" dirty="0"/>
                            <a:t>X</a:t>
                          </a:r>
                        </a:p>
                      </a:txBody>
                      <a:tcPr/>
                    </a:tc>
                    <a:tc>
                      <a:txBody>
                        <a:bodyPr/>
                        <a:lstStyle/>
                        <a:p>
                          <a:pPr algn="ctr"/>
                          <a:r>
                            <a:rPr lang="en-US" sz="2000" dirty="0"/>
                            <a:t>Y</a:t>
                          </a:r>
                        </a:p>
                      </a:txBody>
                      <a:tcPr/>
                    </a:tc>
                    <a:tc>
                      <a:txBody>
                        <a:bodyPr/>
                        <a:lstStyle/>
                        <a:p>
                          <a:pPr algn="ctr"/>
                          <a:r>
                            <a:rPr lang="en-US" sz="2000" dirty="0"/>
                            <a:t>Z</a:t>
                          </a:r>
                        </a:p>
                      </a:txBody>
                      <a:tcPr/>
                    </a:tc>
                    <a:tc>
                      <a:txBody>
                        <a:bodyPr/>
                        <a:lstStyle/>
                        <a:p>
                          <a:pPr algn="ctr"/>
                          <a:r>
                            <a:rPr lang="en-US" sz="2000" dirty="0"/>
                            <a:t>ODD(X,Y,Z)</a:t>
                          </a:r>
                          <a:endParaRPr lang="en-US" sz="2000" dirty="0">
                            <a:latin typeface="Neue Haas Grotesk Text Pro" panose="020B0504020202020204" pitchFamily="34" charset="77"/>
                          </a:endParaRPr>
                        </a:p>
                      </a:txBody>
                      <a:tcPr/>
                    </a:tc>
                    <a:tc>
                      <a:txBody>
                        <a:bodyPr/>
                        <a:lstStyle/>
                        <a:p>
                          <a:pPr algn="ctr"/>
                          <a:r>
                            <a:rPr lang="en-US" sz="2000" dirty="0"/>
                            <a:t>Maxterms</a:t>
                          </a:r>
                          <a:endParaRPr lang="en-US" sz="2000" dirty="0">
                            <a:latin typeface="Neue Haas Grotesk Text Pro" panose="020B0504020202020204" pitchFamily="34" charset="77"/>
                            <a:ea typeface="Cambria Math" panose="02040503050406030204" pitchFamily="18" charset="0"/>
                          </a:endParaRPr>
                        </a:p>
                      </a:txBody>
                      <a:tcPr/>
                    </a:tc>
                    <a:extLst>
                      <a:ext uri="{0D108BD9-81ED-4DB2-BD59-A6C34878D82A}">
                        <a16:rowId xmlns:a16="http://schemas.microsoft.com/office/drawing/2014/main" val="2131602632"/>
                      </a:ext>
                    </a:extLst>
                  </a:tr>
                  <a:tr h="396240">
                    <a:tc>
                      <a:txBody>
                        <a:bodyPr/>
                        <a:lstStyle/>
                        <a:p>
                          <a:pPr algn="ctr"/>
                          <a:r>
                            <a:rPr lang="en-US" sz="2000" dirty="0"/>
                            <a:t>0</a:t>
                          </a:r>
                        </a:p>
                      </a:txBody>
                      <a:tcPr/>
                    </a:tc>
                    <a:tc>
                      <a:txBody>
                        <a:bodyPr/>
                        <a:lstStyle/>
                        <a:p>
                          <a:pPr algn="ctr"/>
                          <a:r>
                            <a:rPr lang="en-US" sz="2000" dirty="0"/>
                            <a:t>0</a:t>
                          </a:r>
                        </a:p>
                      </a:txBody>
                      <a:tcPr/>
                    </a:tc>
                    <a:tc>
                      <a:txBody>
                        <a:bodyPr/>
                        <a:lstStyle/>
                        <a:p>
                          <a:pPr algn="ctr"/>
                          <a:r>
                            <a:rPr lang="en-US" sz="2000" dirty="0"/>
                            <a:t>0</a:t>
                          </a:r>
                        </a:p>
                      </a:txBody>
                      <a:tcPr/>
                    </a:tc>
                    <a:tc>
                      <a:txBody>
                        <a:bodyPr/>
                        <a:lstStyle/>
                        <a:p>
                          <a:pPr algn="ctr"/>
                          <a:r>
                            <a:rPr lang="en-US" sz="2000" dirty="0"/>
                            <a:t>0</a:t>
                          </a:r>
                        </a:p>
                      </a:txBody>
                      <a:tcPr/>
                    </a:tc>
                    <a:tc>
                      <a:txBody>
                        <a:bodyPr/>
                        <a:lstStyle/>
                        <a:p>
                          <a:endParaRPr lang="en-US"/>
                        </a:p>
                      </a:txBody>
                      <a:tcPr>
                        <a:blipFill>
                          <a:blip r:embed="rId4"/>
                          <a:stretch>
                            <a:fillRect l="-262273" t="-109677" r="-909" b="-735484"/>
                          </a:stretch>
                        </a:blipFill>
                      </a:tcPr>
                    </a:tc>
                    <a:extLst>
                      <a:ext uri="{0D108BD9-81ED-4DB2-BD59-A6C34878D82A}">
                        <a16:rowId xmlns:a16="http://schemas.microsoft.com/office/drawing/2014/main" val="614114445"/>
                      </a:ext>
                    </a:extLst>
                  </a:tr>
                  <a:tr h="396240">
                    <a:tc>
                      <a:txBody>
                        <a:bodyPr/>
                        <a:lstStyle/>
                        <a:p>
                          <a:pPr algn="ctr"/>
                          <a:r>
                            <a:rPr lang="en-US" sz="2000" dirty="0"/>
                            <a:t>0</a:t>
                          </a:r>
                        </a:p>
                      </a:txBody>
                      <a:tcPr/>
                    </a:tc>
                    <a:tc>
                      <a:txBody>
                        <a:bodyPr/>
                        <a:lstStyle/>
                        <a:p>
                          <a:pPr algn="ctr"/>
                          <a:r>
                            <a:rPr lang="en-US" sz="2000" dirty="0"/>
                            <a:t>0</a:t>
                          </a:r>
                        </a:p>
                      </a:txBody>
                      <a:tcPr/>
                    </a:tc>
                    <a:tc>
                      <a:txBody>
                        <a:bodyPr/>
                        <a:lstStyle/>
                        <a:p>
                          <a:pPr algn="ctr"/>
                          <a:r>
                            <a:rPr lang="en-US" sz="2000" dirty="0"/>
                            <a:t>1</a:t>
                          </a:r>
                        </a:p>
                      </a:txBody>
                      <a:tcPr/>
                    </a:tc>
                    <a:tc>
                      <a:txBody>
                        <a:bodyPr/>
                        <a:lstStyle/>
                        <a:p>
                          <a:pPr algn="ctr"/>
                          <a:r>
                            <a:rPr lang="en-US" sz="2000" dirty="0"/>
                            <a:t>1</a:t>
                          </a:r>
                        </a:p>
                      </a:txBody>
                      <a:tcPr/>
                    </a:tc>
                    <a:tc>
                      <a:txBody>
                        <a:bodyPr/>
                        <a:lstStyle/>
                        <a:p>
                          <a:endParaRPr lang="en-US"/>
                        </a:p>
                      </a:txBody>
                      <a:tcPr>
                        <a:blipFill>
                          <a:blip r:embed="rId4"/>
                          <a:stretch>
                            <a:fillRect l="-262273" t="-203125" r="-909" b="-612500"/>
                          </a:stretch>
                        </a:blipFill>
                      </a:tcPr>
                    </a:tc>
                    <a:extLst>
                      <a:ext uri="{0D108BD9-81ED-4DB2-BD59-A6C34878D82A}">
                        <a16:rowId xmlns:a16="http://schemas.microsoft.com/office/drawing/2014/main" val="3063228719"/>
                      </a:ext>
                    </a:extLst>
                  </a:tr>
                  <a:tr h="396240">
                    <a:tc>
                      <a:txBody>
                        <a:bodyPr/>
                        <a:lstStyle/>
                        <a:p>
                          <a:pPr algn="ctr"/>
                          <a:r>
                            <a:rPr lang="en-US" sz="2000" dirty="0"/>
                            <a:t>0</a:t>
                          </a:r>
                        </a:p>
                      </a:txBody>
                      <a:tcPr/>
                    </a:tc>
                    <a:tc>
                      <a:txBody>
                        <a:bodyPr/>
                        <a:lstStyle/>
                        <a:p>
                          <a:pPr algn="ctr"/>
                          <a:r>
                            <a:rPr lang="en-US" sz="2000" dirty="0"/>
                            <a:t>1</a:t>
                          </a:r>
                        </a:p>
                      </a:txBody>
                      <a:tcPr/>
                    </a:tc>
                    <a:tc>
                      <a:txBody>
                        <a:bodyPr/>
                        <a:lstStyle/>
                        <a:p>
                          <a:pPr algn="ctr"/>
                          <a:r>
                            <a:rPr lang="en-US" sz="2000" dirty="0"/>
                            <a:t>0</a:t>
                          </a:r>
                        </a:p>
                      </a:txBody>
                      <a:tcPr/>
                    </a:tc>
                    <a:tc>
                      <a:txBody>
                        <a:bodyPr/>
                        <a:lstStyle/>
                        <a:p>
                          <a:pPr algn="ctr"/>
                          <a:r>
                            <a:rPr lang="en-US" sz="2000" dirty="0"/>
                            <a:t>1</a:t>
                          </a:r>
                        </a:p>
                      </a:txBody>
                      <a:tcPr/>
                    </a:tc>
                    <a:tc>
                      <a:txBody>
                        <a:bodyPr/>
                        <a:lstStyle/>
                        <a:p>
                          <a:endParaRPr lang="en-US"/>
                        </a:p>
                      </a:txBody>
                      <a:tcPr>
                        <a:blipFill>
                          <a:blip r:embed="rId4"/>
                          <a:stretch>
                            <a:fillRect l="-262273" t="-312903" r="-909" b="-532258"/>
                          </a:stretch>
                        </a:blipFill>
                      </a:tcPr>
                    </a:tc>
                    <a:extLst>
                      <a:ext uri="{0D108BD9-81ED-4DB2-BD59-A6C34878D82A}">
                        <a16:rowId xmlns:a16="http://schemas.microsoft.com/office/drawing/2014/main" val="1068365532"/>
                      </a:ext>
                    </a:extLst>
                  </a:tr>
                  <a:tr h="396240">
                    <a:tc>
                      <a:txBody>
                        <a:bodyPr/>
                        <a:lstStyle/>
                        <a:p>
                          <a:pPr algn="ctr"/>
                          <a:r>
                            <a:rPr lang="en-US" sz="2000" dirty="0"/>
                            <a:t>0</a:t>
                          </a:r>
                        </a:p>
                      </a:txBody>
                      <a:tcPr/>
                    </a:tc>
                    <a:tc>
                      <a:txBody>
                        <a:bodyPr/>
                        <a:lstStyle/>
                        <a:p>
                          <a:pPr algn="ctr"/>
                          <a:r>
                            <a:rPr lang="en-US" sz="2000" dirty="0"/>
                            <a:t>1</a:t>
                          </a:r>
                        </a:p>
                      </a:txBody>
                      <a:tcPr/>
                    </a:tc>
                    <a:tc>
                      <a:txBody>
                        <a:bodyPr/>
                        <a:lstStyle/>
                        <a:p>
                          <a:pPr algn="ctr"/>
                          <a:r>
                            <a:rPr lang="en-US" sz="2000" dirty="0"/>
                            <a:t>1</a:t>
                          </a:r>
                        </a:p>
                      </a:txBody>
                      <a:tcPr/>
                    </a:tc>
                    <a:tc>
                      <a:txBody>
                        <a:bodyPr/>
                        <a:lstStyle/>
                        <a:p>
                          <a:pPr algn="ctr"/>
                          <a:r>
                            <a:rPr lang="en-US" sz="2000" dirty="0"/>
                            <a:t>0</a:t>
                          </a:r>
                        </a:p>
                      </a:txBody>
                      <a:tcPr/>
                    </a:tc>
                    <a:tc>
                      <a:txBody>
                        <a:bodyPr/>
                        <a:lstStyle/>
                        <a:p>
                          <a:endParaRPr lang="en-US"/>
                        </a:p>
                      </a:txBody>
                      <a:tcPr>
                        <a:blipFill>
                          <a:blip r:embed="rId4"/>
                          <a:stretch>
                            <a:fillRect l="-262273" t="-412903" r="-909" b="-432258"/>
                          </a:stretch>
                        </a:blipFill>
                      </a:tcPr>
                    </a:tc>
                    <a:extLst>
                      <a:ext uri="{0D108BD9-81ED-4DB2-BD59-A6C34878D82A}">
                        <a16:rowId xmlns:a16="http://schemas.microsoft.com/office/drawing/2014/main" val="1316670216"/>
                      </a:ext>
                    </a:extLst>
                  </a:tr>
                  <a:tr h="396240">
                    <a:tc>
                      <a:txBody>
                        <a:bodyPr/>
                        <a:lstStyle/>
                        <a:p>
                          <a:pPr algn="ctr"/>
                          <a:r>
                            <a:rPr lang="en-US" sz="2000" dirty="0"/>
                            <a:t>1</a:t>
                          </a:r>
                        </a:p>
                      </a:txBody>
                      <a:tcPr/>
                    </a:tc>
                    <a:tc>
                      <a:txBody>
                        <a:bodyPr/>
                        <a:lstStyle/>
                        <a:p>
                          <a:pPr algn="ctr"/>
                          <a:r>
                            <a:rPr lang="en-US" sz="2000" dirty="0"/>
                            <a:t>0</a:t>
                          </a:r>
                        </a:p>
                      </a:txBody>
                      <a:tcPr/>
                    </a:tc>
                    <a:tc>
                      <a:txBody>
                        <a:bodyPr/>
                        <a:lstStyle/>
                        <a:p>
                          <a:pPr algn="ctr"/>
                          <a:r>
                            <a:rPr lang="en-US" sz="2000" dirty="0"/>
                            <a:t>0</a:t>
                          </a:r>
                        </a:p>
                      </a:txBody>
                      <a:tcPr/>
                    </a:tc>
                    <a:tc>
                      <a:txBody>
                        <a:bodyPr/>
                        <a:lstStyle/>
                        <a:p>
                          <a:pPr algn="ctr"/>
                          <a:r>
                            <a:rPr lang="en-US" sz="2000" dirty="0"/>
                            <a:t>1</a:t>
                          </a:r>
                        </a:p>
                      </a:txBody>
                      <a:tcPr/>
                    </a:tc>
                    <a:tc>
                      <a:txBody>
                        <a:bodyPr/>
                        <a:lstStyle/>
                        <a:p>
                          <a:endParaRPr lang="en-US"/>
                        </a:p>
                      </a:txBody>
                      <a:tcPr>
                        <a:blipFill>
                          <a:blip r:embed="rId4"/>
                          <a:stretch>
                            <a:fillRect l="-262273" t="-512903" r="-909" b="-332258"/>
                          </a:stretch>
                        </a:blipFill>
                      </a:tcPr>
                    </a:tc>
                    <a:extLst>
                      <a:ext uri="{0D108BD9-81ED-4DB2-BD59-A6C34878D82A}">
                        <a16:rowId xmlns:a16="http://schemas.microsoft.com/office/drawing/2014/main" val="1472130258"/>
                      </a:ext>
                    </a:extLst>
                  </a:tr>
                  <a:tr h="396240">
                    <a:tc>
                      <a:txBody>
                        <a:bodyPr/>
                        <a:lstStyle/>
                        <a:p>
                          <a:pPr algn="ctr"/>
                          <a:r>
                            <a:rPr lang="en-US" sz="2000" dirty="0"/>
                            <a:t>1</a:t>
                          </a:r>
                        </a:p>
                      </a:txBody>
                      <a:tcPr/>
                    </a:tc>
                    <a:tc>
                      <a:txBody>
                        <a:bodyPr/>
                        <a:lstStyle/>
                        <a:p>
                          <a:pPr algn="ctr"/>
                          <a:r>
                            <a:rPr lang="en-US" sz="2000" dirty="0"/>
                            <a:t>0</a:t>
                          </a:r>
                        </a:p>
                      </a:txBody>
                      <a:tcPr/>
                    </a:tc>
                    <a:tc>
                      <a:txBody>
                        <a:bodyPr/>
                        <a:lstStyle/>
                        <a:p>
                          <a:pPr algn="ctr"/>
                          <a:r>
                            <a:rPr lang="en-US" sz="2000" dirty="0"/>
                            <a:t>1</a:t>
                          </a:r>
                        </a:p>
                      </a:txBody>
                      <a:tcPr/>
                    </a:tc>
                    <a:tc>
                      <a:txBody>
                        <a:bodyPr/>
                        <a:lstStyle/>
                        <a:p>
                          <a:pPr algn="ctr"/>
                          <a:r>
                            <a:rPr lang="en-US" sz="2000" dirty="0"/>
                            <a:t>0</a:t>
                          </a:r>
                        </a:p>
                      </a:txBody>
                      <a:tcPr/>
                    </a:tc>
                    <a:tc>
                      <a:txBody>
                        <a:bodyPr/>
                        <a:lstStyle/>
                        <a:p>
                          <a:endParaRPr lang="en-US"/>
                        </a:p>
                      </a:txBody>
                      <a:tcPr>
                        <a:blipFill>
                          <a:blip r:embed="rId4"/>
                          <a:stretch>
                            <a:fillRect l="-262273" t="-593750" r="-909" b="-221875"/>
                          </a:stretch>
                        </a:blipFill>
                      </a:tcPr>
                    </a:tc>
                    <a:extLst>
                      <a:ext uri="{0D108BD9-81ED-4DB2-BD59-A6C34878D82A}">
                        <a16:rowId xmlns:a16="http://schemas.microsoft.com/office/drawing/2014/main" val="1838910750"/>
                      </a:ext>
                    </a:extLst>
                  </a:tr>
                  <a:tr h="396240">
                    <a:tc>
                      <a:txBody>
                        <a:bodyPr/>
                        <a:lstStyle/>
                        <a:p>
                          <a:pPr algn="ctr"/>
                          <a:r>
                            <a:rPr lang="en-US" sz="2000" dirty="0"/>
                            <a:t>1</a:t>
                          </a:r>
                        </a:p>
                      </a:txBody>
                      <a:tcPr/>
                    </a:tc>
                    <a:tc>
                      <a:txBody>
                        <a:bodyPr/>
                        <a:lstStyle/>
                        <a:p>
                          <a:pPr algn="ctr"/>
                          <a:r>
                            <a:rPr lang="en-US" sz="2000" dirty="0"/>
                            <a:t>1</a:t>
                          </a:r>
                        </a:p>
                      </a:txBody>
                      <a:tcPr/>
                    </a:tc>
                    <a:tc>
                      <a:txBody>
                        <a:bodyPr/>
                        <a:lstStyle/>
                        <a:p>
                          <a:pPr algn="ctr"/>
                          <a:r>
                            <a:rPr lang="en-US" sz="2000" dirty="0"/>
                            <a:t>0</a:t>
                          </a:r>
                        </a:p>
                      </a:txBody>
                      <a:tcPr/>
                    </a:tc>
                    <a:tc>
                      <a:txBody>
                        <a:bodyPr/>
                        <a:lstStyle/>
                        <a:p>
                          <a:pPr algn="ctr"/>
                          <a:r>
                            <a:rPr lang="en-US" sz="2000" dirty="0"/>
                            <a:t>0</a:t>
                          </a:r>
                        </a:p>
                      </a:txBody>
                      <a:tcPr/>
                    </a:tc>
                    <a:tc>
                      <a:txBody>
                        <a:bodyPr/>
                        <a:lstStyle/>
                        <a:p>
                          <a:endParaRPr lang="en-US"/>
                        </a:p>
                      </a:txBody>
                      <a:tcPr>
                        <a:blipFill>
                          <a:blip r:embed="rId4"/>
                          <a:stretch>
                            <a:fillRect l="-262273" t="-716129" r="-909" b="-129032"/>
                          </a:stretch>
                        </a:blipFill>
                      </a:tcPr>
                    </a:tc>
                    <a:extLst>
                      <a:ext uri="{0D108BD9-81ED-4DB2-BD59-A6C34878D82A}">
                        <a16:rowId xmlns:a16="http://schemas.microsoft.com/office/drawing/2014/main" val="3298726595"/>
                      </a:ext>
                    </a:extLst>
                  </a:tr>
                  <a:tr h="396240">
                    <a:tc>
                      <a:txBody>
                        <a:bodyPr/>
                        <a:lstStyle/>
                        <a:p>
                          <a:pPr algn="ctr"/>
                          <a:r>
                            <a:rPr lang="en-US" sz="2000" dirty="0"/>
                            <a:t>1</a:t>
                          </a:r>
                        </a:p>
                      </a:txBody>
                      <a:tcPr/>
                    </a:tc>
                    <a:tc>
                      <a:txBody>
                        <a:bodyPr/>
                        <a:lstStyle/>
                        <a:p>
                          <a:pPr algn="ctr"/>
                          <a:r>
                            <a:rPr lang="en-US" sz="2000" dirty="0"/>
                            <a:t>1</a:t>
                          </a:r>
                        </a:p>
                      </a:txBody>
                      <a:tcPr/>
                    </a:tc>
                    <a:tc>
                      <a:txBody>
                        <a:bodyPr/>
                        <a:lstStyle/>
                        <a:p>
                          <a:pPr algn="ctr"/>
                          <a:r>
                            <a:rPr lang="en-US" sz="2000" dirty="0"/>
                            <a:t>1</a:t>
                          </a:r>
                        </a:p>
                      </a:txBody>
                      <a:tcPr/>
                    </a:tc>
                    <a:tc>
                      <a:txBody>
                        <a:bodyPr/>
                        <a:lstStyle/>
                        <a:p>
                          <a:pPr algn="ctr"/>
                          <a:r>
                            <a:rPr lang="en-US" sz="2000" dirty="0"/>
                            <a:t>1</a:t>
                          </a:r>
                        </a:p>
                      </a:txBody>
                      <a:tcPr/>
                    </a:tc>
                    <a:tc>
                      <a:txBody>
                        <a:bodyPr/>
                        <a:lstStyle/>
                        <a:p>
                          <a:endParaRPr lang="en-US"/>
                        </a:p>
                      </a:txBody>
                      <a:tcPr>
                        <a:blipFill>
                          <a:blip r:embed="rId4"/>
                          <a:stretch>
                            <a:fillRect l="-262273" t="-816129" r="-909" b="-29032"/>
                          </a:stretch>
                        </a:blipFill>
                      </a:tcPr>
                    </a:tc>
                    <a:extLst>
                      <a:ext uri="{0D108BD9-81ED-4DB2-BD59-A6C34878D82A}">
                        <a16:rowId xmlns:a16="http://schemas.microsoft.com/office/drawing/2014/main" val="831370525"/>
                      </a:ext>
                    </a:extLst>
                  </a:tr>
                </a:tbl>
              </a:graphicData>
            </a:graphic>
          </p:graphicFrame>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087A5ECE-D118-9171-B47E-472C7B2B21CB}"/>
                  </a:ext>
                </a:extLst>
              </p:cNvPr>
              <p:cNvSpPr txBox="1"/>
              <p:nvPr/>
            </p:nvSpPr>
            <p:spPr>
              <a:xfrm>
                <a:off x="1231135" y="5940028"/>
                <a:ext cx="6097836" cy="461665"/>
              </a:xfrm>
              <a:prstGeom prst="rect">
                <a:avLst/>
              </a:prstGeom>
              <a:noFill/>
            </p:spPr>
            <p:txBody>
              <a:bodyPr wrap="square">
                <a:spAutoFit/>
              </a:bodyPr>
              <a:lstStyle/>
              <a:p>
                <a:r>
                  <a:rPr lang="en-US" sz="2400" dirty="0"/>
                  <a:t>ODD(X, Y, Z) </a:t>
                </a:r>
                <a14:m>
                  <m:oMath xmlns:m="http://schemas.openxmlformats.org/officeDocument/2006/math">
                    <m:r>
                      <a:rPr lang="en-US" sz="2400" b="0" i="1" dirty="0" smtClean="0">
                        <a:solidFill>
                          <a:schemeClr val="tx1"/>
                        </a:solidFill>
                        <a:latin typeface="Cambria Math" panose="02040503050406030204" pitchFamily="18" charset="0"/>
                      </a:rPr>
                      <m:t>= </m:t>
                    </m:r>
                  </m:oMath>
                </a14:m>
                <a:endParaRPr lang="en-US" sz="2400" dirty="0"/>
              </a:p>
            </p:txBody>
          </p:sp>
        </mc:Choice>
        <mc:Fallback>
          <p:sp>
            <p:nvSpPr>
              <p:cNvPr id="5" name="TextBox 4">
                <a:extLst>
                  <a:ext uri="{FF2B5EF4-FFF2-40B4-BE49-F238E27FC236}">
                    <a16:creationId xmlns:a16="http://schemas.microsoft.com/office/drawing/2014/main" id="{087A5ECE-D118-9171-B47E-472C7B2B21CB}"/>
                  </a:ext>
                </a:extLst>
              </p:cNvPr>
              <p:cNvSpPr txBox="1">
                <a:spLocks noRot="1" noChangeAspect="1" noMove="1" noResize="1" noEditPoints="1" noAdjustHandles="1" noChangeArrowheads="1" noChangeShapeType="1" noTextEdit="1"/>
              </p:cNvSpPr>
              <p:nvPr/>
            </p:nvSpPr>
            <p:spPr>
              <a:xfrm>
                <a:off x="1231135" y="5940028"/>
                <a:ext cx="6097836" cy="461665"/>
              </a:xfrm>
              <a:prstGeom prst="rect">
                <a:avLst/>
              </a:prstGeom>
              <a:blipFill>
                <a:blip r:embed="rId5"/>
                <a:stretch>
                  <a:fillRect l="-1455" t="-10526" b="-28947"/>
                </a:stretch>
              </a:blipFill>
            </p:spPr>
            <p:txBody>
              <a:bodyPr/>
              <a:lstStyle/>
              <a:p>
                <a:r>
                  <a:rPr lang="en-US">
                    <a:noFill/>
                  </a:rPr>
                  <a:t> </a:t>
                </a:r>
              </a:p>
            </p:txBody>
          </p:sp>
        </mc:Fallback>
      </mc:AlternateContent>
    </p:spTree>
    <p:extLst>
      <p:ext uri="{BB962C8B-B14F-4D97-AF65-F5344CB8AC3E}">
        <p14:creationId xmlns:p14="http://schemas.microsoft.com/office/powerpoint/2010/main" val="30167309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CBEB5-7D89-3A4C-D5B7-3322823F37E6}"/>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5FF40289-23D5-5536-BD61-DF7EA0601235}"/>
                  </a:ext>
                </a:extLst>
              </p:cNvPr>
              <p:cNvSpPr>
                <a:spLocks noGrp="1"/>
              </p:cNvSpPr>
              <p:nvPr>
                <p:ph idx="1"/>
              </p:nvPr>
            </p:nvSpPr>
            <p:spPr>
              <a:xfrm>
                <a:off x="612646" y="1377549"/>
                <a:ext cx="10653578" cy="3888514"/>
              </a:xfrm>
            </p:spPr>
            <p:txBody>
              <a:bodyPr vert="horz" lIns="91440" tIns="45720" rIns="91440" bIns="45720" rtlCol="0">
                <a:noAutofit/>
              </a:bodyPr>
              <a:lstStyle/>
              <a:p>
                <a:pPr marL="0" indent="0">
                  <a:lnSpc>
                    <a:spcPct val="110000"/>
                  </a:lnSpc>
                  <a:buNone/>
                </a:pPr>
                <a:r>
                  <a:rPr lang="en-US" dirty="0"/>
                  <a:t>ODD(</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𝑋</m:t>
                        </m:r>
                      </m:e>
                      <m:sub>
                        <m:r>
                          <a:rPr lang="en-US" i="1" dirty="0">
                            <a:latin typeface="Cambria Math" panose="02040503050406030204" pitchFamily="18" charset="0"/>
                          </a:rPr>
                          <m:t>1</m:t>
                        </m:r>
                      </m:sub>
                    </m:sSub>
                    <m:r>
                      <a:rPr lang="en-US" i="1" dirty="0">
                        <a:latin typeface="Cambria Math" panose="02040503050406030204" pitchFamily="18" charset="0"/>
                      </a:rPr>
                      <m:t>, </m:t>
                    </m:r>
                    <m:sSub>
                      <m:sSubPr>
                        <m:ctrlPr>
                          <a:rPr lang="en-US" i="1" dirty="0">
                            <a:latin typeface="Cambria Math" panose="02040503050406030204" pitchFamily="18" charset="0"/>
                          </a:rPr>
                        </m:ctrlPr>
                      </m:sSubPr>
                      <m:e>
                        <m:r>
                          <a:rPr lang="en-US" i="1" dirty="0">
                            <a:latin typeface="Cambria Math" panose="02040503050406030204" pitchFamily="18" charset="0"/>
                          </a:rPr>
                          <m:t>𝑋</m:t>
                        </m:r>
                      </m:e>
                      <m:sub>
                        <m:r>
                          <a:rPr lang="en-US" i="1" dirty="0">
                            <a:latin typeface="Cambria Math" panose="02040503050406030204" pitchFamily="18" charset="0"/>
                          </a:rPr>
                          <m:t>2</m:t>
                        </m:r>
                      </m:sub>
                    </m:sSub>
                    <m:r>
                      <a:rPr lang="en-US" i="1" dirty="0">
                        <a:latin typeface="Cambria Math" panose="02040503050406030204" pitchFamily="18" charset="0"/>
                      </a:rPr>
                      <m:t>, …,</m:t>
                    </m:r>
                    <m:sSub>
                      <m:sSubPr>
                        <m:ctrlPr>
                          <a:rPr lang="en-US" i="1" dirty="0" err="1">
                            <a:latin typeface="Cambria Math" panose="02040503050406030204" pitchFamily="18" charset="0"/>
                          </a:rPr>
                        </m:ctrlPr>
                      </m:sSubPr>
                      <m:e>
                        <m:r>
                          <a:rPr lang="en-US" i="1" dirty="0" err="1">
                            <a:latin typeface="Cambria Math" panose="02040503050406030204" pitchFamily="18" charset="0"/>
                          </a:rPr>
                          <m:t>𝑋</m:t>
                        </m:r>
                      </m:e>
                      <m:sub>
                        <m:r>
                          <a:rPr lang="en-US" i="1" dirty="0" err="1">
                            <a:latin typeface="Cambria Math" panose="02040503050406030204" pitchFamily="18" charset="0"/>
                          </a:rPr>
                          <m:t>𝑛</m:t>
                        </m:r>
                      </m:sub>
                    </m:sSub>
                  </m:oMath>
                </a14:m>
                <a:r>
                  <a:rPr lang="en-US" dirty="0"/>
                  <a:t>) = 1 if an odd number of arguments is 1, 0 otherwise</a:t>
                </a:r>
              </a:p>
              <a:p>
                <a:pPr marL="0" indent="0">
                  <a:lnSpc>
                    <a:spcPct val="110000"/>
                  </a:lnSpc>
                  <a:buNone/>
                </a:pPr>
                <a:br>
                  <a:rPr lang="en-US" dirty="0"/>
                </a:br>
                <a:br>
                  <a:rPr lang="en-US" dirty="0"/>
                </a:br>
                <a:br>
                  <a:rPr lang="en-US" dirty="0"/>
                </a:br>
                <a:br>
                  <a:rPr lang="en-US" dirty="0"/>
                </a:br>
                <a:br>
                  <a:rPr lang="en-US" dirty="0"/>
                </a:br>
                <a:br>
                  <a:rPr lang="en-US" dirty="0"/>
                </a:br>
                <a:br>
                  <a:rPr lang="en-US" dirty="0"/>
                </a:br>
                <a:br>
                  <a:rPr lang="en-US" dirty="0"/>
                </a:br>
                <a:endParaRPr lang="en-US" dirty="0"/>
              </a:p>
            </p:txBody>
          </p:sp>
        </mc:Choice>
        <mc:Fallback>
          <p:sp>
            <p:nvSpPr>
              <p:cNvPr id="3" name="Content Placeholder 2">
                <a:extLst>
                  <a:ext uri="{FF2B5EF4-FFF2-40B4-BE49-F238E27FC236}">
                    <a16:creationId xmlns:a16="http://schemas.microsoft.com/office/drawing/2014/main" id="{5FF40289-23D5-5536-BD61-DF7EA0601235}"/>
                  </a:ext>
                </a:extLst>
              </p:cNvPr>
              <p:cNvSpPr>
                <a:spLocks noGrp="1" noRot="1" noChangeAspect="1" noMove="1" noResize="1" noEditPoints="1" noAdjustHandles="1" noChangeArrowheads="1" noChangeShapeType="1" noTextEdit="1"/>
              </p:cNvSpPr>
              <p:nvPr>
                <p:ph idx="1"/>
              </p:nvPr>
            </p:nvSpPr>
            <p:spPr>
              <a:xfrm>
                <a:off x="612646" y="1377549"/>
                <a:ext cx="10653578" cy="3888514"/>
              </a:xfrm>
              <a:blipFill>
                <a:blip r:embed="rId3"/>
                <a:stretch>
                  <a:fillRect l="-595" t="-326"/>
                </a:stretch>
              </a:blipFill>
            </p:spPr>
            <p:txBody>
              <a:bodyPr/>
              <a:lstStyle/>
              <a:p>
                <a:r>
                  <a:rPr lang="en-US">
                    <a:noFill/>
                  </a:rPr>
                  <a:t> </a:t>
                </a:r>
              </a:p>
            </p:txBody>
          </p:sp>
        </mc:Fallback>
      </mc:AlternateContent>
      <p:sp>
        <p:nvSpPr>
          <p:cNvPr id="10" name="Title 1">
            <a:extLst>
              <a:ext uri="{FF2B5EF4-FFF2-40B4-BE49-F238E27FC236}">
                <a16:creationId xmlns:a16="http://schemas.microsoft.com/office/drawing/2014/main" id="{61F3A45C-3E6A-A2D2-9316-80CBDD56F80D}"/>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dirty="0"/>
              <a:t>PRACTICE TIME - ODD function using CNF</a:t>
            </a:r>
            <a:endParaRPr lang="en-US" b="1" kern="1200" dirty="0">
              <a:solidFill>
                <a:schemeClr val="tx1"/>
              </a:solidFill>
              <a:latin typeface="+mj-lt"/>
              <a:ea typeface="+mj-ea"/>
              <a:cs typeface="+mj-cs"/>
            </a:endParaRPr>
          </a:p>
        </p:txBody>
      </p:sp>
      <p:sp>
        <p:nvSpPr>
          <p:cNvPr id="11" name="Slide Number Placeholder 10">
            <a:extLst>
              <a:ext uri="{FF2B5EF4-FFF2-40B4-BE49-F238E27FC236}">
                <a16:creationId xmlns:a16="http://schemas.microsoft.com/office/drawing/2014/main" id="{5C2DEB43-3768-7204-895A-DA098318BF0B}"/>
              </a:ext>
            </a:extLst>
          </p:cNvPr>
          <p:cNvSpPr>
            <a:spLocks noGrp="1"/>
          </p:cNvSpPr>
          <p:nvPr>
            <p:ph type="sldNum" sz="quarter" idx="12"/>
          </p:nvPr>
        </p:nvSpPr>
        <p:spPr/>
        <p:txBody>
          <a:bodyPr/>
          <a:lstStyle/>
          <a:p>
            <a:fld id="{CC057153-B650-4DEB-B370-79DDCFDCE934}" type="slidenum">
              <a:rPr lang="en-US" smtClean="0"/>
              <a:t>52</a:t>
            </a:fld>
            <a:endParaRPr lang="en-US"/>
          </a:p>
        </p:txBody>
      </p:sp>
      <mc:AlternateContent xmlns:mc="http://schemas.openxmlformats.org/markup-compatibility/2006">
        <mc:Choice xmlns:a14="http://schemas.microsoft.com/office/drawing/2010/main" Requires="a14">
          <p:graphicFrame>
            <p:nvGraphicFramePr>
              <p:cNvPr id="4" name="Table 3">
                <a:extLst>
                  <a:ext uri="{FF2B5EF4-FFF2-40B4-BE49-F238E27FC236}">
                    <a16:creationId xmlns:a16="http://schemas.microsoft.com/office/drawing/2014/main" id="{86ADA7B8-BF21-5B71-2547-FD53E63DE715}"/>
                  </a:ext>
                </a:extLst>
              </p:cNvPr>
              <p:cNvGraphicFramePr>
                <a:graphicFrameLocks noGrp="1"/>
              </p:cNvGraphicFramePr>
              <p:nvPr>
                <p:extLst>
                  <p:ext uri="{D42A27DB-BD31-4B8C-83A1-F6EECF244321}">
                    <p14:modId xmlns:p14="http://schemas.microsoft.com/office/powerpoint/2010/main" val="1593095924"/>
                  </p:ext>
                </p:extLst>
              </p:nvPr>
            </p:nvGraphicFramePr>
            <p:xfrm>
              <a:off x="925776" y="2021718"/>
              <a:ext cx="10102110" cy="3566160"/>
            </p:xfrm>
            <a:graphic>
              <a:graphicData uri="http://schemas.openxmlformats.org/drawingml/2006/table">
                <a:tbl>
                  <a:tblPr firstRow="1" bandRow="1">
                    <a:tableStyleId>{00A15C55-8517-42AA-B614-E9B94910E393}</a:tableStyleId>
                  </a:tblPr>
                  <a:tblGrid>
                    <a:gridCol w="1442851">
                      <a:extLst>
                        <a:ext uri="{9D8B030D-6E8A-4147-A177-3AD203B41FA5}">
                          <a16:colId xmlns:a16="http://schemas.microsoft.com/office/drawing/2014/main" val="1396284860"/>
                        </a:ext>
                      </a:extLst>
                    </a:gridCol>
                    <a:gridCol w="1553378">
                      <a:extLst>
                        <a:ext uri="{9D8B030D-6E8A-4147-A177-3AD203B41FA5}">
                          <a16:colId xmlns:a16="http://schemas.microsoft.com/office/drawing/2014/main" val="2466899368"/>
                        </a:ext>
                      </a:extLst>
                    </a:gridCol>
                    <a:gridCol w="1839817">
                      <a:extLst>
                        <a:ext uri="{9D8B030D-6E8A-4147-A177-3AD203B41FA5}">
                          <a16:colId xmlns:a16="http://schemas.microsoft.com/office/drawing/2014/main" val="1472037275"/>
                        </a:ext>
                      </a:extLst>
                    </a:gridCol>
                    <a:gridCol w="2478795">
                      <a:extLst>
                        <a:ext uri="{9D8B030D-6E8A-4147-A177-3AD203B41FA5}">
                          <a16:colId xmlns:a16="http://schemas.microsoft.com/office/drawing/2014/main" val="433868249"/>
                        </a:ext>
                      </a:extLst>
                    </a:gridCol>
                    <a:gridCol w="2787269">
                      <a:extLst>
                        <a:ext uri="{9D8B030D-6E8A-4147-A177-3AD203B41FA5}">
                          <a16:colId xmlns:a16="http://schemas.microsoft.com/office/drawing/2014/main" val="3065037031"/>
                        </a:ext>
                      </a:extLst>
                    </a:gridCol>
                  </a:tblGrid>
                  <a:tr h="310116">
                    <a:tc>
                      <a:txBody>
                        <a:bodyPr/>
                        <a:lstStyle/>
                        <a:p>
                          <a:pPr algn="ctr"/>
                          <a:r>
                            <a:rPr lang="en-US" sz="2000" dirty="0"/>
                            <a:t>X</a:t>
                          </a:r>
                        </a:p>
                      </a:txBody>
                      <a:tcPr/>
                    </a:tc>
                    <a:tc>
                      <a:txBody>
                        <a:bodyPr/>
                        <a:lstStyle/>
                        <a:p>
                          <a:pPr algn="ctr"/>
                          <a:r>
                            <a:rPr lang="en-US" sz="2000" dirty="0"/>
                            <a:t>Y</a:t>
                          </a:r>
                        </a:p>
                      </a:txBody>
                      <a:tcPr/>
                    </a:tc>
                    <a:tc>
                      <a:txBody>
                        <a:bodyPr/>
                        <a:lstStyle/>
                        <a:p>
                          <a:pPr algn="ctr"/>
                          <a:r>
                            <a:rPr lang="en-US" sz="2000" dirty="0"/>
                            <a:t>Z</a:t>
                          </a:r>
                        </a:p>
                      </a:txBody>
                      <a:tcPr/>
                    </a:tc>
                    <a:tc>
                      <a:txBody>
                        <a:bodyPr/>
                        <a:lstStyle/>
                        <a:p>
                          <a:pPr algn="ctr"/>
                          <a:r>
                            <a:rPr lang="en-US" sz="2000" dirty="0"/>
                            <a:t>ODD(X,Y,Z)</a:t>
                          </a:r>
                          <a:endParaRPr lang="en-US" sz="2000" dirty="0">
                            <a:latin typeface="Neue Haas Grotesk Text Pro" panose="020B0504020202020204" pitchFamily="34" charset="77"/>
                          </a:endParaRPr>
                        </a:p>
                      </a:txBody>
                      <a:tcPr/>
                    </a:tc>
                    <a:tc>
                      <a:txBody>
                        <a:bodyPr/>
                        <a:lstStyle/>
                        <a:p>
                          <a:pPr algn="ctr"/>
                          <a:r>
                            <a:rPr lang="en-US" sz="2000" dirty="0"/>
                            <a:t>Maxterms</a:t>
                          </a:r>
                          <a:endParaRPr lang="en-US" sz="2000" dirty="0">
                            <a:latin typeface="Neue Haas Grotesk Text Pro" panose="020B0504020202020204" pitchFamily="34" charset="77"/>
                            <a:ea typeface="Cambria Math" panose="02040503050406030204" pitchFamily="18" charset="0"/>
                          </a:endParaRPr>
                        </a:p>
                      </a:txBody>
                      <a:tcPr/>
                    </a:tc>
                    <a:extLst>
                      <a:ext uri="{0D108BD9-81ED-4DB2-BD59-A6C34878D82A}">
                        <a16:rowId xmlns:a16="http://schemas.microsoft.com/office/drawing/2014/main" val="2131602632"/>
                      </a:ext>
                    </a:extLst>
                  </a:tr>
                  <a:tr h="310116">
                    <a:tc>
                      <a:txBody>
                        <a:bodyPr/>
                        <a:lstStyle/>
                        <a:p>
                          <a:pPr algn="ctr"/>
                          <a:r>
                            <a:rPr lang="en-US" sz="2000" dirty="0"/>
                            <a:t>0</a:t>
                          </a:r>
                        </a:p>
                      </a:txBody>
                      <a:tcPr>
                        <a:solidFill>
                          <a:schemeClr val="accent6">
                            <a:lumMod val="60000"/>
                            <a:lumOff val="40000"/>
                          </a:schemeClr>
                        </a:solidFill>
                      </a:tcPr>
                    </a:tc>
                    <a:tc>
                      <a:txBody>
                        <a:bodyPr/>
                        <a:lstStyle/>
                        <a:p>
                          <a:pPr algn="ctr"/>
                          <a:r>
                            <a:rPr lang="en-US" sz="2000" dirty="0"/>
                            <a:t>0</a:t>
                          </a:r>
                        </a:p>
                      </a:txBody>
                      <a:tcPr>
                        <a:solidFill>
                          <a:schemeClr val="accent6">
                            <a:lumMod val="60000"/>
                            <a:lumOff val="40000"/>
                          </a:schemeClr>
                        </a:solidFill>
                      </a:tcPr>
                    </a:tc>
                    <a:tc>
                      <a:txBody>
                        <a:bodyPr/>
                        <a:lstStyle/>
                        <a:p>
                          <a:pPr algn="ctr"/>
                          <a:r>
                            <a:rPr lang="en-US" sz="2000" dirty="0"/>
                            <a:t>0</a:t>
                          </a:r>
                        </a:p>
                      </a:txBody>
                      <a:tcPr>
                        <a:solidFill>
                          <a:schemeClr val="accent6">
                            <a:lumMod val="60000"/>
                            <a:lumOff val="40000"/>
                          </a:schemeClr>
                        </a:solidFill>
                      </a:tcPr>
                    </a:tc>
                    <a:tc>
                      <a:txBody>
                        <a:bodyPr/>
                        <a:lstStyle/>
                        <a:p>
                          <a:pPr algn="ctr"/>
                          <a:r>
                            <a:rPr lang="en-US" sz="2000" dirty="0"/>
                            <a:t>0</a:t>
                          </a:r>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smtClean="0">
                                        <a:solidFill>
                                          <a:schemeClr val="tx1"/>
                                        </a:solidFill>
                                        <a:latin typeface="Cambria Math" panose="02040503050406030204" pitchFamily="18" charset="0"/>
                                      </a:rPr>
                                      <m:t>𝑀</m:t>
                                    </m:r>
                                  </m:e>
                                  <m:sub>
                                    <m:r>
                                      <a:rPr lang="en-US" sz="2000" b="0" smtClean="0">
                                        <a:solidFill>
                                          <a:schemeClr val="tx1"/>
                                        </a:solidFill>
                                        <a:latin typeface="Cambria Math" panose="02040503050406030204" pitchFamily="18" charset="0"/>
                                      </a:rPr>
                                      <m:t>0</m:t>
                                    </m:r>
                                  </m:sub>
                                </m:sSub>
                                <m:r>
                                  <a:rPr lang="en-US" sz="2000" b="0" smtClean="0">
                                    <a:solidFill>
                                      <a:schemeClr val="tx1"/>
                                    </a:solidFill>
                                    <a:latin typeface="Cambria Math" panose="02040503050406030204" pitchFamily="18" charset="0"/>
                                  </a:rPr>
                                  <m:t>=</m:t>
                                </m:r>
                                <m:r>
                                  <a:rPr lang="en-US" sz="2000" b="0" i="1" smtClean="0">
                                    <a:latin typeface="Cambria Math" panose="02040503050406030204" pitchFamily="18" charset="0"/>
                                  </a:rPr>
                                  <m:t>𝑋</m:t>
                                </m:r>
                                <m:r>
                                  <a:rPr lang="en-US" sz="2000" b="0" smtClean="0">
                                    <a:latin typeface="Cambria Math" panose="02040503050406030204" pitchFamily="18" charset="0"/>
                                  </a:rPr>
                                  <m:t>∨</m:t>
                                </m:r>
                                <m:r>
                                  <a:rPr lang="en-US" sz="2000" b="0" i="1" smtClean="0">
                                    <a:latin typeface="Cambria Math" panose="02040503050406030204" pitchFamily="18" charset="0"/>
                                  </a:rPr>
                                  <m:t>𝑌</m:t>
                                </m:r>
                                <m:r>
                                  <a:rPr lang="en-US" sz="2000" b="0" smtClean="0">
                                    <a:latin typeface="Cambria Math" panose="02040503050406030204" pitchFamily="18" charset="0"/>
                                  </a:rPr>
                                  <m:t>∨</m:t>
                                </m:r>
                                <m:r>
                                  <a:rPr lang="en-US" sz="2000" b="0" i="1" smtClean="0">
                                    <a:latin typeface="Cambria Math" panose="02040503050406030204" pitchFamily="18" charset="0"/>
                                  </a:rPr>
                                  <m:t>𝑍</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extLst>
                      <a:ext uri="{0D108BD9-81ED-4DB2-BD59-A6C34878D82A}">
                        <a16:rowId xmlns:a16="http://schemas.microsoft.com/office/drawing/2014/main" val="614114445"/>
                      </a:ext>
                    </a:extLst>
                  </a:tr>
                  <a:tr h="310116">
                    <a:tc>
                      <a:txBody>
                        <a:bodyPr/>
                        <a:lstStyle/>
                        <a:p>
                          <a:pPr algn="ctr"/>
                          <a:r>
                            <a:rPr lang="en-US" sz="2000" dirty="0"/>
                            <a:t>0</a:t>
                          </a:r>
                        </a:p>
                      </a:txBody>
                      <a:tcPr/>
                    </a:tc>
                    <a:tc>
                      <a:txBody>
                        <a:bodyPr/>
                        <a:lstStyle/>
                        <a:p>
                          <a:pPr algn="ctr"/>
                          <a:r>
                            <a:rPr lang="en-US" sz="2000" dirty="0"/>
                            <a:t>0</a:t>
                          </a:r>
                        </a:p>
                      </a:txBody>
                      <a:tcPr/>
                    </a:tc>
                    <a:tc>
                      <a:txBody>
                        <a:bodyPr/>
                        <a:lstStyle/>
                        <a:p>
                          <a:pPr algn="ctr"/>
                          <a:r>
                            <a:rPr lang="en-US" sz="2000" dirty="0"/>
                            <a:t>1</a:t>
                          </a:r>
                        </a:p>
                      </a:txBody>
                      <a:tcPr/>
                    </a:tc>
                    <a:tc>
                      <a:txBody>
                        <a:bodyPr/>
                        <a:lstStyle/>
                        <a:p>
                          <a:pPr algn="ctr"/>
                          <a:r>
                            <a:rPr lang="en-US" sz="2000" dirty="0"/>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smtClean="0">
                                        <a:solidFill>
                                          <a:schemeClr val="tx1"/>
                                        </a:solidFill>
                                        <a:latin typeface="Cambria Math" panose="02040503050406030204" pitchFamily="18" charset="0"/>
                                      </a:rPr>
                                      <m:t>𝑀</m:t>
                                    </m:r>
                                  </m:e>
                                  <m:sub>
                                    <m:r>
                                      <a:rPr lang="en-US" sz="2000" b="0" smtClean="0">
                                        <a:solidFill>
                                          <a:schemeClr val="tx1"/>
                                        </a:solidFill>
                                        <a:latin typeface="Cambria Math" panose="02040503050406030204" pitchFamily="18" charset="0"/>
                                      </a:rPr>
                                      <m:t>1</m:t>
                                    </m:r>
                                  </m:sub>
                                </m:sSub>
                                <m:r>
                                  <a:rPr lang="en-US" sz="2000" b="0" smtClean="0">
                                    <a:solidFill>
                                      <a:schemeClr val="tx1"/>
                                    </a:solidFill>
                                    <a:latin typeface="Cambria Math" panose="02040503050406030204" pitchFamily="18" charset="0"/>
                                  </a:rPr>
                                  <m:t>=</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3063228719"/>
                      </a:ext>
                    </a:extLst>
                  </a:tr>
                  <a:tr h="310116">
                    <a:tc>
                      <a:txBody>
                        <a:bodyPr/>
                        <a:lstStyle/>
                        <a:p>
                          <a:pPr algn="ctr"/>
                          <a:r>
                            <a:rPr lang="en-US" sz="2000" dirty="0"/>
                            <a:t>0</a:t>
                          </a:r>
                        </a:p>
                      </a:txBody>
                      <a:tcPr/>
                    </a:tc>
                    <a:tc>
                      <a:txBody>
                        <a:bodyPr/>
                        <a:lstStyle/>
                        <a:p>
                          <a:pPr algn="ctr"/>
                          <a:r>
                            <a:rPr lang="en-US" sz="2000" dirty="0"/>
                            <a:t>1</a:t>
                          </a:r>
                        </a:p>
                      </a:txBody>
                      <a:tcPr/>
                    </a:tc>
                    <a:tc>
                      <a:txBody>
                        <a:bodyPr/>
                        <a:lstStyle/>
                        <a:p>
                          <a:pPr algn="ctr"/>
                          <a:r>
                            <a:rPr lang="en-US" sz="2000" dirty="0"/>
                            <a:t>0</a:t>
                          </a:r>
                        </a:p>
                      </a:txBody>
                      <a:tcPr/>
                    </a:tc>
                    <a:tc>
                      <a:txBody>
                        <a:bodyPr/>
                        <a:lstStyle/>
                        <a:p>
                          <a:pPr algn="ctr"/>
                          <a:r>
                            <a:rPr lang="en-US" sz="2000" dirty="0"/>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smtClean="0">
                                        <a:solidFill>
                                          <a:schemeClr val="tx1"/>
                                        </a:solidFill>
                                        <a:latin typeface="Cambria Math" panose="02040503050406030204" pitchFamily="18" charset="0"/>
                                      </a:rPr>
                                      <m:t>𝑀</m:t>
                                    </m:r>
                                  </m:e>
                                  <m:sub>
                                    <m:r>
                                      <a:rPr lang="en-US" sz="2000" b="0" smtClean="0">
                                        <a:solidFill>
                                          <a:schemeClr val="tx1"/>
                                        </a:solidFill>
                                        <a:latin typeface="Cambria Math" panose="02040503050406030204" pitchFamily="18" charset="0"/>
                                      </a:rPr>
                                      <m:t>2</m:t>
                                    </m:r>
                                  </m:sub>
                                </m:sSub>
                                <m:r>
                                  <a:rPr lang="en-US" sz="2000" b="0" smtClean="0">
                                    <a:solidFill>
                                      <a:schemeClr val="tx1"/>
                                    </a:solidFill>
                                    <a:latin typeface="Cambria Math" panose="02040503050406030204" pitchFamily="18" charset="0"/>
                                  </a:rPr>
                                  <m:t>=</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068365532"/>
                      </a:ext>
                    </a:extLst>
                  </a:tr>
                  <a:tr h="310116">
                    <a:tc>
                      <a:txBody>
                        <a:bodyPr/>
                        <a:lstStyle/>
                        <a:p>
                          <a:pPr algn="ctr"/>
                          <a:r>
                            <a:rPr lang="en-US" sz="2000" dirty="0"/>
                            <a:t>0</a:t>
                          </a:r>
                        </a:p>
                      </a:txBody>
                      <a:tcPr>
                        <a:solidFill>
                          <a:schemeClr val="accent6">
                            <a:lumMod val="60000"/>
                            <a:lumOff val="40000"/>
                          </a:schemeClr>
                        </a:solidFill>
                      </a:tcPr>
                    </a:tc>
                    <a:tc>
                      <a:txBody>
                        <a:bodyPr/>
                        <a:lstStyle/>
                        <a:p>
                          <a:pPr algn="ctr"/>
                          <a:r>
                            <a:rPr lang="en-US" sz="2000" dirty="0"/>
                            <a:t>1</a:t>
                          </a:r>
                        </a:p>
                      </a:txBody>
                      <a:tcPr>
                        <a:solidFill>
                          <a:schemeClr val="accent6">
                            <a:lumMod val="60000"/>
                            <a:lumOff val="40000"/>
                          </a:schemeClr>
                        </a:solidFill>
                      </a:tcPr>
                    </a:tc>
                    <a:tc>
                      <a:txBody>
                        <a:bodyPr/>
                        <a:lstStyle/>
                        <a:p>
                          <a:pPr algn="ctr"/>
                          <a:r>
                            <a:rPr lang="en-US" sz="2000" dirty="0"/>
                            <a:t>1</a:t>
                          </a:r>
                        </a:p>
                      </a:txBody>
                      <a:tcPr>
                        <a:solidFill>
                          <a:schemeClr val="accent6">
                            <a:lumMod val="60000"/>
                            <a:lumOff val="40000"/>
                          </a:schemeClr>
                        </a:solidFill>
                      </a:tcPr>
                    </a:tc>
                    <a:tc>
                      <a:txBody>
                        <a:bodyPr/>
                        <a:lstStyle/>
                        <a:p>
                          <a:pPr algn="ctr"/>
                          <a:r>
                            <a:rPr lang="en-US" sz="2000" dirty="0"/>
                            <a:t>0</a:t>
                          </a:r>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smtClean="0">
                                        <a:solidFill>
                                          <a:schemeClr val="tx1"/>
                                        </a:solidFill>
                                        <a:latin typeface="Cambria Math" panose="02040503050406030204" pitchFamily="18" charset="0"/>
                                      </a:rPr>
                                      <m:t>𝑀</m:t>
                                    </m:r>
                                  </m:e>
                                  <m:sub>
                                    <m:r>
                                      <a:rPr lang="en-US" sz="2000" b="0" smtClean="0">
                                        <a:solidFill>
                                          <a:schemeClr val="tx1"/>
                                        </a:solidFill>
                                        <a:latin typeface="Cambria Math" panose="02040503050406030204" pitchFamily="18" charset="0"/>
                                      </a:rPr>
                                      <m:t>3</m:t>
                                    </m:r>
                                  </m:sub>
                                </m:sSub>
                                <m:r>
                                  <a:rPr lang="en-US" sz="2000" b="0" smtClean="0">
                                    <a:solidFill>
                                      <a:schemeClr val="tx1"/>
                                    </a:solidFill>
                                    <a:latin typeface="Cambria Math" panose="02040503050406030204" pitchFamily="18" charset="0"/>
                                  </a:rPr>
                                  <m:t>=</m:t>
                                </m:r>
                                <m:r>
                                  <a:rPr lang="en-US" sz="2000" b="0" i="1" smtClean="0">
                                    <a:latin typeface="Cambria Math" panose="02040503050406030204" pitchFamily="18" charset="0"/>
                                  </a:rPr>
                                  <m:t>𝑋</m:t>
                                </m:r>
                                <m:r>
                                  <a:rPr lang="en-US" sz="2000" b="0" smtClean="0">
                                    <a:latin typeface="Cambria Math" panose="02040503050406030204" pitchFamily="18" charset="0"/>
                                  </a:rPr>
                                  <m:t>∨¬</m:t>
                                </m:r>
                                <m:r>
                                  <a:rPr lang="en-US" sz="2000" b="0" i="1" smtClean="0">
                                    <a:latin typeface="Cambria Math" panose="02040503050406030204" pitchFamily="18" charset="0"/>
                                  </a:rPr>
                                  <m:t>𝑌</m:t>
                                </m:r>
                                <m:r>
                                  <a:rPr lang="en-US" sz="2000" b="0" smtClean="0">
                                    <a:latin typeface="Cambria Math" panose="02040503050406030204" pitchFamily="18" charset="0"/>
                                  </a:rPr>
                                  <m:t>∨¬</m:t>
                                </m:r>
                                <m:r>
                                  <a:rPr lang="en-US" sz="2000" b="0" i="1" smtClean="0">
                                    <a:latin typeface="Cambria Math" panose="02040503050406030204" pitchFamily="18" charset="0"/>
                                  </a:rPr>
                                  <m:t>𝑍</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extLst>
                      <a:ext uri="{0D108BD9-81ED-4DB2-BD59-A6C34878D82A}">
                        <a16:rowId xmlns:a16="http://schemas.microsoft.com/office/drawing/2014/main" val="1316670216"/>
                      </a:ext>
                    </a:extLst>
                  </a:tr>
                  <a:tr h="310116">
                    <a:tc>
                      <a:txBody>
                        <a:bodyPr/>
                        <a:lstStyle/>
                        <a:p>
                          <a:pPr algn="ctr"/>
                          <a:r>
                            <a:rPr lang="en-US" sz="2000" dirty="0"/>
                            <a:t>1</a:t>
                          </a:r>
                        </a:p>
                      </a:txBody>
                      <a:tcPr/>
                    </a:tc>
                    <a:tc>
                      <a:txBody>
                        <a:bodyPr/>
                        <a:lstStyle/>
                        <a:p>
                          <a:pPr algn="ctr"/>
                          <a:r>
                            <a:rPr lang="en-US" sz="2000" dirty="0"/>
                            <a:t>0</a:t>
                          </a:r>
                        </a:p>
                      </a:txBody>
                      <a:tcPr/>
                    </a:tc>
                    <a:tc>
                      <a:txBody>
                        <a:bodyPr/>
                        <a:lstStyle/>
                        <a:p>
                          <a:pPr algn="ctr"/>
                          <a:r>
                            <a:rPr lang="en-US" sz="2000" dirty="0"/>
                            <a:t>0</a:t>
                          </a:r>
                        </a:p>
                      </a:txBody>
                      <a:tcPr/>
                    </a:tc>
                    <a:tc>
                      <a:txBody>
                        <a:bodyPr/>
                        <a:lstStyle/>
                        <a:p>
                          <a:pPr algn="ctr"/>
                          <a:r>
                            <a:rPr lang="en-US" sz="2000" dirty="0"/>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smtClean="0">
                                      <a:solidFill>
                                        <a:schemeClr val="tx1"/>
                                      </a:solidFill>
                                      <a:latin typeface="Cambria Math" panose="02040503050406030204" pitchFamily="18" charset="0"/>
                                    </a:rPr>
                                    <m:t>𝑀</m:t>
                                  </m:r>
                                </m:e>
                                <m:sub>
                                  <m:r>
                                    <a:rPr lang="en-US" sz="2000" b="0" smtClean="0">
                                      <a:solidFill>
                                        <a:schemeClr val="tx1"/>
                                      </a:solidFill>
                                      <a:latin typeface="Cambria Math" panose="02040503050406030204" pitchFamily="18" charset="0"/>
                                    </a:rPr>
                                    <m:t>4</m:t>
                                  </m:r>
                                </m:sub>
                              </m:sSub>
                            </m:oMath>
                          </a14:m>
                          <a:r>
                            <a:rPr lang="en-US" sz="2000" dirty="0">
                              <a:solidFill>
                                <a:schemeClr val="tx1"/>
                              </a:solidFill>
                              <a:latin typeface="Cambria Math" panose="02040503050406030204" pitchFamily="18" charset="0"/>
                              <a:ea typeface="Cambria Math" panose="02040503050406030204" pitchFamily="18" charset="0"/>
                            </a:rPr>
                            <a:t> =</a:t>
                          </a:r>
                        </a:p>
                      </a:txBody>
                      <a:tcPr/>
                    </a:tc>
                    <a:extLst>
                      <a:ext uri="{0D108BD9-81ED-4DB2-BD59-A6C34878D82A}">
                        <a16:rowId xmlns:a16="http://schemas.microsoft.com/office/drawing/2014/main" val="1472130258"/>
                      </a:ext>
                    </a:extLst>
                  </a:tr>
                  <a:tr h="310116">
                    <a:tc>
                      <a:txBody>
                        <a:bodyPr/>
                        <a:lstStyle/>
                        <a:p>
                          <a:pPr algn="ctr"/>
                          <a:r>
                            <a:rPr lang="en-US" sz="2000" dirty="0"/>
                            <a:t>1</a:t>
                          </a:r>
                        </a:p>
                      </a:txBody>
                      <a:tcPr>
                        <a:solidFill>
                          <a:schemeClr val="accent6">
                            <a:lumMod val="60000"/>
                            <a:lumOff val="40000"/>
                          </a:schemeClr>
                        </a:solidFill>
                      </a:tcPr>
                    </a:tc>
                    <a:tc>
                      <a:txBody>
                        <a:bodyPr/>
                        <a:lstStyle/>
                        <a:p>
                          <a:pPr algn="ctr"/>
                          <a:r>
                            <a:rPr lang="en-US" sz="2000" dirty="0"/>
                            <a:t>0</a:t>
                          </a:r>
                        </a:p>
                      </a:txBody>
                      <a:tcPr>
                        <a:solidFill>
                          <a:schemeClr val="accent6">
                            <a:lumMod val="60000"/>
                            <a:lumOff val="40000"/>
                          </a:schemeClr>
                        </a:solidFill>
                      </a:tcPr>
                    </a:tc>
                    <a:tc>
                      <a:txBody>
                        <a:bodyPr/>
                        <a:lstStyle/>
                        <a:p>
                          <a:pPr algn="ctr"/>
                          <a:r>
                            <a:rPr lang="en-US" sz="2000" dirty="0"/>
                            <a:t>1</a:t>
                          </a:r>
                        </a:p>
                      </a:txBody>
                      <a:tcPr>
                        <a:solidFill>
                          <a:schemeClr val="accent6">
                            <a:lumMod val="60000"/>
                            <a:lumOff val="40000"/>
                          </a:schemeClr>
                        </a:solidFill>
                      </a:tcPr>
                    </a:tc>
                    <a:tc>
                      <a:txBody>
                        <a:bodyPr/>
                        <a:lstStyle/>
                        <a:p>
                          <a:pPr algn="ctr"/>
                          <a:r>
                            <a:rPr lang="en-US" sz="2000" dirty="0"/>
                            <a:t>0</a:t>
                          </a:r>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smtClean="0">
                                        <a:solidFill>
                                          <a:schemeClr val="tx1"/>
                                        </a:solidFill>
                                        <a:latin typeface="Cambria Math" panose="02040503050406030204" pitchFamily="18" charset="0"/>
                                      </a:rPr>
                                      <m:t>𝑀</m:t>
                                    </m:r>
                                  </m:e>
                                  <m:sub>
                                    <m:r>
                                      <a:rPr lang="en-US" sz="2000" b="0" smtClean="0">
                                        <a:solidFill>
                                          <a:schemeClr val="tx1"/>
                                        </a:solidFill>
                                        <a:latin typeface="Cambria Math" panose="02040503050406030204" pitchFamily="18" charset="0"/>
                                      </a:rPr>
                                      <m:t>5</m:t>
                                    </m:r>
                                  </m:sub>
                                </m:sSub>
                                <m:r>
                                  <a:rPr lang="en-US" sz="2000" b="0" smtClean="0">
                                    <a:solidFill>
                                      <a:schemeClr val="tx1"/>
                                    </a:solidFill>
                                    <a:latin typeface="Cambria Math" panose="02040503050406030204" pitchFamily="18" charset="0"/>
                                  </a:rPr>
                                  <m:t>=</m:t>
                                </m:r>
                                <m:r>
                                  <a:rPr lang="en-US" sz="2000" b="0" smtClean="0">
                                    <a:latin typeface="Cambria Math" panose="02040503050406030204" pitchFamily="18" charset="0"/>
                                  </a:rPr>
                                  <m:t>¬</m:t>
                                </m:r>
                                <m:r>
                                  <a:rPr lang="en-US" sz="2000" b="0" i="1" smtClean="0">
                                    <a:latin typeface="Cambria Math" panose="02040503050406030204" pitchFamily="18" charset="0"/>
                                  </a:rPr>
                                  <m:t>𝑋</m:t>
                                </m:r>
                                <m:r>
                                  <a:rPr lang="en-US" sz="2000" b="0" smtClean="0">
                                    <a:latin typeface="Cambria Math" panose="02040503050406030204" pitchFamily="18" charset="0"/>
                                  </a:rPr>
                                  <m:t>∨</m:t>
                                </m:r>
                                <m:r>
                                  <a:rPr lang="en-US" sz="2000" b="0" i="1" smtClean="0">
                                    <a:latin typeface="Cambria Math" panose="02040503050406030204" pitchFamily="18" charset="0"/>
                                  </a:rPr>
                                  <m:t>𝑌</m:t>
                                </m:r>
                                <m:r>
                                  <a:rPr lang="en-US" sz="2000" b="0" smtClean="0">
                                    <a:latin typeface="Cambria Math" panose="02040503050406030204" pitchFamily="18" charset="0"/>
                                  </a:rPr>
                                  <m:t>∨¬</m:t>
                                </m:r>
                                <m:r>
                                  <a:rPr lang="en-US" sz="2000" b="0" i="1" smtClean="0">
                                    <a:latin typeface="Cambria Math" panose="02040503050406030204" pitchFamily="18" charset="0"/>
                                  </a:rPr>
                                  <m:t>𝑍</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extLst>
                      <a:ext uri="{0D108BD9-81ED-4DB2-BD59-A6C34878D82A}">
                        <a16:rowId xmlns:a16="http://schemas.microsoft.com/office/drawing/2014/main" val="1838910750"/>
                      </a:ext>
                    </a:extLst>
                  </a:tr>
                  <a:tr h="310116">
                    <a:tc>
                      <a:txBody>
                        <a:bodyPr/>
                        <a:lstStyle/>
                        <a:p>
                          <a:pPr algn="ctr"/>
                          <a:r>
                            <a:rPr lang="en-US" sz="2000" dirty="0"/>
                            <a:t>1</a:t>
                          </a:r>
                        </a:p>
                      </a:txBody>
                      <a:tcPr>
                        <a:solidFill>
                          <a:schemeClr val="accent6">
                            <a:lumMod val="60000"/>
                            <a:lumOff val="40000"/>
                          </a:schemeClr>
                        </a:solidFill>
                      </a:tcPr>
                    </a:tc>
                    <a:tc>
                      <a:txBody>
                        <a:bodyPr/>
                        <a:lstStyle/>
                        <a:p>
                          <a:pPr algn="ctr"/>
                          <a:r>
                            <a:rPr lang="en-US" sz="2000" dirty="0"/>
                            <a:t>1</a:t>
                          </a:r>
                        </a:p>
                      </a:txBody>
                      <a:tcPr>
                        <a:solidFill>
                          <a:schemeClr val="accent6">
                            <a:lumMod val="60000"/>
                            <a:lumOff val="40000"/>
                          </a:schemeClr>
                        </a:solidFill>
                      </a:tcPr>
                    </a:tc>
                    <a:tc>
                      <a:txBody>
                        <a:bodyPr/>
                        <a:lstStyle/>
                        <a:p>
                          <a:pPr algn="ctr"/>
                          <a:r>
                            <a:rPr lang="en-US" sz="2000" dirty="0"/>
                            <a:t>0</a:t>
                          </a:r>
                        </a:p>
                      </a:txBody>
                      <a:tcPr>
                        <a:solidFill>
                          <a:schemeClr val="accent6">
                            <a:lumMod val="60000"/>
                            <a:lumOff val="40000"/>
                          </a:schemeClr>
                        </a:solidFill>
                      </a:tcPr>
                    </a:tc>
                    <a:tc>
                      <a:txBody>
                        <a:bodyPr/>
                        <a:lstStyle/>
                        <a:p>
                          <a:pPr algn="ctr"/>
                          <a:r>
                            <a:rPr lang="en-US" sz="2000" dirty="0"/>
                            <a:t>0</a:t>
                          </a:r>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smtClean="0">
                                        <a:solidFill>
                                          <a:schemeClr val="tx1"/>
                                        </a:solidFill>
                                        <a:latin typeface="Cambria Math" panose="02040503050406030204" pitchFamily="18" charset="0"/>
                                      </a:rPr>
                                      <m:t>𝑀</m:t>
                                    </m:r>
                                  </m:e>
                                  <m:sub>
                                    <m:r>
                                      <a:rPr lang="en-US" sz="2000" b="0" smtClean="0">
                                        <a:solidFill>
                                          <a:schemeClr val="tx1"/>
                                        </a:solidFill>
                                        <a:latin typeface="Cambria Math" panose="02040503050406030204" pitchFamily="18" charset="0"/>
                                      </a:rPr>
                                      <m:t>6</m:t>
                                    </m:r>
                                  </m:sub>
                                </m:sSub>
                                <m:r>
                                  <a:rPr lang="en-US" sz="2000" b="0" smtClean="0">
                                    <a:solidFill>
                                      <a:schemeClr val="tx1"/>
                                    </a:solidFill>
                                    <a:latin typeface="Cambria Math" panose="02040503050406030204" pitchFamily="18" charset="0"/>
                                  </a:rPr>
                                  <m:t>=</m:t>
                                </m:r>
                                <m:r>
                                  <a:rPr lang="en-US" sz="2000" b="0" smtClean="0">
                                    <a:latin typeface="Cambria Math" panose="02040503050406030204" pitchFamily="18" charset="0"/>
                                  </a:rPr>
                                  <m:t>¬</m:t>
                                </m:r>
                                <m:r>
                                  <a:rPr lang="en-US" sz="2000" b="0" i="1" smtClean="0">
                                    <a:latin typeface="Cambria Math" panose="02040503050406030204" pitchFamily="18" charset="0"/>
                                  </a:rPr>
                                  <m:t>𝑋</m:t>
                                </m:r>
                                <m:r>
                                  <a:rPr lang="en-US" sz="2000" b="0" smtClean="0">
                                    <a:latin typeface="Cambria Math" panose="02040503050406030204" pitchFamily="18" charset="0"/>
                                  </a:rPr>
                                  <m:t>∨¬</m:t>
                                </m:r>
                                <m:r>
                                  <a:rPr lang="en-US" sz="2000" b="0" i="1" smtClean="0">
                                    <a:latin typeface="Cambria Math" panose="02040503050406030204" pitchFamily="18" charset="0"/>
                                  </a:rPr>
                                  <m:t>𝑌</m:t>
                                </m:r>
                                <m:r>
                                  <a:rPr lang="en-US" sz="2000" b="0" smtClean="0">
                                    <a:latin typeface="Cambria Math" panose="02040503050406030204" pitchFamily="18" charset="0"/>
                                  </a:rPr>
                                  <m:t>∨</m:t>
                                </m:r>
                                <m:r>
                                  <a:rPr lang="en-US" sz="2000" b="0" i="1" smtClean="0">
                                    <a:latin typeface="Cambria Math" panose="02040503050406030204" pitchFamily="18" charset="0"/>
                                  </a:rPr>
                                  <m:t>𝑍</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extLst>
                      <a:ext uri="{0D108BD9-81ED-4DB2-BD59-A6C34878D82A}">
                        <a16:rowId xmlns:a16="http://schemas.microsoft.com/office/drawing/2014/main" val="3298726595"/>
                      </a:ext>
                    </a:extLst>
                  </a:tr>
                  <a:tr h="310116">
                    <a:tc>
                      <a:txBody>
                        <a:bodyPr/>
                        <a:lstStyle/>
                        <a:p>
                          <a:pPr algn="ctr"/>
                          <a:r>
                            <a:rPr lang="en-US" sz="2000" dirty="0"/>
                            <a:t>1</a:t>
                          </a:r>
                        </a:p>
                      </a:txBody>
                      <a:tcPr/>
                    </a:tc>
                    <a:tc>
                      <a:txBody>
                        <a:bodyPr/>
                        <a:lstStyle/>
                        <a:p>
                          <a:pPr algn="ctr"/>
                          <a:r>
                            <a:rPr lang="en-US" sz="2000" dirty="0"/>
                            <a:t>1</a:t>
                          </a:r>
                        </a:p>
                      </a:txBody>
                      <a:tcPr/>
                    </a:tc>
                    <a:tc>
                      <a:txBody>
                        <a:bodyPr/>
                        <a:lstStyle/>
                        <a:p>
                          <a:pPr algn="ctr"/>
                          <a:r>
                            <a:rPr lang="en-US" sz="2000" dirty="0"/>
                            <a:t>1</a:t>
                          </a:r>
                        </a:p>
                      </a:txBody>
                      <a:tcPr/>
                    </a:tc>
                    <a:tc>
                      <a:txBody>
                        <a:bodyPr/>
                        <a:lstStyle/>
                        <a:p>
                          <a:pPr algn="ctr"/>
                          <a:r>
                            <a:rPr lang="en-US" sz="2000" dirty="0"/>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smtClean="0">
                                        <a:solidFill>
                                          <a:schemeClr val="tx1"/>
                                        </a:solidFill>
                                        <a:latin typeface="Cambria Math" panose="02040503050406030204" pitchFamily="18" charset="0"/>
                                      </a:rPr>
                                      <m:t>𝑀</m:t>
                                    </m:r>
                                  </m:e>
                                  <m:sub>
                                    <m:r>
                                      <a:rPr lang="en-US" sz="2000" b="0" smtClean="0">
                                        <a:solidFill>
                                          <a:schemeClr val="tx1"/>
                                        </a:solidFill>
                                        <a:latin typeface="Cambria Math" panose="02040503050406030204" pitchFamily="18" charset="0"/>
                                      </a:rPr>
                                      <m:t>7</m:t>
                                    </m:r>
                                  </m:sub>
                                </m:sSub>
                                <m:r>
                                  <a:rPr lang="en-US" sz="2000" b="0" smtClean="0">
                                    <a:solidFill>
                                      <a:schemeClr val="tx1"/>
                                    </a:solidFill>
                                    <a:latin typeface="Cambria Math" panose="02040503050406030204" pitchFamily="18" charset="0"/>
                                  </a:rPr>
                                  <m:t>=</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831370525"/>
                      </a:ext>
                    </a:extLst>
                  </a:tr>
                </a:tbl>
              </a:graphicData>
            </a:graphic>
          </p:graphicFrame>
        </mc:Choice>
        <mc:Fallback>
          <p:graphicFrame>
            <p:nvGraphicFramePr>
              <p:cNvPr id="4" name="Table 3">
                <a:extLst>
                  <a:ext uri="{FF2B5EF4-FFF2-40B4-BE49-F238E27FC236}">
                    <a16:creationId xmlns:a16="http://schemas.microsoft.com/office/drawing/2014/main" id="{86ADA7B8-BF21-5B71-2547-FD53E63DE715}"/>
                  </a:ext>
                </a:extLst>
              </p:cNvPr>
              <p:cNvGraphicFramePr>
                <a:graphicFrameLocks noGrp="1"/>
              </p:cNvGraphicFramePr>
              <p:nvPr>
                <p:extLst>
                  <p:ext uri="{D42A27DB-BD31-4B8C-83A1-F6EECF244321}">
                    <p14:modId xmlns:p14="http://schemas.microsoft.com/office/powerpoint/2010/main" val="1593095924"/>
                  </p:ext>
                </p:extLst>
              </p:nvPr>
            </p:nvGraphicFramePr>
            <p:xfrm>
              <a:off x="925776" y="2021718"/>
              <a:ext cx="10102110" cy="3566160"/>
            </p:xfrm>
            <a:graphic>
              <a:graphicData uri="http://schemas.openxmlformats.org/drawingml/2006/table">
                <a:tbl>
                  <a:tblPr firstRow="1" bandRow="1">
                    <a:tableStyleId>{00A15C55-8517-42AA-B614-E9B94910E393}</a:tableStyleId>
                  </a:tblPr>
                  <a:tblGrid>
                    <a:gridCol w="1442851">
                      <a:extLst>
                        <a:ext uri="{9D8B030D-6E8A-4147-A177-3AD203B41FA5}">
                          <a16:colId xmlns:a16="http://schemas.microsoft.com/office/drawing/2014/main" val="1396284860"/>
                        </a:ext>
                      </a:extLst>
                    </a:gridCol>
                    <a:gridCol w="1553378">
                      <a:extLst>
                        <a:ext uri="{9D8B030D-6E8A-4147-A177-3AD203B41FA5}">
                          <a16:colId xmlns:a16="http://schemas.microsoft.com/office/drawing/2014/main" val="2466899368"/>
                        </a:ext>
                      </a:extLst>
                    </a:gridCol>
                    <a:gridCol w="1839817">
                      <a:extLst>
                        <a:ext uri="{9D8B030D-6E8A-4147-A177-3AD203B41FA5}">
                          <a16:colId xmlns:a16="http://schemas.microsoft.com/office/drawing/2014/main" val="1472037275"/>
                        </a:ext>
                      </a:extLst>
                    </a:gridCol>
                    <a:gridCol w="2478795">
                      <a:extLst>
                        <a:ext uri="{9D8B030D-6E8A-4147-A177-3AD203B41FA5}">
                          <a16:colId xmlns:a16="http://schemas.microsoft.com/office/drawing/2014/main" val="433868249"/>
                        </a:ext>
                      </a:extLst>
                    </a:gridCol>
                    <a:gridCol w="2787269">
                      <a:extLst>
                        <a:ext uri="{9D8B030D-6E8A-4147-A177-3AD203B41FA5}">
                          <a16:colId xmlns:a16="http://schemas.microsoft.com/office/drawing/2014/main" val="3065037031"/>
                        </a:ext>
                      </a:extLst>
                    </a:gridCol>
                  </a:tblGrid>
                  <a:tr h="396240">
                    <a:tc>
                      <a:txBody>
                        <a:bodyPr/>
                        <a:lstStyle/>
                        <a:p>
                          <a:pPr algn="ctr"/>
                          <a:r>
                            <a:rPr lang="en-US" sz="2000" dirty="0"/>
                            <a:t>X</a:t>
                          </a:r>
                        </a:p>
                      </a:txBody>
                      <a:tcPr/>
                    </a:tc>
                    <a:tc>
                      <a:txBody>
                        <a:bodyPr/>
                        <a:lstStyle/>
                        <a:p>
                          <a:pPr algn="ctr"/>
                          <a:r>
                            <a:rPr lang="en-US" sz="2000" dirty="0"/>
                            <a:t>Y</a:t>
                          </a:r>
                        </a:p>
                      </a:txBody>
                      <a:tcPr/>
                    </a:tc>
                    <a:tc>
                      <a:txBody>
                        <a:bodyPr/>
                        <a:lstStyle/>
                        <a:p>
                          <a:pPr algn="ctr"/>
                          <a:r>
                            <a:rPr lang="en-US" sz="2000" dirty="0"/>
                            <a:t>Z</a:t>
                          </a:r>
                        </a:p>
                      </a:txBody>
                      <a:tcPr/>
                    </a:tc>
                    <a:tc>
                      <a:txBody>
                        <a:bodyPr/>
                        <a:lstStyle/>
                        <a:p>
                          <a:pPr algn="ctr"/>
                          <a:r>
                            <a:rPr lang="en-US" sz="2000" dirty="0"/>
                            <a:t>ODD(X,Y,Z)</a:t>
                          </a:r>
                          <a:endParaRPr lang="en-US" sz="2000" dirty="0">
                            <a:latin typeface="Neue Haas Grotesk Text Pro" panose="020B0504020202020204" pitchFamily="34" charset="77"/>
                          </a:endParaRPr>
                        </a:p>
                      </a:txBody>
                      <a:tcPr/>
                    </a:tc>
                    <a:tc>
                      <a:txBody>
                        <a:bodyPr/>
                        <a:lstStyle/>
                        <a:p>
                          <a:pPr algn="ctr"/>
                          <a:r>
                            <a:rPr lang="en-US" sz="2000" dirty="0"/>
                            <a:t>Maxterms</a:t>
                          </a:r>
                          <a:endParaRPr lang="en-US" sz="2000" dirty="0">
                            <a:latin typeface="Neue Haas Grotesk Text Pro" panose="020B0504020202020204" pitchFamily="34" charset="77"/>
                            <a:ea typeface="Cambria Math" panose="02040503050406030204" pitchFamily="18" charset="0"/>
                          </a:endParaRPr>
                        </a:p>
                      </a:txBody>
                      <a:tcPr/>
                    </a:tc>
                    <a:extLst>
                      <a:ext uri="{0D108BD9-81ED-4DB2-BD59-A6C34878D82A}">
                        <a16:rowId xmlns:a16="http://schemas.microsoft.com/office/drawing/2014/main" val="2131602632"/>
                      </a:ext>
                    </a:extLst>
                  </a:tr>
                  <a:tr h="396240">
                    <a:tc>
                      <a:txBody>
                        <a:bodyPr/>
                        <a:lstStyle/>
                        <a:p>
                          <a:pPr algn="ctr"/>
                          <a:r>
                            <a:rPr lang="en-US" sz="2000" dirty="0"/>
                            <a:t>0</a:t>
                          </a:r>
                        </a:p>
                      </a:txBody>
                      <a:tcPr>
                        <a:solidFill>
                          <a:schemeClr val="accent6">
                            <a:lumMod val="60000"/>
                            <a:lumOff val="40000"/>
                          </a:schemeClr>
                        </a:solidFill>
                      </a:tcPr>
                    </a:tc>
                    <a:tc>
                      <a:txBody>
                        <a:bodyPr/>
                        <a:lstStyle/>
                        <a:p>
                          <a:pPr algn="ctr"/>
                          <a:r>
                            <a:rPr lang="en-US" sz="2000" dirty="0"/>
                            <a:t>0</a:t>
                          </a:r>
                        </a:p>
                      </a:txBody>
                      <a:tcPr>
                        <a:solidFill>
                          <a:schemeClr val="accent6">
                            <a:lumMod val="60000"/>
                            <a:lumOff val="40000"/>
                          </a:schemeClr>
                        </a:solidFill>
                      </a:tcPr>
                    </a:tc>
                    <a:tc>
                      <a:txBody>
                        <a:bodyPr/>
                        <a:lstStyle/>
                        <a:p>
                          <a:pPr algn="ctr"/>
                          <a:r>
                            <a:rPr lang="en-US" sz="2000" dirty="0"/>
                            <a:t>0</a:t>
                          </a:r>
                        </a:p>
                      </a:txBody>
                      <a:tcPr>
                        <a:solidFill>
                          <a:schemeClr val="accent6">
                            <a:lumMod val="60000"/>
                            <a:lumOff val="40000"/>
                          </a:schemeClr>
                        </a:solidFill>
                      </a:tcPr>
                    </a:tc>
                    <a:tc>
                      <a:txBody>
                        <a:bodyPr/>
                        <a:lstStyle/>
                        <a:p>
                          <a:pPr algn="ctr"/>
                          <a:r>
                            <a:rPr lang="en-US" sz="2000" dirty="0"/>
                            <a:t>0</a:t>
                          </a:r>
                        </a:p>
                      </a:txBody>
                      <a:tcPr>
                        <a:solidFill>
                          <a:schemeClr val="accent6">
                            <a:lumMod val="60000"/>
                            <a:lumOff val="40000"/>
                          </a:schemeClr>
                        </a:solidFill>
                      </a:tcPr>
                    </a:tc>
                    <a:tc>
                      <a:txBody>
                        <a:bodyPr/>
                        <a:lstStyle/>
                        <a:p>
                          <a:endParaRPr lang="en-US"/>
                        </a:p>
                      </a:txBody>
                      <a:tcPr>
                        <a:blipFill>
                          <a:blip r:embed="rId4"/>
                          <a:stretch>
                            <a:fillRect l="-262273" t="-109677" r="-909" b="-735484"/>
                          </a:stretch>
                        </a:blipFill>
                      </a:tcPr>
                    </a:tc>
                    <a:extLst>
                      <a:ext uri="{0D108BD9-81ED-4DB2-BD59-A6C34878D82A}">
                        <a16:rowId xmlns:a16="http://schemas.microsoft.com/office/drawing/2014/main" val="614114445"/>
                      </a:ext>
                    </a:extLst>
                  </a:tr>
                  <a:tr h="396240">
                    <a:tc>
                      <a:txBody>
                        <a:bodyPr/>
                        <a:lstStyle/>
                        <a:p>
                          <a:pPr algn="ctr"/>
                          <a:r>
                            <a:rPr lang="en-US" sz="2000" dirty="0"/>
                            <a:t>0</a:t>
                          </a:r>
                        </a:p>
                      </a:txBody>
                      <a:tcPr/>
                    </a:tc>
                    <a:tc>
                      <a:txBody>
                        <a:bodyPr/>
                        <a:lstStyle/>
                        <a:p>
                          <a:pPr algn="ctr"/>
                          <a:r>
                            <a:rPr lang="en-US" sz="2000" dirty="0"/>
                            <a:t>0</a:t>
                          </a:r>
                        </a:p>
                      </a:txBody>
                      <a:tcPr/>
                    </a:tc>
                    <a:tc>
                      <a:txBody>
                        <a:bodyPr/>
                        <a:lstStyle/>
                        <a:p>
                          <a:pPr algn="ctr"/>
                          <a:r>
                            <a:rPr lang="en-US" sz="2000" dirty="0"/>
                            <a:t>1</a:t>
                          </a:r>
                        </a:p>
                      </a:txBody>
                      <a:tcPr/>
                    </a:tc>
                    <a:tc>
                      <a:txBody>
                        <a:bodyPr/>
                        <a:lstStyle/>
                        <a:p>
                          <a:pPr algn="ctr"/>
                          <a:r>
                            <a:rPr lang="en-US" sz="2000" dirty="0"/>
                            <a:t>1</a:t>
                          </a:r>
                        </a:p>
                      </a:txBody>
                      <a:tcPr/>
                    </a:tc>
                    <a:tc>
                      <a:txBody>
                        <a:bodyPr/>
                        <a:lstStyle/>
                        <a:p>
                          <a:endParaRPr lang="en-US"/>
                        </a:p>
                      </a:txBody>
                      <a:tcPr>
                        <a:blipFill>
                          <a:blip r:embed="rId4"/>
                          <a:stretch>
                            <a:fillRect l="-262273" t="-203125" r="-909" b="-612500"/>
                          </a:stretch>
                        </a:blipFill>
                      </a:tcPr>
                    </a:tc>
                    <a:extLst>
                      <a:ext uri="{0D108BD9-81ED-4DB2-BD59-A6C34878D82A}">
                        <a16:rowId xmlns:a16="http://schemas.microsoft.com/office/drawing/2014/main" val="3063228719"/>
                      </a:ext>
                    </a:extLst>
                  </a:tr>
                  <a:tr h="396240">
                    <a:tc>
                      <a:txBody>
                        <a:bodyPr/>
                        <a:lstStyle/>
                        <a:p>
                          <a:pPr algn="ctr"/>
                          <a:r>
                            <a:rPr lang="en-US" sz="2000" dirty="0"/>
                            <a:t>0</a:t>
                          </a:r>
                        </a:p>
                      </a:txBody>
                      <a:tcPr/>
                    </a:tc>
                    <a:tc>
                      <a:txBody>
                        <a:bodyPr/>
                        <a:lstStyle/>
                        <a:p>
                          <a:pPr algn="ctr"/>
                          <a:r>
                            <a:rPr lang="en-US" sz="2000" dirty="0"/>
                            <a:t>1</a:t>
                          </a:r>
                        </a:p>
                      </a:txBody>
                      <a:tcPr/>
                    </a:tc>
                    <a:tc>
                      <a:txBody>
                        <a:bodyPr/>
                        <a:lstStyle/>
                        <a:p>
                          <a:pPr algn="ctr"/>
                          <a:r>
                            <a:rPr lang="en-US" sz="2000" dirty="0"/>
                            <a:t>0</a:t>
                          </a:r>
                        </a:p>
                      </a:txBody>
                      <a:tcPr/>
                    </a:tc>
                    <a:tc>
                      <a:txBody>
                        <a:bodyPr/>
                        <a:lstStyle/>
                        <a:p>
                          <a:pPr algn="ctr"/>
                          <a:r>
                            <a:rPr lang="en-US" sz="2000" dirty="0"/>
                            <a:t>1</a:t>
                          </a:r>
                        </a:p>
                      </a:txBody>
                      <a:tcPr/>
                    </a:tc>
                    <a:tc>
                      <a:txBody>
                        <a:bodyPr/>
                        <a:lstStyle/>
                        <a:p>
                          <a:endParaRPr lang="en-US"/>
                        </a:p>
                      </a:txBody>
                      <a:tcPr>
                        <a:blipFill>
                          <a:blip r:embed="rId4"/>
                          <a:stretch>
                            <a:fillRect l="-262273" t="-312903" r="-909" b="-532258"/>
                          </a:stretch>
                        </a:blipFill>
                      </a:tcPr>
                    </a:tc>
                    <a:extLst>
                      <a:ext uri="{0D108BD9-81ED-4DB2-BD59-A6C34878D82A}">
                        <a16:rowId xmlns:a16="http://schemas.microsoft.com/office/drawing/2014/main" val="1068365532"/>
                      </a:ext>
                    </a:extLst>
                  </a:tr>
                  <a:tr h="396240">
                    <a:tc>
                      <a:txBody>
                        <a:bodyPr/>
                        <a:lstStyle/>
                        <a:p>
                          <a:pPr algn="ctr"/>
                          <a:r>
                            <a:rPr lang="en-US" sz="2000" dirty="0"/>
                            <a:t>0</a:t>
                          </a:r>
                        </a:p>
                      </a:txBody>
                      <a:tcPr>
                        <a:solidFill>
                          <a:schemeClr val="accent6">
                            <a:lumMod val="60000"/>
                            <a:lumOff val="40000"/>
                          </a:schemeClr>
                        </a:solidFill>
                      </a:tcPr>
                    </a:tc>
                    <a:tc>
                      <a:txBody>
                        <a:bodyPr/>
                        <a:lstStyle/>
                        <a:p>
                          <a:pPr algn="ctr"/>
                          <a:r>
                            <a:rPr lang="en-US" sz="2000" dirty="0"/>
                            <a:t>1</a:t>
                          </a:r>
                        </a:p>
                      </a:txBody>
                      <a:tcPr>
                        <a:solidFill>
                          <a:schemeClr val="accent6">
                            <a:lumMod val="60000"/>
                            <a:lumOff val="40000"/>
                          </a:schemeClr>
                        </a:solidFill>
                      </a:tcPr>
                    </a:tc>
                    <a:tc>
                      <a:txBody>
                        <a:bodyPr/>
                        <a:lstStyle/>
                        <a:p>
                          <a:pPr algn="ctr"/>
                          <a:r>
                            <a:rPr lang="en-US" sz="2000" dirty="0"/>
                            <a:t>1</a:t>
                          </a:r>
                        </a:p>
                      </a:txBody>
                      <a:tcPr>
                        <a:solidFill>
                          <a:schemeClr val="accent6">
                            <a:lumMod val="60000"/>
                            <a:lumOff val="40000"/>
                          </a:schemeClr>
                        </a:solidFill>
                      </a:tcPr>
                    </a:tc>
                    <a:tc>
                      <a:txBody>
                        <a:bodyPr/>
                        <a:lstStyle/>
                        <a:p>
                          <a:pPr algn="ctr"/>
                          <a:r>
                            <a:rPr lang="en-US" sz="2000" dirty="0"/>
                            <a:t>0</a:t>
                          </a:r>
                        </a:p>
                      </a:txBody>
                      <a:tcPr>
                        <a:solidFill>
                          <a:schemeClr val="accent6">
                            <a:lumMod val="60000"/>
                            <a:lumOff val="40000"/>
                          </a:schemeClr>
                        </a:solidFill>
                      </a:tcPr>
                    </a:tc>
                    <a:tc>
                      <a:txBody>
                        <a:bodyPr/>
                        <a:lstStyle/>
                        <a:p>
                          <a:endParaRPr lang="en-US"/>
                        </a:p>
                      </a:txBody>
                      <a:tcPr>
                        <a:blipFill>
                          <a:blip r:embed="rId4"/>
                          <a:stretch>
                            <a:fillRect l="-262273" t="-412903" r="-909" b="-432258"/>
                          </a:stretch>
                        </a:blipFill>
                      </a:tcPr>
                    </a:tc>
                    <a:extLst>
                      <a:ext uri="{0D108BD9-81ED-4DB2-BD59-A6C34878D82A}">
                        <a16:rowId xmlns:a16="http://schemas.microsoft.com/office/drawing/2014/main" val="1316670216"/>
                      </a:ext>
                    </a:extLst>
                  </a:tr>
                  <a:tr h="396240">
                    <a:tc>
                      <a:txBody>
                        <a:bodyPr/>
                        <a:lstStyle/>
                        <a:p>
                          <a:pPr algn="ctr"/>
                          <a:r>
                            <a:rPr lang="en-US" sz="2000" dirty="0"/>
                            <a:t>1</a:t>
                          </a:r>
                        </a:p>
                      </a:txBody>
                      <a:tcPr/>
                    </a:tc>
                    <a:tc>
                      <a:txBody>
                        <a:bodyPr/>
                        <a:lstStyle/>
                        <a:p>
                          <a:pPr algn="ctr"/>
                          <a:r>
                            <a:rPr lang="en-US" sz="2000" dirty="0"/>
                            <a:t>0</a:t>
                          </a:r>
                        </a:p>
                      </a:txBody>
                      <a:tcPr/>
                    </a:tc>
                    <a:tc>
                      <a:txBody>
                        <a:bodyPr/>
                        <a:lstStyle/>
                        <a:p>
                          <a:pPr algn="ctr"/>
                          <a:r>
                            <a:rPr lang="en-US" sz="2000" dirty="0"/>
                            <a:t>0</a:t>
                          </a:r>
                        </a:p>
                      </a:txBody>
                      <a:tcPr/>
                    </a:tc>
                    <a:tc>
                      <a:txBody>
                        <a:bodyPr/>
                        <a:lstStyle/>
                        <a:p>
                          <a:pPr algn="ctr"/>
                          <a:r>
                            <a:rPr lang="en-US" sz="2000" dirty="0"/>
                            <a:t>1</a:t>
                          </a:r>
                        </a:p>
                      </a:txBody>
                      <a:tcPr/>
                    </a:tc>
                    <a:tc>
                      <a:txBody>
                        <a:bodyPr/>
                        <a:lstStyle/>
                        <a:p>
                          <a:endParaRPr lang="en-US"/>
                        </a:p>
                      </a:txBody>
                      <a:tcPr>
                        <a:blipFill>
                          <a:blip r:embed="rId4"/>
                          <a:stretch>
                            <a:fillRect l="-262273" t="-512903" r="-909" b="-332258"/>
                          </a:stretch>
                        </a:blipFill>
                      </a:tcPr>
                    </a:tc>
                    <a:extLst>
                      <a:ext uri="{0D108BD9-81ED-4DB2-BD59-A6C34878D82A}">
                        <a16:rowId xmlns:a16="http://schemas.microsoft.com/office/drawing/2014/main" val="1472130258"/>
                      </a:ext>
                    </a:extLst>
                  </a:tr>
                  <a:tr h="396240">
                    <a:tc>
                      <a:txBody>
                        <a:bodyPr/>
                        <a:lstStyle/>
                        <a:p>
                          <a:pPr algn="ctr"/>
                          <a:r>
                            <a:rPr lang="en-US" sz="2000" dirty="0"/>
                            <a:t>1</a:t>
                          </a:r>
                        </a:p>
                      </a:txBody>
                      <a:tcPr>
                        <a:solidFill>
                          <a:schemeClr val="accent6">
                            <a:lumMod val="60000"/>
                            <a:lumOff val="40000"/>
                          </a:schemeClr>
                        </a:solidFill>
                      </a:tcPr>
                    </a:tc>
                    <a:tc>
                      <a:txBody>
                        <a:bodyPr/>
                        <a:lstStyle/>
                        <a:p>
                          <a:pPr algn="ctr"/>
                          <a:r>
                            <a:rPr lang="en-US" sz="2000" dirty="0"/>
                            <a:t>0</a:t>
                          </a:r>
                        </a:p>
                      </a:txBody>
                      <a:tcPr>
                        <a:solidFill>
                          <a:schemeClr val="accent6">
                            <a:lumMod val="60000"/>
                            <a:lumOff val="40000"/>
                          </a:schemeClr>
                        </a:solidFill>
                      </a:tcPr>
                    </a:tc>
                    <a:tc>
                      <a:txBody>
                        <a:bodyPr/>
                        <a:lstStyle/>
                        <a:p>
                          <a:pPr algn="ctr"/>
                          <a:r>
                            <a:rPr lang="en-US" sz="2000" dirty="0"/>
                            <a:t>1</a:t>
                          </a:r>
                        </a:p>
                      </a:txBody>
                      <a:tcPr>
                        <a:solidFill>
                          <a:schemeClr val="accent6">
                            <a:lumMod val="60000"/>
                            <a:lumOff val="40000"/>
                          </a:schemeClr>
                        </a:solidFill>
                      </a:tcPr>
                    </a:tc>
                    <a:tc>
                      <a:txBody>
                        <a:bodyPr/>
                        <a:lstStyle/>
                        <a:p>
                          <a:pPr algn="ctr"/>
                          <a:r>
                            <a:rPr lang="en-US" sz="2000" dirty="0"/>
                            <a:t>0</a:t>
                          </a:r>
                        </a:p>
                      </a:txBody>
                      <a:tcPr>
                        <a:solidFill>
                          <a:schemeClr val="accent6">
                            <a:lumMod val="60000"/>
                            <a:lumOff val="40000"/>
                          </a:schemeClr>
                        </a:solidFill>
                      </a:tcPr>
                    </a:tc>
                    <a:tc>
                      <a:txBody>
                        <a:bodyPr/>
                        <a:lstStyle/>
                        <a:p>
                          <a:endParaRPr lang="en-US"/>
                        </a:p>
                      </a:txBody>
                      <a:tcPr>
                        <a:blipFill>
                          <a:blip r:embed="rId4"/>
                          <a:stretch>
                            <a:fillRect l="-262273" t="-593750" r="-909" b="-221875"/>
                          </a:stretch>
                        </a:blipFill>
                      </a:tcPr>
                    </a:tc>
                    <a:extLst>
                      <a:ext uri="{0D108BD9-81ED-4DB2-BD59-A6C34878D82A}">
                        <a16:rowId xmlns:a16="http://schemas.microsoft.com/office/drawing/2014/main" val="1838910750"/>
                      </a:ext>
                    </a:extLst>
                  </a:tr>
                  <a:tr h="396240">
                    <a:tc>
                      <a:txBody>
                        <a:bodyPr/>
                        <a:lstStyle/>
                        <a:p>
                          <a:pPr algn="ctr"/>
                          <a:r>
                            <a:rPr lang="en-US" sz="2000" dirty="0"/>
                            <a:t>1</a:t>
                          </a:r>
                        </a:p>
                      </a:txBody>
                      <a:tcPr>
                        <a:solidFill>
                          <a:schemeClr val="accent6">
                            <a:lumMod val="60000"/>
                            <a:lumOff val="40000"/>
                          </a:schemeClr>
                        </a:solidFill>
                      </a:tcPr>
                    </a:tc>
                    <a:tc>
                      <a:txBody>
                        <a:bodyPr/>
                        <a:lstStyle/>
                        <a:p>
                          <a:pPr algn="ctr"/>
                          <a:r>
                            <a:rPr lang="en-US" sz="2000" dirty="0"/>
                            <a:t>1</a:t>
                          </a:r>
                        </a:p>
                      </a:txBody>
                      <a:tcPr>
                        <a:solidFill>
                          <a:schemeClr val="accent6">
                            <a:lumMod val="60000"/>
                            <a:lumOff val="40000"/>
                          </a:schemeClr>
                        </a:solidFill>
                      </a:tcPr>
                    </a:tc>
                    <a:tc>
                      <a:txBody>
                        <a:bodyPr/>
                        <a:lstStyle/>
                        <a:p>
                          <a:pPr algn="ctr"/>
                          <a:r>
                            <a:rPr lang="en-US" sz="2000" dirty="0"/>
                            <a:t>0</a:t>
                          </a:r>
                        </a:p>
                      </a:txBody>
                      <a:tcPr>
                        <a:solidFill>
                          <a:schemeClr val="accent6">
                            <a:lumMod val="60000"/>
                            <a:lumOff val="40000"/>
                          </a:schemeClr>
                        </a:solidFill>
                      </a:tcPr>
                    </a:tc>
                    <a:tc>
                      <a:txBody>
                        <a:bodyPr/>
                        <a:lstStyle/>
                        <a:p>
                          <a:pPr algn="ctr"/>
                          <a:r>
                            <a:rPr lang="en-US" sz="2000" dirty="0"/>
                            <a:t>0</a:t>
                          </a:r>
                        </a:p>
                      </a:txBody>
                      <a:tcPr>
                        <a:solidFill>
                          <a:schemeClr val="accent6">
                            <a:lumMod val="60000"/>
                            <a:lumOff val="40000"/>
                          </a:schemeClr>
                        </a:solidFill>
                      </a:tcPr>
                    </a:tc>
                    <a:tc>
                      <a:txBody>
                        <a:bodyPr/>
                        <a:lstStyle/>
                        <a:p>
                          <a:endParaRPr lang="en-US"/>
                        </a:p>
                      </a:txBody>
                      <a:tcPr>
                        <a:blipFill>
                          <a:blip r:embed="rId4"/>
                          <a:stretch>
                            <a:fillRect l="-262273" t="-716129" r="-909" b="-129032"/>
                          </a:stretch>
                        </a:blipFill>
                      </a:tcPr>
                    </a:tc>
                    <a:extLst>
                      <a:ext uri="{0D108BD9-81ED-4DB2-BD59-A6C34878D82A}">
                        <a16:rowId xmlns:a16="http://schemas.microsoft.com/office/drawing/2014/main" val="3298726595"/>
                      </a:ext>
                    </a:extLst>
                  </a:tr>
                  <a:tr h="396240">
                    <a:tc>
                      <a:txBody>
                        <a:bodyPr/>
                        <a:lstStyle/>
                        <a:p>
                          <a:pPr algn="ctr"/>
                          <a:r>
                            <a:rPr lang="en-US" sz="2000" dirty="0"/>
                            <a:t>1</a:t>
                          </a:r>
                        </a:p>
                      </a:txBody>
                      <a:tcPr/>
                    </a:tc>
                    <a:tc>
                      <a:txBody>
                        <a:bodyPr/>
                        <a:lstStyle/>
                        <a:p>
                          <a:pPr algn="ctr"/>
                          <a:r>
                            <a:rPr lang="en-US" sz="2000" dirty="0"/>
                            <a:t>1</a:t>
                          </a:r>
                        </a:p>
                      </a:txBody>
                      <a:tcPr/>
                    </a:tc>
                    <a:tc>
                      <a:txBody>
                        <a:bodyPr/>
                        <a:lstStyle/>
                        <a:p>
                          <a:pPr algn="ctr"/>
                          <a:r>
                            <a:rPr lang="en-US" sz="2000" dirty="0"/>
                            <a:t>1</a:t>
                          </a:r>
                        </a:p>
                      </a:txBody>
                      <a:tcPr/>
                    </a:tc>
                    <a:tc>
                      <a:txBody>
                        <a:bodyPr/>
                        <a:lstStyle/>
                        <a:p>
                          <a:pPr algn="ctr"/>
                          <a:r>
                            <a:rPr lang="en-US" sz="2000" dirty="0"/>
                            <a:t>1</a:t>
                          </a:r>
                        </a:p>
                      </a:txBody>
                      <a:tcPr/>
                    </a:tc>
                    <a:tc>
                      <a:txBody>
                        <a:bodyPr/>
                        <a:lstStyle/>
                        <a:p>
                          <a:endParaRPr lang="en-US"/>
                        </a:p>
                      </a:txBody>
                      <a:tcPr>
                        <a:blipFill>
                          <a:blip r:embed="rId4"/>
                          <a:stretch>
                            <a:fillRect l="-262273" t="-816129" r="-909" b="-29032"/>
                          </a:stretch>
                        </a:blipFill>
                      </a:tcPr>
                    </a:tc>
                    <a:extLst>
                      <a:ext uri="{0D108BD9-81ED-4DB2-BD59-A6C34878D82A}">
                        <a16:rowId xmlns:a16="http://schemas.microsoft.com/office/drawing/2014/main" val="831370525"/>
                      </a:ext>
                    </a:extLst>
                  </a:tr>
                </a:tbl>
              </a:graphicData>
            </a:graphic>
          </p:graphicFrame>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C3934F75-92DE-49F9-C0A4-0DF65A2D3679}"/>
                  </a:ext>
                </a:extLst>
              </p:cNvPr>
              <p:cNvSpPr txBox="1"/>
              <p:nvPr/>
            </p:nvSpPr>
            <p:spPr>
              <a:xfrm>
                <a:off x="1231134" y="5940028"/>
                <a:ext cx="10401027" cy="876074"/>
              </a:xfrm>
              <a:prstGeom prst="rect">
                <a:avLst/>
              </a:prstGeom>
              <a:noFill/>
            </p:spPr>
            <p:txBody>
              <a:bodyPr wrap="square">
                <a:spAutoFit/>
              </a:bodyPr>
              <a:lstStyle/>
              <a:p>
                <a:r>
                  <a:rPr lang="en-US" sz="2400" dirty="0"/>
                  <a:t>ODD(X, Y, Z) </a:t>
                </a:r>
                <a14:m>
                  <m:oMath xmlns:m="http://schemas.openxmlformats.org/officeDocument/2006/math">
                    <m:r>
                      <a:rPr lang="en-US" sz="2400" b="0" i="1" dirty="0" smtClean="0">
                        <a:solidFill>
                          <a:schemeClr val="tx1"/>
                        </a:solidFill>
                        <a:latin typeface="Cambria Math" panose="02040503050406030204" pitchFamily="18" charset="0"/>
                      </a:rPr>
                      <m:t>=</m:t>
                    </m:r>
                    <m:r>
                      <m:rPr>
                        <m:nor/>
                      </m:rPr>
                      <a:rPr lang="en-US" sz="2400" dirty="0"/>
                      <m:t>(</m:t>
                    </m:r>
                    <m:r>
                      <m:rPr>
                        <m:nor/>
                      </m:rPr>
                      <a:rPr lang="en-US" sz="2400" dirty="0"/>
                      <m:t>X</m:t>
                    </m:r>
                    <m:r>
                      <m:rPr>
                        <m:nor/>
                      </m:rPr>
                      <a:rPr lang="en-US" sz="2400" dirty="0"/>
                      <m:t> ∨ </m:t>
                    </m:r>
                    <m:r>
                      <m:rPr>
                        <m:nor/>
                      </m:rPr>
                      <a:rPr lang="en-US" sz="2400" dirty="0"/>
                      <m:t>Y</m:t>
                    </m:r>
                    <m:r>
                      <m:rPr>
                        <m:nor/>
                      </m:rPr>
                      <a:rPr lang="en-US" sz="2400" dirty="0"/>
                      <m:t> ∨ </m:t>
                    </m:r>
                    <m:r>
                      <m:rPr>
                        <m:nor/>
                      </m:rPr>
                      <a:rPr lang="en-US" sz="2400" dirty="0"/>
                      <m:t>Z</m:t>
                    </m:r>
                    <m:r>
                      <m:rPr>
                        <m:nor/>
                      </m:rPr>
                      <a:rPr lang="en-US" sz="2400" dirty="0"/>
                      <m:t>) ∧ (</m:t>
                    </m:r>
                    <m:r>
                      <m:rPr>
                        <m:nor/>
                      </m:rPr>
                      <a:rPr lang="en-US" sz="2400" dirty="0"/>
                      <m:t>X</m:t>
                    </m:r>
                    <m:r>
                      <m:rPr>
                        <m:nor/>
                      </m:rPr>
                      <a:rPr lang="en-US" sz="2400" dirty="0"/>
                      <m:t> ∨ </m:t>
                    </m:r>
                    <m:r>
                      <m:rPr>
                        <m:nor/>
                      </m:rPr>
                      <a:rPr lang="en-US" sz="2400" dirty="0"/>
                      <m:t>Y</m:t>
                    </m:r>
                    <m:r>
                      <m:rPr>
                        <m:nor/>
                      </m:rPr>
                      <a:rPr lang="en-US" sz="2400" dirty="0"/>
                      <m:t>  ∨ ¬</m:t>
                    </m:r>
                    <m:r>
                      <m:rPr>
                        <m:nor/>
                      </m:rPr>
                      <a:rPr lang="en-US" sz="2400" dirty="0"/>
                      <m:t>Z</m:t>
                    </m:r>
                    <m:r>
                      <m:rPr>
                        <m:nor/>
                      </m:rPr>
                      <a:rPr lang="en-US" sz="2400" dirty="0"/>
                      <m:t>) ∧ (</m:t>
                    </m:r>
                    <m:r>
                      <m:rPr>
                        <m:nor/>
                      </m:rPr>
                      <a:rPr lang="en-US" sz="2400" dirty="0"/>
                      <m:t>X</m:t>
                    </m:r>
                    <m:r>
                      <m:rPr>
                        <m:nor/>
                      </m:rPr>
                      <a:rPr lang="en-US" sz="2400" dirty="0"/>
                      <m:t> ∨ ¬</m:t>
                    </m:r>
                    <m:r>
                      <m:rPr>
                        <m:nor/>
                      </m:rPr>
                      <a:rPr lang="en-US" sz="2400" dirty="0"/>
                      <m:t>Y</m:t>
                    </m:r>
                    <m:r>
                      <m:rPr>
                        <m:nor/>
                      </m:rPr>
                      <a:rPr lang="en-US" sz="2400" dirty="0"/>
                      <m:t> ∨ </m:t>
                    </m:r>
                    <m:r>
                      <m:rPr>
                        <m:nor/>
                      </m:rPr>
                      <a:rPr lang="en-US" sz="2400" dirty="0"/>
                      <m:t>Z</m:t>
                    </m:r>
                    <m:r>
                      <m:rPr>
                        <m:nor/>
                      </m:rPr>
                      <a:rPr lang="en-US" sz="2400" dirty="0"/>
                      <m:t>) ∧ (¬</m:t>
                    </m:r>
                    <m:r>
                      <m:rPr>
                        <m:nor/>
                      </m:rPr>
                      <a:rPr lang="en-US" sz="2400" dirty="0"/>
                      <m:t>X</m:t>
                    </m:r>
                    <m:r>
                      <m:rPr>
                        <m:nor/>
                      </m:rPr>
                      <a:rPr lang="en-US" sz="2400" dirty="0"/>
                      <m:t> ∨ </m:t>
                    </m:r>
                    <m:r>
                      <m:rPr>
                        <m:nor/>
                      </m:rPr>
                      <a:rPr lang="en-US" sz="2400" dirty="0"/>
                      <m:t>Y</m:t>
                    </m:r>
                    <m:r>
                      <m:rPr>
                        <m:nor/>
                      </m:rPr>
                      <a:rPr lang="en-US" sz="2400" dirty="0"/>
                      <m:t> ∨ </m:t>
                    </m:r>
                    <m:r>
                      <m:rPr>
                        <m:nor/>
                      </m:rPr>
                      <a:rPr lang="en-US" sz="2400" dirty="0"/>
                      <m:t>Z</m:t>
                    </m:r>
                    <m:r>
                      <m:rPr>
                        <m:nor/>
                      </m:rPr>
                      <a:rPr lang="en-US" sz="2400" dirty="0"/>
                      <m:t>)</m:t>
                    </m:r>
                  </m:oMath>
                </a14:m>
                <a:endParaRPr lang="en-US" sz="2400" dirty="0"/>
              </a:p>
              <a:p>
                <a:endParaRPr lang="en-US" sz="2400" dirty="0"/>
              </a:p>
            </p:txBody>
          </p:sp>
        </mc:Choice>
        <mc:Fallback>
          <p:sp>
            <p:nvSpPr>
              <p:cNvPr id="5" name="TextBox 4">
                <a:extLst>
                  <a:ext uri="{FF2B5EF4-FFF2-40B4-BE49-F238E27FC236}">
                    <a16:creationId xmlns:a16="http://schemas.microsoft.com/office/drawing/2014/main" id="{C3934F75-92DE-49F9-C0A4-0DF65A2D3679}"/>
                  </a:ext>
                </a:extLst>
              </p:cNvPr>
              <p:cNvSpPr txBox="1">
                <a:spLocks noRot="1" noChangeAspect="1" noMove="1" noResize="1" noEditPoints="1" noAdjustHandles="1" noChangeArrowheads="1" noChangeShapeType="1" noTextEdit="1"/>
              </p:cNvSpPr>
              <p:nvPr/>
            </p:nvSpPr>
            <p:spPr>
              <a:xfrm>
                <a:off x="1231134" y="5940028"/>
                <a:ext cx="10401027" cy="876074"/>
              </a:xfrm>
              <a:prstGeom prst="rect">
                <a:avLst/>
              </a:prstGeom>
              <a:blipFill>
                <a:blip r:embed="rId5"/>
                <a:stretch>
                  <a:fillRect l="-854"/>
                </a:stretch>
              </a:blipFill>
            </p:spPr>
            <p:txBody>
              <a:bodyPr/>
              <a:lstStyle/>
              <a:p>
                <a:r>
                  <a:rPr lang="en-US">
                    <a:noFill/>
                  </a:rPr>
                  <a:t> </a:t>
                </a:r>
              </a:p>
            </p:txBody>
          </p:sp>
        </mc:Fallback>
      </mc:AlternateContent>
    </p:spTree>
    <p:extLst>
      <p:ext uri="{BB962C8B-B14F-4D97-AF65-F5344CB8AC3E}">
        <p14:creationId xmlns:p14="http://schemas.microsoft.com/office/powerpoint/2010/main" val="49231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D7651-B49D-DC90-5BCB-EBC0F249434D}"/>
              </a:ext>
            </a:extLst>
          </p:cNvPr>
          <p:cNvSpPr>
            <a:spLocks noGrp="1"/>
          </p:cNvSpPr>
          <p:nvPr>
            <p:ph type="title"/>
          </p:nvPr>
        </p:nvSpPr>
        <p:spPr/>
        <p:txBody>
          <a:bodyPr/>
          <a:lstStyle/>
          <a:p>
            <a:r>
              <a:rPr lang="en-US" dirty="0"/>
              <a:t>Circling back…</a:t>
            </a:r>
          </a:p>
        </p:txBody>
      </p:sp>
      <p:sp>
        <p:nvSpPr>
          <p:cNvPr id="4" name="Slide Number Placeholder 3">
            <a:extLst>
              <a:ext uri="{FF2B5EF4-FFF2-40B4-BE49-F238E27FC236}">
                <a16:creationId xmlns:a16="http://schemas.microsoft.com/office/drawing/2014/main" id="{96C311F6-487F-C2C8-91D6-95A2DA9BE36B}"/>
              </a:ext>
            </a:extLst>
          </p:cNvPr>
          <p:cNvSpPr>
            <a:spLocks noGrp="1"/>
          </p:cNvSpPr>
          <p:nvPr>
            <p:ph type="sldNum" sz="quarter" idx="12"/>
          </p:nvPr>
        </p:nvSpPr>
        <p:spPr/>
        <p:txBody>
          <a:bodyPr/>
          <a:lstStyle/>
          <a:p>
            <a:fld id="{CC057153-B650-4DEB-B370-79DDCFDCE934}" type="slidenum">
              <a:rPr lang="en-US" smtClean="0"/>
              <a:t>53</a:t>
            </a:fld>
            <a:endParaRPr lang="en-US"/>
          </a:p>
        </p:txBody>
      </p:sp>
      <p:pic>
        <p:nvPicPr>
          <p:cNvPr id="5" name="Picture 4">
            <a:extLst>
              <a:ext uri="{FF2B5EF4-FFF2-40B4-BE49-F238E27FC236}">
                <a16:creationId xmlns:a16="http://schemas.microsoft.com/office/drawing/2014/main" id="{4BC38304-EC1E-35F0-C1E7-0EAFE59AC6CA}"/>
              </a:ext>
            </a:extLst>
          </p:cNvPr>
          <p:cNvPicPr>
            <a:picLocks noChangeAspect="1"/>
          </p:cNvPicPr>
          <p:nvPr/>
        </p:nvPicPr>
        <p:blipFill>
          <a:blip r:embed="rId2"/>
          <a:srcRect b="17556"/>
          <a:stretch>
            <a:fillRect/>
          </a:stretch>
        </p:blipFill>
        <p:spPr>
          <a:xfrm>
            <a:off x="1591143" y="1680898"/>
            <a:ext cx="4152900" cy="3685581"/>
          </a:xfrm>
          <a:prstGeom prst="rect">
            <a:avLst/>
          </a:prstGeom>
        </p:spPr>
      </p:pic>
      <p:sp>
        <p:nvSpPr>
          <p:cNvPr id="6" name="Left Arrow 5">
            <a:extLst>
              <a:ext uri="{FF2B5EF4-FFF2-40B4-BE49-F238E27FC236}">
                <a16:creationId xmlns:a16="http://schemas.microsoft.com/office/drawing/2014/main" id="{37054889-EE0B-B879-6C0D-75F404578DB2}"/>
              </a:ext>
            </a:extLst>
          </p:cNvPr>
          <p:cNvSpPr/>
          <p:nvPr/>
        </p:nvSpPr>
        <p:spPr>
          <a:xfrm>
            <a:off x="5630995" y="1950721"/>
            <a:ext cx="1633928" cy="53764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7C7C28F-14C5-AACD-B9CB-A592747AF5DD}"/>
              </a:ext>
            </a:extLst>
          </p:cNvPr>
          <p:cNvSpPr txBox="1"/>
          <p:nvPr/>
        </p:nvSpPr>
        <p:spPr>
          <a:xfrm>
            <a:off x="7518141" y="1551137"/>
            <a:ext cx="3335934" cy="1569660"/>
          </a:xfrm>
          <a:prstGeom prst="rect">
            <a:avLst/>
          </a:prstGeom>
          <a:noFill/>
        </p:spPr>
        <p:txBody>
          <a:bodyPr wrap="square" rtlCol="0">
            <a:spAutoFit/>
          </a:bodyPr>
          <a:lstStyle/>
          <a:p>
            <a:r>
              <a:rPr lang="en-US" sz="2400" dirty="0"/>
              <a:t>This was the first lecture for our “Computer Systems” section</a:t>
            </a:r>
          </a:p>
        </p:txBody>
      </p:sp>
      <p:sp>
        <p:nvSpPr>
          <p:cNvPr id="8" name="TextBox 7">
            <a:extLst>
              <a:ext uri="{FF2B5EF4-FFF2-40B4-BE49-F238E27FC236}">
                <a16:creationId xmlns:a16="http://schemas.microsoft.com/office/drawing/2014/main" id="{08D2680F-20D5-2A49-8BE4-33A3F75E9E1E}"/>
              </a:ext>
            </a:extLst>
          </p:cNvPr>
          <p:cNvSpPr txBox="1"/>
          <p:nvPr/>
        </p:nvSpPr>
        <p:spPr>
          <a:xfrm>
            <a:off x="6722538" y="4369634"/>
            <a:ext cx="3335934" cy="830997"/>
          </a:xfrm>
          <a:prstGeom prst="rect">
            <a:avLst/>
          </a:prstGeom>
          <a:noFill/>
        </p:spPr>
        <p:txBody>
          <a:bodyPr wrap="square" rtlCol="0">
            <a:spAutoFit/>
          </a:bodyPr>
          <a:lstStyle/>
          <a:p>
            <a:r>
              <a:rPr lang="en-US" sz="2400" dirty="0">
                <a:solidFill>
                  <a:srgbClr val="FF0000"/>
                </a:solidFill>
              </a:rPr>
              <a:t>How does Boolean Algebra fit in?</a:t>
            </a:r>
          </a:p>
        </p:txBody>
      </p:sp>
    </p:spTree>
    <p:extLst>
      <p:ext uri="{BB962C8B-B14F-4D97-AF65-F5344CB8AC3E}">
        <p14:creationId xmlns:p14="http://schemas.microsoft.com/office/powerpoint/2010/main" val="33776326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11398-C1CF-3307-1048-48D2E43A6D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1D3927-D3F5-E0F2-EC04-D4796201D085}"/>
              </a:ext>
            </a:extLst>
          </p:cNvPr>
          <p:cNvSpPr>
            <a:spLocks noGrp="1"/>
          </p:cNvSpPr>
          <p:nvPr>
            <p:ph type="title"/>
          </p:nvPr>
        </p:nvSpPr>
        <p:spPr/>
        <p:txBody>
          <a:bodyPr/>
          <a:lstStyle/>
          <a:p>
            <a:r>
              <a:rPr lang="en-US" dirty="0"/>
              <a:t>CPU</a:t>
            </a:r>
          </a:p>
        </p:txBody>
      </p:sp>
      <p:sp>
        <p:nvSpPr>
          <p:cNvPr id="4" name="Slide Number Placeholder 3">
            <a:extLst>
              <a:ext uri="{FF2B5EF4-FFF2-40B4-BE49-F238E27FC236}">
                <a16:creationId xmlns:a16="http://schemas.microsoft.com/office/drawing/2014/main" id="{7425386D-5179-3045-AD5C-4C05727A75DC}"/>
              </a:ext>
            </a:extLst>
          </p:cNvPr>
          <p:cNvSpPr>
            <a:spLocks noGrp="1"/>
          </p:cNvSpPr>
          <p:nvPr>
            <p:ph type="sldNum" sz="quarter" idx="12"/>
          </p:nvPr>
        </p:nvSpPr>
        <p:spPr/>
        <p:txBody>
          <a:bodyPr/>
          <a:lstStyle/>
          <a:p>
            <a:fld id="{CC057153-B650-4DEB-B370-79DDCFDCE934}" type="slidenum">
              <a:rPr lang="en-US" smtClean="0"/>
              <a:t>54</a:t>
            </a:fld>
            <a:endParaRPr lang="en-US"/>
          </a:p>
        </p:txBody>
      </p:sp>
    </p:spTree>
    <p:extLst>
      <p:ext uri="{BB962C8B-B14F-4D97-AF65-F5344CB8AC3E}">
        <p14:creationId xmlns:p14="http://schemas.microsoft.com/office/powerpoint/2010/main" val="42816058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41747-23BE-972F-E6C1-B64DBA338B00}"/>
              </a:ext>
            </a:extLst>
          </p:cNvPr>
          <p:cNvSpPr>
            <a:spLocks noGrp="1"/>
          </p:cNvSpPr>
          <p:nvPr>
            <p:ph type="title"/>
          </p:nvPr>
        </p:nvSpPr>
        <p:spPr/>
        <p:txBody>
          <a:bodyPr/>
          <a:lstStyle/>
          <a:p>
            <a:r>
              <a:rPr lang="en-US" dirty="0"/>
              <a:t>CPU: central processing unit</a:t>
            </a:r>
          </a:p>
        </p:txBody>
      </p:sp>
      <p:sp>
        <p:nvSpPr>
          <p:cNvPr id="4" name="Slide Number Placeholder 3">
            <a:extLst>
              <a:ext uri="{FF2B5EF4-FFF2-40B4-BE49-F238E27FC236}">
                <a16:creationId xmlns:a16="http://schemas.microsoft.com/office/drawing/2014/main" id="{B4E822B6-FD8D-D12E-45C6-45F4FF313A88}"/>
              </a:ext>
            </a:extLst>
          </p:cNvPr>
          <p:cNvSpPr>
            <a:spLocks noGrp="1"/>
          </p:cNvSpPr>
          <p:nvPr>
            <p:ph type="sldNum" sz="quarter" idx="12"/>
          </p:nvPr>
        </p:nvSpPr>
        <p:spPr/>
        <p:txBody>
          <a:bodyPr/>
          <a:lstStyle/>
          <a:p>
            <a:fld id="{CC057153-B650-4DEB-B370-79DDCFDCE934}" type="slidenum">
              <a:rPr lang="en-US" smtClean="0"/>
              <a:t>55</a:t>
            </a:fld>
            <a:endParaRPr lang="en-US"/>
          </a:p>
        </p:txBody>
      </p:sp>
      <p:pic>
        <p:nvPicPr>
          <p:cNvPr id="8194" name="Picture 2" descr="What Is a CPU? | Extremetech">
            <a:extLst>
              <a:ext uri="{FF2B5EF4-FFF2-40B4-BE49-F238E27FC236}">
                <a16:creationId xmlns:a16="http://schemas.microsoft.com/office/drawing/2014/main" id="{1F3E87C7-A01F-7452-8C99-4C149A4D72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51" t="15244" r="26195" b="5314"/>
          <a:stretch>
            <a:fillRect/>
          </a:stretch>
        </p:blipFill>
        <p:spPr bwMode="auto">
          <a:xfrm>
            <a:off x="7259442" y="2481146"/>
            <a:ext cx="2051825" cy="169498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Best laptops for writers in 2025: 6 top ...">
            <a:extLst>
              <a:ext uri="{FF2B5EF4-FFF2-40B4-BE49-F238E27FC236}">
                <a16:creationId xmlns:a16="http://schemas.microsoft.com/office/drawing/2014/main" id="{7AE084E0-B584-5448-32A1-C1D6AFC10B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483" y="2261839"/>
            <a:ext cx="3810000" cy="2133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943B9B4-B2BF-3308-A9FF-A4FDF78FB486}"/>
              </a:ext>
            </a:extLst>
          </p:cNvPr>
          <p:cNvSpPr txBox="1"/>
          <p:nvPr/>
        </p:nvSpPr>
        <p:spPr>
          <a:xfrm>
            <a:off x="7694341" y="4560849"/>
            <a:ext cx="672685" cy="369332"/>
          </a:xfrm>
          <a:prstGeom prst="rect">
            <a:avLst/>
          </a:prstGeom>
          <a:noFill/>
        </p:spPr>
        <p:txBody>
          <a:bodyPr wrap="none" rtlCol="0">
            <a:spAutoFit/>
          </a:bodyPr>
          <a:lstStyle/>
          <a:p>
            <a:r>
              <a:rPr lang="en-US" dirty="0"/>
              <a:t>CPU</a:t>
            </a:r>
          </a:p>
        </p:txBody>
      </p:sp>
      <p:cxnSp>
        <p:nvCxnSpPr>
          <p:cNvPr id="7" name="Straight Arrow Connector 6">
            <a:extLst>
              <a:ext uri="{FF2B5EF4-FFF2-40B4-BE49-F238E27FC236}">
                <a16:creationId xmlns:a16="http://schemas.microsoft.com/office/drawing/2014/main" id="{A34496FB-78BA-89D5-72CB-50EEB2EEF59C}"/>
              </a:ext>
            </a:extLst>
          </p:cNvPr>
          <p:cNvCxnSpPr>
            <a:cxnSpLocks/>
          </p:cNvCxnSpPr>
          <p:nvPr/>
        </p:nvCxnSpPr>
        <p:spPr>
          <a:xfrm flipV="1">
            <a:off x="2653990" y="3328638"/>
            <a:ext cx="4482790" cy="50738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37983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237F1-9E7C-66B5-B51E-B26817D6B8D7}"/>
              </a:ext>
            </a:extLst>
          </p:cNvPr>
          <p:cNvSpPr>
            <a:spLocks noGrp="1"/>
          </p:cNvSpPr>
          <p:nvPr>
            <p:ph type="title"/>
          </p:nvPr>
        </p:nvSpPr>
        <p:spPr/>
        <p:txBody>
          <a:bodyPr/>
          <a:lstStyle/>
          <a:p>
            <a:r>
              <a:rPr lang="en-US" dirty="0"/>
              <a:t>Inside a CPU</a:t>
            </a:r>
          </a:p>
        </p:txBody>
      </p:sp>
      <p:sp>
        <p:nvSpPr>
          <p:cNvPr id="4" name="Slide Number Placeholder 3">
            <a:extLst>
              <a:ext uri="{FF2B5EF4-FFF2-40B4-BE49-F238E27FC236}">
                <a16:creationId xmlns:a16="http://schemas.microsoft.com/office/drawing/2014/main" id="{106C804C-4729-3F16-C8CE-C92E32430899}"/>
              </a:ext>
            </a:extLst>
          </p:cNvPr>
          <p:cNvSpPr>
            <a:spLocks noGrp="1"/>
          </p:cNvSpPr>
          <p:nvPr>
            <p:ph type="sldNum" sz="quarter" idx="12"/>
          </p:nvPr>
        </p:nvSpPr>
        <p:spPr/>
        <p:txBody>
          <a:bodyPr/>
          <a:lstStyle/>
          <a:p>
            <a:fld id="{CC057153-B650-4DEB-B370-79DDCFDCE934}" type="slidenum">
              <a:rPr lang="en-US" smtClean="0"/>
              <a:t>56</a:t>
            </a:fld>
            <a:endParaRPr lang="en-US"/>
          </a:p>
        </p:txBody>
      </p:sp>
      <p:pic>
        <p:nvPicPr>
          <p:cNvPr id="5" name="Picture 2" descr="What Is a CPU? | Extremetech">
            <a:extLst>
              <a:ext uri="{FF2B5EF4-FFF2-40B4-BE49-F238E27FC236}">
                <a16:creationId xmlns:a16="http://schemas.microsoft.com/office/drawing/2014/main" id="{DF17F3DF-A518-D247-2EE3-9DFAFF3D13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51" t="15244" r="26195" b="5314"/>
          <a:stretch>
            <a:fillRect/>
          </a:stretch>
        </p:blipFill>
        <p:spPr bwMode="auto">
          <a:xfrm>
            <a:off x="1382749" y="2759926"/>
            <a:ext cx="2051825" cy="16949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6C0E854-25C5-38C0-C1B4-9BA095CED392}"/>
              </a:ext>
            </a:extLst>
          </p:cNvPr>
          <p:cNvPicPr>
            <a:picLocks noChangeAspect="1"/>
          </p:cNvPicPr>
          <p:nvPr/>
        </p:nvPicPr>
        <p:blipFill>
          <a:blip r:embed="rId3"/>
          <a:stretch>
            <a:fillRect/>
          </a:stretch>
        </p:blipFill>
        <p:spPr>
          <a:xfrm>
            <a:off x="6286191" y="2274830"/>
            <a:ext cx="1207008" cy="603504"/>
          </a:xfrm>
          <a:prstGeom prst="rect">
            <a:avLst/>
          </a:prstGeom>
        </p:spPr>
      </p:pic>
      <p:sp>
        <p:nvSpPr>
          <p:cNvPr id="7" name="TextBox 6">
            <a:extLst>
              <a:ext uri="{FF2B5EF4-FFF2-40B4-BE49-F238E27FC236}">
                <a16:creationId xmlns:a16="http://schemas.microsoft.com/office/drawing/2014/main" id="{D9553745-0120-265B-F091-011C671EEDCA}"/>
              </a:ext>
            </a:extLst>
          </p:cNvPr>
          <p:cNvSpPr txBox="1"/>
          <p:nvPr/>
        </p:nvSpPr>
        <p:spPr>
          <a:xfrm>
            <a:off x="6286191" y="1496232"/>
            <a:ext cx="1039580" cy="461665"/>
          </a:xfrm>
          <a:prstGeom prst="rect">
            <a:avLst/>
          </a:prstGeom>
          <a:noFill/>
        </p:spPr>
        <p:txBody>
          <a:bodyPr wrap="none" rtlCol="0">
            <a:spAutoFit/>
          </a:bodyPr>
          <a:lstStyle/>
          <a:p>
            <a:r>
              <a:rPr lang="en-US" sz="2400" dirty="0"/>
              <a:t>Gates</a:t>
            </a:r>
          </a:p>
        </p:txBody>
      </p:sp>
      <p:pic>
        <p:nvPicPr>
          <p:cNvPr id="8" name="Picture 7">
            <a:extLst>
              <a:ext uri="{FF2B5EF4-FFF2-40B4-BE49-F238E27FC236}">
                <a16:creationId xmlns:a16="http://schemas.microsoft.com/office/drawing/2014/main" id="{2FC6D242-AC74-9132-5B48-EB962E167B48}"/>
              </a:ext>
            </a:extLst>
          </p:cNvPr>
          <p:cNvPicPr>
            <a:picLocks noChangeAspect="1"/>
          </p:cNvPicPr>
          <p:nvPr/>
        </p:nvPicPr>
        <p:blipFill>
          <a:blip r:embed="rId4"/>
          <a:stretch>
            <a:fillRect/>
          </a:stretch>
        </p:blipFill>
        <p:spPr>
          <a:xfrm>
            <a:off x="6286191" y="3376163"/>
            <a:ext cx="1207008" cy="603504"/>
          </a:xfrm>
          <a:prstGeom prst="rect">
            <a:avLst/>
          </a:prstGeom>
        </p:spPr>
      </p:pic>
      <p:pic>
        <p:nvPicPr>
          <p:cNvPr id="9" name="Picture 8">
            <a:extLst>
              <a:ext uri="{FF2B5EF4-FFF2-40B4-BE49-F238E27FC236}">
                <a16:creationId xmlns:a16="http://schemas.microsoft.com/office/drawing/2014/main" id="{6631F192-5AD4-A7BF-F2AE-9A63B44DF918}"/>
              </a:ext>
            </a:extLst>
          </p:cNvPr>
          <p:cNvPicPr>
            <a:picLocks noChangeAspect="1"/>
          </p:cNvPicPr>
          <p:nvPr/>
        </p:nvPicPr>
        <p:blipFill>
          <a:blip r:embed="rId5"/>
          <a:stretch>
            <a:fillRect/>
          </a:stretch>
        </p:blipFill>
        <p:spPr>
          <a:xfrm>
            <a:off x="6286191" y="4454911"/>
            <a:ext cx="1207008" cy="603504"/>
          </a:xfrm>
          <a:prstGeom prst="rect">
            <a:avLst/>
          </a:prstGeom>
        </p:spPr>
      </p:pic>
      <p:pic>
        <p:nvPicPr>
          <p:cNvPr id="10" name="Picture 9">
            <a:extLst>
              <a:ext uri="{FF2B5EF4-FFF2-40B4-BE49-F238E27FC236}">
                <a16:creationId xmlns:a16="http://schemas.microsoft.com/office/drawing/2014/main" id="{144F908F-BB7F-8AFC-2EB2-6B7E8CB4D0F9}"/>
              </a:ext>
            </a:extLst>
          </p:cNvPr>
          <p:cNvPicPr>
            <a:picLocks noChangeAspect="1"/>
          </p:cNvPicPr>
          <p:nvPr/>
        </p:nvPicPr>
        <p:blipFill>
          <a:blip r:embed="rId6"/>
          <a:stretch>
            <a:fillRect/>
          </a:stretch>
        </p:blipFill>
        <p:spPr>
          <a:xfrm>
            <a:off x="6286191" y="5533659"/>
            <a:ext cx="1207008" cy="603504"/>
          </a:xfrm>
          <a:prstGeom prst="rect">
            <a:avLst/>
          </a:prstGeom>
        </p:spPr>
      </p:pic>
      <p:sp>
        <p:nvSpPr>
          <p:cNvPr id="11" name="Left Arrow 10">
            <a:extLst>
              <a:ext uri="{FF2B5EF4-FFF2-40B4-BE49-F238E27FC236}">
                <a16:creationId xmlns:a16="http://schemas.microsoft.com/office/drawing/2014/main" id="{9765FE03-BB53-49FA-D5B5-28ED6E013371}"/>
              </a:ext>
            </a:extLst>
          </p:cNvPr>
          <p:cNvSpPr/>
          <p:nvPr/>
        </p:nvSpPr>
        <p:spPr>
          <a:xfrm rot="10800000">
            <a:off x="3734109" y="3491790"/>
            <a:ext cx="1126273" cy="37224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54363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32E8D-E544-A0E8-480A-8C3F6DD500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E1A927-0B0F-992B-CA80-52EBBF7E3F4A}"/>
              </a:ext>
            </a:extLst>
          </p:cNvPr>
          <p:cNvSpPr>
            <a:spLocks noGrp="1"/>
          </p:cNvSpPr>
          <p:nvPr>
            <p:ph type="title"/>
          </p:nvPr>
        </p:nvSpPr>
        <p:spPr/>
        <p:txBody>
          <a:bodyPr/>
          <a:lstStyle/>
          <a:p>
            <a:r>
              <a:rPr lang="en-US" dirty="0"/>
              <a:t>Inside a CPU</a:t>
            </a:r>
          </a:p>
        </p:txBody>
      </p:sp>
      <p:sp>
        <p:nvSpPr>
          <p:cNvPr id="4" name="Slide Number Placeholder 3">
            <a:extLst>
              <a:ext uri="{FF2B5EF4-FFF2-40B4-BE49-F238E27FC236}">
                <a16:creationId xmlns:a16="http://schemas.microsoft.com/office/drawing/2014/main" id="{3ECE54D2-A60E-D31E-3099-83F18F0C4DE5}"/>
              </a:ext>
            </a:extLst>
          </p:cNvPr>
          <p:cNvSpPr>
            <a:spLocks noGrp="1"/>
          </p:cNvSpPr>
          <p:nvPr>
            <p:ph type="sldNum" sz="quarter" idx="12"/>
          </p:nvPr>
        </p:nvSpPr>
        <p:spPr/>
        <p:txBody>
          <a:bodyPr/>
          <a:lstStyle/>
          <a:p>
            <a:fld id="{CC057153-B650-4DEB-B370-79DDCFDCE934}" type="slidenum">
              <a:rPr lang="en-US" smtClean="0"/>
              <a:t>57</a:t>
            </a:fld>
            <a:endParaRPr lang="en-US"/>
          </a:p>
        </p:txBody>
      </p:sp>
      <p:pic>
        <p:nvPicPr>
          <p:cNvPr id="5" name="Picture 2" descr="What Is a CPU? | Extremetech">
            <a:extLst>
              <a:ext uri="{FF2B5EF4-FFF2-40B4-BE49-F238E27FC236}">
                <a16:creationId xmlns:a16="http://schemas.microsoft.com/office/drawing/2014/main" id="{B5A7C68D-A56A-F60A-E1FF-0E1175F32B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51" t="15244" r="26195" b="5314"/>
          <a:stretch>
            <a:fillRect/>
          </a:stretch>
        </p:blipFill>
        <p:spPr bwMode="auto">
          <a:xfrm>
            <a:off x="1382749" y="2759926"/>
            <a:ext cx="2051825" cy="16949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669F24B-8FF5-40ED-B556-201893B131DF}"/>
              </a:ext>
            </a:extLst>
          </p:cNvPr>
          <p:cNvPicPr>
            <a:picLocks noChangeAspect="1"/>
          </p:cNvPicPr>
          <p:nvPr/>
        </p:nvPicPr>
        <p:blipFill>
          <a:blip r:embed="rId3"/>
          <a:stretch>
            <a:fillRect/>
          </a:stretch>
        </p:blipFill>
        <p:spPr>
          <a:xfrm>
            <a:off x="6286191" y="2274830"/>
            <a:ext cx="1207008" cy="603504"/>
          </a:xfrm>
          <a:prstGeom prst="rect">
            <a:avLst/>
          </a:prstGeom>
        </p:spPr>
      </p:pic>
      <p:sp>
        <p:nvSpPr>
          <p:cNvPr id="7" name="TextBox 6">
            <a:extLst>
              <a:ext uri="{FF2B5EF4-FFF2-40B4-BE49-F238E27FC236}">
                <a16:creationId xmlns:a16="http://schemas.microsoft.com/office/drawing/2014/main" id="{511F7EE7-FC36-4CF1-3114-5715A51C4823}"/>
              </a:ext>
            </a:extLst>
          </p:cNvPr>
          <p:cNvSpPr txBox="1"/>
          <p:nvPr/>
        </p:nvSpPr>
        <p:spPr>
          <a:xfrm>
            <a:off x="6286191" y="1496232"/>
            <a:ext cx="1039580" cy="461665"/>
          </a:xfrm>
          <a:prstGeom prst="rect">
            <a:avLst/>
          </a:prstGeom>
          <a:noFill/>
        </p:spPr>
        <p:txBody>
          <a:bodyPr wrap="none" rtlCol="0">
            <a:spAutoFit/>
          </a:bodyPr>
          <a:lstStyle/>
          <a:p>
            <a:r>
              <a:rPr lang="en-US" sz="2400" dirty="0"/>
              <a:t>Gates</a:t>
            </a:r>
          </a:p>
        </p:txBody>
      </p:sp>
      <p:pic>
        <p:nvPicPr>
          <p:cNvPr id="8" name="Picture 7">
            <a:extLst>
              <a:ext uri="{FF2B5EF4-FFF2-40B4-BE49-F238E27FC236}">
                <a16:creationId xmlns:a16="http://schemas.microsoft.com/office/drawing/2014/main" id="{B80AD6BD-4713-79ED-7B2A-7C23C23E17B6}"/>
              </a:ext>
            </a:extLst>
          </p:cNvPr>
          <p:cNvPicPr>
            <a:picLocks noChangeAspect="1"/>
          </p:cNvPicPr>
          <p:nvPr/>
        </p:nvPicPr>
        <p:blipFill>
          <a:blip r:embed="rId4"/>
          <a:stretch>
            <a:fillRect/>
          </a:stretch>
        </p:blipFill>
        <p:spPr>
          <a:xfrm>
            <a:off x="6286191" y="3376163"/>
            <a:ext cx="1207008" cy="603504"/>
          </a:xfrm>
          <a:prstGeom prst="rect">
            <a:avLst/>
          </a:prstGeom>
        </p:spPr>
      </p:pic>
      <p:pic>
        <p:nvPicPr>
          <p:cNvPr id="9" name="Picture 8">
            <a:extLst>
              <a:ext uri="{FF2B5EF4-FFF2-40B4-BE49-F238E27FC236}">
                <a16:creationId xmlns:a16="http://schemas.microsoft.com/office/drawing/2014/main" id="{EEDD3D4C-FB7B-AE52-05DD-F888952DA4B7}"/>
              </a:ext>
            </a:extLst>
          </p:cNvPr>
          <p:cNvPicPr>
            <a:picLocks noChangeAspect="1"/>
          </p:cNvPicPr>
          <p:nvPr/>
        </p:nvPicPr>
        <p:blipFill>
          <a:blip r:embed="rId5"/>
          <a:stretch>
            <a:fillRect/>
          </a:stretch>
        </p:blipFill>
        <p:spPr>
          <a:xfrm>
            <a:off x="6286191" y="4454911"/>
            <a:ext cx="1207008" cy="603504"/>
          </a:xfrm>
          <a:prstGeom prst="rect">
            <a:avLst/>
          </a:prstGeom>
        </p:spPr>
      </p:pic>
      <p:pic>
        <p:nvPicPr>
          <p:cNvPr id="10" name="Picture 9">
            <a:extLst>
              <a:ext uri="{FF2B5EF4-FFF2-40B4-BE49-F238E27FC236}">
                <a16:creationId xmlns:a16="http://schemas.microsoft.com/office/drawing/2014/main" id="{47E204DD-3687-776F-41B1-E25ED111A283}"/>
              </a:ext>
            </a:extLst>
          </p:cNvPr>
          <p:cNvPicPr>
            <a:picLocks noChangeAspect="1"/>
          </p:cNvPicPr>
          <p:nvPr/>
        </p:nvPicPr>
        <p:blipFill>
          <a:blip r:embed="rId6"/>
          <a:stretch>
            <a:fillRect/>
          </a:stretch>
        </p:blipFill>
        <p:spPr>
          <a:xfrm>
            <a:off x="6286191" y="5533659"/>
            <a:ext cx="1207008" cy="603504"/>
          </a:xfrm>
          <a:prstGeom prst="rect">
            <a:avLst/>
          </a:prstGeom>
        </p:spPr>
      </p:pic>
      <p:sp>
        <p:nvSpPr>
          <p:cNvPr id="11" name="Left Arrow 10">
            <a:extLst>
              <a:ext uri="{FF2B5EF4-FFF2-40B4-BE49-F238E27FC236}">
                <a16:creationId xmlns:a16="http://schemas.microsoft.com/office/drawing/2014/main" id="{46A1A9FB-13A9-FC7F-6799-95BCFF7015C3}"/>
              </a:ext>
            </a:extLst>
          </p:cNvPr>
          <p:cNvSpPr/>
          <p:nvPr/>
        </p:nvSpPr>
        <p:spPr>
          <a:xfrm rot="10800000">
            <a:off x="3734109" y="3491790"/>
            <a:ext cx="1126273" cy="37224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716400D-CB8F-5D42-70AA-A99D4B5A14B5}"/>
              </a:ext>
            </a:extLst>
          </p:cNvPr>
          <p:cNvSpPr txBox="1"/>
          <p:nvPr/>
        </p:nvSpPr>
        <p:spPr>
          <a:xfrm>
            <a:off x="7761249" y="2343864"/>
            <a:ext cx="687239" cy="369332"/>
          </a:xfrm>
          <a:prstGeom prst="rect">
            <a:avLst/>
          </a:prstGeom>
          <a:noFill/>
        </p:spPr>
        <p:txBody>
          <a:bodyPr wrap="none" rtlCol="0">
            <a:spAutoFit/>
          </a:bodyPr>
          <a:lstStyle/>
          <a:p>
            <a:r>
              <a:rPr lang="en-US" dirty="0"/>
              <a:t>NOT</a:t>
            </a:r>
          </a:p>
        </p:txBody>
      </p:sp>
      <p:sp>
        <p:nvSpPr>
          <p:cNvPr id="12" name="TextBox 11">
            <a:extLst>
              <a:ext uri="{FF2B5EF4-FFF2-40B4-BE49-F238E27FC236}">
                <a16:creationId xmlns:a16="http://schemas.microsoft.com/office/drawing/2014/main" id="{C89E9509-DCCB-59CA-D0EC-C3AAEC656FD3}"/>
              </a:ext>
            </a:extLst>
          </p:cNvPr>
          <p:cNvSpPr txBox="1"/>
          <p:nvPr/>
        </p:nvSpPr>
        <p:spPr>
          <a:xfrm>
            <a:off x="7762082" y="3483942"/>
            <a:ext cx="686406" cy="369332"/>
          </a:xfrm>
          <a:prstGeom prst="rect">
            <a:avLst/>
          </a:prstGeom>
          <a:noFill/>
        </p:spPr>
        <p:txBody>
          <a:bodyPr wrap="none" rtlCol="0">
            <a:spAutoFit/>
          </a:bodyPr>
          <a:lstStyle/>
          <a:p>
            <a:r>
              <a:rPr lang="en-US" dirty="0"/>
              <a:t>AND</a:t>
            </a:r>
          </a:p>
        </p:txBody>
      </p:sp>
      <p:sp>
        <p:nvSpPr>
          <p:cNvPr id="13" name="TextBox 12">
            <a:extLst>
              <a:ext uri="{FF2B5EF4-FFF2-40B4-BE49-F238E27FC236}">
                <a16:creationId xmlns:a16="http://schemas.microsoft.com/office/drawing/2014/main" id="{E7D135D4-E748-2F39-F0EE-5DEFB222201F}"/>
              </a:ext>
            </a:extLst>
          </p:cNvPr>
          <p:cNvSpPr txBox="1"/>
          <p:nvPr/>
        </p:nvSpPr>
        <p:spPr>
          <a:xfrm>
            <a:off x="7761249" y="4571997"/>
            <a:ext cx="537327" cy="369332"/>
          </a:xfrm>
          <a:prstGeom prst="rect">
            <a:avLst/>
          </a:prstGeom>
          <a:noFill/>
        </p:spPr>
        <p:txBody>
          <a:bodyPr wrap="none" rtlCol="0">
            <a:spAutoFit/>
          </a:bodyPr>
          <a:lstStyle/>
          <a:p>
            <a:r>
              <a:rPr lang="en-US" dirty="0"/>
              <a:t>OR</a:t>
            </a:r>
          </a:p>
        </p:txBody>
      </p:sp>
      <p:sp>
        <p:nvSpPr>
          <p:cNvPr id="14" name="TextBox 13">
            <a:extLst>
              <a:ext uri="{FF2B5EF4-FFF2-40B4-BE49-F238E27FC236}">
                <a16:creationId xmlns:a16="http://schemas.microsoft.com/office/drawing/2014/main" id="{32420E8D-6FD8-FB80-FBE2-5BB230710E20}"/>
              </a:ext>
            </a:extLst>
          </p:cNvPr>
          <p:cNvSpPr txBox="1"/>
          <p:nvPr/>
        </p:nvSpPr>
        <p:spPr>
          <a:xfrm>
            <a:off x="7774469" y="5595659"/>
            <a:ext cx="677365" cy="369332"/>
          </a:xfrm>
          <a:prstGeom prst="rect">
            <a:avLst/>
          </a:prstGeom>
          <a:noFill/>
        </p:spPr>
        <p:txBody>
          <a:bodyPr wrap="none" rtlCol="0">
            <a:spAutoFit/>
          </a:bodyPr>
          <a:lstStyle/>
          <a:p>
            <a:r>
              <a:rPr lang="en-US" dirty="0"/>
              <a:t>XOR</a:t>
            </a:r>
          </a:p>
        </p:txBody>
      </p:sp>
    </p:spTree>
    <p:extLst>
      <p:ext uri="{BB962C8B-B14F-4D97-AF65-F5344CB8AC3E}">
        <p14:creationId xmlns:p14="http://schemas.microsoft.com/office/powerpoint/2010/main" val="22906171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151F1-0779-2352-3C32-B5B6CF239601}"/>
              </a:ext>
            </a:extLst>
          </p:cNvPr>
          <p:cNvSpPr>
            <a:spLocks noGrp="1"/>
          </p:cNvSpPr>
          <p:nvPr>
            <p:ph type="title"/>
          </p:nvPr>
        </p:nvSpPr>
        <p:spPr/>
        <p:txBody>
          <a:bodyPr/>
          <a:lstStyle/>
          <a:p>
            <a:r>
              <a:rPr lang="en-US" dirty="0"/>
              <a:t>Gates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8D48FE61-BDD0-7E3B-0904-12F9852839A4}"/>
                  </a:ext>
                </a:extLst>
              </p:cNvPr>
              <p:cNvSpPr>
                <a:spLocks noGrp="1"/>
              </p:cNvSpPr>
              <p:nvPr>
                <p:ph idx="1"/>
              </p:nvPr>
            </p:nvSpPr>
            <p:spPr>
              <a:xfrm>
                <a:off x="3801895" y="1713096"/>
                <a:ext cx="2543149" cy="637375"/>
              </a:xfrm>
            </p:spPr>
            <p:txBody>
              <a:bodyPr>
                <a:normAutofit/>
              </a:bodyPr>
              <a:lstStyle/>
              <a:p>
                <a:pPr marL="0" indent="0">
                  <a:buNone/>
                </a:pPr>
                <a14:m>
                  <m:oMathPara xmlns:m="http://schemas.openxmlformats.org/officeDocument/2006/math">
                    <m:oMathParaPr>
                      <m:jc m:val="left"/>
                    </m:oMathParaPr>
                    <m:oMath xmlns:m="http://schemas.openxmlformats.org/officeDocument/2006/math">
                      <m:r>
                        <a:rPr lang="en-US" sz="2800" i="1">
                          <a:latin typeface="Cambria Math" panose="02040503050406030204" pitchFamily="18" charset="0"/>
                        </a:rPr>
                        <m:t>𝑥</m:t>
                      </m:r>
                      <m:r>
                        <m:rPr>
                          <m:nor/>
                        </m:rPr>
                        <a:rPr lang="en-US" sz="2800">
                          <a:latin typeface="Cambria Math" panose="02040503050406030204" pitchFamily="18" charset="0"/>
                        </a:rPr>
                        <m:t> </m:t>
                      </m:r>
                      <m:r>
                        <m:rPr>
                          <m:nor/>
                        </m:rPr>
                        <a:rPr lang="en-US" sz="2800" dirty="0"/>
                        <m:t>∧</m:t>
                      </m:r>
                      <m:r>
                        <a:rPr lang="en-US" sz="2800" i="1" dirty="0">
                          <a:latin typeface="Cambria Math" panose="02040503050406030204" pitchFamily="18" charset="0"/>
                        </a:rPr>
                        <m:t> </m:t>
                      </m:r>
                      <m:d>
                        <m:dPr>
                          <m:ctrlPr>
                            <a:rPr lang="en-US" sz="2800" i="1">
                              <a:latin typeface="Cambria Math" panose="02040503050406030204" pitchFamily="18" charset="0"/>
                            </a:rPr>
                          </m:ctrlPr>
                        </m:dPr>
                        <m:e>
                          <m:r>
                            <a:rPr lang="en-US" sz="2800" i="1">
                              <a:latin typeface="Cambria Math" panose="02040503050406030204" pitchFamily="18" charset="0"/>
                            </a:rPr>
                            <m:t>𝑦</m:t>
                          </m:r>
                          <m:r>
                            <m:rPr>
                              <m:nor/>
                            </m:rPr>
                            <a:rPr lang="en-US" sz="2800">
                              <a:latin typeface="Cambria Math" panose="02040503050406030204" pitchFamily="18" charset="0"/>
                            </a:rPr>
                            <m:t> </m:t>
                          </m:r>
                          <m:r>
                            <m:rPr>
                              <m:nor/>
                            </m:rPr>
                            <a:rPr lang="en-US" sz="2800" dirty="0"/>
                            <m:t>∨</m:t>
                          </m:r>
                          <m:r>
                            <m:rPr>
                              <m:nor/>
                            </m:rPr>
                            <a:rPr lang="en-US" sz="2800" dirty="0"/>
                            <m:t> </m:t>
                          </m:r>
                          <m:r>
                            <a:rPr lang="en-US" sz="2800" i="1">
                              <a:latin typeface="Cambria Math" panose="02040503050406030204" pitchFamily="18" charset="0"/>
                            </a:rPr>
                            <m:t>𝑧</m:t>
                          </m:r>
                        </m:e>
                      </m:d>
                      <m:r>
                        <a:rPr lang="en-US" sz="2800" i="1">
                          <a:latin typeface="Cambria Math" panose="02040503050406030204" pitchFamily="18" charset="0"/>
                        </a:rPr>
                        <m:t>=</m:t>
                      </m:r>
                    </m:oMath>
                  </m:oMathPara>
                </a14:m>
                <a:endParaRPr lang="en-US" sz="2800" dirty="0"/>
              </a:p>
            </p:txBody>
          </p:sp>
        </mc:Choice>
        <mc:Fallback>
          <p:sp>
            <p:nvSpPr>
              <p:cNvPr id="3" name="Content Placeholder 2">
                <a:extLst>
                  <a:ext uri="{FF2B5EF4-FFF2-40B4-BE49-F238E27FC236}">
                    <a16:creationId xmlns:a16="http://schemas.microsoft.com/office/drawing/2014/main" id="{8D48FE61-BDD0-7E3B-0904-12F9852839A4}"/>
                  </a:ext>
                </a:extLst>
              </p:cNvPr>
              <p:cNvSpPr>
                <a:spLocks noGrp="1" noRot="1" noChangeAspect="1" noMove="1" noResize="1" noEditPoints="1" noAdjustHandles="1" noChangeArrowheads="1" noChangeShapeType="1" noTextEdit="1"/>
              </p:cNvSpPr>
              <p:nvPr>
                <p:ph idx="1"/>
              </p:nvPr>
            </p:nvSpPr>
            <p:spPr>
              <a:xfrm>
                <a:off x="3801895" y="1713096"/>
                <a:ext cx="2543149" cy="637375"/>
              </a:xfrm>
              <a:blipFill>
                <a:blip r:embed="rId2"/>
                <a:stretch>
                  <a:fillRect t="-1923" b="-769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BCD80A24-DC65-86E8-6FC7-30ABB90A212F}"/>
              </a:ext>
            </a:extLst>
          </p:cNvPr>
          <p:cNvSpPr>
            <a:spLocks noGrp="1"/>
          </p:cNvSpPr>
          <p:nvPr>
            <p:ph type="sldNum" sz="quarter" idx="12"/>
          </p:nvPr>
        </p:nvSpPr>
        <p:spPr/>
        <p:txBody>
          <a:bodyPr/>
          <a:lstStyle/>
          <a:p>
            <a:fld id="{CC057153-B650-4DEB-B370-79DDCFDCE934}" type="slidenum">
              <a:rPr lang="en-US" smtClean="0"/>
              <a:t>58</a:t>
            </a:fld>
            <a:endParaRPr lang="en-US"/>
          </a:p>
        </p:txBody>
      </p:sp>
      <mc:AlternateContent xmlns:mc="http://schemas.openxmlformats.org/markup-compatibility/2006">
        <mc:Choice xmlns:a14="http://schemas.microsoft.com/office/drawing/2010/main" Requires="a14">
          <p:sp>
            <p:nvSpPr>
              <p:cNvPr id="6" name="Content Placeholder 2">
                <a:extLst>
                  <a:ext uri="{FF2B5EF4-FFF2-40B4-BE49-F238E27FC236}">
                    <a16:creationId xmlns:a16="http://schemas.microsoft.com/office/drawing/2014/main" id="{4718FEF4-7665-19DD-696D-B008FF2C94C8}"/>
                  </a:ext>
                </a:extLst>
              </p:cNvPr>
              <p:cNvSpPr txBox="1">
                <a:spLocks/>
              </p:cNvSpPr>
              <p:nvPr/>
            </p:nvSpPr>
            <p:spPr>
              <a:xfrm>
                <a:off x="3105520" y="3198464"/>
                <a:ext cx="418505" cy="63737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left"/>
                    </m:oMathParaPr>
                    <m:oMath xmlns:m="http://schemas.openxmlformats.org/officeDocument/2006/math">
                      <m:r>
                        <a:rPr lang="en-US" sz="2800" i="1" smtClean="0">
                          <a:latin typeface="Cambria Math" panose="02040503050406030204" pitchFamily="18" charset="0"/>
                        </a:rPr>
                        <m:t>𝑥</m:t>
                      </m:r>
                    </m:oMath>
                  </m:oMathPara>
                </a14:m>
                <a:endParaRPr lang="en-US" sz="2800" dirty="0"/>
              </a:p>
            </p:txBody>
          </p:sp>
        </mc:Choice>
        <mc:Fallback>
          <p:sp>
            <p:nvSpPr>
              <p:cNvPr id="6" name="Content Placeholder 2">
                <a:extLst>
                  <a:ext uri="{FF2B5EF4-FFF2-40B4-BE49-F238E27FC236}">
                    <a16:creationId xmlns:a16="http://schemas.microsoft.com/office/drawing/2014/main" id="{4718FEF4-7665-19DD-696D-B008FF2C94C8}"/>
                  </a:ext>
                </a:extLst>
              </p:cNvPr>
              <p:cNvSpPr txBox="1">
                <a:spLocks noRot="1" noChangeAspect="1" noMove="1" noResize="1" noEditPoints="1" noAdjustHandles="1" noChangeArrowheads="1" noChangeShapeType="1" noTextEdit="1"/>
              </p:cNvSpPr>
              <p:nvPr/>
            </p:nvSpPr>
            <p:spPr>
              <a:xfrm>
                <a:off x="3105520" y="3198464"/>
                <a:ext cx="418505" cy="63737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Content Placeholder 2">
                <a:extLst>
                  <a:ext uri="{FF2B5EF4-FFF2-40B4-BE49-F238E27FC236}">
                    <a16:creationId xmlns:a16="http://schemas.microsoft.com/office/drawing/2014/main" id="{4EB30910-46B0-5DD8-96CB-886F3BD9A3D7}"/>
                  </a:ext>
                </a:extLst>
              </p:cNvPr>
              <p:cNvSpPr txBox="1">
                <a:spLocks/>
              </p:cNvSpPr>
              <p:nvPr/>
            </p:nvSpPr>
            <p:spPr>
              <a:xfrm>
                <a:off x="3077487" y="3635401"/>
                <a:ext cx="368660" cy="63737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left"/>
                    </m:oMathParaPr>
                    <m:oMath xmlns:m="http://schemas.openxmlformats.org/officeDocument/2006/math">
                      <m:r>
                        <a:rPr lang="en-US" sz="2800" b="0" i="1" smtClean="0">
                          <a:latin typeface="Cambria Math" panose="02040503050406030204" pitchFamily="18" charset="0"/>
                        </a:rPr>
                        <m:t>𝑦</m:t>
                      </m:r>
                    </m:oMath>
                  </m:oMathPara>
                </a14:m>
                <a:endParaRPr lang="en-US" sz="2800" dirty="0"/>
              </a:p>
            </p:txBody>
          </p:sp>
        </mc:Choice>
        <mc:Fallback>
          <p:sp>
            <p:nvSpPr>
              <p:cNvPr id="7" name="Content Placeholder 2">
                <a:extLst>
                  <a:ext uri="{FF2B5EF4-FFF2-40B4-BE49-F238E27FC236}">
                    <a16:creationId xmlns:a16="http://schemas.microsoft.com/office/drawing/2014/main" id="{4EB30910-46B0-5DD8-96CB-886F3BD9A3D7}"/>
                  </a:ext>
                </a:extLst>
              </p:cNvPr>
              <p:cNvSpPr txBox="1">
                <a:spLocks noRot="1" noChangeAspect="1" noMove="1" noResize="1" noEditPoints="1" noAdjustHandles="1" noChangeArrowheads="1" noChangeShapeType="1" noTextEdit="1"/>
              </p:cNvSpPr>
              <p:nvPr/>
            </p:nvSpPr>
            <p:spPr>
              <a:xfrm>
                <a:off x="3077487" y="3635401"/>
                <a:ext cx="368660" cy="637375"/>
              </a:xfrm>
              <a:prstGeom prst="rect">
                <a:avLst/>
              </a:prstGeom>
              <a:blipFill>
                <a:blip r:embed="rId4"/>
                <a:stretch>
                  <a:fillRect l="-6667" r="-13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Content Placeholder 2">
                <a:extLst>
                  <a:ext uri="{FF2B5EF4-FFF2-40B4-BE49-F238E27FC236}">
                    <a16:creationId xmlns:a16="http://schemas.microsoft.com/office/drawing/2014/main" id="{7BB80CF7-D411-C137-0CAB-C3077AEB3F2D}"/>
                  </a:ext>
                </a:extLst>
              </p:cNvPr>
              <p:cNvSpPr txBox="1">
                <a:spLocks/>
              </p:cNvSpPr>
              <p:nvPr/>
            </p:nvSpPr>
            <p:spPr>
              <a:xfrm>
                <a:off x="3065208" y="4155326"/>
                <a:ext cx="446538" cy="63737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left"/>
                    </m:oMathParaPr>
                    <m:oMath xmlns:m="http://schemas.openxmlformats.org/officeDocument/2006/math">
                      <m:r>
                        <a:rPr lang="en-US" sz="2800" b="0" i="1" smtClean="0">
                          <a:latin typeface="Cambria Math" panose="02040503050406030204" pitchFamily="18" charset="0"/>
                        </a:rPr>
                        <m:t>𝑧</m:t>
                      </m:r>
                    </m:oMath>
                  </m:oMathPara>
                </a14:m>
                <a:endParaRPr lang="en-US" sz="2800" dirty="0"/>
              </a:p>
            </p:txBody>
          </p:sp>
        </mc:Choice>
        <mc:Fallback>
          <p:sp>
            <p:nvSpPr>
              <p:cNvPr id="8" name="Content Placeholder 2">
                <a:extLst>
                  <a:ext uri="{FF2B5EF4-FFF2-40B4-BE49-F238E27FC236}">
                    <a16:creationId xmlns:a16="http://schemas.microsoft.com/office/drawing/2014/main" id="{7BB80CF7-D411-C137-0CAB-C3077AEB3F2D}"/>
                  </a:ext>
                </a:extLst>
              </p:cNvPr>
              <p:cNvSpPr txBox="1">
                <a:spLocks noRot="1" noChangeAspect="1" noMove="1" noResize="1" noEditPoints="1" noAdjustHandles="1" noChangeArrowheads="1" noChangeShapeType="1" noTextEdit="1"/>
              </p:cNvSpPr>
              <p:nvPr/>
            </p:nvSpPr>
            <p:spPr>
              <a:xfrm>
                <a:off x="3065208" y="4155326"/>
                <a:ext cx="446538" cy="637375"/>
              </a:xfrm>
              <a:prstGeom prst="rect">
                <a:avLst/>
              </a:prstGeom>
              <a:blipFill>
                <a:blip r:embed="rId5"/>
                <a:stretch>
                  <a:fillRect/>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22D10A2C-EE67-F4F8-413D-CE9E1DC5C9F5}"/>
              </a:ext>
            </a:extLst>
          </p:cNvPr>
          <p:cNvPicPr>
            <a:picLocks noChangeAspect="1"/>
          </p:cNvPicPr>
          <p:nvPr/>
        </p:nvPicPr>
        <p:blipFill>
          <a:blip r:embed="rId6"/>
          <a:stretch>
            <a:fillRect/>
          </a:stretch>
        </p:blipFill>
        <p:spPr>
          <a:xfrm>
            <a:off x="5138036" y="3623580"/>
            <a:ext cx="1207008" cy="603504"/>
          </a:xfrm>
          <a:prstGeom prst="rect">
            <a:avLst/>
          </a:prstGeom>
        </p:spPr>
      </p:pic>
      <p:pic>
        <p:nvPicPr>
          <p:cNvPr id="10" name="Picture 9">
            <a:extLst>
              <a:ext uri="{FF2B5EF4-FFF2-40B4-BE49-F238E27FC236}">
                <a16:creationId xmlns:a16="http://schemas.microsoft.com/office/drawing/2014/main" id="{86C1C9EC-E8F3-C1AD-AA2F-A6FBA708E813}"/>
              </a:ext>
            </a:extLst>
          </p:cNvPr>
          <p:cNvPicPr>
            <a:picLocks noChangeAspect="1"/>
          </p:cNvPicPr>
          <p:nvPr/>
        </p:nvPicPr>
        <p:blipFill>
          <a:blip r:embed="rId7"/>
          <a:stretch>
            <a:fillRect/>
          </a:stretch>
        </p:blipFill>
        <p:spPr>
          <a:xfrm>
            <a:off x="4062029" y="3746347"/>
            <a:ext cx="1207008" cy="603504"/>
          </a:xfrm>
          <a:prstGeom prst="rect">
            <a:avLst/>
          </a:prstGeom>
        </p:spPr>
      </p:pic>
      <p:cxnSp>
        <p:nvCxnSpPr>
          <p:cNvPr id="12" name="Straight Connector 11">
            <a:extLst>
              <a:ext uri="{FF2B5EF4-FFF2-40B4-BE49-F238E27FC236}">
                <a16:creationId xmlns:a16="http://schemas.microsoft.com/office/drawing/2014/main" id="{7E6D2F9F-4288-2B75-2D9B-E0D29D0F14D9}"/>
              </a:ext>
            </a:extLst>
          </p:cNvPr>
          <p:cNvCxnSpPr>
            <a:cxnSpLocks/>
          </p:cNvCxnSpPr>
          <p:nvPr/>
        </p:nvCxnSpPr>
        <p:spPr>
          <a:xfrm>
            <a:off x="3446147" y="3551224"/>
            <a:ext cx="1784195" cy="25134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FD9FF06-0B90-A197-6BBF-A31FC0004F2D}"/>
              </a:ext>
            </a:extLst>
          </p:cNvPr>
          <p:cNvCxnSpPr>
            <a:cxnSpLocks/>
          </p:cNvCxnSpPr>
          <p:nvPr/>
        </p:nvCxnSpPr>
        <p:spPr>
          <a:xfrm flipV="1">
            <a:off x="3464310" y="3918865"/>
            <a:ext cx="671574" cy="64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0B3BDBD-AFDE-6EB3-9D2D-2911AC0BD995}"/>
              </a:ext>
            </a:extLst>
          </p:cNvPr>
          <p:cNvCxnSpPr>
            <a:cxnSpLocks/>
          </p:cNvCxnSpPr>
          <p:nvPr/>
        </p:nvCxnSpPr>
        <p:spPr>
          <a:xfrm flipV="1">
            <a:off x="3394513" y="4166297"/>
            <a:ext cx="741371" cy="2680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67134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88EA0-0C94-59A0-2618-F00E3B7D04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F55050-3ED4-FAAD-E1DF-375864E9DDE4}"/>
              </a:ext>
            </a:extLst>
          </p:cNvPr>
          <p:cNvSpPr>
            <a:spLocks noGrp="1"/>
          </p:cNvSpPr>
          <p:nvPr>
            <p:ph type="title"/>
          </p:nvPr>
        </p:nvSpPr>
        <p:spPr/>
        <p:txBody>
          <a:bodyPr/>
          <a:lstStyle/>
          <a:p>
            <a:r>
              <a:rPr lang="en-US" dirty="0"/>
              <a:t>Abstraction</a:t>
            </a:r>
          </a:p>
        </p:txBody>
      </p:sp>
      <p:sp>
        <p:nvSpPr>
          <p:cNvPr id="30" name="Slide Number Placeholder 29">
            <a:extLst>
              <a:ext uri="{FF2B5EF4-FFF2-40B4-BE49-F238E27FC236}">
                <a16:creationId xmlns:a16="http://schemas.microsoft.com/office/drawing/2014/main" id="{A8071135-03E2-6E19-2E4E-77204A2B3777}"/>
              </a:ext>
            </a:extLst>
          </p:cNvPr>
          <p:cNvSpPr>
            <a:spLocks noGrp="1"/>
          </p:cNvSpPr>
          <p:nvPr>
            <p:ph type="sldNum" sz="quarter" idx="12"/>
          </p:nvPr>
        </p:nvSpPr>
        <p:spPr/>
        <p:txBody>
          <a:bodyPr/>
          <a:lstStyle/>
          <a:p>
            <a:fld id="{CC057153-B650-4DEB-B370-79DDCFDCE934}" type="slidenum">
              <a:rPr lang="en-US" smtClean="0"/>
              <a:t>59</a:t>
            </a:fld>
            <a:endParaRPr lang="en-US"/>
          </a:p>
        </p:txBody>
      </p:sp>
      <p:sp>
        <p:nvSpPr>
          <p:cNvPr id="4" name="Rectangle 3">
            <a:extLst>
              <a:ext uri="{FF2B5EF4-FFF2-40B4-BE49-F238E27FC236}">
                <a16:creationId xmlns:a16="http://schemas.microsoft.com/office/drawing/2014/main" id="{CF340B90-0E1C-BB72-56F8-81C20033ED8E}"/>
              </a:ext>
            </a:extLst>
          </p:cNvPr>
          <p:cNvSpPr/>
          <p:nvPr/>
        </p:nvSpPr>
        <p:spPr>
          <a:xfrm>
            <a:off x="3042509" y="4761422"/>
            <a:ext cx="5186569" cy="45360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Physical components, e.g., transistors</a:t>
            </a:r>
          </a:p>
        </p:txBody>
      </p:sp>
      <p:sp>
        <p:nvSpPr>
          <p:cNvPr id="5" name="Rectangle 4">
            <a:extLst>
              <a:ext uri="{FF2B5EF4-FFF2-40B4-BE49-F238E27FC236}">
                <a16:creationId xmlns:a16="http://schemas.microsoft.com/office/drawing/2014/main" id="{8D35BA65-16A6-401B-6E6E-8BD9D49FE87F}"/>
              </a:ext>
            </a:extLst>
          </p:cNvPr>
          <p:cNvSpPr/>
          <p:nvPr/>
        </p:nvSpPr>
        <p:spPr>
          <a:xfrm>
            <a:off x="3042509" y="4315389"/>
            <a:ext cx="5186569" cy="453603"/>
          </a:xfrm>
          <a:prstGeom prst="rect">
            <a:avLst/>
          </a:prstGeom>
          <a:solidFill>
            <a:srgbClr val="0432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Integrated circuits</a:t>
            </a:r>
          </a:p>
        </p:txBody>
      </p:sp>
      <p:sp>
        <p:nvSpPr>
          <p:cNvPr id="6" name="Rectangle 5">
            <a:extLst>
              <a:ext uri="{FF2B5EF4-FFF2-40B4-BE49-F238E27FC236}">
                <a16:creationId xmlns:a16="http://schemas.microsoft.com/office/drawing/2014/main" id="{0F9C32BA-5B60-CB2F-6EED-59B97714AD10}"/>
              </a:ext>
            </a:extLst>
          </p:cNvPr>
          <p:cNvSpPr/>
          <p:nvPr/>
        </p:nvSpPr>
        <p:spPr>
          <a:xfrm>
            <a:off x="3042508" y="2066001"/>
            <a:ext cx="5186569" cy="45360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Applications</a:t>
            </a:r>
          </a:p>
        </p:txBody>
      </p:sp>
      <p:sp>
        <p:nvSpPr>
          <p:cNvPr id="7" name="Rectangle 6">
            <a:extLst>
              <a:ext uri="{FF2B5EF4-FFF2-40B4-BE49-F238E27FC236}">
                <a16:creationId xmlns:a16="http://schemas.microsoft.com/office/drawing/2014/main" id="{429E03AF-D2AD-6430-C713-78FC137F6621}"/>
              </a:ext>
            </a:extLst>
          </p:cNvPr>
          <p:cNvSpPr/>
          <p:nvPr/>
        </p:nvSpPr>
        <p:spPr>
          <a:xfrm>
            <a:off x="3042508" y="2513306"/>
            <a:ext cx="5186569" cy="453603"/>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Algorithms and data structures </a:t>
            </a:r>
          </a:p>
        </p:txBody>
      </p:sp>
      <p:sp>
        <p:nvSpPr>
          <p:cNvPr id="8" name="Rectangle 7">
            <a:extLst>
              <a:ext uri="{FF2B5EF4-FFF2-40B4-BE49-F238E27FC236}">
                <a16:creationId xmlns:a16="http://schemas.microsoft.com/office/drawing/2014/main" id="{4075621E-09BC-E17F-BAB9-80E89E844FFC}"/>
              </a:ext>
            </a:extLst>
          </p:cNvPr>
          <p:cNvSpPr/>
          <p:nvPr/>
        </p:nvSpPr>
        <p:spPr>
          <a:xfrm>
            <a:off x="3042508" y="2960611"/>
            <a:ext cx="5186569" cy="453603"/>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Programming languages</a:t>
            </a:r>
          </a:p>
        </p:txBody>
      </p:sp>
      <p:sp>
        <p:nvSpPr>
          <p:cNvPr id="9" name="Rectangle 8">
            <a:extLst>
              <a:ext uri="{FF2B5EF4-FFF2-40B4-BE49-F238E27FC236}">
                <a16:creationId xmlns:a16="http://schemas.microsoft.com/office/drawing/2014/main" id="{4A651619-249C-01D0-A7C0-586924E972D3}"/>
              </a:ext>
            </a:extLst>
          </p:cNvPr>
          <p:cNvSpPr/>
          <p:nvPr/>
        </p:nvSpPr>
        <p:spPr>
          <a:xfrm>
            <a:off x="3042507" y="3428117"/>
            <a:ext cx="5186569" cy="453603"/>
          </a:xfrm>
          <a:prstGeom prst="rect">
            <a:avLst/>
          </a:prstGeom>
          <a:solidFill>
            <a:srgbClr val="8EFA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Operating system</a:t>
            </a:r>
          </a:p>
        </p:txBody>
      </p:sp>
      <p:sp>
        <p:nvSpPr>
          <p:cNvPr id="10" name="Rectangle 9">
            <a:extLst>
              <a:ext uri="{FF2B5EF4-FFF2-40B4-BE49-F238E27FC236}">
                <a16:creationId xmlns:a16="http://schemas.microsoft.com/office/drawing/2014/main" id="{B20BCB4B-ADFB-257B-82F6-DE2250DF2FA6}"/>
              </a:ext>
            </a:extLst>
          </p:cNvPr>
          <p:cNvSpPr/>
          <p:nvPr/>
        </p:nvSpPr>
        <p:spPr>
          <a:xfrm>
            <a:off x="3042506" y="3863580"/>
            <a:ext cx="5186569" cy="453603"/>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Architecture</a:t>
            </a:r>
          </a:p>
        </p:txBody>
      </p:sp>
      <p:grpSp>
        <p:nvGrpSpPr>
          <p:cNvPr id="14" name="Group 13">
            <a:extLst>
              <a:ext uri="{FF2B5EF4-FFF2-40B4-BE49-F238E27FC236}">
                <a16:creationId xmlns:a16="http://schemas.microsoft.com/office/drawing/2014/main" id="{69333D94-5578-E5A4-88F9-DB8CE4EC22FB}"/>
              </a:ext>
            </a:extLst>
          </p:cNvPr>
          <p:cNvGrpSpPr/>
          <p:nvPr/>
        </p:nvGrpSpPr>
        <p:grpSpPr>
          <a:xfrm>
            <a:off x="273475" y="2084475"/>
            <a:ext cx="2769028" cy="3140886"/>
            <a:chOff x="210284" y="3020682"/>
            <a:chExt cx="2769028" cy="3140886"/>
          </a:xfrm>
        </p:grpSpPr>
        <p:cxnSp>
          <p:nvCxnSpPr>
            <p:cNvPr id="15" name="Straight Arrow Connector 14">
              <a:extLst>
                <a:ext uri="{FF2B5EF4-FFF2-40B4-BE49-F238E27FC236}">
                  <a16:creationId xmlns:a16="http://schemas.microsoft.com/office/drawing/2014/main" id="{DA9AA20D-BB4F-B203-B9D9-94604236747B}"/>
                </a:ext>
              </a:extLst>
            </p:cNvPr>
            <p:cNvCxnSpPr>
              <a:cxnSpLocks/>
            </p:cNvCxnSpPr>
            <p:nvPr/>
          </p:nvCxnSpPr>
          <p:spPr>
            <a:xfrm flipV="1">
              <a:off x="2193235" y="3429000"/>
              <a:ext cx="0" cy="2186904"/>
            </a:xfrm>
            <a:prstGeom prst="straightConnector1">
              <a:avLst/>
            </a:prstGeom>
            <a:ln w="2857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1" name="TextBox 10">
              <a:extLst>
                <a:ext uri="{FF2B5EF4-FFF2-40B4-BE49-F238E27FC236}">
                  <a16:creationId xmlns:a16="http://schemas.microsoft.com/office/drawing/2014/main" id="{8C2EC6DA-96A6-DD71-9754-E75E2429D23C}"/>
                </a:ext>
              </a:extLst>
            </p:cNvPr>
            <p:cNvSpPr txBox="1"/>
            <p:nvPr/>
          </p:nvSpPr>
          <p:spPr>
            <a:xfrm>
              <a:off x="210284" y="3020682"/>
              <a:ext cx="2769028" cy="369332"/>
            </a:xfrm>
            <a:prstGeom prst="rect">
              <a:avLst/>
            </a:prstGeom>
            <a:noFill/>
          </p:spPr>
          <p:txBody>
            <a:bodyPr wrap="none" rtlCol="0">
              <a:spAutoFit/>
            </a:bodyPr>
            <a:lstStyle/>
            <a:p>
              <a:r>
                <a:rPr lang="en-US" dirty="0"/>
                <a:t>High level of abstraction</a:t>
              </a:r>
            </a:p>
          </p:txBody>
        </p:sp>
        <p:sp>
          <p:nvSpPr>
            <p:cNvPr id="13" name="TextBox 12">
              <a:extLst>
                <a:ext uri="{FF2B5EF4-FFF2-40B4-BE49-F238E27FC236}">
                  <a16:creationId xmlns:a16="http://schemas.microsoft.com/office/drawing/2014/main" id="{BF0E7577-32BF-ECB0-12A6-629B02C8C02D}"/>
                </a:ext>
              </a:extLst>
            </p:cNvPr>
            <p:cNvSpPr txBox="1"/>
            <p:nvPr/>
          </p:nvSpPr>
          <p:spPr>
            <a:xfrm>
              <a:off x="217724" y="5792236"/>
              <a:ext cx="2725683" cy="369332"/>
            </a:xfrm>
            <a:prstGeom prst="rect">
              <a:avLst/>
            </a:prstGeom>
            <a:noFill/>
          </p:spPr>
          <p:txBody>
            <a:bodyPr wrap="none" rtlCol="0">
              <a:spAutoFit/>
            </a:bodyPr>
            <a:lstStyle/>
            <a:p>
              <a:r>
                <a:rPr lang="en-US" dirty="0"/>
                <a:t>Low level of abstraction</a:t>
              </a:r>
            </a:p>
          </p:txBody>
        </p:sp>
      </p:grpSp>
      <p:grpSp>
        <p:nvGrpSpPr>
          <p:cNvPr id="18" name="Group 17">
            <a:extLst>
              <a:ext uri="{FF2B5EF4-FFF2-40B4-BE49-F238E27FC236}">
                <a16:creationId xmlns:a16="http://schemas.microsoft.com/office/drawing/2014/main" id="{5EF07C3F-51F9-BA35-51DF-CD64E74C7051}"/>
              </a:ext>
            </a:extLst>
          </p:cNvPr>
          <p:cNvGrpSpPr/>
          <p:nvPr/>
        </p:nvGrpSpPr>
        <p:grpSpPr>
          <a:xfrm>
            <a:off x="8506393" y="1993132"/>
            <a:ext cx="1509219" cy="3323572"/>
            <a:chOff x="9332222" y="2985788"/>
            <a:chExt cx="1509219" cy="3323572"/>
          </a:xfrm>
        </p:grpSpPr>
        <p:cxnSp>
          <p:nvCxnSpPr>
            <p:cNvPr id="26" name="Straight Arrow Connector 25">
              <a:extLst>
                <a:ext uri="{FF2B5EF4-FFF2-40B4-BE49-F238E27FC236}">
                  <a16:creationId xmlns:a16="http://schemas.microsoft.com/office/drawing/2014/main" id="{94A110FD-473C-40A3-5B68-DD20522B9BD5}"/>
                </a:ext>
              </a:extLst>
            </p:cNvPr>
            <p:cNvCxnSpPr>
              <a:cxnSpLocks/>
            </p:cNvCxnSpPr>
            <p:nvPr/>
          </p:nvCxnSpPr>
          <p:spPr>
            <a:xfrm flipV="1">
              <a:off x="9332223" y="2985788"/>
              <a:ext cx="0" cy="1843387"/>
            </a:xfrm>
            <a:prstGeom prst="straightConnector1">
              <a:avLst/>
            </a:prstGeom>
            <a:ln w="2857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8" name="Straight Arrow Connector 27">
              <a:extLst>
                <a:ext uri="{FF2B5EF4-FFF2-40B4-BE49-F238E27FC236}">
                  <a16:creationId xmlns:a16="http://schemas.microsoft.com/office/drawing/2014/main" id="{4039B5E9-5C26-57CE-588D-8458482F22F7}"/>
                </a:ext>
              </a:extLst>
            </p:cNvPr>
            <p:cNvCxnSpPr>
              <a:cxnSpLocks/>
            </p:cNvCxnSpPr>
            <p:nvPr/>
          </p:nvCxnSpPr>
          <p:spPr>
            <a:xfrm flipV="1">
              <a:off x="9332223" y="4829175"/>
              <a:ext cx="0" cy="1480185"/>
            </a:xfrm>
            <a:prstGeom prst="straightConnector1">
              <a:avLst/>
            </a:prstGeom>
            <a:ln w="2857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6" name="TextBox 15">
              <a:extLst>
                <a:ext uri="{FF2B5EF4-FFF2-40B4-BE49-F238E27FC236}">
                  <a16:creationId xmlns:a16="http://schemas.microsoft.com/office/drawing/2014/main" id="{8AE5241E-DB1C-B920-FDCD-244E090BA974}"/>
                </a:ext>
              </a:extLst>
            </p:cNvPr>
            <p:cNvSpPr txBox="1"/>
            <p:nvPr/>
          </p:nvSpPr>
          <p:spPr>
            <a:xfrm>
              <a:off x="9332222" y="3907481"/>
              <a:ext cx="1160639" cy="369332"/>
            </a:xfrm>
            <a:prstGeom prst="rect">
              <a:avLst/>
            </a:prstGeom>
            <a:noFill/>
          </p:spPr>
          <p:txBody>
            <a:bodyPr wrap="none" rtlCol="0">
              <a:spAutoFit/>
            </a:bodyPr>
            <a:lstStyle/>
            <a:p>
              <a:r>
                <a:rPr lang="en-US" dirty="0"/>
                <a:t>Software</a:t>
              </a:r>
            </a:p>
          </p:txBody>
        </p:sp>
        <p:sp>
          <p:nvSpPr>
            <p:cNvPr id="17" name="TextBox 16">
              <a:extLst>
                <a:ext uri="{FF2B5EF4-FFF2-40B4-BE49-F238E27FC236}">
                  <a16:creationId xmlns:a16="http://schemas.microsoft.com/office/drawing/2014/main" id="{85EB2BD1-0E6E-4C64-4EEF-9C0F889583A8}"/>
                </a:ext>
              </a:extLst>
            </p:cNvPr>
            <p:cNvSpPr txBox="1"/>
            <p:nvPr/>
          </p:nvSpPr>
          <p:spPr>
            <a:xfrm>
              <a:off x="9611232" y="5422904"/>
              <a:ext cx="1230209" cy="369332"/>
            </a:xfrm>
            <a:prstGeom prst="rect">
              <a:avLst/>
            </a:prstGeom>
            <a:noFill/>
          </p:spPr>
          <p:txBody>
            <a:bodyPr wrap="none" rtlCol="0">
              <a:spAutoFit/>
            </a:bodyPr>
            <a:lstStyle/>
            <a:p>
              <a:r>
                <a:rPr lang="en-US" dirty="0"/>
                <a:t>Hardware</a:t>
              </a:r>
            </a:p>
          </p:txBody>
        </p:sp>
      </p:grpSp>
    </p:spTree>
    <p:extLst>
      <p:ext uri="{BB962C8B-B14F-4D97-AF65-F5344CB8AC3E}">
        <p14:creationId xmlns:p14="http://schemas.microsoft.com/office/powerpoint/2010/main" val="1968367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78021-9368-EBD7-8EE3-C69D91F46F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C7524A-7E0C-2D64-549A-52796D072E79}"/>
              </a:ext>
            </a:extLst>
          </p:cNvPr>
          <p:cNvSpPr>
            <a:spLocks noGrp="1"/>
          </p:cNvSpPr>
          <p:nvPr>
            <p:ph type="title"/>
          </p:nvPr>
        </p:nvSpPr>
        <p:spPr/>
        <p:txBody>
          <a:bodyPr/>
          <a:lstStyle/>
          <a:p>
            <a:r>
              <a:rPr lang="en-US" dirty="0"/>
              <a:t>Why are they called Booleans?</a:t>
            </a:r>
          </a:p>
        </p:txBody>
      </p:sp>
      <p:sp>
        <p:nvSpPr>
          <p:cNvPr id="3" name="Content Placeholder 2">
            <a:extLst>
              <a:ext uri="{FF2B5EF4-FFF2-40B4-BE49-F238E27FC236}">
                <a16:creationId xmlns:a16="http://schemas.microsoft.com/office/drawing/2014/main" id="{A9468572-8B8C-6767-F405-205C2E865461}"/>
              </a:ext>
            </a:extLst>
          </p:cNvPr>
          <p:cNvSpPr>
            <a:spLocks noGrp="1"/>
          </p:cNvSpPr>
          <p:nvPr>
            <p:ph idx="1"/>
          </p:nvPr>
        </p:nvSpPr>
        <p:spPr>
          <a:xfrm>
            <a:off x="612648" y="1715532"/>
            <a:ext cx="8961768" cy="4593828"/>
          </a:xfrm>
        </p:spPr>
        <p:txBody>
          <a:bodyPr>
            <a:normAutofit/>
          </a:bodyPr>
          <a:lstStyle/>
          <a:p>
            <a:pPr marL="0" indent="0">
              <a:buNone/>
            </a:pPr>
            <a:r>
              <a:rPr lang="en-US" sz="2800" dirty="0"/>
              <a:t>George Boole was a self-taught English mathematician (1815-1864)</a:t>
            </a:r>
          </a:p>
          <a:p>
            <a:pPr marL="0" indent="0">
              <a:buNone/>
            </a:pPr>
            <a:endParaRPr lang="en-US" sz="2800" dirty="0"/>
          </a:p>
          <a:p>
            <a:pPr marL="0" indent="0">
              <a:buNone/>
            </a:pPr>
            <a:r>
              <a:rPr lang="en-US" sz="2800" dirty="0"/>
              <a:t>He introduced </a:t>
            </a:r>
            <a:r>
              <a:rPr lang="en-US" sz="2800" b="1" dirty="0"/>
              <a:t>binary variables</a:t>
            </a:r>
            <a:r>
              <a:rPr lang="en-US" sz="2800" dirty="0"/>
              <a:t> and </a:t>
            </a:r>
            <a:r>
              <a:rPr lang="en-US" sz="2800" b="1" dirty="0"/>
              <a:t>binary logic</a:t>
            </a:r>
          </a:p>
          <a:p>
            <a:pPr marL="0" indent="0">
              <a:buNone/>
            </a:pPr>
            <a:endParaRPr lang="en-US" sz="2800" b="1" dirty="0"/>
          </a:p>
          <a:p>
            <a:pPr marL="0" indent="0">
              <a:buNone/>
            </a:pPr>
            <a:r>
              <a:rPr lang="en-US" sz="2800" dirty="0"/>
              <a:t>which laid the foundation for </a:t>
            </a:r>
            <a:r>
              <a:rPr lang="en-US" sz="2800" b="1" dirty="0"/>
              <a:t>Boolean algebra</a:t>
            </a:r>
            <a:r>
              <a:rPr lang="en-US" sz="2800" dirty="0"/>
              <a:t> (which looks at how you can combine Boolean variables)</a:t>
            </a:r>
            <a:endParaRPr lang="en-US" sz="2800" b="1" dirty="0"/>
          </a:p>
          <a:p>
            <a:pPr marL="0" indent="0">
              <a:buNone/>
            </a:pPr>
            <a:endParaRPr lang="en-US" sz="2800" b="1" dirty="0"/>
          </a:p>
          <a:p>
            <a:pPr marL="0" indent="0">
              <a:buNone/>
            </a:pPr>
            <a:endParaRPr lang="en-US" sz="2800" b="1" dirty="0"/>
          </a:p>
        </p:txBody>
      </p:sp>
      <p:sp>
        <p:nvSpPr>
          <p:cNvPr id="4" name="Slide Number Placeholder 3">
            <a:extLst>
              <a:ext uri="{FF2B5EF4-FFF2-40B4-BE49-F238E27FC236}">
                <a16:creationId xmlns:a16="http://schemas.microsoft.com/office/drawing/2014/main" id="{6A1DB10D-18AD-D619-36FF-C2134494FE14}"/>
              </a:ext>
            </a:extLst>
          </p:cNvPr>
          <p:cNvSpPr>
            <a:spLocks noGrp="1"/>
          </p:cNvSpPr>
          <p:nvPr>
            <p:ph type="sldNum" sz="quarter" idx="12"/>
          </p:nvPr>
        </p:nvSpPr>
        <p:spPr/>
        <p:txBody>
          <a:bodyPr/>
          <a:lstStyle/>
          <a:p>
            <a:fld id="{CC057153-B650-4DEB-B370-79DDCFDCE934}" type="slidenum">
              <a:rPr lang="en-US" smtClean="0"/>
              <a:t>6</a:t>
            </a:fld>
            <a:endParaRPr lang="en-US"/>
          </a:p>
        </p:txBody>
      </p:sp>
      <p:pic>
        <p:nvPicPr>
          <p:cNvPr id="5" name="Picture 4" descr="Portrait of George Boole">
            <a:extLst>
              <a:ext uri="{FF2B5EF4-FFF2-40B4-BE49-F238E27FC236}">
                <a16:creationId xmlns:a16="http://schemas.microsoft.com/office/drawing/2014/main" id="{E586FCE2-F678-E23B-FFA1-71A240A13AF8}"/>
              </a:ext>
            </a:extLst>
          </p:cNvPr>
          <p:cNvPicPr>
            <a:picLocks noChangeAspect="1"/>
          </p:cNvPicPr>
          <p:nvPr/>
        </p:nvPicPr>
        <p:blipFill>
          <a:blip r:embed="rId2"/>
          <a:stretch>
            <a:fillRect/>
          </a:stretch>
        </p:blipFill>
        <p:spPr>
          <a:xfrm>
            <a:off x="9574415" y="2042826"/>
            <a:ext cx="2617585" cy="3513538"/>
          </a:xfrm>
          <a:prstGeom prst="rect">
            <a:avLst/>
          </a:prstGeom>
        </p:spPr>
      </p:pic>
      <p:sp>
        <p:nvSpPr>
          <p:cNvPr id="6" name="TextBox 5">
            <a:extLst>
              <a:ext uri="{FF2B5EF4-FFF2-40B4-BE49-F238E27FC236}">
                <a16:creationId xmlns:a16="http://schemas.microsoft.com/office/drawing/2014/main" id="{419C07F4-3B5F-2D85-8E50-71343250FA13}"/>
              </a:ext>
            </a:extLst>
          </p:cNvPr>
          <p:cNvSpPr txBox="1"/>
          <p:nvPr/>
        </p:nvSpPr>
        <p:spPr>
          <a:xfrm>
            <a:off x="9965698" y="5495699"/>
            <a:ext cx="1835019" cy="369332"/>
          </a:xfrm>
          <a:prstGeom prst="rect">
            <a:avLst/>
          </a:prstGeom>
          <a:noFill/>
        </p:spPr>
        <p:txBody>
          <a:bodyPr wrap="square" rtlCol="0">
            <a:spAutoFit/>
          </a:bodyPr>
          <a:lstStyle/>
          <a:p>
            <a:r>
              <a:rPr lang="en-US" dirty="0"/>
              <a:t>George Boole</a:t>
            </a:r>
          </a:p>
        </p:txBody>
      </p:sp>
    </p:spTree>
    <p:extLst>
      <p:ext uri="{BB962C8B-B14F-4D97-AF65-F5344CB8AC3E}">
        <p14:creationId xmlns:p14="http://schemas.microsoft.com/office/powerpoint/2010/main" val="7882416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9C217-C35E-C427-70DB-C96FBE74FC3C}"/>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BE966581-3DCA-94AF-BF76-20207D14DDE3}"/>
              </a:ext>
            </a:extLst>
          </p:cNvPr>
          <p:cNvGrpSpPr/>
          <p:nvPr/>
        </p:nvGrpSpPr>
        <p:grpSpPr>
          <a:xfrm>
            <a:off x="5481522" y="2181613"/>
            <a:ext cx="2562225" cy="2239709"/>
            <a:chOff x="1760483" y="0"/>
            <a:chExt cx="7772400" cy="6189880"/>
          </a:xfrm>
        </p:grpSpPr>
        <p:pic>
          <p:nvPicPr>
            <p:cNvPr id="9" name="Picture 8" descr="Assorted discrete transistors. Packages in order (top to bottom): TO-3,TO-126,TO-92,SOT-23.&#10;">
              <a:extLst>
                <a:ext uri="{FF2B5EF4-FFF2-40B4-BE49-F238E27FC236}">
                  <a16:creationId xmlns:a16="http://schemas.microsoft.com/office/drawing/2014/main" id="{56D5558B-BF57-6722-F2F4-69E0E9D88CE6}"/>
                </a:ext>
              </a:extLst>
            </p:cNvPr>
            <p:cNvPicPr>
              <a:picLocks noChangeAspect="1"/>
            </p:cNvPicPr>
            <p:nvPr/>
          </p:nvPicPr>
          <p:blipFill>
            <a:blip r:embed="rId3"/>
            <a:stretch>
              <a:fillRect/>
            </a:stretch>
          </p:blipFill>
          <p:spPr>
            <a:xfrm>
              <a:off x="1760483" y="0"/>
              <a:ext cx="7772400" cy="6147261"/>
            </a:xfrm>
            <a:prstGeom prst="rect">
              <a:avLst/>
            </a:prstGeom>
          </p:spPr>
        </p:pic>
        <p:sp>
          <p:nvSpPr>
            <p:cNvPr id="11" name="TextBox 10">
              <a:extLst>
                <a:ext uri="{FF2B5EF4-FFF2-40B4-BE49-F238E27FC236}">
                  <a16:creationId xmlns:a16="http://schemas.microsoft.com/office/drawing/2014/main" id="{06631F4C-789A-AC20-3F60-9594CFD78598}"/>
                </a:ext>
              </a:extLst>
            </p:cNvPr>
            <p:cNvSpPr txBox="1"/>
            <p:nvPr/>
          </p:nvSpPr>
          <p:spPr>
            <a:xfrm>
              <a:off x="2142222" y="5802127"/>
              <a:ext cx="7390661" cy="387753"/>
            </a:xfrm>
            <a:prstGeom prst="rect">
              <a:avLst/>
            </a:prstGeom>
            <a:noFill/>
          </p:spPr>
          <p:txBody>
            <a:bodyPr wrap="square">
              <a:spAutoFit/>
            </a:bodyPr>
            <a:lstStyle/>
            <a:p>
              <a:pPr defTabSz="466344">
                <a:spcAft>
                  <a:spcPts val="600"/>
                </a:spcAft>
              </a:pPr>
              <a:r>
                <a:rPr lang="en-US" sz="408" kern="1200">
                  <a:solidFill>
                    <a:schemeClr val="tx1"/>
                  </a:solidFill>
                  <a:latin typeface="+mn-lt"/>
                  <a:ea typeface="+mn-ea"/>
                  <a:cs typeface="+mn-cs"/>
                </a:rPr>
                <a:t>https://</a:t>
              </a:r>
              <a:r>
                <a:rPr lang="en-US" sz="408" kern="1200" err="1">
                  <a:solidFill>
                    <a:schemeClr val="tx1"/>
                  </a:solidFill>
                  <a:latin typeface="+mn-lt"/>
                  <a:ea typeface="+mn-ea"/>
                  <a:cs typeface="+mn-cs"/>
                </a:rPr>
                <a:t>commons.wikimedia.org</a:t>
              </a:r>
              <a:r>
                <a:rPr lang="en-US" sz="408" kern="1200">
                  <a:solidFill>
                    <a:schemeClr val="tx1"/>
                  </a:solidFill>
                  <a:latin typeface="+mn-lt"/>
                  <a:ea typeface="+mn-ea"/>
                  <a:cs typeface="+mn-cs"/>
                </a:rPr>
                <a:t>/wiki/</a:t>
              </a:r>
              <a:r>
                <a:rPr lang="en-US" sz="408" kern="1200" err="1">
                  <a:solidFill>
                    <a:schemeClr val="tx1"/>
                  </a:solidFill>
                  <a:latin typeface="+mn-lt"/>
                  <a:ea typeface="+mn-ea"/>
                  <a:cs typeface="+mn-cs"/>
                </a:rPr>
                <a:t>File:Transistorer</a:t>
              </a:r>
              <a:r>
                <a:rPr lang="en-US" sz="408" kern="1200">
                  <a:solidFill>
                    <a:schemeClr val="tx1"/>
                  </a:solidFill>
                  <a:latin typeface="+mn-lt"/>
                  <a:ea typeface="+mn-ea"/>
                  <a:cs typeface="+mn-cs"/>
                </a:rPr>
                <a:t>_(cropped).jpg</a:t>
              </a:r>
              <a:endParaRPr lang="en-US" sz="800"/>
            </a:p>
          </p:txBody>
        </p:sp>
      </p:grpSp>
      <p:sp>
        <p:nvSpPr>
          <p:cNvPr id="13" name="Title 1">
            <a:extLst>
              <a:ext uri="{FF2B5EF4-FFF2-40B4-BE49-F238E27FC236}">
                <a16:creationId xmlns:a16="http://schemas.microsoft.com/office/drawing/2014/main" id="{C194E94C-AFC4-3E3D-526F-74BACF576259}"/>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t>Transistors</a:t>
            </a:r>
          </a:p>
        </p:txBody>
      </p:sp>
      <p:sp>
        <p:nvSpPr>
          <p:cNvPr id="2" name="Slide Number Placeholder 1">
            <a:extLst>
              <a:ext uri="{FF2B5EF4-FFF2-40B4-BE49-F238E27FC236}">
                <a16:creationId xmlns:a16="http://schemas.microsoft.com/office/drawing/2014/main" id="{BFF04114-7384-867F-6B0E-DC28216C9D06}"/>
              </a:ext>
            </a:extLst>
          </p:cNvPr>
          <p:cNvSpPr>
            <a:spLocks noGrp="1"/>
          </p:cNvSpPr>
          <p:nvPr>
            <p:ph type="sldNum" sz="quarter" idx="12"/>
          </p:nvPr>
        </p:nvSpPr>
        <p:spPr/>
        <p:txBody>
          <a:bodyPr/>
          <a:lstStyle/>
          <a:p>
            <a:fld id="{CC057153-B650-4DEB-B370-79DDCFDCE934}" type="slidenum">
              <a:rPr lang="en-US" smtClean="0"/>
              <a:t>60</a:t>
            </a:fld>
            <a:endParaRPr lang="en-US"/>
          </a:p>
        </p:txBody>
      </p:sp>
      <p:pic>
        <p:nvPicPr>
          <p:cNvPr id="8" name="Picture 7">
            <a:extLst>
              <a:ext uri="{FF2B5EF4-FFF2-40B4-BE49-F238E27FC236}">
                <a16:creationId xmlns:a16="http://schemas.microsoft.com/office/drawing/2014/main" id="{542A9F3E-2372-3E72-8E37-15C8C9827286}"/>
              </a:ext>
            </a:extLst>
          </p:cNvPr>
          <p:cNvPicPr>
            <a:picLocks noChangeAspect="1"/>
          </p:cNvPicPr>
          <p:nvPr/>
        </p:nvPicPr>
        <p:blipFill>
          <a:blip r:embed="rId4"/>
          <a:stretch>
            <a:fillRect/>
          </a:stretch>
        </p:blipFill>
        <p:spPr>
          <a:xfrm>
            <a:off x="1446982" y="3127248"/>
            <a:ext cx="1207008" cy="603504"/>
          </a:xfrm>
          <a:prstGeom prst="rect">
            <a:avLst/>
          </a:prstGeom>
        </p:spPr>
      </p:pic>
      <p:sp>
        <p:nvSpPr>
          <p:cNvPr id="10" name="Left Arrow 9">
            <a:extLst>
              <a:ext uri="{FF2B5EF4-FFF2-40B4-BE49-F238E27FC236}">
                <a16:creationId xmlns:a16="http://schemas.microsoft.com/office/drawing/2014/main" id="{59F465D4-CCF3-46F3-1EBB-E92C5972D591}"/>
              </a:ext>
            </a:extLst>
          </p:cNvPr>
          <p:cNvSpPr/>
          <p:nvPr/>
        </p:nvSpPr>
        <p:spPr>
          <a:xfrm rot="10800000">
            <a:off x="3276909" y="3178098"/>
            <a:ext cx="1126273" cy="37224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23858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22141-8481-EE44-14EC-A2E897A6CB95}"/>
            </a:ext>
          </a:extLst>
        </p:cNvPr>
        <p:cNvGrpSpPr/>
        <p:nvPr/>
      </p:nvGrpSpPr>
      <p:grpSpPr>
        <a:xfrm>
          <a:off x="0" y="0"/>
          <a:ext cx="0" cy="0"/>
          <a:chOff x="0" y="0"/>
          <a:chExt cx="0" cy="0"/>
        </a:xfrm>
      </p:grpSpPr>
      <p:pic>
        <p:nvPicPr>
          <p:cNvPr id="6" name="Picture 5" descr="A map of Silicon Valley in California">
            <a:extLst>
              <a:ext uri="{FF2B5EF4-FFF2-40B4-BE49-F238E27FC236}">
                <a16:creationId xmlns:a16="http://schemas.microsoft.com/office/drawing/2014/main" id="{D5E94176-5062-E47F-1A28-509D4F034A19}"/>
              </a:ext>
            </a:extLst>
          </p:cNvPr>
          <p:cNvPicPr>
            <a:picLocks noChangeAspect="1"/>
          </p:cNvPicPr>
          <p:nvPr/>
        </p:nvPicPr>
        <p:blipFill>
          <a:blip r:embed="rId3"/>
          <a:stretch>
            <a:fillRect/>
          </a:stretch>
        </p:blipFill>
        <p:spPr>
          <a:xfrm>
            <a:off x="9629774" y="4384074"/>
            <a:ext cx="2562226" cy="2733041"/>
          </a:xfrm>
          <a:prstGeom prst="rect">
            <a:avLst/>
          </a:prstGeom>
        </p:spPr>
      </p:pic>
      <p:pic>
        <p:nvPicPr>
          <p:cNvPr id="7" name="Picture 6" descr="John Bardeen, Walter Brattain, and William Shockley, inventors of the transistors, at Bell Labs">
            <a:extLst>
              <a:ext uri="{FF2B5EF4-FFF2-40B4-BE49-F238E27FC236}">
                <a16:creationId xmlns:a16="http://schemas.microsoft.com/office/drawing/2014/main" id="{60ED1EEA-ADB7-1677-68D8-CD583A4BB7FC}"/>
              </a:ext>
            </a:extLst>
          </p:cNvPr>
          <p:cNvPicPr>
            <a:picLocks noChangeAspect="1"/>
          </p:cNvPicPr>
          <p:nvPr/>
        </p:nvPicPr>
        <p:blipFill>
          <a:blip r:embed="rId4"/>
          <a:stretch>
            <a:fillRect/>
          </a:stretch>
        </p:blipFill>
        <p:spPr>
          <a:xfrm>
            <a:off x="9629775" y="2224288"/>
            <a:ext cx="2562224" cy="2154360"/>
          </a:xfrm>
          <a:prstGeom prst="rect">
            <a:avLst/>
          </a:prstGeom>
        </p:spPr>
      </p:pic>
      <p:sp>
        <p:nvSpPr>
          <p:cNvPr id="3" name="Content Placeholder 2">
            <a:extLst>
              <a:ext uri="{FF2B5EF4-FFF2-40B4-BE49-F238E27FC236}">
                <a16:creationId xmlns:a16="http://schemas.microsoft.com/office/drawing/2014/main" id="{04D1A2CE-A4A8-8905-4ECC-7C6E0821CC57}"/>
              </a:ext>
            </a:extLst>
          </p:cNvPr>
          <p:cNvSpPr>
            <a:spLocks noGrp="1"/>
          </p:cNvSpPr>
          <p:nvPr>
            <p:ph idx="1"/>
          </p:nvPr>
        </p:nvSpPr>
        <p:spPr>
          <a:xfrm>
            <a:off x="586302" y="1528762"/>
            <a:ext cx="9069818" cy="4924240"/>
          </a:xfrm>
        </p:spPr>
        <p:txBody>
          <a:bodyPr>
            <a:noAutofit/>
          </a:bodyPr>
          <a:lstStyle/>
          <a:p>
            <a:pPr>
              <a:lnSpc>
                <a:spcPct val="110000"/>
              </a:lnSpc>
            </a:pPr>
            <a:r>
              <a:rPr lang="en-US" dirty="0"/>
              <a:t>Transistors are semiconductor devices made out of silicon. </a:t>
            </a:r>
          </a:p>
          <a:p>
            <a:pPr>
              <a:lnSpc>
                <a:spcPct val="110000"/>
              </a:lnSpc>
            </a:pPr>
            <a:r>
              <a:rPr lang="en-US" dirty="0"/>
              <a:t>They act as switches that can be open or closed by applying electricity.</a:t>
            </a:r>
          </a:p>
          <a:p>
            <a:pPr>
              <a:lnSpc>
                <a:spcPct val="110000"/>
              </a:lnSpc>
            </a:pPr>
            <a:r>
              <a:rPr lang="en-US" dirty="0"/>
              <a:t>Integrated circuits in modern computers are built off billions of transistors.</a:t>
            </a:r>
          </a:p>
          <a:p>
            <a:pPr lvl="1">
              <a:lnSpc>
                <a:spcPct val="110000"/>
              </a:lnSpc>
            </a:pPr>
            <a:r>
              <a:rPr lang="en-US" sz="2000" dirty="0"/>
              <a:t>They are </a:t>
            </a:r>
            <a:r>
              <a:rPr lang="en-US" sz="2000" b="1" dirty="0"/>
              <a:t>small </a:t>
            </a:r>
            <a:r>
              <a:rPr lang="en-US" sz="2000" dirty="0"/>
              <a:t>– you can fit a few thousand of them across the width of a human hair!</a:t>
            </a:r>
          </a:p>
          <a:p>
            <a:pPr lvl="1">
              <a:lnSpc>
                <a:spcPct val="110000"/>
              </a:lnSpc>
            </a:pPr>
            <a:r>
              <a:rPr lang="en-US" sz="2000" dirty="0"/>
              <a:t>They are </a:t>
            </a:r>
            <a:r>
              <a:rPr lang="en-US" sz="2000" b="1" dirty="0"/>
              <a:t>fast</a:t>
            </a:r>
            <a:r>
              <a:rPr lang="en-US" sz="2000" dirty="0"/>
              <a:t> – they can switch states millions of times per second.</a:t>
            </a:r>
          </a:p>
          <a:p>
            <a:pPr lvl="1">
              <a:lnSpc>
                <a:spcPct val="110000"/>
              </a:lnSpc>
            </a:pPr>
            <a:r>
              <a:rPr lang="en-US" sz="2000" dirty="0"/>
              <a:t>They are </a:t>
            </a:r>
            <a:r>
              <a:rPr lang="en-US" sz="2000" b="1" dirty="0"/>
              <a:t>reliable</a:t>
            </a:r>
            <a:r>
              <a:rPr lang="en-US" sz="2000" dirty="0"/>
              <a:t> – they can run without any issue for decades.</a:t>
            </a:r>
          </a:p>
          <a:p>
            <a:pPr>
              <a:lnSpc>
                <a:spcPct val="110000"/>
              </a:lnSpc>
            </a:pPr>
            <a:r>
              <a:rPr lang="en-US" dirty="0"/>
              <a:t>Invented in 1947 by Bardeen, Brattain, and Shockley at Bell Lab.</a:t>
            </a:r>
          </a:p>
          <a:p>
            <a:pPr lvl="1">
              <a:lnSpc>
                <a:spcPct val="110000"/>
              </a:lnSpc>
            </a:pPr>
            <a:r>
              <a:rPr lang="en-US" sz="2000" dirty="0"/>
              <a:t>They shared the 1956 Nobel Prize in Physics for their achievement.</a:t>
            </a:r>
          </a:p>
          <a:p>
            <a:pPr>
              <a:lnSpc>
                <a:spcPct val="110000"/>
              </a:lnSpc>
            </a:pPr>
            <a:r>
              <a:rPr lang="en-US" dirty="0"/>
              <a:t>A lot of development of transistors and circuits took place in Santa Clara Valley, which by the 1980s started being referred to as the </a:t>
            </a:r>
            <a:r>
              <a:rPr lang="en-US" b="1" dirty="0"/>
              <a:t>Silicon Valley</a:t>
            </a:r>
            <a:r>
              <a:rPr lang="en-US" dirty="0"/>
              <a:t>. </a:t>
            </a:r>
          </a:p>
          <a:p>
            <a:pPr marL="457200" lvl="2" indent="0">
              <a:lnSpc>
                <a:spcPct val="110000"/>
              </a:lnSpc>
              <a:buNone/>
            </a:pPr>
            <a:endParaRPr lang="en-US" sz="2000" dirty="0"/>
          </a:p>
        </p:txBody>
      </p:sp>
      <p:grpSp>
        <p:nvGrpSpPr>
          <p:cNvPr id="12" name="Group 11">
            <a:extLst>
              <a:ext uri="{FF2B5EF4-FFF2-40B4-BE49-F238E27FC236}">
                <a16:creationId xmlns:a16="http://schemas.microsoft.com/office/drawing/2014/main" id="{E4ED8342-9F0B-A4F5-DBB1-8DBCF8213044}"/>
              </a:ext>
            </a:extLst>
          </p:cNvPr>
          <p:cNvGrpSpPr/>
          <p:nvPr/>
        </p:nvGrpSpPr>
        <p:grpSpPr>
          <a:xfrm>
            <a:off x="9629775" y="0"/>
            <a:ext cx="2562225" cy="2239709"/>
            <a:chOff x="1760483" y="0"/>
            <a:chExt cx="7772400" cy="6189880"/>
          </a:xfrm>
        </p:grpSpPr>
        <p:pic>
          <p:nvPicPr>
            <p:cNvPr id="9" name="Picture 8" descr="Assorted discrete transistors. Packages in order (top to bottom): TO-3,TO-126,TO-92,SOT-23.&#10;">
              <a:extLst>
                <a:ext uri="{FF2B5EF4-FFF2-40B4-BE49-F238E27FC236}">
                  <a16:creationId xmlns:a16="http://schemas.microsoft.com/office/drawing/2014/main" id="{B0EEA404-CEB8-EBF6-B42A-FBC4E6B064CB}"/>
                </a:ext>
              </a:extLst>
            </p:cNvPr>
            <p:cNvPicPr>
              <a:picLocks noChangeAspect="1"/>
            </p:cNvPicPr>
            <p:nvPr/>
          </p:nvPicPr>
          <p:blipFill>
            <a:blip r:embed="rId5"/>
            <a:stretch>
              <a:fillRect/>
            </a:stretch>
          </p:blipFill>
          <p:spPr>
            <a:xfrm>
              <a:off x="1760483" y="0"/>
              <a:ext cx="7772400" cy="6147261"/>
            </a:xfrm>
            <a:prstGeom prst="rect">
              <a:avLst/>
            </a:prstGeom>
          </p:spPr>
        </p:pic>
        <p:sp>
          <p:nvSpPr>
            <p:cNvPr id="11" name="TextBox 10">
              <a:extLst>
                <a:ext uri="{FF2B5EF4-FFF2-40B4-BE49-F238E27FC236}">
                  <a16:creationId xmlns:a16="http://schemas.microsoft.com/office/drawing/2014/main" id="{16093CAE-5CB7-E2F3-C4E0-4C90A74E4C87}"/>
                </a:ext>
              </a:extLst>
            </p:cNvPr>
            <p:cNvSpPr txBox="1"/>
            <p:nvPr/>
          </p:nvSpPr>
          <p:spPr>
            <a:xfrm>
              <a:off x="2142222" y="5802127"/>
              <a:ext cx="7390661" cy="387753"/>
            </a:xfrm>
            <a:prstGeom prst="rect">
              <a:avLst/>
            </a:prstGeom>
            <a:noFill/>
          </p:spPr>
          <p:txBody>
            <a:bodyPr wrap="square">
              <a:spAutoFit/>
            </a:bodyPr>
            <a:lstStyle/>
            <a:p>
              <a:pPr defTabSz="466344">
                <a:spcAft>
                  <a:spcPts val="600"/>
                </a:spcAft>
              </a:pPr>
              <a:r>
                <a:rPr lang="en-US" sz="408" kern="1200">
                  <a:solidFill>
                    <a:schemeClr val="tx1"/>
                  </a:solidFill>
                  <a:latin typeface="+mn-lt"/>
                  <a:ea typeface="+mn-ea"/>
                  <a:cs typeface="+mn-cs"/>
                </a:rPr>
                <a:t>https://</a:t>
              </a:r>
              <a:r>
                <a:rPr lang="en-US" sz="408" kern="1200" err="1">
                  <a:solidFill>
                    <a:schemeClr val="tx1"/>
                  </a:solidFill>
                  <a:latin typeface="+mn-lt"/>
                  <a:ea typeface="+mn-ea"/>
                  <a:cs typeface="+mn-cs"/>
                </a:rPr>
                <a:t>commons.wikimedia.org</a:t>
              </a:r>
              <a:r>
                <a:rPr lang="en-US" sz="408" kern="1200">
                  <a:solidFill>
                    <a:schemeClr val="tx1"/>
                  </a:solidFill>
                  <a:latin typeface="+mn-lt"/>
                  <a:ea typeface="+mn-ea"/>
                  <a:cs typeface="+mn-cs"/>
                </a:rPr>
                <a:t>/wiki/</a:t>
              </a:r>
              <a:r>
                <a:rPr lang="en-US" sz="408" kern="1200" err="1">
                  <a:solidFill>
                    <a:schemeClr val="tx1"/>
                  </a:solidFill>
                  <a:latin typeface="+mn-lt"/>
                  <a:ea typeface="+mn-ea"/>
                  <a:cs typeface="+mn-cs"/>
                </a:rPr>
                <a:t>File:Transistorer</a:t>
              </a:r>
              <a:r>
                <a:rPr lang="en-US" sz="408" kern="1200">
                  <a:solidFill>
                    <a:schemeClr val="tx1"/>
                  </a:solidFill>
                  <a:latin typeface="+mn-lt"/>
                  <a:ea typeface="+mn-ea"/>
                  <a:cs typeface="+mn-cs"/>
                </a:rPr>
                <a:t>_(cropped).jpg</a:t>
              </a:r>
              <a:endParaRPr lang="en-US" sz="800"/>
            </a:p>
          </p:txBody>
        </p:sp>
      </p:grpSp>
      <p:sp>
        <p:nvSpPr>
          <p:cNvPr id="13" name="Title 1">
            <a:extLst>
              <a:ext uri="{FF2B5EF4-FFF2-40B4-BE49-F238E27FC236}">
                <a16:creationId xmlns:a16="http://schemas.microsoft.com/office/drawing/2014/main" id="{0E5A8E92-218C-5256-CB66-1ED36AF174A2}"/>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t>Transistors</a:t>
            </a:r>
          </a:p>
        </p:txBody>
      </p:sp>
      <p:sp>
        <p:nvSpPr>
          <p:cNvPr id="2" name="Slide Number Placeholder 1">
            <a:extLst>
              <a:ext uri="{FF2B5EF4-FFF2-40B4-BE49-F238E27FC236}">
                <a16:creationId xmlns:a16="http://schemas.microsoft.com/office/drawing/2014/main" id="{4FCE69D2-986F-CAA8-79F6-57ECAFD5F9B6}"/>
              </a:ext>
            </a:extLst>
          </p:cNvPr>
          <p:cNvSpPr>
            <a:spLocks noGrp="1"/>
          </p:cNvSpPr>
          <p:nvPr>
            <p:ph type="sldNum" sz="quarter" idx="12"/>
          </p:nvPr>
        </p:nvSpPr>
        <p:spPr/>
        <p:txBody>
          <a:bodyPr/>
          <a:lstStyle/>
          <a:p>
            <a:fld id="{CC057153-B650-4DEB-B370-79DDCFDCE934}" type="slidenum">
              <a:rPr lang="en-US" smtClean="0"/>
              <a:t>61</a:t>
            </a:fld>
            <a:endParaRPr lang="en-US"/>
          </a:p>
        </p:txBody>
      </p:sp>
    </p:spTree>
    <p:extLst>
      <p:ext uri="{BB962C8B-B14F-4D97-AF65-F5344CB8AC3E}">
        <p14:creationId xmlns:p14="http://schemas.microsoft.com/office/powerpoint/2010/main" val="28234068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06875-0BDC-CCA6-3931-2A218C6E8167}"/>
              </a:ext>
            </a:extLst>
          </p:cNvPr>
          <p:cNvSpPr>
            <a:spLocks noGrp="1"/>
          </p:cNvSpPr>
          <p:nvPr>
            <p:ph type="title"/>
          </p:nvPr>
        </p:nvSpPr>
        <p:spPr/>
        <p:txBody>
          <a:bodyPr/>
          <a:lstStyle/>
          <a:p>
            <a:r>
              <a:rPr lang="en-US" dirty="0"/>
              <a:t>Simplifying Boolean formulas</a:t>
            </a:r>
          </a:p>
        </p:txBody>
      </p:sp>
      <p:sp>
        <p:nvSpPr>
          <p:cNvPr id="4" name="Slide Number Placeholder 3">
            <a:extLst>
              <a:ext uri="{FF2B5EF4-FFF2-40B4-BE49-F238E27FC236}">
                <a16:creationId xmlns:a16="http://schemas.microsoft.com/office/drawing/2014/main" id="{834C0CFF-3018-A719-3667-3DE2B3E06D1B}"/>
              </a:ext>
            </a:extLst>
          </p:cNvPr>
          <p:cNvSpPr>
            <a:spLocks noGrp="1"/>
          </p:cNvSpPr>
          <p:nvPr>
            <p:ph type="sldNum" sz="quarter" idx="12"/>
          </p:nvPr>
        </p:nvSpPr>
        <p:spPr/>
        <p:txBody>
          <a:bodyPr/>
          <a:lstStyle/>
          <a:p>
            <a:fld id="{CC057153-B650-4DEB-B370-79DDCFDCE934}" type="slidenum">
              <a:rPr lang="en-US" smtClean="0"/>
              <a:t>62</a:t>
            </a:fld>
            <a:endParaRPr lang="en-US"/>
          </a:p>
        </p:txBody>
      </p:sp>
      <mc:AlternateContent xmlns:mc="http://schemas.openxmlformats.org/markup-compatibility/2006">
        <mc:Choice xmlns:a14="http://schemas.microsoft.com/office/drawing/2010/main" Requires="a14">
          <p:sp>
            <p:nvSpPr>
              <p:cNvPr id="5" name="Content Placeholder 2">
                <a:extLst>
                  <a:ext uri="{FF2B5EF4-FFF2-40B4-BE49-F238E27FC236}">
                    <a16:creationId xmlns:a16="http://schemas.microsoft.com/office/drawing/2014/main" id="{5A1993A7-46FE-C40D-A228-8465BB5C957A}"/>
                  </a:ext>
                </a:extLst>
              </p:cNvPr>
              <p:cNvSpPr>
                <a:spLocks noGrp="1"/>
              </p:cNvSpPr>
              <p:nvPr>
                <p:ph idx="1"/>
              </p:nvPr>
            </p:nvSpPr>
            <p:spPr>
              <a:xfrm>
                <a:off x="811712" y="3251226"/>
                <a:ext cx="10255443" cy="1132258"/>
              </a:xfrm>
            </p:spPr>
            <p:txBody>
              <a:bodyPr vert="horz" lIns="91440" tIns="45720" rIns="91440" bIns="45720" rtlCol="0">
                <a:noAutofit/>
              </a:bodyPr>
              <a:lstStyle/>
              <a:p>
                <a:pPr marL="0" indent="0">
                  <a:lnSpc>
                    <a:spcPct val="110000"/>
                  </a:lnSpc>
                  <a:buNone/>
                </a:pPr>
                <a:br>
                  <a:rPr lang="en-US" sz="2400" dirty="0"/>
                </a:br>
                <a:r>
                  <a:rPr lang="en-US" sz="2400" dirty="0"/>
                  <a:t>MAJ(X, Y, Z) </a:t>
                </a:r>
                <a14:m>
                  <m:oMath xmlns:m="http://schemas.openxmlformats.org/officeDocument/2006/math">
                    <m:r>
                      <m:rPr>
                        <m:nor/>
                      </m:rPr>
                      <a:rPr lang="en-US" sz="2400" b="0" i="0" dirty="0" smtClean="0">
                        <a:latin typeface="Cambria Math" panose="02040503050406030204" pitchFamily="18" charset="0"/>
                      </a:rPr>
                      <m:t>= </m:t>
                    </m:r>
                  </m:oMath>
                </a14:m>
                <a:r>
                  <a:rPr lang="en-US" sz="2400" dirty="0"/>
                  <a:t>(X ∨ Y ∨ Z) ∧ (X ∨ Y ∨ ¬Z) ∧ (X ∨ ¬Y ∨ Z) ∧ (¬X ∨ Y ∨ Z)</a:t>
                </a:r>
              </a:p>
              <a:p>
                <a:pPr lvl="1">
                  <a:lnSpc>
                    <a:spcPct val="110000"/>
                  </a:lnSpc>
                </a:pPr>
                <a:endParaRPr lang="en-US" sz="2000" dirty="0"/>
              </a:p>
            </p:txBody>
          </p:sp>
        </mc:Choice>
        <mc:Fallback>
          <p:sp>
            <p:nvSpPr>
              <p:cNvPr id="5" name="Content Placeholder 2">
                <a:extLst>
                  <a:ext uri="{FF2B5EF4-FFF2-40B4-BE49-F238E27FC236}">
                    <a16:creationId xmlns:a16="http://schemas.microsoft.com/office/drawing/2014/main" id="{5A1993A7-46FE-C40D-A228-8465BB5C957A}"/>
                  </a:ext>
                </a:extLst>
              </p:cNvPr>
              <p:cNvSpPr>
                <a:spLocks noGrp="1" noRot="1" noChangeAspect="1" noMove="1" noResize="1" noEditPoints="1" noAdjustHandles="1" noChangeArrowheads="1" noChangeShapeType="1" noTextEdit="1"/>
              </p:cNvSpPr>
              <p:nvPr>
                <p:ph idx="1"/>
              </p:nvPr>
            </p:nvSpPr>
            <p:spPr>
              <a:xfrm>
                <a:off x="811712" y="3251226"/>
                <a:ext cx="10255443" cy="1132258"/>
              </a:xfrm>
              <a:blipFill>
                <a:blip r:embed="rId2"/>
                <a:stretch>
                  <a:fillRect l="-86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Content Placeholder 2">
                <a:extLst>
                  <a:ext uri="{FF2B5EF4-FFF2-40B4-BE49-F238E27FC236}">
                    <a16:creationId xmlns:a16="http://schemas.microsoft.com/office/drawing/2014/main" id="{9FD9BE0A-E22D-6AAC-AD96-FF07876F27BB}"/>
                  </a:ext>
                </a:extLst>
              </p:cNvPr>
              <p:cNvSpPr txBox="1">
                <a:spLocks/>
              </p:cNvSpPr>
              <p:nvPr/>
            </p:nvSpPr>
            <p:spPr>
              <a:xfrm>
                <a:off x="811714" y="1726047"/>
                <a:ext cx="10255443" cy="1132258"/>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br>
                  <a:rPr lang="en-US" sz="2400" dirty="0"/>
                </a:br>
                <a:r>
                  <a:rPr lang="en-US" sz="2400" dirty="0"/>
                  <a:t>MAJ(X, Y, Z) </a:t>
                </a:r>
                <a14:m>
                  <m:oMath xmlns:m="http://schemas.openxmlformats.org/officeDocument/2006/math">
                    <m:r>
                      <m:rPr>
                        <m:nor/>
                      </m:rPr>
                      <a:rPr lang="en-US" sz="2400" dirty="0" smtClean="0">
                        <a:latin typeface="Cambria Math" panose="02040503050406030204" pitchFamily="18" charset="0"/>
                      </a:rPr>
                      <m:t>= </m:t>
                    </m:r>
                  </m:oMath>
                </a14:m>
                <a:r>
                  <a:rPr lang="en-US" sz="2400" dirty="0"/>
                  <a:t>(¬X ∧ Y ∧ Z) ∨ (X ∧ ¬Y ∧ Z) ∨ (X ∧ Y ∧ ¬Z) ∨ (X ∧ Y ∧ Z)</a:t>
                </a:r>
              </a:p>
              <a:p>
                <a:pPr lvl="1">
                  <a:lnSpc>
                    <a:spcPct val="110000"/>
                  </a:lnSpc>
                </a:pPr>
                <a:endParaRPr lang="en-US" sz="2000" dirty="0"/>
              </a:p>
            </p:txBody>
          </p:sp>
        </mc:Choice>
        <mc:Fallback>
          <p:sp>
            <p:nvSpPr>
              <p:cNvPr id="6" name="Content Placeholder 2">
                <a:extLst>
                  <a:ext uri="{FF2B5EF4-FFF2-40B4-BE49-F238E27FC236}">
                    <a16:creationId xmlns:a16="http://schemas.microsoft.com/office/drawing/2014/main" id="{9FD9BE0A-E22D-6AAC-AD96-FF07876F27BB}"/>
                  </a:ext>
                </a:extLst>
              </p:cNvPr>
              <p:cNvSpPr txBox="1">
                <a:spLocks noRot="1" noChangeAspect="1" noMove="1" noResize="1" noEditPoints="1" noAdjustHandles="1" noChangeArrowheads="1" noChangeShapeType="1" noTextEdit="1"/>
              </p:cNvSpPr>
              <p:nvPr/>
            </p:nvSpPr>
            <p:spPr>
              <a:xfrm>
                <a:off x="811714" y="1726047"/>
                <a:ext cx="10255443" cy="1132258"/>
              </a:xfrm>
              <a:prstGeom prst="rect">
                <a:avLst/>
              </a:prstGeom>
              <a:blipFill>
                <a:blip r:embed="rId3"/>
                <a:stretch>
                  <a:fillRect l="-865"/>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05E20943-F248-FBC1-B6CD-A1C10097E2CE}"/>
              </a:ext>
            </a:extLst>
          </p:cNvPr>
          <p:cNvSpPr txBox="1"/>
          <p:nvPr/>
        </p:nvSpPr>
        <p:spPr>
          <a:xfrm>
            <a:off x="389162" y="1472640"/>
            <a:ext cx="845103" cy="461665"/>
          </a:xfrm>
          <a:prstGeom prst="rect">
            <a:avLst/>
          </a:prstGeom>
          <a:noFill/>
        </p:spPr>
        <p:txBody>
          <a:bodyPr wrap="none" rtlCol="0">
            <a:spAutoFit/>
          </a:bodyPr>
          <a:lstStyle/>
          <a:p>
            <a:r>
              <a:rPr lang="en-US" sz="2400" b="1" dirty="0"/>
              <a:t>DNF</a:t>
            </a:r>
          </a:p>
        </p:txBody>
      </p:sp>
      <p:sp>
        <p:nvSpPr>
          <p:cNvPr id="8" name="TextBox 7">
            <a:extLst>
              <a:ext uri="{FF2B5EF4-FFF2-40B4-BE49-F238E27FC236}">
                <a16:creationId xmlns:a16="http://schemas.microsoft.com/office/drawing/2014/main" id="{52015509-63DD-3B72-C915-33FD6F08F01D}"/>
              </a:ext>
            </a:extLst>
          </p:cNvPr>
          <p:cNvSpPr txBox="1"/>
          <p:nvPr/>
        </p:nvSpPr>
        <p:spPr>
          <a:xfrm>
            <a:off x="389161" y="3020394"/>
            <a:ext cx="845103" cy="461665"/>
          </a:xfrm>
          <a:prstGeom prst="rect">
            <a:avLst/>
          </a:prstGeom>
          <a:noFill/>
        </p:spPr>
        <p:txBody>
          <a:bodyPr wrap="none" rtlCol="0">
            <a:spAutoFit/>
          </a:bodyPr>
          <a:lstStyle/>
          <a:p>
            <a:r>
              <a:rPr lang="en-US" sz="2400" b="1" dirty="0"/>
              <a:t>CNF</a:t>
            </a:r>
          </a:p>
        </p:txBody>
      </p:sp>
      <p:sp>
        <p:nvSpPr>
          <p:cNvPr id="9" name="TextBox 8">
            <a:extLst>
              <a:ext uri="{FF2B5EF4-FFF2-40B4-BE49-F238E27FC236}">
                <a16:creationId xmlns:a16="http://schemas.microsoft.com/office/drawing/2014/main" id="{3B9FF445-6E35-ADBB-555E-157B69D90CF5}"/>
              </a:ext>
            </a:extLst>
          </p:cNvPr>
          <p:cNvSpPr txBox="1"/>
          <p:nvPr/>
        </p:nvSpPr>
        <p:spPr>
          <a:xfrm>
            <a:off x="1483458" y="5072106"/>
            <a:ext cx="9225084" cy="830997"/>
          </a:xfrm>
          <a:prstGeom prst="rect">
            <a:avLst/>
          </a:prstGeom>
          <a:noFill/>
        </p:spPr>
        <p:txBody>
          <a:bodyPr wrap="square" rtlCol="0">
            <a:spAutoFit/>
          </a:bodyPr>
          <a:lstStyle/>
          <a:p>
            <a:r>
              <a:rPr lang="en-US" sz="2400" dirty="0"/>
              <a:t>Both of these are pretty long.  </a:t>
            </a:r>
            <a:r>
              <a:rPr lang="en-US" sz="2400" dirty="0">
                <a:solidFill>
                  <a:srgbClr val="FF0000"/>
                </a:solidFill>
              </a:rPr>
              <a:t>Can we come up with a simpler (shorter) representation?</a:t>
            </a:r>
          </a:p>
        </p:txBody>
      </p:sp>
    </p:spTree>
    <p:extLst>
      <p:ext uri="{BB962C8B-B14F-4D97-AF65-F5344CB8AC3E}">
        <p14:creationId xmlns:p14="http://schemas.microsoft.com/office/powerpoint/2010/main" val="31125865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2AB08-0FCA-B4E2-EAA8-6176D3277F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1670E3-7834-F099-BCB2-4BD326E03C47}"/>
              </a:ext>
            </a:extLst>
          </p:cNvPr>
          <p:cNvSpPr>
            <a:spLocks noGrp="1"/>
          </p:cNvSpPr>
          <p:nvPr>
            <p:ph type="title"/>
          </p:nvPr>
        </p:nvSpPr>
        <p:spPr/>
        <p:txBody>
          <a:bodyPr/>
          <a:lstStyle/>
          <a:p>
            <a:r>
              <a:rPr lang="en-US" dirty="0"/>
              <a:t>Simplifying Boolean formulas</a:t>
            </a:r>
          </a:p>
        </p:txBody>
      </p:sp>
      <p:sp>
        <p:nvSpPr>
          <p:cNvPr id="4" name="Slide Number Placeholder 3">
            <a:extLst>
              <a:ext uri="{FF2B5EF4-FFF2-40B4-BE49-F238E27FC236}">
                <a16:creationId xmlns:a16="http://schemas.microsoft.com/office/drawing/2014/main" id="{66687703-7786-525D-CA36-B92AAE6CF99D}"/>
              </a:ext>
            </a:extLst>
          </p:cNvPr>
          <p:cNvSpPr>
            <a:spLocks noGrp="1"/>
          </p:cNvSpPr>
          <p:nvPr>
            <p:ph type="sldNum" sz="quarter" idx="12"/>
          </p:nvPr>
        </p:nvSpPr>
        <p:spPr/>
        <p:txBody>
          <a:bodyPr/>
          <a:lstStyle/>
          <a:p>
            <a:fld id="{CC057153-B650-4DEB-B370-79DDCFDCE934}" type="slidenum">
              <a:rPr lang="en-US" smtClean="0"/>
              <a:t>63</a:t>
            </a:fld>
            <a:endParaRPr lang="en-US"/>
          </a:p>
        </p:txBody>
      </p:sp>
      <mc:AlternateContent xmlns:mc="http://schemas.openxmlformats.org/markup-compatibility/2006">
        <mc:Choice xmlns:a14="http://schemas.microsoft.com/office/drawing/2010/main" Requires="a14">
          <p:sp>
            <p:nvSpPr>
              <p:cNvPr id="5" name="Content Placeholder 2">
                <a:extLst>
                  <a:ext uri="{FF2B5EF4-FFF2-40B4-BE49-F238E27FC236}">
                    <a16:creationId xmlns:a16="http://schemas.microsoft.com/office/drawing/2014/main" id="{987F1479-C8C0-B487-C90F-5E57087B0BDA}"/>
                  </a:ext>
                </a:extLst>
              </p:cNvPr>
              <p:cNvSpPr>
                <a:spLocks noGrp="1"/>
              </p:cNvSpPr>
              <p:nvPr>
                <p:ph idx="1"/>
              </p:nvPr>
            </p:nvSpPr>
            <p:spPr>
              <a:xfrm>
                <a:off x="811712" y="3251226"/>
                <a:ext cx="10255443" cy="1132258"/>
              </a:xfrm>
            </p:spPr>
            <p:txBody>
              <a:bodyPr vert="horz" lIns="91440" tIns="45720" rIns="91440" bIns="45720" rtlCol="0">
                <a:noAutofit/>
              </a:bodyPr>
              <a:lstStyle/>
              <a:p>
                <a:pPr marL="0" indent="0">
                  <a:lnSpc>
                    <a:spcPct val="110000"/>
                  </a:lnSpc>
                  <a:buNone/>
                </a:pPr>
                <a:br>
                  <a:rPr lang="en-US" sz="2400" dirty="0"/>
                </a:br>
                <a:r>
                  <a:rPr lang="en-US" sz="2400" dirty="0"/>
                  <a:t>MAJ(X, Y, Z) </a:t>
                </a:r>
                <a14:m>
                  <m:oMath xmlns:m="http://schemas.openxmlformats.org/officeDocument/2006/math">
                    <m:r>
                      <m:rPr>
                        <m:nor/>
                      </m:rPr>
                      <a:rPr lang="en-US" sz="2400" b="0" i="0" dirty="0" smtClean="0">
                        <a:latin typeface="Cambria Math" panose="02040503050406030204" pitchFamily="18" charset="0"/>
                      </a:rPr>
                      <m:t>= </m:t>
                    </m:r>
                  </m:oMath>
                </a14:m>
                <a:r>
                  <a:rPr lang="en-US" sz="2400" dirty="0"/>
                  <a:t>(X ∨ Y ∨ Z) ∧ (X ∨ Y ∨ ¬Z) ∧ (X ∨ ¬Y ∨ Z) ∧ (¬X ∨ Y ∨ Z)</a:t>
                </a:r>
              </a:p>
              <a:p>
                <a:pPr lvl="1">
                  <a:lnSpc>
                    <a:spcPct val="110000"/>
                  </a:lnSpc>
                </a:pPr>
                <a:endParaRPr lang="en-US" sz="2000" dirty="0"/>
              </a:p>
            </p:txBody>
          </p:sp>
        </mc:Choice>
        <mc:Fallback>
          <p:sp>
            <p:nvSpPr>
              <p:cNvPr id="5" name="Content Placeholder 2">
                <a:extLst>
                  <a:ext uri="{FF2B5EF4-FFF2-40B4-BE49-F238E27FC236}">
                    <a16:creationId xmlns:a16="http://schemas.microsoft.com/office/drawing/2014/main" id="{987F1479-C8C0-B487-C90F-5E57087B0BDA}"/>
                  </a:ext>
                </a:extLst>
              </p:cNvPr>
              <p:cNvSpPr>
                <a:spLocks noGrp="1" noRot="1" noChangeAspect="1" noMove="1" noResize="1" noEditPoints="1" noAdjustHandles="1" noChangeArrowheads="1" noChangeShapeType="1" noTextEdit="1"/>
              </p:cNvSpPr>
              <p:nvPr>
                <p:ph idx="1"/>
              </p:nvPr>
            </p:nvSpPr>
            <p:spPr>
              <a:xfrm>
                <a:off x="811712" y="3251226"/>
                <a:ext cx="10255443" cy="1132258"/>
              </a:xfrm>
              <a:blipFill>
                <a:blip r:embed="rId2"/>
                <a:stretch>
                  <a:fillRect l="-86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Content Placeholder 2">
                <a:extLst>
                  <a:ext uri="{FF2B5EF4-FFF2-40B4-BE49-F238E27FC236}">
                    <a16:creationId xmlns:a16="http://schemas.microsoft.com/office/drawing/2014/main" id="{378F05F8-F317-7E7D-36E3-E143BBB74FBC}"/>
                  </a:ext>
                </a:extLst>
              </p:cNvPr>
              <p:cNvSpPr txBox="1">
                <a:spLocks/>
              </p:cNvSpPr>
              <p:nvPr/>
            </p:nvSpPr>
            <p:spPr>
              <a:xfrm>
                <a:off x="811714" y="1726047"/>
                <a:ext cx="10255443" cy="1132258"/>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br>
                  <a:rPr lang="en-US" sz="2400" dirty="0"/>
                </a:br>
                <a:r>
                  <a:rPr lang="en-US" sz="2400" dirty="0"/>
                  <a:t>MAJ(X, Y, Z) </a:t>
                </a:r>
                <a14:m>
                  <m:oMath xmlns:m="http://schemas.openxmlformats.org/officeDocument/2006/math">
                    <m:r>
                      <m:rPr>
                        <m:nor/>
                      </m:rPr>
                      <a:rPr lang="en-US" sz="2400" dirty="0" smtClean="0">
                        <a:latin typeface="Cambria Math" panose="02040503050406030204" pitchFamily="18" charset="0"/>
                      </a:rPr>
                      <m:t>= </m:t>
                    </m:r>
                  </m:oMath>
                </a14:m>
                <a:r>
                  <a:rPr lang="en-US" sz="2400" dirty="0"/>
                  <a:t>(¬X ∧ Y ∧ Z) ∨ (X ∧ ¬Y ∧ Z) ∨ (X ∧ Y ∧ ¬Z) ∨ (X ∧ Y ∧ Z)</a:t>
                </a:r>
              </a:p>
              <a:p>
                <a:pPr lvl="1">
                  <a:lnSpc>
                    <a:spcPct val="110000"/>
                  </a:lnSpc>
                </a:pPr>
                <a:endParaRPr lang="en-US" sz="2000" dirty="0"/>
              </a:p>
            </p:txBody>
          </p:sp>
        </mc:Choice>
        <mc:Fallback>
          <p:sp>
            <p:nvSpPr>
              <p:cNvPr id="6" name="Content Placeholder 2">
                <a:extLst>
                  <a:ext uri="{FF2B5EF4-FFF2-40B4-BE49-F238E27FC236}">
                    <a16:creationId xmlns:a16="http://schemas.microsoft.com/office/drawing/2014/main" id="{378F05F8-F317-7E7D-36E3-E143BBB74FBC}"/>
                  </a:ext>
                </a:extLst>
              </p:cNvPr>
              <p:cNvSpPr txBox="1">
                <a:spLocks noRot="1" noChangeAspect="1" noMove="1" noResize="1" noEditPoints="1" noAdjustHandles="1" noChangeArrowheads="1" noChangeShapeType="1" noTextEdit="1"/>
              </p:cNvSpPr>
              <p:nvPr/>
            </p:nvSpPr>
            <p:spPr>
              <a:xfrm>
                <a:off x="811714" y="1726047"/>
                <a:ext cx="10255443" cy="1132258"/>
              </a:xfrm>
              <a:prstGeom prst="rect">
                <a:avLst/>
              </a:prstGeom>
              <a:blipFill>
                <a:blip r:embed="rId3"/>
                <a:stretch>
                  <a:fillRect l="-865"/>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570F895A-51D0-15AF-81FB-A9CF2826E48D}"/>
              </a:ext>
            </a:extLst>
          </p:cNvPr>
          <p:cNvSpPr txBox="1"/>
          <p:nvPr/>
        </p:nvSpPr>
        <p:spPr>
          <a:xfrm>
            <a:off x="389162" y="1472640"/>
            <a:ext cx="845103" cy="461665"/>
          </a:xfrm>
          <a:prstGeom prst="rect">
            <a:avLst/>
          </a:prstGeom>
          <a:noFill/>
        </p:spPr>
        <p:txBody>
          <a:bodyPr wrap="none" rtlCol="0">
            <a:spAutoFit/>
          </a:bodyPr>
          <a:lstStyle/>
          <a:p>
            <a:r>
              <a:rPr lang="en-US" sz="2400" b="1" dirty="0"/>
              <a:t>DNF</a:t>
            </a:r>
          </a:p>
        </p:txBody>
      </p:sp>
      <p:sp>
        <p:nvSpPr>
          <p:cNvPr id="8" name="TextBox 7">
            <a:extLst>
              <a:ext uri="{FF2B5EF4-FFF2-40B4-BE49-F238E27FC236}">
                <a16:creationId xmlns:a16="http://schemas.microsoft.com/office/drawing/2014/main" id="{24087F8E-A2D0-93D8-62BD-5F8B81CBD1DC}"/>
              </a:ext>
            </a:extLst>
          </p:cNvPr>
          <p:cNvSpPr txBox="1"/>
          <p:nvPr/>
        </p:nvSpPr>
        <p:spPr>
          <a:xfrm>
            <a:off x="389161" y="3020394"/>
            <a:ext cx="845103" cy="461665"/>
          </a:xfrm>
          <a:prstGeom prst="rect">
            <a:avLst/>
          </a:prstGeom>
          <a:noFill/>
        </p:spPr>
        <p:txBody>
          <a:bodyPr wrap="none" rtlCol="0">
            <a:spAutoFit/>
          </a:bodyPr>
          <a:lstStyle/>
          <a:p>
            <a:r>
              <a:rPr lang="en-US" sz="2400" b="1" dirty="0"/>
              <a:t>CNF</a:t>
            </a:r>
          </a:p>
        </p:txBody>
      </p:sp>
      <p:sp>
        <p:nvSpPr>
          <p:cNvPr id="9" name="TextBox 8">
            <a:extLst>
              <a:ext uri="{FF2B5EF4-FFF2-40B4-BE49-F238E27FC236}">
                <a16:creationId xmlns:a16="http://schemas.microsoft.com/office/drawing/2014/main" id="{42A0E255-BC3C-FB6B-6399-78EFA2B0C341}"/>
              </a:ext>
            </a:extLst>
          </p:cNvPr>
          <p:cNvSpPr txBox="1"/>
          <p:nvPr/>
        </p:nvSpPr>
        <p:spPr>
          <a:xfrm>
            <a:off x="612648" y="4614316"/>
            <a:ext cx="9225084" cy="461665"/>
          </a:xfrm>
          <a:prstGeom prst="rect">
            <a:avLst/>
          </a:prstGeom>
          <a:noFill/>
        </p:spPr>
        <p:txBody>
          <a:bodyPr wrap="square" rtlCol="0">
            <a:spAutoFit/>
          </a:bodyPr>
          <a:lstStyle/>
          <a:p>
            <a:r>
              <a:rPr lang="en-US" sz="2400" dirty="0"/>
              <a:t>For example:</a:t>
            </a:r>
            <a:endParaRPr lang="en-US" sz="2400" dirty="0">
              <a:solidFill>
                <a:srgbClr val="FF0000"/>
              </a:solidFill>
            </a:endParaRP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94B458F6-E2FA-2580-4E5D-A058EE1079BB}"/>
                  </a:ext>
                </a:extLst>
              </p:cNvPr>
              <p:cNvSpPr txBox="1">
                <a:spLocks/>
              </p:cNvSpPr>
              <p:nvPr/>
            </p:nvSpPr>
            <p:spPr>
              <a:xfrm>
                <a:off x="968278" y="4949612"/>
                <a:ext cx="10255443" cy="1132258"/>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br>
                  <a:rPr lang="en-US" sz="2400" dirty="0"/>
                </a:br>
                <a:r>
                  <a:rPr lang="en-US" sz="2400" dirty="0"/>
                  <a:t>MAJ(X, Y, Z) </a:t>
                </a:r>
                <a14:m>
                  <m:oMath xmlns:m="http://schemas.openxmlformats.org/officeDocument/2006/math">
                    <m:r>
                      <m:rPr>
                        <m:nor/>
                      </m:rPr>
                      <a:rPr lang="en-US" sz="2400" dirty="0" smtClean="0">
                        <a:latin typeface="Cambria Math" panose="02040503050406030204" pitchFamily="18" charset="0"/>
                      </a:rPr>
                      <m:t>= </m:t>
                    </m:r>
                  </m:oMath>
                </a14:m>
                <a:r>
                  <a:rPr lang="en-US" sz="2400" dirty="0"/>
                  <a:t>(X ∧ Y) ∨ (Y ∧ Z) ∨ (Z ∧ X)</a:t>
                </a:r>
                <a:endParaRPr lang="en-US" sz="2000" dirty="0"/>
              </a:p>
            </p:txBody>
          </p:sp>
        </mc:Choice>
        <mc:Fallback>
          <p:sp>
            <p:nvSpPr>
              <p:cNvPr id="3" name="Content Placeholder 2">
                <a:extLst>
                  <a:ext uri="{FF2B5EF4-FFF2-40B4-BE49-F238E27FC236}">
                    <a16:creationId xmlns:a16="http://schemas.microsoft.com/office/drawing/2014/main" id="{94B458F6-E2FA-2580-4E5D-A058EE1079BB}"/>
                  </a:ext>
                </a:extLst>
              </p:cNvPr>
              <p:cNvSpPr txBox="1">
                <a:spLocks noRot="1" noChangeAspect="1" noMove="1" noResize="1" noEditPoints="1" noAdjustHandles="1" noChangeArrowheads="1" noChangeShapeType="1" noTextEdit="1"/>
              </p:cNvSpPr>
              <p:nvPr/>
            </p:nvSpPr>
            <p:spPr>
              <a:xfrm>
                <a:off x="968278" y="4949612"/>
                <a:ext cx="10255443" cy="1132258"/>
              </a:xfrm>
              <a:prstGeom prst="rect">
                <a:avLst/>
              </a:prstGeom>
              <a:blipFill>
                <a:blip r:embed="rId4"/>
                <a:stretch>
                  <a:fillRect l="-990"/>
                </a:stretch>
              </a:blipFill>
            </p:spPr>
            <p:txBody>
              <a:bodyPr/>
              <a:lstStyle/>
              <a:p>
                <a:r>
                  <a:rPr lang="en-US">
                    <a:noFill/>
                  </a:rPr>
                  <a:t> </a:t>
                </a:r>
              </a:p>
            </p:txBody>
          </p:sp>
        </mc:Fallback>
      </mc:AlternateContent>
    </p:spTree>
    <p:extLst>
      <p:ext uri="{BB962C8B-B14F-4D97-AF65-F5344CB8AC3E}">
        <p14:creationId xmlns:p14="http://schemas.microsoft.com/office/powerpoint/2010/main" val="6952177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2DE04-1077-C747-AA35-668EA989F26F}"/>
              </a:ext>
            </a:extLst>
          </p:cNvPr>
          <p:cNvSpPr>
            <a:spLocks noGrp="1"/>
          </p:cNvSpPr>
          <p:nvPr>
            <p:ph type="title"/>
          </p:nvPr>
        </p:nvSpPr>
        <p:spPr/>
        <p:txBody>
          <a:bodyPr/>
          <a:lstStyle/>
          <a:p>
            <a:r>
              <a:rPr lang="en-US" dirty="0"/>
              <a:t>Karnaugh Maps (aka, K-maps)</a:t>
            </a:r>
          </a:p>
        </p:txBody>
      </p:sp>
      <p:sp>
        <p:nvSpPr>
          <p:cNvPr id="3" name="Content Placeholder 2">
            <a:extLst>
              <a:ext uri="{FF2B5EF4-FFF2-40B4-BE49-F238E27FC236}">
                <a16:creationId xmlns:a16="http://schemas.microsoft.com/office/drawing/2014/main" id="{C28D08D0-53B3-A1B1-7CB2-E080D20DCDDB}"/>
              </a:ext>
            </a:extLst>
          </p:cNvPr>
          <p:cNvSpPr>
            <a:spLocks noGrp="1"/>
          </p:cNvSpPr>
          <p:nvPr>
            <p:ph idx="1"/>
          </p:nvPr>
        </p:nvSpPr>
        <p:spPr/>
        <p:txBody>
          <a:bodyPr/>
          <a:lstStyle/>
          <a:p>
            <a:pPr marL="0" indent="0">
              <a:buNone/>
            </a:pPr>
            <a:r>
              <a:rPr lang="en-US" dirty="0"/>
              <a:t>Another approach for creating a Boolean function from a truth table</a:t>
            </a:r>
          </a:p>
        </p:txBody>
      </p:sp>
      <p:sp>
        <p:nvSpPr>
          <p:cNvPr id="4" name="Slide Number Placeholder 3">
            <a:extLst>
              <a:ext uri="{FF2B5EF4-FFF2-40B4-BE49-F238E27FC236}">
                <a16:creationId xmlns:a16="http://schemas.microsoft.com/office/drawing/2014/main" id="{B1ECABF6-7C8C-BDE5-0B8F-5961E894AF44}"/>
              </a:ext>
            </a:extLst>
          </p:cNvPr>
          <p:cNvSpPr>
            <a:spLocks noGrp="1"/>
          </p:cNvSpPr>
          <p:nvPr>
            <p:ph type="sldNum" sz="quarter" idx="12"/>
          </p:nvPr>
        </p:nvSpPr>
        <p:spPr/>
        <p:txBody>
          <a:bodyPr/>
          <a:lstStyle/>
          <a:p>
            <a:fld id="{CC057153-B650-4DEB-B370-79DDCFDCE934}" type="slidenum">
              <a:rPr lang="en-US" smtClean="0"/>
              <a:t>64</a:t>
            </a:fld>
            <a:endParaRPr lang="en-US"/>
          </a:p>
        </p:txBody>
      </p:sp>
      <p:graphicFrame>
        <p:nvGraphicFramePr>
          <p:cNvPr id="5" name="Table 4">
            <a:extLst>
              <a:ext uri="{FF2B5EF4-FFF2-40B4-BE49-F238E27FC236}">
                <a16:creationId xmlns:a16="http://schemas.microsoft.com/office/drawing/2014/main" id="{41FBC39E-1DEF-D10B-F6F1-D1306CCFA27D}"/>
              </a:ext>
            </a:extLst>
          </p:cNvPr>
          <p:cNvGraphicFramePr>
            <a:graphicFrameLocks noGrp="1"/>
          </p:cNvGraphicFramePr>
          <p:nvPr>
            <p:extLst>
              <p:ext uri="{D42A27DB-BD31-4B8C-83A1-F6EECF244321}">
                <p14:modId xmlns:p14="http://schemas.microsoft.com/office/powerpoint/2010/main" val="3701541410"/>
              </p:ext>
            </p:extLst>
          </p:nvPr>
        </p:nvGraphicFramePr>
        <p:xfrm>
          <a:off x="1415534" y="3429000"/>
          <a:ext cx="2565453" cy="2350360"/>
        </p:xfrm>
        <a:graphic>
          <a:graphicData uri="http://schemas.openxmlformats.org/drawingml/2006/table">
            <a:tbl>
              <a:tblPr firstRow="1" bandRow="1">
                <a:tableStyleId>{00A15C55-8517-42AA-B614-E9B94910E393}</a:tableStyleId>
              </a:tblPr>
              <a:tblGrid>
                <a:gridCol w="855151">
                  <a:extLst>
                    <a:ext uri="{9D8B030D-6E8A-4147-A177-3AD203B41FA5}">
                      <a16:colId xmlns:a16="http://schemas.microsoft.com/office/drawing/2014/main" val="1251937310"/>
                    </a:ext>
                  </a:extLst>
                </a:gridCol>
                <a:gridCol w="855151">
                  <a:extLst>
                    <a:ext uri="{9D8B030D-6E8A-4147-A177-3AD203B41FA5}">
                      <a16:colId xmlns:a16="http://schemas.microsoft.com/office/drawing/2014/main" val="2899572327"/>
                    </a:ext>
                  </a:extLst>
                </a:gridCol>
                <a:gridCol w="855151">
                  <a:extLst>
                    <a:ext uri="{9D8B030D-6E8A-4147-A177-3AD203B41FA5}">
                      <a16:colId xmlns:a16="http://schemas.microsoft.com/office/drawing/2014/main" val="2821166814"/>
                    </a:ext>
                  </a:extLst>
                </a:gridCol>
              </a:tblGrid>
              <a:tr h="470072">
                <a:tc>
                  <a:txBody>
                    <a:bodyPr/>
                    <a:lstStyle/>
                    <a:p>
                      <a:pPr algn="ctr"/>
                      <a:r>
                        <a:rPr lang="en-US" dirty="0"/>
                        <a:t>X</a:t>
                      </a:r>
                    </a:p>
                  </a:txBody>
                  <a:tcPr/>
                </a:tc>
                <a:tc>
                  <a:txBody>
                    <a:bodyPr/>
                    <a:lstStyle/>
                    <a:p>
                      <a:pPr algn="ctr"/>
                      <a:r>
                        <a:rPr lang="en-US" dirty="0"/>
                        <a:t>Y</a:t>
                      </a:r>
                    </a:p>
                  </a:txBody>
                  <a:tcPr/>
                </a:tc>
                <a:tc>
                  <a:txBody>
                    <a:bodyPr/>
                    <a:lstStyle/>
                    <a:p>
                      <a:pPr algn="ctr"/>
                      <a:r>
                        <a:rPr lang="en-US" dirty="0"/>
                        <a:t>F</a:t>
                      </a:r>
                    </a:p>
                  </a:txBody>
                  <a:tcPr/>
                </a:tc>
                <a:extLst>
                  <a:ext uri="{0D108BD9-81ED-4DB2-BD59-A6C34878D82A}">
                    <a16:rowId xmlns:a16="http://schemas.microsoft.com/office/drawing/2014/main" val="2802005857"/>
                  </a:ext>
                </a:extLst>
              </a:tr>
              <a:tr h="470072">
                <a:tc>
                  <a:txBody>
                    <a:bodyPr/>
                    <a:lstStyle/>
                    <a:p>
                      <a:pPr algn="ctr"/>
                      <a:r>
                        <a:rPr lang="en-US" dirty="0"/>
                        <a:t>0</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3416149664"/>
                  </a:ext>
                </a:extLst>
              </a:tr>
              <a:tr h="470072">
                <a:tc>
                  <a:txBody>
                    <a:bodyPr/>
                    <a:lstStyle/>
                    <a:p>
                      <a:pPr algn="ctr"/>
                      <a:r>
                        <a:rPr lang="en-US" dirty="0"/>
                        <a:t>0</a:t>
                      </a:r>
                    </a:p>
                  </a:txBody>
                  <a:tcPr/>
                </a:tc>
                <a:tc>
                  <a:txBody>
                    <a:bodyPr/>
                    <a:lstStyle/>
                    <a:p>
                      <a:pPr algn="ctr"/>
                      <a:r>
                        <a:rPr lang="en-US" dirty="0"/>
                        <a:t>1</a:t>
                      </a:r>
                    </a:p>
                  </a:txBody>
                  <a:tcPr/>
                </a:tc>
                <a:tc>
                  <a:txBody>
                    <a:bodyPr/>
                    <a:lstStyle/>
                    <a:p>
                      <a:pPr algn="ctr"/>
                      <a:r>
                        <a:rPr lang="en-US" dirty="0"/>
                        <a:t>0</a:t>
                      </a:r>
                    </a:p>
                  </a:txBody>
                  <a:tcPr/>
                </a:tc>
                <a:extLst>
                  <a:ext uri="{0D108BD9-81ED-4DB2-BD59-A6C34878D82A}">
                    <a16:rowId xmlns:a16="http://schemas.microsoft.com/office/drawing/2014/main" val="4179748226"/>
                  </a:ext>
                </a:extLst>
              </a:tr>
              <a:tr h="470072">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3938556119"/>
                  </a:ext>
                </a:extLst>
              </a:tr>
              <a:tr h="470072">
                <a:tc>
                  <a:txBody>
                    <a:bodyPr/>
                    <a:lstStyle/>
                    <a:p>
                      <a:pPr algn="ctr"/>
                      <a:r>
                        <a:rPr lang="en-US" dirty="0"/>
                        <a:t>1</a:t>
                      </a:r>
                    </a:p>
                  </a:txBody>
                  <a:tcPr/>
                </a:tc>
                <a:tc>
                  <a:txBody>
                    <a:bodyPr/>
                    <a:lstStyle/>
                    <a:p>
                      <a:pPr algn="ctr"/>
                      <a:r>
                        <a:rPr lang="en-US" dirty="0"/>
                        <a:t>1</a:t>
                      </a:r>
                    </a:p>
                  </a:txBody>
                  <a:tcPr/>
                </a:tc>
                <a:tc>
                  <a:txBody>
                    <a:bodyPr/>
                    <a:lstStyle/>
                    <a:p>
                      <a:pPr algn="ctr"/>
                      <a:r>
                        <a:rPr lang="en-US" dirty="0"/>
                        <a:t>0</a:t>
                      </a:r>
                    </a:p>
                  </a:txBody>
                  <a:tcPr/>
                </a:tc>
                <a:extLst>
                  <a:ext uri="{0D108BD9-81ED-4DB2-BD59-A6C34878D82A}">
                    <a16:rowId xmlns:a16="http://schemas.microsoft.com/office/drawing/2014/main" val="3739855880"/>
                  </a:ext>
                </a:extLst>
              </a:tr>
            </a:tbl>
          </a:graphicData>
        </a:graphic>
      </p:graphicFrame>
    </p:spTree>
    <p:extLst>
      <p:ext uri="{BB962C8B-B14F-4D97-AF65-F5344CB8AC3E}">
        <p14:creationId xmlns:p14="http://schemas.microsoft.com/office/powerpoint/2010/main" val="32915338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BF85F-5BC5-18F9-9A7F-37E4ED0C6B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2200E1-8254-754F-9B66-5AB90979D788}"/>
              </a:ext>
            </a:extLst>
          </p:cNvPr>
          <p:cNvSpPr>
            <a:spLocks noGrp="1"/>
          </p:cNvSpPr>
          <p:nvPr>
            <p:ph type="title"/>
          </p:nvPr>
        </p:nvSpPr>
        <p:spPr/>
        <p:txBody>
          <a:bodyPr/>
          <a:lstStyle/>
          <a:p>
            <a:r>
              <a:rPr lang="en-US" dirty="0"/>
              <a:t>Karnaugh Maps (aka, K-maps)</a:t>
            </a:r>
          </a:p>
        </p:txBody>
      </p:sp>
      <p:sp>
        <p:nvSpPr>
          <p:cNvPr id="3" name="Content Placeholder 2">
            <a:extLst>
              <a:ext uri="{FF2B5EF4-FFF2-40B4-BE49-F238E27FC236}">
                <a16:creationId xmlns:a16="http://schemas.microsoft.com/office/drawing/2014/main" id="{D913BB60-C0D0-AEDC-C655-3E0D90475414}"/>
              </a:ext>
            </a:extLst>
          </p:cNvPr>
          <p:cNvSpPr>
            <a:spLocks noGrp="1"/>
          </p:cNvSpPr>
          <p:nvPr>
            <p:ph idx="1"/>
          </p:nvPr>
        </p:nvSpPr>
        <p:spPr/>
        <p:txBody>
          <a:bodyPr/>
          <a:lstStyle/>
          <a:p>
            <a:pPr marL="0" indent="0">
              <a:buNone/>
            </a:pPr>
            <a:r>
              <a:rPr lang="en-US" dirty="0"/>
              <a:t>Another approach for creating a Boolean function from a truth table</a:t>
            </a:r>
          </a:p>
        </p:txBody>
      </p:sp>
      <p:sp>
        <p:nvSpPr>
          <p:cNvPr id="4" name="Slide Number Placeholder 3">
            <a:extLst>
              <a:ext uri="{FF2B5EF4-FFF2-40B4-BE49-F238E27FC236}">
                <a16:creationId xmlns:a16="http://schemas.microsoft.com/office/drawing/2014/main" id="{4387E71D-86E5-9A56-FF4F-9F117CC5D999}"/>
              </a:ext>
            </a:extLst>
          </p:cNvPr>
          <p:cNvSpPr>
            <a:spLocks noGrp="1"/>
          </p:cNvSpPr>
          <p:nvPr>
            <p:ph type="sldNum" sz="quarter" idx="12"/>
          </p:nvPr>
        </p:nvSpPr>
        <p:spPr/>
        <p:txBody>
          <a:bodyPr/>
          <a:lstStyle/>
          <a:p>
            <a:fld id="{CC057153-B650-4DEB-B370-79DDCFDCE934}" type="slidenum">
              <a:rPr lang="en-US" smtClean="0"/>
              <a:t>65</a:t>
            </a:fld>
            <a:endParaRPr lang="en-US"/>
          </a:p>
        </p:txBody>
      </p:sp>
      <p:graphicFrame>
        <p:nvGraphicFramePr>
          <p:cNvPr id="5" name="Table 4">
            <a:extLst>
              <a:ext uri="{FF2B5EF4-FFF2-40B4-BE49-F238E27FC236}">
                <a16:creationId xmlns:a16="http://schemas.microsoft.com/office/drawing/2014/main" id="{FA6A7A86-DD20-0657-C47E-BAEE8578D363}"/>
              </a:ext>
            </a:extLst>
          </p:cNvPr>
          <p:cNvGraphicFramePr>
            <a:graphicFrameLocks noGrp="1"/>
          </p:cNvGraphicFramePr>
          <p:nvPr/>
        </p:nvGraphicFramePr>
        <p:xfrm>
          <a:off x="1415534" y="3429000"/>
          <a:ext cx="2565453" cy="2350360"/>
        </p:xfrm>
        <a:graphic>
          <a:graphicData uri="http://schemas.openxmlformats.org/drawingml/2006/table">
            <a:tbl>
              <a:tblPr firstRow="1" bandRow="1">
                <a:tableStyleId>{00A15C55-8517-42AA-B614-E9B94910E393}</a:tableStyleId>
              </a:tblPr>
              <a:tblGrid>
                <a:gridCol w="855151">
                  <a:extLst>
                    <a:ext uri="{9D8B030D-6E8A-4147-A177-3AD203B41FA5}">
                      <a16:colId xmlns:a16="http://schemas.microsoft.com/office/drawing/2014/main" val="1251937310"/>
                    </a:ext>
                  </a:extLst>
                </a:gridCol>
                <a:gridCol w="855151">
                  <a:extLst>
                    <a:ext uri="{9D8B030D-6E8A-4147-A177-3AD203B41FA5}">
                      <a16:colId xmlns:a16="http://schemas.microsoft.com/office/drawing/2014/main" val="2899572327"/>
                    </a:ext>
                  </a:extLst>
                </a:gridCol>
                <a:gridCol w="855151">
                  <a:extLst>
                    <a:ext uri="{9D8B030D-6E8A-4147-A177-3AD203B41FA5}">
                      <a16:colId xmlns:a16="http://schemas.microsoft.com/office/drawing/2014/main" val="2821166814"/>
                    </a:ext>
                  </a:extLst>
                </a:gridCol>
              </a:tblGrid>
              <a:tr h="470072">
                <a:tc>
                  <a:txBody>
                    <a:bodyPr/>
                    <a:lstStyle/>
                    <a:p>
                      <a:pPr algn="ctr"/>
                      <a:r>
                        <a:rPr lang="en-US" dirty="0"/>
                        <a:t>X</a:t>
                      </a:r>
                    </a:p>
                  </a:txBody>
                  <a:tcPr/>
                </a:tc>
                <a:tc>
                  <a:txBody>
                    <a:bodyPr/>
                    <a:lstStyle/>
                    <a:p>
                      <a:pPr algn="ctr"/>
                      <a:r>
                        <a:rPr lang="en-US" dirty="0"/>
                        <a:t>Y</a:t>
                      </a:r>
                    </a:p>
                  </a:txBody>
                  <a:tcPr/>
                </a:tc>
                <a:tc>
                  <a:txBody>
                    <a:bodyPr/>
                    <a:lstStyle/>
                    <a:p>
                      <a:pPr algn="ctr"/>
                      <a:r>
                        <a:rPr lang="en-US" dirty="0"/>
                        <a:t>F</a:t>
                      </a:r>
                    </a:p>
                  </a:txBody>
                  <a:tcPr/>
                </a:tc>
                <a:extLst>
                  <a:ext uri="{0D108BD9-81ED-4DB2-BD59-A6C34878D82A}">
                    <a16:rowId xmlns:a16="http://schemas.microsoft.com/office/drawing/2014/main" val="2802005857"/>
                  </a:ext>
                </a:extLst>
              </a:tr>
              <a:tr h="470072">
                <a:tc>
                  <a:txBody>
                    <a:bodyPr/>
                    <a:lstStyle/>
                    <a:p>
                      <a:pPr algn="ctr"/>
                      <a:r>
                        <a:rPr lang="en-US" dirty="0"/>
                        <a:t>0</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3416149664"/>
                  </a:ext>
                </a:extLst>
              </a:tr>
              <a:tr h="470072">
                <a:tc>
                  <a:txBody>
                    <a:bodyPr/>
                    <a:lstStyle/>
                    <a:p>
                      <a:pPr algn="ctr"/>
                      <a:r>
                        <a:rPr lang="en-US" dirty="0"/>
                        <a:t>0</a:t>
                      </a:r>
                    </a:p>
                  </a:txBody>
                  <a:tcPr/>
                </a:tc>
                <a:tc>
                  <a:txBody>
                    <a:bodyPr/>
                    <a:lstStyle/>
                    <a:p>
                      <a:pPr algn="ctr"/>
                      <a:r>
                        <a:rPr lang="en-US" dirty="0"/>
                        <a:t>1</a:t>
                      </a:r>
                    </a:p>
                  </a:txBody>
                  <a:tcPr/>
                </a:tc>
                <a:tc>
                  <a:txBody>
                    <a:bodyPr/>
                    <a:lstStyle/>
                    <a:p>
                      <a:pPr algn="ctr"/>
                      <a:r>
                        <a:rPr lang="en-US" dirty="0"/>
                        <a:t>0</a:t>
                      </a:r>
                    </a:p>
                  </a:txBody>
                  <a:tcPr/>
                </a:tc>
                <a:extLst>
                  <a:ext uri="{0D108BD9-81ED-4DB2-BD59-A6C34878D82A}">
                    <a16:rowId xmlns:a16="http://schemas.microsoft.com/office/drawing/2014/main" val="4179748226"/>
                  </a:ext>
                </a:extLst>
              </a:tr>
              <a:tr h="470072">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3938556119"/>
                  </a:ext>
                </a:extLst>
              </a:tr>
              <a:tr h="470072">
                <a:tc>
                  <a:txBody>
                    <a:bodyPr/>
                    <a:lstStyle/>
                    <a:p>
                      <a:pPr algn="ctr"/>
                      <a:r>
                        <a:rPr lang="en-US" dirty="0"/>
                        <a:t>1</a:t>
                      </a:r>
                    </a:p>
                  </a:txBody>
                  <a:tcPr/>
                </a:tc>
                <a:tc>
                  <a:txBody>
                    <a:bodyPr/>
                    <a:lstStyle/>
                    <a:p>
                      <a:pPr algn="ctr"/>
                      <a:r>
                        <a:rPr lang="en-US" dirty="0"/>
                        <a:t>1</a:t>
                      </a:r>
                    </a:p>
                  </a:txBody>
                  <a:tcPr/>
                </a:tc>
                <a:tc>
                  <a:txBody>
                    <a:bodyPr/>
                    <a:lstStyle/>
                    <a:p>
                      <a:pPr algn="ctr"/>
                      <a:r>
                        <a:rPr lang="en-US" dirty="0"/>
                        <a:t>0</a:t>
                      </a:r>
                    </a:p>
                  </a:txBody>
                  <a:tcPr/>
                </a:tc>
                <a:extLst>
                  <a:ext uri="{0D108BD9-81ED-4DB2-BD59-A6C34878D82A}">
                    <a16:rowId xmlns:a16="http://schemas.microsoft.com/office/drawing/2014/main" val="3739855880"/>
                  </a:ext>
                </a:extLst>
              </a:tr>
            </a:tbl>
          </a:graphicData>
        </a:graphic>
      </p:graphicFrame>
      <p:graphicFrame>
        <p:nvGraphicFramePr>
          <p:cNvPr id="6" name="Table 5">
            <a:extLst>
              <a:ext uri="{FF2B5EF4-FFF2-40B4-BE49-F238E27FC236}">
                <a16:creationId xmlns:a16="http://schemas.microsoft.com/office/drawing/2014/main" id="{C55F943F-8C7D-7E87-25D1-DC67D73238BA}"/>
              </a:ext>
            </a:extLst>
          </p:cNvPr>
          <p:cNvGraphicFramePr>
            <a:graphicFrameLocks noGrp="1"/>
          </p:cNvGraphicFramePr>
          <p:nvPr>
            <p:extLst>
              <p:ext uri="{D42A27DB-BD31-4B8C-83A1-F6EECF244321}">
                <p14:modId xmlns:p14="http://schemas.microsoft.com/office/powerpoint/2010/main" val="263717615"/>
              </p:ext>
            </p:extLst>
          </p:nvPr>
        </p:nvGraphicFramePr>
        <p:xfrm>
          <a:off x="7510965" y="4179320"/>
          <a:ext cx="1714810" cy="961232"/>
        </p:xfrm>
        <a:graphic>
          <a:graphicData uri="http://schemas.openxmlformats.org/drawingml/2006/table">
            <a:tbl>
              <a:tblPr firstRow="1" bandRow="1">
                <a:tableStyleId>{073A0DAA-6AF3-43AB-8588-CEC1D06C72B9}</a:tableStyleId>
              </a:tblPr>
              <a:tblGrid>
                <a:gridCol w="857405">
                  <a:extLst>
                    <a:ext uri="{9D8B030D-6E8A-4147-A177-3AD203B41FA5}">
                      <a16:colId xmlns:a16="http://schemas.microsoft.com/office/drawing/2014/main" val="2377020813"/>
                    </a:ext>
                  </a:extLst>
                </a:gridCol>
                <a:gridCol w="857405">
                  <a:extLst>
                    <a:ext uri="{9D8B030D-6E8A-4147-A177-3AD203B41FA5}">
                      <a16:colId xmlns:a16="http://schemas.microsoft.com/office/drawing/2014/main" val="2313687815"/>
                    </a:ext>
                  </a:extLst>
                </a:gridCol>
              </a:tblGrid>
              <a:tr h="480616">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897277"/>
                  </a:ext>
                </a:extLst>
              </a:tr>
              <a:tr h="480616">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2462273"/>
                  </a:ext>
                </a:extLst>
              </a:tr>
            </a:tbl>
          </a:graphicData>
        </a:graphic>
      </p:graphicFrame>
      <p:sp>
        <p:nvSpPr>
          <p:cNvPr id="7" name="TextBox 6">
            <a:extLst>
              <a:ext uri="{FF2B5EF4-FFF2-40B4-BE49-F238E27FC236}">
                <a16:creationId xmlns:a16="http://schemas.microsoft.com/office/drawing/2014/main" id="{AC962682-04F1-B0D4-0779-47705818AD1A}"/>
              </a:ext>
            </a:extLst>
          </p:cNvPr>
          <p:cNvSpPr txBox="1"/>
          <p:nvPr/>
        </p:nvSpPr>
        <p:spPr>
          <a:xfrm>
            <a:off x="6991810" y="4192859"/>
            <a:ext cx="338554" cy="369332"/>
          </a:xfrm>
          <a:prstGeom prst="rect">
            <a:avLst/>
          </a:prstGeom>
          <a:noFill/>
        </p:spPr>
        <p:txBody>
          <a:bodyPr wrap="none" rtlCol="0">
            <a:spAutoFit/>
          </a:bodyPr>
          <a:lstStyle/>
          <a:p>
            <a:r>
              <a:rPr lang="en-US" dirty="0"/>
              <a:t>0</a:t>
            </a:r>
          </a:p>
        </p:txBody>
      </p:sp>
      <p:sp>
        <p:nvSpPr>
          <p:cNvPr id="8" name="TextBox 7">
            <a:extLst>
              <a:ext uri="{FF2B5EF4-FFF2-40B4-BE49-F238E27FC236}">
                <a16:creationId xmlns:a16="http://schemas.microsoft.com/office/drawing/2014/main" id="{034B08F3-0FDA-A655-0CF0-752B46144D25}"/>
              </a:ext>
            </a:extLst>
          </p:cNvPr>
          <p:cNvSpPr txBox="1"/>
          <p:nvPr/>
        </p:nvSpPr>
        <p:spPr>
          <a:xfrm>
            <a:off x="7735225" y="3707780"/>
            <a:ext cx="338554" cy="369332"/>
          </a:xfrm>
          <a:prstGeom prst="rect">
            <a:avLst/>
          </a:prstGeom>
          <a:noFill/>
        </p:spPr>
        <p:txBody>
          <a:bodyPr wrap="none" rtlCol="0">
            <a:spAutoFit/>
          </a:bodyPr>
          <a:lstStyle/>
          <a:p>
            <a:r>
              <a:rPr lang="en-US" dirty="0"/>
              <a:t>0</a:t>
            </a:r>
          </a:p>
        </p:txBody>
      </p:sp>
      <p:sp>
        <p:nvSpPr>
          <p:cNvPr id="9" name="TextBox 8">
            <a:extLst>
              <a:ext uri="{FF2B5EF4-FFF2-40B4-BE49-F238E27FC236}">
                <a16:creationId xmlns:a16="http://schemas.microsoft.com/office/drawing/2014/main" id="{D11D9EFD-A7E0-167C-5927-3C5C29CFF701}"/>
              </a:ext>
            </a:extLst>
          </p:cNvPr>
          <p:cNvSpPr txBox="1"/>
          <p:nvPr/>
        </p:nvSpPr>
        <p:spPr>
          <a:xfrm>
            <a:off x="8647507" y="3707780"/>
            <a:ext cx="276038" cy="369332"/>
          </a:xfrm>
          <a:prstGeom prst="rect">
            <a:avLst/>
          </a:prstGeom>
          <a:noFill/>
        </p:spPr>
        <p:txBody>
          <a:bodyPr wrap="none" rtlCol="0">
            <a:spAutoFit/>
          </a:bodyPr>
          <a:lstStyle/>
          <a:p>
            <a:r>
              <a:rPr lang="en-US" dirty="0"/>
              <a:t>1</a:t>
            </a:r>
          </a:p>
        </p:txBody>
      </p:sp>
      <p:sp>
        <p:nvSpPr>
          <p:cNvPr id="10" name="TextBox 9">
            <a:extLst>
              <a:ext uri="{FF2B5EF4-FFF2-40B4-BE49-F238E27FC236}">
                <a16:creationId xmlns:a16="http://schemas.microsoft.com/office/drawing/2014/main" id="{96DB0697-21A7-A647-CCE2-0AB511CDF798}"/>
              </a:ext>
            </a:extLst>
          </p:cNvPr>
          <p:cNvSpPr txBox="1"/>
          <p:nvPr/>
        </p:nvSpPr>
        <p:spPr>
          <a:xfrm>
            <a:off x="7004996" y="4698294"/>
            <a:ext cx="276038" cy="369332"/>
          </a:xfrm>
          <a:prstGeom prst="rect">
            <a:avLst/>
          </a:prstGeom>
          <a:noFill/>
        </p:spPr>
        <p:txBody>
          <a:bodyPr wrap="none" rtlCol="0">
            <a:spAutoFit/>
          </a:bodyPr>
          <a:lstStyle/>
          <a:p>
            <a:r>
              <a:rPr lang="en-US" dirty="0"/>
              <a:t>1</a:t>
            </a:r>
          </a:p>
        </p:txBody>
      </p:sp>
      <p:sp>
        <p:nvSpPr>
          <p:cNvPr id="11" name="TextBox 10">
            <a:extLst>
              <a:ext uri="{FF2B5EF4-FFF2-40B4-BE49-F238E27FC236}">
                <a16:creationId xmlns:a16="http://schemas.microsoft.com/office/drawing/2014/main" id="{071D6CEE-4419-2DB0-D067-75099EE20786}"/>
              </a:ext>
            </a:extLst>
          </p:cNvPr>
          <p:cNvSpPr txBox="1"/>
          <p:nvPr/>
        </p:nvSpPr>
        <p:spPr>
          <a:xfrm>
            <a:off x="8196145" y="3178097"/>
            <a:ext cx="352982" cy="369332"/>
          </a:xfrm>
          <a:prstGeom prst="rect">
            <a:avLst/>
          </a:prstGeom>
          <a:noFill/>
        </p:spPr>
        <p:txBody>
          <a:bodyPr wrap="none" rtlCol="0">
            <a:spAutoFit/>
          </a:bodyPr>
          <a:lstStyle/>
          <a:p>
            <a:r>
              <a:rPr lang="en-US" b="1" dirty="0"/>
              <a:t>X</a:t>
            </a:r>
          </a:p>
        </p:txBody>
      </p:sp>
      <p:sp>
        <p:nvSpPr>
          <p:cNvPr id="12" name="TextBox 11">
            <a:extLst>
              <a:ext uri="{FF2B5EF4-FFF2-40B4-BE49-F238E27FC236}">
                <a16:creationId xmlns:a16="http://schemas.microsoft.com/office/drawing/2014/main" id="{ECC214F9-E329-964A-0A0B-AD25BA38F540}"/>
              </a:ext>
            </a:extLst>
          </p:cNvPr>
          <p:cNvSpPr txBox="1"/>
          <p:nvPr/>
        </p:nvSpPr>
        <p:spPr>
          <a:xfrm>
            <a:off x="6408897" y="4452967"/>
            <a:ext cx="346570" cy="369332"/>
          </a:xfrm>
          <a:prstGeom prst="rect">
            <a:avLst/>
          </a:prstGeom>
          <a:noFill/>
        </p:spPr>
        <p:txBody>
          <a:bodyPr wrap="none" rtlCol="0">
            <a:spAutoFit/>
          </a:bodyPr>
          <a:lstStyle/>
          <a:p>
            <a:r>
              <a:rPr lang="en-US" b="1" dirty="0"/>
              <a:t>Y</a:t>
            </a:r>
          </a:p>
        </p:txBody>
      </p:sp>
      <p:sp>
        <p:nvSpPr>
          <p:cNvPr id="13" name="Left Arrow 12">
            <a:extLst>
              <a:ext uri="{FF2B5EF4-FFF2-40B4-BE49-F238E27FC236}">
                <a16:creationId xmlns:a16="http://schemas.microsoft.com/office/drawing/2014/main" id="{64A8D77C-D969-8F98-CD33-2BF68ACE70AA}"/>
              </a:ext>
            </a:extLst>
          </p:cNvPr>
          <p:cNvSpPr/>
          <p:nvPr/>
        </p:nvSpPr>
        <p:spPr>
          <a:xfrm rot="10800000">
            <a:off x="4795024" y="4077112"/>
            <a:ext cx="1159727" cy="85172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B8C5E67-D859-28E7-237E-803ED6A14CBC}"/>
              </a:ext>
            </a:extLst>
          </p:cNvPr>
          <p:cNvSpPr txBox="1"/>
          <p:nvPr/>
        </p:nvSpPr>
        <p:spPr>
          <a:xfrm>
            <a:off x="7697577" y="5940028"/>
            <a:ext cx="1341586" cy="369332"/>
          </a:xfrm>
          <a:prstGeom prst="rect">
            <a:avLst/>
          </a:prstGeom>
          <a:noFill/>
        </p:spPr>
        <p:txBody>
          <a:bodyPr wrap="none" rtlCol="0">
            <a:spAutoFit/>
          </a:bodyPr>
          <a:lstStyle/>
          <a:p>
            <a:r>
              <a:rPr lang="en-US" dirty="0"/>
              <a:t>Gray Code</a:t>
            </a:r>
          </a:p>
        </p:txBody>
      </p:sp>
    </p:spTree>
    <p:extLst>
      <p:ext uri="{BB962C8B-B14F-4D97-AF65-F5344CB8AC3E}">
        <p14:creationId xmlns:p14="http://schemas.microsoft.com/office/powerpoint/2010/main" val="19919255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99251-FBD3-2C35-AA82-8C6DEFC828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1941D3-618D-63E9-A353-3C825FA1411F}"/>
              </a:ext>
            </a:extLst>
          </p:cNvPr>
          <p:cNvSpPr>
            <a:spLocks noGrp="1"/>
          </p:cNvSpPr>
          <p:nvPr>
            <p:ph type="title"/>
          </p:nvPr>
        </p:nvSpPr>
        <p:spPr/>
        <p:txBody>
          <a:bodyPr/>
          <a:lstStyle/>
          <a:p>
            <a:r>
              <a:rPr lang="en-US" dirty="0"/>
              <a:t>Karnaugh Maps (aka, K-maps)</a:t>
            </a:r>
          </a:p>
        </p:txBody>
      </p:sp>
      <p:sp>
        <p:nvSpPr>
          <p:cNvPr id="4" name="Slide Number Placeholder 3">
            <a:extLst>
              <a:ext uri="{FF2B5EF4-FFF2-40B4-BE49-F238E27FC236}">
                <a16:creationId xmlns:a16="http://schemas.microsoft.com/office/drawing/2014/main" id="{616E5853-4150-B8E3-EE4A-21FC63C23FC0}"/>
              </a:ext>
            </a:extLst>
          </p:cNvPr>
          <p:cNvSpPr>
            <a:spLocks noGrp="1"/>
          </p:cNvSpPr>
          <p:nvPr>
            <p:ph type="sldNum" sz="quarter" idx="12"/>
          </p:nvPr>
        </p:nvSpPr>
        <p:spPr/>
        <p:txBody>
          <a:bodyPr/>
          <a:lstStyle/>
          <a:p>
            <a:fld id="{CC057153-B650-4DEB-B370-79DDCFDCE934}" type="slidenum">
              <a:rPr lang="en-US" smtClean="0"/>
              <a:t>66</a:t>
            </a:fld>
            <a:endParaRPr lang="en-US"/>
          </a:p>
        </p:txBody>
      </p:sp>
      <p:graphicFrame>
        <p:nvGraphicFramePr>
          <p:cNvPr id="6" name="Table 5">
            <a:extLst>
              <a:ext uri="{FF2B5EF4-FFF2-40B4-BE49-F238E27FC236}">
                <a16:creationId xmlns:a16="http://schemas.microsoft.com/office/drawing/2014/main" id="{8643F8D4-559D-E74E-B90D-42E560081BA7}"/>
              </a:ext>
            </a:extLst>
          </p:cNvPr>
          <p:cNvGraphicFramePr>
            <a:graphicFrameLocks noGrp="1"/>
          </p:cNvGraphicFramePr>
          <p:nvPr>
            <p:extLst>
              <p:ext uri="{D42A27DB-BD31-4B8C-83A1-F6EECF244321}">
                <p14:modId xmlns:p14="http://schemas.microsoft.com/office/powerpoint/2010/main" val="1786669323"/>
              </p:ext>
            </p:extLst>
          </p:nvPr>
        </p:nvGraphicFramePr>
        <p:xfrm>
          <a:off x="1714716" y="4112413"/>
          <a:ext cx="1714810" cy="961232"/>
        </p:xfrm>
        <a:graphic>
          <a:graphicData uri="http://schemas.openxmlformats.org/drawingml/2006/table">
            <a:tbl>
              <a:tblPr firstRow="1" bandRow="1">
                <a:tableStyleId>{073A0DAA-6AF3-43AB-8588-CEC1D06C72B9}</a:tableStyleId>
              </a:tblPr>
              <a:tblGrid>
                <a:gridCol w="857405">
                  <a:extLst>
                    <a:ext uri="{9D8B030D-6E8A-4147-A177-3AD203B41FA5}">
                      <a16:colId xmlns:a16="http://schemas.microsoft.com/office/drawing/2014/main" val="2377020813"/>
                    </a:ext>
                  </a:extLst>
                </a:gridCol>
                <a:gridCol w="857405">
                  <a:extLst>
                    <a:ext uri="{9D8B030D-6E8A-4147-A177-3AD203B41FA5}">
                      <a16:colId xmlns:a16="http://schemas.microsoft.com/office/drawing/2014/main" val="2313687815"/>
                    </a:ext>
                  </a:extLst>
                </a:gridCol>
              </a:tblGrid>
              <a:tr h="480616">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897277"/>
                  </a:ext>
                </a:extLst>
              </a:tr>
              <a:tr h="480616">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2462273"/>
                  </a:ext>
                </a:extLst>
              </a:tr>
            </a:tbl>
          </a:graphicData>
        </a:graphic>
      </p:graphicFrame>
      <p:sp>
        <p:nvSpPr>
          <p:cNvPr id="7" name="TextBox 6">
            <a:extLst>
              <a:ext uri="{FF2B5EF4-FFF2-40B4-BE49-F238E27FC236}">
                <a16:creationId xmlns:a16="http://schemas.microsoft.com/office/drawing/2014/main" id="{2EF716BB-C93C-5FFC-18D2-BD4E5EFB2DFD}"/>
              </a:ext>
            </a:extLst>
          </p:cNvPr>
          <p:cNvSpPr txBox="1"/>
          <p:nvPr/>
        </p:nvSpPr>
        <p:spPr>
          <a:xfrm>
            <a:off x="1195561" y="4125952"/>
            <a:ext cx="338554" cy="369332"/>
          </a:xfrm>
          <a:prstGeom prst="rect">
            <a:avLst/>
          </a:prstGeom>
          <a:noFill/>
        </p:spPr>
        <p:txBody>
          <a:bodyPr wrap="none" rtlCol="0">
            <a:spAutoFit/>
          </a:bodyPr>
          <a:lstStyle/>
          <a:p>
            <a:r>
              <a:rPr lang="en-US" dirty="0"/>
              <a:t>0</a:t>
            </a:r>
          </a:p>
        </p:txBody>
      </p:sp>
      <p:sp>
        <p:nvSpPr>
          <p:cNvPr id="8" name="TextBox 7">
            <a:extLst>
              <a:ext uri="{FF2B5EF4-FFF2-40B4-BE49-F238E27FC236}">
                <a16:creationId xmlns:a16="http://schemas.microsoft.com/office/drawing/2014/main" id="{71D0137F-9074-0A81-86C1-5F6973894CB0}"/>
              </a:ext>
            </a:extLst>
          </p:cNvPr>
          <p:cNvSpPr txBox="1"/>
          <p:nvPr/>
        </p:nvSpPr>
        <p:spPr>
          <a:xfrm>
            <a:off x="1938976" y="3640873"/>
            <a:ext cx="338554" cy="369332"/>
          </a:xfrm>
          <a:prstGeom prst="rect">
            <a:avLst/>
          </a:prstGeom>
          <a:noFill/>
        </p:spPr>
        <p:txBody>
          <a:bodyPr wrap="none" rtlCol="0">
            <a:spAutoFit/>
          </a:bodyPr>
          <a:lstStyle/>
          <a:p>
            <a:r>
              <a:rPr lang="en-US" dirty="0"/>
              <a:t>0</a:t>
            </a:r>
          </a:p>
        </p:txBody>
      </p:sp>
      <p:sp>
        <p:nvSpPr>
          <p:cNvPr id="9" name="TextBox 8">
            <a:extLst>
              <a:ext uri="{FF2B5EF4-FFF2-40B4-BE49-F238E27FC236}">
                <a16:creationId xmlns:a16="http://schemas.microsoft.com/office/drawing/2014/main" id="{FB751D79-7CD1-137B-1EA1-F49B938987DA}"/>
              </a:ext>
            </a:extLst>
          </p:cNvPr>
          <p:cNvSpPr txBox="1"/>
          <p:nvPr/>
        </p:nvSpPr>
        <p:spPr>
          <a:xfrm>
            <a:off x="2851258" y="3640873"/>
            <a:ext cx="276038" cy="369332"/>
          </a:xfrm>
          <a:prstGeom prst="rect">
            <a:avLst/>
          </a:prstGeom>
          <a:noFill/>
        </p:spPr>
        <p:txBody>
          <a:bodyPr wrap="none" rtlCol="0">
            <a:spAutoFit/>
          </a:bodyPr>
          <a:lstStyle/>
          <a:p>
            <a:r>
              <a:rPr lang="en-US" dirty="0"/>
              <a:t>1</a:t>
            </a:r>
          </a:p>
        </p:txBody>
      </p:sp>
      <p:sp>
        <p:nvSpPr>
          <p:cNvPr id="10" name="TextBox 9">
            <a:extLst>
              <a:ext uri="{FF2B5EF4-FFF2-40B4-BE49-F238E27FC236}">
                <a16:creationId xmlns:a16="http://schemas.microsoft.com/office/drawing/2014/main" id="{29972FDC-EE61-FC39-63F3-5EBE369F6E43}"/>
              </a:ext>
            </a:extLst>
          </p:cNvPr>
          <p:cNvSpPr txBox="1"/>
          <p:nvPr/>
        </p:nvSpPr>
        <p:spPr>
          <a:xfrm>
            <a:off x="1208747" y="4631387"/>
            <a:ext cx="276038" cy="369332"/>
          </a:xfrm>
          <a:prstGeom prst="rect">
            <a:avLst/>
          </a:prstGeom>
          <a:noFill/>
        </p:spPr>
        <p:txBody>
          <a:bodyPr wrap="none" rtlCol="0">
            <a:spAutoFit/>
          </a:bodyPr>
          <a:lstStyle/>
          <a:p>
            <a:r>
              <a:rPr lang="en-US" dirty="0"/>
              <a:t>1</a:t>
            </a:r>
          </a:p>
        </p:txBody>
      </p:sp>
      <p:sp>
        <p:nvSpPr>
          <p:cNvPr id="11" name="TextBox 10">
            <a:extLst>
              <a:ext uri="{FF2B5EF4-FFF2-40B4-BE49-F238E27FC236}">
                <a16:creationId xmlns:a16="http://schemas.microsoft.com/office/drawing/2014/main" id="{A9FA7249-9C43-C60A-6B15-F03E9D5EBC96}"/>
              </a:ext>
            </a:extLst>
          </p:cNvPr>
          <p:cNvSpPr txBox="1"/>
          <p:nvPr/>
        </p:nvSpPr>
        <p:spPr>
          <a:xfrm>
            <a:off x="2399896" y="3111190"/>
            <a:ext cx="352982" cy="369332"/>
          </a:xfrm>
          <a:prstGeom prst="rect">
            <a:avLst/>
          </a:prstGeom>
          <a:noFill/>
        </p:spPr>
        <p:txBody>
          <a:bodyPr wrap="none" rtlCol="0">
            <a:spAutoFit/>
          </a:bodyPr>
          <a:lstStyle/>
          <a:p>
            <a:r>
              <a:rPr lang="en-US" b="1" dirty="0"/>
              <a:t>X</a:t>
            </a:r>
          </a:p>
        </p:txBody>
      </p:sp>
      <p:sp>
        <p:nvSpPr>
          <p:cNvPr id="12" name="TextBox 11">
            <a:extLst>
              <a:ext uri="{FF2B5EF4-FFF2-40B4-BE49-F238E27FC236}">
                <a16:creationId xmlns:a16="http://schemas.microsoft.com/office/drawing/2014/main" id="{AE733E41-3106-E7A8-3C71-BC0A3E6060DE}"/>
              </a:ext>
            </a:extLst>
          </p:cNvPr>
          <p:cNvSpPr txBox="1"/>
          <p:nvPr/>
        </p:nvSpPr>
        <p:spPr>
          <a:xfrm>
            <a:off x="612648" y="4386060"/>
            <a:ext cx="346570" cy="369332"/>
          </a:xfrm>
          <a:prstGeom prst="rect">
            <a:avLst/>
          </a:prstGeom>
          <a:noFill/>
        </p:spPr>
        <p:txBody>
          <a:bodyPr wrap="none" rtlCol="0">
            <a:spAutoFit/>
          </a:bodyPr>
          <a:lstStyle/>
          <a:p>
            <a:r>
              <a:rPr lang="en-US" b="1" dirty="0"/>
              <a:t>Y</a:t>
            </a:r>
          </a:p>
        </p:txBody>
      </p:sp>
      <p:sp>
        <p:nvSpPr>
          <p:cNvPr id="16" name="TextBox 15">
            <a:extLst>
              <a:ext uri="{FF2B5EF4-FFF2-40B4-BE49-F238E27FC236}">
                <a16:creationId xmlns:a16="http://schemas.microsoft.com/office/drawing/2014/main" id="{87532739-39FA-82EB-11BB-81E096DFA868}"/>
              </a:ext>
            </a:extLst>
          </p:cNvPr>
          <p:cNvSpPr txBox="1"/>
          <p:nvPr/>
        </p:nvSpPr>
        <p:spPr>
          <a:xfrm>
            <a:off x="4774579" y="2074127"/>
            <a:ext cx="6857583" cy="3539430"/>
          </a:xfrm>
          <a:prstGeom prst="rect">
            <a:avLst/>
          </a:prstGeom>
          <a:noFill/>
        </p:spPr>
        <p:txBody>
          <a:bodyPr wrap="none" rtlCol="0">
            <a:spAutoFit/>
          </a:bodyPr>
          <a:lstStyle/>
          <a:p>
            <a:r>
              <a:rPr lang="en-US" sz="2800" dirty="0"/>
              <a:t>Create groups of 1s:</a:t>
            </a:r>
          </a:p>
          <a:p>
            <a:pPr marL="342900" indent="-342900">
              <a:buFont typeface="Arial" panose="020B0604020202020204" pitchFamily="34" charset="0"/>
              <a:buChar char="•"/>
            </a:pPr>
            <a:r>
              <a:rPr lang="en-US" sz="2800" dirty="0"/>
              <a:t>Only contain 1s</a:t>
            </a:r>
          </a:p>
          <a:p>
            <a:pPr marL="342900" indent="-342900">
              <a:buFont typeface="Arial" panose="020B0604020202020204" pitchFamily="34" charset="0"/>
              <a:buChar char="•"/>
            </a:pPr>
            <a:r>
              <a:rPr lang="en-US" sz="2800" dirty="0"/>
              <a:t>Must be a square or rectangle</a:t>
            </a:r>
          </a:p>
          <a:p>
            <a:pPr marL="342900" indent="-342900">
              <a:buFont typeface="Arial" panose="020B0604020202020204" pitchFamily="34" charset="0"/>
              <a:buChar char="•"/>
            </a:pPr>
            <a:r>
              <a:rPr lang="en-US" sz="2800" dirty="0"/>
              <a:t>Area must be a power of 2</a:t>
            </a:r>
          </a:p>
          <a:p>
            <a:pPr marL="342900" indent="-342900">
              <a:buFont typeface="Arial" panose="020B0604020202020204" pitchFamily="34" charset="0"/>
              <a:buChar char="•"/>
            </a:pPr>
            <a:r>
              <a:rPr lang="en-US" sz="2800" dirty="0"/>
              <a:t>Groups should be as large as possible</a:t>
            </a:r>
          </a:p>
          <a:p>
            <a:pPr marL="342900" indent="-342900">
              <a:buFont typeface="Arial" panose="020B0604020202020204" pitchFamily="34" charset="0"/>
              <a:buChar char="•"/>
            </a:pPr>
            <a:r>
              <a:rPr lang="en-US" sz="2800" dirty="0"/>
              <a:t>Groups can overlap</a:t>
            </a:r>
          </a:p>
          <a:p>
            <a:pPr marL="342900" indent="-342900">
              <a:buFont typeface="Arial" panose="020B0604020202020204" pitchFamily="34" charset="0"/>
              <a:buChar char="•"/>
            </a:pPr>
            <a:r>
              <a:rPr lang="en-US" sz="2800" dirty="0"/>
              <a:t>Groups can wrap around</a:t>
            </a:r>
          </a:p>
          <a:p>
            <a:pPr marL="342900" indent="-342900">
              <a:buFont typeface="Arial" panose="020B0604020202020204" pitchFamily="34" charset="0"/>
              <a:buChar char="•"/>
            </a:pPr>
            <a:r>
              <a:rPr lang="en-US" sz="2800" dirty="0"/>
              <a:t>All 1s must be covered</a:t>
            </a:r>
          </a:p>
        </p:txBody>
      </p:sp>
    </p:spTree>
    <p:extLst>
      <p:ext uri="{BB962C8B-B14F-4D97-AF65-F5344CB8AC3E}">
        <p14:creationId xmlns:p14="http://schemas.microsoft.com/office/powerpoint/2010/main" val="29363183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89975-7193-47B4-748B-C3D7077267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BDEC05-4F14-3222-A80E-87B5B5875D7E}"/>
              </a:ext>
            </a:extLst>
          </p:cNvPr>
          <p:cNvSpPr>
            <a:spLocks noGrp="1"/>
          </p:cNvSpPr>
          <p:nvPr>
            <p:ph type="title"/>
          </p:nvPr>
        </p:nvSpPr>
        <p:spPr/>
        <p:txBody>
          <a:bodyPr/>
          <a:lstStyle/>
          <a:p>
            <a:r>
              <a:rPr lang="en-US" dirty="0"/>
              <a:t>Karnaugh Maps (aka, K-maps)</a:t>
            </a:r>
          </a:p>
        </p:txBody>
      </p:sp>
      <p:sp>
        <p:nvSpPr>
          <p:cNvPr id="4" name="Slide Number Placeholder 3">
            <a:extLst>
              <a:ext uri="{FF2B5EF4-FFF2-40B4-BE49-F238E27FC236}">
                <a16:creationId xmlns:a16="http://schemas.microsoft.com/office/drawing/2014/main" id="{82C11595-45EC-AE77-C792-D07AA59E02E1}"/>
              </a:ext>
            </a:extLst>
          </p:cNvPr>
          <p:cNvSpPr>
            <a:spLocks noGrp="1"/>
          </p:cNvSpPr>
          <p:nvPr>
            <p:ph type="sldNum" sz="quarter" idx="12"/>
          </p:nvPr>
        </p:nvSpPr>
        <p:spPr/>
        <p:txBody>
          <a:bodyPr/>
          <a:lstStyle/>
          <a:p>
            <a:fld id="{CC057153-B650-4DEB-B370-79DDCFDCE934}" type="slidenum">
              <a:rPr lang="en-US" smtClean="0"/>
              <a:t>67</a:t>
            </a:fld>
            <a:endParaRPr lang="en-US"/>
          </a:p>
        </p:txBody>
      </p:sp>
      <p:graphicFrame>
        <p:nvGraphicFramePr>
          <p:cNvPr id="6" name="Table 5">
            <a:extLst>
              <a:ext uri="{FF2B5EF4-FFF2-40B4-BE49-F238E27FC236}">
                <a16:creationId xmlns:a16="http://schemas.microsoft.com/office/drawing/2014/main" id="{54E31AA3-BD95-EF5C-8C0A-6762DAACE15E}"/>
              </a:ext>
            </a:extLst>
          </p:cNvPr>
          <p:cNvGraphicFramePr>
            <a:graphicFrameLocks noGrp="1"/>
          </p:cNvGraphicFramePr>
          <p:nvPr/>
        </p:nvGraphicFramePr>
        <p:xfrm>
          <a:off x="1714716" y="4112413"/>
          <a:ext cx="1714810" cy="961232"/>
        </p:xfrm>
        <a:graphic>
          <a:graphicData uri="http://schemas.openxmlformats.org/drawingml/2006/table">
            <a:tbl>
              <a:tblPr firstRow="1" bandRow="1">
                <a:tableStyleId>{073A0DAA-6AF3-43AB-8588-CEC1D06C72B9}</a:tableStyleId>
              </a:tblPr>
              <a:tblGrid>
                <a:gridCol w="857405">
                  <a:extLst>
                    <a:ext uri="{9D8B030D-6E8A-4147-A177-3AD203B41FA5}">
                      <a16:colId xmlns:a16="http://schemas.microsoft.com/office/drawing/2014/main" val="2377020813"/>
                    </a:ext>
                  </a:extLst>
                </a:gridCol>
                <a:gridCol w="857405">
                  <a:extLst>
                    <a:ext uri="{9D8B030D-6E8A-4147-A177-3AD203B41FA5}">
                      <a16:colId xmlns:a16="http://schemas.microsoft.com/office/drawing/2014/main" val="2313687815"/>
                    </a:ext>
                  </a:extLst>
                </a:gridCol>
              </a:tblGrid>
              <a:tr h="480616">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897277"/>
                  </a:ext>
                </a:extLst>
              </a:tr>
              <a:tr h="480616">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2462273"/>
                  </a:ext>
                </a:extLst>
              </a:tr>
            </a:tbl>
          </a:graphicData>
        </a:graphic>
      </p:graphicFrame>
      <p:sp>
        <p:nvSpPr>
          <p:cNvPr id="7" name="TextBox 6">
            <a:extLst>
              <a:ext uri="{FF2B5EF4-FFF2-40B4-BE49-F238E27FC236}">
                <a16:creationId xmlns:a16="http://schemas.microsoft.com/office/drawing/2014/main" id="{F173E010-EA1F-9B6B-518B-867BA93F5362}"/>
              </a:ext>
            </a:extLst>
          </p:cNvPr>
          <p:cNvSpPr txBox="1"/>
          <p:nvPr/>
        </p:nvSpPr>
        <p:spPr>
          <a:xfrm>
            <a:off x="1195561" y="4125952"/>
            <a:ext cx="338554" cy="369332"/>
          </a:xfrm>
          <a:prstGeom prst="rect">
            <a:avLst/>
          </a:prstGeom>
          <a:noFill/>
        </p:spPr>
        <p:txBody>
          <a:bodyPr wrap="none" rtlCol="0">
            <a:spAutoFit/>
          </a:bodyPr>
          <a:lstStyle/>
          <a:p>
            <a:r>
              <a:rPr lang="en-US" dirty="0"/>
              <a:t>0</a:t>
            </a:r>
          </a:p>
        </p:txBody>
      </p:sp>
      <p:sp>
        <p:nvSpPr>
          <p:cNvPr id="8" name="TextBox 7">
            <a:extLst>
              <a:ext uri="{FF2B5EF4-FFF2-40B4-BE49-F238E27FC236}">
                <a16:creationId xmlns:a16="http://schemas.microsoft.com/office/drawing/2014/main" id="{2A1FBB50-18D9-8F78-E3FF-DF09D1CB5CA8}"/>
              </a:ext>
            </a:extLst>
          </p:cNvPr>
          <p:cNvSpPr txBox="1"/>
          <p:nvPr/>
        </p:nvSpPr>
        <p:spPr>
          <a:xfrm>
            <a:off x="1938976" y="3640873"/>
            <a:ext cx="338554" cy="369332"/>
          </a:xfrm>
          <a:prstGeom prst="rect">
            <a:avLst/>
          </a:prstGeom>
          <a:noFill/>
        </p:spPr>
        <p:txBody>
          <a:bodyPr wrap="none" rtlCol="0">
            <a:spAutoFit/>
          </a:bodyPr>
          <a:lstStyle/>
          <a:p>
            <a:r>
              <a:rPr lang="en-US" dirty="0"/>
              <a:t>0</a:t>
            </a:r>
          </a:p>
        </p:txBody>
      </p:sp>
      <p:sp>
        <p:nvSpPr>
          <p:cNvPr id="9" name="TextBox 8">
            <a:extLst>
              <a:ext uri="{FF2B5EF4-FFF2-40B4-BE49-F238E27FC236}">
                <a16:creationId xmlns:a16="http://schemas.microsoft.com/office/drawing/2014/main" id="{7A4637E8-5E49-2C4A-7602-98D51D27465F}"/>
              </a:ext>
            </a:extLst>
          </p:cNvPr>
          <p:cNvSpPr txBox="1"/>
          <p:nvPr/>
        </p:nvSpPr>
        <p:spPr>
          <a:xfrm>
            <a:off x="2851258" y="3640873"/>
            <a:ext cx="276038" cy="369332"/>
          </a:xfrm>
          <a:prstGeom prst="rect">
            <a:avLst/>
          </a:prstGeom>
          <a:noFill/>
        </p:spPr>
        <p:txBody>
          <a:bodyPr wrap="none" rtlCol="0">
            <a:spAutoFit/>
          </a:bodyPr>
          <a:lstStyle/>
          <a:p>
            <a:r>
              <a:rPr lang="en-US" dirty="0"/>
              <a:t>1</a:t>
            </a:r>
          </a:p>
        </p:txBody>
      </p:sp>
      <p:sp>
        <p:nvSpPr>
          <p:cNvPr id="10" name="TextBox 9">
            <a:extLst>
              <a:ext uri="{FF2B5EF4-FFF2-40B4-BE49-F238E27FC236}">
                <a16:creationId xmlns:a16="http://schemas.microsoft.com/office/drawing/2014/main" id="{6DBC454A-9F05-2EBF-07F6-628003ED55D6}"/>
              </a:ext>
            </a:extLst>
          </p:cNvPr>
          <p:cNvSpPr txBox="1"/>
          <p:nvPr/>
        </p:nvSpPr>
        <p:spPr>
          <a:xfrm>
            <a:off x="1208747" y="4631387"/>
            <a:ext cx="276038" cy="369332"/>
          </a:xfrm>
          <a:prstGeom prst="rect">
            <a:avLst/>
          </a:prstGeom>
          <a:noFill/>
        </p:spPr>
        <p:txBody>
          <a:bodyPr wrap="none" rtlCol="0">
            <a:spAutoFit/>
          </a:bodyPr>
          <a:lstStyle/>
          <a:p>
            <a:r>
              <a:rPr lang="en-US" dirty="0"/>
              <a:t>1</a:t>
            </a:r>
          </a:p>
        </p:txBody>
      </p:sp>
      <p:sp>
        <p:nvSpPr>
          <p:cNvPr id="11" name="TextBox 10">
            <a:extLst>
              <a:ext uri="{FF2B5EF4-FFF2-40B4-BE49-F238E27FC236}">
                <a16:creationId xmlns:a16="http://schemas.microsoft.com/office/drawing/2014/main" id="{CDFE51A2-135C-4419-B7E1-86568E5FFE49}"/>
              </a:ext>
            </a:extLst>
          </p:cNvPr>
          <p:cNvSpPr txBox="1"/>
          <p:nvPr/>
        </p:nvSpPr>
        <p:spPr>
          <a:xfrm>
            <a:off x="2399896" y="3111190"/>
            <a:ext cx="352982" cy="369332"/>
          </a:xfrm>
          <a:prstGeom prst="rect">
            <a:avLst/>
          </a:prstGeom>
          <a:noFill/>
        </p:spPr>
        <p:txBody>
          <a:bodyPr wrap="none" rtlCol="0">
            <a:spAutoFit/>
          </a:bodyPr>
          <a:lstStyle/>
          <a:p>
            <a:r>
              <a:rPr lang="en-US" b="1" dirty="0"/>
              <a:t>X</a:t>
            </a:r>
          </a:p>
        </p:txBody>
      </p:sp>
      <p:sp>
        <p:nvSpPr>
          <p:cNvPr id="12" name="TextBox 11">
            <a:extLst>
              <a:ext uri="{FF2B5EF4-FFF2-40B4-BE49-F238E27FC236}">
                <a16:creationId xmlns:a16="http://schemas.microsoft.com/office/drawing/2014/main" id="{EECE9862-5851-F2CF-A7DF-4774959F7C58}"/>
              </a:ext>
            </a:extLst>
          </p:cNvPr>
          <p:cNvSpPr txBox="1"/>
          <p:nvPr/>
        </p:nvSpPr>
        <p:spPr>
          <a:xfrm>
            <a:off x="612648" y="4386060"/>
            <a:ext cx="346570" cy="369332"/>
          </a:xfrm>
          <a:prstGeom prst="rect">
            <a:avLst/>
          </a:prstGeom>
          <a:noFill/>
        </p:spPr>
        <p:txBody>
          <a:bodyPr wrap="none" rtlCol="0">
            <a:spAutoFit/>
          </a:bodyPr>
          <a:lstStyle/>
          <a:p>
            <a:r>
              <a:rPr lang="en-US" b="1" dirty="0"/>
              <a:t>Y</a:t>
            </a:r>
          </a:p>
        </p:txBody>
      </p:sp>
      <p:sp>
        <p:nvSpPr>
          <p:cNvPr id="16" name="TextBox 15">
            <a:extLst>
              <a:ext uri="{FF2B5EF4-FFF2-40B4-BE49-F238E27FC236}">
                <a16:creationId xmlns:a16="http://schemas.microsoft.com/office/drawing/2014/main" id="{E77B5203-5755-02A6-74AE-626A61578978}"/>
              </a:ext>
            </a:extLst>
          </p:cNvPr>
          <p:cNvSpPr txBox="1"/>
          <p:nvPr/>
        </p:nvSpPr>
        <p:spPr>
          <a:xfrm>
            <a:off x="4774579" y="2074127"/>
            <a:ext cx="6857583" cy="3539430"/>
          </a:xfrm>
          <a:prstGeom prst="rect">
            <a:avLst/>
          </a:prstGeom>
          <a:noFill/>
        </p:spPr>
        <p:txBody>
          <a:bodyPr wrap="none" rtlCol="0">
            <a:spAutoFit/>
          </a:bodyPr>
          <a:lstStyle/>
          <a:p>
            <a:r>
              <a:rPr lang="en-US" sz="2800" dirty="0"/>
              <a:t>Create groups of 1s:</a:t>
            </a:r>
          </a:p>
          <a:p>
            <a:pPr marL="342900" indent="-342900">
              <a:buFont typeface="Arial" panose="020B0604020202020204" pitchFamily="34" charset="0"/>
              <a:buChar char="•"/>
            </a:pPr>
            <a:r>
              <a:rPr lang="en-US" sz="2800" dirty="0"/>
              <a:t>Only contain 1s</a:t>
            </a:r>
          </a:p>
          <a:p>
            <a:pPr marL="342900" indent="-342900">
              <a:buFont typeface="Arial" panose="020B0604020202020204" pitchFamily="34" charset="0"/>
              <a:buChar char="•"/>
            </a:pPr>
            <a:r>
              <a:rPr lang="en-US" sz="2800" dirty="0"/>
              <a:t>Must be a square or rectangle</a:t>
            </a:r>
          </a:p>
          <a:p>
            <a:pPr marL="342900" indent="-342900">
              <a:buFont typeface="Arial" panose="020B0604020202020204" pitchFamily="34" charset="0"/>
              <a:buChar char="•"/>
            </a:pPr>
            <a:r>
              <a:rPr lang="en-US" sz="2800" dirty="0"/>
              <a:t>Area must be a power of 2</a:t>
            </a:r>
          </a:p>
          <a:p>
            <a:pPr marL="342900" indent="-342900">
              <a:buFont typeface="Arial" panose="020B0604020202020204" pitchFamily="34" charset="0"/>
              <a:buChar char="•"/>
            </a:pPr>
            <a:r>
              <a:rPr lang="en-US" sz="2800" dirty="0"/>
              <a:t>Groups should be as large as possible</a:t>
            </a:r>
          </a:p>
          <a:p>
            <a:pPr marL="342900" indent="-342900">
              <a:buFont typeface="Arial" panose="020B0604020202020204" pitchFamily="34" charset="0"/>
              <a:buChar char="•"/>
            </a:pPr>
            <a:r>
              <a:rPr lang="en-US" sz="2800" dirty="0"/>
              <a:t>Groups can overlap</a:t>
            </a:r>
          </a:p>
          <a:p>
            <a:pPr marL="342900" indent="-342900">
              <a:buFont typeface="Arial" panose="020B0604020202020204" pitchFamily="34" charset="0"/>
              <a:buChar char="•"/>
            </a:pPr>
            <a:r>
              <a:rPr lang="en-US" sz="2800" dirty="0"/>
              <a:t>Groups can wrap around</a:t>
            </a:r>
          </a:p>
          <a:p>
            <a:pPr marL="342900" indent="-342900">
              <a:buFont typeface="Arial" panose="020B0604020202020204" pitchFamily="34" charset="0"/>
              <a:buChar char="•"/>
            </a:pPr>
            <a:r>
              <a:rPr lang="en-US" sz="2800" dirty="0"/>
              <a:t>All 1s must be covered</a:t>
            </a:r>
          </a:p>
        </p:txBody>
      </p:sp>
      <p:sp>
        <p:nvSpPr>
          <p:cNvPr id="3" name="Rounded Rectangle 2">
            <a:extLst>
              <a:ext uri="{FF2B5EF4-FFF2-40B4-BE49-F238E27FC236}">
                <a16:creationId xmlns:a16="http://schemas.microsoft.com/office/drawing/2014/main" id="{315F454E-7439-AE9B-514C-E2B053846D26}"/>
              </a:ext>
            </a:extLst>
          </p:cNvPr>
          <p:cNvSpPr/>
          <p:nvPr/>
        </p:nvSpPr>
        <p:spPr>
          <a:xfrm>
            <a:off x="1833446" y="4125952"/>
            <a:ext cx="1456164" cy="369332"/>
          </a:xfrm>
          <a:prstGeom prst="roundRect">
            <a:avLst/>
          </a:prstGeom>
          <a:solidFill>
            <a:schemeClr val="accent1">
              <a:alpha val="3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13765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1A9AD-84DC-9D64-76AF-08790F97A1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DEC594-A2EA-62D6-F3EE-B5BF9101B5E5}"/>
              </a:ext>
            </a:extLst>
          </p:cNvPr>
          <p:cNvSpPr>
            <a:spLocks noGrp="1"/>
          </p:cNvSpPr>
          <p:nvPr>
            <p:ph type="title"/>
          </p:nvPr>
        </p:nvSpPr>
        <p:spPr/>
        <p:txBody>
          <a:bodyPr/>
          <a:lstStyle/>
          <a:p>
            <a:r>
              <a:rPr lang="en-US" dirty="0"/>
              <a:t>Karnaugh Maps (aka, K-maps)</a:t>
            </a:r>
          </a:p>
        </p:txBody>
      </p:sp>
      <p:sp>
        <p:nvSpPr>
          <p:cNvPr id="4" name="Slide Number Placeholder 3">
            <a:extLst>
              <a:ext uri="{FF2B5EF4-FFF2-40B4-BE49-F238E27FC236}">
                <a16:creationId xmlns:a16="http://schemas.microsoft.com/office/drawing/2014/main" id="{6194AF35-18CE-B26A-D6DC-7074328E777A}"/>
              </a:ext>
            </a:extLst>
          </p:cNvPr>
          <p:cNvSpPr>
            <a:spLocks noGrp="1"/>
          </p:cNvSpPr>
          <p:nvPr>
            <p:ph type="sldNum" sz="quarter" idx="12"/>
          </p:nvPr>
        </p:nvSpPr>
        <p:spPr/>
        <p:txBody>
          <a:bodyPr/>
          <a:lstStyle/>
          <a:p>
            <a:fld id="{CC057153-B650-4DEB-B370-79DDCFDCE934}" type="slidenum">
              <a:rPr lang="en-US" smtClean="0"/>
              <a:t>68</a:t>
            </a:fld>
            <a:endParaRPr lang="en-US"/>
          </a:p>
        </p:txBody>
      </p:sp>
      <p:graphicFrame>
        <p:nvGraphicFramePr>
          <p:cNvPr id="6" name="Table 5">
            <a:extLst>
              <a:ext uri="{FF2B5EF4-FFF2-40B4-BE49-F238E27FC236}">
                <a16:creationId xmlns:a16="http://schemas.microsoft.com/office/drawing/2014/main" id="{6819EBDE-AB8C-2DF0-5DFF-3FE22EC23BC3}"/>
              </a:ext>
            </a:extLst>
          </p:cNvPr>
          <p:cNvGraphicFramePr>
            <a:graphicFrameLocks noGrp="1"/>
          </p:cNvGraphicFramePr>
          <p:nvPr>
            <p:extLst>
              <p:ext uri="{D42A27DB-BD31-4B8C-83A1-F6EECF244321}">
                <p14:modId xmlns:p14="http://schemas.microsoft.com/office/powerpoint/2010/main" val="1576323158"/>
              </p:ext>
            </p:extLst>
          </p:nvPr>
        </p:nvGraphicFramePr>
        <p:xfrm>
          <a:off x="1714716" y="4112413"/>
          <a:ext cx="1714810" cy="961232"/>
        </p:xfrm>
        <a:graphic>
          <a:graphicData uri="http://schemas.openxmlformats.org/drawingml/2006/table">
            <a:tbl>
              <a:tblPr firstRow="1" bandRow="1">
                <a:tableStyleId>{073A0DAA-6AF3-43AB-8588-CEC1D06C72B9}</a:tableStyleId>
              </a:tblPr>
              <a:tblGrid>
                <a:gridCol w="857405">
                  <a:extLst>
                    <a:ext uri="{9D8B030D-6E8A-4147-A177-3AD203B41FA5}">
                      <a16:colId xmlns:a16="http://schemas.microsoft.com/office/drawing/2014/main" val="2377020813"/>
                    </a:ext>
                  </a:extLst>
                </a:gridCol>
                <a:gridCol w="857405">
                  <a:extLst>
                    <a:ext uri="{9D8B030D-6E8A-4147-A177-3AD203B41FA5}">
                      <a16:colId xmlns:a16="http://schemas.microsoft.com/office/drawing/2014/main" val="2313687815"/>
                    </a:ext>
                  </a:extLst>
                </a:gridCol>
              </a:tblGrid>
              <a:tr h="480616">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897277"/>
                  </a:ext>
                </a:extLst>
              </a:tr>
              <a:tr h="480616">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2462273"/>
                  </a:ext>
                </a:extLst>
              </a:tr>
            </a:tbl>
          </a:graphicData>
        </a:graphic>
      </p:graphicFrame>
      <p:sp>
        <p:nvSpPr>
          <p:cNvPr id="7" name="TextBox 6">
            <a:extLst>
              <a:ext uri="{FF2B5EF4-FFF2-40B4-BE49-F238E27FC236}">
                <a16:creationId xmlns:a16="http://schemas.microsoft.com/office/drawing/2014/main" id="{378C9CCF-36CD-EFFA-D6CE-7B2BDC3D65A0}"/>
              </a:ext>
            </a:extLst>
          </p:cNvPr>
          <p:cNvSpPr txBox="1"/>
          <p:nvPr/>
        </p:nvSpPr>
        <p:spPr>
          <a:xfrm>
            <a:off x="1195561" y="4125952"/>
            <a:ext cx="338554" cy="369332"/>
          </a:xfrm>
          <a:prstGeom prst="rect">
            <a:avLst/>
          </a:prstGeom>
          <a:noFill/>
        </p:spPr>
        <p:txBody>
          <a:bodyPr wrap="none" rtlCol="0">
            <a:spAutoFit/>
          </a:bodyPr>
          <a:lstStyle/>
          <a:p>
            <a:r>
              <a:rPr lang="en-US" dirty="0"/>
              <a:t>0</a:t>
            </a:r>
          </a:p>
        </p:txBody>
      </p:sp>
      <p:sp>
        <p:nvSpPr>
          <p:cNvPr id="8" name="TextBox 7">
            <a:extLst>
              <a:ext uri="{FF2B5EF4-FFF2-40B4-BE49-F238E27FC236}">
                <a16:creationId xmlns:a16="http://schemas.microsoft.com/office/drawing/2014/main" id="{C082083D-A0BB-2437-E1B6-B6713978E149}"/>
              </a:ext>
            </a:extLst>
          </p:cNvPr>
          <p:cNvSpPr txBox="1"/>
          <p:nvPr/>
        </p:nvSpPr>
        <p:spPr>
          <a:xfrm>
            <a:off x="1938976" y="3640873"/>
            <a:ext cx="338554" cy="369332"/>
          </a:xfrm>
          <a:prstGeom prst="rect">
            <a:avLst/>
          </a:prstGeom>
          <a:noFill/>
        </p:spPr>
        <p:txBody>
          <a:bodyPr wrap="none" rtlCol="0">
            <a:spAutoFit/>
          </a:bodyPr>
          <a:lstStyle/>
          <a:p>
            <a:r>
              <a:rPr lang="en-US" dirty="0"/>
              <a:t>0</a:t>
            </a:r>
          </a:p>
        </p:txBody>
      </p:sp>
      <p:sp>
        <p:nvSpPr>
          <p:cNvPr id="9" name="TextBox 8">
            <a:extLst>
              <a:ext uri="{FF2B5EF4-FFF2-40B4-BE49-F238E27FC236}">
                <a16:creationId xmlns:a16="http://schemas.microsoft.com/office/drawing/2014/main" id="{42F26F6B-2128-1881-1EBB-C8A764051B21}"/>
              </a:ext>
            </a:extLst>
          </p:cNvPr>
          <p:cNvSpPr txBox="1"/>
          <p:nvPr/>
        </p:nvSpPr>
        <p:spPr>
          <a:xfrm>
            <a:off x="2851258" y="3640873"/>
            <a:ext cx="276038" cy="369332"/>
          </a:xfrm>
          <a:prstGeom prst="rect">
            <a:avLst/>
          </a:prstGeom>
          <a:noFill/>
        </p:spPr>
        <p:txBody>
          <a:bodyPr wrap="none" rtlCol="0">
            <a:spAutoFit/>
          </a:bodyPr>
          <a:lstStyle/>
          <a:p>
            <a:r>
              <a:rPr lang="en-US" dirty="0"/>
              <a:t>1</a:t>
            </a:r>
          </a:p>
        </p:txBody>
      </p:sp>
      <p:sp>
        <p:nvSpPr>
          <p:cNvPr id="10" name="TextBox 9">
            <a:extLst>
              <a:ext uri="{FF2B5EF4-FFF2-40B4-BE49-F238E27FC236}">
                <a16:creationId xmlns:a16="http://schemas.microsoft.com/office/drawing/2014/main" id="{C472BBD9-808B-F202-52B1-7750DBC95A86}"/>
              </a:ext>
            </a:extLst>
          </p:cNvPr>
          <p:cNvSpPr txBox="1"/>
          <p:nvPr/>
        </p:nvSpPr>
        <p:spPr>
          <a:xfrm>
            <a:off x="1208747" y="4631387"/>
            <a:ext cx="276038" cy="369332"/>
          </a:xfrm>
          <a:prstGeom prst="rect">
            <a:avLst/>
          </a:prstGeom>
          <a:noFill/>
        </p:spPr>
        <p:txBody>
          <a:bodyPr wrap="none" rtlCol="0">
            <a:spAutoFit/>
          </a:bodyPr>
          <a:lstStyle/>
          <a:p>
            <a:r>
              <a:rPr lang="en-US" dirty="0"/>
              <a:t>1</a:t>
            </a:r>
          </a:p>
        </p:txBody>
      </p:sp>
      <p:sp>
        <p:nvSpPr>
          <p:cNvPr id="11" name="TextBox 10">
            <a:extLst>
              <a:ext uri="{FF2B5EF4-FFF2-40B4-BE49-F238E27FC236}">
                <a16:creationId xmlns:a16="http://schemas.microsoft.com/office/drawing/2014/main" id="{CE263A99-2F09-A366-E849-092FCCD18EE8}"/>
              </a:ext>
            </a:extLst>
          </p:cNvPr>
          <p:cNvSpPr txBox="1"/>
          <p:nvPr/>
        </p:nvSpPr>
        <p:spPr>
          <a:xfrm>
            <a:off x="2399896" y="3111190"/>
            <a:ext cx="352982" cy="369332"/>
          </a:xfrm>
          <a:prstGeom prst="rect">
            <a:avLst/>
          </a:prstGeom>
          <a:noFill/>
        </p:spPr>
        <p:txBody>
          <a:bodyPr wrap="none" rtlCol="0">
            <a:spAutoFit/>
          </a:bodyPr>
          <a:lstStyle/>
          <a:p>
            <a:r>
              <a:rPr lang="en-US" b="1" dirty="0"/>
              <a:t>X</a:t>
            </a:r>
          </a:p>
        </p:txBody>
      </p:sp>
      <p:sp>
        <p:nvSpPr>
          <p:cNvPr id="12" name="TextBox 11">
            <a:extLst>
              <a:ext uri="{FF2B5EF4-FFF2-40B4-BE49-F238E27FC236}">
                <a16:creationId xmlns:a16="http://schemas.microsoft.com/office/drawing/2014/main" id="{B987E752-3E63-2C79-2947-0EAF7E27CB7D}"/>
              </a:ext>
            </a:extLst>
          </p:cNvPr>
          <p:cNvSpPr txBox="1"/>
          <p:nvPr/>
        </p:nvSpPr>
        <p:spPr>
          <a:xfrm>
            <a:off x="612648" y="4386060"/>
            <a:ext cx="346570" cy="369332"/>
          </a:xfrm>
          <a:prstGeom prst="rect">
            <a:avLst/>
          </a:prstGeom>
          <a:noFill/>
        </p:spPr>
        <p:txBody>
          <a:bodyPr wrap="none" rtlCol="0">
            <a:spAutoFit/>
          </a:bodyPr>
          <a:lstStyle/>
          <a:p>
            <a:r>
              <a:rPr lang="en-US" b="1" dirty="0"/>
              <a:t>Y</a:t>
            </a:r>
          </a:p>
        </p:txBody>
      </p:sp>
      <p:sp>
        <p:nvSpPr>
          <p:cNvPr id="16" name="TextBox 15">
            <a:extLst>
              <a:ext uri="{FF2B5EF4-FFF2-40B4-BE49-F238E27FC236}">
                <a16:creationId xmlns:a16="http://schemas.microsoft.com/office/drawing/2014/main" id="{93744DE6-3E6C-1C5A-F870-780B932A7B60}"/>
              </a:ext>
            </a:extLst>
          </p:cNvPr>
          <p:cNvSpPr txBox="1"/>
          <p:nvPr/>
        </p:nvSpPr>
        <p:spPr>
          <a:xfrm>
            <a:off x="4774579" y="2074127"/>
            <a:ext cx="6857583" cy="3539430"/>
          </a:xfrm>
          <a:prstGeom prst="rect">
            <a:avLst/>
          </a:prstGeom>
          <a:noFill/>
        </p:spPr>
        <p:txBody>
          <a:bodyPr wrap="none" rtlCol="0">
            <a:spAutoFit/>
          </a:bodyPr>
          <a:lstStyle/>
          <a:p>
            <a:r>
              <a:rPr lang="en-US" sz="2800" dirty="0"/>
              <a:t>Create groups of 1s:</a:t>
            </a:r>
          </a:p>
          <a:p>
            <a:pPr marL="342900" indent="-342900">
              <a:buFont typeface="Arial" panose="020B0604020202020204" pitchFamily="34" charset="0"/>
              <a:buChar char="•"/>
            </a:pPr>
            <a:r>
              <a:rPr lang="en-US" sz="2800" dirty="0"/>
              <a:t>Only contain 1s</a:t>
            </a:r>
          </a:p>
          <a:p>
            <a:pPr marL="342900" indent="-342900">
              <a:buFont typeface="Arial" panose="020B0604020202020204" pitchFamily="34" charset="0"/>
              <a:buChar char="•"/>
            </a:pPr>
            <a:r>
              <a:rPr lang="en-US" sz="2800" dirty="0"/>
              <a:t>Must be a square or rectangle</a:t>
            </a:r>
          </a:p>
          <a:p>
            <a:pPr marL="342900" indent="-342900">
              <a:buFont typeface="Arial" panose="020B0604020202020204" pitchFamily="34" charset="0"/>
              <a:buChar char="•"/>
            </a:pPr>
            <a:r>
              <a:rPr lang="en-US" sz="2800" dirty="0"/>
              <a:t>Area must be a power of 2</a:t>
            </a:r>
          </a:p>
          <a:p>
            <a:pPr marL="342900" indent="-342900">
              <a:buFont typeface="Arial" panose="020B0604020202020204" pitchFamily="34" charset="0"/>
              <a:buChar char="•"/>
            </a:pPr>
            <a:r>
              <a:rPr lang="en-US" sz="2800" dirty="0"/>
              <a:t>Groups should be as large as possible</a:t>
            </a:r>
          </a:p>
          <a:p>
            <a:pPr marL="342900" indent="-342900">
              <a:buFont typeface="Arial" panose="020B0604020202020204" pitchFamily="34" charset="0"/>
              <a:buChar char="•"/>
            </a:pPr>
            <a:r>
              <a:rPr lang="en-US" sz="2800" dirty="0"/>
              <a:t>Groups can overlap</a:t>
            </a:r>
          </a:p>
          <a:p>
            <a:pPr marL="342900" indent="-342900">
              <a:buFont typeface="Arial" panose="020B0604020202020204" pitchFamily="34" charset="0"/>
              <a:buChar char="•"/>
            </a:pPr>
            <a:r>
              <a:rPr lang="en-US" sz="2800" dirty="0"/>
              <a:t>Groups can wrap around</a:t>
            </a:r>
          </a:p>
          <a:p>
            <a:pPr marL="342900" indent="-342900">
              <a:buFont typeface="Arial" panose="020B0604020202020204" pitchFamily="34" charset="0"/>
              <a:buChar char="•"/>
            </a:pPr>
            <a:r>
              <a:rPr lang="en-US" sz="2800" dirty="0"/>
              <a:t>All 1s must be covered</a:t>
            </a:r>
          </a:p>
        </p:txBody>
      </p:sp>
    </p:spTree>
    <p:extLst>
      <p:ext uri="{BB962C8B-B14F-4D97-AF65-F5344CB8AC3E}">
        <p14:creationId xmlns:p14="http://schemas.microsoft.com/office/powerpoint/2010/main" val="8036215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BCBCB-43ED-82E2-0C71-075CCF9595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8E3BCB-680D-1BE2-3194-0CFD0BA8A28B}"/>
              </a:ext>
            </a:extLst>
          </p:cNvPr>
          <p:cNvSpPr>
            <a:spLocks noGrp="1"/>
          </p:cNvSpPr>
          <p:nvPr>
            <p:ph type="title"/>
          </p:nvPr>
        </p:nvSpPr>
        <p:spPr/>
        <p:txBody>
          <a:bodyPr/>
          <a:lstStyle/>
          <a:p>
            <a:r>
              <a:rPr lang="en-US" dirty="0"/>
              <a:t>Karnaugh Maps (aka, K-maps)</a:t>
            </a:r>
          </a:p>
        </p:txBody>
      </p:sp>
      <p:sp>
        <p:nvSpPr>
          <p:cNvPr id="4" name="Slide Number Placeholder 3">
            <a:extLst>
              <a:ext uri="{FF2B5EF4-FFF2-40B4-BE49-F238E27FC236}">
                <a16:creationId xmlns:a16="http://schemas.microsoft.com/office/drawing/2014/main" id="{AE38B995-AD7E-06E6-F4ED-77390A96658A}"/>
              </a:ext>
            </a:extLst>
          </p:cNvPr>
          <p:cNvSpPr>
            <a:spLocks noGrp="1"/>
          </p:cNvSpPr>
          <p:nvPr>
            <p:ph type="sldNum" sz="quarter" idx="12"/>
          </p:nvPr>
        </p:nvSpPr>
        <p:spPr/>
        <p:txBody>
          <a:bodyPr/>
          <a:lstStyle/>
          <a:p>
            <a:fld id="{CC057153-B650-4DEB-B370-79DDCFDCE934}" type="slidenum">
              <a:rPr lang="en-US" smtClean="0"/>
              <a:t>69</a:t>
            </a:fld>
            <a:endParaRPr lang="en-US"/>
          </a:p>
        </p:txBody>
      </p:sp>
      <p:graphicFrame>
        <p:nvGraphicFramePr>
          <p:cNvPr id="6" name="Table 5">
            <a:extLst>
              <a:ext uri="{FF2B5EF4-FFF2-40B4-BE49-F238E27FC236}">
                <a16:creationId xmlns:a16="http://schemas.microsoft.com/office/drawing/2014/main" id="{CD4E207D-AE5C-2299-0562-421C5440713A}"/>
              </a:ext>
            </a:extLst>
          </p:cNvPr>
          <p:cNvGraphicFramePr>
            <a:graphicFrameLocks noGrp="1"/>
          </p:cNvGraphicFramePr>
          <p:nvPr>
            <p:extLst>
              <p:ext uri="{D42A27DB-BD31-4B8C-83A1-F6EECF244321}">
                <p14:modId xmlns:p14="http://schemas.microsoft.com/office/powerpoint/2010/main" val="4053758586"/>
              </p:ext>
            </p:extLst>
          </p:nvPr>
        </p:nvGraphicFramePr>
        <p:xfrm>
          <a:off x="1714716" y="4112413"/>
          <a:ext cx="1714810" cy="961232"/>
        </p:xfrm>
        <a:graphic>
          <a:graphicData uri="http://schemas.openxmlformats.org/drawingml/2006/table">
            <a:tbl>
              <a:tblPr firstRow="1" bandRow="1">
                <a:tableStyleId>{073A0DAA-6AF3-43AB-8588-CEC1D06C72B9}</a:tableStyleId>
              </a:tblPr>
              <a:tblGrid>
                <a:gridCol w="857405">
                  <a:extLst>
                    <a:ext uri="{9D8B030D-6E8A-4147-A177-3AD203B41FA5}">
                      <a16:colId xmlns:a16="http://schemas.microsoft.com/office/drawing/2014/main" val="2377020813"/>
                    </a:ext>
                  </a:extLst>
                </a:gridCol>
                <a:gridCol w="857405">
                  <a:extLst>
                    <a:ext uri="{9D8B030D-6E8A-4147-A177-3AD203B41FA5}">
                      <a16:colId xmlns:a16="http://schemas.microsoft.com/office/drawing/2014/main" val="2313687815"/>
                    </a:ext>
                  </a:extLst>
                </a:gridCol>
              </a:tblGrid>
              <a:tr h="480616">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897277"/>
                  </a:ext>
                </a:extLst>
              </a:tr>
              <a:tr h="480616">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2462273"/>
                  </a:ext>
                </a:extLst>
              </a:tr>
            </a:tbl>
          </a:graphicData>
        </a:graphic>
      </p:graphicFrame>
      <p:sp>
        <p:nvSpPr>
          <p:cNvPr id="7" name="TextBox 6">
            <a:extLst>
              <a:ext uri="{FF2B5EF4-FFF2-40B4-BE49-F238E27FC236}">
                <a16:creationId xmlns:a16="http://schemas.microsoft.com/office/drawing/2014/main" id="{577E593D-9FCF-6F04-7E4B-F3E124FD68BD}"/>
              </a:ext>
            </a:extLst>
          </p:cNvPr>
          <p:cNvSpPr txBox="1"/>
          <p:nvPr/>
        </p:nvSpPr>
        <p:spPr>
          <a:xfrm>
            <a:off x="1195561" y="4125952"/>
            <a:ext cx="338554" cy="369332"/>
          </a:xfrm>
          <a:prstGeom prst="rect">
            <a:avLst/>
          </a:prstGeom>
          <a:noFill/>
        </p:spPr>
        <p:txBody>
          <a:bodyPr wrap="none" rtlCol="0">
            <a:spAutoFit/>
          </a:bodyPr>
          <a:lstStyle/>
          <a:p>
            <a:r>
              <a:rPr lang="en-US" dirty="0"/>
              <a:t>0</a:t>
            </a:r>
          </a:p>
        </p:txBody>
      </p:sp>
      <p:sp>
        <p:nvSpPr>
          <p:cNvPr id="8" name="TextBox 7">
            <a:extLst>
              <a:ext uri="{FF2B5EF4-FFF2-40B4-BE49-F238E27FC236}">
                <a16:creationId xmlns:a16="http://schemas.microsoft.com/office/drawing/2014/main" id="{B477997F-FA7D-4148-2C75-1ECB7E331DFD}"/>
              </a:ext>
            </a:extLst>
          </p:cNvPr>
          <p:cNvSpPr txBox="1"/>
          <p:nvPr/>
        </p:nvSpPr>
        <p:spPr>
          <a:xfrm>
            <a:off x="1938976" y="3640873"/>
            <a:ext cx="338554" cy="369332"/>
          </a:xfrm>
          <a:prstGeom prst="rect">
            <a:avLst/>
          </a:prstGeom>
          <a:noFill/>
        </p:spPr>
        <p:txBody>
          <a:bodyPr wrap="none" rtlCol="0">
            <a:spAutoFit/>
          </a:bodyPr>
          <a:lstStyle/>
          <a:p>
            <a:r>
              <a:rPr lang="en-US" dirty="0"/>
              <a:t>0</a:t>
            </a:r>
          </a:p>
        </p:txBody>
      </p:sp>
      <p:sp>
        <p:nvSpPr>
          <p:cNvPr id="9" name="TextBox 8">
            <a:extLst>
              <a:ext uri="{FF2B5EF4-FFF2-40B4-BE49-F238E27FC236}">
                <a16:creationId xmlns:a16="http://schemas.microsoft.com/office/drawing/2014/main" id="{DD682764-0BB3-DA52-0F84-BA76A6CAEEA8}"/>
              </a:ext>
            </a:extLst>
          </p:cNvPr>
          <p:cNvSpPr txBox="1"/>
          <p:nvPr/>
        </p:nvSpPr>
        <p:spPr>
          <a:xfrm>
            <a:off x="2851258" y="3640873"/>
            <a:ext cx="276038" cy="369332"/>
          </a:xfrm>
          <a:prstGeom prst="rect">
            <a:avLst/>
          </a:prstGeom>
          <a:noFill/>
        </p:spPr>
        <p:txBody>
          <a:bodyPr wrap="none" rtlCol="0">
            <a:spAutoFit/>
          </a:bodyPr>
          <a:lstStyle/>
          <a:p>
            <a:r>
              <a:rPr lang="en-US" dirty="0"/>
              <a:t>1</a:t>
            </a:r>
          </a:p>
        </p:txBody>
      </p:sp>
      <p:sp>
        <p:nvSpPr>
          <p:cNvPr id="10" name="TextBox 9">
            <a:extLst>
              <a:ext uri="{FF2B5EF4-FFF2-40B4-BE49-F238E27FC236}">
                <a16:creationId xmlns:a16="http://schemas.microsoft.com/office/drawing/2014/main" id="{37F75E32-9F1F-7792-7481-B66DCB26D203}"/>
              </a:ext>
            </a:extLst>
          </p:cNvPr>
          <p:cNvSpPr txBox="1"/>
          <p:nvPr/>
        </p:nvSpPr>
        <p:spPr>
          <a:xfrm>
            <a:off x="1208747" y="4631387"/>
            <a:ext cx="276038" cy="369332"/>
          </a:xfrm>
          <a:prstGeom prst="rect">
            <a:avLst/>
          </a:prstGeom>
          <a:noFill/>
        </p:spPr>
        <p:txBody>
          <a:bodyPr wrap="none" rtlCol="0">
            <a:spAutoFit/>
          </a:bodyPr>
          <a:lstStyle/>
          <a:p>
            <a:r>
              <a:rPr lang="en-US" dirty="0"/>
              <a:t>1</a:t>
            </a:r>
          </a:p>
        </p:txBody>
      </p:sp>
      <p:sp>
        <p:nvSpPr>
          <p:cNvPr id="11" name="TextBox 10">
            <a:extLst>
              <a:ext uri="{FF2B5EF4-FFF2-40B4-BE49-F238E27FC236}">
                <a16:creationId xmlns:a16="http://schemas.microsoft.com/office/drawing/2014/main" id="{F1121882-5FB7-6E6E-BE89-E29A8F2776DE}"/>
              </a:ext>
            </a:extLst>
          </p:cNvPr>
          <p:cNvSpPr txBox="1"/>
          <p:nvPr/>
        </p:nvSpPr>
        <p:spPr>
          <a:xfrm>
            <a:off x="2399896" y="3111190"/>
            <a:ext cx="352982" cy="369332"/>
          </a:xfrm>
          <a:prstGeom prst="rect">
            <a:avLst/>
          </a:prstGeom>
          <a:noFill/>
        </p:spPr>
        <p:txBody>
          <a:bodyPr wrap="none" rtlCol="0">
            <a:spAutoFit/>
          </a:bodyPr>
          <a:lstStyle/>
          <a:p>
            <a:r>
              <a:rPr lang="en-US" b="1" dirty="0"/>
              <a:t>X</a:t>
            </a:r>
          </a:p>
        </p:txBody>
      </p:sp>
      <p:sp>
        <p:nvSpPr>
          <p:cNvPr id="12" name="TextBox 11">
            <a:extLst>
              <a:ext uri="{FF2B5EF4-FFF2-40B4-BE49-F238E27FC236}">
                <a16:creationId xmlns:a16="http://schemas.microsoft.com/office/drawing/2014/main" id="{7C8943F0-D867-24C6-FAD4-21B5FF385451}"/>
              </a:ext>
            </a:extLst>
          </p:cNvPr>
          <p:cNvSpPr txBox="1"/>
          <p:nvPr/>
        </p:nvSpPr>
        <p:spPr>
          <a:xfrm>
            <a:off x="612648" y="4386060"/>
            <a:ext cx="346570" cy="369332"/>
          </a:xfrm>
          <a:prstGeom prst="rect">
            <a:avLst/>
          </a:prstGeom>
          <a:noFill/>
        </p:spPr>
        <p:txBody>
          <a:bodyPr wrap="none" rtlCol="0">
            <a:spAutoFit/>
          </a:bodyPr>
          <a:lstStyle/>
          <a:p>
            <a:r>
              <a:rPr lang="en-US" b="1" dirty="0"/>
              <a:t>Y</a:t>
            </a:r>
          </a:p>
        </p:txBody>
      </p:sp>
      <p:sp>
        <p:nvSpPr>
          <p:cNvPr id="16" name="TextBox 15">
            <a:extLst>
              <a:ext uri="{FF2B5EF4-FFF2-40B4-BE49-F238E27FC236}">
                <a16:creationId xmlns:a16="http://schemas.microsoft.com/office/drawing/2014/main" id="{3EF9564C-BADE-9982-3F0D-11C5F9445E2E}"/>
              </a:ext>
            </a:extLst>
          </p:cNvPr>
          <p:cNvSpPr txBox="1"/>
          <p:nvPr/>
        </p:nvSpPr>
        <p:spPr>
          <a:xfrm>
            <a:off x="4774579" y="2074127"/>
            <a:ext cx="6857583" cy="3539430"/>
          </a:xfrm>
          <a:prstGeom prst="rect">
            <a:avLst/>
          </a:prstGeom>
          <a:noFill/>
        </p:spPr>
        <p:txBody>
          <a:bodyPr wrap="none" rtlCol="0">
            <a:spAutoFit/>
          </a:bodyPr>
          <a:lstStyle/>
          <a:p>
            <a:r>
              <a:rPr lang="en-US" sz="2800" dirty="0"/>
              <a:t>Create groups of 1s:</a:t>
            </a:r>
          </a:p>
          <a:p>
            <a:pPr marL="342900" indent="-342900">
              <a:buFont typeface="Arial" panose="020B0604020202020204" pitchFamily="34" charset="0"/>
              <a:buChar char="•"/>
            </a:pPr>
            <a:r>
              <a:rPr lang="en-US" sz="2800" dirty="0"/>
              <a:t>Only contain 1s</a:t>
            </a:r>
          </a:p>
          <a:p>
            <a:pPr marL="342900" indent="-342900">
              <a:buFont typeface="Arial" panose="020B0604020202020204" pitchFamily="34" charset="0"/>
              <a:buChar char="•"/>
            </a:pPr>
            <a:r>
              <a:rPr lang="en-US" sz="2800" dirty="0"/>
              <a:t>Must be a square or rectangle</a:t>
            </a:r>
          </a:p>
          <a:p>
            <a:pPr marL="342900" indent="-342900">
              <a:buFont typeface="Arial" panose="020B0604020202020204" pitchFamily="34" charset="0"/>
              <a:buChar char="•"/>
            </a:pPr>
            <a:r>
              <a:rPr lang="en-US" sz="2800" dirty="0"/>
              <a:t>Area must be a power of 2</a:t>
            </a:r>
          </a:p>
          <a:p>
            <a:pPr marL="342900" indent="-342900">
              <a:buFont typeface="Arial" panose="020B0604020202020204" pitchFamily="34" charset="0"/>
              <a:buChar char="•"/>
            </a:pPr>
            <a:r>
              <a:rPr lang="en-US" sz="2800" dirty="0"/>
              <a:t>Groups should be as large as possible</a:t>
            </a:r>
          </a:p>
          <a:p>
            <a:pPr marL="342900" indent="-342900">
              <a:buFont typeface="Arial" panose="020B0604020202020204" pitchFamily="34" charset="0"/>
              <a:buChar char="•"/>
            </a:pPr>
            <a:r>
              <a:rPr lang="en-US" sz="2800" dirty="0"/>
              <a:t>Groups can overlap</a:t>
            </a:r>
          </a:p>
          <a:p>
            <a:pPr marL="342900" indent="-342900">
              <a:buFont typeface="Arial" panose="020B0604020202020204" pitchFamily="34" charset="0"/>
              <a:buChar char="•"/>
            </a:pPr>
            <a:r>
              <a:rPr lang="en-US" sz="2800" dirty="0"/>
              <a:t>Groups can wrap around</a:t>
            </a:r>
          </a:p>
          <a:p>
            <a:pPr marL="342900" indent="-342900">
              <a:buFont typeface="Arial" panose="020B0604020202020204" pitchFamily="34" charset="0"/>
              <a:buChar char="•"/>
            </a:pPr>
            <a:r>
              <a:rPr lang="en-US" sz="2800" dirty="0"/>
              <a:t>All 1s must be covered</a:t>
            </a:r>
          </a:p>
        </p:txBody>
      </p:sp>
      <p:sp>
        <p:nvSpPr>
          <p:cNvPr id="3" name="Rounded Rectangle 2">
            <a:extLst>
              <a:ext uri="{FF2B5EF4-FFF2-40B4-BE49-F238E27FC236}">
                <a16:creationId xmlns:a16="http://schemas.microsoft.com/office/drawing/2014/main" id="{A0D59A7D-6EB9-7942-ABDC-6B7E7064AC0D}"/>
              </a:ext>
            </a:extLst>
          </p:cNvPr>
          <p:cNvSpPr/>
          <p:nvPr/>
        </p:nvSpPr>
        <p:spPr>
          <a:xfrm>
            <a:off x="1846697" y="4139203"/>
            <a:ext cx="566451" cy="369333"/>
          </a:xfrm>
          <a:prstGeom prst="roundRect">
            <a:avLst/>
          </a:prstGeom>
          <a:solidFill>
            <a:schemeClr val="accent1">
              <a:alpha val="3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193FAAD6-4796-6B8E-761E-6EB7311CDED5}"/>
              </a:ext>
            </a:extLst>
          </p:cNvPr>
          <p:cNvSpPr/>
          <p:nvPr/>
        </p:nvSpPr>
        <p:spPr>
          <a:xfrm>
            <a:off x="2676378" y="4609078"/>
            <a:ext cx="566451" cy="369333"/>
          </a:xfrm>
          <a:prstGeom prst="roundRect">
            <a:avLst/>
          </a:prstGeom>
          <a:solidFill>
            <a:schemeClr val="accent1">
              <a:alpha val="3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4446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C7D62-3E0C-5394-498E-AC06747726B0}"/>
              </a:ext>
            </a:extLst>
          </p:cNvPr>
          <p:cNvSpPr>
            <a:spLocks noGrp="1"/>
          </p:cNvSpPr>
          <p:nvPr>
            <p:ph type="title"/>
          </p:nvPr>
        </p:nvSpPr>
        <p:spPr/>
        <p:txBody>
          <a:bodyPr/>
          <a:lstStyle/>
          <a:p>
            <a:r>
              <a:rPr lang="en-US" dirty="0"/>
              <a:t>An aside</a:t>
            </a:r>
          </a:p>
        </p:txBody>
      </p:sp>
      <p:sp>
        <p:nvSpPr>
          <p:cNvPr id="3" name="Content Placeholder 2">
            <a:extLst>
              <a:ext uri="{FF2B5EF4-FFF2-40B4-BE49-F238E27FC236}">
                <a16:creationId xmlns:a16="http://schemas.microsoft.com/office/drawing/2014/main" id="{5B75088C-9617-032D-BDD3-10A2DAC42C3F}"/>
              </a:ext>
            </a:extLst>
          </p:cNvPr>
          <p:cNvSpPr>
            <a:spLocks noGrp="1"/>
          </p:cNvSpPr>
          <p:nvPr>
            <p:ph idx="1"/>
          </p:nvPr>
        </p:nvSpPr>
        <p:spPr>
          <a:xfrm>
            <a:off x="612647" y="1715532"/>
            <a:ext cx="5483353" cy="746314"/>
          </a:xfrm>
        </p:spPr>
        <p:txBody>
          <a:bodyPr>
            <a:normAutofit/>
          </a:bodyPr>
          <a:lstStyle/>
          <a:p>
            <a:pPr marL="0" indent="0">
              <a:buNone/>
            </a:pPr>
            <a:r>
              <a:rPr lang="en-US" sz="3200" dirty="0">
                <a:solidFill>
                  <a:srgbClr val="FF0000"/>
                </a:solidFill>
              </a:rPr>
              <a:t>Anyone know what this is?</a:t>
            </a:r>
          </a:p>
        </p:txBody>
      </p:sp>
      <p:sp>
        <p:nvSpPr>
          <p:cNvPr id="4" name="Slide Number Placeholder 3">
            <a:extLst>
              <a:ext uri="{FF2B5EF4-FFF2-40B4-BE49-F238E27FC236}">
                <a16:creationId xmlns:a16="http://schemas.microsoft.com/office/drawing/2014/main" id="{4A64E464-90A8-A7EE-20CF-EB94266656EE}"/>
              </a:ext>
            </a:extLst>
          </p:cNvPr>
          <p:cNvSpPr>
            <a:spLocks noGrp="1"/>
          </p:cNvSpPr>
          <p:nvPr>
            <p:ph type="sldNum" sz="quarter" idx="12"/>
          </p:nvPr>
        </p:nvSpPr>
        <p:spPr/>
        <p:txBody>
          <a:bodyPr/>
          <a:lstStyle/>
          <a:p>
            <a:fld id="{CC057153-B650-4DEB-B370-79DDCFDCE934}" type="slidenum">
              <a:rPr lang="en-US" smtClean="0"/>
              <a:t>7</a:t>
            </a:fld>
            <a:endParaRPr lang="en-US"/>
          </a:p>
        </p:txBody>
      </p:sp>
      <p:pic>
        <p:nvPicPr>
          <p:cNvPr id="3074" name="Picture 2">
            <a:extLst>
              <a:ext uri="{FF2B5EF4-FFF2-40B4-BE49-F238E27FC236}">
                <a16:creationId xmlns:a16="http://schemas.microsoft.com/office/drawing/2014/main" id="{035040F4-E727-6AE9-AB6F-41C3875BDB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8486" y="2605488"/>
            <a:ext cx="3847514" cy="3847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3122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AA9F7-03E6-6DC5-4A80-C5D27CB2E4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5FA4D1-E275-90AE-F4E5-1ACC3E173D58}"/>
              </a:ext>
            </a:extLst>
          </p:cNvPr>
          <p:cNvSpPr>
            <a:spLocks noGrp="1"/>
          </p:cNvSpPr>
          <p:nvPr>
            <p:ph type="title"/>
          </p:nvPr>
        </p:nvSpPr>
        <p:spPr/>
        <p:txBody>
          <a:bodyPr/>
          <a:lstStyle/>
          <a:p>
            <a:r>
              <a:rPr lang="en-US" dirty="0"/>
              <a:t>Karnaugh Maps (aka, K-maps)</a:t>
            </a:r>
          </a:p>
        </p:txBody>
      </p:sp>
      <p:sp>
        <p:nvSpPr>
          <p:cNvPr id="4" name="Slide Number Placeholder 3">
            <a:extLst>
              <a:ext uri="{FF2B5EF4-FFF2-40B4-BE49-F238E27FC236}">
                <a16:creationId xmlns:a16="http://schemas.microsoft.com/office/drawing/2014/main" id="{373F2B76-C5B6-7F85-71F8-3359D0460249}"/>
              </a:ext>
            </a:extLst>
          </p:cNvPr>
          <p:cNvSpPr>
            <a:spLocks noGrp="1"/>
          </p:cNvSpPr>
          <p:nvPr>
            <p:ph type="sldNum" sz="quarter" idx="12"/>
          </p:nvPr>
        </p:nvSpPr>
        <p:spPr/>
        <p:txBody>
          <a:bodyPr/>
          <a:lstStyle/>
          <a:p>
            <a:fld id="{CC057153-B650-4DEB-B370-79DDCFDCE934}" type="slidenum">
              <a:rPr lang="en-US" smtClean="0"/>
              <a:t>70</a:t>
            </a:fld>
            <a:endParaRPr lang="en-US"/>
          </a:p>
        </p:txBody>
      </p:sp>
      <p:graphicFrame>
        <p:nvGraphicFramePr>
          <p:cNvPr id="6" name="Table 5">
            <a:extLst>
              <a:ext uri="{FF2B5EF4-FFF2-40B4-BE49-F238E27FC236}">
                <a16:creationId xmlns:a16="http://schemas.microsoft.com/office/drawing/2014/main" id="{4F42D3E4-A9F2-B953-301E-1F456B3E9C1A}"/>
              </a:ext>
            </a:extLst>
          </p:cNvPr>
          <p:cNvGraphicFramePr>
            <a:graphicFrameLocks noGrp="1"/>
          </p:cNvGraphicFramePr>
          <p:nvPr>
            <p:extLst>
              <p:ext uri="{D42A27DB-BD31-4B8C-83A1-F6EECF244321}">
                <p14:modId xmlns:p14="http://schemas.microsoft.com/office/powerpoint/2010/main" val="1403511202"/>
              </p:ext>
            </p:extLst>
          </p:nvPr>
        </p:nvGraphicFramePr>
        <p:xfrm>
          <a:off x="1714716" y="4112413"/>
          <a:ext cx="1714810" cy="961232"/>
        </p:xfrm>
        <a:graphic>
          <a:graphicData uri="http://schemas.openxmlformats.org/drawingml/2006/table">
            <a:tbl>
              <a:tblPr firstRow="1" bandRow="1">
                <a:tableStyleId>{073A0DAA-6AF3-43AB-8588-CEC1D06C72B9}</a:tableStyleId>
              </a:tblPr>
              <a:tblGrid>
                <a:gridCol w="857405">
                  <a:extLst>
                    <a:ext uri="{9D8B030D-6E8A-4147-A177-3AD203B41FA5}">
                      <a16:colId xmlns:a16="http://schemas.microsoft.com/office/drawing/2014/main" val="2377020813"/>
                    </a:ext>
                  </a:extLst>
                </a:gridCol>
                <a:gridCol w="857405">
                  <a:extLst>
                    <a:ext uri="{9D8B030D-6E8A-4147-A177-3AD203B41FA5}">
                      <a16:colId xmlns:a16="http://schemas.microsoft.com/office/drawing/2014/main" val="2313687815"/>
                    </a:ext>
                  </a:extLst>
                </a:gridCol>
              </a:tblGrid>
              <a:tr h="480616">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897277"/>
                  </a:ext>
                </a:extLst>
              </a:tr>
              <a:tr h="480616">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2462273"/>
                  </a:ext>
                </a:extLst>
              </a:tr>
            </a:tbl>
          </a:graphicData>
        </a:graphic>
      </p:graphicFrame>
      <p:sp>
        <p:nvSpPr>
          <p:cNvPr id="7" name="TextBox 6">
            <a:extLst>
              <a:ext uri="{FF2B5EF4-FFF2-40B4-BE49-F238E27FC236}">
                <a16:creationId xmlns:a16="http://schemas.microsoft.com/office/drawing/2014/main" id="{12B0A297-8235-ACCB-5985-8FF9D0AB38C2}"/>
              </a:ext>
            </a:extLst>
          </p:cNvPr>
          <p:cNvSpPr txBox="1"/>
          <p:nvPr/>
        </p:nvSpPr>
        <p:spPr>
          <a:xfrm>
            <a:off x="1195561" y="4125952"/>
            <a:ext cx="338554" cy="369332"/>
          </a:xfrm>
          <a:prstGeom prst="rect">
            <a:avLst/>
          </a:prstGeom>
          <a:noFill/>
        </p:spPr>
        <p:txBody>
          <a:bodyPr wrap="none" rtlCol="0">
            <a:spAutoFit/>
          </a:bodyPr>
          <a:lstStyle/>
          <a:p>
            <a:r>
              <a:rPr lang="en-US" dirty="0"/>
              <a:t>0</a:t>
            </a:r>
          </a:p>
        </p:txBody>
      </p:sp>
      <p:sp>
        <p:nvSpPr>
          <p:cNvPr id="8" name="TextBox 7">
            <a:extLst>
              <a:ext uri="{FF2B5EF4-FFF2-40B4-BE49-F238E27FC236}">
                <a16:creationId xmlns:a16="http://schemas.microsoft.com/office/drawing/2014/main" id="{6F98D81E-A040-5C2D-D836-D3C73D7D15C6}"/>
              </a:ext>
            </a:extLst>
          </p:cNvPr>
          <p:cNvSpPr txBox="1"/>
          <p:nvPr/>
        </p:nvSpPr>
        <p:spPr>
          <a:xfrm>
            <a:off x="1938976" y="3640873"/>
            <a:ext cx="338554" cy="369332"/>
          </a:xfrm>
          <a:prstGeom prst="rect">
            <a:avLst/>
          </a:prstGeom>
          <a:noFill/>
        </p:spPr>
        <p:txBody>
          <a:bodyPr wrap="none" rtlCol="0">
            <a:spAutoFit/>
          </a:bodyPr>
          <a:lstStyle/>
          <a:p>
            <a:r>
              <a:rPr lang="en-US" dirty="0"/>
              <a:t>0</a:t>
            </a:r>
          </a:p>
        </p:txBody>
      </p:sp>
      <p:sp>
        <p:nvSpPr>
          <p:cNvPr id="9" name="TextBox 8">
            <a:extLst>
              <a:ext uri="{FF2B5EF4-FFF2-40B4-BE49-F238E27FC236}">
                <a16:creationId xmlns:a16="http://schemas.microsoft.com/office/drawing/2014/main" id="{2BB6F8A9-2C1F-5562-1CD3-99DBD9100A51}"/>
              </a:ext>
            </a:extLst>
          </p:cNvPr>
          <p:cNvSpPr txBox="1"/>
          <p:nvPr/>
        </p:nvSpPr>
        <p:spPr>
          <a:xfrm>
            <a:off x="2851258" y="3640873"/>
            <a:ext cx="276038" cy="369332"/>
          </a:xfrm>
          <a:prstGeom prst="rect">
            <a:avLst/>
          </a:prstGeom>
          <a:noFill/>
        </p:spPr>
        <p:txBody>
          <a:bodyPr wrap="none" rtlCol="0">
            <a:spAutoFit/>
          </a:bodyPr>
          <a:lstStyle/>
          <a:p>
            <a:r>
              <a:rPr lang="en-US" dirty="0"/>
              <a:t>1</a:t>
            </a:r>
          </a:p>
        </p:txBody>
      </p:sp>
      <p:sp>
        <p:nvSpPr>
          <p:cNvPr id="10" name="TextBox 9">
            <a:extLst>
              <a:ext uri="{FF2B5EF4-FFF2-40B4-BE49-F238E27FC236}">
                <a16:creationId xmlns:a16="http://schemas.microsoft.com/office/drawing/2014/main" id="{BE920888-50C0-DA15-00F9-4B2542830ADE}"/>
              </a:ext>
            </a:extLst>
          </p:cNvPr>
          <p:cNvSpPr txBox="1"/>
          <p:nvPr/>
        </p:nvSpPr>
        <p:spPr>
          <a:xfrm>
            <a:off x="1208747" y="4631387"/>
            <a:ext cx="276038" cy="369332"/>
          </a:xfrm>
          <a:prstGeom prst="rect">
            <a:avLst/>
          </a:prstGeom>
          <a:noFill/>
        </p:spPr>
        <p:txBody>
          <a:bodyPr wrap="none" rtlCol="0">
            <a:spAutoFit/>
          </a:bodyPr>
          <a:lstStyle/>
          <a:p>
            <a:r>
              <a:rPr lang="en-US" dirty="0"/>
              <a:t>1</a:t>
            </a:r>
          </a:p>
        </p:txBody>
      </p:sp>
      <p:sp>
        <p:nvSpPr>
          <p:cNvPr id="11" name="TextBox 10">
            <a:extLst>
              <a:ext uri="{FF2B5EF4-FFF2-40B4-BE49-F238E27FC236}">
                <a16:creationId xmlns:a16="http://schemas.microsoft.com/office/drawing/2014/main" id="{391CB913-7371-0B14-1AB1-08C607BDCCBF}"/>
              </a:ext>
            </a:extLst>
          </p:cNvPr>
          <p:cNvSpPr txBox="1"/>
          <p:nvPr/>
        </p:nvSpPr>
        <p:spPr>
          <a:xfrm>
            <a:off x="2399896" y="3111190"/>
            <a:ext cx="352982" cy="369332"/>
          </a:xfrm>
          <a:prstGeom prst="rect">
            <a:avLst/>
          </a:prstGeom>
          <a:noFill/>
        </p:spPr>
        <p:txBody>
          <a:bodyPr wrap="none" rtlCol="0">
            <a:spAutoFit/>
          </a:bodyPr>
          <a:lstStyle/>
          <a:p>
            <a:r>
              <a:rPr lang="en-US" b="1" dirty="0"/>
              <a:t>X</a:t>
            </a:r>
          </a:p>
        </p:txBody>
      </p:sp>
      <p:sp>
        <p:nvSpPr>
          <p:cNvPr id="12" name="TextBox 11">
            <a:extLst>
              <a:ext uri="{FF2B5EF4-FFF2-40B4-BE49-F238E27FC236}">
                <a16:creationId xmlns:a16="http://schemas.microsoft.com/office/drawing/2014/main" id="{2EBE4410-450C-9789-95C2-925EAF0132DD}"/>
              </a:ext>
            </a:extLst>
          </p:cNvPr>
          <p:cNvSpPr txBox="1"/>
          <p:nvPr/>
        </p:nvSpPr>
        <p:spPr>
          <a:xfrm>
            <a:off x="612648" y="4386060"/>
            <a:ext cx="346570" cy="369332"/>
          </a:xfrm>
          <a:prstGeom prst="rect">
            <a:avLst/>
          </a:prstGeom>
          <a:noFill/>
        </p:spPr>
        <p:txBody>
          <a:bodyPr wrap="none" rtlCol="0">
            <a:spAutoFit/>
          </a:bodyPr>
          <a:lstStyle/>
          <a:p>
            <a:r>
              <a:rPr lang="en-US" b="1" dirty="0"/>
              <a:t>Y</a:t>
            </a:r>
          </a:p>
        </p:txBody>
      </p:sp>
      <p:sp>
        <p:nvSpPr>
          <p:cNvPr id="16" name="TextBox 15">
            <a:extLst>
              <a:ext uri="{FF2B5EF4-FFF2-40B4-BE49-F238E27FC236}">
                <a16:creationId xmlns:a16="http://schemas.microsoft.com/office/drawing/2014/main" id="{0B0B3C8F-B925-1002-10D9-49D3687674AD}"/>
              </a:ext>
            </a:extLst>
          </p:cNvPr>
          <p:cNvSpPr txBox="1"/>
          <p:nvPr/>
        </p:nvSpPr>
        <p:spPr>
          <a:xfrm>
            <a:off x="4774579" y="2074127"/>
            <a:ext cx="6857583" cy="3539430"/>
          </a:xfrm>
          <a:prstGeom prst="rect">
            <a:avLst/>
          </a:prstGeom>
          <a:noFill/>
        </p:spPr>
        <p:txBody>
          <a:bodyPr wrap="none" rtlCol="0">
            <a:spAutoFit/>
          </a:bodyPr>
          <a:lstStyle/>
          <a:p>
            <a:r>
              <a:rPr lang="en-US" sz="2800" dirty="0"/>
              <a:t>Create groups of 1s:</a:t>
            </a:r>
          </a:p>
          <a:p>
            <a:pPr marL="342900" indent="-342900">
              <a:buFont typeface="Arial" panose="020B0604020202020204" pitchFamily="34" charset="0"/>
              <a:buChar char="•"/>
            </a:pPr>
            <a:r>
              <a:rPr lang="en-US" sz="2800" dirty="0"/>
              <a:t>Only contain 1s</a:t>
            </a:r>
          </a:p>
          <a:p>
            <a:pPr marL="342900" indent="-342900">
              <a:buFont typeface="Arial" panose="020B0604020202020204" pitchFamily="34" charset="0"/>
              <a:buChar char="•"/>
            </a:pPr>
            <a:r>
              <a:rPr lang="en-US" sz="2800" dirty="0"/>
              <a:t>Must be a square or rectangle</a:t>
            </a:r>
          </a:p>
          <a:p>
            <a:pPr marL="342900" indent="-342900">
              <a:buFont typeface="Arial" panose="020B0604020202020204" pitchFamily="34" charset="0"/>
              <a:buChar char="•"/>
            </a:pPr>
            <a:r>
              <a:rPr lang="en-US" sz="2800" dirty="0"/>
              <a:t>Area must be a power of 2</a:t>
            </a:r>
          </a:p>
          <a:p>
            <a:pPr marL="342900" indent="-342900">
              <a:buFont typeface="Arial" panose="020B0604020202020204" pitchFamily="34" charset="0"/>
              <a:buChar char="•"/>
            </a:pPr>
            <a:r>
              <a:rPr lang="en-US" sz="2800" dirty="0"/>
              <a:t>Groups should be as large as possible</a:t>
            </a:r>
          </a:p>
          <a:p>
            <a:pPr marL="342900" indent="-342900">
              <a:buFont typeface="Arial" panose="020B0604020202020204" pitchFamily="34" charset="0"/>
              <a:buChar char="•"/>
            </a:pPr>
            <a:r>
              <a:rPr lang="en-US" sz="2800" dirty="0"/>
              <a:t>Groups can overlap</a:t>
            </a:r>
          </a:p>
          <a:p>
            <a:pPr marL="342900" indent="-342900">
              <a:buFont typeface="Arial" panose="020B0604020202020204" pitchFamily="34" charset="0"/>
              <a:buChar char="•"/>
            </a:pPr>
            <a:r>
              <a:rPr lang="en-US" sz="2800" dirty="0"/>
              <a:t>Groups can wrap around</a:t>
            </a:r>
          </a:p>
          <a:p>
            <a:pPr marL="342900" indent="-342900">
              <a:buFont typeface="Arial" panose="020B0604020202020204" pitchFamily="34" charset="0"/>
              <a:buChar char="•"/>
            </a:pPr>
            <a:r>
              <a:rPr lang="en-US" sz="2800" dirty="0"/>
              <a:t>All 1s must be covered</a:t>
            </a:r>
          </a:p>
        </p:txBody>
      </p:sp>
    </p:spTree>
    <p:extLst>
      <p:ext uri="{BB962C8B-B14F-4D97-AF65-F5344CB8AC3E}">
        <p14:creationId xmlns:p14="http://schemas.microsoft.com/office/powerpoint/2010/main" val="14910810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611B0-A047-0689-85C5-643BEB1289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38EEC8-808F-E71A-09CA-F62241FEE8A6}"/>
              </a:ext>
            </a:extLst>
          </p:cNvPr>
          <p:cNvSpPr>
            <a:spLocks noGrp="1"/>
          </p:cNvSpPr>
          <p:nvPr>
            <p:ph type="title"/>
          </p:nvPr>
        </p:nvSpPr>
        <p:spPr/>
        <p:txBody>
          <a:bodyPr/>
          <a:lstStyle/>
          <a:p>
            <a:r>
              <a:rPr lang="en-US" dirty="0"/>
              <a:t>Karnaugh Maps (aka, K-maps)</a:t>
            </a:r>
          </a:p>
        </p:txBody>
      </p:sp>
      <p:sp>
        <p:nvSpPr>
          <p:cNvPr id="4" name="Slide Number Placeholder 3">
            <a:extLst>
              <a:ext uri="{FF2B5EF4-FFF2-40B4-BE49-F238E27FC236}">
                <a16:creationId xmlns:a16="http://schemas.microsoft.com/office/drawing/2014/main" id="{F3D2BC24-CDBC-A889-D397-837AE2DCAFB7}"/>
              </a:ext>
            </a:extLst>
          </p:cNvPr>
          <p:cNvSpPr>
            <a:spLocks noGrp="1"/>
          </p:cNvSpPr>
          <p:nvPr>
            <p:ph type="sldNum" sz="quarter" idx="12"/>
          </p:nvPr>
        </p:nvSpPr>
        <p:spPr/>
        <p:txBody>
          <a:bodyPr/>
          <a:lstStyle/>
          <a:p>
            <a:fld id="{CC057153-B650-4DEB-B370-79DDCFDCE934}" type="slidenum">
              <a:rPr lang="en-US" smtClean="0"/>
              <a:t>71</a:t>
            </a:fld>
            <a:endParaRPr lang="en-US"/>
          </a:p>
        </p:txBody>
      </p:sp>
      <p:graphicFrame>
        <p:nvGraphicFramePr>
          <p:cNvPr id="6" name="Table 5">
            <a:extLst>
              <a:ext uri="{FF2B5EF4-FFF2-40B4-BE49-F238E27FC236}">
                <a16:creationId xmlns:a16="http://schemas.microsoft.com/office/drawing/2014/main" id="{1517BF99-1EC8-EAAA-B27B-10019922DEA4}"/>
              </a:ext>
            </a:extLst>
          </p:cNvPr>
          <p:cNvGraphicFramePr>
            <a:graphicFrameLocks noGrp="1"/>
          </p:cNvGraphicFramePr>
          <p:nvPr>
            <p:extLst>
              <p:ext uri="{D42A27DB-BD31-4B8C-83A1-F6EECF244321}">
                <p14:modId xmlns:p14="http://schemas.microsoft.com/office/powerpoint/2010/main" val="2339703222"/>
              </p:ext>
            </p:extLst>
          </p:nvPr>
        </p:nvGraphicFramePr>
        <p:xfrm>
          <a:off x="1714716" y="4112413"/>
          <a:ext cx="1714810" cy="961232"/>
        </p:xfrm>
        <a:graphic>
          <a:graphicData uri="http://schemas.openxmlformats.org/drawingml/2006/table">
            <a:tbl>
              <a:tblPr firstRow="1" bandRow="1">
                <a:tableStyleId>{073A0DAA-6AF3-43AB-8588-CEC1D06C72B9}</a:tableStyleId>
              </a:tblPr>
              <a:tblGrid>
                <a:gridCol w="857405">
                  <a:extLst>
                    <a:ext uri="{9D8B030D-6E8A-4147-A177-3AD203B41FA5}">
                      <a16:colId xmlns:a16="http://schemas.microsoft.com/office/drawing/2014/main" val="2377020813"/>
                    </a:ext>
                  </a:extLst>
                </a:gridCol>
                <a:gridCol w="857405">
                  <a:extLst>
                    <a:ext uri="{9D8B030D-6E8A-4147-A177-3AD203B41FA5}">
                      <a16:colId xmlns:a16="http://schemas.microsoft.com/office/drawing/2014/main" val="2313687815"/>
                    </a:ext>
                  </a:extLst>
                </a:gridCol>
              </a:tblGrid>
              <a:tr h="480616">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897277"/>
                  </a:ext>
                </a:extLst>
              </a:tr>
              <a:tr h="480616">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2462273"/>
                  </a:ext>
                </a:extLst>
              </a:tr>
            </a:tbl>
          </a:graphicData>
        </a:graphic>
      </p:graphicFrame>
      <p:sp>
        <p:nvSpPr>
          <p:cNvPr id="7" name="TextBox 6">
            <a:extLst>
              <a:ext uri="{FF2B5EF4-FFF2-40B4-BE49-F238E27FC236}">
                <a16:creationId xmlns:a16="http://schemas.microsoft.com/office/drawing/2014/main" id="{A12CCC5B-EA2E-4FE2-188C-2A319D1A8781}"/>
              </a:ext>
            </a:extLst>
          </p:cNvPr>
          <p:cNvSpPr txBox="1"/>
          <p:nvPr/>
        </p:nvSpPr>
        <p:spPr>
          <a:xfrm>
            <a:off x="1195561" y="4125952"/>
            <a:ext cx="338554" cy="369332"/>
          </a:xfrm>
          <a:prstGeom prst="rect">
            <a:avLst/>
          </a:prstGeom>
          <a:noFill/>
        </p:spPr>
        <p:txBody>
          <a:bodyPr wrap="none" rtlCol="0">
            <a:spAutoFit/>
          </a:bodyPr>
          <a:lstStyle/>
          <a:p>
            <a:r>
              <a:rPr lang="en-US" dirty="0"/>
              <a:t>0</a:t>
            </a:r>
          </a:p>
        </p:txBody>
      </p:sp>
      <p:sp>
        <p:nvSpPr>
          <p:cNvPr id="8" name="TextBox 7">
            <a:extLst>
              <a:ext uri="{FF2B5EF4-FFF2-40B4-BE49-F238E27FC236}">
                <a16:creationId xmlns:a16="http://schemas.microsoft.com/office/drawing/2014/main" id="{5CEFC1CF-6DB9-47F6-39AF-0FEE8C9AB518}"/>
              </a:ext>
            </a:extLst>
          </p:cNvPr>
          <p:cNvSpPr txBox="1"/>
          <p:nvPr/>
        </p:nvSpPr>
        <p:spPr>
          <a:xfrm>
            <a:off x="1938976" y="3640873"/>
            <a:ext cx="338554" cy="369332"/>
          </a:xfrm>
          <a:prstGeom prst="rect">
            <a:avLst/>
          </a:prstGeom>
          <a:noFill/>
        </p:spPr>
        <p:txBody>
          <a:bodyPr wrap="none" rtlCol="0">
            <a:spAutoFit/>
          </a:bodyPr>
          <a:lstStyle/>
          <a:p>
            <a:r>
              <a:rPr lang="en-US" dirty="0"/>
              <a:t>0</a:t>
            </a:r>
          </a:p>
        </p:txBody>
      </p:sp>
      <p:sp>
        <p:nvSpPr>
          <p:cNvPr id="9" name="TextBox 8">
            <a:extLst>
              <a:ext uri="{FF2B5EF4-FFF2-40B4-BE49-F238E27FC236}">
                <a16:creationId xmlns:a16="http://schemas.microsoft.com/office/drawing/2014/main" id="{7B29537D-39D4-E1F6-8963-A8DD53E5F14B}"/>
              </a:ext>
            </a:extLst>
          </p:cNvPr>
          <p:cNvSpPr txBox="1"/>
          <p:nvPr/>
        </p:nvSpPr>
        <p:spPr>
          <a:xfrm>
            <a:off x="2851258" y="3640873"/>
            <a:ext cx="276038" cy="369332"/>
          </a:xfrm>
          <a:prstGeom prst="rect">
            <a:avLst/>
          </a:prstGeom>
          <a:noFill/>
        </p:spPr>
        <p:txBody>
          <a:bodyPr wrap="none" rtlCol="0">
            <a:spAutoFit/>
          </a:bodyPr>
          <a:lstStyle/>
          <a:p>
            <a:r>
              <a:rPr lang="en-US" dirty="0"/>
              <a:t>1</a:t>
            </a:r>
          </a:p>
        </p:txBody>
      </p:sp>
      <p:sp>
        <p:nvSpPr>
          <p:cNvPr id="10" name="TextBox 9">
            <a:extLst>
              <a:ext uri="{FF2B5EF4-FFF2-40B4-BE49-F238E27FC236}">
                <a16:creationId xmlns:a16="http://schemas.microsoft.com/office/drawing/2014/main" id="{57FF3165-268E-7967-81F4-01B59D9F9CCA}"/>
              </a:ext>
            </a:extLst>
          </p:cNvPr>
          <p:cNvSpPr txBox="1"/>
          <p:nvPr/>
        </p:nvSpPr>
        <p:spPr>
          <a:xfrm>
            <a:off x="1208747" y="4631387"/>
            <a:ext cx="276038" cy="369332"/>
          </a:xfrm>
          <a:prstGeom prst="rect">
            <a:avLst/>
          </a:prstGeom>
          <a:noFill/>
        </p:spPr>
        <p:txBody>
          <a:bodyPr wrap="none" rtlCol="0">
            <a:spAutoFit/>
          </a:bodyPr>
          <a:lstStyle/>
          <a:p>
            <a:r>
              <a:rPr lang="en-US" dirty="0"/>
              <a:t>1</a:t>
            </a:r>
          </a:p>
        </p:txBody>
      </p:sp>
      <p:sp>
        <p:nvSpPr>
          <p:cNvPr id="11" name="TextBox 10">
            <a:extLst>
              <a:ext uri="{FF2B5EF4-FFF2-40B4-BE49-F238E27FC236}">
                <a16:creationId xmlns:a16="http://schemas.microsoft.com/office/drawing/2014/main" id="{B4852600-ED0B-616D-3194-CDA86F1F018B}"/>
              </a:ext>
            </a:extLst>
          </p:cNvPr>
          <p:cNvSpPr txBox="1"/>
          <p:nvPr/>
        </p:nvSpPr>
        <p:spPr>
          <a:xfrm>
            <a:off x="2399896" y="3111190"/>
            <a:ext cx="352982" cy="369332"/>
          </a:xfrm>
          <a:prstGeom prst="rect">
            <a:avLst/>
          </a:prstGeom>
          <a:noFill/>
        </p:spPr>
        <p:txBody>
          <a:bodyPr wrap="none" rtlCol="0">
            <a:spAutoFit/>
          </a:bodyPr>
          <a:lstStyle/>
          <a:p>
            <a:r>
              <a:rPr lang="en-US" b="1" dirty="0"/>
              <a:t>X</a:t>
            </a:r>
          </a:p>
        </p:txBody>
      </p:sp>
      <p:sp>
        <p:nvSpPr>
          <p:cNvPr id="12" name="TextBox 11">
            <a:extLst>
              <a:ext uri="{FF2B5EF4-FFF2-40B4-BE49-F238E27FC236}">
                <a16:creationId xmlns:a16="http://schemas.microsoft.com/office/drawing/2014/main" id="{C260B684-014A-C4F3-0553-79DD849EB18A}"/>
              </a:ext>
            </a:extLst>
          </p:cNvPr>
          <p:cNvSpPr txBox="1"/>
          <p:nvPr/>
        </p:nvSpPr>
        <p:spPr>
          <a:xfrm>
            <a:off x="612648" y="4386060"/>
            <a:ext cx="346570" cy="369332"/>
          </a:xfrm>
          <a:prstGeom prst="rect">
            <a:avLst/>
          </a:prstGeom>
          <a:noFill/>
        </p:spPr>
        <p:txBody>
          <a:bodyPr wrap="none" rtlCol="0">
            <a:spAutoFit/>
          </a:bodyPr>
          <a:lstStyle/>
          <a:p>
            <a:r>
              <a:rPr lang="en-US" b="1" dirty="0"/>
              <a:t>Y</a:t>
            </a:r>
          </a:p>
        </p:txBody>
      </p:sp>
      <p:sp>
        <p:nvSpPr>
          <p:cNvPr id="16" name="TextBox 15">
            <a:extLst>
              <a:ext uri="{FF2B5EF4-FFF2-40B4-BE49-F238E27FC236}">
                <a16:creationId xmlns:a16="http://schemas.microsoft.com/office/drawing/2014/main" id="{D4B2F24F-78DF-2053-6BD6-4434C9381675}"/>
              </a:ext>
            </a:extLst>
          </p:cNvPr>
          <p:cNvSpPr txBox="1"/>
          <p:nvPr/>
        </p:nvSpPr>
        <p:spPr>
          <a:xfrm>
            <a:off x="4774579" y="2074127"/>
            <a:ext cx="6857583" cy="3539430"/>
          </a:xfrm>
          <a:prstGeom prst="rect">
            <a:avLst/>
          </a:prstGeom>
          <a:noFill/>
        </p:spPr>
        <p:txBody>
          <a:bodyPr wrap="none" rtlCol="0">
            <a:spAutoFit/>
          </a:bodyPr>
          <a:lstStyle/>
          <a:p>
            <a:r>
              <a:rPr lang="en-US" sz="2800" dirty="0"/>
              <a:t>Create groups of 1s:</a:t>
            </a:r>
          </a:p>
          <a:p>
            <a:pPr marL="342900" indent="-342900">
              <a:buFont typeface="Arial" panose="020B0604020202020204" pitchFamily="34" charset="0"/>
              <a:buChar char="•"/>
            </a:pPr>
            <a:r>
              <a:rPr lang="en-US" sz="2800" dirty="0"/>
              <a:t>Only contain 1s</a:t>
            </a:r>
          </a:p>
          <a:p>
            <a:pPr marL="342900" indent="-342900">
              <a:buFont typeface="Arial" panose="020B0604020202020204" pitchFamily="34" charset="0"/>
              <a:buChar char="•"/>
            </a:pPr>
            <a:r>
              <a:rPr lang="en-US" sz="2800" dirty="0"/>
              <a:t>Must be a square or rectangle</a:t>
            </a:r>
          </a:p>
          <a:p>
            <a:pPr marL="342900" indent="-342900">
              <a:buFont typeface="Arial" panose="020B0604020202020204" pitchFamily="34" charset="0"/>
              <a:buChar char="•"/>
            </a:pPr>
            <a:r>
              <a:rPr lang="en-US" sz="2800" dirty="0"/>
              <a:t>Area must be a power of 2</a:t>
            </a:r>
          </a:p>
          <a:p>
            <a:pPr marL="342900" indent="-342900">
              <a:buFont typeface="Arial" panose="020B0604020202020204" pitchFamily="34" charset="0"/>
              <a:buChar char="•"/>
            </a:pPr>
            <a:r>
              <a:rPr lang="en-US" sz="2800" dirty="0"/>
              <a:t>Groups should be as large as possible</a:t>
            </a:r>
          </a:p>
          <a:p>
            <a:pPr marL="342900" indent="-342900">
              <a:buFont typeface="Arial" panose="020B0604020202020204" pitchFamily="34" charset="0"/>
              <a:buChar char="•"/>
            </a:pPr>
            <a:r>
              <a:rPr lang="en-US" sz="2800" dirty="0"/>
              <a:t>Groups can overlap</a:t>
            </a:r>
          </a:p>
          <a:p>
            <a:pPr marL="342900" indent="-342900">
              <a:buFont typeface="Arial" panose="020B0604020202020204" pitchFamily="34" charset="0"/>
              <a:buChar char="•"/>
            </a:pPr>
            <a:r>
              <a:rPr lang="en-US" sz="2800" dirty="0"/>
              <a:t>Groups can wrap around</a:t>
            </a:r>
          </a:p>
          <a:p>
            <a:pPr marL="342900" indent="-342900">
              <a:buFont typeface="Arial" panose="020B0604020202020204" pitchFamily="34" charset="0"/>
              <a:buChar char="•"/>
            </a:pPr>
            <a:r>
              <a:rPr lang="en-US" sz="2800" dirty="0"/>
              <a:t>All 1s must be covered</a:t>
            </a:r>
          </a:p>
        </p:txBody>
      </p:sp>
      <p:sp>
        <p:nvSpPr>
          <p:cNvPr id="3" name="Rounded Rectangle 2">
            <a:extLst>
              <a:ext uri="{FF2B5EF4-FFF2-40B4-BE49-F238E27FC236}">
                <a16:creationId xmlns:a16="http://schemas.microsoft.com/office/drawing/2014/main" id="{743F9A34-EC0B-03BA-CFD1-4DD31851F38F}"/>
              </a:ext>
            </a:extLst>
          </p:cNvPr>
          <p:cNvSpPr/>
          <p:nvPr/>
        </p:nvSpPr>
        <p:spPr>
          <a:xfrm>
            <a:off x="1872843" y="4155645"/>
            <a:ext cx="527053" cy="874767"/>
          </a:xfrm>
          <a:prstGeom prst="roundRect">
            <a:avLst/>
          </a:prstGeom>
          <a:solidFill>
            <a:schemeClr val="accent1">
              <a:alpha val="3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A0AF1BAF-E365-C945-EE2D-3E3F1FD3FD96}"/>
              </a:ext>
            </a:extLst>
          </p:cNvPr>
          <p:cNvSpPr/>
          <p:nvPr/>
        </p:nvSpPr>
        <p:spPr>
          <a:xfrm>
            <a:off x="1872843" y="4642096"/>
            <a:ext cx="1439069" cy="358623"/>
          </a:xfrm>
          <a:prstGeom prst="roundRect">
            <a:avLst/>
          </a:prstGeom>
          <a:solidFill>
            <a:schemeClr val="accent1">
              <a:alpha val="3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4614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A6DCB-5A37-21EB-7328-47DC0E1180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59F259-F15C-CE0B-6E0C-7FFA7CDD1F9E}"/>
              </a:ext>
            </a:extLst>
          </p:cNvPr>
          <p:cNvSpPr>
            <a:spLocks noGrp="1"/>
          </p:cNvSpPr>
          <p:nvPr>
            <p:ph type="title"/>
          </p:nvPr>
        </p:nvSpPr>
        <p:spPr/>
        <p:txBody>
          <a:bodyPr/>
          <a:lstStyle/>
          <a:p>
            <a:r>
              <a:rPr lang="en-US" dirty="0"/>
              <a:t>Karnaugh Maps (aka, K-maps)</a:t>
            </a:r>
          </a:p>
        </p:txBody>
      </p:sp>
      <p:sp>
        <p:nvSpPr>
          <p:cNvPr id="4" name="Slide Number Placeholder 3">
            <a:extLst>
              <a:ext uri="{FF2B5EF4-FFF2-40B4-BE49-F238E27FC236}">
                <a16:creationId xmlns:a16="http://schemas.microsoft.com/office/drawing/2014/main" id="{64D2057D-07E2-3488-1509-9ECAF7333597}"/>
              </a:ext>
            </a:extLst>
          </p:cNvPr>
          <p:cNvSpPr>
            <a:spLocks noGrp="1"/>
          </p:cNvSpPr>
          <p:nvPr>
            <p:ph type="sldNum" sz="quarter" idx="12"/>
          </p:nvPr>
        </p:nvSpPr>
        <p:spPr/>
        <p:txBody>
          <a:bodyPr/>
          <a:lstStyle/>
          <a:p>
            <a:fld id="{CC057153-B650-4DEB-B370-79DDCFDCE934}" type="slidenum">
              <a:rPr lang="en-US" smtClean="0"/>
              <a:t>72</a:t>
            </a:fld>
            <a:endParaRPr lang="en-US"/>
          </a:p>
        </p:txBody>
      </p:sp>
      <p:graphicFrame>
        <p:nvGraphicFramePr>
          <p:cNvPr id="6" name="Table 5">
            <a:extLst>
              <a:ext uri="{FF2B5EF4-FFF2-40B4-BE49-F238E27FC236}">
                <a16:creationId xmlns:a16="http://schemas.microsoft.com/office/drawing/2014/main" id="{547A2BE6-5BF3-AF86-630A-D0A4B10F5903}"/>
              </a:ext>
            </a:extLst>
          </p:cNvPr>
          <p:cNvGraphicFramePr>
            <a:graphicFrameLocks noGrp="1"/>
          </p:cNvGraphicFramePr>
          <p:nvPr/>
        </p:nvGraphicFramePr>
        <p:xfrm>
          <a:off x="1714716" y="4112413"/>
          <a:ext cx="1714810" cy="961232"/>
        </p:xfrm>
        <a:graphic>
          <a:graphicData uri="http://schemas.openxmlformats.org/drawingml/2006/table">
            <a:tbl>
              <a:tblPr firstRow="1" bandRow="1">
                <a:tableStyleId>{073A0DAA-6AF3-43AB-8588-CEC1D06C72B9}</a:tableStyleId>
              </a:tblPr>
              <a:tblGrid>
                <a:gridCol w="857405">
                  <a:extLst>
                    <a:ext uri="{9D8B030D-6E8A-4147-A177-3AD203B41FA5}">
                      <a16:colId xmlns:a16="http://schemas.microsoft.com/office/drawing/2014/main" val="2377020813"/>
                    </a:ext>
                  </a:extLst>
                </a:gridCol>
                <a:gridCol w="857405">
                  <a:extLst>
                    <a:ext uri="{9D8B030D-6E8A-4147-A177-3AD203B41FA5}">
                      <a16:colId xmlns:a16="http://schemas.microsoft.com/office/drawing/2014/main" val="2313687815"/>
                    </a:ext>
                  </a:extLst>
                </a:gridCol>
              </a:tblGrid>
              <a:tr h="480616">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897277"/>
                  </a:ext>
                </a:extLst>
              </a:tr>
              <a:tr h="480616">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2462273"/>
                  </a:ext>
                </a:extLst>
              </a:tr>
            </a:tbl>
          </a:graphicData>
        </a:graphic>
      </p:graphicFrame>
      <p:sp>
        <p:nvSpPr>
          <p:cNvPr id="7" name="TextBox 6">
            <a:extLst>
              <a:ext uri="{FF2B5EF4-FFF2-40B4-BE49-F238E27FC236}">
                <a16:creationId xmlns:a16="http://schemas.microsoft.com/office/drawing/2014/main" id="{40C5AC27-1D0B-6E4C-893F-DF81929087F0}"/>
              </a:ext>
            </a:extLst>
          </p:cNvPr>
          <p:cNvSpPr txBox="1"/>
          <p:nvPr/>
        </p:nvSpPr>
        <p:spPr>
          <a:xfrm>
            <a:off x="1195561" y="4125952"/>
            <a:ext cx="338554" cy="369332"/>
          </a:xfrm>
          <a:prstGeom prst="rect">
            <a:avLst/>
          </a:prstGeom>
          <a:noFill/>
        </p:spPr>
        <p:txBody>
          <a:bodyPr wrap="none" rtlCol="0">
            <a:spAutoFit/>
          </a:bodyPr>
          <a:lstStyle/>
          <a:p>
            <a:r>
              <a:rPr lang="en-US" dirty="0"/>
              <a:t>0</a:t>
            </a:r>
          </a:p>
        </p:txBody>
      </p:sp>
      <p:sp>
        <p:nvSpPr>
          <p:cNvPr id="8" name="TextBox 7">
            <a:extLst>
              <a:ext uri="{FF2B5EF4-FFF2-40B4-BE49-F238E27FC236}">
                <a16:creationId xmlns:a16="http://schemas.microsoft.com/office/drawing/2014/main" id="{954FE42E-1E7C-17FC-705C-4B774EA77E61}"/>
              </a:ext>
            </a:extLst>
          </p:cNvPr>
          <p:cNvSpPr txBox="1"/>
          <p:nvPr/>
        </p:nvSpPr>
        <p:spPr>
          <a:xfrm>
            <a:off x="1938976" y="3640873"/>
            <a:ext cx="338554" cy="369332"/>
          </a:xfrm>
          <a:prstGeom prst="rect">
            <a:avLst/>
          </a:prstGeom>
          <a:noFill/>
        </p:spPr>
        <p:txBody>
          <a:bodyPr wrap="none" rtlCol="0">
            <a:spAutoFit/>
          </a:bodyPr>
          <a:lstStyle/>
          <a:p>
            <a:r>
              <a:rPr lang="en-US" dirty="0"/>
              <a:t>0</a:t>
            </a:r>
          </a:p>
        </p:txBody>
      </p:sp>
      <p:sp>
        <p:nvSpPr>
          <p:cNvPr id="9" name="TextBox 8">
            <a:extLst>
              <a:ext uri="{FF2B5EF4-FFF2-40B4-BE49-F238E27FC236}">
                <a16:creationId xmlns:a16="http://schemas.microsoft.com/office/drawing/2014/main" id="{BDA697A6-F4BD-E190-246A-C0A41E259E01}"/>
              </a:ext>
            </a:extLst>
          </p:cNvPr>
          <p:cNvSpPr txBox="1"/>
          <p:nvPr/>
        </p:nvSpPr>
        <p:spPr>
          <a:xfrm>
            <a:off x="2851258" y="3640873"/>
            <a:ext cx="276038" cy="369332"/>
          </a:xfrm>
          <a:prstGeom prst="rect">
            <a:avLst/>
          </a:prstGeom>
          <a:noFill/>
        </p:spPr>
        <p:txBody>
          <a:bodyPr wrap="none" rtlCol="0">
            <a:spAutoFit/>
          </a:bodyPr>
          <a:lstStyle/>
          <a:p>
            <a:r>
              <a:rPr lang="en-US" dirty="0"/>
              <a:t>1</a:t>
            </a:r>
          </a:p>
        </p:txBody>
      </p:sp>
      <p:sp>
        <p:nvSpPr>
          <p:cNvPr id="10" name="TextBox 9">
            <a:extLst>
              <a:ext uri="{FF2B5EF4-FFF2-40B4-BE49-F238E27FC236}">
                <a16:creationId xmlns:a16="http://schemas.microsoft.com/office/drawing/2014/main" id="{66C20139-0CB6-C86D-8200-D0D5E43937B4}"/>
              </a:ext>
            </a:extLst>
          </p:cNvPr>
          <p:cNvSpPr txBox="1"/>
          <p:nvPr/>
        </p:nvSpPr>
        <p:spPr>
          <a:xfrm>
            <a:off x="1208747" y="4631387"/>
            <a:ext cx="276038" cy="369332"/>
          </a:xfrm>
          <a:prstGeom prst="rect">
            <a:avLst/>
          </a:prstGeom>
          <a:noFill/>
        </p:spPr>
        <p:txBody>
          <a:bodyPr wrap="none" rtlCol="0">
            <a:spAutoFit/>
          </a:bodyPr>
          <a:lstStyle/>
          <a:p>
            <a:r>
              <a:rPr lang="en-US" dirty="0"/>
              <a:t>1</a:t>
            </a:r>
          </a:p>
        </p:txBody>
      </p:sp>
      <p:sp>
        <p:nvSpPr>
          <p:cNvPr id="11" name="TextBox 10">
            <a:extLst>
              <a:ext uri="{FF2B5EF4-FFF2-40B4-BE49-F238E27FC236}">
                <a16:creationId xmlns:a16="http://schemas.microsoft.com/office/drawing/2014/main" id="{E0EE6D32-5DDC-783A-1436-A23DB9B61EAD}"/>
              </a:ext>
            </a:extLst>
          </p:cNvPr>
          <p:cNvSpPr txBox="1"/>
          <p:nvPr/>
        </p:nvSpPr>
        <p:spPr>
          <a:xfrm>
            <a:off x="2399896" y="3111190"/>
            <a:ext cx="352982" cy="369332"/>
          </a:xfrm>
          <a:prstGeom prst="rect">
            <a:avLst/>
          </a:prstGeom>
          <a:noFill/>
        </p:spPr>
        <p:txBody>
          <a:bodyPr wrap="none" rtlCol="0">
            <a:spAutoFit/>
          </a:bodyPr>
          <a:lstStyle/>
          <a:p>
            <a:r>
              <a:rPr lang="en-US" b="1" dirty="0"/>
              <a:t>X</a:t>
            </a:r>
          </a:p>
        </p:txBody>
      </p:sp>
      <p:sp>
        <p:nvSpPr>
          <p:cNvPr id="12" name="TextBox 11">
            <a:extLst>
              <a:ext uri="{FF2B5EF4-FFF2-40B4-BE49-F238E27FC236}">
                <a16:creationId xmlns:a16="http://schemas.microsoft.com/office/drawing/2014/main" id="{0BA028D8-6C3B-88E0-3E2A-E4AF9DAD5DF5}"/>
              </a:ext>
            </a:extLst>
          </p:cNvPr>
          <p:cNvSpPr txBox="1"/>
          <p:nvPr/>
        </p:nvSpPr>
        <p:spPr>
          <a:xfrm>
            <a:off x="612648" y="4386060"/>
            <a:ext cx="346570" cy="369332"/>
          </a:xfrm>
          <a:prstGeom prst="rect">
            <a:avLst/>
          </a:prstGeom>
          <a:noFill/>
        </p:spPr>
        <p:txBody>
          <a:bodyPr wrap="none" rtlCol="0">
            <a:spAutoFit/>
          </a:bodyPr>
          <a:lstStyle/>
          <a:p>
            <a:r>
              <a:rPr lang="en-US" b="1" dirty="0"/>
              <a:t>Y</a:t>
            </a:r>
          </a:p>
        </p:txBody>
      </p:sp>
      <p:sp>
        <p:nvSpPr>
          <p:cNvPr id="16" name="TextBox 15">
            <a:extLst>
              <a:ext uri="{FF2B5EF4-FFF2-40B4-BE49-F238E27FC236}">
                <a16:creationId xmlns:a16="http://schemas.microsoft.com/office/drawing/2014/main" id="{0E4721E4-46BB-9AD7-55E0-07EB32725367}"/>
              </a:ext>
            </a:extLst>
          </p:cNvPr>
          <p:cNvSpPr txBox="1"/>
          <p:nvPr/>
        </p:nvSpPr>
        <p:spPr>
          <a:xfrm>
            <a:off x="5517994" y="2141694"/>
            <a:ext cx="5478445" cy="3046988"/>
          </a:xfrm>
          <a:prstGeom prst="rect">
            <a:avLst/>
          </a:prstGeom>
          <a:noFill/>
        </p:spPr>
        <p:txBody>
          <a:bodyPr wrap="square" rtlCol="0">
            <a:spAutoFit/>
          </a:bodyPr>
          <a:lstStyle/>
          <a:p>
            <a:r>
              <a:rPr lang="en-US" sz="2400" dirty="0"/>
              <a:t>Each group becomes a conjunction:</a:t>
            </a:r>
          </a:p>
          <a:p>
            <a:pPr marL="457200" indent="-457200">
              <a:buFont typeface="Arial" panose="020B0604020202020204" pitchFamily="34" charset="0"/>
              <a:buChar char="•"/>
            </a:pPr>
            <a:r>
              <a:rPr lang="en-US" sz="2400" dirty="0"/>
              <a:t>Look for the variable(s) that don’t change:</a:t>
            </a:r>
          </a:p>
          <a:p>
            <a:pPr marL="914400" lvl="1" indent="-457200">
              <a:buFont typeface="Arial" panose="020B0604020202020204" pitchFamily="34" charset="0"/>
              <a:buChar char="•"/>
            </a:pPr>
            <a:r>
              <a:rPr lang="en-US" sz="2400" dirty="0"/>
              <a:t>If it stays a 1, you add the variable as is</a:t>
            </a:r>
          </a:p>
          <a:p>
            <a:pPr marL="914400" lvl="1" indent="-457200">
              <a:buFont typeface="Arial" panose="020B0604020202020204" pitchFamily="34" charset="0"/>
              <a:buChar char="•"/>
            </a:pPr>
            <a:r>
              <a:rPr lang="en-US" sz="2400" dirty="0"/>
              <a:t>If it stays a 0, you add the negation of the variable</a:t>
            </a:r>
          </a:p>
          <a:p>
            <a:pPr marL="457200" indent="-457200">
              <a:buFont typeface="Arial" panose="020B0604020202020204" pitchFamily="34" charset="0"/>
              <a:buChar char="•"/>
            </a:pPr>
            <a:r>
              <a:rPr lang="en-US" sz="2400" dirty="0"/>
              <a:t>OR the conjunctions together</a:t>
            </a:r>
          </a:p>
        </p:txBody>
      </p:sp>
      <p:sp>
        <p:nvSpPr>
          <p:cNvPr id="3" name="Rounded Rectangle 2">
            <a:extLst>
              <a:ext uri="{FF2B5EF4-FFF2-40B4-BE49-F238E27FC236}">
                <a16:creationId xmlns:a16="http://schemas.microsoft.com/office/drawing/2014/main" id="{36AB6914-9CB1-83D7-9D24-4627EC5BFD3E}"/>
              </a:ext>
            </a:extLst>
          </p:cNvPr>
          <p:cNvSpPr/>
          <p:nvPr/>
        </p:nvSpPr>
        <p:spPr>
          <a:xfrm>
            <a:off x="1833446" y="4152456"/>
            <a:ext cx="1456164" cy="369332"/>
          </a:xfrm>
          <a:prstGeom prst="roundRect">
            <a:avLst/>
          </a:prstGeom>
          <a:solidFill>
            <a:schemeClr val="accent1">
              <a:alpha val="3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F3A0228-02BB-4370-DD91-F4AABB668F77}"/>
              </a:ext>
            </a:extLst>
          </p:cNvPr>
          <p:cNvSpPr txBox="1"/>
          <p:nvPr/>
        </p:nvSpPr>
        <p:spPr>
          <a:xfrm>
            <a:off x="993826" y="5705536"/>
            <a:ext cx="3714863" cy="461665"/>
          </a:xfrm>
          <a:prstGeom prst="rect">
            <a:avLst/>
          </a:prstGeom>
          <a:noFill/>
        </p:spPr>
        <p:txBody>
          <a:bodyPr wrap="none" rtlCol="0">
            <a:spAutoFit/>
          </a:bodyPr>
          <a:lstStyle/>
          <a:p>
            <a:r>
              <a:rPr lang="en-US" sz="2400" dirty="0">
                <a:solidFill>
                  <a:srgbClr val="FF0000"/>
                </a:solidFill>
              </a:rPr>
              <a:t>What does this become?</a:t>
            </a:r>
          </a:p>
        </p:txBody>
      </p:sp>
    </p:spTree>
    <p:extLst>
      <p:ext uri="{BB962C8B-B14F-4D97-AF65-F5344CB8AC3E}">
        <p14:creationId xmlns:p14="http://schemas.microsoft.com/office/powerpoint/2010/main" val="260249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B7B4E-1D49-A266-5A53-00C9404FE1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68DCB9-2C66-827C-EF44-8A86E2B19194}"/>
              </a:ext>
            </a:extLst>
          </p:cNvPr>
          <p:cNvSpPr>
            <a:spLocks noGrp="1"/>
          </p:cNvSpPr>
          <p:nvPr>
            <p:ph type="title"/>
          </p:nvPr>
        </p:nvSpPr>
        <p:spPr/>
        <p:txBody>
          <a:bodyPr/>
          <a:lstStyle/>
          <a:p>
            <a:r>
              <a:rPr lang="en-US" dirty="0"/>
              <a:t>Karnaugh Maps (aka, K-maps)</a:t>
            </a:r>
          </a:p>
        </p:txBody>
      </p:sp>
      <p:sp>
        <p:nvSpPr>
          <p:cNvPr id="4" name="Slide Number Placeholder 3">
            <a:extLst>
              <a:ext uri="{FF2B5EF4-FFF2-40B4-BE49-F238E27FC236}">
                <a16:creationId xmlns:a16="http://schemas.microsoft.com/office/drawing/2014/main" id="{9CBB07E9-9166-630A-E973-D53E8086507E}"/>
              </a:ext>
            </a:extLst>
          </p:cNvPr>
          <p:cNvSpPr>
            <a:spLocks noGrp="1"/>
          </p:cNvSpPr>
          <p:nvPr>
            <p:ph type="sldNum" sz="quarter" idx="12"/>
          </p:nvPr>
        </p:nvSpPr>
        <p:spPr/>
        <p:txBody>
          <a:bodyPr/>
          <a:lstStyle/>
          <a:p>
            <a:fld id="{CC057153-B650-4DEB-B370-79DDCFDCE934}" type="slidenum">
              <a:rPr lang="en-US" smtClean="0"/>
              <a:t>73</a:t>
            </a:fld>
            <a:endParaRPr lang="en-US"/>
          </a:p>
        </p:txBody>
      </p:sp>
      <p:graphicFrame>
        <p:nvGraphicFramePr>
          <p:cNvPr id="6" name="Table 5">
            <a:extLst>
              <a:ext uri="{FF2B5EF4-FFF2-40B4-BE49-F238E27FC236}">
                <a16:creationId xmlns:a16="http://schemas.microsoft.com/office/drawing/2014/main" id="{ACD161B5-94F2-89E4-D15D-9EB1D3CEDA2E}"/>
              </a:ext>
            </a:extLst>
          </p:cNvPr>
          <p:cNvGraphicFramePr>
            <a:graphicFrameLocks noGrp="1"/>
          </p:cNvGraphicFramePr>
          <p:nvPr/>
        </p:nvGraphicFramePr>
        <p:xfrm>
          <a:off x="1714716" y="4112413"/>
          <a:ext cx="1714810" cy="961232"/>
        </p:xfrm>
        <a:graphic>
          <a:graphicData uri="http://schemas.openxmlformats.org/drawingml/2006/table">
            <a:tbl>
              <a:tblPr firstRow="1" bandRow="1">
                <a:tableStyleId>{073A0DAA-6AF3-43AB-8588-CEC1D06C72B9}</a:tableStyleId>
              </a:tblPr>
              <a:tblGrid>
                <a:gridCol w="857405">
                  <a:extLst>
                    <a:ext uri="{9D8B030D-6E8A-4147-A177-3AD203B41FA5}">
                      <a16:colId xmlns:a16="http://schemas.microsoft.com/office/drawing/2014/main" val="2377020813"/>
                    </a:ext>
                  </a:extLst>
                </a:gridCol>
                <a:gridCol w="857405">
                  <a:extLst>
                    <a:ext uri="{9D8B030D-6E8A-4147-A177-3AD203B41FA5}">
                      <a16:colId xmlns:a16="http://schemas.microsoft.com/office/drawing/2014/main" val="2313687815"/>
                    </a:ext>
                  </a:extLst>
                </a:gridCol>
              </a:tblGrid>
              <a:tr h="480616">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897277"/>
                  </a:ext>
                </a:extLst>
              </a:tr>
              <a:tr h="480616">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2462273"/>
                  </a:ext>
                </a:extLst>
              </a:tr>
            </a:tbl>
          </a:graphicData>
        </a:graphic>
      </p:graphicFrame>
      <p:sp>
        <p:nvSpPr>
          <p:cNvPr id="7" name="TextBox 6">
            <a:extLst>
              <a:ext uri="{FF2B5EF4-FFF2-40B4-BE49-F238E27FC236}">
                <a16:creationId xmlns:a16="http://schemas.microsoft.com/office/drawing/2014/main" id="{9DF1FED9-5BE4-0A28-8AC6-425867ECB928}"/>
              </a:ext>
            </a:extLst>
          </p:cNvPr>
          <p:cNvSpPr txBox="1"/>
          <p:nvPr/>
        </p:nvSpPr>
        <p:spPr>
          <a:xfrm>
            <a:off x="1195561" y="4125952"/>
            <a:ext cx="338554" cy="369332"/>
          </a:xfrm>
          <a:prstGeom prst="rect">
            <a:avLst/>
          </a:prstGeom>
          <a:noFill/>
        </p:spPr>
        <p:txBody>
          <a:bodyPr wrap="none" rtlCol="0">
            <a:spAutoFit/>
          </a:bodyPr>
          <a:lstStyle/>
          <a:p>
            <a:r>
              <a:rPr lang="en-US" dirty="0"/>
              <a:t>0</a:t>
            </a:r>
          </a:p>
        </p:txBody>
      </p:sp>
      <p:sp>
        <p:nvSpPr>
          <p:cNvPr id="8" name="TextBox 7">
            <a:extLst>
              <a:ext uri="{FF2B5EF4-FFF2-40B4-BE49-F238E27FC236}">
                <a16:creationId xmlns:a16="http://schemas.microsoft.com/office/drawing/2014/main" id="{A43450CD-823C-4BD3-098B-9FBC1ABFC628}"/>
              </a:ext>
            </a:extLst>
          </p:cNvPr>
          <p:cNvSpPr txBox="1"/>
          <p:nvPr/>
        </p:nvSpPr>
        <p:spPr>
          <a:xfrm>
            <a:off x="1938976" y="3640873"/>
            <a:ext cx="338554" cy="369332"/>
          </a:xfrm>
          <a:prstGeom prst="rect">
            <a:avLst/>
          </a:prstGeom>
          <a:noFill/>
        </p:spPr>
        <p:txBody>
          <a:bodyPr wrap="none" rtlCol="0">
            <a:spAutoFit/>
          </a:bodyPr>
          <a:lstStyle/>
          <a:p>
            <a:r>
              <a:rPr lang="en-US" dirty="0"/>
              <a:t>0</a:t>
            </a:r>
          </a:p>
        </p:txBody>
      </p:sp>
      <p:sp>
        <p:nvSpPr>
          <p:cNvPr id="9" name="TextBox 8">
            <a:extLst>
              <a:ext uri="{FF2B5EF4-FFF2-40B4-BE49-F238E27FC236}">
                <a16:creationId xmlns:a16="http://schemas.microsoft.com/office/drawing/2014/main" id="{F821021B-4BDC-915E-6C1B-CA0DBA780343}"/>
              </a:ext>
            </a:extLst>
          </p:cNvPr>
          <p:cNvSpPr txBox="1"/>
          <p:nvPr/>
        </p:nvSpPr>
        <p:spPr>
          <a:xfrm>
            <a:off x="2851258" y="3640873"/>
            <a:ext cx="276038" cy="369332"/>
          </a:xfrm>
          <a:prstGeom prst="rect">
            <a:avLst/>
          </a:prstGeom>
          <a:noFill/>
        </p:spPr>
        <p:txBody>
          <a:bodyPr wrap="none" rtlCol="0">
            <a:spAutoFit/>
          </a:bodyPr>
          <a:lstStyle/>
          <a:p>
            <a:r>
              <a:rPr lang="en-US" dirty="0"/>
              <a:t>1</a:t>
            </a:r>
          </a:p>
        </p:txBody>
      </p:sp>
      <p:sp>
        <p:nvSpPr>
          <p:cNvPr id="10" name="TextBox 9">
            <a:extLst>
              <a:ext uri="{FF2B5EF4-FFF2-40B4-BE49-F238E27FC236}">
                <a16:creationId xmlns:a16="http://schemas.microsoft.com/office/drawing/2014/main" id="{1DB76EEA-C474-09C4-9C34-44A9CB91401A}"/>
              </a:ext>
            </a:extLst>
          </p:cNvPr>
          <p:cNvSpPr txBox="1"/>
          <p:nvPr/>
        </p:nvSpPr>
        <p:spPr>
          <a:xfrm>
            <a:off x="1208747" y="4631387"/>
            <a:ext cx="276038" cy="369332"/>
          </a:xfrm>
          <a:prstGeom prst="rect">
            <a:avLst/>
          </a:prstGeom>
          <a:noFill/>
        </p:spPr>
        <p:txBody>
          <a:bodyPr wrap="none" rtlCol="0">
            <a:spAutoFit/>
          </a:bodyPr>
          <a:lstStyle/>
          <a:p>
            <a:r>
              <a:rPr lang="en-US" dirty="0"/>
              <a:t>1</a:t>
            </a:r>
          </a:p>
        </p:txBody>
      </p:sp>
      <p:sp>
        <p:nvSpPr>
          <p:cNvPr id="11" name="TextBox 10">
            <a:extLst>
              <a:ext uri="{FF2B5EF4-FFF2-40B4-BE49-F238E27FC236}">
                <a16:creationId xmlns:a16="http://schemas.microsoft.com/office/drawing/2014/main" id="{CBC0F527-43E0-CE83-54EC-92E3C9F1E889}"/>
              </a:ext>
            </a:extLst>
          </p:cNvPr>
          <p:cNvSpPr txBox="1"/>
          <p:nvPr/>
        </p:nvSpPr>
        <p:spPr>
          <a:xfrm>
            <a:off x="2399896" y="3111190"/>
            <a:ext cx="352982" cy="369332"/>
          </a:xfrm>
          <a:prstGeom prst="rect">
            <a:avLst/>
          </a:prstGeom>
          <a:noFill/>
        </p:spPr>
        <p:txBody>
          <a:bodyPr wrap="none" rtlCol="0">
            <a:spAutoFit/>
          </a:bodyPr>
          <a:lstStyle/>
          <a:p>
            <a:r>
              <a:rPr lang="en-US" b="1" dirty="0"/>
              <a:t>X</a:t>
            </a:r>
          </a:p>
        </p:txBody>
      </p:sp>
      <p:sp>
        <p:nvSpPr>
          <p:cNvPr id="12" name="TextBox 11">
            <a:extLst>
              <a:ext uri="{FF2B5EF4-FFF2-40B4-BE49-F238E27FC236}">
                <a16:creationId xmlns:a16="http://schemas.microsoft.com/office/drawing/2014/main" id="{E54AB7C6-2FD2-483D-FE49-748599C71D46}"/>
              </a:ext>
            </a:extLst>
          </p:cNvPr>
          <p:cNvSpPr txBox="1"/>
          <p:nvPr/>
        </p:nvSpPr>
        <p:spPr>
          <a:xfrm>
            <a:off x="612648" y="4386060"/>
            <a:ext cx="346570" cy="369332"/>
          </a:xfrm>
          <a:prstGeom prst="rect">
            <a:avLst/>
          </a:prstGeom>
          <a:noFill/>
        </p:spPr>
        <p:txBody>
          <a:bodyPr wrap="none" rtlCol="0">
            <a:spAutoFit/>
          </a:bodyPr>
          <a:lstStyle/>
          <a:p>
            <a:r>
              <a:rPr lang="en-US" b="1" dirty="0"/>
              <a:t>Y</a:t>
            </a:r>
          </a:p>
        </p:txBody>
      </p:sp>
      <p:sp>
        <p:nvSpPr>
          <p:cNvPr id="16" name="TextBox 15">
            <a:extLst>
              <a:ext uri="{FF2B5EF4-FFF2-40B4-BE49-F238E27FC236}">
                <a16:creationId xmlns:a16="http://schemas.microsoft.com/office/drawing/2014/main" id="{85286627-AD2C-D31E-CA8E-F82D118E3698}"/>
              </a:ext>
            </a:extLst>
          </p:cNvPr>
          <p:cNvSpPr txBox="1"/>
          <p:nvPr/>
        </p:nvSpPr>
        <p:spPr>
          <a:xfrm>
            <a:off x="5517994" y="2141694"/>
            <a:ext cx="5478445" cy="3046988"/>
          </a:xfrm>
          <a:prstGeom prst="rect">
            <a:avLst/>
          </a:prstGeom>
          <a:noFill/>
        </p:spPr>
        <p:txBody>
          <a:bodyPr wrap="square" rtlCol="0">
            <a:spAutoFit/>
          </a:bodyPr>
          <a:lstStyle/>
          <a:p>
            <a:r>
              <a:rPr lang="en-US" sz="2400" dirty="0"/>
              <a:t>Each group becomes a conjunction:</a:t>
            </a:r>
          </a:p>
          <a:p>
            <a:pPr marL="457200" indent="-457200">
              <a:buFont typeface="Arial" panose="020B0604020202020204" pitchFamily="34" charset="0"/>
              <a:buChar char="•"/>
            </a:pPr>
            <a:r>
              <a:rPr lang="en-US" sz="2400" dirty="0"/>
              <a:t>Look for the variable(s) that don’t change:</a:t>
            </a:r>
          </a:p>
          <a:p>
            <a:pPr marL="914400" lvl="1" indent="-457200">
              <a:buFont typeface="Arial" panose="020B0604020202020204" pitchFamily="34" charset="0"/>
              <a:buChar char="•"/>
            </a:pPr>
            <a:r>
              <a:rPr lang="en-US" sz="2400" dirty="0"/>
              <a:t>If it stays a 1, you add the variable as is</a:t>
            </a:r>
          </a:p>
          <a:p>
            <a:pPr marL="914400" lvl="1" indent="-457200">
              <a:buFont typeface="Arial" panose="020B0604020202020204" pitchFamily="34" charset="0"/>
              <a:buChar char="•"/>
            </a:pPr>
            <a:r>
              <a:rPr lang="en-US" sz="2400" dirty="0"/>
              <a:t>If it stays a 0, you add the negation of the variable</a:t>
            </a:r>
          </a:p>
          <a:p>
            <a:pPr marL="457200" indent="-457200">
              <a:buFont typeface="Arial" panose="020B0604020202020204" pitchFamily="34" charset="0"/>
              <a:buChar char="•"/>
            </a:pPr>
            <a:r>
              <a:rPr lang="en-US" sz="2400" dirty="0"/>
              <a:t>OR the conjunctions together</a:t>
            </a:r>
          </a:p>
        </p:txBody>
      </p:sp>
      <p:sp>
        <p:nvSpPr>
          <p:cNvPr id="3" name="Rounded Rectangle 2">
            <a:extLst>
              <a:ext uri="{FF2B5EF4-FFF2-40B4-BE49-F238E27FC236}">
                <a16:creationId xmlns:a16="http://schemas.microsoft.com/office/drawing/2014/main" id="{6C918890-BCB1-E25C-CC64-447A969B711B}"/>
              </a:ext>
            </a:extLst>
          </p:cNvPr>
          <p:cNvSpPr/>
          <p:nvPr/>
        </p:nvSpPr>
        <p:spPr>
          <a:xfrm>
            <a:off x="1833446" y="4152456"/>
            <a:ext cx="1456164" cy="369332"/>
          </a:xfrm>
          <a:prstGeom prst="roundRect">
            <a:avLst/>
          </a:prstGeom>
          <a:solidFill>
            <a:schemeClr val="accent1">
              <a:alpha val="3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1C70DBE-E3B1-F6F3-C81C-4690A922B21F}"/>
              </a:ext>
            </a:extLst>
          </p:cNvPr>
          <p:cNvSpPr txBox="1"/>
          <p:nvPr/>
        </p:nvSpPr>
        <p:spPr>
          <a:xfrm>
            <a:off x="2245576" y="5650427"/>
            <a:ext cx="631904" cy="523220"/>
          </a:xfrm>
          <a:prstGeom prst="rect">
            <a:avLst/>
          </a:prstGeom>
          <a:noFill/>
        </p:spPr>
        <p:txBody>
          <a:bodyPr wrap="none" rtlCol="0">
            <a:spAutoFit/>
          </a:bodyPr>
          <a:lstStyle/>
          <a:p>
            <a:r>
              <a:rPr lang="en-US" sz="2800" dirty="0">
                <a:solidFill>
                  <a:srgbClr val="0432FF"/>
                </a:solidFill>
              </a:rPr>
              <a:t>¬Y</a:t>
            </a:r>
          </a:p>
        </p:txBody>
      </p:sp>
    </p:spTree>
    <p:extLst>
      <p:ext uri="{BB962C8B-B14F-4D97-AF65-F5344CB8AC3E}">
        <p14:creationId xmlns:p14="http://schemas.microsoft.com/office/powerpoint/2010/main" val="10051538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747F8-C87B-6556-4240-16F96CA146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7BF9E9-DC24-C797-EEBF-4309638B21D7}"/>
              </a:ext>
            </a:extLst>
          </p:cNvPr>
          <p:cNvSpPr>
            <a:spLocks noGrp="1"/>
          </p:cNvSpPr>
          <p:nvPr>
            <p:ph type="title"/>
          </p:nvPr>
        </p:nvSpPr>
        <p:spPr/>
        <p:txBody>
          <a:bodyPr/>
          <a:lstStyle/>
          <a:p>
            <a:r>
              <a:rPr lang="en-US" dirty="0"/>
              <a:t>Karnaugh Maps (aka, K-maps)</a:t>
            </a:r>
          </a:p>
        </p:txBody>
      </p:sp>
      <p:sp>
        <p:nvSpPr>
          <p:cNvPr id="4" name="Slide Number Placeholder 3">
            <a:extLst>
              <a:ext uri="{FF2B5EF4-FFF2-40B4-BE49-F238E27FC236}">
                <a16:creationId xmlns:a16="http://schemas.microsoft.com/office/drawing/2014/main" id="{75418A0F-D094-152E-A507-62986BC7EBC5}"/>
              </a:ext>
            </a:extLst>
          </p:cNvPr>
          <p:cNvSpPr>
            <a:spLocks noGrp="1"/>
          </p:cNvSpPr>
          <p:nvPr>
            <p:ph type="sldNum" sz="quarter" idx="12"/>
          </p:nvPr>
        </p:nvSpPr>
        <p:spPr/>
        <p:txBody>
          <a:bodyPr/>
          <a:lstStyle/>
          <a:p>
            <a:fld id="{CC057153-B650-4DEB-B370-79DDCFDCE934}" type="slidenum">
              <a:rPr lang="en-US" smtClean="0"/>
              <a:t>74</a:t>
            </a:fld>
            <a:endParaRPr lang="en-US"/>
          </a:p>
        </p:txBody>
      </p:sp>
      <p:graphicFrame>
        <p:nvGraphicFramePr>
          <p:cNvPr id="6" name="Table 5">
            <a:extLst>
              <a:ext uri="{FF2B5EF4-FFF2-40B4-BE49-F238E27FC236}">
                <a16:creationId xmlns:a16="http://schemas.microsoft.com/office/drawing/2014/main" id="{887459D8-55A8-697E-F5F1-D898D4BDA5BF}"/>
              </a:ext>
            </a:extLst>
          </p:cNvPr>
          <p:cNvGraphicFramePr>
            <a:graphicFrameLocks noGrp="1"/>
          </p:cNvGraphicFramePr>
          <p:nvPr/>
        </p:nvGraphicFramePr>
        <p:xfrm>
          <a:off x="1714716" y="4112413"/>
          <a:ext cx="1714810" cy="961232"/>
        </p:xfrm>
        <a:graphic>
          <a:graphicData uri="http://schemas.openxmlformats.org/drawingml/2006/table">
            <a:tbl>
              <a:tblPr firstRow="1" bandRow="1">
                <a:tableStyleId>{073A0DAA-6AF3-43AB-8588-CEC1D06C72B9}</a:tableStyleId>
              </a:tblPr>
              <a:tblGrid>
                <a:gridCol w="857405">
                  <a:extLst>
                    <a:ext uri="{9D8B030D-6E8A-4147-A177-3AD203B41FA5}">
                      <a16:colId xmlns:a16="http://schemas.microsoft.com/office/drawing/2014/main" val="2377020813"/>
                    </a:ext>
                  </a:extLst>
                </a:gridCol>
                <a:gridCol w="857405">
                  <a:extLst>
                    <a:ext uri="{9D8B030D-6E8A-4147-A177-3AD203B41FA5}">
                      <a16:colId xmlns:a16="http://schemas.microsoft.com/office/drawing/2014/main" val="2313687815"/>
                    </a:ext>
                  </a:extLst>
                </a:gridCol>
              </a:tblGrid>
              <a:tr h="480616">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897277"/>
                  </a:ext>
                </a:extLst>
              </a:tr>
              <a:tr h="480616">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2462273"/>
                  </a:ext>
                </a:extLst>
              </a:tr>
            </a:tbl>
          </a:graphicData>
        </a:graphic>
      </p:graphicFrame>
      <p:sp>
        <p:nvSpPr>
          <p:cNvPr id="7" name="TextBox 6">
            <a:extLst>
              <a:ext uri="{FF2B5EF4-FFF2-40B4-BE49-F238E27FC236}">
                <a16:creationId xmlns:a16="http://schemas.microsoft.com/office/drawing/2014/main" id="{D864FAFC-4FEC-C6F7-DEC9-1581CF06D211}"/>
              </a:ext>
            </a:extLst>
          </p:cNvPr>
          <p:cNvSpPr txBox="1"/>
          <p:nvPr/>
        </p:nvSpPr>
        <p:spPr>
          <a:xfrm>
            <a:off x="1195561" y="4125952"/>
            <a:ext cx="338554" cy="369332"/>
          </a:xfrm>
          <a:prstGeom prst="rect">
            <a:avLst/>
          </a:prstGeom>
          <a:noFill/>
        </p:spPr>
        <p:txBody>
          <a:bodyPr wrap="none" rtlCol="0">
            <a:spAutoFit/>
          </a:bodyPr>
          <a:lstStyle/>
          <a:p>
            <a:r>
              <a:rPr lang="en-US" dirty="0"/>
              <a:t>0</a:t>
            </a:r>
          </a:p>
        </p:txBody>
      </p:sp>
      <p:sp>
        <p:nvSpPr>
          <p:cNvPr id="8" name="TextBox 7">
            <a:extLst>
              <a:ext uri="{FF2B5EF4-FFF2-40B4-BE49-F238E27FC236}">
                <a16:creationId xmlns:a16="http://schemas.microsoft.com/office/drawing/2014/main" id="{84CA685F-7C3E-CC9B-3870-1C4396DE4635}"/>
              </a:ext>
            </a:extLst>
          </p:cNvPr>
          <p:cNvSpPr txBox="1"/>
          <p:nvPr/>
        </p:nvSpPr>
        <p:spPr>
          <a:xfrm>
            <a:off x="1938976" y="3640873"/>
            <a:ext cx="338554" cy="369332"/>
          </a:xfrm>
          <a:prstGeom prst="rect">
            <a:avLst/>
          </a:prstGeom>
          <a:noFill/>
        </p:spPr>
        <p:txBody>
          <a:bodyPr wrap="none" rtlCol="0">
            <a:spAutoFit/>
          </a:bodyPr>
          <a:lstStyle/>
          <a:p>
            <a:r>
              <a:rPr lang="en-US" dirty="0"/>
              <a:t>0</a:t>
            </a:r>
          </a:p>
        </p:txBody>
      </p:sp>
      <p:sp>
        <p:nvSpPr>
          <p:cNvPr id="9" name="TextBox 8">
            <a:extLst>
              <a:ext uri="{FF2B5EF4-FFF2-40B4-BE49-F238E27FC236}">
                <a16:creationId xmlns:a16="http://schemas.microsoft.com/office/drawing/2014/main" id="{49846625-7975-0174-540A-47544CA06E43}"/>
              </a:ext>
            </a:extLst>
          </p:cNvPr>
          <p:cNvSpPr txBox="1"/>
          <p:nvPr/>
        </p:nvSpPr>
        <p:spPr>
          <a:xfrm>
            <a:off x="2851258" y="3640873"/>
            <a:ext cx="276038" cy="369332"/>
          </a:xfrm>
          <a:prstGeom prst="rect">
            <a:avLst/>
          </a:prstGeom>
          <a:noFill/>
        </p:spPr>
        <p:txBody>
          <a:bodyPr wrap="none" rtlCol="0">
            <a:spAutoFit/>
          </a:bodyPr>
          <a:lstStyle/>
          <a:p>
            <a:r>
              <a:rPr lang="en-US" dirty="0"/>
              <a:t>1</a:t>
            </a:r>
          </a:p>
        </p:txBody>
      </p:sp>
      <p:sp>
        <p:nvSpPr>
          <p:cNvPr id="10" name="TextBox 9">
            <a:extLst>
              <a:ext uri="{FF2B5EF4-FFF2-40B4-BE49-F238E27FC236}">
                <a16:creationId xmlns:a16="http://schemas.microsoft.com/office/drawing/2014/main" id="{A4EA9D46-C8B1-8041-EB4E-DF103FE129F6}"/>
              </a:ext>
            </a:extLst>
          </p:cNvPr>
          <p:cNvSpPr txBox="1"/>
          <p:nvPr/>
        </p:nvSpPr>
        <p:spPr>
          <a:xfrm>
            <a:off x="1208747" y="4631387"/>
            <a:ext cx="276038" cy="369332"/>
          </a:xfrm>
          <a:prstGeom prst="rect">
            <a:avLst/>
          </a:prstGeom>
          <a:noFill/>
        </p:spPr>
        <p:txBody>
          <a:bodyPr wrap="none" rtlCol="0">
            <a:spAutoFit/>
          </a:bodyPr>
          <a:lstStyle/>
          <a:p>
            <a:r>
              <a:rPr lang="en-US" dirty="0"/>
              <a:t>1</a:t>
            </a:r>
          </a:p>
        </p:txBody>
      </p:sp>
      <p:sp>
        <p:nvSpPr>
          <p:cNvPr id="11" name="TextBox 10">
            <a:extLst>
              <a:ext uri="{FF2B5EF4-FFF2-40B4-BE49-F238E27FC236}">
                <a16:creationId xmlns:a16="http://schemas.microsoft.com/office/drawing/2014/main" id="{26E4DD68-A9B8-D952-860D-D443678C901B}"/>
              </a:ext>
            </a:extLst>
          </p:cNvPr>
          <p:cNvSpPr txBox="1"/>
          <p:nvPr/>
        </p:nvSpPr>
        <p:spPr>
          <a:xfrm>
            <a:off x="2399896" y="3111190"/>
            <a:ext cx="352982" cy="369332"/>
          </a:xfrm>
          <a:prstGeom prst="rect">
            <a:avLst/>
          </a:prstGeom>
          <a:noFill/>
        </p:spPr>
        <p:txBody>
          <a:bodyPr wrap="none" rtlCol="0">
            <a:spAutoFit/>
          </a:bodyPr>
          <a:lstStyle/>
          <a:p>
            <a:r>
              <a:rPr lang="en-US" b="1" dirty="0"/>
              <a:t>X</a:t>
            </a:r>
          </a:p>
        </p:txBody>
      </p:sp>
      <p:sp>
        <p:nvSpPr>
          <p:cNvPr id="12" name="TextBox 11">
            <a:extLst>
              <a:ext uri="{FF2B5EF4-FFF2-40B4-BE49-F238E27FC236}">
                <a16:creationId xmlns:a16="http://schemas.microsoft.com/office/drawing/2014/main" id="{13410048-2E8F-AB42-75F3-338382B102C9}"/>
              </a:ext>
            </a:extLst>
          </p:cNvPr>
          <p:cNvSpPr txBox="1"/>
          <p:nvPr/>
        </p:nvSpPr>
        <p:spPr>
          <a:xfrm>
            <a:off x="612648" y="4386060"/>
            <a:ext cx="346570" cy="369332"/>
          </a:xfrm>
          <a:prstGeom prst="rect">
            <a:avLst/>
          </a:prstGeom>
          <a:noFill/>
        </p:spPr>
        <p:txBody>
          <a:bodyPr wrap="none" rtlCol="0">
            <a:spAutoFit/>
          </a:bodyPr>
          <a:lstStyle/>
          <a:p>
            <a:r>
              <a:rPr lang="en-US" b="1" dirty="0"/>
              <a:t>Y</a:t>
            </a:r>
          </a:p>
        </p:txBody>
      </p:sp>
      <p:sp>
        <p:nvSpPr>
          <p:cNvPr id="3" name="Rounded Rectangle 2">
            <a:extLst>
              <a:ext uri="{FF2B5EF4-FFF2-40B4-BE49-F238E27FC236}">
                <a16:creationId xmlns:a16="http://schemas.microsoft.com/office/drawing/2014/main" id="{D8935934-E724-4BF4-5E42-C8DF1D1CFEFF}"/>
              </a:ext>
            </a:extLst>
          </p:cNvPr>
          <p:cNvSpPr/>
          <p:nvPr/>
        </p:nvSpPr>
        <p:spPr>
          <a:xfrm>
            <a:off x="1833446" y="4152456"/>
            <a:ext cx="1456164" cy="369332"/>
          </a:xfrm>
          <a:prstGeom prst="roundRect">
            <a:avLst/>
          </a:prstGeom>
          <a:solidFill>
            <a:schemeClr val="accent1">
              <a:alpha val="3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0A770BF-F7BF-589D-5ABB-64D5B1F5AFB7}"/>
              </a:ext>
            </a:extLst>
          </p:cNvPr>
          <p:cNvSpPr txBox="1"/>
          <p:nvPr/>
        </p:nvSpPr>
        <p:spPr>
          <a:xfrm>
            <a:off x="2245576" y="5650427"/>
            <a:ext cx="631904" cy="523220"/>
          </a:xfrm>
          <a:prstGeom prst="rect">
            <a:avLst/>
          </a:prstGeom>
          <a:noFill/>
        </p:spPr>
        <p:txBody>
          <a:bodyPr wrap="none" rtlCol="0">
            <a:spAutoFit/>
          </a:bodyPr>
          <a:lstStyle/>
          <a:p>
            <a:r>
              <a:rPr lang="en-US" sz="2800" dirty="0">
                <a:solidFill>
                  <a:srgbClr val="0432FF"/>
                </a:solidFill>
              </a:rPr>
              <a:t>¬Y</a:t>
            </a:r>
          </a:p>
        </p:txBody>
      </p:sp>
      <p:graphicFrame>
        <p:nvGraphicFramePr>
          <p:cNvPr id="14" name="Table 13">
            <a:extLst>
              <a:ext uri="{FF2B5EF4-FFF2-40B4-BE49-F238E27FC236}">
                <a16:creationId xmlns:a16="http://schemas.microsoft.com/office/drawing/2014/main" id="{8310683E-A31E-E152-2BB4-7D7761BA6376}"/>
              </a:ext>
            </a:extLst>
          </p:cNvPr>
          <p:cNvGraphicFramePr>
            <a:graphicFrameLocks noGrp="1"/>
          </p:cNvGraphicFramePr>
          <p:nvPr>
            <p:extLst>
              <p:ext uri="{D42A27DB-BD31-4B8C-83A1-F6EECF244321}">
                <p14:modId xmlns:p14="http://schemas.microsoft.com/office/powerpoint/2010/main" val="3466668993"/>
              </p:ext>
            </p:extLst>
          </p:nvPr>
        </p:nvGraphicFramePr>
        <p:xfrm>
          <a:off x="6499253" y="2977276"/>
          <a:ext cx="2565453" cy="2350360"/>
        </p:xfrm>
        <a:graphic>
          <a:graphicData uri="http://schemas.openxmlformats.org/drawingml/2006/table">
            <a:tbl>
              <a:tblPr firstRow="1" bandRow="1">
                <a:tableStyleId>{00A15C55-8517-42AA-B614-E9B94910E393}</a:tableStyleId>
              </a:tblPr>
              <a:tblGrid>
                <a:gridCol w="855151">
                  <a:extLst>
                    <a:ext uri="{9D8B030D-6E8A-4147-A177-3AD203B41FA5}">
                      <a16:colId xmlns:a16="http://schemas.microsoft.com/office/drawing/2014/main" val="1251937310"/>
                    </a:ext>
                  </a:extLst>
                </a:gridCol>
                <a:gridCol w="855151">
                  <a:extLst>
                    <a:ext uri="{9D8B030D-6E8A-4147-A177-3AD203B41FA5}">
                      <a16:colId xmlns:a16="http://schemas.microsoft.com/office/drawing/2014/main" val="2899572327"/>
                    </a:ext>
                  </a:extLst>
                </a:gridCol>
                <a:gridCol w="855151">
                  <a:extLst>
                    <a:ext uri="{9D8B030D-6E8A-4147-A177-3AD203B41FA5}">
                      <a16:colId xmlns:a16="http://schemas.microsoft.com/office/drawing/2014/main" val="2821166814"/>
                    </a:ext>
                  </a:extLst>
                </a:gridCol>
              </a:tblGrid>
              <a:tr h="470072">
                <a:tc>
                  <a:txBody>
                    <a:bodyPr/>
                    <a:lstStyle/>
                    <a:p>
                      <a:pPr algn="ctr"/>
                      <a:r>
                        <a:rPr lang="en-US" dirty="0"/>
                        <a:t>X</a:t>
                      </a:r>
                    </a:p>
                  </a:txBody>
                  <a:tcPr/>
                </a:tc>
                <a:tc>
                  <a:txBody>
                    <a:bodyPr/>
                    <a:lstStyle/>
                    <a:p>
                      <a:pPr algn="ctr"/>
                      <a:r>
                        <a:rPr lang="en-US" dirty="0"/>
                        <a:t>Y</a:t>
                      </a:r>
                    </a:p>
                  </a:txBody>
                  <a:tcPr/>
                </a:tc>
                <a:tc>
                  <a:txBody>
                    <a:bodyPr/>
                    <a:lstStyle/>
                    <a:p>
                      <a:pPr algn="ctr"/>
                      <a:r>
                        <a:rPr lang="en-US" dirty="0"/>
                        <a:t>F</a:t>
                      </a:r>
                    </a:p>
                  </a:txBody>
                  <a:tcPr/>
                </a:tc>
                <a:extLst>
                  <a:ext uri="{0D108BD9-81ED-4DB2-BD59-A6C34878D82A}">
                    <a16:rowId xmlns:a16="http://schemas.microsoft.com/office/drawing/2014/main" val="2802005857"/>
                  </a:ext>
                </a:extLst>
              </a:tr>
              <a:tr h="470072">
                <a:tc>
                  <a:txBody>
                    <a:bodyPr/>
                    <a:lstStyle/>
                    <a:p>
                      <a:pPr algn="ctr"/>
                      <a:r>
                        <a:rPr lang="en-US" dirty="0"/>
                        <a:t>0</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3416149664"/>
                  </a:ext>
                </a:extLst>
              </a:tr>
              <a:tr h="470072">
                <a:tc>
                  <a:txBody>
                    <a:bodyPr/>
                    <a:lstStyle/>
                    <a:p>
                      <a:pPr algn="ctr"/>
                      <a:r>
                        <a:rPr lang="en-US" dirty="0"/>
                        <a:t>0</a:t>
                      </a:r>
                    </a:p>
                  </a:txBody>
                  <a:tcPr/>
                </a:tc>
                <a:tc>
                  <a:txBody>
                    <a:bodyPr/>
                    <a:lstStyle/>
                    <a:p>
                      <a:pPr algn="ctr"/>
                      <a:r>
                        <a:rPr lang="en-US" dirty="0"/>
                        <a:t>1</a:t>
                      </a:r>
                    </a:p>
                  </a:txBody>
                  <a:tcPr/>
                </a:tc>
                <a:tc>
                  <a:txBody>
                    <a:bodyPr/>
                    <a:lstStyle/>
                    <a:p>
                      <a:pPr algn="ctr"/>
                      <a:r>
                        <a:rPr lang="en-US" dirty="0"/>
                        <a:t>0</a:t>
                      </a:r>
                    </a:p>
                  </a:txBody>
                  <a:tcPr/>
                </a:tc>
                <a:extLst>
                  <a:ext uri="{0D108BD9-81ED-4DB2-BD59-A6C34878D82A}">
                    <a16:rowId xmlns:a16="http://schemas.microsoft.com/office/drawing/2014/main" val="4179748226"/>
                  </a:ext>
                </a:extLst>
              </a:tr>
              <a:tr h="470072">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3938556119"/>
                  </a:ext>
                </a:extLst>
              </a:tr>
              <a:tr h="470072">
                <a:tc>
                  <a:txBody>
                    <a:bodyPr/>
                    <a:lstStyle/>
                    <a:p>
                      <a:pPr algn="ctr"/>
                      <a:r>
                        <a:rPr lang="en-US" dirty="0"/>
                        <a:t>1</a:t>
                      </a:r>
                    </a:p>
                  </a:txBody>
                  <a:tcPr/>
                </a:tc>
                <a:tc>
                  <a:txBody>
                    <a:bodyPr/>
                    <a:lstStyle/>
                    <a:p>
                      <a:pPr algn="ctr"/>
                      <a:r>
                        <a:rPr lang="en-US" dirty="0"/>
                        <a:t>1</a:t>
                      </a:r>
                    </a:p>
                  </a:txBody>
                  <a:tcPr/>
                </a:tc>
                <a:tc>
                  <a:txBody>
                    <a:bodyPr/>
                    <a:lstStyle/>
                    <a:p>
                      <a:pPr algn="ctr"/>
                      <a:r>
                        <a:rPr lang="en-US" dirty="0"/>
                        <a:t>0</a:t>
                      </a:r>
                    </a:p>
                  </a:txBody>
                  <a:tcPr/>
                </a:tc>
                <a:extLst>
                  <a:ext uri="{0D108BD9-81ED-4DB2-BD59-A6C34878D82A}">
                    <a16:rowId xmlns:a16="http://schemas.microsoft.com/office/drawing/2014/main" val="3739855880"/>
                  </a:ext>
                </a:extLst>
              </a:tr>
            </a:tbl>
          </a:graphicData>
        </a:graphic>
      </p:graphicFrame>
    </p:spTree>
    <p:extLst>
      <p:ext uri="{BB962C8B-B14F-4D97-AF65-F5344CB8AC3E}">
        <p14:creationId xmlns:p14="http://schemas.microsoft.com/office/powerpoint/2010/main" val="22738876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B727C-DC33-8768-E677-E4B5F4505C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73AA96-1634-F679-7C36-7D62477DF43B}"/>
              </a:ext>
            </a:extLst>
          </p:cNvPr>
          <p:cNvSpPr>
            <a:spLocks noGrp="1"/>
          </p:cNvSpPr>
          <p:nvPr>
            <p:ph type="title"/>
          </p:nvPr>
        </p:nvSpPr>
        <p:spPr/>
        <p:txBody>
          <a:bodyPr/>
          <a:lstStyle/>
          <a:p>
            <a:r>
              <a:rPr lang="en-US" dirty="0"/>
              <a:t>Karnaugh Maps (aka, K-maps)</a:t>
            </a:r>
          </a:p>
        </p:txBody>
      </p:sp>
      <p:sp>
        <p:nvSpPr>
          <p:cNvPr id="4" name="Slide Number Placeholder 3">
            <a:extLst>
              <a:ext uri="{FF2B5EF4-FFF2-40B4-BE49-F238E27FC236}">
                <a16:creationId xmlns:a16="http://schemas.microsoft.com/office/drawing/2014/main" id="{F49B81D2-0A19-93D3-6CAB-DF778700CAB1}"/>
              </a:ext>
            </a:extLst>
          </p:cNvPr>
          <p:cNvSpPr>
            <a:spLocks noGrp="1"/>
          </p:cNvSpPr>
          <p:nvPr>
            <p:ph type="sldNum" sz="quarter" idx="12"/>
          </p:nvPr>
        </p:nvSpPr>
        <p:spPr/>
        <p:txBody>
          <a:bodyPr/>
          <a:lstStyle/>
          <a:p>
            <a:fld id="{CC057153-B650-4DEB-B370-79DDCFDCE934}" type="slidenum">
              <a:rPr lang="en-US" smtClean="0"/>
              <a:t>75</a:t>
            </a:fld>
            <a:endParaRPr lang="en-US"/>
          </a:p>
        </p:txBody>
      </p:sp>
      <p:graphicFrame>
        <p:nvGraphicFramePr>
          <p:cNvPr id="6" name="Table 5">
            <a:extLst>
              <a:ext uri="{FF2B5EF4-FFF2-40B4-BE49-F238E27FC236}">
                <a16:creationId xmlns:a16="http://schemas.microsoft.com/office/drawing/2014/main" id="{23E53D8B-E9DF-1D5D-061F-137005C25F9A}"/>
              </a:ext>
            </a:extLst>
          </p:cNvPr>
          <p:cNvGraphicFramePr>
            <a:graphicFrameLocks noGrp="1"/>
          </p:cNvGraphicFramePr>
          <p:nvPr/>
        </p:nvGraphicFramePr>
        <p:xfrm>
          <a:off x="1714716" y="4112413"/>
          <a:ext cx="1714810" cy="961232"/>
        </p:xfrm>
        <a:graphic>
          <a:graphicData uri="http://schemas.openxmlformats.org/drawingml/2006/table">
            <a:tbl>
              <a:tblPr firstRow="1" bandRow="1">
                <a:tableStyleId>{073A0DAA-6AF3-43AB-8588-CEC1D06C72B9}</a:tableStyleId>
              </a:tblPr>
              <a:tblGrid>
                <a:gridCol w="857405">
                  <a:extLst>
                    <a:ext uri="{9D8B030D-6E8A-4147-A177-3AD203B41FA5}">
                      <a16:colId xmlns:a16="http://schemas.microsoft.com/office/drawing/2014/main" val="2377020813"/>
                    </a:ext>
                  </a:extLst>
                </a:gridCol>
                <a:gridCol w="857405">
                  <a:extLst>
                    <a:ext uri="{9D8B030D-6E8A-4147-A177-3AD203B41FA5}">
                      <a16:colId xmlns:a16="http://schemas.microsoft.com/office/drawing/2014/main" val="2313687815"/>
                    </a:ext>
                  </a:extLst>
                </a:gridCol>
              </a:tblGrid>
              <a:tr h="480616">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897277"/>
                  </a:ext>
                </a:extLst>
              </a:tr>
              <a:tr h="480616">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2462273"/>
                  </a:ext>
                </a:extLst>
              </a:tr>
            </a:tbl>
          </a:graphicData>
        </a:graphic>
      </p:graphicFrame>
      <p:sp>
        <p:nvSpPr>
          <p:cNvPr id="7" name="TextBox 6">
            <a:extLst>
              <a:ext uri="{FF2B5EF4-FFF2-40B4-BE49-F238E27FC236}">
                <a16:creationId xmlns:a16="http://schemas.microsoft.com/office/drawing/2014/main" id="{8FB51878-3CB5-DB9A-6DD4-00B48F495206}"/>
              </a:ext>
            </a:extLst>
          </p:cNvPr>
          <p:cNvSpPr txBox="1"/>
          <p:nvPr/>
        </p:nvSpPr>
        <p:spPr>
          <a:xfrm>
            <a:off x="1195561" y="4125952"/>
            <a:ext cx="338554" cy="369332"/>
          </a:xfrm>
          <a:prstGeom prst="rect">
            <a:avLst/>
          </a:prstGeom>
          <a:noFill/>
        </p:spPr>
        <p:txBody>
          <a:bodyPr wrap="none" rtlCol="0">
            <a:spAutoFit/>
          </a:bodyPr>
          <a:lstStyle/>
          <a:p>
            <a:r>
              <a:rPr lang="en-US" dirty="0"/>
              <a:t>0</a:t>
            </a:r>
          </a:p>
        </p:txBody>
      </p:sp>
      <p:sp>
        <p:nvSpPr>
          <p:cNvPr id="8" name="TextBox 7">
            <a:extLst>
              <a:ext uri="{FF2B5EF4-FFF2-40B4-BE49-F238E27FC236}">
                <a16:creationId xmlns:a16="http://schemas.microsoft.com/office/drawing/2014/main" id="{0F431285-66C3-2031-BFF9-AD468EE47A5F}"/>
              </a:ext>
            </a:extLst>
          </p:cNvPr>
          <p:cNvSpPr txBox="1"/>
          <p:nvPr/>
        </p:nvSpPr>
        <p:spPr>
          <a:xfrm>
            <a:off x="1938976" y="3640873"/>
            <a:ext cx="338554" cy="369332"/>
          </a:xfrm>
          <a:prstGeom prst="rect">
            <a:avLst/>
          </a:prstGeom>
          <a:noFill/>
        </p:spPr>
        <p:txBody>
          <a:bodyPr wrap="none" rtlCol="0">
            <a:spAutoFit/>
          </a:bodyPr>
          <a:lstStyle/>
          <a:p>
            <a:r>
              <a:rPr lang="en-US" dirty="0"/>
              <a:t>0</a:t>
            </a:r>
          </a:p>
        </p:txBody>
      </p:sp>
      <p:sp>
        <p:nvSpPr>
          <p:cNvPr id="9" name="TextBox 8">
            <a:extLst>
              <a:ext uri="{FF2B5EF4-FFF2-40B4-BE49-F238E27FC236}">
                <a16:creationId xmlns:a16="http://schemas.microsoft.com/office/drawing/2014/main" id="{6F46DC15-38BF-4180-482A-9F507F496421}"/>
              </a:ext>
            </a:extLst>
          </p:cNvPr>
          <p:cNvSpPr txBox="1"/>
          <p:nvPr/>
        </p:nvSpPr>
        <p:spPr>
          <a:xfrm>
            <a:off x="2851258" y="3640873"/>
            <a:ext cx="276038" cy="369332"/>
          </a:xfrm>
          <a:prstGeom prst="rect">
            <a:avLst/>
          </a:prstGeom>
          <a:noFill/>
        </p:spPr>
        <p:txBody>
          <a:bodyPr wrap="none" rtlCol="0">
            <a:spAutoFit/>
          </a:bodyPr>
          <a:lstStyle/>
          <a:p>
            <a:r>
              <a:rPr lang="en-US" dirty="0"/>
              <a:t>1</a:t>
            </a:r>
          </a:p>
        </p:txBody>
      </p:sp>
      <p:sp>
        <p:nvSpPr>
          <p:cNvPr id="10" name="TextBox 9">
            <a:extLst>
              <a:ext uri="{FF2B5EF4-FFF2-40B4-BE49-F238E27FC236}">
                <a16:creationId xmlns:a16="http://schemas.microsoft.com/office/drawing/2014/main" id="{38C57828-AA8E-38CF-8363-FD774822A4C3}"/>
              </a:ext>
            </a:extLst>
          </p:cNvPr>
          <p:cNvSpPr txBox="1"/>
          <p:nvPr/>
        </p:nvSpPr>
        <p:spPr>
          <a:xfrm>
            <a:off x="1208747" y="4631387"/>
            <a:ext cx="276038" cy="369332"/>
          </a:xfrm>
          <a:prstGeom prst="rect">
            <a:avLst/>
          </a:prstGeom>
          <a:noFill/>
        </p:spPr>
        <p:txBody>
          <a:bodyPr wrap="none" rtlCol="0">
            <a:spAutoFit/>
          </a:bodyPr>
          <a:lstStyle/>
          <a:p>
            <a:r>
              <a:rPr lang="en-US" dirty="0"/>
              <a:t>1</a:t>
            </a:r>
          </a:p>
        </p:txBody>
      </p:sp>
      <p:sp>
        <p:nvSpPr>
          <p:cNvPr id="11" name="TextBox 10">
            <a:extLst>
              <a:ext uri="{FF2B5EF4-FFF2-40B4-BE49-F238E27FC236}">
                <a16:creationId xmlns:a16="http://schemas.microsoft.com/office/drawing/2014/main" id="{85702B79-5E0E-1EFA-CD94-B5D6A28E98EC}"/>
              </a:ext>
            </a:extLst>
          </p:cNvPr>
          <p:cNvSpPr txBox="1"/>
          <p:nvPr/>
        </p:nvSpPr>
        <p:spPr>
          <a:xfrm>
            <a:off x="2399896" y="3111190"/>
            <a:ext cx="352982" cy="369332"/>
          </a:xfrm>
          <a:prstGeom prst="rect">
            <a:avLst/>
          </a:prstGeom>
          <a:noFill/>
        </p:spPr>
        <p:txBody>
          <a:bodyPr wrap="none" rtlCol="0">
            <a:spAutoFit/>
          </a:bodyPr>
          <a:lstStyle/>
          <a:p>
            <a:r>
              <a:rPr lang="en-US" b="1" dirty="0"/>
              <a:t>X</a:t>
            </a:r>
          </a:p>
        </p:txBody>
      </p:sp>
      <p:sp>
        <p:nvSpPr>
          <p:cNvPr id="12" name="TextBox 11">
            <a:extLst>
              <a:ext uri="{FF2B5EF4-FFF2-40B4-BE49-F238E27FC236}">
                <a16:creationId xmlns:a16="http://schemas.microsoft.com/office/drawing/2014/main" id="{62D05CA1-A551-4FF9-6322-9F5F7A30C07E}"/>
              </a:ext>
            </a:extLst>
          </p:cNvPr>
          <p:cNvSpPr txBox="1"/>
          <p:nvPr/>
        </p:nvSpPr>
        <p:spPr>
          <a:xfrm>
            <a:off x="612648" y="4386060"/>
            <a:ext cx="346570" cy="369332"/>
          </a:xfrm>
          <a:prstGeom prst="rect">
            <a:avLst/>
          </a:prstGeom>
          <a:noFill/>
        </p:spPr>
        <p:txBody>
          <a:bodyPr wrap="none" rtlCol="0">
            <a:spAutoFit/>
          </a:bodyPr>
          <a:lstStyle/>
          <a:p>
            <a:r>
              <a:rPr lang="en-US" b="1" dirty="0"/>
              <a:t>Y</a:t>
            </a:r>
          </a:p>
        </p:txBody>
      </p:sp>
      <p:sp>
        <p:nvSpPr>
          <p:cNvPr id="3" name="Rounded Rectangle 2">
            <a:extLst>
              <a:ext uri="{FF2B5EF4-FFF2-40B4-BE49-F238E27FC236}">
                <a16:creationId xmlns:a16="http://schemas.microsoft.com/office/drawing/2014/main" id="{D1FC4087-08AF-0CFF-524F-BEF2A92D442B}"/>
              </a:ext>
            </a:extLst>
          </p:cNvPr>
          <p:cNvSpPr/>
          <p:nvPr/>
        </p:nvSpPr>
        <p:spPr>
          <a:xfrm>
            <a:off x="1872843" y="4155645"/>
            <a:ext cx="527053" cy="874767"/>
          </a:xfrm>
          <a:prstGeom prst="roundRect">
            <a:avLst/>
          </a:prstGeom>
          <a:solidFill>
            <a:schemeClr val="accent1">
              <a:alpha val="3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790EC74D-5B1F-F631-5C1A-C3C44C31BA7C}"/>
              </a:ext>
            </a:extLst>
          </p:cNvPr>
          <p:cNvSpPr/>
          <p:nvPr/>
        </p:nvSpPr>
        <p:spPr>
          <a:xfrm>
            <a:off x="1872843" y="4642096"/>
            <a:ext cx="1439069" cy="358623"/>
          </a:xfrm>
          <a:prstGeom prst="roundRect">
            <a:avLst/>
          </a:prstGeom>
          <a:solidFill>
            <a:srgbClr val="00B050">
              <a:alpha val="3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AE4723C-861D-DCE2-A05C-2E7F069C4F83}"/>
              </a:ext>
            </a:extLst>
          </p:cNvPr>
          <p:cNvSpPr txBox="1"/>
          <p:nvPr/>
        </p:nvSpPr>
        <p:spPr>
          <a:xfrm>
            <a:off x="5517994" y="2141694"/>
            <a:ext cx="5478445" cy="3046988"/>
          </a:xfrm>
          <a:prstGeom prst="rect">
            <a:avLst/>
          </a:prstGeom>
          <a:noFill/>
        </p:spPr>
        <p:txBody>
          <a:bodyPr wrap="square" rtlCol="0">
            <a:spAutoFit/>
          </a:bodyPr>
          <a:lstStyle/>
          <a:p>
            <a:r>
              <a:rPr lang="en-US" sz="2400" dirty="0"/>
              <a:t>Each group becomes a conjunction:</a:t>
            </a:r>
          </a:p>
          <a:p>
            <a:pPr marL="457200" indent="-457200">
              <a:buFont typeface="Arial" panose="020B0604020202020204" pitchFamily="34" charset="0"/>
              <a:buChar char="•"/>
            </a:pPr>
            <a:r>
              <a:rPr lang="en-US" sz="2400" dirty="0"/>
              <a:t>Look for the variable(s) that don’t change:</a:t>
            </a:r>
          </a:p>
          <a:p>
            <a:pPr marL="914400" lvl="1" indent="-457200">
              <a:buFont typeface="Arial" panose="020B0604020202020204" pitchFamily="34" charset="0"/>
              <a:buChar char="•"/>
            </a:pPr>
            <a:r>
              <a:rPr lang="en-US" sz="2400" dirty="0"/>
              <a:t>If it stays a 1, you add the variable as is</a:t>
            </a:r>
          </a:p>
          <a:p>
            <a:pPr marL="914400" lvl="1" indent="-457200">
              <a:buFont typeface="Arial" panose="020B0604020202020204" pitchFamily="34" charset="0"/>
              <a:buChar char="•"/>
            </a:pPr>
            <a:r>
              <a:rPr lang="en-US" sz="2400" dirty="0"/>
              <a:t>If it stays a 0, you add the negation of the variable</a:t>
            </a:r>
          </a:p>
          <a:p>
            <a:pPr marL="457200" indent="-457200">
              <a:buFont typeface="Arial" panose="020B0604020202020204" pitchFamily="34" charset="0"/>
              <a:buChar char="•"/>
            </a:pPr>
            <a:r>
              <a:rPr lang="en-US" sz="2400" dirty="0"/>
              <a:t>OR the conjunctions together</a:t>
            </a:r>
          </a:p>
        </p:txBody>
      </p:sp>
      <p:sp>
        <p:nvSpPr>
          <p:cNvPr id="14" name="TextBox 13">
            <a:extLst>
              <a:ext uri="{FF2B5EF4-FFF2-40B4-BE49-F238E27FC236}">
                <a16:creationId xmlns:a16="http://schemas.microsoft.com/office/drawing/2014/main" id="{C2E841BA-4DB1-2AAD-D980-3C1550C9E0BD}"/>
              </a:ext>
            </a:extLst>
          </p:cNvPr>
          <p:cNvSpPr txBox="1"/>
          <p:nvPr/>
        </p:nvSpPr>
        <p:spPr>
          <a:xfrm>
            <a:off x="993826" y="5705536"/>
            <a:ext cx="3714863" cy="461665"/>
          </a:xfrm>
          <a:prstGeom prst="rect">
            <a:avLst/>
          </a:prstGeom>
          <a:noFill/>
        </p:spPr>
        <p:txBody>
          <a:bodyPr wrap="none" rtlCol="0">
            <a:spAutoFit/>
          </a:bodyPr>
          <a:lstStyle/>
          <a:p>
            <a:r>
              <a:rPr lang="en-US" sz="2400" dirty="0">
                <a:solidFill>
                  <a:srgbClr val="FF0000"/>
                </a:solidFill>
              </a:rPr>
              <a:t>What does this become?</a:t>
            </a:r>
          </a:p>
        </p:txBody>
      </p:sp>
    </p:spTree>
    <p:extLst>
      <p:ext uri="{BB962C8B-B14F-4D97-AF65-F5344CB8AC3E}">
        <p14:creationId xmlns:p14="http://schemas.microsoft.com/office/powerpoint/2010/main" val="6813166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71713-1983-BD36-E45D-99B8D0B09D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896B93-6E03-194D-BD74-B2486AEE19B5}"/>
              </a:ext>
            </a:extLst>
          </p:cNvPr>
          <p:cNvSpPr>
            <a:spLocks noGrp="1"/>
          </p:cNvSpPr>
          <p:nvPr>
            <p:ph type="title"/>
          </p:nvPr>
        </p:nvSpPr>
        <p:spPr/>
        <p:txBody>
          <a:bodyPr/>
          <a:lstStyle/>
          <a:p>
            <a:r>
              <a:rPr lang="en-US" dirty="0"/>
              <a:t>Karnaugh Maps (aka, K-maps)</a:t>
            </a:r>
          </a:p>
        </p:txBody>
      </p:sp>
      <p:sp>
        <p:nvSpPr>
          <p:cNvPr id="4" name="Slide Number Placeholder 3">
            <a:extLst>
              <a:ext uri="{FF2B5EF4-FFF2-40B4-BE49-F238E27FC236}">
                <a16:creationId xmlns:a16="http://schemas.microsoft.com/office/drawing/2014/main" id="{14D5DB1E-BD0A-4F45-E0C1-CFD6806C9EAC}"/>
              </a:ext>
            </a:extLst>
          </p:cNvPr>
          <p:cNvSpPr>
            <a:spLocks noGrp="1"/>
          </p:cNvSpPr>
          <p:nvPr>
            <p:ph type="sldNum" sz="quarter" idx="12"/>
          </p:nvPr>
        </p:nvSpPr>
        <p:spPr/>
        <p:txBody>
          <a:bodyPr/>
          <a:lstStyle/>
          <a:p>
            <a:fld id="{CC057153-B650-4DEB-B370-79DDCFDCE934}" type="slidenum">
              <a:rPr lang="en-US" smtClean="0"/>
              <a:t>76</a:t>
            </a:fld>
            <a:endParaRPr lang="en-US"/>
          </a:p>
        </p:txBody>
      </p:sp>
      <p:graphicFrame>
        <p:nvGraphicFramePr>
          <p:cNvPr id="6" name="Table 5">
            <a:extLst>
              <a:ext uri="{FF2B5EF4-FFF2-40B4-BE49-F238E27FC236}">
                <a16:creationId xmlns:a16="http://schemas.microsoft.com/office/drawing/2014/main" id="{E58D7385-9629-65C6-850E-572225224060}"/>
              </a:ext>
            </a:extLst>
          </p:cNvPr>
          <p:cNvGraphicFramePr>
            <a:graphicFrameLocks noGrp="1"/>
          </p:cNvGraphicFramePr>
          <p:nvPr/>
        </p:nvGraphicFramePr>
        <p:xfrm>
          <a:off x="1714716" y="4112413"/>
          <a:ext cx="1714810" cy="961232"/>
        </p:xfrm>
        <a:graphic>
          <a:graphicData uri="http://schemas.openxmlformats.org/drawingml/2006/table">
            <a:tbl>
              <a:tblPr firstRow="1" bandRow="1">
                <a:tableStyleId>{073A0DAA-6AF3-43AB-8588-CEC1D06C72B9}</a:tableStyleId>
              </a:tblPr>
              <a:tblGrid>
                <a:gridCol w="857405">
                  <a:extLst>
                    <a:ext uri="{9D8B030D-6E8A-4147-A177-3AD203B41FA5}">
                      <a16:colId xmlns:a16="http://schemas.microsoft.com/office/drawing/2014/main" val="2377020813"/>
                    </a:ext>
                  </a:extLst>
                </a:gridCol>
                <a:gridCol w="857405">
                  <a:extLst>
                    <a:ext uri="{9D8B030D-6E8A-4147-A177-3AD203B41FA5}">
                      <a16:colId xmlns:a16="http://schemas.microsoft.com/office/drawing/2014/main" val="2313687815"/>
                    </a:ext>
                  </a:extLst>
                </a:gridCol>
              </a:tblGrid>
              <a:tr h="480616">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897277"/>
                  </a:ext>
                </a:extLst>
              </a:tr>
              <a:tr h="480616">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2462273"/>
                  </a:ext>
                </a:extLst>
              </a:tr>
            </a:tbl>
          </a:graphicData>
        </a:graphic>
      </p:graphicFrame>
      <p:sp>
        <p:nvSpPr>
          <p:cNvPr id="7" name="TextBox 6">
            <a:extLst>
              <a:ext uri="{FF2B5EF4-FFF2-40B4-BE49-F238E27FC236}">
                <a16:creationId xmlns:a16="http://schemas.microsoft.com/office/drawing/2014/main" id="{A6C0CC5E-5195-1325-F4B6-C3D0186073CD}"/>
              </a:ext>
            </a:extLst>
          </p:cNvPr>
          <p:cNvSpPr txBox="1"/>
          <p:nvPr/>
        </p:nvSpPr>
        <p:spPr>
          <a:xfrm>
            <a:off x="1195561" y="4125952"/>
            <a:ext cx="338554" cy="369332"/>
          </a:xfrm>
          <a:prstGeom prst="rect">
            <a:avLst/>
          </a:prstGeom>
          <a:noFill/>
        </p:spPr>
        <p:txBody>
          <a:bodyPr wrap="none" rtlCol="0">
            <a:spAutoFit/>
          </a:bodyPr>
          <a:lstStyle/>
          <a:p>
            <a:r>
              <a:rPr lang="en-US" dirty="0"/>
              <a:t>0</a:t>
            </a:r>
          </a:p>
        </p:txBody>
      </p:sp>
      <p:sp>
        <p:nvSpPr>
          <p:cNvPr id="8" name="TextBox 7">
            <a:extLst>
              <a:ext uri="{FF2B5EF4-FFF2-40B4-BE49-F238E27FC236}">
                <a16:creationId xmlns:a16="http://schemas.microsoft.com/office/drawing/2014/main" id="{73FCEA89-E4CA-8141-F490-E02E684506AA}"/>
              </a:ext>
            </a:extLst>
          </p:cNvPr>
          <p:cNvSpPr txBox="1"/>
          <p:nvPr/>
        </p:nvSpPr>
        <p:spPr>
          <a:xfrm>
            <a:off x="1938976" y="3640873"/>
            <a:ext cx="338554" cy="369332"/>
          </a:xfrm>
          <a:prstGeom prst="rect">
            <a:avLst/>
          </a:prstGeom>
          <a:noFill/>
        </p:spPr>
        <p:txBody>
          <a:bodyPr wrap="none" rtlCol="0">
            <a:spAutoFit/>
          </a:bodyPr>
          <a:lstStyle/>
          <a:p>
            <a:r>
              <a:rPr lang="en-US" dirty="0"/>
              <a:t>0</a:t>
            </a:r>
          </a:p>
        </p:txBody>
      </p:sp>
      <p:sp>
        <p:nvSpPr>
          <p:cNvPr id="9" name="TextBox 8">
            <a:extLst>
              <a:ext uri="{FF2B5EF4-FFF2-40B4-BE49-F238E27FC236}">
                <a16:creationId xmlns:a16="http://schemas.microsoft.com/office/drawing/2014/main" id="{F17E65FB-E952-59CA-ACEB-B6CCA029A632}"/>
              </a:ext>
            </a:extLst>
          </p:cNvPr>
          <p:cNvSpPr txBox="1"/>
          <p:nvPr/>
        </p:nvSpPr>
        <p:spPr>
          <a:xfrm>
            <a:off x="2851258" y="3640873"/>
            <a:ext cx="276038" cy="369332"/>
          </a:xfrm>
          <a:prstGeom prst="rect">
            <a:avLst/>
          </a:prstGeom>
          <a:noFill/>
        </p:spPr>
        <p:txBody>
          <a:bodyPr wrap="none" rtlCol="0">
            <a:spAutoFit/>
          </a:bodyPr>
          <a:lstStyle/>
          <a:p>
            <a:r>
              <a:rPr lang="en-US" dirty="0"/>
              <a:t>1</a:t>
            </a:r>
          </a:p>
        </p:txBody>
      </p:sp>
      <p:sp>
        <p:nvSpPr>
          <p:cNvPr id="10" name="TextBox 9">
            <a:extLst>
              <a:ext uri="{FF2B5EF4-FFF2-40B4-BE49-F238E27FC236}">
                <a16:creationId xmlns:a16="http://schemas.microsoft.com/office/drawing/2014/main" id="{C8E78DA7-D22B-637B-9222-91E4E7473334}"/>
              </a:ext>
            </a:extLst>
          </p:cNvPr>
          <p:cNvSpPr txBox="1"/>
          <p:nvPr/>
        </p:nvSpPr>
        <p:spPr>
          <a:xfrm>
            <a:off x="1208747" y="4631387"/>
            <a:ext cx="276038" cy="369332"/>
          </a:xfrm>
          <a:prstGeom prst="rect">
            <a:avLst/>
          </a:prstGeom>
          <a:noFill/>
        </p:spPr>
        <p:txBody>
          <a:bodyPr wrap="none" rtlCol="0">
            <a:spAutoFit/>
          </a:bodyPr>
          <a:lstStyle/>
          <a:p>
            <a:r>
              <a:rPr lang="en-US" dirty="0"/>
              <a:t>1</a:t>
            </a:r>
          </a:p>
        </p:txBody>
      </p:sp>
      <p:sp>
        <p:nvSpPr>
          <p:cNvPr id="11" name="TextBox 10">
            <a:extLst>
              <a:ext uri="{FF2B5EF4-FFF2-40B4-BE49-F238E27FC236}">
                <a16:creationId xmlns:a16="http://schemas.microsoft.com/office/drawing/2014/main" id="{5F375B98-95C4-F25A-2D5E-797755636580}"/>
              </a:ext>
            </a:extLst>
          </p:cNvPr>
          <p:cNvSpPr txBox="1"/>
          <p:nvPr/>
        </p:nvSpPr>
        <p:spPr>
          <a:xfrm>
            <a:off x="2399896" y="3111190"/>
            <a:ext cx="352982" cy="369332"/>
          </a:xfrm>
          <a:prstGeom prst="rect">
            <a:avLst/>
          </a:prstGeom>
          <a:noFill/>
        </p:spPr>
        <p:txBody>
          <a:bodyPr wrap="none" rtlCol="0">
            <a:spAutoFit/>
          </a:bodyPr>
          <a:lstStyle/>
          <a:p>
            <a:r>
              <a:rPr lang="en-US" b="1" dirty="0"/>
              <a:t>X</a:t>
            </a:r>
          </a:p>
        </p:txBody>
      </p:sp>
      <p:sp>
        <p:nvSpPr>
          <p:cNvPr id="12" name="TextBox 11">
            <a:extLst>
              <a:ext uri="{FF2B5EF4-FFF2-40B4-BE49-F238E27FC236}">
                <a16:creationId xmlns:a16="http://schemas.microsoft.com/office/drawing/2014/main" id="{C4B19637-BBC1-CEAD-D584-994C967F9259}"/>
              </a:ext>
            </a:extLst>
          </p:cNvPr>
          <p:cNvSpPr txBox="1"/>
          <p:nvPr/>
        </p:nvSpPr>
        <p:spPr>
          <a:xfrm>
            <a:off x="612648" y="4386060"/>
            <a:ext cx="346570" cy="369332"/>
          </a:xfrm>
          <a:prstGeom prst="rect">
            <a:avLst/>
          </a:prstGeom>
          <a:noFill/>
        </p:spPr>
        <p:txBody>
          <a:bodyPr wrap="none" rtlCol="0">
            <a:spAutoFit/>
          </a:bodyPr>
          <a:lstStyle/>
          <a:p>
            <a:r>
              <a:rPr lang="en-US" b="1" dirty="0"/>
              <a:t>Y</a:t>
            </a:r>
          </a:p>
        </p:txBody>
      </p:sp>
      <p:sp>
        <p:nvSpPr>
          <p:cNvPr id="3" name="Rounded Rectangle 2">
            <a:extLst>
              <a:ext uri="{FF2B5EF4-FFF2-40B4-BE49-F238E27FC236}">
                <a16:creationId xmlns:a16="http://schemas.microsoft.com/office/drawing/2014/main" id="{23D9E658-BD12-A3E8-8584-3ADA1783B25C}"/>
              </a:ext>
            </a:extLst>
          </p:cNvPr>
          <p:cNvSpPr/>
          <p:nvPr/>
        </p:nvSpPr>
        <p:spPr>
          <a:xfrm>
            <a:off x="1872843" y="4155645"/>
            <a:ext cx="527053" cy="874767"/>
          </a:xfrm>
          <a:prstGeom prst="roundRect">
            <a:avLst/>
          </a:prstGeom>
          <a:solidFill>
            <a:schemeClr val="accent1">
              <a:alpha val="3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47D1202B-33C9-DC47-C04C-14D3C2B0FB77}"/>
              </a:ext>
            </a:extLst>
          </p:cNvPr>
          <p:cNvSpPr/>
          <p:nvPr/>
        </p:nvSpPr>
        <p:spPr>
          <a:xfrm>
            <a:off x="1872843" y="4642096"/>
            <a:ext cx="1439069" cy="358623"/>
          </a:xfrm>
          <a:prstGeom prst="roundRect">
            <a:avLst/>
          </a:prstGeom>
          <a:solidFill>
            <a:srgbClr val="00B050">
              <a:alpha val="3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A49595E-4BBE-3248-E887-8EBCE4AEA489}"/>
              </a:ext>
            </a:extLst>
          </p:cNvPr>
          <p:cNvSpPr txBox="1"/>
          <p:nvPr/>
        </p:nvSpPr>
        <p:spPr>
          <a:xfrm>
            <a:off x="5517994" y="2141694"/>
            <a:ext cx="5478445" cy="3416320"/>
          </a:xfrm>
          <a:prstGeom prst="rect">
            <a:avLst/>
          </a:prstGeom>
          <a:noFill/>
        </p:spPr>
        <p:txBody>
          <a:bodyPr wrap="square" rtlCol="0">
            <a:spAutoFit/>
          </a:bodyPr>
          <a:lstStyle/>
          <a:p>
            <a:r>
              <a:rPr lang="en-US" sz="2400" dirty="0"/>
              <a:t>Each group becomes a conjunction:</a:t>
            </a:r>
          </a:p>
          <a:p>
            <a:pPr marL="457200" indent="-457200">
              <a:buFont typeface="Arial" panose="020B0604020202020204" pitchFamily="34" charset="0"/>
              <a:buChar char="•"/>
            </a:pPr>
            <a:r>
              <a:rPr lang="en-US" sz="2400" dirty="0"/>
              <a:t>Look for the variable(s) that don’t change:</a:t>
            </a:r>
          </a:p>
          <a:p>
            <a:pPr marL="914400" lvl="1" indent="-457200">
              <a:buFont typeface="Arial" panose="020B0604020202020204" pitchFamily="34" charset="0"/>
              <a:buChar char="•"/>
            </a:pPr>
            <a:r>
              <a:rPr lang="en-US" sz="2400" dirty="0"/>
              <a:t>If it stays a 1, you add the variable as is</a:t>
            </a:r>
          </a:p>
          <a:p>
            <a:pPr marL="914400" lvl="1" indent="-457200">
              <a:buFont typeface="Arial" panose="020B0604020202020204" pitchFamily="34" charset="0"/>
              <a:buChar char="•"/>
            </a:pPr>
            <a:r>
              <a:rPr lang="en-US" sz="2400" dirty="0"/>
              <a:t>If it stays a 0, you add the negation of the variable</a:t>
            </a:r>
          </a:p>
          <a:p>
            <a:pPr marL="457200" indent="-457200">
              <a:buFont typeface="Arial" panose="020B0604020202020204" pitchFamily="34" charset="0"/>
              <a:buChar char="•"/>
            </a:pPr>
            <a:r>
              <a:rPr lang="en-US" sz="2400" dirty="0"/>
              <a:t>OR the conjunctions together</a:t>
            </a:r>
          </a:p>
          <a:p>
            <a:endParaRPr lang="en-US" sz="2400" dirty="0"/>
          </a:p>
        </p:txBody>
      </p:sp>
      <p:sp>
        <p:nvSpPr>
          <p:cNvPr id="15" name="Rounded Rectangle 14">
            <a:extLst>
              <a:ext uri="{FF2B5EF4-FFF2-40B4-BE49-F238E27FC236}">
                <a16:creationId xmlns:a16="http://schemas.microsoft.com/office/drawing/2014/main" id="{2923159C-A551-F231-7DB9-AB6C07A43398}"/>
              </a:ext>
            </a:extLst>
          </p:cNvPr>
          <p:cNvSpPr/>
          <p:nvPr/>
        </p:nvSpPr>
        <p:spPr>
          <a:xfrm>
            <a:off x="765250" y="5647025"/>
            <a:ext cx="1439069" cy="358623"/>
          </a:xfrm>
          <a:prstGeom prst="roundRect">
            <a:avLst/>
          </a:prstGeom>
          <a:solidFill>
            <a:srgbClr val="00B050">
              <a:alpha val="3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62040793-5920-7916-B33E-B54649CE9533}"/>
              </a:ext>
            </a:extLst>
          </p:cNvPr>
          <p:cNvSpPr/>
          <p:nvPr/>
        </p:nvSpPr>
        <p:spPr>
          <a:xfrm>
            <a:off x="2809658" y="5186967"/>
            <a:ext cx="527053" cy="874767"/>
          </a:xfrm>
          <a:prstGeom prst="roundRect">
            <a:avLst/>
          </a:prstGeom>
          <a:solidFill>
            <a:schemeClr val="accent1">
              <a:alpha val="3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9CA7E6C-86CA-49CF-297C-6A505079B9E4}"/>
              </a:ext>
            </a:extLst>
          </p:cNvPr>
          <p:cNvSpPr txBox="1"/>
          <p:nvPr/>
        </p:nvSpPr>
        <p:spPr>
          <a:xfrm>
            <a:off x="1319954" y="6175056"/>
            <a:ext cx="428322" cy="523220"/>
          </a:xfrm>
          <a:prstGeom prst="rect">
            <a:avLst/>
          </a:prstGeom>
          <a:noFill/>
        </p:spPr>
        <p:txBody>
          <a:bodyPr wrap="none" rtlCol="0">
            <a:spAutoFit/>
          </a:bodyPr>
          <a:lstStyle/>
          <a:p>
            <a:r>
              <a:rPr lang="en-US" sz="2800" dirty="0">
                <a:solidFill>
                  <a:srgbClr val="0432FF"/>
                </a:solidFill>
              </a:rPr>
              <a:t>Y</a:t>
            </a:r>
          </a:p>
        </p:txBody>
      </p:sp>
      <p:sp>
        <p:nvSpPr>
          <p:cNvPr id="18" name="TextBox 17">
            <a:extLst>
              <a:ext uri="{FF2B5EF4-FFF2-40B4-BE49-F238E27FC236}">
                <a16:creationId xmlns:a16="http://schemas.microsoft.com/office/drawing/2014/main" id="{85D89511-A006-A9E2-DC2A-B7A9C243B0DA}"/>
              </a:ext>
            </a:extLst>
          </p:cNvPr>
          <p:cNvSpPr txBox="1"/>
          <p:nvPr/>
        </p:nvSpPr>
        <p:spPr>
          <a:xfrm>
            <a:off x="2757232" y="6175056"/>
            <a:ext cx="627095" cy="523220"/>
          </a:xfrm>
          <a:prstGeom prst="rect">
            <a:avLst/>
          </a:prstGeom>
          <a:noFill/>
        </p:spPr>
        <p:txBody>
          <a:bodyPr wrap="none" rtlCol="0">
            <a:spAutoFit/>
          </a:bodyPr>
          <a:lstStyle/>
          <a:p>
            <a:r>
              <a:rPr lang="en-US" sz="2800" dirty="0">
                <a:solidFill>
                  <a:srgbClr val="0432FF"/>
                </a:solidFill>
              </a:rPr>
              <a:t>¬X</a:t>
            </a:r>
          </a:p>
        </p:txBody>
      </p:sp>
      <p:sp>
        <p:nvSpPr>
          <p:cNvPr id="20" name="TextBox 19">
            <a:extLst>
              <a:ext uri="{FF2B5EF4-FFF2-40B4-BE49-F238E27FC236}">
                <a16:creationId xmlns:a16="http://schemas.microsoft.com/office/drawing/2014/main" id="{02938B19-BEDC-BB43-4A48-1C67D33C8541}"/>
              </a:ext>
            </a:extLst>
          </p:cNvPr>
          <p:cNvSpPr txBox="1"/>
          <p:nvPr/>
        </p:nvSpPr>
        <p:spPr>
          <a:xfrm>
            <a:off x="4776046" y="6061734"/>
            <a:ext cx="6096000" cy="369332"/>
          </a:xfrm>
          <a:prstGeom prst="rect">
            <a:avLst/>
          </a:prstGeom>
          <a:noFill/>
        </p:spPr>
        <p:txBody>
          <a:bodyPr wrap="square">
            <a:spAutoFit/>
          </a:bodyPr>
          <a:lstStyle/>
          <a:p>
            <a:r>
              <a:rPr lang="en-US" sz="1800"/>
              <a:t>∨ </a:t>
            </a:r>
            <a:endParaRPr lang="en-US"/>
          </a:p>
        </p:txBody>
      </p:sp>
    </p:spTree>
    <p:extLst>
      <p:ext uri="{BB962C8B-B14F-4D97-AF65-F5344CB8AC3E}">
        <p14:creationId xmlns:p14="http://schemas.microsoft.com/office/powerpoint/2010/main" val="29943943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C27A4-F0F2-53A6-FFAE-54D1BF70A6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37E6DE-46B4-5EDB-A3DD-F030D96F63B7}"/>
              </a:ext>
            </a:extLst>
          </p:cNvPr>
          <p:cNvSpPr>
            <a:spLocks noGrp="1"/>
          </p:cNvSpPr>
          <p:nvPr>
            <p:ph type="title"/>
          </p:nvPr>
        </p:nvSpPr>
        <p:spPr/>
        <p:txBody>
          <a:bodyPr/>
          <a:lstStyle/>
          <a:p>
            <a:r>
              <a:rPr lang="en-US" dirty="0"/>
              <a:t>Karnaugh Maps (aka, K-maps)</a:t>
            </a:r>
          </a:p>
        </p:txBody>
      </p:sp>
      <p:sp>
        <p:nvSpPr>
          <p:cNvPr id="4" name="Slide Number Placeholder 3">
            <a:extLst>
              <a:ext uri="{FF2B5EF4-FFF2-40B4-BE49-F238E27FC236}">
                <a16:creationId xmlns:a16="http://schemas.microsoft.com/office/drawing/2014/main" id="{4FACFDBA-1F41-A3BE-A54C-DF38753BBCD8}"/>
              </a:ext>
            </a:extLst>
          </p:cNvPr>
          <p:cNvSpPr>
            <a:spLocks noGrp="1"/>
          </p:cNvSpPr>
          <p:nvPr>
            <p:ph type="sldNum" sz="quarter" idx="12"/>
          </p:nvPr>
        </p:nvSpPr>
        <p:spPr/>
        <p:txBody>
          <a:bodyPr/>
          <a:lstStyle/>
          <a:p>
            <a:fld id="{CC057153-B650-4DEB-B370-79DDCFDCE934}" type="slidenum">
              <a:rPr lang="en-US" smtClean="0"/>
              <a:t>77</a:t>
            </a:fld>
            <a:endParaRPr lang="en-US"/>
          </a:p>
        </p:txBody>
      </p:sp>
      <p:graphicFrame>
        <p:nvGraphicFramePr>
          <p:cNvPr id="6" name="Table 5">
            <a:extLst>
              <a:ext uri="{FF2B5EF4-FFF2-40B4-BE49-F238E27FC236}">
                <a16:creationId xmlns:a16="http://schemas.microsoft.com/office/drawing/2014/main" id="{041BF5AE-7C75-D14E-54DD-D376C5B87514}"/>
              </a:ext>
            </a:extLst>
          </p:cNvPr>
          <p:cNvGraphicFramePr>
            <a:graphicFrameLocks noGrp="1"/>
          </p:cNvGraphicFramePr>
          <p:nvPr/>
        </p:nvGraphicFramePr>
        <p:xfrm>
          <a:off x="1714716" y="4112413"/>
          <a:ext cx="1714810" cy="961232"/>
        </p:xfrm>
        <a:graphic>
          <a:graphicData uri="http://schemas.openxmlformats.org/drawingml/2006/table">
            <a:tbl>
              <a:tblPr firstRow="1" bandRow="1">
                <a:tableStyleId>{073A0DAA-6AF3-43AB-8588-CEC1D06C72B9}</a:tableStyleId>
              </a:tblPr>
              <a:tblGrid>
                <a:gridCol w="857405">
                  <a:extLst>
                    <a:ext uri="{9D8B030D-6E8A-4147-A177-3AD203B41FA5}">
                      <a16:colId xmlns:a16="http://schemas.microsoft.com/office/drawing/2014/main" val="2377020813"/>
                    </a:ext>
                  </a:extLst>
                </a:gridCol>
                <a:gridCol w="857405">
                  <a:extLst>
                    <a:ext uri="{9D8B030D-6E8A-4147-A177-3AD203B41FA5}">
                      <a16:colId xmlns:a16="http://schemas.microsoft.com/office/drawing/2014/main" val="2313687815"/>
                    </a:ext>
                  </a:extLst>
                </a:gridCol>
              </a:tblGrid>
              <a:tr h="480616">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897277"/>
                  </a:ext>
                </a:extLst>
              </a:tr>
              <a:tr h="480616">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2462273"/>
                  </a:ext>
                </a:extLst>
              </a:tr>
            </a:tbl>
          </a:graphicData>
        </a:graphic>
      </p:graphicFrame>
      <p:sp>
        <p:nvSpPr>
          <p:cNvPr id="7" name="TextBox 6">
            <a:extLst>
              <a:ext uri="{FF2B5EF4-FFF2-40B4-BE49-F238E27FC236}">
                <a16:creationId xmlns:a16="http://schemas.microsoft.com/office/drawing/2014/main" id="{AB7C9F42-4856-7D1A-E3B5-AFD667DB45C7}"/>
              </a:ext>
            </a:extLst>
          </p:cNvPr>
          <p:cNvSpPr txBox="1"/>
          <p:nvPr/>
        </p:nvSpPr>
        <p:spPr>
          <a:xfrm>
            <a:off x="1195561" y="4125952"/>
            <a:ext cx="338554" cy="369332"/>
          </a:xfrm>
          <a:prstGeom prst="rect">
            <a:avLst/>
          </a:prstGeom>
          <a:noFill/>
        </p:spPr>
        <p:txBody>
          <a:bodyPr wrap="none" rtlCol="0">
            <a:spAutoFit/>
          </a:bodyPr>
          <a:lstStyle/>
          <a:p>
            <a:r>
              <a:rPr lang="en-US" dirty="0"/>
              <a:t>0</a:t>
            </a:r>
          </a:p>
        </p:txBody>
      </p:sp>
      <p:sp>
        <p:nvSpPr>
          <p:cNvPr id="8" name="TextBox 7">
            <a:extLst>
              <a:ext uri="{FF2B5EF4-FFF2-40B4-BE49-F238E27FC236}">
                <a16:creationId xmlns:a16="http://schemas.microsoft.com/office/drawing/2014/main" id="{022F4C26-996C-6E38-09B9-A8F7761F85F3}"/>
              </a:ext>
            </a:extLst>
          </p:cNvPr>
          <p:cNvSpPr txBox="1"/>
          <p:nvPr/>
        </p:nvSpPr>
        <p:spPr>
          <a:xfrm>
            <a:off x="1938976" y="3640873"/>
            <a:ext cx="338554" cy="369332"/>
          </a:xfrm>
          <a:prstGeom prst="rect">
            <a:avLst/>
          </a:prstGeom>
          <a:noFill/>
        </p:spPr>
        <p:txBody>
          <a:bodyPr wrap="none" rtlCol="0">
            <a:spAutoFit/>
          </a:bodyPr>
          <a:lstStyle/>
          <a:p>
            <a:r>
              <a:rPr lang="en-US" dirty="0"/>
              <a:t>0</a:t>
            </a:r>
          </a:p>
        </p:txBody>
      </p:sp>
      <p:sp>
        <p:nvSpPr>
          <p:cNvPr id="9" name="TextBox 8">
            <a:extLst>
              <a:ext uri="{FF2B5EF4-FFF2-40B4-BE49-F238E27FC236}">
                <a16:creationId xmlns:a16="http://schemas.microsoft.com/office/drawing/2014/main" id="{5848B8EA-679F-D872-8998-42ABE2DF16E9}"/>
              </a:ext>
            </a:extLst>
          </p:cNvPr>
          <p:cNvSpPr txBox="1"/>
          <p:nvPr/>
        </p:nvSpPr>
        <p:spPr>
          <a:xfrm>
            <a:off x="2851258" y="3640873"/>
            <a:ext cx="276038" cy="369332"/>
          </a:xfrm>
          <a:prstGeom prst="rect">
            <a:avLst/>
          </a:prstGeom>
          <a:noFill/>
        </p:spPr>
        <p:txBody>
          <a:bodyPr wrap="none" rtlCol="0">
            <a:spAutoFit/>
          </a:bodyPr>
          <a:lstStyle/>
          <a:p>
            <a:r>
              <a:rPr lang="en-US" dirty="0"/>
              <a:t>1</a:t>
            </a:r>
          </a:p>
        </p:txBody>
      </p:sp>
      <p:sp>
        <p:nvSpPr>
          <p:cNvPr id="10" name="TextBox 9">
            <a:extLst>
              <a:ext uri="{FF2B5EF4-FFF2-40B4-BE49-F238E27FC236}">
                <a16:creationId xmlns:a16="http://schemas.microsoft.com/office/drawing/2014/main" id="{1C27CF0F-5528-6D14-D7EB-503B3622D2E2}"/>
              </a:ext>
            </a:extLst>
          </p:cNvPr>
          <p:cNvSpPr txBox="1"/>
          <p:nvPr/>
        </p:nvSpPr>
        <p:spPr>
          <a:xfrm>
            <a:off x="1208747" y="4631387"/>
            <a:ext cx="276038" cy="369332"/>
          </a:xfrm>
          <a:prstGeom prst="rect">
            <a:avLst/>
          </a:prstGeom>
          <a:noFill/>
        </p:spPr>
        <p:txBody>
          <a:bodyPr wrap="none" rtlCol="0">
            <a:spAutoFit/>
          </a:bodyPr>
          <a:lstStyle/>
          <a:p>
            <a:r>
              <a:rPr lang="en-US" dirty="0"/>
              <a:t>1</a:t>
            </a:r>
          </a:p>
        </p:txBody>
      </p:sp>
      <p:sp>
        <p:nvSpPr>
          <p:cNvPr id="11" name="TextBox 10">
            <a:extLst>
              <a:ext uri="{FF2B5EF4-FFF2-40B4-BE49-F238E27FC236}">
                <a16:creationId xmlns:a16="http://schemas.microsoft.com/office/drawing/2014/main" id="{8EC33E92-A55C-433B-FDCB-2220C6A90D66}"/>
              </a:ext>
            </a:extLst>
          </p:cNvPr>
          <p:cNvSpPr txBox="1"/>
          <p:nvPr/>
        </p:nvSpPr>
        <p:spPr>
          <a:xfrm>
            <a:off x="2399896" y="3111190"/>
            <a:ext cx="352982" cy="369332"/>
          </a:xfrm>
          <a:prstGeom prst="rect">
            <a:avLst/>
          </a:prstGeom>
          <a:noFill/>
        </p:spPr>
        <p:txBody>
          <a:bodyPr wrap="none" rtlCol="0">
            <a:spAutoFit/>
          </a:bodyPr>
          <a:lstStyle/>
          <a:p>
            <a:r>
              <a:rPr lang="en-US" b="1" dirty="0"/>
              <a:t>X</a:t>
            </a:r>
          </a:p>
        </p:txBody>
      </p:sp>
      <p:sp>
        <p:nvSpPr>
          <p:cNvPr id="12" name="TextBox 11">
            <a:extLst>
              <a:ext uri="{FF2B5EF4-FFF2-40B4-BE49-F238E27FC236}">
                <a16:creationId xmlns:a16="http://schemas.microsoft.com/office/drawing/2014/main" id="{7F8A0A86-5E76-1964-85F6-D41D0BDF9B16}"/>
              </a:ext>
            </a:extLst>
          </p:cNvPr>
          <p:cNvSpPr txBox="1"/>
          <p:nvPr/>
        </p:nvSpPr>
        <p:spPr>
          <a:xfrm>
            <a:off x="612648" y="4386060"/>
            <a:ext cx="346570" cy="369332"/>
          </a:xfrm>
          <a:prstGeom prst="rect">
            <a:avLst/>
          </a:prstGeom>
          <a:noFill/>
        </p:spPr>
        <p:txBody>
          <a:bodyPr wrap="none" rtlCol="0">
            <a:spAutoFit/>
          </a:bodyPr>
          <a:lstStyle/>
          <a:p>
            <a:r>
              <a:rPr lang="en-US" b="1" dirty="0"/>
              <a:t>Y</a:t>
            </a:r>
          </a:p>
        </p:txBody>
      </p:sp>
      <p:sp>
        <p:nvSpPr>
          <p:cNvPr id="3" name="Rounded Rectangle 2">
            <a:extLst>
              <a:ext uri="{FF2B5EF4-FFF2-40B4-BE49-F238E27FC236}">
                <a16:creationId xmlns:a16="http://schemas.microsoft.com/office/drawing/2014/main" id="{E5126E46-F39B-B350-6862-936B616D23D6}"/>
              </a:ext>
            </a:extLst>
          </p:cNvPr>
          <p:cNvSpPr/>
          <p:nvPr/>
        </p:nvSpPr>
        <p:spPr>
          <a:xfrm>
            <a:off x="1872843" y="4155645"/>
            <a:ext cx="527053" cy="874767"/>
          </a:xfrm>
          <a:prstGeom prst="roundRect">
            <a:avLst/>
          </a:prstGeom>
          <a:solidFill>
            <a:schemeClr val="accent1">
              <a:alpha val="3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68F2F6F4-E90C-0891-74F4-75962AD07B5C}"/>
              </a:ext>
            </a:extLst>
          </p:cNvPr>
          <p:cNvSpPr/>
          <p:nvPr/>
        </p:nvSpPr>
        <p:spPr>
          <a:xfrm>
            <a:off x="1872843" y="4642096"/>
            <a:ext cx="1439069" cy="358623"/>
          </a:xfrm>
          <a:prstGeom prst="roundRect">
            <a:avLst/>
          </a:prstGeom>
          <a:solidFill>
            <a:srgbClr val="00B050">
              <a:alpha val="3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F881C83-D786-6B44-AD52-0FFB03F06241}"/>
              </a:ext>
            </a:extLst>
          </p:cNvPr>
          <p:cNvSpPr txBox="1"/>
          <p:nvPr/>
        </p:nvSpPr>
        <p:spPr>
          <a:xfrm>
            <a:off x="5517994" y="2141694"/>
            <a:ext cx="5478445" cy="3416320"/>
          </a:xfrm>
          <a:prstGeom prst="rect">
            <a:avLst/>
          </a:prstGeom>
          <a:noFill/>
        </p:spPr>
        <p:txBody>
          <a:bodyPr wrap="square" rtlCol="0">
            <a:spAutoFit/>
          </a:bodyPr>
          <a:lstStyle/>
          <a:p>
            <a:r>
              <a:rPr lang="en-US" sz="2400" dirty="0"/>
              <a:t>Each group becomes a conjunction:</a:t>
            </a:r>
          </a:p>
          <a:p>
            <a:pPr marL="457200" indent="-457200">
              <a:buFont typeface="Arial" panose="020B0604020202020204" pitchFamily="34" charset="0"/>
              <a:buChar char="•"/>
            </a:pPr>
            <a:r>
              <a:rPr lang="en-US" sz="2400" dirty="0"/>
              <a:t>Look for the variable(s) that don’t change:</a:t>
            </a:r>
          </a:p>
          <a:p>
            <a:pPr marL="914400" lvl="1" indent="-457200">
              <a:buFont typeface="Arial" panose="020B0604020202020204" pitchFamily="34" charset="0"/>
              <a:buChar char="•"/>
            </a:pPr>
            <a:r>
              <a:rPr lang="en-US" sz="2400" dirty="0"/>
              <a:t>If it stays a 1, you add the variable as is</a:t>
            </a:r>
          </a:p>
          <a:p>
            <a:pPr marL="914400" lvl="1" indent="-457200">
              <a:buFont typeface="Arial" panose="020B0604020202020204" pitchFamily="34" charset="0"/>
              <a:buChar char="•"/>
            </a:pPr>
            <a:r>
              <a:rPr lang="en-US" sz="2400" dirty="0"/>
              <a:t>If it stays a 0, you add the negation of the variable</a:t>
            </a:r>
          </a:p>
          <a:p>
            <a:pPr marL="457200" indent="-457200">
              <a:buFont typeface="Arial" panose="020B0604020202020204" pitchFamily="34" charset="0"/>
              <a:buChar char="•"/>
            </a:pPr>
            <a:r>
              <a:rPr lang="en-US" sz="2400" b="1" dirty="0"/>
              <a:t>OR the conjunctions together</a:t>
            </a:r>
          </a:p>
          <a:p>
            <a:endParaRPr lang="en-US" sz="2400" dirty="0"/>
          </a:p>
        </p:txBody>
      </p:sp>
      <p:sp>
        <p:nvSpPr>
          <p:cNvPr id="15" name="Rounded Rectangle 14">
            <a:extLst>
              <a:ext uri="{FF2B5EF4-FFF2-40B4-BE49-F238E27FC236}">
                <a16:creationId xmlns:a16="http://schemas.microsoft.com/office/drawing/2014/main" id="{D52F933F-5BD8-288E-1123-B5ED121168F5}"/>
              </a:ext>
            </a:extLst>
          </p:cNvPr>
          <p:cNvSpPr/>
          <p:nvPr/>
        </p:nvSpPr>
        <p:spPr>
          <a:xfrm>
            <a:off x="765250" y="5647025"/>
            <a:ext cx="1439069" cy="358623"/>
          </a:xfrm>
          <a:prstGeom prst="roundRect">
            <a:avLst/>
          </a:prstGeom>
          <a:solidFill>
            <a:srgbClr val="00B050">
              <a:alpha val="3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506732F5-AC31-65B3-824F-44BCBC6D081A}"/>
              </a:ext>
            </a:extLst>
          </p:cNvPr>
          <p:cNvSpPr/>
          <p:nvPr/>
        </p:nvSpPr>
        <p:spPr>
          <a:xfrm>
            <a:off x="2809658" y="5186967"/>
            <a:ext cx="527053" cy="874767"/>
          </a:xfrm>
          <a:prstGeom prst="roundRect">
            <a:avLst/>
          </a:prstGeom>
          <a:solidFill>
            <a:schemeClr val="accent1">
              <a:alpha val="3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D75AF05-0F0D-6A1C-4F40-1C1D64467944}"/>
              </a:ext>
            </a:extLst>
          </p:cNvPr>
          <p:cNvSpPr txBox="1"/>
          <p:nvPr/>
        </p:nvSpPr>
        <p:spPr>
          <a:xfrm>
            <a:off x="1319954" y="6175056"/>
            <a:ext cx="428322" cy="523220"/>
          </a:xfrm>
          <a:prstGeom prst="rect">
            <a:avLst/>
          </a:prstGeom>
          <a:noFill/>
        </p:spPr>
        <p:txBody>
          <a:bodyPr wrap="none" rtlCol="0">
            <a:spAutoFit/>
          </a:bodyPr>
          <a:lstStyle/>
          <a:p>
            <a:r>
              <a:rPr lang="en-US" sz="2800" dirty="0">
                <a:solidFill>
                  <a:srgbClr val="0432FF"/>
                </a:solidFill>
              </a:rPr>
              <a:t>Y</a:t>
            </a:r>
          </a:p>
        </p:txBody>
      </p:sp>
      <p:sp>
        <p:nvSpPr>
          <p:cNvPr id="18" name="TextBox 17">
            <a:extLst>
              <a:ext uri="{FF2B5EF4-FFF2-40B4-BE49-F238E27FC236}">
                <a16:creationId xmlns:a16="http://schemas.microsoft.com/office/drawing/2014/main" id="{2AEC16D0-0981-6D5A-FA3F-22C561E864E1}"/>
              </a:ext>
            </a:extLst>
          </p:cNvPr>
          <p:cNvSpPr txBox="1"/>
          <p:nvPr/>
        </p:nvSpPr>
        <p:spPr>
          <a:xfrm>
            <a:off x="2757232" y="6175056"/>
            <a:ext cx="627095" cy="523220"/>
          </a:xfrm>
          <a:prstGeom prst="rect">
            <a:avLst/>
          </a:prstGeom>
          <a:noFill/>
        </p:spPr>
        <p:txBody>
          <a:bodyPr wrap="none" rtlCol="0">
            <a:spAutoFit/>
          </a:bodyPr>
          <a:lstStyle/>
          <a:p>
            <a:r>
              <a:rPr lang="en-US" sz="2800" dirty="0">
                <a:solidFill>
                  <a:srgbClr val="0432FF"/>
                </a:solidFill>
              </a:rPr>
              <a:t>¬X</a:t>
            </a:r>
          </a:p>
        </p:txBody>
      </p:sp>
      <p:sp>
        <p:nvSpPr>
          <p:cNvPr id="20" name="TextBox 19">
            <a:extLst>
              <a:ext uri="{FF2B5EF4-FFF2-40B4-BE49-F238E27FC236}">
                <a16:creationId xmlns:a16="http://schemas.microsoft.com/office/drawing/2014/main" id="{E7E91DE3-A8BA-32F6-409D-1CC0028DC4C4}"/>
              </a:ext>
            </a:extLst>
          </p:cNvPr>
          <p:cNvSpPr txBox="1"/>
          <p:nvPr/>
        </p:nvSpPr>
        <p:spPr>
          <a:xfrm>
            <a:off x="2164055" y="6190289"/>
            <a:ext cx="428322" cy="461665"/>
          </a:xfrm>
          <a:prstGeom prst="rect">
            <a:avLst/>
          </a:prstGeom>
          <a:noFill/>
        </p:spPr>
        <p:txBody>
          <a:bodyPr wrap="square">
            <a:spAutoFit/>
          </a:bodyPr>
          <a:lstStyle/>
          <a:p>
            <a:r>
              <a:rPr lang="en-US" sz="2400">
                <a:solidFill>
                  <a:srgbClr val="0432FF"/>
                </a:solidFill>
              </a:rPr>
              <a:t>∨ </a:t>
            </a:r>
          </a:p>
        </p:txBody>
      </p:sp>
    </p:spTree>
    <p:extLst>
      <p:ext uri="{BB962C8B-B14F-4D97-AF65-F5344CB8AC3E}">
        <p14:creationId xmlns:p14="http://schemas.microsoft.com/office/powerpoint/2010/main" val="23878640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9C391-A8ED-D471-3755-9783877F55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FA6F19-B208-72A0-77B7-AFBF6A9B44DB}"/>
              </a:ext>
            </a:extLst>
          </p:cNvPr>
          <p:cNvSpPr>
            <a:spLocks noGrp="1"/>
          </p:cNvSpPr>
          <p:nvPr>
            <p:ph type="title"/>
          </p:nvPr>
        </p:nvSpPr>
        <p:spPr/>
        <p:txBody>
          <a:bodyPr/>
          <a:lstStyle/>
          <a:p>
            <a:r>
              <a:rPr lang="en-US" dirty="0"/>
              <a:t>Practice Problems – Problem 1</a:t>
            </a:r>
          </a:p>
        </p:txBody>
      </p:sp>
      <p:sp>
        <p:nvSpPr>
          <p:cNvPr id="3" name="Content Placeholder 2">
            <a:extLst>
              <a:ext uri="{FF2B5EF4-FFF2-40B4-BE49-F238E27FC236}">
                <a16:creationId xmlns:a16="http://schemas.microsoft.com/office/drawing/2014/main" id="{D3D0FA25-B522-C3F9-5179-8329DFF23D64}"/>
              </a:ext>
            </a:extLst>
          </p:cNvPr>
          <p:cNvSpPr>
            <a:spLocks noGrp="1"/>
          </p:cNvSpPr>
          <p:nvPr>
            <p:ph idx="1"/>
          </p:nvPr>
        </p:nvSpPr>
        <p:spPr>
          <a:xfrm>
            <a:off x="612647" y="1715532"/>
            <a:ext cx="10917366" cy="4593828"/>
          </a:xfrm>
        </p:spPr>
        <p:txBody>
          <a:bodyPr>
            <a:normAutofit/>
          </a:bodyPr>
          <a:lstStyle/>
          <a:p>
            <a:pPr lvl="1"/>
            <a:r>
              <a:rPr lang="en-US" dirty="0"/>
              <a:t>You are given the following truth table for a Boolean function with three variables, A, B, and C, and an output column F. </a:t>
            </a:r>
          </a:p>
          <a:p>
            <a:pPr lvl="1"/>
            <a:r>
              <a:rPr lang="en-US" dirty="0"/>
              <a:t>What are the disjunctive and conjunctive normal forms based on this truth table? </a:t>
            </a:r>
          </a:p>
          <a:p>
            <a:pPr lvl="1"/>
            <a:endParaRPr lang="en-US" dirty="0"/>
          </a:p>
        </p:txBody>
      </p:sp>
      <p:sp>
        <p:nvSpPr>
          <p:cNvPr id="30" name="Slide Number Placeholder 29">
            <a:extLst>
              <a:ext uri="{FF2B5EF4-FFF2-40B4-BE49-F238E27FC236}">
                <a16:creationId xmlns:a16="http://schemas.microsoft.com/office/drawing/2014/main" id="{26FA9BB6-E731-AA09-11AA-FC7514C891C0}"/>
              </a:ext>
            </a:extLst>
          </p:cNvPr>
          <p:cNvSpPr>
            <a:spLocks noGrp="1"/>
          </p:cNvSpPr>
          <p:nvPr>
            <p:ph type="sldNum" sz="quarter" idx="12"/>
          </p:nvPr>
        </p:nvSpPr>
        <p:spPr/>
        <p:txBody>
          <a:bodyPr/>
          <a:lstStyle/>
          <a:p>
            <a:fld id="{CC057153-B650-4DEB-B370-79DDCFDCE934}" type="slidenum">
              <a:rPr lang="en-US" smtClean="0"/>
              <a:t>78</a:t>
            </a:fld>
            <a:endParaRPr lang="en-US"/>
          </a:p>
        </p:txBody>
      </p:sp>
      <p:sp>
        <p:nvSpPr>
          <p:cNvPr id="31" name="TextBox 30">
            <a:extLst>
              <a:ext uri="{FF2B5EF4-FFF2-40B4-BE49-F238E27FC236}">
                <a16:creationId xmlns:a16="http://schemas.microsoft.com/office/drawing/2014/main" id="{27D4B9E3-7D55-0B3B-C4A4-636CA4972351}"/>
              </a:ext>
            </a:extLst>
          </p:cNvPr>
          <p:cNvSpPr txBox="1"/>
          <p:nvPr/>
        </p:nvSpPr>
        <p:spPr>
          <a:xfrm>
            <a:off x="1997612" y="1097280"/>
            <a:ext cx="184731" cy="369332"/>
          </a:xfrm>
          <a:prstGeom prst="rect">
            <a:avLst/>
          </a:prstGeom>
          <a:noFill/>
        </p:spPr>
        <p:txBody>
          <a:bodyPr wrap="none" rtlCol="0">
            <a:spAutoFit/>
          </a:bodyPr>
          <a:lstStyle/>
          <a:p>
            <a:endParaRPr lang="en-US" dirty="0"/>
          </a:p>
        </p:txBody>
      </p:sp>
      <p:graphicFrame>
        <p:nvGraphicFramePr>
          <p:cNvPr id="8" name="Table 7">
            <a:extLst>
              <a:ext uri="{FF2B5EF4-FFF2-40B4-BE49-F238E27FC236}">
                <a16:creationId xmlns:a16="http://schemas.microsoft.com/office/drawing/2014/main" id="{A274FE36-B58B-0B38-4A67-ADC28840F426}"/>
              </a:ext>
            </a:extLst>
          </p:cNvPr>
          <p:cNvGraphicFramePr>
            <a:graphicFrameLocks noGrp="1"/>
          </p:cNvGraphicFramePr>
          <p:nvPr>
            <p:extLst>
              <p:ext uri="{D42A27DB-BD31-4B8C-83A1-F6EECF244321}">
                <p14:modId xmlns:p14="http://schemas.microsoft.com/office/powerpoint/2010/main" val="1141620334"/>
              </p:ext>
            </p:extLst>
          </p:nvPr>
        </p:nvGraphicFramePr>
        <p:xfrm>
          <a:off x="3901836" y="3159059"/>
          <a:ext cx="4338988" cy="2791044"/>
        </p:xfrm>
        <a:graphic>
          <a:graphicData uri="http://schemas.openxmlformats.org/drawingml/2006/table">
            <a:tbl>
              <a:tblPr firstRow="1" bandRow="1">
                <a:tableStyleId>{00A15C55-8517-42AA-B614-E9B94910E393}</a:tableStyleId>
              </a:tblPr>
              <a:tblGrid>
                <a:gridCol w="1084747">
                  <a:extLst>
                    <a:ext uri="{9D8B030D-6E8A-4147-A177-3AD203B41FA5}">
                      <a16:colId xmlns:a16="http://schemas.microsoft.com/office/drawing/2014/main" val="1396284860"/>
                    </a:ext>
                  </a:extLst>
                </a:gridCol>
                <a:gridCol w="1084747">
                  <a:extLst>
                    <a:ext uri="{9D8B030D-6E8A-4147-A177-3AD203B41FA5}">
                      <a16:colId xmlns:a16="http://schemas.microsoft.com/office/drawing/2014/main" val="2466899368"/>
                    </a:ext>
                  </a:extLst>
                </a:gridCol>
                <a:gridCol w="1084747">
                  <a:extLst>
                    <a:ext uri="{9D8B030D-6E8A-4147-A177-3AD203B41FA5}">
                      <a16:colId xmlns:a16="http://schemas.microsoft.com/office/drawing/2014/main" val="1472037275"/>
                    </a:ext>
                  </a:extLst>
                </a:gridCol>
                <a:gridCol w="1084747">
                  <a:extLst>
                    <a:ext uri="{9D8B030D-6E8A-4147-A177-3AD203B41FA5}">
                      <a16:colId xmlns:a16="http://schemas.microsoft.com/office/drawing/2014/main" val="1922755959"/>
                    </a:ext>
                  </a:extLst>
                </a:gridCol>
              </a:tblGrid>
              <a:tr h="310116">
                <a:tc>
                  <a:txBody>
                    <a:bodyPr/>
                    <a:lstStyle/>
                    <a:p>
                      <a:pPr algn="ctr"/>
                      <a:r>
                        <a:rPr lang="en-US" sz="1200" dirty="0"/>
                        <a:t>A</a:t>
                      </a:r>
                    </a:p>
                  </a:txBody>
                  <a:tcPr/>
                </a:tc>
                <a:tc>
                  <a:txBody>
                    <a:bodyPr/>
                    <a:lstStyle/>
                    <a:p>
                      <a:pPr algn="ctr"/>
                      <a:r>
                        <a:rPr lang="en-US" sz="1200" dirty="0"/>
                        <a:t>B</a:t>
                      </a:r>
                    </a:p>
                  </a:txBody>
                  <a:tcPr/>
                </a:tc>
                <a:tc>
                  <a:txBody>
                    <a:bodyPr/>
                    <a:lstStyle/>
                    <a:p>
                      <a:pPr algn="ctr"/>
                      <a:r>
                        <a:rPr lang="en-US" sz="1200" dirty="0"/>
                        <a:t>C</a:t>
                      </a:r>
                    </a:p>
                  </a:txBody>
                  <a:tcPr/>
                </a:tc>
                <a:tc>
                  <a:txBody>
                    <a:bodyPr/>
                    <a:lstStyle/>
                    <a:p>
                      <a:pPr algn="ctr"/>
                      <a:r>
                        <a:rPr lang="en-US" sz="1200" dirty="0"/>
                        <a:t>F</a:t>
                      </a:r>
                    </a:p>
                  </a:txBody>
                  <a:tcPr/>
                </a:tc>
                <a:extLst>
                  <a:ext uri="{0D108BD9-81ED-4DB2-BD59-A6C34878D82A}">
                    <a16:rowId xmlns:a16="http://schemas.microsoft.com/office/drawing/2014/main" val="2131602632"/>
                  </a:ext>
                </a:extLst>
              </a:tr>
              <a:tr h="310116">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1</a:t>
                      </a:r>
                    </a:p>
                  </a:txBody>
                  <a:tcPr/>
                </a:tc>
                <a:extLst>
                  <a:ext uri="{0D108BD9-81ED-4DB2-BD59-A6C34878D82A}">
                    <a16:rowId xmlns:a16="http://schemas.microsoft.com/office/drawing/2014/main" val="614114445"/>
                  </a:ext>
                </a:extLst>
              </a:tr>
              <a:tr h="310116">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1</a:t>
                      </a:r>
                    </a:p>
                  </a:txBody>
                  <a:tcPr/>
                </a:tc>
                <a:tc>
                  <a:txBody>
                    <a:bodyPr/>
                    <a:lstStyle/>
                    <a:p>
                      <a:pPr algn="ctr"/>
                      <a:r>
                        <a:rPr lang="en-US" sz="1200" dirty="0"/>
                        <a:t>0</a:t>
                      </a:r>
                    </a:p>
                  </a:txBody>
                  <a:tcPr/>
                </a:tc>
                <a:extLst>
                  <a:ext uri="{0D108BD9-81ED-4DB2-BD59-A6C34878D82A}">
                    <a16:rowId xmlns:a16="http://schemas.microsoft.com/office/drawing/2014/main" val="3063228719"/>
                  </a:ext>
                </a:extLst>
              </a:tr>
              <a:tr h="310116">
                <a:tc>
                  <a:txBody>
                    <a:bodyPr/>
                    <a:lstStyle/>
                    <a:p>
                      <a:pPr algn="ctr"/>
                      <a:r>
                        <a:rPr lang="en-US" sz="1200" dirty="0"/>
                        <a:t>0</a:t>
                      </a:r>
                    </a:p>
                  </a:txBody>
                  <a:tcPr/>
                </a:tc>
                <a:tc>
                  <a:txBody>
                    <a:bodyPr/>
                    <a:lstStyle/>
                    <a:p>
                      <a:pPr algn="ctr"/>
                      <a:r>
                        <a:rPr lang="en-US" sz="1200" dirty="0"/>
                        <a:t>1</a:t>
                      </a:r>
                    </a:p>
                  </a:txBody>
                  <a:tcPr/>
                </a:tc>
                <a:tc>
                  <a:txBody>
                    <a:bodyPr/>
                    <a:lstStyle/>
                    <a:p>
                      <a:pPr algn="ctr"/>
                      <a:r>
                        <a:rPr lang="en-US" sz="1200" dirty="0"/>
                        <a:t>0</a:t>
                      </a:r>
                    </a:p>
                  </a:txBody>
                  <a:tcPr/>
                </a:tc>
                <a:tc>
                  <a:txBody>
                    <a:bodyPr/>
                    <a:lstStyle/>
                    <a:p>
                      <a:pPr algn="ctr"/>
                      <a:r>
                        <a:rPr lang="en-US" sz="1200" dirty="0"/>
                        <a:t>1</a:t>
                      </a:r>
                    </a:p>
                  </a:txBody>
                  <a:tcPr/>
                </a:tc>
                <a:extLst>
                  <a:ext uri="{0D108BD9-81ED-4DB2-BD59-A6C34878D82A}">
                    <a16:rowId xmlns:a16="http://schemas.microsoft.com/office/drawing/2014/main" val="1068365532"/>
                  </a:ext>
                </a:extLst>
              </a:tr>
              <a:tr h="310116">
                <a:tc>
                  <a:txBody>
                    <a:bodyPr/>
                    <a:lstStyle/>
                    <a:p>
                      <a:pPr algn="ctr"/>
                      <a:r>
                        <a:rPr lang="en-US" sz="1200" dirty="0"/>
                        <a:t>0</a:t>
                      </a:r>
                    </a:p>
                  </a:txBody>
                  <a:tcPr/>
                </a:tc>
                <a:tc>
                  <a:txBody>
                    <a:bodyPr/>
                    <a:lstStyle/>
                    <a:p>
                      <a:pPr algn="ctr"/>
                      <a:r>
                        <a:rPr lang="en-US" sz="1200" dirty="0"/>
                        <a:t>1</a:t>
                      </a:r>
                    </a:p>
                  </a:txBody>
                  <a:tcPr/>
                </a:tc>
                <a:tc>
                  <a:txBody>
                    <a:bodyPr/>
                    <a:lstStyle/>
                    <a:p>
                      <a:pPr algn="ctr"/>
                      <a:r>
                        <a:rPr lang="en-US" sz="1200" dirty="0"/>
                        <a:t>1</a:t>
                      </a:r>
                    </a:p>
                  </a:txBody>
                  <a:tcPr/>
                </a:tc>
                <a:tc>
                  <a:txBody>
                    <a:bodyPr/>
                    <a:lstStyle/>
                    <a:p>
                      <a:pPr algn="ctr"/>
                      <a:r>
                        <a:rPr lang="en-US" sz="1200" dirty="0"/>
                        <a:t>0</a:t>
                      </a:r>
                    </a:p>
                  </a:txBody>
                  <a:tcPr/>
                </a:tc>
                <a:extLst>
                  <a:ext uri="{0D108BD9-81ED-4DB2-BD59-A6C34878D82A}">
                    <a16:rowId xmlns:a16="http://schemas.microsoft.com/office/drawing/2014/main" val="1316670216"/>
                  </a:ext>
                </a:extLst>
              </a:tr>
              <a:tr h="310116">
                <a:tc>
                  <a:txBody>
                    <a:bodyPr/>
                    <a:lstStyle/>
                    <a:p>
                      <a:pPr algn="ctr"/>
                      <a:r>
                        <a:rPr lang="en-US" sz="1200" dirty="0"/>
                        <a:t>1</a:t>
                      </a:r>
                    </a:p>
                  </a:txBody>
                  <a:tcPr/>
                </a:tc>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0</a:t>
                      </a:r>
                    </a:p>
                  </a:txBody>
                  <a:tcPr/>
                </a:tc>
                <a:extLst>
                  <a:ext uri="{0D108BD9-81ED-4DB2-BD59-A6C34878D82A}">
                    <a16:rowId xmlns:a16="http://schemas.microsoft.com/office/drawing/2014/main" val="1472130258"/>
                  </a:ext>
                </a:extLst>
              </a:tr>
              <a:tr h="310116">
                <a:tc>
                  <a:txBody>
                    <a:bodyPr/>
                    <a:lstStyle/>
                    <a:p>
                      <a:pPr algn="ctr"/>
                      <a:r>
                        <a:rPr lang="en-US" sz="1200" dirty="0"/>
                        <a:t>1</a:t>
                      </a:r>
                    </a:p>
                  </a:txBody>
                  <a:tcPr/>
                </a:tc>
                <a:tc>
                  <a:txBody>
                    <a:bodyPr/>
                    <a:lstStyle/>
                    <a:p>
                      <a:pPr algn="ctr"/>
                      <a:r>
                        <a:rPr lang="en-US" sz="1200" dirty="0"/>
                        <a:t>0</a:t>
                      </a:r>
                    </a:p>
                  </a:txBody>
                  <a:tcPr/>
                </a:tc>
                <a:tc>
                  <a:txBody>
                    <a:bodyPr/>
                    <a:lstStyle/>
                    <a:p>
                      <a:pPr algn="ctr"/>
                      <a:r>
                        <a:rPr lang="en-US" sz="1200" dirty="0"/>
                        <a:t>1</a:t>
                      </a:r>
                    </a:p>
                  </a:txBody>
                  <a:tcPr/>
                </a:tc>
                <a:tc>
                  <a:txBody>
                    <a:bodyPr/>
                    <a:lstStyle/>
                    <a:p>
                      <a:pPr algn="ctr"/>
                      <a:r>
                        <a:rPr lang="en-US" sz="1200" dirty="0"/>
                        <a:t>1</a:t>
                      </a:r>
                    </a:p>
                  </a:txBody>
                  <a:tcPr/>
                </a:tc>
                <a:extLst>
                  <a:ext uri="{0D108BD9-81ED-4DB2-BD59-A6C34878D82A}">
                    <a16:rowId xmlns:a16="http://schemas.microsoft.com/office/drawing/2014/main" val="1838910750"/>
                  </a:ext>
                </a:extLst>
              </a:tr>
              <a:tr h="310116">
                <a:tc>
                  <a:txBody>
                    <a:bodyPr/>
                    <a:lstStyle/>
                    <a:p>
                      <a:pPr algn="ctr"/>
                      <a:r>
                        <a:rPr lang="en-US" sz="1200" dirty="0"/>
                        <a:t>1</a:t>
                      </a:r>
                    </a:p>
                  </a:txBody>
                  <a:tcPr/>
                </a:tc>
                <a:tc>
                  <a:txBody>
                    <a:bodyPr/>
                    <a:lstStyle/>
                    <a:p>
                      <a:pPr algn="ctr"/>
                      <a:r>
                        <a:rPr lang="en-US" sz="1200" dirty="0"/>
                        <a:t>1</a:t>
                      </a:r>
                    </a:p>
                  </a:txBody>
                  <a:tcPr/>
                </a:tc>
                <a:tc>
                  <a:txBody>
                    <a:bodyPr/>
                    <a:lstStyle/>
                    <a:p>
                      <a:pPr algn="ctr"/>
                      <a:r>
                        <a:rPr lang="en-US" sz="1200" dirty="0"/>
                        <a:t>0</a:t>
                      </a:r>
                    </a:p>
                  </a:txBody>
                  <a:tcPr/>
                </a:tc>
                <a:tc>
                  <a:txBody>
                    <a:bodyPr/>
                    <a:lstStyle/>
                    <a:p>
                      <a:pPr algn="ctr"/>
                      <a:r>
                        <a:rPr lang="en-US" sz="1200" dirty="0"/>
                        <a:t>1</a:t>
                      </a:r>
                    </a:p>
                  </a:txBody>
                  <a:tcPr/>
                </a:tc>
                <a:extLst>
                  <a:ext uri="{0D108BD9-81ED-4DB2-BD59-A6C34878D82A}">
                    <a16:rowId xmlns:a16="http://schemas.microsoft.com/office/drawing/2014/main" val="3298726595"/>
                  </a:ext>
                </a:extLst>
              </a:tr>
              <a:tr h="310116">
                <a:tc>
                  <a:txBody>
                    <a:bodyPr/>
                    <a:lstStyle/>
                    <a:p>
                      <a:pPr algn="ctr"/>
                      <a:r>
                        <a:rPr lang="en-US" sz="1200" dirty="0"/>
                        <a:t>1</a:t>
                      </a:r>
                    </a:p>
                  </a:txBody>
                  <a:tcPr/>
                </a:tc>
                <a:tc>
                  <a:txBody>
                    <a:bodyPr/>
                    <a:lstStyle/>
                    <a:p>
                      <a:pPr algn="ctr"/>
                      <a:r>
                        <a:rPr lang="en-US" sz="1200" dirty="0"/>
                        <a:t>1</a:t>
                      </a:r>
                    </a:p>
                  </a:txBody>
                  <a:tcPr/>
                </a:tc>
                <a:tc>
                  <a:txBody>
                    <a:bodyPr/>
                    <a:lstStyle/>
                    <a:p>
                      <a:pPr algn="ctr"/>
                      <a:r>
                        <a:rPr lang="en-US" sz="1200" dirty="0"/>
                        <a:t>1</a:t>
                      </a:r>
                    </a:p>
                  </a:txBody>
                  <a:tcPr/>
                </a:tc>
                <a:tc>
                  <a:txBody>
                    <a:bodyPr/>
                    <a:lstStyle/>
                    <a:p>
                      <a:pPr algn="ctr"/>
                      <a:r>
                        <a:rPr lang="en-US" sz="1200" dirty="0"/>
                        <a:t>0</a:t>
                      </a:r>
                    </a:p>
                  </a:txBody>
                  <a:tcPr/>
                </a:tc>
                <a:extLst>
                  <a:ext uri="{0D108BD9-81ED-4DB2-BD59-A6C34878D82A}">
                    <a16:rowId xmlns:a16="http://schemas.microsoft.com/office/drawing/2014/main" val="831370525"/>
                  </a:ext>
                </a:extLst>
              </a:tr>
            </a:tbl>
          </a:graphicData>
        </a:graphic>
      </p:graphicFrame>
    </p:spTree>
    <p:extLst>
      <p:ext uri="{BB962C8B-B14F-4D97-AF65-F5344CB8AC3E}">
        <p14:creationId xmlns:p14="http://schemas.microsoft.com/office/powerpoint/2010/main" val="111244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735E0-0B10-5513-AB91-B7833F78AA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CCF72C-C494-3F87-1825-4AA574115E44}"/>
              </a:ext>
            </a:extLst>
          </p:cNvPr>
          <p:cNvSpPr>
            <a:spLocks noGrp="1"/>
          </p:cNvSpPr>
          <p:nvPr>
            <p:ph type="title"/>
          </p:nvPr>
        </p:nvSpPr>
        <p:spPr/>
        <p:txBody>
          <a:bodyPr/>
          <a:lstStyle/>
          <a:p>
            <a:r>
              <a:rPr lang="en-US" dirty="0"/>
              <a:t>Practice Problems – Problem 2</a:t>
            </a:r>
          </a:p>
        </p:txBody>
      </p:sp>
      <p:sp>
        <p:nvSpPr>
          <p:cNvPr id="3" name="Content Placeholder 2">
            <a:extLst>
              <a:ext uri="{FF2B5EF4-FFF2-40B4-BE49-F238E27FC236}">
                <a16:creationId xmlns:a16="http://schemas.microsoft.com/office/drawing/2014/main" id="{D26F42EF-46F1-F749-A971-8A8AE2443708}"/>
              </a:ext>
            </a:extLst>
          </p:cNvPr>
          <p:cNvSpPr>
            <a:spLocks noGrp="1"/>
          </p:cNvSpPr>
          <p:nvPr>
            <p:ph idx="1"/>
          </p:nvPr>
        </p:nvSpPr>
        <p:spPr>
          <a:xfrm>
            <a:off x="612647" y="1715532"/>
            <a:ext cx="10917366" cy="4593828"/>
          </a:xfrm>
        </p:spPr>
        <p:txBody>
          <a:bodyPr>
            <a:normAutofit/>
          </a:bodyPr>
          <a:lstStyle/>
          <a:p>
            <a:pPr marL="228600" lvl="1" indent="0">
              <a:buNone/>
            </a:pPr>
            <a:r>
              <a:rPr lang="en-US" dirty="0"/>
              <a:t>Assuming x = 6, y = 2, z = 12. What would the following Python expressions evaluate to?</a:t>
            </a:r>
          </a:p>
          <a:p>
            <a:pPr lvl="1"/>
            <a:r>
              <a:rPr lang="en-US" dirty="0"/>
              <a:t>x == 10 or x &lt; 5</a:t>
            </a:r>
          </a:p>
          <a:p>
            <a:pPr lvl="1"/>
            <a:r>
              <a:rPr lang="en-US" dirty="0"/>
              <a:t>x != 7 and x &gt; 3</a:t>
            </a:r>
          </a:p>
          <a:p>
            <a:pPr lvl="1"/>
            <a:r>
              <a:rPr lang="en-US" dirty="0"/>
              <a:t>not (x &gt;= 5 and y &lt;= 2)</a:t>
            </a:r>
          </a:p>
          <a:p>
            <a:pPr lvl="1"/>
            <a:r>
              <a:rPr lang="en-US" dirty="0"/>
              <a:t>(x &lt; 0) or (x &gt;= 0)</a:t>
            </a:r>
          </a:p>
          <a:p>
            <a:pPr lvl="1"/>
            <a:r>
              <a:rPr lang="en-US" dirty="0"/>
              <a:t>not (x != x)</a:t>
            </a:r>
          </a:p>
          <a:p>
            <a:pPr lvl="1"/>
            <a:r>
              <a:rPr lang="en-US" dirty="0"/>
              <a:t>x &gt; 1 and (z / x) != 2</a:t>
            </a:r>
          </a:p>
          <a:p>
            <a:pPr lvl="1"/>
            <a:r>
              <a:rPr lang="en-US" dirty="0"/>
              <a:t>x &lt;= 0 or (z / x) == 1</a:t>
            </a:r>
          </a:p>
          <a:p>
            <a:pPr lvl="1"/>
            <a:r>
              <a:rPr lang="en-US" dirty="0"/>
              <a:t>x == 4 and y == 4</a:t>
            </a:r>
          </a:p>
        </p:txBody>
      </p:sp>
      <p:sp>
        <p:nvSpPr>
          <p:cNvPr id="30" name="Slide Number Placeholder 29">
            <a:extLst>
              <a:ext uri="{FF2B5EF4-FFF2-40B4-BE49-F238E27FC236}">
                <a16:creationId xmlns:a16="http://schemas.microsoft.com/office/drawing/2014/main" id="{7334DA5A-7CF2-B1BA-B929-D3213367387D}"/>
              </a:ext>
            </a:extLst>
          </p:cNvPr>
          <p:cNvSpPr>
            <a:spLocks noGrp="1"/>
          </p:cNvSpPr>
          <p:nvPr>
            <p:ph type="sldNum" sz="quarter" idx="12"/>
          </p:nvPr>
        </p:nvSpPr>
        <p:spPr/>
        <p:txBody>
          <a:bodyPr/>
          <a:lstStyle/>
          <a:p>
            <a:fld id="{CC057153-B650-4DEB-B370-79DDCFDCE934}" type="slidenum">
              <a:rPr lang="en-US" smtClean="0"/>
              <a:t>79</a:t>
            </a:fld>
            <a:endParaRPr lang="en-US"/>
          </a:p>
        </p:txBody>
      </p:sp>
      <p:sp>
        <p:nvSpPr>
          <p:cNvPr id="31" name="TextBox 30">
            <a:extLst>
              <a:ext uri="{FF2B5EF4-FFF2-40B4-BE49-F238E27FC236}">
                <a16:creationId xmlns:a16="http://schemas.microsoft.com/office/drawing/2014/main" id="{DF71B2E0-1B88-28AB-F8A3-D31E846C2863}"/>
              </a:ext>
            </a:extLst>
          </p:cNvPr>
          <p:cNvSpPr txBox="1"/>
          <p:nvPr/>
        </p:nvSpPr>
        <p:spPr>
          <a:xfrm>
            <a:off x="1997612" y="109728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948755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477B2-CF8B-575A-DC8D-2038C781B4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203CE9-945B-D88B-AF3F-B999D563B5D3}"/>
              </a:ext>
            </a:extLst>
          </p:cNvPr>
          <p:cNvSpPr>
            <a:spLocks noGrp="1"/>
          </p:cNvSpPr>
          <p:nvPr>
            <p:ph type="title"/>
          </p:nvPr>
        </p:nvSpPr>
        <p:spPr/>
        <p:txBody>
          <a:bodyPr/>
          <a:lstStyle/>
          <a:p>
            <a:r>
              <a:rPr lang="en-US" dirty="0"/>
              <a:t>An aside</a:t>
            </a:r>
          </a:p>
        </p:txBody>
      </p:sp>
      <p:sp>
        <p:nvSpPr>
          <p:cNvPr id="3" name="Content Placeholder 2">
            <a:extLst>
              <a:ext uri="{FF2B5EF4-FFF2-40B4-BE49-F238E27FC236}">
                <a16:creationId xmlns:a16="http://schemas.microsoft.com/office/drawing/2014/main" id="{07275206-9439-32DD-FB8F-80DDF94D7CCD}"/>
              </a:ext>
            </a:extLst>
          </p:cNvPr>
          <p:cNvSpPr>
            <a:spLocks noGrp="1"/>
          </p:cNvSpPr>
          <p:nvPr>
            <p:ph idx="1"/>
          </p:nvPr>
        </p:nvSpPr>
        <p:spPr>
          <a:xfrm>
            <a:off x="612647" y="1715532"/>
            <a:ext cx="5483353" cy="746314"/>
          </a:xfrm>
        </p:spPr>
        <p:txBody>
          <a:bodyPr>
            <a:normAutofit/>
          </a:bodyPr>
          <a:lstStyle/>
          <a:p>
            <a:pPr marL="0" indent="0">
              <a:buNone/>
            </a:pPr>
            <a:r>
              <a:rPr lang="en-US" sz="3200" dirty="0">
                <a:solidFill>
                  <a:srgbClr val="FF0000"/>
                </a:solidFill>
              </a:rPr>
              <a:t>Anyone know what this is?</a:t>
            </a:r>
          </a:p>
        </p:txBody>
      </p:sp>
      <p:sp>
        <p:nvSpPr>
          <p:cNvPr id="4" name="Slide Number Placeholder 3">
            <a:extLst>
              <a:ext uri="{FF2B5EF4-FFF2-40B4-BE49-F238E27FC236}">
                <a16:creationId xmlns:a16="http://schemas.microsoft.com/office/drawing/2014/main" id="{4D469E89-22F6-0D06-5C13-370792002165}"/>
              </a:ext>
            </a:extLst>
          </p:cNvPr>
          <p:cNvSpPr>
            <a:spLocks noGrp="1"/>
          </p:cNvSpPr>
          <p:nvPr>
            <p:ph type="sldNum" sz="quarter" idx="12"/>
          </p:nvPr>
        </p:nvSpPr>
        <p:spPr/>
        <p:txBody>
          <a:bodyPr/>
          <a:lstStyle/>
          <a:p>
            <a:fld id="{CC057153-B650-4DEB-B370-79DDCFDCE934}" type="slidenum">
              <a:rPr lang="en-US" smtClean="0"/>
              <a:t>8</a:t>
            </a:fld>
            <a:endParaRPr lang="en-US"/>
          </a:p>
        </p:txBody>
      </p:sp>
      <p:pic>
        <p:nvPicPr>
          <p:cNvPr id="3074" name="Picture 2">
            <a:extLst>
              <a:ext uri="{FF2B5EF4-FFF2-40B4-BE49-F238E27FC236}">
                <a16:creationId xmlns:a16="http://schemas.microsoft.com/office/drawing/2014/main" id="{F1895060-734D-7EFE-2C3F-9696887DD3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8486" y="2605488"/>
            <a:ext cx="3847514" cy="38475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AC9DA06-2649-75E8-163C-264305D18EB3}"/>
              </a:ext>
            </a:extLst>
          </p:cNvPr>
          <p:cNvSpPr txBox="1"/>
          <p:nvPr/>
        </p:nvSpPr>
        <p:spPr>
          <a:xfrm>
            <a:off x="6564276" y="2799471"/>
            <a:ext cx="1951816" cy="461665"/>
          </a:xfrm>
          <a:prstGeom prst="rect">
            <a:avLst/>
          </a:prstGeom>
          <a:noFill/>
        </p:spPr>
        <p:txBody>
          <a:bodyPr wrap="none" rtlCol="0">
            <a:spAutoFit/>
          </a:bodyPr>
          <a:lstStyle/>
          <a:p>
            <a:r>
              <a:rPr lang="en-US" sz="2400" dirty="0"/>
              <a:t>Boole crater</a:t>
            </a:r>
          </a:p>
        </p:txBody>
      </p:sp>
      <p:sp>
        <p:nvSpPr>
          <p:cNvPr id="7" name="TextBox 6">
            <a:extLst>
              <a:ext uri="{FF2B5EF4-FFF2-40B4-BE49-F238E27FC236}">
                <a16:creationId xmlns:a16="http://schemas.microsoft.com/office/drawing/2014/main" id="{1712078C-19E9-5CE8-EEEE-251158F3BC8C}"/>
              </a:ext>
            </a:extLst>
          </p:cNvPr>
          <p:cNvSpPr txBox="1"/>
          <p:nvPr/>
        </p:nvSpPr>
        <p:spPr>
          <a:xfrm>
            <a:off x="6564276" y="3261136"/>
            <a:ext cx="5067886" cy="369332"/>
          </a:xfrm>
          <a:prstGeom prst="rect">
            <a:avLst/>
          </a:prstGeom>
          <a:noFill/>
        </p:spPr>
        <p:txBody>
          <a:bodyPr wrap="square">
            <a:spAutoFit/>
          </a:bodyPr>
          <a:lstStyle/>
          <a:p>
            <a:r>
              <a:rPr lang="en-US" dirty="0">
                <a:hlinkClick r:id="rId3"/>
              </a:rPr>
              <a:t>https://en.wikipedia.org/wiki/Boole_(crater)</a:t>
            </a:r>
            <a:endParaRPr lang="en-US" dirty="0"/>
          </a:p>
        </p:txBody>
      </p:sp>
    </p:spTree>
    <p:extLst>
      <p:ext uri="{BB962C8B-B14F-4D97-AF65-F5344CB8AC3E}">
        <p14:creationId xmlns:p14="http://schemas.microsoft.com/office/powerpoint/2010/main" val="23398247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9F8A8-EAFF-D16E-A455-8646BC9328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D8AAE1-CEB7-34CC-742D-02FC0641C615}"/>
              </a:ext>
            </a:extLst>
          </p:cNvPr>
          <p:cNvSpPr>
            <a:spLocks noGrp="1"/>
          </p:cNvSpPr>
          <p:nvPr>
            <p:ph type="title"/>
          </p:nvPr>
        </p:nvSpPr>
        <p:spPr/>
        <p:txBody>
          <a:bodyPr/>
          <a:lstStyle/>
          <a:p>
            <a:r>
              <a:rPr lang="en-US" dirty="0"/>
              <a:t>Practice Problems – Answer 1</a:t>
            </a:r>
          </a:p>
        </p:txBody>
      </p:sp>
      <p:sp>
        <p:nvSpPr>
          <p:cNvPr id="3" name="Content Placeholder 2">
            <a:extLst>
              <a:ext uri="{FF2B5EF4-FFF2-40B4-BE49-F238E27FC236}">
                <a16:creationId xmlns:a16="http://schemas.microsoft.com/office/drawing/2014/main" id="{7D2DD09B-D197-D8C6-9B5D-82B165B8360B}"/>
              </a:ext>
            </a:extLst>
          </p:cNvPr>
          <p:cNvSpPr>
            <a:spLocks noGrp="1"/>
          </p:cNvSpPr>
          <p:nvPr>
            <p:ph idx="1"/>
          </p:nvPr>
        </p:nvSpPr>
        <p:spPr>
          <a:xfrm>
            <a:off x="429764" y="1715532"/>
            <a:ext cx="11579353" cy="4593828"/>
          </a:xfrm>
        </p:spPr>
        <p:txBody>
          <a:bodyPr>
            <a:normAutofit/>
          </a:bodyPr>
          <a:lstStyle/>
          <a:p>
            <a:pPr lvl="1"/>
            <a:r>
              <a:rPr lang="en-US" dirty="0"/>
              <a:t>Disjunctive normal form: </a:t>
            </a:r>
            <a:br>
              <a:rPr lang="en-US" dirty="0"/>
            </a:br>
            <a:r>
              <a:rPr lang="en-US" dirty="0"/>
              <a:t>	F = (¬A ∧ ¬B ∧ ¬C) ∨ (¬A ∧ B ∧  ¬C) ∨ (A ∧ ¬B ∧ C) ∨ (A ∧ B ∧ ¬C)</a:t>
            </a:r>
          </a:p>
          <a:p>
            <a:pPr lvl="1"/>
            <a:r>
              <a:rPr lang="en-US" dirty="0"/>
              <a:t>Conjunctive normal form: </a:t>
            </a:r>
            <a:br>
              <a:rPr lang="en-US" dirty="0"/>
            </a:br>
            <a:r>
              <a:rPr lang="en-US" dirty="0"/>
              <a:t>	F = (A ∨ B ∨ ¬C) ∧ (A ∨ ¬B ∨ ¬C) ∧ (¬A ∨ B ∨ C) ∧ (¬A ∨ ¬B ∨ ¬C)</a:t>
            </a:r>
          </a:p>
        </p:txBody>
      </p:sp>
      <p:sp>
        <p:nvSpPr>
          <p:cNvPr id="30" name="Slide Number Placeholder 29">
            <a:extLst>
              <a:ext uri="{FF2B5EF4-FFF2-40B4-BE49-F238E27FC236}">
                <a16:creationId xmlns:a16="http://schemas.microsoft.com/office/drawing/2014/main" id="{B1951326-9A2A-E0EB-6699-BE9C94B42A46}"/>
              </a:ext>
            </a:extLst>
          </p:cNvPr>
          <p:cNvSpPr>
            <a:spLocks noGrp="1"/>
          </p:cNvSpPr>
          <p:nvPr>
            <p:ph type="sldNum" sz="quarter" idx="12"/>
          </p:nvPr>
        </p:nvSpPr>
        <p:spPr/>
        <p:txBody>
          <a:bodyPr/>
          <a:lstStyle/>
          <a:p>
            <a:fld id="{CC057153-B650-4DEB-B370-79DDCFDCE934}" type="slidenum">
              <a:rPr lang="en-US" smtClean="0"/>
              <a:t>80</a:t>
            </a:fld>
            <a:endParaRPr lang="en-US"/>
          </a:p>
        </p:txBody>
      </p:sp>
      <p:sp>
        <p:nvSpPr>
          <p:cNvPr id="31" name="TextBox 30">
            <a:extLst>
              <a:ext uri="{FF2B5EF4-FFF2-40B4-BE49-F238E27FC236}">
                <a16:creationId xmlns:a16="http://schemas.microsoft.com/office/drawing/2014/main" id="{CD8BA578-E723-DF9E-1B6D-3D7D15A2695F}"/>
              </a:ext>
            </a:extLst>
          </p:cNvPr>
          <p:cNvSpPr txBox="1"/>
          <p:nvPr/>
        </p:nvSpPr>
        <p:spPr>
          <a:xfrm>
            <a:off x="1997612" y="1097280"/>
            <a:ext cx="184731" cy="369332"/>
          </a:xfrm>
          <a:prstGeom prst="rect">
            <a:avLst/>
          </a:prstGeom>
          <a:noFill/>
        </p:spPr>
        <p:txBody>
          <a:bodyPr wrap="none" rtlCol="0">
            <a:spAutoFit/>
          </a:bodyPr>
          <a:lstStyle/>
          <a:p>
            <a:endParaRPr lang="en-US" dirty="0"/>
          </a:p>
        </p:txBody>
      </p:sp>
      <p:graphicFrame>
        <p:nvGraphicFramePr>
          <p:cNvPr id="8" name="Table 7">
            <a:extLst>
              <a:ext uri="{FF2B5EF4-FFF2-40B4-BE49-F238E27FC236}">
                <a16:creationId xmlns:a16="http://schemas.microsoft.com/office/drawing/2014/main" id="{F1745587-FB7C-421B-25ED-6EF5FB096B91}"/>
              </a:ext>
            </a:extLst>
          </p:cNvPr>
          <p:cNvGraphicFramePr>
            <a:graphicFrameLocks noGrp="1"/>
          </p:cNvGraphicFramePr>
          <p:nvPr>
            <p:extLst>
              <p:ext uri="{D42A27DB-BD31-4B8C-83A1-F6EECF244321}">
                <p14:modId xmlns:p14="http://schemas.microsoft.com/office/powerpoint/2010/main" val="3007905079"/>
              </p:ext>
            </p:extLst>
          </p:nvPr>
        </p:nvGraphicFramePr>
        <p:xfrm>
          <a:off x="3901836" y="3159059"/>
          <a:ext cx="4338988" cy="2791044"/>
        </p:xfrm>
        <a:graphic>
          <a:graphicData uri="http://schemas.openxmlformats.org/drawingml/2006/table">
            <a:tbl>
              <a:tblPr firstRow="1" bandRow="1">
                <a:tableStyleId>{00A15C55-8517-42AA-B614-E9B94910E393}</a:tableStyleId>
              </a:tblPr>
              <a:tblGrid>
                <a:gridCol w="1084747">
                  <a:extLst>
                    <a:ext uri="{9D8B030D-6E8A-4147-A177-3AD203B41FA5}">
                      <a16:colId xmlns:a16="http://schemas.microsoft.com/office/drawing/2014/main" val="1396284860"/>
                    </a:ext>
                  </a:extLst>
                </a:gridCol>
                <a:gridCol w="1084747">
                  <a:extLst>
                    <a:ext uri="{9D8B030D-6E8A-4147-A177-3AD203B41FA5}">
                      <a16:colId xmlns:a16="http://schemas.microsoft.com/office/drawing/2014/main" val="2466899368"/>
                    </a:ext>
                  </a:extLst>
                </a:gridCol>
                <a:gridCol w="1084747">
                  <a:extLst>
                    <a:ext uri="{9D8B030D-6E8A-4147-A177-3AD203B41FA5}">
                      <a16:colId xmlns:a16="http://schemas.microsoft.com/office/drawing/2014/main" val="1472037275"/>
                    </a:ext>
                  </a:extLst>
                </a:gridCol>
                <a:gridCol w="1084747">
                  <a:extLst>
                    <a:ext uri="{9D8B030D-6E8A-4147-A177-3AD203B41FA5}">
                      <a16:colId xmlns:a16="http://schemas.microsoft.com/office/drawing/2014/main" val="1922755959"/>
                    </a:ext>
                  </a:extLst>
                </a:gridCol>
              </a:tblGrid>
              <a:tr h="310116">
                <a:tc>
                  <a:txBody>
                    <a:bodyPr/>
                    <a:lstStyle/>
                    <a:p>
                      <a:pPr algn="ctr"/>
                      <a:r>
                        <a:rPr lang="en-US" sz="1200" dirty="0"/>
                        <a:t>A</a:t>
                      </a:r>
                    </a:p>
                  </a:txBody>
                  <a:tcPr/>
                </a:tc>
                <a:tc>
                  <a:txBody>
                    <a:bodyPr/>
                    <a:lstStyle/>
                    <a:p>
                      <a:pPr algn="ctr"/>
                      <a:r>
                        <a:rPr lang="en-US" sz="1200" dirty="0"/>
                        <a:t>B</a:t>
                      </a:r>
                    </a:p>
                  </a:txBody>
                  <a:tcPr/>
                </a:tc>
                <a:tc>
                  <a:txBody>
                    <a:bodyPr/>
                    <a:lstStyle/>
                    <a:p>
                      <a:pPr algn="ctr"/>
                      <a:r>
                        <a:rPr lang="en-US" sz="1200" dirty="0"/>
                        <a:t>C</a:t>
                      </a:r>
                    </a:p>
                  </a:txBody>
                  <a:tcPr/>
                </a:tc>
                <a:tc>
                  <a:txBody>
                    <a:bodyPr/>
                    <a:lstStyle/>
                    <a:p>
                      <a:pPr algn="ctr"/>
                      <a:r>
                        <a:rPr lang="en-US" sz="1200" dirty="0"/>
                        <a:t>F</a:t>
                      </a:r>
                    </a:p>
                  </a:txBody>
                  <a:tcPr/>
                </a:tc>
                <a:extLst>
                  <a:ext uri="{0D108BD9-81ED-4DB2-BD59-A6C34878D82A}">
                    <a16:rowId xmlns:a16="http://schemas.microsoft.com/office/drawing/2014/main" val="2131602632"/>
                  </a:ext>
                </a:extLst>
              </a:tr>
              <a:tr h="310116">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1</a:t>
                      </a:r>
                    </a:p>
                  </a:txBody>
                  <a:tcPr/>
                </a:tc>
                <a:extLst>
                  <a:ext uri="{0D108BD9-81ED-4DB2-BD59-A6C34878D82A}">
                    <a16:rowId xmlns:a16="http://schemas.microsoft.com/office/drawing/2014/main" val="614114445"/>
                  </a:ext>
                </a:extLst>
              </a:tr>
              <a:tr h="310116">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1</a:t>
                      </a:r>
                    </a:p>
                  </a:txBody>
                  <a:tcPr/>
                </a:tc>
                <a:tc>
                  <a:txBody>
                    <a:bodyPr/>
                    <a:lstStyle/>
                    <a:p>
                      <a:pPr algn="ctr"/>
                      <a:r>
                        <a:rPr lang="en-US" sz="1200" dirty="0"/>
                        <a:t>0</a:t>
                      </a:r>
                    </a:p>
                  </a:txBody>
                  <a:tcPr/>
                </a:tc>
                <a:extLst>
                  <a:ext uri="{0D108BD9-81ED-4DB2-BD59-A6C34878D82A}">
                    <a16:rowId xmlns:a16="http://schemas.microsoft.com/office/drawing/2014/main" val="3063228719"/>
                  </a:ext>
                </a:extLst>
              </a:tr>
              <a:tr h="310116">
                <a:tc>
                  <a:txBody>
                    <a:bodyPr/>
                    <a:lstStyle/>
                    <a:p>
                      <a:pPr algn="ctr"/>
                      <a:r>
                        <a:rPr lang="en-US" sz="1200" dirty="0"/>
                        <a:t>0</a:t>
                      </a:r>
                    </a:p>
                  </a:txBody>
                  <a:tcPr/>
                </a:tc>
                <a:tc>
                  <a:txBody>
                    <a:bodyPr/>
                    <a:lstStyle/>
                    <a:p>
                      <a:pPr algn="ctr"/>
                      <a:r>
                        <a:rPr lang="en-US" sz="1200" dirty="0"/>
                        <a:t>1</a:t>
                      </a:r>
                    </a:p>
                  </a:txBody>
                  <a:tcPr/>
                </a:tc>
                <a:tc>
                  <a:txBody>
                    <a:bodyPr/>
                    <a:lstStyle/>
                    <a:p>
                      <a:pPr algn="ctr"/>
                      <a:r>
                        <a:rPr lang="en-US" sz="1200" dirty="0"/>
                        <a:t>0</a:t>
                      </a:r>
                    </a:p>
                  </a:txBody>
                  <a:tcPr/>
                </a:tc>
                <a:tc>
                  <a:txBody>
                    <a:bodyPr/>
                    <a:lstStyle/>
                    <a:p>
                      <a:pPr algn="ctr"/>
                      <a:r>
                        <a:rPr lang="en-US" sz="1200" dirty="0"/>
                        <a:t>1</a:t>
                      </a:r>
                    </a:p>
                  </a:txBody>
                  <a:tcPr/>
                </a:tc>
                <a:extLst>
                  <a:ext uri="{0D108BD9-81ED-4DB2-BD59-A6C34878D82A}">
                    <a16:rowId xmlns:a16="http://schemas.microsoft.com/office/drawing/2014/main" val="1068365532"/>
                  </a:ext>
                </a:extLst>
              </a:tr>
              <a:tr h="310116">
                <a:tc>
                  <a:txBody>
                    <a:bodyPr/>
                    <a:lstStyle/>
                    <a:p>
                      <a:pPr algn="ctr"/>
                      <a:r>
                        <a:rPr lang="en-US" sz="1200" dirty="0"/>
                        <a:t>0</a:t>
                      </a:r>
                    </a:p>
                  </a:txBody>
                  <a:tcPr/>
                </a:tc>
                <a:tc>
                  <a:txBody>
                    <a:bodyPr/>
                    <a:lstStyle/>
                    <a:p>
                      <a:pPr algn="ctr"/>
                      <a:r>
                        <a:rPr lang="en-US" sz="1200" dirty="0"/>
                        <a:t>1</a:t>
                      </a:r>
                    </a:p>
                  </a:txBody>
                  <a:tcPr/>
                </a:tc>
                <a:tc>
                  <a:txBody>
                    <a:bodyPr/>
                    <a:lstStyle/>
                    <a:p>
                      <a:pPr algn="ctr"/>
                      <a:r>
                        <a:rPr lang="en-US" sz="1200" dirty="0"/>
                        <a:t>1</a:t>
                      </a:r>
                    </a:p>
                  </a:txBody>
                  <a:tcPr/>
                </a:tc>
                <a:tc>
                  <a:txBody>
                    <a:bodyPr/>
                    <a:lstStyle/>
                    <a:p>
                      <a:pPr algn="ctr"/>
                      <a:r>
                        <a:rPr lang="en-US" sz="1200" dirty="0"/>
                        <a:t>0</a:t>
                      </a:r>
                    </a:p>
                  </a:txBody>
                  <a:tcPr/>
                </a:tc>
                <a:extLst>
                  <a:ext uri="{0D108BD9-81ED-4DB2-BD59-A6C34878D82A}">
                    <a16:rowId xmlns:a16="http://schemas.microsoft.com/office/drawing/2014/main" val="1316670216"/>
                  </a:ext>
                </a:extLst>
              </a:tr>
              <a:tr h="310116">
                <a:tc>
                  <a:txBody>
                    <a:bodyPr/>
                    <a:lstStyle/>
                    <a:p>
                      <a:pPr algn="ctr"/>
                      <a:r>
                        <a:rPr lang="en-US" sz="1200" dirty="0"/>
                        <a:t>1</a:t>
                      </a:r>
                    </a:p>
                  </a:txBody>
                  <a:tcPr/>
                </a:tc>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0</a:t>
                      </a:r>
                    </a:p>
                  </a:txBody>
                  <a:tcPr/>
                </a:tc>
                <a:extLst>
                  <a:ext uri="{0D108BD9-81ED-4DB2-BD59-A6C34878D82A}">
                    <a16:rowId xmlns:a16="http://schemas.microsoft.com/office/drawing/2014/main" val="1472130258"/>
                  </a:ext>
                </a:extLst>
              </a:tr>
              <a:tr h="310116">
                <a:tc>
                  <a:txBody>
                    <a:bodyPr/>
                    <a:lstStyle/>
                    <a:p>
                      <a:pPr algn="ctr"/>
                      <a:r>
                        <a:rPr lang="en-US" sz="1200" dirty="0"/>
                        <a:t>1</a:t>
                      </a:r>
                    </a:p>
                  </a:txBody>
                  <a:tcPr/>
                </a:tc>
                <a:tc>
                  <a:txBody>
                    <a:bodyPr/>
                    <a:lstStyle/>
                    <a:p>
                      <a:pPr algn="ctr"/>
                      <a:r>
                        <a:rPr lang="en-US" sz="1200" dirty="0"/>
                        <a:t>0</a:t>
                      </a:r>
                    </a:p>
                  </a:txBody>
                  <a:tcPr/>
                </a:tc>
                <a:tc>
                  <a:txBody>
                    <a:bodyPr/>
                    <a:lstStyle/>
                    <a:p>
                      <a:pPr algn="ctr"/>
                      <a:r>
                        <a:rPr lang="en-US" sz="1200" dirty="0"/>
                        <a:t>1</a:t>
                      </a:r>
                    </a:p>
                  </a:txBody>
                  <a:tcPr/>
                </a:tc>
                <a:tc>
                  <a:txBody>
                    <a:bodyPr/>
                    <a:lstStyle/>
                    <a:p>
                      <a:pPr algn="ctr"/>
                      <a:r>
                        <a:rPr lang="en-US" sz="1200" dirty="0"/>
                        <a:t>1</a:t>
                      </a:r>
                    </a:p>
                  </a:txBody>
                  <a:tcPr/>
                </a:tc>
                <a:extLst>
                  <a:ext uri="{0D108BD9-81ED-4DB2-BD59-A6C34878D82A}">
                    <a16:rowId xmlns:a16="http://schemas.microsoft.com/office/drawing/2014/main" val="1838910750"/>
                  </a:ext>
                </a:extLst>
              </a:tr>
              <a:tr h="310116">
                <a:tc>
                  <a:txBody>
                    <a:bodyPr/>
                    <a:lstStyle/>
                    <a:p>
                      <a:pPr algn="ctr"/>
                      <a:r>
                        <a:rPr lang="en-US" sz="1200" dirty="0"/>
                        <a:t>1</a:t>
                      </a:r>
                    </a:p>
                  </a:txBody>
                  <a:tcPr/>
                </a:tc>
                <a:tc>
                  <a:txBody>
                    <a:bodyPr/>
                    <a:lstStyle/>
                    <a:p>
                      <a:pPr algn="ctr"/>
                      <a:r>
                        <a:rPr lang="en-US" sz="1200" dirty="0"/>
                        <a:t>1</a:t>
                      </a:r>
                    </a:p>
                  </a:txBody>
                  <a:tcPr/>
                </a:tc>
                <a:tc>
                  <a:txBody>
                    <a:bodyPr/>
                    <a:lstStyle/>
                    <a:p>
                      <a:pPr algn="ctr"/>
                      <a:r>
                        <a:rPr lang="en-US" sz="1200" dirty="0"/>
                        <a:t>0</a:t>
                      </a:r>
                    </a:p>
                  </a:txBody>
                  <a:tcPr/>
                </a:tc>
                <a:tc>
                  <a:txBody>
                    <a:bodyPr/>
                    <a:lstStyle/>
                    <a:p>
                      <a:pPr algn="ctr"/>
                      <a:r>
                        <a:rPr lang="en-US" sz="1200" dirty="0"/>
                        <a:t>1</a:t>
                      </a:r>
                    </a:p>
                  </a:txBody>
                  <a:tcPr/>
                </a:tc>
                <a:extLst>
                  <a:ext uri="{0D108BD9-81ED-4DB2-BD59-A6C34878D82A}">
                    <a16:rowId xmlns:a16="http://schemas.microsoft.com/office/drawing/2014/main" val="3298726595"/>
                  </a:ext>
                </a:extLst>
              </a:tr>
              <a:tr h="310116">
                <a:tc>
                  <a:txBody>
                    <a:bodyPr/>
                    <a:lstStyle/>
                    <a:p>
                      <a:pPr algn="ctr"/>
                      <a:r>
                        <a:rPr lang="en-US" sz="1200" dirty="0"/>
                        <a:t>1</a:t>
                      </a:r>
                    </a:p>
                  </a:txBody>
                  <a:tcPr/>
                </a:tc>
                <a:tc>
                  <a:txBody>
                    <a:bodyPr/>
                    <a:lstStyle/>
                    <a:p>
                      <a:pPr algn="ctr"/>
                      <a:r>
                        <a:rPr lang="en-US" sz="1200" dirty="0"/>
                        <a:t>1</a:t>
                      </a:r>
                    </a:p>
                  </a:txBody>
                  <a:tcPr/>
                </a:tc>
                <a:tc>
                  <a:txBody>
                    <a:bodyPr/>
                    <a:lstStyle/>
                    <a:p>
                      <a:pPr algn="ctr"/>
                      <a:r>
                        <a:rPr lang="en-US" sz="1200" dirty="0"/>
                        <a:t>1</a:t>
                      </a:r>
                    </a:p>
                  </a:txBody>
                  <a:tcPr/>
                </a:tc>
                <a:tc>
                  <a:txBody>
                    <a:bodyPr/>
                    <a:lstStyle/>
                    <a:p>
                      <a:pPr algn="ctr"/>
                      <a:r>
                        <a:rPr lang="en-US" sz="1200" dirty="0"/>
                        <a:t>0</a:t>
                      </a:r>
                    </a:p>
                  </a:txBody>
                  <a:tcPr/>
                </a:tc>
                <a:extLst>
                  <a:ext uri="{0D108BD9-81ED-4DB2-BD59-A6C34878D82A}">
                    <a16:rowId xmlns:a16="http://schemas.microsoft.com/office/drawing/2014/main" val="831370525"/>
                  </a:ext>
                </a:extLst>
              </a:tr>
            </a:tbl>
          </a:graphicData>
        </a:graphic>
      </p:graphicFrame>
    </p:spTree>
    <p:extLst>
      <p:ext uri="{BB962C8B-B14F-4D97-AF65-F5344CB8AC3E}">
        <p14:creationId xmlns:p14="http://schemas.microsoft.com/office/powerpoint/2010/main" val="257113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7D182-8539-58F3-71B4-C32AA12697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E9F53F-D4D5-28BB-3615-F36FC6FFE218}"/>
              </a:ext>
            </a:extLst>
          </p:cNvPr>
          <p:cNvSpPr>
            <a:spLocks noGrp="1"/>
          </p:cNvSpPr>
          <p:nvPr>
            <p:ph type="title"/>
          </p:nvPr>
        </p:nvSpPr>
        <p:spPr/>
        <p:txBody>
          <a:bodyPr/>
          <a:lstStyle/>
          <a:p>
            <a:r>
              <a:rPr lang="en-US" dirty="0"/>
              <a:t>Practice Problems – Answer 2</a:t>
            </a:r>
          </a:p>
        </p:txBody>
      </p:sp>
      <p:sp>
        <p:nvSpPr>
          <p:cNvPr id="3" name="Content Placeholder 2">
            <a:extLst>
              <a:ext uri="{FF2B5EF4-FFF2-40B4-BE49-F238E27FC236}">
                <a16:creationId xmlns:a16="http://schemas.microsoft.com/office/drawing/2014/main" id="{4E2635C6-2CD5-1918-809E-D2334A260882}"/>
              </a:ext>
            </a:extLst>
          </p:cNvPr>
          <p:cNvSpPr>
            <a:spLocks noGrp="1"/>
          </p:cNvSpPr>
          <p:nvPr>
            <p:ph idx="1"/>
          </p:nvPr>
        </p:nvSpPr>
        <p:spPr>
          <a:xfrm>
            <a:off x="612647" y="1715532"/>
            <a:ext cx="10917366" cy="4593828"/>
          </a:xfrm>
        </p:spPr>
        <p:txBody>
          <a:bodyPr>
            <a:normAutofit/>
          </a:bodyPr>
          <a:lstStyle/>
          <a:p>
            <a:pPr marL="228600" lvl="1" indent="0">
              <a:buNone/>
            </a:pPr>
            <a:r>
              <a:rPr lang="en-US" dirty="0"/>
              <a:t>Assuming x = 6, y = 2, z = 12. What would the following Python expressions evaluate to?</a:t>
            </a:r>
          </a:p>
          <a:p>
            <a:pPr lvl="1"/>
            <a:r>
              <a:rPr lang="en-US" dirty="0"/>
              <a:t>x == 10 or x &lt; 5 → 6 == 10 or 6 &lt; 5 → False or False → </a:t>
            </a:r>
            <a:r>
              <a:rPr lang="en-US" b="1" dirty="0"/>
              <a:t>False</a:t>
            </a:r>
            <a:endParaRPr lang="en-US" dirty="0"/>
          </a:p>
          <a:p>
            <a:pPr lvl="1"/>
            <a:r>
              <a:rPr lang="en-US" dirty="0"/>
              <a:t>x != 7 and x &gt; 3 → 6 != 7 and 6 &gt; 3 → True and True → </a:t>
            </a:r>
            <a:r>
              <a:rPr lang="en-US" b="1" dirty="0"/>
              <a:t>True</a:t>
            </a:r>
            <a:endParaRPr lang="en-US" dirty="0"/>
          </a:p>
          <a:p>
            <a:pPr lvl="1"/>
            <a:r>
              <a:rPr lang="en-US" dirty="0"/>
              <a:t>not (x &gt;= 5 and y &lt;= 2) → not (6 &gt;= 5 and 2 &lt;= 2) → not (True and True) → not True → </a:t>
            </a:r>
            <a:r>
              <a:rPr lang="en-US" b="1" dirty="0"/>
              <a:t>False</a:t>
            </a:r>
            <a:endParaRPr lang="en-US" dirty="0"/>
          </a:p>
          <a:p>
            <a:pPr lvl="1"/>
            <a:r>
              <a:rPr lang="en-US" dirty="0"/>
              <a:t>(x &lt; 0) or (x &gt;= 0) → 6 &lt; 0 or 6 &gt;= 0 → False or True → </a:t>
            </a:r>
            <a:r>
              <a:rPr lang="en-US" b="1" dirty="0"/>
              <a:t>True </a:t>
            </a:r>
            <a:r>
              <a:rPr lang="en-US" dirty="0"/>
              <a:t>(always true, no matter what x is)</a:t>
            </a:r>
          </a:p>
          <a:p>
            <a:pPr lvl="1"/>
            <a:r>
              <a:rPr lang="en-US" dirty="0"/>
              <a:t>not (x != x) → not False → </a:t>
            </a:r>
            <a:r>
              <a:rPr lang="en-US" b="1" dirty="0"/>
              <a:t>True </a:t>
            </a:r>
            <a:endParaRPr lang="en-US" dirty="0"/>
          </a:p>
          <a:p>
            <a:pPr lvl="1"/>
            <a:r>
              <a:rPr lang="en-US" dirty="0"/>
              <a:t>x &gt; 1 and (z / x) != 2 → 6 &gt; 1 and (12 / 6 != 2) → True and False → </a:t>
            </a:r>
            <a:r>
              <a:rPr lang="en-US" b="1" dirty="0"/>
              <a:t>False</a:t>
            </a:r>
            <a:endParaRPr lang="en-US" dirty="0"/>
          </a:p>
          <a:p>
            <a:pPr lvl="1"/>
            <a:r>
              <a:rPr lang="en-US" dirty="0"/>
              <a:t>x &lt;= 0 or (z / x) == 1 → 6 &lt;= 0 or (12 / 6 == 1) → False or False → </a:t>
            </a:r>
            <a:r>
              <a:rPr lang="en-US" b="1" dirty="0"/>
              <a:t>False</a:t>
            </a:r>
            <a:endParaRPr lang="en-US" dirty="0"/>
          </a:p>
          <a:p>
            <a:pPr lvl="1"/>
            <a:r>
              <a:rPr lang="en-US" dirty="0"/>
              <a:t>x == 4 and y == 4 → 6 == 4 and 2 == 4 → False and False → </a:t>
            </a:r>
            <a:r>
              <a:rPr lang="en-US" b="1" dirty="0"/>
              <a:t>False</a:t>
            </a:r>
            <a:endParaRPr lang="en-US" dirty="0"/>
          </a:p>
        </p:txBody>
      </p:sp>
      <p:sp>
        <p:nvSpPr>
          <p:cNvPr id="30" name="Slide Number Placeholder 29">
            <a:extLst>
              <a:ext uri="{FF2B5EF4-FFF2-40B4-BE49-F238E27FC236}">
                <a16:creationId xmlns:a16="http://schemas.microsoft.com/office/drawing/2014/main" id="{4FEB60A2-3880-CC9A-87B4-9858E4A5D9EB}"/>
              </a:ext>
            </a:extLst>
          </p:cNvPr>
          <p:cNvSpPr>
            <a:spLocks noGrp="1"/>
          </p:cNvSpPr>
          <p:nvPr>
            <p:ph type="sldNum" sz="quarter" idx="12"/>
          </p:nvPr>
        </p:nvSpPr>
        <p:spPr/>
        <p:txBody>
          <a:bodyPr/>
          <a:lstStyle/>
          <a:p>
            <a:fld id="{CC057153-B650-4DEB-B370-79DDCFDCE934}" type="slidenum">
              <a:rPr lang="en-US" smtClean="0"/>
              <a:t>81</a:t>
            </a:fld>
            <a:endParaRPr lang="en-US"/>
          </a:p>
        </p:txBody>
      </p:sp>
      <p:sp>
        <p:nvSpPr>
          <p:cNvPr id="31" name="TextBox 30">
            <a:extLst>
              <a:ext uri="{FF2B5EF4-FFF2-40B4-BE49-F238E27FC236}">
                <a16:creationId xmlns:a16="http://schemas.microsoft.com/office/drawing/2014/main" id="{2B9CC166-81DE-3DB9-0DD1-9C1B0EBAF5EC}"/>
              </a:ext>
            </a:extLst>
          </p:cNvPr>
          <p:cNvSpPr txBox="1"/>
          <p:nvPr/>
        </p:nvSpPr>
        <p:spPr>
          <a:xfrm>
            <a:off x="1997612" y="109728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30072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46590-B659-B9FE-E254-2DE27B7F2C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08844B-61E1-54F3-CBA1-0DCCDF9AD0D9}"/>
              </a:ext>
            </a:extLst>
          </p:cNvPr>
          <p:cNvSpPr>
            <a:spLocks noGrp="1"/>
          </p:cNvSpPr>
          <p:nvPr>
            <p:ph type="title"/>
          </p:nvPr>
        </p:nvSpPr>
        <p:spPr/>
        <p:txBody>
          <a:bodyPr/>
          <a:lstStyle/>
          <a:p>
            <a:r>
              <a:rPr lang="en-US" dirty="0"/>
              <a:t>Boolean algebra</a:t>
            </a:r>
          </a:p>
        </p:txBody>
      </p:sp>
      <p:sp>
        <p:nvSpPr>
          <p:cNvPr id="3" name="Content Placeholder 2">
            <a:extLst>
              <a:ext uri="{FF2B5EF4-FFF2-40B4-BE49-F238E27FC236}">
                <a16:creationId xmlns:a16="http://schemas.microsoft.com/office/drawing/2014/main" id="{1C7BD8F6-DE53-47D7-F9BB-9AFD3DB5D2B8}"/>
              </a:ext>
            </a:extLst>
          </p:cNvPr>
          <p:cNvSpPr>
            <a:spLocks noGrp="1"/>
          </p:cNvSpPr>
          <p:nvPr>
            <p:ph idx="1"/>
          </p:nvPr>
        </p:nvSpPr>
        <p:spPr/>
        <p:txBody>
          <a:bodyPr>
            <a:normAutofit lnSpcReduction="10000"/>
          </a:bodyPr>
          <a:lstStyle/>
          <a:p>
            <a:pPr marL="0" indent="0">
              <a:buNone/>
            </a:pPr>
            <a:r>
              <a:rPr lang="en-US" sz="3200" dirty="0"/>
              <a:t>Boolean algebra is a branch of algebra where variables can only have two values</a:t>
            </a:r>
          </a:p>
          <a:p>
            <a:pPr marL="0" indent="0">
              <a:buNone/>
            </a:pPr>
            <a:endParaRPr lang="en-US" sz="3200" dirty="0"/>
          </a:p>
          <a:p>
            <a:pPr marL="0" indent="0">
              <a:buNone/>
            </a:pPr>
            <a:r>
              <a:rPr lang="en-US" sz="3200" dirty="0"/>
              <a:t>Algebra: </a:t>
            </a:r>
            <a:br>
              <a:rPr lang="en-US" sz="3200" dirty="0"/>
            </a:br>
            <a:r>
              <a:rPr lang="en-US" sz="3200" dirty="0"/>
              <a:t>  x + y</a:t>
            </a:r>
          </a:p>
          <a:p>
            <a:pPr marL="0" indent="0">
              <a:buNone/>
            </a:pPr>
            <a:r>
              <a:rPr lang="en-US" sz="3200" dirty="0"/>
              <a:t>  (3x – 5)/8</a:t>
            </a:r>
          </a:p>
          <a:p>
            <a:pPr marL="0" indent="0">
              <a:buNone/>
            </a:pPr>
            <a:r>
              <a:rPr lang="en-US" sz="3200" dirty="0"/>
              <a:t>  x</a:t>
            </a:r>
            <a:r>
              <a:rPr lang="en-US" sz="3200" baseline="30000" dirty="0"/>
              <a:t>2</a:t>
            </a:r>
            <a:r>
              <a:rPr lang="en-US" sz="3200" dirty="0"/>
              <a:t> – y</a:t>
            </a:r>
            <a:r>
              <a:rPr lang="en-US" sz="3200" baseline="30000" dirty="0"/>
              <a:t>2</a:t>
            </a:r>
            <a:r>
              <a:rPr lang="en-US" sz="3200" dirty="0"/>
              <a:t> </a:t>
            </a:r>
          </a:p>
        </p:txBody>
      </p:sp>
      <p:sp>
        <p:nvSpPr>
          <p:cNvPr id="4" name="Slide Number Placeholder 3">
            <a:extLst>
              <a:ext uri="{FF2B5EF4-FFF2-40B4-BE49-F238E27FC236}">
                <a16:creationId xmlns:a16="http://schemas.microsoft.com/office/drawing/2014/main" id="{30ABB36E-2C07-D057-B8A7-9B72C5809A42}"/>
              </a:ext>
            </a:extLst>
          </p:cNvPr>
          <p:cNvSpPr>
            <a:spLocks noGrp="1"/>
          </p:cNvSpPr>
          <p:nvPr>
            <p:ph type="sldNum" sz="quarter" idx="12"/>
          </p:nvPr>
        </p:nvSpPr>
        <p:spPr/>
        <p:txBody>
          <a:bodyPr/>
          <a:lstStyle/>
          <a:p>
            <a:fld id="{CC057153-B650-4DEB-B370-79DDCFDCE934}" type="slidenum">
              <a:rPr lang="en-US" smtClean="0"/>
              <a:t>9</a:t>
            </a:fld>
            <a:endParaRPr lang="en-US"/>
          </a:p>
        </p:txBody>
      </p:sp>
      <p:cxnSp>
        <p:nvCxnSpPr>
          <p:cNvPr id="7" name="Straight Arrow Connector 6">
            <a:extLst>
              <a:ext uri="{FF2B5EF4-FFF2-40B4-BE49-F238E27FC236}">
                <a16:creationId xmlns:a16="http://schemas.microsoft.com/office/drawing/2014/main" id="{72CC8422-82C5-D48D-D940-1C2392509B9A}"/>
              </a:ext>
            </a:extLst>
          </p:cNvPr>
          <p:cNvCxnSpPr>
            <a:cxnSpLocks/>
          </p:cNvCxnSpPr>
          <p:nvPr/>
        </p:nvCxnSpPr>
        <p:spPr>
          <a:xfrm flipH="1">
            <a:off x="1828800" y="3615397"/>
            <a:ext cx="1533378" cy="759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57314E6-436B-DF61-4D62-CE49D767F76C}"/>
              </a:ext>
            </a:extLst>
          </p:cNvPr>
          <p:cNvSpPr txBox="1"/>
          <p:nvPr/>
        </p:nvSpPr>
        <p:spPr>
          <a:xfrm>
            <a:off x="3362178" y="3384564"/>
            <a:ext cx="3162084" cy="461665"/>
          </a:xfrm>
          <a:prstGeom prst="rect">
            <a:avLst/>
          </a:prstGeom>
          <a:noFill/>
        </p:spPr>
        <p:txBody>
          <a:bodyPr wrap="none" rtlCol="0">
            <a:spAutoFit/>
          </a:bodyPr>
          <a:lstStyle/>
          <a:p>
            <a:r>
              <a:rPr lang="en-US" sz="2400" dirty="0"/>
              <a:t>variables (e.g., x or y)</a:t>
            </a:r>
          </a:p>
        </p:txBody>
      </p:sp>
      <p:cxnSp>
        <p:nvCxnSpPr>
          <p:cNvPr id="10" name="Straight Arrow Connector 9">
            <a:extLst>
              <a:ext uri="{FF2B5EF4-FFF2-40B4-BE49-F238E27FC236}">
                <a16:creationId xmlns:a16="http://schemas.microsoft.com/office/drawing/2014/main" id="{9DE74A5A-F2AA-A667-DD4C-530F4FED7B8B}"/>
              </a:ext>
            </a:extLst>
          </p:cNvPr>
          <p:cNvCxnSpPr>
            <a:cxnSpLocks/>
          </p:cNvCxnSpPr>
          <p:nvPr/>
        </p:nvCxnSpPr>
        <p:spPr>
          <a:xfrm flipH="1">
            <a:off x="1491175" y="3767797"/>
            <a:ext cx="2023403" cy="11945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567694C-99E6-4063-373D-3BD655D92630}"/>
              </a:ext>
            </a:extLst>
          </p:cNvPr>
          <p:cNvSpPr txBox="1"/>
          <p:nvPr/>
        </p:nvSpPr>
        <p:spPr>
          <a:xfrm>
            <a:off x="3514578" y="5284428"/>
            <a:ext cx="3418885" cy="461665"/>
          </a:xfrm>
          <a:prstGeom prst="rect">
            <a:avLst/>
          </a:prstGeom>
          <a:noFill/>
        </p:spPr>
        <p:txBody>
          <a:bodyPr wrap="none" rtlCol="0">
            <a:spAutoFit/>
          </a:bodyPr>
          <a:lstStyle/>
          <a:p>
            <a:r>
              <a:rPr lang="en-US" sz="2400" dirty="0"/>
              <a:t>operator (e.g., +, -, *, …)</a:t>
            </a:r>
          </a:p>
        </p:txBody>
      </p:sp>
      <p:cxnSp>
        <p:nvCxnSpPr>
          <p:cNvPr id="13" name="Straight Arrow Connector 12">
            <a:extLst>
              <a:ext uri="{FF2B5EF4-FFF2-40B4-BE49-F238E27FC236}">
                <a16:creationId xmlns:a16="http://schemas.microsoft.com/office/drawing/2014/main" id="{FAC0D1CF-5698-0FAB-38BE-5E919F747DA3}"/>
              </a:ext>
            </a:extLst>
          </p:cNvPr>
          <p:cNvCxnSpPr>
            <a:cxnSpLocks/>
          </p:cNvCxnSpPr>
          <p:nvPr/>
        </p:nvCxnSpPr>
        <p:spPr>
          <a:xfrm flipH="1" flipV="1">
            <a:off x="2426677" y="5284428"/>
            <a:ext cx="1087901" cy="2308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0DE7962-290E-19C6-B97D-8855A8AECFC7}"/>
              </a:ext>
            </a:extLst>
          </p:cNvPr>
          <p:cNvCxnSpPr>
            <a:cxnSpLocks/>
          </p:cNvCxnSpPr>
          <p:nvPr/>
        </p:nvCxnSpPr>
        <p:spPr>
          <a:xfrm flipH="1">
            <a:off x="1678745" y="5746093"/>
            <a:ext cx="1835833" cy="912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16D1F20-E18E-8A22-F00E-6A8404F0E286}"/>
              </a:ext>
            </a:extLst>
          </p:cNvPr>
          <p:cNvSpPr txBox="1"/>
          <p:nvPr/>
        </p:nvSpPr>
        <p:spPr>
          <a:xfrm>
            <a:off x="3506335" y="4399111"/>
            <a:ext cx="2073837" cy="461665"/>
          </a:xfrm>
          <a:prstGeom prst="rect">
            <a:avLst/>
          </a:prstGeom>
          <a:noFill/>
        </p:spPr>
        <p:txBody>
          <a:bodyPr wrap="none" rtlCol="0">
            <a:spAutoFit/>
          </a:bodyPr>
          <a:lstStyle/>
          <a:p>
            <a:r>
              <a:rPr lang="en-US" sz="2400" dirty="0"/>
              <a:t>literal (e.g., 8)</a:t>
            </a:r>
          </a:p>
        </p:txBody>
      </p:sp>
      <p:cxnSp>
        <p:nvCxnSpPr>
          <p:cNvPr id="18" name="Straight Arrow Connector 17">
            <a:extLst>
              <a:ext uri="{FF2B5EF4-FFF2-40B4-BE49-F238E27FC236}">
                <a16:creationId xmlns:a16="http://schemas.microsoft.com/office/drawing/2014/main" id="{DC92BD17-A2F8-B305-5B01-A7D5E4443E3C}"/>
              </a:ext>
            </a:extLst>
          </p:cNvPr>
          <p:cNvCxnSpPr>
            <a:cxnSpLocks/>
          </p:cNvCxnSpPr>
          <p:nvPr/>
        </p:nvCxnSpPr>
        <p:spPr>
          <a:xfrm flipH="1">
            <a:off x="2793212" y="4646721"/>
            <a:ext cx="713123" cy="3156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6206262"/>
      </p:ext>
    </p:extLst>
  </p:cSld>
  <p:clrMapOvr>
    <a:masterClrMapping/>
  </p:clrMapOvr>
</p:sld>
</file>

<file path=ppt/theme/theme1.xml><?xml version="1.0" encoding="utf-8"?>
<a:theme xmlns:a="http://schemas.openxmlformats.org/drawingml/2006/main" name="VanillaVTI">
  <a:themeElements>
    <a:clrScheme name="AnalogousFromDarkSeedLeftStep">
      <a:dk1>
        <a:srgbClr val="000000"/>
      </a:dk1>
      <a:lt1>
        <a:srgbClr val="FFFFFF"/>
      </a:lt1>
      <a:dk2>
        <a:srgbClr val="1C2432"/>
      </a:dk2>
      <a:lt2>
        <a:srgbClr val="F2F3F0"/>
      </a:lt2>
      <a:accent1>
        <a:srgbClr val="844BC5"/>
      </a:accent1>
      <a:accent2>
        <a:srgbClr val="4842B7"/>
      </a:accent2>
      <a:accent3>
        <a:srgbClr val="4B78C5"/>
      </a:accent3>
      <a:accent4>
        <a:srgbClr val="3999B3"/>
      </a:accent4>
      <a:accent5>
        <a:srgbClr val="49C0A8"/>
      </a:accent5>
      <a:accent6>
        <a:srgbClr val="39B368"/>
      </a:accent6>
      <a:hlink>
        <a:srgbClr val="339A97"/>
      </a:hlink>
      <a:folHlink>
        <a:srgbClr val="7F7F7F"/>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29308</TotalTime>
  <Words>5960</Words>
  <Application>Microsoft Macintosh PowerPoint</Application>
  <PresentationFormat>Widescreen</PresentationFormat>
  <Paragraphs>1929</Paragraphs>
  <Slides>81</Slides>
  <Notes>41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81</vt:i4>
      </vt:variant>
    </vt:vector>
  </HeadingPairs>
  <TitlesOfParts>
    <vt:vector size="88" baseType="lpstr">
      <vt:lpstr>Aptos</vt:lpstr>
      <vt:lpstr>Arial</vt:lpstr>
      <vt:lpstr>Cambria Math</vt:lpstr>
      <vt:lpstr>Georgia</vt:lpstr>
      <vt:lpstr>Neue Haas Grotesk Text Pro</vt:lpstr>
      <vt:lpstr>Nimbus Roman No9 L</vt:lpstr>
      <vt:lpstr>VanillaVTI</vt:lpstr>
      <vt:lpstr>Boolean Algebra</vt:lpstr>
      <vt:lpstr>Admin</vt:lpstr>
      <vt:lpstr>Booleans</vt:lpstr>
      <vt:lpstr>Booleans</vt:lpstr>
      <vt:lpstr>Why are they called Booleans?</vt:lpstr>
      <vt:lpstr>Why are they called Booleans?</vt:lpstr>
      <vt:lpstr>An aside</vt:lpstr>
      <vt:lpstr>An aside</vt:lpstr>
      <vt:lpstr>Boolean algebra</vt:lpstr>
      <vt:lpstr>Boolean algebra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Operator precedence</vt:lpstr>
      <vt:lpstr>Operator precedence</vt:lpstr>
      <vt:lpstr>Boolean operator precedence</vt:lpstr>
      <vt:lpstr>Boolean operator precedence</vt:lpstr>
      <vt:lpstr>Boolean operator precedence: use parens</vt:lpstr>
      <vt:lpstr>Distributive law</vt:lpstr>
      <vt:lpstr>Distributive law</vt:lpstr>
      <vt:lpstr>Distributive law in Boolean algebra</vt:lpstr>
      <vt:lpstr>Distributive law in Boolean algebra</vt:lpstr>
      <vt:lpstr>Distributive law in Boolean algebra</vt:lpstr>
      <vt:lpstr>PowerPoint Presentation</vt:lpstr>
      <vt:lpstr>PowerPoint Presentation</vt:lpstr>
      <vt:lpstr>PowerPoint Presentation</vt:lpstr>
      <vt:lpstr>PowerPoint Presentation</vt:lpstr>
      <vt:lpstr>Disjunctive normal form (DNF)</vt:lpstr>
      <vt:lpstr>PowerPoint Presentation</vt:lpstr>
      <vt:lpstr>PowerPoint Presentation</vt:lpstr>
      <vt:lpstr>An example: majority function</vt:lpstr>
      <vt:lpstr>Minterms -&gt; DNF</vt:lpstr>
      <vt:lpstr>Minterms -&gt; DNF</vt:lpstr>
      <vt:lpstr>PowerPoint Presentation</vt:lpstr>
      <vt:lpstr>PowerPoint Presentation</vt:lpstr>
      <vt:lpstr>PowerPoint Presentation</vt:lpstr>
      <vt:lpstr>PowerPoint Presentation</vt:lpstr>
      <vt:lpstr>PowerPoint Presentation</vt:lpstr>
      <vt:lpstr>PowerPoint Presentation</vt:lpstr>
      <vt:lpstr>Maxterms -&gt; CNF</vt:lpstr>
      <vt:lpstr>Maxterms -&gt; CNF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Circling back…</vt:lpstr>
      <vt:lpstr>CPU</vt:lpstr>
      <vt:lpstr>CPU: central processing unit</vt:lpstr>
      <vt:lpstr>Inside a CPU</vt:lpstr>
      <vt:lpstr>Inside a CPU</vt:lpstr>
      <vt:lpstr>Gates</vt:lpstr>
      <vt:lpstr>Abstraction</vt:lpstr>
      <vt:lpstr>PowerPoint Presentation</vt:lpstr>
      <vt:lpstr>PowerPoint Presentation</vt:lpstr>
      <vt:lpstr>Simplifying Boolean formulas</vt:lpstr>
      <vt:lpstr>Simplifying Boolean formulas</vt:lpstr>
      <vt:lpstr>Karnaugh Maps (aka, K-maps)</vt:lpstr>
      <vt:lpstr>Karnaugh Maps (aka, K-maps)</vt:lpstr>
      <vt:lpstr>Karnaugh Maps (aka, K-maps)</vt:lpstr>
      <vt:lpstr>Karnaugh Maps (aka, K-maps)</vt:lpstr>
      <vt:lpstr>Karnaugh Maps (aka, K-maps)</vt:lpstr>
      <vt:lpstr>Karnaugh Maps (aka, K-maps)</vt:lpstr>
      <vt:lpstr>Karnaugh Maps (aka, K-maps)</vt:lpstr>
      <vt:lpstr>Karnaugh Maps (aka, K-maps)</vt:lpstr>
      <vt:lpstr>Karnaugh Maps (aka, K-maps)</vt:lpstr>
      <vt:lpstr>Karnaugh Maps (aka, K-maps)</vt:lpstr>
      <vt:lpstr>Karnaugh Maps (aka, K-maps)</vt:lpstr>
      <vt:lpstr>Karnaugh Maps (aka, K-maps)</vt:lpstr>
      <vt:lpstr>Karnaugh Maps (aka, K-maps)</vt:lpstr>
      <vt:lpstr>Karnaugh Maps (aka, K-maps)</vt:lpstr>
      <vt:lpstr>Practice Problems – Problem 1</vt:lpstr>
      <vt:lpstr>Practice Problems – Problem 2</vt:lpstr>
      <vt:lpstr>Practice Problems – Answer 1</vt:lpstr>
      <vt:lpstr>Practice Problems – Answer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Alexandra Papoutsaki</dc:creator>
  <cp:lastModifiedBy>David Kauchak</cp:lastModifiedBy>
  <cp:revision>423</cp:revision>
  <cp:lastPrinted>2026-01-28T01:02:23Z</cp:lastPrinted>
  <dcterms:created xsi:type="dcterms:W3CDTF">2025-02-11T22:53:59Z</dcterms:created>
  <dcterms:modified xsi:type="dcterms:W3CDTF">2026-01-28T01:02:54Z</dcterms:modified>
</cp:coreProperties>
</file>